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9"/>
  </p:notesMasterIdLst>
  <p:sldIdLst>
    <p:sldId id="256" r:id="rId4"/>
    <p:sldId id="257" r:id="rId5"/>
    <p:sldId id="298" r:id="rId6"/>
    <p:sldId id="299" r:id="rId7"/>
    <p:sldId id="258" r:id="rId8"/>
    <p:sldId id="265" r:id="rId9"/>
    <p:sldId id="288" r:id="rId10"/>
    <p:sldId id="289" r:id="rId11"/>
    <p:sldId id="291" r:id="rId12"/>
    <p:sldId id="292" r:id="rId13"/>
    <p:sldId id="307" r:id="rId14"/>
    <p:sldId id="293" r:id="rId15"/>
    <p:sldId id="261" r:id="rId16"/>
    <p:sldId id="294" r:id="rId17"/>
    <p:sldId id="295" r:id="rId18"/>
    <p:sldId id="302" r:id="rId19"/>
    <p:sldId id="296" r:id="rId20"/>
    <p:sldId id="262" r:id="rId21"/>
    <p:sldId id="297" r:id="rId22"/>
    <p:sldId id="308" r:id="rId23"/>
    <p:sldId id="263" r:id="rId24"/>
    <p:sldId id="303" r:id="rId25"/>
    <p:sldId id="304" r:id="rId26"/>
    <p:sldId id="306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7DD"/>
    <a:srgbClr val="2C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596" y="192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3F31D-6B12-40E1-840E-9302E8A217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DA8A8-7F3D-4910-8E82-B4EB885DD1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flipH="1">
            <a:off x="4825998" y="1"/>
            <a:ext cx="9283701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5931" t="-36578" r="-43501" b="-152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0" y="-1"/>
            <a:ext cx="9840686" cy="6858001"/>
          </a:xfrm>
          <a:custGeom>
            <a:avLst/>
            <a:gdLst>
              <a:gd name="connsiteX0" fmla="*/ 0 w 9283701"/>
              <a:gd name="connsiteY0" fmla="*/ 6771022 h 6771022"/>
              <a:gd name="connsiteX1" fmla="*/ 2583543 w 9283701"/>
              <a:gd name="connsiteY1" fmla="*/ 4709887 h 6771022"/>
              <a:gd name="connsiteX2" fmla="*/ 9283701 w 9283701"/>
              <a:gd name="connsiteY2" fmla="*/ 345003 h 6771022"/>
              <a:gd name="connsiteX3" fmla="*/ 9283701 w 9283701"/>
              <a:gd name="connsiteY3" fmla="*/ 0 h 6771022"/>
              <a:gd name="connsiteX4" fmla="*/ 0 w 9283701"/>
              <a:gd name="connsiteY4" fmla="*/ 0 h 677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701" h="6771022">
                <a:moveTo>
                  <a:pt x="0" y="6771022"/>
                </a:moveTo>
                <a:lnTo>
                  <a:pt x="2583543" y="4709887"/>
                </a:lnTo>
                <a:lnTo>
                  <a:pt x="9283701" y="345003"/>
                </a:lnTo>
                <a:lnTo>
                  <a:pt x="9283701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765" t="-36114" r="-35379" b="-1381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flipH="1">
            <a:off x="2908298" y="1"/>
            <a:ext cx="9283701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5931" t="-36578" r="-43501" b="-152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-127001" y="-152747"/>
            <a:ext cx="3340101" cy="1801314"/>
          </a:xfrm>
          <a:custGeom>
            <a:avLst/>
            <a:gdLst>
              <a:gd name="connsiteX0" fmla="*/ 0 w 2750727"/>
              <a:gd name="connsiteY0" fmla="*/ 0 h 1483465"/>
              <a:gd name="connsiteX1" fmla="*/ 2750727 w 2750727"/>
              <a:gd name="connsiteY1" fmla="*/ 0 h 1483465"/>
              <a:gd name="connsiteX2" fmla="*/ 2750727 w 2750727"/>
              <a:gd name="connsiteY2" fmla="*/ 100513 h 1483465"/>
              <a:gd name="connsiteX3" fmla="*/ 2120901 w 2750727"/>
              <a:gd name="connsiteY3" fmla="*/ 254000 h 1483465"/>
              <a:gd name="connsiteX4" fmla="*/ 1168401 w 2750727"/>
              <a:gd name="connsiteY4" fmla="*/ 469900 h 1483465"/>
              <a:gd name="connsiteX5" fmla="*/ 571501 w 2750727"/>
              <a:gd name="connsiteY5" fmla="*/ 1193800 h 1483465"/>
              <a:gd name="connsiteX6" fmla="*/ 0 w 2750727"/>
              <a:gd name="connsiteY6" fmla="*/ 1483465 h 14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0727" h="1483465">
                <a:moveTo>
                  <a:pt x="0" y="0"/>
                </a:moveTo>
                <a:lnTo>
                  <a:pt x="2750727" y="0"/>
                </a:lnTo>
                <a:lnTo>
                  <a:pt x="2750727" y="100513"/>
                </a:lnTo>
                <a:lnTo>
                  <a:pt x="2120901" y="254000"/>
                </a:lnTo>
                <a:lnTo>
                  <a:pt x="1168401" y="469900"/>
                </a:lnTo>
                <a:lnTo>
                  <a:pt x="571501" y="1193800"/>
                </a:lnTo>
                <a:lnTo>
                  <a:pt x="0" y="1483465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5931" t="-36578" r="-43501" b="-15274"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flipH="1">
            <a:off x="8978902" y="-152747"/>
            <a:ext cx="3340101" cy="1801314"/>
          </a:xfrm>
          <a:custGeom>
            <a:avLst/>
            <a:gdLst>
              <a:gd name="connsiteX0" fmla="*/ 0 w 2750727"/>
              <a:gd name="connsiteY0" fmla="*/ 0 h 1483465"/>
              <a:gd name="connsiteX1" fmla="*/ 2750727 w 2750727"/>
              <a:gd name="connsiteY1" fmla="*/ 0 h 1483465"/>
              <a:gd name="connsiteX2" fmla="*/ 2750727 w 2750727"/>
              <a:gd name="connsiteY2" fmla="*/ 100513 h 1483465"/>
              <a:gd name="connsiteX3" fmla="*/ 2120901 w 2750727"/>
              <a:gd name="connsiteY3" fmla="*/ 254000 h 1483465"/>
              <a:gd name="connsiteX4" fmla="*/ 1168401 w 2750727"/>
              <a:gd name="connsiteY4" fmla="*/ 469900 h 1483465"/>
              <a:gd name="connsiteX5" fmla="*/ 571501 w 2750727"/>
              <a:gd name="connsiteY5" fmla="*/ 1193800 h 1483465"/>
              <a:gd name="connsiteX6" fmla="*/ 0 w 2750727"/>
              <a:gd name="connsiteY6" fmla="*/ 1483465 h 14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0727" h="1483465">
                <a:moveTo>
                  <a:pt x="0" y="0"/>
                </a:moveTo>
                <a:lnTo>
                  <a:pt x="2750727" y="0"/>
                </a:lnTo>
                <a:lnTo>
                  <a:pt x="2750727" y="100513"/>
                </a:lnTo>
                <a:lnTo>
                  <a:pt x="2120901" y="254000"/>
                </a:lnTo>
                <a:lnTo>
                  <a:pt x="1168401" y="469900"/>
                </a:lnTo>
                <a:lnTo>
                  <a:pt x="571501" y="1193800"/>
                </a:lnTo>
                <a:lnTo>
                  <a:pt x="0" y="1483465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5931" t="-36578" r="-43501" b="-15274"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flipH="1">
            <a:off x="4825998" y="1"/>
            <a:ext cx="9283701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5931" t="-36578" r="-43501" b="-152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0" y="-1"/>
            <a:ext cx="9840686" cy="6858001"/>
          </a:xfrm>
          <a:custGeom>
            <a:avLst/>
            <a:gdLst>
              <a:gd name="connsiteX0" fmla="*/ 0 w 9283701"/>
              <a:gd name="connsiteY0" fmla="*/ 6771022 h 6771022"/>
              <a:gd name="connsiteX1" fmla="*/ 2583543 w 9283701"/>
              <a:gd name="connsiteY1" fmla="*/ 4709887 h 6771022"/>
              <a:gd name="connsiteX2" fmla="*/ 9283701 w 9283701"/>
              <a:gd name="connsiteY2" fmla="*/ 345003 h 6771022"/>
              <a:gd name="connsiteX3" fmla="*/ 9283701 w 9283701"/>
              <a:gd name="connsiteY3" fmla="*/ 0 h 6771022"/>
              <a:gd name="connsiteX4" fmla="*/ 0 w 9283701"/>
              <a:gd name="connsiteY4" fmla="*/ 0 h 677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3701" h="6771022">
                <a:moveTo>
                  <a:pt x="0" y="6771022"/>
                </a:moveTo>
                <a:lnTo>
                  <a:pt x="2583543" y="4709887"/>
                </a:lnTo>
                <a:lnTo>
                  <a:pt x="9283701" y="345003"/>
                </a:lnTo>
                <a:lnTo>
                  <a:pt x="9283701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765" t="-36114" r="-35379" b="-1381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flipH="1">
            <a:off x="2908298" y="1"/>
            <a:ext cx="9283701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5931" t="-36578" r="-43501" b="-152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-127001" y="-152747"/>
            <a:ext cx="3340101" cy="1801314"/>
          </a:xfrm>
          <a:custGeom>
            <a:avLst/>
            <a:gdLst>
              <a:gd name="connsiteX0" fmla="*/ 0 w 2750727"/>
              <a:gd name="connsiteY0" fmla="*/ 0 h 1483465"/>
              <a:gd name="connsiteX1" fmla="*/ 2750727 w 2750727"/>
              <a:gd name="connsiteY1" fmla="*/ 0 h 1483465"/>
              <a:gd name="connsiteX2" fmla="*/ 2750727 w 2750727"/>
              <a:gd name="connsiteY2" fmla="*/ 100513 h 1483465"/>
              <a:gd name="connsiteX3" fmla="*/ 2120901 w 2750727"/>
              <a:gd name="connsiteY3" fmla="*/ 254000 h 1483465"/>
              <a:gd name="connsiteX4" fmla="*/ 1168401 w 2750727"/>
              <a:gd name="connsiteY4" fmla="*/ 469900 h 1483465"/>
              <a:gd name="connsiteX5" fmla="*/ 571501 w 2750727"/>
              <a:gd name="connsiteY5" fmla="*/ 1193800 h 1483465"/>
              <a:gd name="connsiteX6" fmla="*/ 0 w 2750727"/>
              <a:gd name="connsiteY6" fmla="*/ 1483465 h 14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0727" h="1483465">
                <a:moveTo>
                  <a:pt x="0" y="0"/>
                </a:moveTo>
                <a:lnTo>
                  <a:pt x="2750727" y="0"/>
                </a:lnTo>
                <a:lnTo>
                  <a:pt x="2750727" y="100513"/>
                </a:lnTo>
                <a:lnTo>
                  <a:pt x="2120901" y="254000"/>
                </a:lnTo>
                <a:lnTo>
                  <a:pt x="1168401" y="469900"/>
                </a:lnTo>
                <a:lnTo>
                  <a:pt x="571501" y="1193800"/>
                </a:lnTo>
                <a:lnTo>
                  <a:pt x="0" y="1483465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5931" t="-36578" r="-43501" b="-15274"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flipH="1">
            <a:off x="8978902" y="-152747"/>
            <a:ext cx="3340101" cy="1801314"/>
          </a:xfrm>
          <a:custGeom>
            <a:avLst/>
            <a:gdLst>
              <a:gd name="connsiteX0" fmla="*/ 0 w 2750727"/>
              <a:gd name="connsiteY0" fmla="*/ 0 h 1483465"/>
              <a:gd name="connsiteX1" fmla="*/ 2750727 w 2750727"/>
              <a:gd name="connsiteY1" fmla="*/ 0 h 1483465"/>
              <a:gd name="connsiteX2" fmla="*/ 2750727 w 2750727"/>
              <a:gd name="connsiteY2" fmla="*/ 100513 h 1483465"/>
              <a:gd name="connsiteX3" fmla="*/ 2120901 w 2750727"/>
              <a:gd name="connsiteY3" fmla="*/ 254000 h 1483465"/>
              <a:gd name="connsiteX4" fmla="*/ 1168401 w 2750727"/>
              <a:gd name="connsiteY4" fmla="*/ 469900 h 1483465"/>
              <a:gd name="connsiteX5" fmla="*/ 571501 w 2750727"/>
              <a:gd name="connsiteY5" fmla="*/ 1193800 h 1483465"/>
              <a:gd name="connsiteX6" fmla="*/ 0 w 2750727"/>
              <a:gd name="connsiteY6" fmla="*/ 1483465 h 14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0727" h="1483465">
                <a:moveTo>
                  <a:pt x="0" y="0"/>
                </a:moveTo>
                <a:lnTo>
                  <a:pt x="2750727" y="0"/>
                </a:lnTo>
                <a:lnTo>
                  <a:pt x="2750727" y="100513"/>
                </a:lnTo>
                <a:lnTo>
                  <a:pt x="2120901" y="254000"/>
                </a:lnTo>
                <a:lnTo>
                  <a:pt x="1168401" y="469900"/>
                </a:lnTo>
                <a:lnTo>
                  <a:pt x="571501" y="1193800"/>
                </a:lnTo>
                <a:lnTo>
                  <a:pt x="0" y="1483465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5931" t="-36578" r="-43501" b="-15274"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D8CC-85C4-48D3-B263-F78E89DB4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1C89-F03A-42F3-B401-EE4813820F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rapidesign.c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rapidesign.c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rapidesign.c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hyperlink" Target="http://www.rapidesign.c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hyperlink" Target="http://www.rapidesign.c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hyperlink" Target="http://www.rapidesign.cn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rapidesign.c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rapidesign.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rapidesign.c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rapidesign.cn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rapidesign.cn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rapidesign.cn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rapidesign.c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rapidesign.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hyperlink" Target="http://www.rapidesign.cn/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://www.rapidesign.c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hyperlink" Target="http://www.rapidesign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-1" y="1"/>
            <a:ext cx="12192001" cy="685800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735" t="-36578" r="-33124" b="-152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13049" y="1284803"/>
            <a:ext cx="4666615" cy="2584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rgbClr val="18A7DD"/>
                </a:solidFill>
                <a:latin typeface="Impact" panose="020B0806030902050204" pitchFamily="34" charset="0"/>
              </a:rPr>
              <a:t>The </a:t>
            </a:r>
            <a:r>
              <a:rPr lang="en-US" altLang="zh-CN" sz="5400" dirty="0">
                <a:solidFill>
                  <a:srgbClr val="FF0000"/>
                </a:solidFill>
                <a:latin typeface="Impact" panose="020B0806030902050204" pitchFamily="34" charset="0"/>
              </a:rPr>
              <a:t>Dark Side</a:t>
            </a:r>
            <a:r>
              <a:rPr lang="en-US" altLang="zh-CN" sz="5400" dirty="0">
                <a:solidFill>
                  <a:srgbClr val="18A7DD"/>
                </a:solidFill>
                <a:latin typeface="Impact" panose="020B0806030902050204" pitchFamily="34" charset="0"/>
              </a:rPr>
              <a:t> of</a:t>
            </a:r>
            <a:endParaRPr lang="en-US" altLang="zh-CN" sz="5400" dirty="0">
              <a:solidFill>
                <a:srgbClr val="18A7DD"/>
              </a:solidFill>
              <a:latin typeface="Impact" panose="020B0806030902050204" pitchFamily="34" charset="0"/>
            </a:endParaRPr>
          </a:p>
          <a:p>
            <a:r>
              <a:rPr lang="en-US" altLang="zh-CN" sz="5400" dirty="0">
                <a:solidFill>
                  <a:srgbClr val="92D050"/>
                </a:solidFill>
                <a:latin typeface="Impact" panose="020B0806030902050204" pitchFamily="34" charset="0"/>
              </a:rPr>
              <a:t>Dynamic</a:t>
            </a:r>
            <a:endParaRPr lang="en-US" altLang="zh-CN" sz="5400" dirty="0">
              <a:solidFill>
                <a:srgbClr val="18A7DD"/>
              </a:solidFill>
              <a:latin typeface="Impact" panose="020B0806030902050204" pitchFamily="34" charset="0"/>
            </a:endParaRPr>
          </a:p>
          <a:p>
            <a:r>
              <a:rPr lang="en-US" altLang="zh-CN" sz="5400" dirty="0">
                <a:solidFill>
                  <a:srgbClr val="18A7DD"/>
                </a:solidFill>
                <a:latin typeface="Impact" panose="020B0806030902050204" pitchFamily="34" charset="0"/>
              </a:rPr>
              <a:t>Programming</a:t>
            </a:r>
            <a:endParaRPr lang="en-US" altLang="zh-CN" sz="5400" dirty="0">
              <a:solidFill>
                <a:srgbClr val="18A7DD"/>
              </a:solidFill>
              <a:latin typeface="Impact" panose="020B080603090205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06851" y="3982998"/>
            <a:ext cx="4577362" cy="0"/>
          </a:xfrm>
          <a:prstGeom prst="line">
            <a:avLst/>
          </a:prstGeom>
          <a:ln w="25400">
            <a:solidFill>
              <a:srgbClr val="18A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34309" y="4510770"/>
            <a:ext cx="474565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endParaRPr lang="en-US" altLang="zh-CN" sz="7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4309" y="4167447"/>
            <a:ext cx="464990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蔡昊源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404360" y="413591"/>
            <a:ext cx="33832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君子使物，不为物使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350" y="1452880"/>
            <a:ext cx="53657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要开运动会了，神犇学校的n个班级要选班服，班服共有100种样式，编号1~100。现在每个班都挑出了一些样式待选，每个班最多有100个待选的样式。要求每个班最终选定一种样式作为班服，且该班的样式不能与其他班级的相同，求所有可能方案的总数，由于方案总数可能很大，所以要求输出mod 1000000007后的答案。</a:t>
            </a:r>
            <a:r>
              <a:rPr lang="en-US" altLang="zh-CN" dirty="0" smtClean="0">
                <a:sym typeface="+mn-ea"/>
              </a:rPr>
              <a:t>n≤10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3365" y="1517650"/>
            <a:ext cx="4418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Hint</a:t>
            </a:r>
            <a:endParaRPr lang="en-US" altLang="zh-CN"/>
          </a:p>
          <a:p>
            <a:r>
              <a:rPr lang="zh-CN" altLang="en-US"/>
              <a:t>你们只是乌托邦的铺路人，</a:t>
            </a:r>
            <a:endParaRPr lang="zh-CN" altLang="en-US"/>
          </a:p>
          <a:p>
            <a:r>
              <a:rPr lang="zh-CN" altLang="en-US"/>
              <a:t>我不容许任何一个齿轮停止转动。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115560" y="413591"/>
            <a:ext cx="19608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加分二叉树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350" y="1452880"/>
            <a:ext cx="5365750" cy="299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设一个n个节点的二叉树tree的中序遍历为（l,2,3,…,n），其中数字1,2,3,…,n为节点编号。每个节点都有一个分数（均为正整数），记第i个节点的分数为di，tree及它的每个子树都有一个加分，任一棵子树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也包含tree本身）的加分计算方法如下：</a:t>
            </a:r>
            <a:endParaRPr lang="zh-CN" altLang="en-US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左子树的加分×右子树的加分＋本身的分数</a:t>
            </a:r>
            <a:endParaRPr lang="zh-CN" altLang="en-US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若某个子树为空，规定其加分为1，叶子的加分就是叶节点本身的分数。不考虑它的空子树。</a:t>
            </a:r>
            <a:endParaRPr lang="zh-CN" altLang="en-US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试求一棵符合中序遍历为（1,2,3,…,n）且加分最高的二叉树tree。</a:t>
            </a:r>
            <a:endParaRPr lang="zh-CN" altLang="en-US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3365" y="1517650"/>
            <a:ext cx="4418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Hint</a:t>
            </a:r>
            <a:endParaRPr lang="en-US" altLang="zh-CN"/>
          </a:p>
          <a:p>
            <a:r>
              <a:rPr lang="zh-CN" altLang="en-US"/>
              <a:t>这座城市的每一棵树，</a:t>
            </a:r>
            <a:endParaRPr lang="zh-CN" altLang="en-US"/>
          </a:p>
          <a:p>
            <a:r>
              <a:rPr lang="zh-CN" altLang="en-US"/>
              <a:t>都认可我们的存在。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93360" y="413591"/>
            <a:ext cx="16052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精神愉悦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350" y="1452880"/>
            <a:ext cx="53657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无根树计数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无向连通图计数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最大全</a:t>
            </a:r>
            <a:r>
              <a:rPr lang="en-US" altLang="zh-CN"/>
              <a:t>0</a:t>
            </a:r>
            <a:r>
              <a:rPr lang="zh-CN" altLang="en-US"/>
              <a:t>子正方形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哈密尔顿回路计数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884579" y="1851645"/>
            <a:ext cx="1108389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9900" dirty="0">
                <a:solidFill>
                  <a:srgbClr val="18A7DD"/>
                </a:solidFill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sz="19900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805555" y="4008120"/>
            <a:ext cx="14204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i="1" dirty="0">
                <a:solidFill>
                  <a:srgbClr val="18A7DD"/>
                </a:solidFill>
                <a:latin typeface="+mn-ea"/>
                <a:ea typeface="+mn-ea"/>
                <a:cs typeface="+mn-ea"/>
                <a:sym typeface="+mn-lt"/>
              </a:rPr>
              <a:t>Chapter</a:t>
            </a:r>
            <a:endParaRPr lang="en-US" altLang="zh-CN" sz="2400" i="1" cap="all" dirty="0">
              <a:solidFill>
                <a:srgbClr val="18A7DD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299201" y="2539356"/>
            <a:ext cx="37020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b="1" cap="all" dirty="0">
                <a:solidFill>
                  <a:srgbClr val="18A7D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谜一般的技巧</a:t>
            </a:r>
            <a:endParaRPr lang="zh-CN" altLang="en-US" b="1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384926" y="3583643"/>
            <a:ext cx="1816099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位运算</a:t>
            </a:r>
            <a:endParaRPr lang="zh-CN" altLang="en-US" sz="1600" cap="all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8090216" y="3583643"/>
            <a:ext cx="1816099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cap="all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代数</a:t>
            </a:r>
            <a:endParaRPr lang="zh-CN" altLang="en-US" sz="1600" cap="all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384926" y="3220998"/>
            <a:ext cx="3159124" cy="0"/>
          </a:xfrm>
          <a:prstGeom prst="line">
            <a:avLst/>
          </a:prstGeom>
          <a:ln w="25400">
            <a:solidFill>
              <a:srgbClr val="18A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937760" y="413591"/>
            <a:ext cx="23164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十字架的狩猎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FA79T5HQ3}4PX6_89F4KP]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0955"/>
            <a:ext cx="9248775" cy="1893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3145" y="3416935"/>
            <a:ext cx="89960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Hint1</a:t>
            </a:r>
            <a:endParaRPr lang="en-US" altLang="zh-CN"/>
          </a:p>
          <a:p>
            <a:r>
              <a:rPr lang="en-US" altLang="zh-CN"/>
              <a:t>与狼群对抗时，一旦被它们以圆形包围住，几乎可说是死路一条。狼群在狩猎时，为了不让任何一个同伴受伤，它们会极度谨慎地行动。它们不会有即使牺牲一匹狼当作诱饵，也要狩猎的想法，也不会有一匹勇敢的狼独自展开突击的举动。它们的行动极度谨慎，而且狡猾。 因此，对于想要缩小包围范围的狼群，只要占住一个位置能够确实反击一匹以上的狼，狼群就无法展开袭击。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Hint2</a:t>
            </a:r>
            <a:endParaRPr lang="en-US" altLang="zh-CN"/>
          </a:p>
          <a:p>
            <a:r>
              <a:rPr lang="zh-CN" altLang="en-US"/>
              <a:t>真正的同伴，早已在心里为自己画好了叉。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937760" y="413591"/>
            <a:ext cx="23164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异次元的迷宫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9155" y="5358130"/>
            <a:ext cx="8996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Hint</a:t>
            </a:r>
            <a:endParaRPr lang="en-US" altLang="zh-CN"/>
          </a:p>
          <a:p>
            <a:r>
              <a:rPr lang="zh-CN" altLang="en-US"/>
              <a:t>对着平均值设计的荷叶边，</a:t>
            </a:r>
            <a:endParaRPr lang="zh-CN" altLang="en-US"/>
          </a:p>
          <a:p>
            <a:r>
              <a:rPr lang="zh-CN" altLang="en-US"/>
              <a:t>没有一个少女会觉得它合身。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" y="1081405"/>
            <a:ext cx="6271260" cy="398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115560" y="443436"/>
            <a:ext cx="19608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命运的轮回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6565" y="5326380"/>
            <a:ext cx="8996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Hint</a:t>
            </a:r>
            <a:endParaRPr lang="en-US" altLang="zh-CN"/>
          </a:p>
          <a:p>
            <a:r>
              <a:rPr lang="zh-CN" altLang="en-US"/>
              <a:t>迷路的时候，找到我的人，不是你。</a:t>
            </a:r>
            <a:endParaRPr lang="zh-CN" altLang="en-US"/>
          </a:p>
        </p:txBody>
      </p:sp>
      <p:pic>
        <p:nvPicPr>
          <p:cNvPr id="4" name="图片 3" descr="{]NN2I1Z97PXMMC9JO6EQX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46835"/>
            <a:ext cx="10058400" cy="37280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82160" y="413591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二进制的心心相印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7200" y="2494915"/>
            <a:ext cx="8996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Hint</a:t>
            </a:r>
            <a:endParaRPr lang="en-US" altLang="zh-CN"/>
          </a:p>
          <a:p>
            <a:r>
              <a:rPr lang="zh-CN" altLang="en-US"/>
              <a:t>无刺的蔷薇是没有的，没有蔷薇的刺却很多。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67510" y="1548765"/>
            <a:ext cx="8856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 dirty="0">
                <a:sym typeface="+mn-ea"/>
              </a:rPr>
              <a:t>给定一个长度为n的数列ai，求ai的子序列bi的最长长度，满足bi&amp;bi-1!=0(2&lt;=i&lt;=len)。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884579" y="1851645"/>
            <a:ext cx="1108389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9900" dirty="0">
                <a:solidFill>
                  <a:srgbClr val="18A7DD"/>
                </a:solidFill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zh-CN" altLang="en-US" sz="19900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863975" y="4008120"/>
            <a:ext cx="1362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2400" i="1" dirty="0">
                <a:solidFill>
                  <a:srgbClr val="18A7DD"/>
                </a:solidFill>
                <a:latin typeface="+mn-ea"/>
                <a:ea typeface="+mn-ea"/>
                <a:cs typeface="+mn-ea"/>
                <a:sym typeface="+mn-lt"/>
              </a:rPr>
              <a:t>Chapter</a:t>
            </a:r>
            <a:endParaRPr lang="en-US" sz="2400" i="1" cap="all" dirty="0">
              <a:solidFill>
                <a:srgbClr val="18A7DD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299201" y="2539356"/>
            <a:ext cx="37020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b="1" cap="all" dirty="0">
                <a:solidFill>
                  <a:srgbClr val="18A7D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近乎模拟的</a:t>
            </a:r>
            <a:r>
              <a:rPr lang="en-US" altLang="zh-CN" b="1" cap="all" dirty="0">
                <a:solidFill>
                  <a:srgbClr val="18A7D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DP</a:t>
            </a:r>
            <a:endParaRPr lang="en-US" altLang="zh-CN" b="1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384926" y="3583643"/>
            <a:ext cx="1816099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cap="all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搜索剪枝</a:t>
            </a:r>
            <a:endParaRPr lang="zh-CN" altLang="en-US" sz="1600" cap="all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8090216" y="3583643"/>
            <a:ext cx="1816099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cap="all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状态压缩</a:t>
            </a:r>
            <a:endParaRPr lang="zh-CN" altLang="en-US" sz="1600" cap="all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384926" y="3220998"/>
            <a:ext cx="3159124" cy="0"/>
          </a:xfrm>
          <a:prstGeom prst="line">
            <a:avLst/>
          </a:prstGeom>
          <a:ln w="25400">
            <a:solidFill>
              <a:srgbClr val="18A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93360" y="413591"/>
            <a:ext cx="16052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心叶飞扬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520" y="1358900"/>
            <a:ext cx="108927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defRPr/>
            </a:pP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、游戏界面是一个长为 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，高为 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m 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的二维平面，其中有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k 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个管道（忽略管道的宽度）。</a:t>
            </a:r>
            <a:endParaRPr lang="zh-CN" altLang="en-US" b="1" dirty="0" smtClean="0">
              <a:latin typeface="宋体" panose="02010600030101010101" pitchFamily="2" charset="-122"/>
              <a:sym typeface="+mn-ea"/>
            </a:endParaRPr>
          </a:p>
          <a:p>
            <a:pPr algn="l" eaLnBrk="1" hangingPunct="1">
              <a:defRPr/>
            </a:pP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、小鸟始终在游戏界面内移动。小鸟从游戏界面最左边 任意整数高度位置出发，到达游戏界面最右边时，游戏完成。</a:t>
            </a:r>
            <a:endParaRPr lang="zh-CN" altLang="en-US" b="1" dirty="0" smtClean="0">
              <a:latin typeface="宋体" panose="02010600030101010101" pitchFamily="2" charset="-122"/>
              <a:sym typeface="+mn-ea"/>
            </a:endParaRPr>
          </a:p>
          <a:p>
            <a:pPr algn="l" eaLnBrk="1" hangingPunct="1">
              <a:defRPr/>
            </a:pP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、小鸟每个单位时间沿横坐标方向右移的距离为 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，竖直移动的距离由玩家控制。如果点击屏幕，小鸟就会上升一定高度 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X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，每个单位时间可以点击多次，效果叠加； 如果不点击屏幕，小鸟就会下降一定高度 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Y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。小鸟位于横坐标方向不同位置时，上 升的高度 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X 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和下降的高度 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Y 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可能互不相同。</a:t>
            </a:r>
            <a:endParaRPr lang="zh-CN" altLang="en-US" b="1" dirty="0" smtClean="0">
              <a:latin typeface="宋体" panose="02010600030101010101" pitchFamily="2" charset="-122"/>
              <a:sym typeface="+mn-ea"/>
            </a:endParaRPr>
          </a:p>
          <a:p>
            <a:pPr algn="l" eaLnBrk="1" hangingPunct="1">
              <a:defRPr/>
            </a:pP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、小鸟高度等于 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0 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或者小鸟碰到管道时，游戏失败。小鸟高度为 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m 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时，无法再上升。</a:t>
            </a:r>
            <a:endParaRPr lang="zh-CN" altLang="en-US" b="1" dirty="0" smtClean="0">
              <a:latin typeface="宋体" panose="02010600030101010101" pitchFamily="2" charset="-122"/>
              <a:sym typeface="+mn-ea"/>
            </a:endParaRPr>
          </a:p>
          <a:p>
            <a:pPr algn="l" eaLnBrk="1" hangingPunct="1">
              <a:defRPr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对于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100%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的数据：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5≤n≤10000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5≤m≤1000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0≤k&lt;n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0&lt;X&lt;m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0&lt;Y&lt;m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0&lt;P&lt;n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0≤L&lt;H ≤m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L+1&lt;H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1" hangingPunct="1">
              <a:defRPr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33395" y="3749040"/>
            <a:ext cx="63830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Hint</a:t>
            </a:r>
            <a:endParaRPr lang="zh-CN" altLang="en-US"/>
          </a:p>
          <a:p>
            <a:r>
              <a:rPr lang="zh-CN" altLang="en-US"/>
              <a:t>无法忘记那细细的低语，</a:t>
            </a:r>
            <a:endParaRPr lang="zh-CN" altLang="en-US"/>
          </a:p>
          <a:p>
            <a:r>
              <a:rPr lang="zh-CN" altLang="en-US"/>
              <a:t>悄无声息地前往森林深处，</a:t>
            </a:r>
            <a:endParaRPr lang="zh-CN" altLang="en-US"/>
          </a:p>
          <a:p>
            <a:r>
              <a:rPr lang="zh-CN" altLang="en-US"/>
              <a:t>寻求古老的乐园，</a:t>
            </a:r>
            <a:endParaRPr lang="zh-CN" altLang="en-US"/>
          </a:p>
          <a:p>
            <a:r>
              <a:rPr lang="zh-CN" altLang="en-US"/>
              <a:t>在淡淡飞扬的梦里前往那温暖的地方。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1702124"/>
            <a:ext cx="4559301" cy="45719"/>
          </a:xfrm>
          <a:prstGeom prst="rect">
            <a:avLst/>
          </a:prstGeom>
          <a:solidFill>
            <a:srgbClr val="18A7D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8A7D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024" y="994238"/>
            <a:ext cx="319341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18A7DD"/>
                </a:solidFill>
                <a:latin typeface="Impact" panose="020B0806030902050204" pitchFamily="34" charset="0"/>
              </a:rPr>
              <a:t>Where are you</a:t>
            </a:r>
            <a:endParaRPr lang="en-US" altLang="zh-CN" sz="4000" dirty="0">
              <a:solidFill>
                <a:srgbClr val="18A7DD"/>
              </a:solidFill>
              <a:latin typeface="Impact" panose="020B080603090205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805188" y="2566440"/>
            <a:ext cx="45593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rgbClr val="18A7DD"/>
                </a:solidFill>
                <a:latin typeface="Impact" panose="020B0806030902050204" pitchFamily="34" charset="0"/>
                <a:cs typeface="+mn-ea"/>
                <a:sym typeface="+mn-lt"/>
              </a:rPr>
              <a:t>数塔，合并石子，子序列</a:t>
            </a:r>
            <a:endParaRPr lang="en-US" altLang="zh-CN" sz="2400" b="1" cap="all" dirty="0">
              <a:solidFill>
                <a:srgbClr val="18A7DD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79450" y="2535555"/>
            <a:ext cx="20675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sz="2800" dirty="0">
                <a:solidFill>
                  <a:srgbClr val="18A7DD"/>
                </a:solidFill>
                <a:latin typeface="Impact" panose="020B0806030902050204" pitchFamily="34" charset="0"/>
                <a:cs typeface="+mn-ea"/>
                <a:sym typeface="+mn-lt"/>
              </a:rPr>
              <a:t>Level 1</a:t>
            </a:r>
            <a:endParaRPr lang="en-US" sz="2800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805188" y="3415816"/>
            <a:ext cx="45593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cap="all" dirty="0">
                <a:solidFill>
                  <a:srgbClr val="18A7D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飞扬的小鸟</a:t>
            </a:r>
            <a:endParaRPr lang="zh-CN" altLang="en-US" sz="2400" b="1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189990" y="3385185"/>
            <a:ext cx="16154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sz="2800" dirty="0">
                <a:solidFill>
                  <a:srgbClr val="18A7DD"/>
                </a:solidFill>
                <a:latin typeface="Impact" panose="020B0806030902050204" pitchFamily="34" charset="0"/>
                <a:cs typeface="+mn-ea"/>
                <a:sym typeface="+mn-lt"/>
              </a:rPr>
              <a:t>Level 2</a:t>
            </a:r>
            <a:endParaRPr lang="en-US" altLang="zh-CN" sz="2800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2805188" y="4278376"/>
            <a:ext cx="45593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cap="all" dirty="0">
                <a:solidFill>
                  <a:srgbClr val="18A7D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树上背包</a:t>
            </a:r>
            <a:endParaRPr lang="zh-CN" altLang="en-US" sz="2400" b="1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913130" y="4247515"/>
            <a:ext cx="18923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sz="2800" dirty="0">
                <a:solidFill>
                  <a:srgbClr val="18A7DD"/>
                </a:solidFill>
                <a:latin typeface="Impact" panose="020B0806030902050204" pitchFamily="34" charset="0"/>
                <a:cs typeface="+mn-ea"/>
                <a:sym typeface="+mn-lt"/>
              </a:rPr>
              <a:t>Level 3</a:t>
            </a:r>
            <a:endParaRPr lang="zh-CN" altLang="en-US" sz="2800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2805188" y="5152205"/>
            <a:ext cx="455930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rgbClr val="18A7DD"/>
                </a:solidFill>
                <a:latin typeface="Impact" panose="020B0806030902050204" pitchFamily="34" charset="0"/>
                <a:cs typeface="+mn-ea"/>
                <a:sym typeface="+mn-lt"/>
              </a:rPr>
              <a:t>紫荆花之恋</a:t>
            </a:r>
            <a:endParaRPr lang="zh-CN" altLang="en-US" sz="2400" b="1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1247140" y="5121275"/>
            <a:ext cx="15582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sz="2800" dirty="0">
                <a:solidFill>
                  <a:srgbClr val="18A7DD"/>
                </a:solidFill>
                <a:latin typeface="Impact" panose="020B0806030902050204" pitchFamily="34" charset="0"/>
                <a:cs typeface="+mn-ea"/>
                <a:sym typeface="+mn-lt"/>
              </a:rPr>
              <a:t>Level 4</a:t>
            </a:r>
            <a:endParaRPr lang="zh-CN" altLang="en-US" sz="2800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93360" y="413591"/>
            <a:ext cx="16052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连通网络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6900" y="1358900"/>
            <a:ext cx="8453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defRPr/>
            </a:pPr>
            <a:r>
              <a:rPr lang="zh-CN" altLang="en-US">
                <a:sym typeface="+mn-ea"/>
              </a:rPr>
              <a:t>有n个星球，其中有些星球上有多个工作，有些星球上有些资源（但是一个星球上的资源只能提供给一个工厂），知道在一些星球边建立边（双向边）的代价，问使得得到资源的工厂的数目最多的多少，在些前提下代价最小是多少。</a:t>
            </a:r>
            <a:endParaRPr lang="zh-CN" altLang="en-US">
              <a:sym typeface="+mn-ea"/>
            </a:endParaRPr>
          </a:p>
          <a:p>
            <a:pPr>
              <a:defRPr/>
            </a:pPr>
            <a:endParaRPr lang="zh-CN" altLang="en-US" noProof="1"/>
          </a:p>
          <a:p>
            <a:pPr>
              <a:defRPr/>
            </a:pPr>
            <a:r>
              <a:rPr lang="zh-CN" altLang="en-US">
                <a:sym typeface="+mn-ea"/>
              </a:rPr>
              <a:t>资源和含有工厂的星球个数都不超过4</a:t>
            </a:r>
            <a:endParaRPr lang="zh-CN" altLang="en-US" noProof="1"/>
          </a:p>
          <a:p>
            <a:pPr>
              <a:defRPr/>
            </a:pPr>
            <a:r>
              <a:rPr lang="en-US" altLang="zh-CN">
                <a:sym typeface="+mn-ea"/>
              </a:rPr>
              <a:t>n≤200</a:t>
            </a:r>
            <a:endParaRPr lang="en-US" altLang="zh-CN">
              <a:sym typeface="+mn-ea"/>
            </a:endParaRPr>
          </a:p>
          <a:p>
            <a:pPr algn="l" eaLnBrk="1" hangingPunct="1">
              <a:defRPr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884579" y="1851645"/>
            <a:ext cx="1108389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9900" dirty="0">
                <a:solidFill>
                  <a:srgbClr val="18A7DD"/>
                </a:solidFill>
                <a:latin typeface="Impact" panose="020B0806030902050204" pitchFamily="34" charset="0"/>
                <a:cs typeface="+mn-ea"/>
                <a:sym typeface="+mn-lt"/>
              </a:rPr>
              <a:t>4</a:t>
            </a:r>
            <a:endParaRPr lang="zh-CN" altLang="en-US" sz="19900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820160" y="4008120"/>
            <a:ext cx="14058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2400" i="1" dirty="0">
                <a:solidFill>
                  <a:srgbClr val="18A7DD"/>
                </a:solidFill>
                <a:latin typeface="+mn-ea"/>
                <a:ea typeface="+mn-ea"/>
                <a:cs typeface="+mn-ea"/>
                <a:sym typeface="+mn-lt"/>
              </a:rPr>
              <a:t>Chapter</a:t>
            </a:r>
            <a:endParaRPr lang="zh-CN" altLang="en-US" sz="2400" i="1" cap="all" dirty="0">
              <a:solidFill>
                <a:srgbClr val="18A7DD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299201" y="2539356"/>
            <a:ext cx="37020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b="1" cap="all" dirty="0">
                <a:solidFill>
                  <a:srgbClr val="18A7D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单调队列</a:t>
            </a:r>
            <a:endParaRPr lang="zh-CN" altLang="en-US" b="1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384926" y="3220998"/>
            <a:ext cx="3159124" cy="0"/>
          </a:xfrm>
          <a:prstGeom prst="line">
            <a:avLst/>
          </a:prstGeom>
          <a:ln w="25400">
            <a:solidFill>
              <a:srgbClr val="18A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4520" y="1358900"/>
            <a:ext cx="10892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defRPr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1" hangingPunct="1"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23515" y="1025525"/>
            <a:ext cx="60185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某天，参加JSOI冬令营的小X想出一种速冻青蛙的游戏，就是用冰把青蛙瞬间冻起来。但是这只青蛙比以往的要聪明许多，在小X来之前就已经跑到了河的对岸。于是小X决定到河对岸去追青蛙。小河可以看作一列格子依次编号为0到N，小X只能从编号小的格子移动到编号大的格子。而且小X按照一种特殊的方式进行移动，当她在格子i时，她只会移动到i+L到i+R中的一格。每一个格子都有一个冰冻指数A[i]，编号为0的格子冰冻指数为0。当小X停留在那一格时就可以得到那一格的冰冻指数A[i]。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小X希望能够在到达对岸时，获取最大的冰冻指数。现在她决定拜托你帮它决定怎样前进。开始时，小X在编号0的格子上，只要她下一步的位置编号大于N就算到达对岸。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对于100%的数据：N &lt;= 200,000</a:t>
            </a:r>
            <a:endParaRPr lang="zh-CN" altLang="en-US" b="1" dirty="0" smtClean="0">
              <a:latin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对于所有数据 -1000 &lt;= A[i] &lt;= 1000且1&lt;=L&lt;=R&lt;=N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7493" y="413591"/>
            <a:ext cx="15170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模板题</a:t>
            </a:r>
            <a:r>
              <a:rPr lang="en-US" altLang="zh-CN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4520" y="1358900"/>
            <a:ext cx="10892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defRPr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1" hangingPunct="1"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23515" y="1025525"/>
            <a:ext cx="60185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defRPr/>
            </a:pP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约翰的奶牛们发现山脊上的草特别美味。为了维持草的生长，约翰打算安装若干喷灌器。</a:t>
            </a:r>
            <a:endParaRPr lang="zh-CN" altLang="en-US" b="1" dirty="0" smtClean="0">
              <a:latin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    为简化问题，山脊可以看成一维的数轴，长为 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L (1 &lt;= L &lt;= 1,000,000) 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，而且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L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一定是一个偶数。每个喷灌器可以双向喷灌，并有确定的射程，该射程是一个整数，且不短于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A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，不长于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B , A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B(1 &lt;= A &lt;= B &lt;= 1000)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都是给出的正整数。它所在位置的两边射程内，都属它的灌溉区域。</a:t>
            </a:r>
            <a:endParaRPr lang="zh-CN" altLang="en-US" b="1" dirty="0" smtClean="0">
              <a:latin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    现要求山脊的每一个区域都被灌溉到，而且喷灌器的灌溉区域不允许重叠。</a:t>
            </a:r>
            <a:endParaRPr lang="zh-CN" altLang="en-US" b="1" dirty="0" smtClean="0">
              <a:latin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约翰有 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N  (1 &lt;= N &lt;= 1000)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只奶牛，每一只都有特别喜爱的草区，第</a:t>
            </a:r>
            <a:r>
              <a:rPr lang="en-US" altLang="zh-CN" b="1" dirty="0" err="1" smtClean="0">
                <a:latin typeface="宋体" panose="02010600030101010101" pitchFamily="2" charset="-122"/>
                <a:sym typeface="+mn-ea"/>
              </a:rPr>
              <a:t>i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只奶牛的草区是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[Si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，</a:t>
            </a:r>
            <a:r>
              <a:rPr lang="en-US" altLang="zh-CN" b="1" dirty="0" err="1" smtClean="0">
                <a:latin typeface="宋体" panose="02010600030101010101" pitchFamily="2" charset="-122"/>
                <a:sym typeface="+mn-ea"/>
              </a:rPr>
              <a:t>Ei</a:t>
            </a:r>
            <a:r>
              <a:rPr lang="en-US" altLang="zh-CN" b="1" dirty="0" smtClean="0">
                <a:latin typeface="宋体" panose="02010600030101010101" pitchFamily="2" charset="-122"/>
                <a:sym typeface="+mn-ea"/>
              </a:rPr>
              <a:t>]</a:t>
            </a: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，不同奶牛的草区可以重叠。现要求，每只奶牛的草区仅被一个喷灌器灌溉。</a:t>
            </a:r>
            <a:endParaRPr lang="zh-CN" altLang="en-US" b="1" dirty="0" smtClean="0">
              <a:latin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宋体" panose="02010600030101010101" pitchFamily="2" charset="-122"/>
                <a:sym typeface="+mn-ea"/>
              </a:rPr>
              <a:t>    寻找最少需要的喷灌器数目.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49558" y="413591"/>
            <a:ext cx="14928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模板题</a:t>
            </a:r>
            <a:r>
              <a:rPr lang="en-US" altLang="zh-CN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4520" y="1358900"/>
            <a:ext cx="10892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defRPr/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eaLnBrk="1" hangingPunct="1">
              <a:defRPr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23515" y="1025525"/>
            <a:ext cx="60185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defRPr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为了挽救灾区同胞的生命，心系灾区同胞的你准备自己采购一些粮食支援灾区，现在假设你一共有资金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元，而市场有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种大米，每种大米都是袋装产品，其价格不等，并且只能整袋购买。</a:t>
            </a:r>
            <a:b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请问：你用有限的资金最多能采购多少公斤粮食呢？</a:t>
            </a:r>
            <a:b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输入数据首先包含一个正整数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，表示有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组测试用例，每组测试用例的第一行是两个整数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m(1&lt;=n&lt;=100, 1&lt;=m&lt;=100),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分别表示经费的金额和大米的种类，然后是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行数据，每行包含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个数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c(1&lt;=p&lt;=20,1&lt;=h&lt;=200,1&lt;=c&lt;=20)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，分别表示每袋的价格、每袋的重量以及对应种类大米的袋数。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dp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][v] = max(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dp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[i-1][v-k*w[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]]+k*v[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]) 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 &lt; n[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](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即第 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件物品的件数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),  k*w[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 &lt; v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48961" y="413591"/>
            <a:ext cx="8940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-1" y="1"/>
            <a:ext cx="12192001" cy="685800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735" t="-36578" r="-33124" b="-152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34308" y="2437794"/>
            <a:ext cx="5061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18A7DD"/>
                </a:solidFill>
                <a:latin typeface="Impact" panose="020B0806030902050204" pitchFamily="34" charset="0"/>
              </a:rPr>
              <a:t>THANKS</a:t>
            </a:r>
            <a:endParaRPr lang="en-US" altLang="zh-CN" sz="6000" dirty="0">
              <a:solidFill>
                <a:srgbClr val="18A7DD"/>
              </a:solidFill>
              <a:latin typeface="Impact" panose="020B0806030902050204" pitchFamily="34" charset="0"/>
            </a:endParaRPr>
          </a:p>
          <a:p>
            <a:r>
              <a:rPr lang="en-US" altLang="zh-CN" sz="6000" dirty="0">
                <a:solidFill>
                  <a:srgbClr val="18A7DD"/>
                </a:solidFill>
                <a:latin typeface="Impact" panose="020B0806030902050204" pitchFamily="34" charset="0"/>
              </a:rPr>
              <a:t>FOR LISTENING</a:t>
            </a:r>
            <a:endParaRPr lang="en-US" altLang="zh-CN" sz="6000" dirty="0">
              <a:solidFill>
                <a:srgbClr val="18A7DD"/>
              </a:solidFill>
              <a:latin typeface="Impact" panose="020B080603090205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06851" y="4363998"/>
            <a:ext cx="4577362" cy="0"/>
          </a:xfrm>
          <a:prstGeom prst="line">
            <a:avLst/>
          </a:prstGeom>
          <a:ln w="25400">
            <a:solidFill>
              <a:srgbClr val="18A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34309" y="4487712"/>
            <a:ext cx="4404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921571" y="1852280"/>
            <a:ext cx="1108389" cy="3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9900" cap="all" dirty="0">
                <a:solidFill>
                  <a:srgbClr val="18A7D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</a:t>
            </a:r>
            <a:endParaRPr lang="en-US" altLang="zh-CN" sz="19900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878580" y="4008120"/>
            <a:ext cx="13773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i="1" dirty="0">
                <a:solidFill>
                  <a:srgbClr val="18A7DD"/>
                </a:solidFill>
                <a:latin typeface="+mn-ea"/>
                <a:ea typeface="+mn-ea"/>
                <a:cs typeface="+mn-ea"/>
                <a:sym typeface="+mn-lt"/>
              </a:rPr>
              <a:t>Chapter</a:t>
            </a:r>
            <a:endParaRPr lang="zh-CN" altLang="en-US" sz="2400" i="1" cap="all" dirty="0">
              <a:solidFill>
                <a:srgbClr val="18A7DD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299201" y="2539356"/>
            <a:ext cx="37020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b="1" cap="all" dirty="0">
                <a:solidFill>
                  <a:srgbClr val="18A7DD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风暴前的黎明</a:t>
            </a:r>
            <a:endParaRPr lang="zh-CN" altLang="en-US" b="1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384926" y="3220998"/>
            <a:ext cx="3159124" cy="0"/>
          </a:xfrm>
          <a:prstGeom prst="line">
            <a:avLst/>
          </a:prstGeom>
          <a:ln w="25400">
            <a:solidFill>
              <a:srgbClr val="18A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93360" y="413591"/>
            <a:ext cx="16052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精神愉悦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350" y="1452880"/>
            <a:ext cx="53657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背包问题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最长上升子序列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合并石子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190811" y="1851645"/>
            <a:ext cx="1108389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9900" dirty="0">
                <a:solidFill>
                  <a:srgbClr val="18A7DD"/>
                </a:solidFill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sz="19900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154805" y="4008120"/>
            <a:ext cx="13773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i="1" dirty="0">
                <a:solidFill>
                  <a:srgbClr val="18A7DD"/>
                </a:solidFill>
                <a:latin typeface="+mn-ea"/>
                <a:ea typeface="+mn-ea"/>
                <a:cs typeface="+mn-ea"/>
                <a:sym typeface="+mn-lt"/>
              </a:rPr>
              <a:t>Chapter</a:t>
            </a:r>
            <a:endParaRPr lang="zh-CN" altLang="en-US" sz="2400" i="1" cap="all" dirty="0">
              <a:solidFill>
                <a:srgbClr val="18A7DD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6299201" y="2539356"/>
            <a:ext cx="37020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18A7DD"/>
                </a:solidFill>
                <a:latin typeface="Impact" panose="020B0806030902050204" pitchFamily="34" charset="0"/>
                <a:cs typeface="+mn-ea"/>
                <a:sym typeface="+mn-lt"/>
              </a:rPr>
              <a:t>日常</a:t>
            </a:r>
            <a:endParaRPr lang="zh-CN" altLang="en-US" b="1" cap="all" dirty="0">
              <a:solidFill>
                <a:srgbClr val="18A7DD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384926" y="3583643"/>
            <a:ext cx="1816099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区间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DP</a:t>
            </a:r>
            <a:endParaRPr lang="en-US" altLang="zh-CN" sz="1600" cap="all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8090216" y="3583643"/>
            <a:ext cx="1816099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DP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计数</a:t>
            </a:r>
            <a:endParaRPr lang="zh-CN" altLang="en-US" sz="1600" cap="all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6384926" y="4069418"/>
            <a:ext cx="1816099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cap="all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树形</a:t>
            </a:r>
            <a:r>
              <a:rPr lang="en-US" altLang="zh-CN" sz="1600" cap="all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DP</a:t>
            </a:r>
            <a:endParaRPr lang="en-US" altLang="zh-CN" sz="1600" cap="all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8090216" y="4069418"/>
            <a:ext cx="1816099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状压</a:t>
            </a: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DP</a:t>
            </a:r>
            <a:endParaRPr lang="en-US" altLang="zh-CN" sz="1600" cap="all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384926" y="3220998"/>
            <a:ext cx="3159124" cy="0"/>
          </a:xfrm>
          <a:prstGeom prst="line">
            <a:avLst/>
          </a:prstGeom>
          <a:ln w="25400">
            <a:solidFill>
              <a:srgbClr val="18A7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05230" y="1280160"/>
            <a:ext cx="51346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一条马路上，有一排灯，一个小朋友要去关灯，如果灯没有被关掉，就会每秒造成一定的损失。小朋友一开始在某一个位置，在他左边和右边分别有一些灯，给出这些灯和他的距离以及每个灯每秒会造成的损失，求一个方案使得损失最小，输出最小损失。灯的个数&lt;=1000</a:t>
            </a:r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759960" y="413591"/>
            <a:ext cx="26720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熄灭他人的希望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81800" y="1371600"/>
            <a:ext cx="6048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Hint</a:t>
            </a:r>
            <a:endParaRPr lang="en-US" altLang="zh-CN"/>
          </a:p>
          <a:p>
            <a:r>
              <a:rPr lang="zh-CN" altLang="en-US"/>
              <a:t>石榴花般的鲜红在风中翻滚，</a:t>
            </a:r>
            <a:endParaRPr lang="zh-CN" altLang="en-US"/>
          </a:p>
          <a:p>
            <a:r>
              <a:rPr lang="zh-CN" altLang="en-US"/>
              <a:t>隐去那城市的光亮。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937760" y="413591"/>
            <a:ext cx="23164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洗去你的罪恶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54240" y="1598930"/>
            <a:ext cx="6048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Hint</a:t>
            </a:r>
            <a:endParaRPr lang="en-US" altLang="zh-CN"/>
          </a:p>
          <a:p>
            <a:r>
              <a:rPr lang="zh-CN" altLang="en-US"/>
              <a:t>不做也行的事绝对不做，</a:t>
            </a:r>
            <a:endParaRPr lang="zh-CN" altLang="en-US"/>
          </a:p>
          <a:p>
            <a:r>
              <a:rPr lang="zh-CN" altLang="en-US"/>
              <a:t>非做不可的事一切从简。</a:t>
            </a:r>
            <a:endParaRPr lang="zh-CN" altLang="en-US"/>
          </a:p>
        </p:txBody>
      </p:sp>
      <p:pic>
        <p:nvPicPr>
          <p:cNvPr id="911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" y="954405"/>
            <a:ext cx="6324600" cy="509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404360" y="413591"/>
            <a:ext cx="33832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地狱少年的冷嘲热讽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4790" y="3121660"/>
            <a:ext cx="6048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Hint</a:t>
            </a:r>
            <a:endParaRPr lang="en-US" altLang="zh-CN"/>
          </a:p>
          <a:p>
            <a:r>
              <a:rPr lang="zh-CN" altLang="en-US"/>
              <a:t>一时的狂暴之下，</a:t>
            </a:r>
            <a:endParaRPr lang="zh-CN" altLang="en-US"/>
          </a:p>
          <a:p>
            <a:r>
              <a:rPr lang="zh-CN" altLang="en-US"/>
              <a:t>隐藏着来自远古的理性。</a:t>
            </a:r>
            <a:endParaRPr lang="zh-CN" altLang="en-US"/>
          </a:p>
        </p:txBody>
      </p:sp>
      <p:pic>
        <p:nvPicPr>
          <p:cNvPr id="7885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885190"/>
            <a:ext cx="601281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1122680"/>
            <a:ext cx="5650865" cy="172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Shape"/>
          <p:cNvSpPr/>
          <p:nvPr/>
        </p:nvSpPr>
        <p:spPr bwMode="auto">
          <a:xfrm>
            <a:off x="2593051" y="2972225"/>
            <a:ext cx="746601" cy="854886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5881409" y="2972225"/>
            <a:ext cx="686758" cy="854886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215681" y="3033387"/>
            <a:ext cx="766534" cy="793724"/>
            <a:chOff x="7552653" y="3517050"/>
            <a:chExt cx="455613" cy="500063"/>
          </a:xfrm>
          <a:solidFill>
            <a:schemeClr val="bg1"/>
          </a:solidFill>
        </p:grpSpPr>
        <p:sp>
          <p:nvSpPr>
            <p:cNvPr id="14" name="Freeform 19">
              <a:hlinkClick r:id="rId1"/>
            </p:cNvPr>
            <p:cNvSpPr/>
            <p:nvPr/>
          </p:nvSpPr>
          <p:spPr bwMode="auto">
            <a:xfrm>
              <a:off x="7876503" y="3612300"/>
              <a:ext cx="131763" cy="320675"/>
            </a:xfrm>
            <a:custGeom>
              <a:avLst/>
              <a:gdLst>
                <a:gd name="T0" fmla="*/ 71 w 83"/>
                <a:gd name="T1" fmla="*/ 38 h 202"/>
                <a:gd name="T2" fmla="*/ 42 w 83"/>
                <a:gd name="T3" fmla="*/ 9 h 202"/>
                <a:gd name="T4" fmla="*/ 0 w 83"/>
                <a:gd name="T5" fmla="*/ 52 h 202"/>
                <a:gd name="T6" fmla="*/ 0 w 83"/>
                <a:gd name="T7" fmla="*/ 202 h 202"/>
                <a:gd name="T8" fmla="*/ 83 w 83"/>
                <a:gd name="T9" fmla="*/ 202 h 202"/>
                <a:gd name="T10" fmla="*/ 83 w 83"/>
                <a:gd name="T11" fmla="*/ 0 h 202"/>
                <a:gd name="T12" fmla="*/ 71 w 83"/>
                <a:gd name="T13" fmla="*/ 3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2">
                  <a:moveTo>
                    <a:pt x="71" y="38"/>
                  </a:moveTo>
                  <a:lnTo>
                    <a:pt x="42" y="9"/>
                  </a:lnTo>
                  <a:lnTo>
                    <a:pt x="0" y="52"/>
                  </a:lnTo>
                  <a:lnTo>
                    <a:pt x="0" y="202"/>
                  </a:lnTo>
                  <a:lnTo>
                    <a:pt x="83" y="202"/>
                  </a:lnTo>
                  <a:lnTo>
                    <a:pt x="83" y="0"/>
                  </a:lnTo>
                  <a:lnTo>
                    <a:pt x="71" y="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5" name="Freeform 20">
              <a:hlinkClick r:id="rId1"/>
            </p:cNvPr>
            <p:cNvSpPr/>
            <p:nvPr/>
          </p:nvSpPr>
          <p:spPr bwMode="auto">
            <a:xfrm>
              <a:off x="7714578" y="3721838"/>
              <a:ext cx="131763" cy="211138"/>
            </a:xfrm>
            <a:custGeom>
              <a:avLst/>
              <a:gdLst>
                <a:gd name="T0" fmla="*/ 11 w 35"/>
                <a:gd name="T1" fmla="*/ 9 h 56"/>
                <a:gd name="T2" fmla="*/ 0 w 35"/>
                <a:gd name="T3" fmla="*/ 2 h 56"/>
                <a:gd name="T4" fmla="*/ 0 w 35"/>
                <a:gd name="T5" fmla="*/ 56 h 56"/>
                <a:gd name="T6" fmla="*/ 35 w 35"/>
                <a:gd name="T7" fmla="*/ 56 h 56"/>
                <a:gd name="T8" fmla="*/ 35 w 35"/>
                <a:gd name="T9" fmla="*/ 0 h 56"/>
                <a:gd name="T10" fmla="*/ 26 w 35"/>
                <a:gd name="T11" fmla="*/ 8 h 56"/>
                <a:gd name="T12" fmla="*/ 17 w 35"/>
                <a:gd name="T13" fmla="*/ 11 h 56"/>
                <a:gd name="T14" fmla="*/ 11 w 35"/>
                <a:gd name="T1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56">
                  <a:moveTo>
                    <a:pt x="11" y="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10"/>
                    <a:pt x="21" y="11"/>
                    <a:pt x="17" y="11"/>
                  </a:cubicBezTo>
                  <a:cubicBezTo>
                    <a:pt x="15" y="11"/>
                    <a:pt x="13" y="11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Freeform 21">
              <a:hlinkClick r:id="rId1"/>
            </p:cNvPr>
            <p:cNvSpPr/>
            <p:nvPr/>
          </p:nvSpPr>
          <p:spPr bwMode="auto">
            <a:xfrm>
              <a:off x="7552653" y="3691675"/>
              <a:ext cx="131763" cy="241300"/>
            </a:xfrm>
            <a:custGeom>
              <a:avLst/>
              <a:gdLst>
                <a:gd name="T0" fmla="*/ 83 w 83"/>
                <a:gd name="T1" fmla="*/ 14 h 152"/>
                <a:gd name="T2" fmla="*/ 64 w 83"/>
                <a:gd name="T3" fmla="*/ 0 h 152"/>
                <a:gd name="T4" fmla="*/ 0 w 83"/>
                <a:gd name="T5" fmla="*/ 55 h 152"/>
                <a:gd name="T6" fmla="*/ 0 w 83"/>
                <a:gd name="T7" fmla="*/ 152 h 152"/>
                <a:gd name="T8" fmla="*/ 83 w 83"/>
                <a:gd name="T9" fmla="*/ 152 h 152"/>
                <a:gd name="T10" fmla="*/ 83 w 83"/>
                <a:gd name="T1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52">
                  <a:moveTo>
                    <a:pt x="83" y="14"/>
                  </a:moveTo>
                  <a:lnTo>
                    <a:pt x="64" y="0"/>
                  </a:lnTo>
                  <a:lnTo>
                    <a:pt x="0" y="55"/>
                  </a:lnTo>
                  <a:lnTo>
                    <a:pt x="0" y="152"/>
                  </a:lnTo>
                  <a:lnTo>
                    <a:pt x="83" y="152"/>
                  </a:lnTo>
                  <a:lnTo>
                    <a:pt x="83" y="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Rectangle 22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7552653" y="3967900"/>
              <a:ext cx="455613" cy="492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Freeform 23">
              <a:hlinkClick r:id="rId1"/>
            </p:cNvPr>
            <p:cNvSpPr/>
            <p:nvPr/>
          </p:nvSpPr>
          <p:spPr bwMode="auto">
            <a:xfrm>
              <a:off x="7552653" y="3517050"/>
              <a:ext cx="450850" cy="223838"/>
            </a:xfrm>
            <a:custGeom>
              <a:avLst/>
              <a:gdLst>
                <a:gd name="T0" fmla="*/ 9 w 120"/>
                <a:gd name="T1" fmla="*/ 53 h 59"/>
                <a:gd name="T2" fmla="*/ 26 w 120"/>
                <a:gd name="T3" fmla="*/ 38 h 59"/>
                <a:gd name="T4" fmla="*/ 58 w 120"/>
                <a:gd name="T5" fmla="*/ 58 h 59"/>
                <a:gd name="T6" fmla="*/ 60 w 120"/>
                <a:gd name="T7" fmla="*/ 59 h 59"/>
                <a:gd name="T8" fmla="*/ 64 w 120"/>
                <a:gd name="T9" fmla="*/ 58 h 59"/>
                <a:gd name="T10" fmla="*/ 105 w 120"/>
                <a:gd name="T11" fmla="*/ 20 h 59"/>
                <a:gd name="T12" fmla="*/ 112 w 120"/>
                <a:gd name="T13" fmla="*/ 28 h 59"/>
                <a:gd name="T14" fmla="*/ 120 w 120"/>
                <a:gd name="T15" fmla="*/ 0 h 59"/>
                <a:gd name="T16" fmla="*/ 92 w 120"/>
                <a:gd name="T17" fmla="*/ 7 h 59"/>
                <a:gd name="T18" fmla="*/ 97 w 120"/>
                <a:gd name="T19" fmla="*/ 13 h 59"/>
                <a:gd name="T20" fmla="*/ 60 w 120"/>
                <a:gd name="T21" fmla="*/ 48 h 59"/>
                <a:gd name="T22" fmla="*/ 28 w 120"/>
                <a:gd name="T23" fmla="*/ 27 h 59"/>
                <a:gd name="T24" fmla="*/ 22 w 120"/>
                <a:gd name="T25" fmla="*/ 28 h 59"/>
                <a:gd name="T26" fmla="*/ 2 w 120"/>
                <a:gd name="T27" fmla="*/ 45 h 59"/>
                <a:gd name="T28" fmla="*/ 2 w 120"/>
                <a:gd name="T29" fmla="*/ 52 h 59"/>
                <a:gd name="T30" fmla="*/ 9 w 12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59">
                  <a:moveTo>
                    <a:pt x="9" y="53"/>
                  </a:moveTo>
                  <a:cubicBezTo>
                    <a:pt x="26" y="38"/>
                    <a:pt x="26" y="38"/>
                    <a:pt x="26" y="3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2" y="59"/>
                    <a:pt x="63" y="59"/>
                    <a:pt x="64" y="58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6" y="26"/>
                    <a:pt x="24" y="26"/>
                    <a:pt x="22" y="2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3" y="54"/>
                    <a:pt x="7" y="55"/>
                    <a:pt x="9" y="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937760" y="413591"/>
            <a:ext cx="23164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8A7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黑与白的博弈</a:t>
            </a:r>
            <a:endParaRPr lang="zh-CN" altLang="en-US" sz="2800" b="1" dirty="0">
              <a:solidFill>
                <a:srgbClr val="18A7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2825" y="1614170"/>
            <a:ext cx="62941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在一个矩阵内找出两条从1,1到m,n的路径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一条从1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1 到 m,n 一条 从m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n到1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),</a:t>
            </a:r>
            <a:r>
              <a:rPr lang="zh-CN" altLang="en-US" dirty="0" smtClean="0">
                <a:sym typeface="+mn-ea"/>
              </a:rPr>
              <a:t>并且路径之上的权值之和最大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30%的数据满足：1&lt;=m,n&lt;=10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100%的数据满足：1&lt;=m,n&lt;=50 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06945" y="1614170"/>
            <a:ext cx="6390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Hint</a:t>
            </a:r>
            <a:endParaRPr lang="en-US" altLang="zh-CN"/>
          </a:p>
          <a:p>
            <a:r>
              <a:rPr lang="zh-CN" altLang="en-US"/>
              <a:t>玩弄我的影子，</a:t>
            </a:r>
            <a:endParaRPr lang="zh-CN" altLang="en-US"/>
          </a:p>
          <a:p>
            <a:r>
              <a:rPr lang="zh-CN" altLang="en-US"/>
              <a:t>让我在这座牢笼里不无聊。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3043</Words>
  <Application>WPS 演示</Application>
  <PresentationFormat>宽屏</PresentationFormat>
  <Paragraphs>218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50" baseType="lpstr">
      <vt:lpstr>Arial</vt:lpstr>
      <vt:lpstr>宋体</vt:lpstr>
      <vt:lpstr>Wingdings</vt:lpstr>
      <vt:lpstr>Impact</vt:lpstr>
      <vt:lpstr>微软雅黑</vt:lpstr>
      <vt:lpstr>Calibri</vt:lpstr>
      <vt:lpstr>Open Sans</vt:lpstr>
      <vt:lpstr>等线</vt:lpstr>
      <vt:lpstr>Calibri Light</vt:lpstr>
      <vt:lpstr>字体管家仿宋</vt:lpstr>
      <vt:lpstr>Calibri</vt:lpstr>
      <vt:lpstr>文泉驿微米黑</vt:lpstr>
      <vt:lpstr>Arial Unicode MS</vt:lpstr>
      <vt:lpstr>等线 Light</vt:lpstr>
      <vt:lpstr>RoyalGothic</vt:lpstr>
      <vt:lpstr>仿宋</vt:lpstr>
      <vt:lpstr>黑体</vt:lpstr>
      <vt:lpstr>方正粗宋_GBK</vt:lpstr>
      <vt:lpstr>华文楷体</vt:lpstr>
      <vt:lpstr>华文仿宋</vt:lpstr>
      <vt:lpstr>华文宋体</vt:lpstr>
      <vt:lpstr>华文细黑</vt:lpstr>
      <vt:lpstr>华文隶书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Name</dc:creator>
  <cp:lastModifiedBy>user</cp:lastModifiedBy>
  <cp:revision>35</cp:revision>
  <dcterms:created xsi:type="dcterms:W3CDTF">2018-08-06T04:13:00Z</dcterms:created>
  <dcterms:modified xsi:type="dcterms:W3CDTF">2019-01-27T06:29:31Z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2</vt:lpwstr>
  </property>
</Properties>
</file>