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3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280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Megrim" panose="02010600030101010101" charset="0"/>
      <p:regular r:id="rId27"/>
    </p:embeddedFont>
    <p:embeddedFont>
      <p:font typeface="Raleway" panose="02010600030101010101" charset="0"/>
      <p:regular r:id="rId28"/>
      <p:bold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微软雅黑" panose="020B0503020204020204" pitchFamily="34" charset="-122"/>
      <p:regular r:id="rId32"/>
      <p:bold r:id="rId33"/>
    </p:embeddedFont>
    <p:embeddedFont>
      <p:font typeface="微软雅黑 Light" panose="020B0502040204020203" pitchFamily="34" charset="-122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182"/>
    <a:srgbClr val="EBEFFE"/>
    <a:srgbClr val="EBEFEA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BE131-79D3-4690-9860-4FD5E08A3C5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D9FD2-7175-45F0-A9C4-5D6072C53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1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A58DB7F-564E-449C-8A9B-FD01CC25B3C5}"/>
              </a:ext>
            </a:extLst>
          </p:cNvPr>
          <p:cNvSpPr/>
          <p:nvPr/>
        </p:nvSpPr>
        <p:spPr>
          <a:xfrm>
            <a:off x="1752600" y="1714500"/>
            <a:ext cx="14782800" cy="7239000"/>
          </a:xfrm>
          <a:prstGeom prst="rect">
            <a:avLst/>
          </a:prstGeom>
          <a:solidFill>
            <a:srgbClr val="C6D9F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2"/>
          <p:cNvGrpSpPr/>
          <p:nvPr/>
        </p:nvGrpSpPr>
        <p:grpSpPr>
          <a:xfrm>
            <a:off x="1853753" y="1841127"/>
            <a:ext cx="14580494" cy="6963998"/>
            <a:chOff x="0" y="-57149"/>
            <a:chExt cx="19440659" cy="928533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34543"/>
              <a:ext cx="19440659" cy="4137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100"/>
                </a:lnSpc>
              </a:pPr>
              <a:r>
                <a:rPr lang="zh-CN" altLang="en-US" sz="11000" spc="330" dirty="0">
                  <a:solidFill>
                    <a:srgbClr val="EBE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模拟赛题解</a:t>
              </a:r>
              <a:endParaRPr lang="en-US" altLang="zh-CN" sz="11000" spc="330" dirty="0">
                <a:solidFill>
                  <a:srgbClr val="EBE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12100"/>
                </a:lnSpc>
              </a:pPr>
              <a:r>
                <a:rPr lang="en-US" sz="11000" b="1" spc="330" dirty="0">
                  <a:solidFill>
                    <a:srgbClr val="EBEFFE"/>
                  </a:solidFill>
                  <a:latin typeface="Megrim"/>
                </a:rPr>
                <a:t>S</a:t>
              </a:r>
              <a:r>
                <a:rPr lang="en-US" altLang="zh-CN" sz="11000" b="1" spc="330" dirty="0">
                  <a:solidFill>
                    <a:srgbClr val="EBEFFE"/>
                  </a:solidFill>
                  <a:latin typeface="Megrim"/>
                </a:rPr>
                <a:t>olution</a:t>
              </a:r>
              <a:endParaRPr lang="en-US" sz="11000" b="1" spc="330" dirty="0">
                <a:solidFill>
                  <a:srgbClr val="EBEFFE"/>
                </a:solidFill>
                <a:latin typeface="Megrim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311400" y="-57149"/>
              <a:ext cx="14817859" cy="707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20"/>
                </a:lnSpc>
              </a:pPr>
              <a:r>
                <a:rPr lang="zh-CN" altLang="en-US" sz="3400" b="1" spc="68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优敏思竞赛教育 </a:t>
              </a:r>
              <a:r>
                <a:rPr lang="en-US" altLang="zh-CN" sz="3400" b="1" spc="68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MS·OI</a:t>
              </a:r>
              <a:endParaRPr lang="en-US" sz="3400" b="1" spc="680" dirty="0">
                <a:solidFill>
                  <a:srgbClr val="EBEF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311400" y="7420934"/>
              <a:ext cx="14817859" cy="1807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altLang="zh-CN" sz="3600" b="1" spc="364" dirty="0">
                  <a:solidFill>
                    <a:srgbClr val="EBEFFE"/>
                  </a:solidFill>
                  <a:latin typeface="Raleway"/>
                </a:rPr>
                <a:t>KSkun</a:t>
              </a:r>
            </a:p>
            <a:p>
              <a:pPr algn="ctr">
                <a:lnSpc>
                  <a:spcPts val="3640"/>
                </a:lnSpc>
              </a:pPr>
              <a:r>
                <a:rPr lang="en-US" altLang="zh-CN" sz="2800" b="1" spc="364" dirty="0">
                  <a:solidFill>
                    <a:srgbClr val="EBEFFE"/>
                  </a:solidFill>
                  <a:latin typeface="Raleway"/>
                </a:rPr>
                <a:t>School of EIC, Huazhong U. of Sci. and Tech.</a:t>
              </a:r>
            </a:p>
            <a:p>
              <a:pPr algn="ctr">
                <a:lnSpc>
                  <a:spcPts val="3640"/>
                </a:lnSpc>
              </a:pPr>
              <a:r>
                <a:rPr lang="en-US" altLang="zh-CN" sz="2800" b="1" spc="364" dirty="0">
                  <a:solidFill>
                    <a:srgbClr val="EBEFFE"/>
                  </a:solidFill>
                  <a:latin typeface="Raleway"/>
                </a:rPr>
                <a:t>Update Date: 2019/10/21</a:t>
              </a:r>
              <a:endParaRPr lang="en-US" sz="2800" b="1" spc="364" dirty="0">
                <a:solidFill>
                  <a:srgbClr val="EBEFFE"/>
                </a:solidFill>
                <a:latin typeface="Raleway"/>
              </a:endParaRP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385684" y="6536975"/>
              <a:ext cx="669291" cy="771851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2311400" y="6922901"/>
              <a:ext cx="6679842" cy="47223"/>
            </a:xfrm>
            <a:prstGeom prst="rect">
              <a:avLst/>
            </a:prstGeom>
            <a:solidFill>
              <a:srgbClr val="EBEFFE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10449417" y="6922901"/>
              <a:ext cx="6679842" cy="47223"/>
            </a:xfrm>
            <a:prstGeom prst="rect">
              <a:avLst/>
            </a:prstGeom>
            <a:solidFill>
              <a:srgbClr val="EBEFFE"/>
            </a:solidFill>
          </p:spPr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AD8E9CC-C019-414E-B980-D5ED283CB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05" y="1725278"/>
            <a:ext cx="985838" cy="895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模型转化与单调队列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问题等价于在每个时间，向前找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个时间，选择一个最便宜的买就行了。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滑动窗口问题，用单调队列解决。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买咖啡</a:t>
            </a:r>
          </a:p>
        </p:txBody>
      </p:sp>
    </p:spTree>
    <p:extLst>
      <p:ext uri="{BB962C8B-B14F-4D97-AF65-F5344CB8AC3E}">
        <p14:creationId xmlns:p14="http://schemas.microsoft.com/office/powerpoint/2010/main" val="106121188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2D36851C-5ADF-484A-A2B6-27735C06CD9C}"/>
              </a:ext>
            </a:extLst>
          </p:cNvPr>
          <p:cNvSpPr/>
          <p:nvPr/>
        </p:nvSpPr>
        <p:spPr>
          <a:xfrm rot="-654212">
            <a:off x="4782835" y="-3113109"/>
            <a:ext cx="16001730" cy="15574195"/>
          </a:xfrm>
          <a:prstGeom prst="rect">
            <a:avLst/>
          </a:prstGeom>
          <a:solidFill>
            <a:srgbClr val="EBEFFE"/>
          </a:solidFill>
        </p:spPr>
      </p:sp>
      <p:sp>
        <p:nvSpPr>
          <p:cNvPr id="3" name="AutoShape 3"/>
          <p:cNvSpPr/>
          <p:nvPr/>
        </p:nvSpPr>
        <p:spPr>
          <a:xfrm rot="-654212">
            <a:off x="-2507063" y="-2262832"/>
            <a:ext cx="10682662" cy="15096156"/>
          </a:xfrm>
          <a:prstGeom prst="rect">
            <a:avLst/>
          </a:prstGeom>
          <a:solidFill>
            <a:srgbClr val="364182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2989665"/>
            <a:ext cx="5905500" cy="3620924"/>
            <a:chOff x="0" y="-47625"/>
            <a:chExt cx="7874000" cy="4827898"/>
          </a:xfrm>
        </p:grpSpPr>
        <p:sp>
          <p:nvSpPr>
            <p:cNvPr id="5" name="TextBox 5"/>
            <p:cNvSpPr txBox="1"/>
            <p:nvPr/>
          </p:nvSpPr>
          <p:spPr>
            <a:xfrm>
              <a:off x="0" y="1378271"/>
              <a:ext cx="7874000" cy="1247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zh-CN" altLang="en-US" sz="6400" b="1" spc="128" dirty="0">
                  <a:solidFill>
                    <a:srgbClr val="EBE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我的世界</a:t>
              </a:r>
              <a:endParaRPr lang="en-US" sz="6400" b="1" spc="128" dirty="0">
                <a:solidFill>
                  <a:srgbClr val="EBE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7401775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200" spc="210" dirty="0">
                  <a:solidFill>
                    <a:srgbClr val="EBEFFE"/>
                  </a:solidFill>
                  <a:latin typeface="Raleway"/>
                </a:rPr>
                <a:t>M</a:t>
              </a:r>
              <a:r>
                <a:rPr lang="en-US" altLang="zh-CN" sz="4200" spc="210" dirty="0">
                  <a:solidFill>
                    <a:srgbClr val="EBEFFE"/>
                  </a:solidFill>
                  <a:latin typeface="Raleway"/>
                </a:rPr>
                <a:t>inecraft</a:t>
              </a:r>
              <a:endParaRPr lang="en-US" sz="4200" spc="210" dirty="0">
                <a:solidFill>
                  <a:srgbClr val="EBEFFE"/>
                </a:solidFill>
                <a:latin typeface="Ralewa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004505"/>
              <a:ext cx="7096975" cy="7757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『</a:t>
              </a:r>
              <a:r>
                <a:rPr lang="zh-CN" alt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确实比较难</a:t>
              </a:r>
              <a:r>
                <a:rPr 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』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3332957"/>
              <a:ext cx="1574801" cy="101601"/>
            </a:xfrm>
            <a:prstGeom prst="rect">
              <a:avLst/>
            </a:prstGeom>
            <a:solidFill>
              <a:srgbClr val="EBEFFE"/>
            </a:solidFill>
          </p:spPr>
        </p:sp>
      </p:grpSp>
    </p:spTree>
    <p:extLst>
      <p:ext uri="{BB962C8B-B14F-4D97-AF65-F5344CB8AC3E}">
        <p14:creationId xmlns:p14="http://schemas.microsoft.com/office/powerpoint/2010/main" val="386907698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题意简述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7407D34-2803-4AED-9082-CE1A2B8BBF90}"/>
              </a:ext>
            </a:extLst>
          </p:cNvPr>
          <p:cNvSpPr txBox="1"/>
          <p:nvPr/>
        </p:nvSpPr>
        <p:spPr>
          <a:xfrm>
            <a:off x="1309687" y="2781300"/>
            <a:ext cx="15668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12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求一维、二维、三维空间中给定点中，曼哈顿距离小于</a:t>
            </a:r>
            <a:r>
              <a:rPr lang="en-US" altLang="zh-CN" sz="4000" spc="12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sz="4000" spc="12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的点对数。</a:t>
            </a:r>
            <a:endParaRPr lang="en-US" altLang="zh-CN" sz="4000" spc="128" dirty="0">
              <a:solidFill>
                <a:srgbClr val="36418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我的世界</a:t>
            </a:r>
          </a:p>
        </p:txBody>
      </p:sp>
    </p:spTree>
    <p:extLst>
      <p:ext uri="{BB962C8B-B14F-4D97-AF65-F5344CB8AC3E}">
        <p14:creationId xmlns:p14="http://schemas.microsoft.com/office/powerpoint/2010/main" val="1775451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en-US" altLang="zh-CN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B=1</a:t>
              </a: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暴力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对于每个位置向前找到第一个超过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范围的位置，则这一段区间内的点都可以看见对方，计入答案即可。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由于不能重复统计，每次只向前找。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我的世界</a:t>
            </a:r>
          </a:p>
        </p:txBody>
      </p:sp>
    </p:spTree>
    <p:extLst>
      <p:ext uri="{BB962C8B-B14F-4D97-AF65-F5344CB8AC3E}">
        <p14:creationId xmlns:p14="http://schemas.microsoft.com/office/powerpoint/2010/main" val="3855973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en-US" altLang="zh-CN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B=1</a:t>
              </a: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双指针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记当前位置为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now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，向前找到第一个距离超过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的位置为</a:t>
                </a:r>
                <a:r>
                  <a:rPr lang="en-US" altLang="zh-CN" sz="4000" spc="128" dirty="0" err="1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lst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计算答案的流程中，两个位置都会向后推进，双指针问题。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d>
                    <m:r>
                      <a:rPr lang="zh-CN" altLang="en-US" sz="4000" i="1" spc="128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。</m:t>
                    </m:r>
                  </m:oMath>
                </a14:m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我的世界</a:t>
            </a:r>
          </a:p>
        </p:txBody>
      </p:sp>
    </p:spTree>
    <p:extLst>
      <p:ext uri="{BB962C8B-B14F-4D97-AF65-F5344CB8AC3E}">
        <p14:creationId xmlns:p14="http://schemas.microsoft.com/office/powerpoint/2010/main" val="41224959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en-US" altLang="zh-CN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B=2</a:t>
              </a: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双指针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双指针扩展到二维之后，就是对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x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坐标做双指针，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坐标枚举，对于每一个</a:t>
                </a:r>
                <a:r>
                  <a:rPr lang="en-US" altLang="zh-CN" sz="4000" spc="128" dirty="0" err="1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y-D~y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的行维护一个</a:t>
                </a:r>
                <a:r>
                  <a:rPr lang="en-US" altLang="zh-CN" sz="4000" spc="128" dirty="0" err="1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lst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指针即可。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注意换行需要重置</a:t>
                </a:r>
                <a:r>
                  <a:rPr lang="en-US" altLang="zh-CN" sz="4000" spc="128" dirty="0" err="1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lst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𝐷</m:t>
                        </m:r>
                      </m:e>
                    </m:d>
                    <m:r>
                      <a:rPr lang="zh-CN" altLang="en-US" sz="4000" i="1" spc="128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。</m:t>
                    </m:r>
                  </m:oMath>
                </a14:m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我的世界</a:t>
            </a:r>
          </a:p>
        </p:txBody>
      </p:sp>
    </p:spTree>
    <p:extLst>
      <p:ext uri="{BB962C8B-B14F-4D97-AF65-F5344CB8AC3E}">
        <p14:creationId xmlns:p14="http://schemas.microsoft.com/office/powerpoint/2010/main" val="1137938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en-US" altLang="zh-CN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B=2</a:t>
              </a: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坐标转换与扫描线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曼哈顿距离：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4000" b="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切比雪夫距离：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4000" b="0" i="1" spc="128" smtClean="0">
                                    <a:solidFill>
                                      <a:srgbClr val="364182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000" b="0" i="1" spc="128" smtClean="0">
                              <a:solidFill>
                                <a:srgbClr val="364182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spc="128" smtClean="0">
                              <a:solidFill>
                                <a:srgbClr val="364182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4000" b="0" i="1" spc="128" smtClean="0">
                              <a:solidFill>
                                <a:srgbClr val="364182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4000" b="0" i="1" spc="128" smtClean="0">
                              <a:solidFill>
                                <a:srgbClr val="364182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4000" b="0" i="1" spc="128" smtClean="0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→(</m:t>
                      </m:r>
                      <m:r>
                        <a:rPr lang="en-US" altLang="zh-CN" sz="4000" b="0" i="1" spc="128" smtClean="0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4000" b="0" i="1" spc="128" smtClean="0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4000" b="0" i="1" spc="128" smtClean="0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4000" b="0" i="1" spc="128" smtClean="0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4000" b="0" i="1" spc="128" smtClean="0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4000" b="0" i="1" spc="128" smtClean="0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4000" b="0" i="1" spc="128" smtClean="0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4000" b="0" i="1" spc="128" smtClean="0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统计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𝐷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𝐷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4000" i="1" spc="128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矩形中点的数量。一维朴素更新，一维树状数组。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log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4000" i="1" spc="128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。</m:t>
                    </m:r>
                  </m:oMath>
                </a14:m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我的世界</a:t>
            </a:r>
          </a:p>
        </p:txBody>
      </p:sp>
    </p:spTree>
    <p:extLst>
      <p:ext uri="{BB962C8B-B14F-4D97-AF65-F5344CB8AC3E}">
        <p14:creationId xmlns:p14="http://schemas.microsoft.com/office/powerpoint/2010/main" val="31560825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en-US" altLang="zh-CN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B=3</a:t>
              </a: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扫描线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坐标相同的点跑扫描线，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坐标暴力处理。对于不同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坐标需要计算出该平面对应的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更换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坐标时需要清空所有的树状数组信息。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𝑛𝐷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log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4000" i="1" spc="128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。</m:t>
                    </m:r>
                  </m:oMath>
                </a14:m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我的世界</a:t>
            </a:r>
          </a:p>
        </p:txBody>
      </p:sp>
    </p:spTree>
    <p:extLst>
      <p:ext uri="{BB962C8B-B14F-4D97-AF65-F5344CB8AC3E}">
        <p14:creationId xmlns:p14="http://schemas.microsoft.com/office/powerpoint/2010/main" val="169677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en-US" altLang="zh-CN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B=3</a:t>
              </a: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前缀和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使用与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B=2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相同的方法转换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x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坐标，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坐标不转换。由于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B=3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很小，可以对于每个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坐标相同的点组成的平面用前缀和查询矩形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区域内的点数。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需要注意的是，这种方法在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坐标与查询点相同的平面时会导致点对重复计算，特殊处理。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4000" i="1" spc="128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4000" i="1" spc="128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。</m:t>
                    </m:r>
                  </m:oMath>
                </a14:m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r="-1323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我的世界</a:t>
            </a:r>
          </a:p>
        </p:txBody>
      </p:sp>
    </p:spTree>
    <p:extLst>
      <p:ext uri="{BB962C8B-B14F-4D97-AF65-F5344CB8AC3E}">
        <p14:creationId xmlns:p14="http://schemas.microsoft.com/office/powerpoint/2010/main" val="435646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93566" y="-578141"/>
            <a:ext cx="19675132" cy="5721641"/>
          </a:xfrm>
          <a:prstGeom prst="rect">
            <a:avLst/>
          </a:prstGeom>
          <a:solidFill>
            <a:srgbClr val="364182"/>
          </a:solidFill>
        </p:spPr>
      </p:sp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/>
          </a:solidFill>
        </p:spPr>
      </p:sp>
      <p:sp>
        <p:nvSpPr>
          <p:cNvPr id="4" name="TextBox 4"/>
          <p:cNvSpPr txBox="1"/>
          <p:nvPr/>
        </p:nvSpPr>
        <p:spPr>
          <a:xfrm>
            <a:off x="1333502" y="1290624"/>
            <a:ext cx="11475881" cy="1924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zh-CN" altLang="en-US" sz="6400" b="1" spc="12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感谢聆听</a:t>
            </a:r>
            <a:endParaRPr lang="en-US" altLang="zh-CN" sz="6400" b="1" spc="128" dirty="0">
              <a:solidFill>
                <a:srgbClr val="36418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ts val="7680"/>
              </a:lnSpc>
            </a:pPr>
            <a:r>
              <a:rPr lang="en-US" sz="6400" b="1" spc="128" dirty="0">
                <a:solidFill>
                  <a:srgbClr val="364182"/>
                </a:solidFill>
                <a:latin typeface="Raleway"/>
              </a:rPr>
              <a:t>T</a:t>
            </a:r>
            <a:r>
              <a:rPr lang="en-US" altLang="zh-CN" sz="6400" b="1" spc="128" dirty="0">
                <a:solidFill>
                  <a:srgbClr val="364182"/>
                </a:solidFill>
                <a:latin typeface="Raleway"/>
              </a:rPr>
              <a:t>hanks for Listening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688417" y="7886700"/>
            <a:ext cx="9266081" cy="936720"/>
            <a:chOff x="152400" y="-133350"/>
            <a:chExt cx="12354775" cy="1391541"/>
          </a:xfrm>
        </p:grpSpPr>
        <p:sp>
          <p:nvSpPr>
            <p:cNvPr id="10" name="TextBox 10"/>
            <p:cNvSpPr txBox="1"/>
            <p:nvPr/>
          </p:nvSpPr>
          <p:spPr>
            <a:xfrm>
              <a:off x="2105877" y="-133350"/>
              <a:ext cx="10398975" cy="573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120"/>
                </a:lnSpc>
              </a:pPr>
              <a:r>
                <a:rPr lang="en-US" sz="3200" b="1" spc="320" dirty="0">
                  <a:solidFill>
                    <a:srgbClr val="364182"/>
                  </a:solidFill>
                  <a:latin typeface="Raleway"/>
                </a:rPr>
                <a:t>KSkun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52400" y="724958"/>
              <a:ext cx="12354775" cy="533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760"/>
                </a:lnSpc>
              </a:pPr>
              <a:r>
                <a:rPr lang="en-US" sz="2800" spc="168" dirty="0">
                  <a:solidFill>
                    <a:srgbClr val="364182"/>
                  </a:solidFill>
                  <a:latin typeface="Raleway"/>
                </a:rPr>
                <a:t>E-mail: </a:t>
              </a:r>
              <a:r>
                <a:rPr lang="en-US" sz="2800" spc="168" dirty="0" err="1">
                  <a:solidFill>
                    <a:srgbClr val="364182"/>
                  </a:solidFill>
                  <a:latin typeface="Raleway"/>
                </a:rPr>
                <a:t>ks#ksmeow.moe</a:t>
              </a:r>
              <a:endParaRPr lang="en-US" sz="2800" spc="168" dirty="0">
                <a:solidFill>
                  <a:srgbClr val="364182"/>
                </a:solidFill>
                <a:latin typeface="Raleway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B779431-3F87-41E6-9826-ADA3266C368B}"/>
              </a:ext>
            </a:extLst>
          </p:cNvPr>
          <p:cNvSpPr txBox="1"/>
          <p:nvPr/>
        </p:nvSpPr>
        <p:spPr>
          <a:xfrm>
            <a:off x="381000" y="9023542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本课件部分内容来自网络或相关资料，感谢内容创作者为本课件的编写提供的</a:t>
            </a:r>
            <a:r>
              <a:rPr lang="zh-CN" altLang="en-US" b="1" spc="128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帮助。</a:t>
            </a:r>
            <a:endParaRPr lang="en-US" altLang="zh-CN" b="1" spc="128" dirty="0">
              <a:solidFill>
                <a:srgbClr val="364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654212">
            <a:off x="4782835" y="-3113109"/>
            <a:ext cx="16001730" cy="15574195"/>
          </a:xfrm>
          <a:prstGeom prst="rect">
            <a:avLst/>
          </a:prstGeom>
          <a:solidFill>
            <a:srgbClr val="EBEFFE"/>
          </a:solidFill>
        </p:spPr>
      </p:sp>
      <p:grpSp>
        <p:nvGrpSpPr>
          <p:cNvPr id="4" name="Group 4"/>
          <p:cNvGrpSpPr/>
          <p:nvPr/>
        </p:nvGrpSpPr>
        <p:grpSpPr>
          <a:xfrm>
            <a:off x="6812119" y="1021556"/>
            <a:ext cx="10447181" cy="4353853"/>
            <a:chOff x="0" y="-9525"/>
            <a:chExt cx="13929575" cy="5805139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13929575" cy="1256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zh-CN" altLang="en-US" sz="6400" b="1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目录</a:t>
              </a:r>
              <a:endParaRPr lang="en-US" sz="6400" b="1" spc="12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527175"/>
              <a:ext cx="13345375" cy="893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200" spc="210" dirty="0">
                  <a:solidFill>
                    <a:srgbClr val="364182"/>
                  </a:solidFill>
                  <a:latin typeface="Raleway"/>
                </a:rPr>
                <a:t>Content</a:t>
              </a:r>
              <a:r>
                <a:rPr lang="en-US" altLang="zh-CN" sz="4200" spc="210" dirty="0">
                  <a:solidFill>
                    <a:srgbClr val="364182"/>
                  </a:solidFill>
                  <a:latin typeface="Raleway"/>
                </a:rPr>
                <a:t>s</a:t>
              </a:r>
              <a:endParaRPr lang="en-US" sz="4200" spc="210" dirty="0">
                <a:solidFill>
                  <a:srgbClr val="364182"/>
                </a:solidFill>
                <a:latin typeface="Ralewa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467882"/>
              <a:ext cx="12075375" cy="2327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17"/>
                </a:lnSpc>
              </a:pPr>
              <a:r>
                <a:rPr lang="zh-CN" altLang="en-US" sz="2800" spc="16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高中物理题</a:t>
              </a:r>
              <a:endParaRPr lang="en-US" altLang="zh-CN" sz="2800" spc="16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l">
                <a:lnSpc>
                  <a:spcPts val="4717"/>
                </a:lnSpc>
              </a:pPr>
              <a:r>
                <a:rPr lang="zh-CN" altLang="en-US" sz="2800" spc="16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买咖啡</a:t>
              </a:r>
              <a:endParaRPr lang="en-US" altLang="zh-CN" sz="2800" spc="16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l">
                <a:lnSpc>
                  <a:spcPts val="4717"/>
                </a:lnSpc>
              </a:pPr>
              <a:r>
                <a:rPr lang="zh-CN" altLang="en-US" sz="2800" spc="16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我的世界</a:t>
              </a:r>
              <a:endParaRPr lang="en-US" sz="2800" spc="16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915702"/>
              <a:ext cx="13927309" cy="55689"/>
            </a:xfrm>
            <a:prstGeom prst="rect">
              <a:avLst/>
            </a:prstGeom>
            <a:solidFill>
              <a:srgbClr val="364182">
                <a:alpha val="69803"/>
              </a:srgbClr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279468" y="9328573"/>
            <a:ext cx="5417981" cy="28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30"/>
              </a:lnSpc>
            </a:pPr>
            <a:r>
              <a:rPr lang="en-US" b="1" spc="107" dirty="0">
                <a:solidFill>
                  <a:srgbClr val="364182"/>
                </a:solidFill>
                <a:latin typeface="Raleway"/>
              </a:rPr>
              <a:t>Solution</a:t>
            </a:r>
            <a:endParaRPr lang="en-US" sz="1800" b="1" spc="107" dirty="0">
              <a:solidFill>
                <a:srgbClr val="364182"/>
              </a:solidFill>
              <a:latin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82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7F6DF0D1-1E8A-4B01-AEC4-A25D9F6E7B6C}"/>
              </a:ext>
            </a:extLst>
          </p:cNvPr>
          <p:cNvSpPr/>
          <p:nvPr/>
        </p:nvSpPr>
        <p:spPr>
          <a:xfrm rot="-654212">
            <a:off x="4782835" y="-3113109"/>
            <a:ext cx="16001730" cy="15574195"/>
          </a:xfrm>
          <a:prstGeom prst="rect">
            <a:avLst/>
          </a:prstGeom>
          <a:solidFill>
            <a:srgbClr val="EBEFFE"/>
          </a:solidFill>
        </p:spPr>
      </p:sp>
      <p:sp>
        <p:nvSpPr>
          <p:cNvPr id="3" name="AutoShape 3"/>
          <p:cNvSpPr/>
          <p:nvPr/>
        </p:nvSpPr>
        <p:spPr>
          <a:xfrm rot="-654212">
            <a:off x="-2507063" y="-2262832"/>
            <a:ext cx="10682662" cy="15096156"/>
          </a:xfrm>
          <a:prstGeom prst="rect">
            <a:avLst/>
          </a:prstGeom>
          <a:solidFill>
            <a:srgbClr val="364182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2989665"/>
            <a:ext cx="5905500" cy="3620924"/>
            <a:chOff x="0" y="-47625"/>
            <a:chExt cx="7874000" cy="4827898"/>
          </a:xfrm>
        </p:grpSpPr>
        <p:sp>
          <p:nvSpPr>
            <p:cNvPr id="5" name="TextBox 5"/>
            <p:cNvSpPr txBox="1"/>
            <p:nvPr/>
          </p:nvSpPr>
          <p:spPr>
            <a:xfrm>
              <a:off x="0" y="1378271"/>
              <a:ext cx="7874000" cy="1247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zh-CN" altLang="en-US" sz="6400" b="1" spc="128" dirty="0">
                  <a:solidFill>
                    <a:srgbClr val="EBE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高中物理题</a:t>
              </a:r>
              <a:endParaRPr lang="en-US" sz="6400" b="1" spc="128" dirty="0">
                <a:solidFill>
                  <a:srgbClr val="EBE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7401775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200" spc="210" dirty="0">
                  <a:solidFill>
                    <a:srgbClr val="EBEFFE"/>
                  </a:solidFill>
                  <a:latin typeface="Raleway"/>
                </a:rPr>
                <a:t>P</a:t>
              </a:r>
              <a:r>
                <a:rPr lang="en-US" altLang="zh-CN" sz="4200" spc="210" dirty="0">
                  <a:solidFill>
                    <a:srgbClr val="EBEFFE"/>
                  </a:solidFill>
                  <a:latin typeface="Raleway"/>
                </a:rPr>
                <a:t>hysics</a:t>
              </a:r>
              <a:endParaRPr lang="en-US" sz="4200" spc="210" dirty="0">
                <a:solidFill>
                  <a:srgbClr val="EBEFFE"/>
                </a:solidFill>
                <a:latin typeface="Ralewa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004505"/>
              <a:ext cx="7096975" cy="7757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『</a:t>
              </a:r>
              <a:r>
                <a:rPr lang="zh-CN" alt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开场送出</a:t>
              </a:r>
              <a:r>
                <a:rPr lang="en-US" altLang="zh-CN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100</a:t>
              </a:r>
              <a:r>
                <a:rPr lang="zh-CN" alt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</a:t>
              </a:r>
              <a:r>
                <a:rPr 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』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3332957"/>
              <a:ext cx="1574801" cy="101601"/>
            </a:xfrm>
            <a:prstGeom prst="rect">
              <a:avLst/>
            </a:prstGeom>
            <a:solidFill>
              <a:srgbClr val="EBEFFE"/>
            </a:solidFill>
          </p:spPr>
        </p:sp>
      </p:grp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题意简述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7407D34-2803-4AED-9082-CE1A2B8BBF90}"/>
              </a:ext>
            </a:extLst>
          </p:cNvPr>
          <p:cNvSpPr txBox="1"/>
          <p:nvPr/>
        </p:nvSpPr>
        <p:spPr>
          <a:xfrm>
            <a:off x="1309687" y="2781300"/>
            <a:ext cx="15668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12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给定一些加速阶段，最大化位移。</a:t>
            </a:r>
            <a:endParaRPr lang="en-US" altLang="zh-CN" sz="4000" spc="128" dirty="0">
              <a:solidFill>
                <a:srgbClr val="36418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高中物理题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暴力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枚举所有可能的方案，逐个计算位移。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复杂度：枚举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!</m:t>
                        </m:r>
                      </m:e>
                    </m:d>
                    <m:r>
                      <a:rPr lang="zh-CN" altLang="en-US" sz="4000" i="1" spc="128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计算位移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d>
                    <m:r>
                      <a:rPr lang="zh-CN" altLang="en-US" sz="4000" i="1" spc="128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总复杂度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!·</m:t>
                        </m:r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高中物理题</a:t>
            </a:r>
          </a:p>
        </p:txBody>
      </p:sp>
    </p:spTree>
    <p:extLst>
      <p:ext uri="{BB962C8B-B14F-4D97-AF65-F5344CB8AC3E}">
        <p14:creationId xmlns:p14="http://schemas.microsoft.com/office/powerpoint/2010/main" val="1110741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贪心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发现按加速度降序排序可以最大化位移。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用交换相邻两项证明。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排序后计算一遍即可。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高中物理题</a:t>
            </a:r>
          </a:p>
        </p:txBody>
      </p:sp>
    </p:spTree>
    <p:extLst>
      <p:ext uri="{BB962C8B-B14F-4D97-AF65-F5344CB8AC3E}">
        <p14:creationId xmlns:p14="http://schemas.microsoft.com/office/powerpoint/2010/main" val="2625496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FCFEBE16-A151-4D6E-A5CE-D687AF5C56EA}"/>
              </a:ext>
            </a:extLst>
          </p:cNvPr>
          <p:cNvSpPr/>
          <p:nvPr/>
        </p:nvSpPr>
        <p:spPr>
          <a:xfrm rot="-654212">
            <a:off x="4782835" y="-3113109"/>
            <a:ext cx="16001730" cy="15574195"/>
          </a:xfrm>
          <a:prstGeom prst="rect">
            <a:avLst/>
          </a:prstGeom>
          <a:solidFill>
            <a:srgbClr val="EBEFFE"/>
          </a:solidFill>
        </p:spPr>
      </p:sp>
      <p:sp>
        <p:nvSpPr>
          <p:cNvPr id="3" name="AutoShape 3"/>
          <p:cNvSpPr/>
          <p:nvPr/>
        </p:nvSpPr>
        <p:spPr>
          <a:xfrm rot="-654212">
            <a:off x="-2507063" y="-2262832"/>
            <a:ext cx="10682662" cy="15096156"/>
          </a:xfrm>
          <a:prstGeom prst="rect">
            <a:avLst/>
          </a:prstGeom>
          <a:solidFill>
            <a:srgbClr val="364182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2989665"/>
            <a:ext cx="5905500" cy="3620924"/>
            <a:chOff x="0" y="-47625"/>
            <a:chExt cx="7874000" cy="4827898"/>
          </a:xfrm>
        </p:grpSpPr>
        <p:sp>
          <p:nvSpPr>
            <p:cNvPr id="5" name="TextBox 5"/>
            <p:cNvSpPr txBox="1"/>
            <p:nvPr/>
          </p:nvSpPr>
          <p:spPr>
            <a:xfrm>
              <a:off x="0" y="1378271"/>
              <a:ext cx="7874000" cy="1247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zh-CN" altLang="en-US" sz="6400" b="1" spc="128" dirty="0">
                  <a:solidFill>
                    <a:srgbClr val="EBE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买咖啡</a:t>
              </a:r>
              <a:endParaRPr lang="en-US" sz="6400" b="1" spc="128" dirty="0">
                <a:solidFill>
                  <a:srgbClr val="EBE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7401775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200" spc="210" dirty="0">
                  <a:solidFill>
                    <a:srgbClr val="EBEFFE"/>
                  </a:solidFill>
                  <a:latin typeface="Raleway"/>
                </a:rPr>
                <a:t>Coffee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004505"/>
              <a:ext cx="7096975" cy="7757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『</a:t>
              </a:r>
              <a:r>
                <a:rPr lang="zh-CN" alt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代码其实挺短的</a:t>
              </a:r>
              <a:r>
                <a:rPr lang="en-US" sz="3200" spc="320" dirty="0">
                  <a:solidFill>
                    <a:srgbClr val="EBEFF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』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3332957"/>
              <a:ext cx="1574801" cy="101601"/>
            </a:xfrm>
            <a:prstGeom prst="rect">
              <a:avLst/>
            </a:prstGeom>
            <a:solidFill>
              <a:srgbClr val="EBEFFE"/>
            </a:solidFill>
          </p:spPr>
        </p:sp>
      </p:grpSp>
    </p:spTree>
    <p:extLst>
      <p:ext uri="{BB962C8B-B14F-4D97-AF65-F5344CB8AC3E}">
        <p14:creationId xmlns:p14="http://schemas.microsoft.com/office/powerpoint/2010/main" val="99624650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题意简述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7407D34-2803-4AED-9082-CE1A2B8BBF90}"/>
              </a:ext>
            </a:extLst>
          </p:cNvPr>
          <p:cNvSpPr txBox="1"/>
          <p:nvPr/>
        </p:nvSpPr>
        <p:spPr>
          <a:xfrm>
            <a:off x="1309687" y="2781300"/>
            <a:ext cx="15668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12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给定一些物品，从购买起有效时间为</a:t>
            </a:r>
            <a:r>
              <a:rPr lang="en-US" altLang="zh-CN" sz="4000" spc="12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lang="zh-CN" altLang="en-US" sz="4000" spc="128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，每个时间内物品价格不同，每个时间会消耗一个物品，求保证每个时间都有物品可以消耗的情况下开销的最小值。</a:t>
            </a:r>
            <a:endParaRPr lang="en-US" altLang="zh-CN" sz="4000" spc="128" dirty="0">
              <a:solidFill>
                <a:srgbClr val="36418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买咖啡</a:t>
            </a:r>
          </a:p>
        </p:txBody>
      </p:sp>
    </p:spTree>
    <p:extLst>
      <p:ext uri="{BB962C8B-B14F-4D97-AF65-F5344CB8AC3E}">
        <p14:creationId xmlns:p14="http://schemas.microsoft.com/office/powerpoint/2010/main" val="2761579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58432" y="650383"/>
            <a:ext cx="16971135" cy="8986234"/>
          </a:xfrm>
          <a:prstGeom prst="rect">
            <a:avLst/>
          </a:prstGeom>
          <a:solidFill>
            <a:srgbClr val="EBEFFE">
              <a:alpha val="9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9687" y="1333500"/>
            <a:ext cx="15668623" cy="1138251"/>
            <a:chOff x="0" y="-19051"/>
            <a:chExt cx="13599375" cy="3358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1"/>
              <a:ext cx="13599375" cy="276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0"/>
                </a:lnSpc>
              </a:pPr>
              <a:r>
                <a:rPr lang="zh-CN" altLang="en-US" sz="6400" b="1" spc="128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暴力</a:t>
              </a:r>
              <a:endParaRPr lang="en-US" sz="6400" b="1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/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容易发现总共购买</a:t>
                </a:r>
                <a:r>
                  <a:rPr lang="en-US" altLang="zh-CN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</a:t>
                </a:r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个一定是最优的。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枚举每个时间购买几个，验证是否可行并计算开销。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4000" b="0" i="1" spc="128" smtClean="0">
                        <a:solidFill>
                          <a:srgbClr val="364182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4000" b="0" i="1" spc="128" smtClean="0">
                            <a:solidFill>
                              <a:srgbClr val="364182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4000" b="0" i="1" spc="128" smtClean="0">
                                <a:solidFill>
                                  <a:srgbClr val="364182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4000" spc="128" dirty="0">
                    <a:solidFill>
                      <a:srgbClr val="36418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4000" spc="128" dirty="0">
                  <a:solidFill>
                    <a:srgbClr val="36418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407D34-2803-4AED-9082-CE1A2B8B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7" y="2781300"/>
                <a:ext cx="15668623" cy="6247864"/>
              </a:xfrm>
              <a:prstGeom prst="rect">
                <a:avLst/>
              </a:prstGeom>
              <a:blipFill>
                <a:blip r:embed="rId2"/>
                <a:stretch>
                  <a:fillRect l="-1401" t="-1659" b="-3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07B383-1DC5-4651-A983-99F7FF848EDE}"/>
              </a:ext>
            </a:extLst>
          </p:cNvPr>
          <p:cNvSpPr txBox="1"/>
          <p:nvPr/>
        </p:nvSpPr>
        <p:spPr>
          <a:xfrm>
            <a:off x="13860274" y="591507"/>
            <a:ext cx="3284726" cy="90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650"/>
              </a:lnSpc>
            </a:pPr>
            <a:r>
              <a:rPr lang="zh-CN" altLang="en-US" sz="2400" spc="128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买咖啡</a:t>
            </a:r>
          </a:p>
        </p:txBody>
      </p:sp>
    </p:spTree>
    <p:extLst>
      <p:ext uri="{BB962C8B-B14F-4D97-AF65-F5344CB8AC3E}">
        <p14:creationId xmlns:p14="http://schemas.microsoft.com/office/powerpoint/2010/main" val="3599477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717</Words>
  <Application>Microsoft Office PowerPoint</Application>
  <PresentationFormat>自定义</PresentationFormat>
  <Paragraphs>147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Raleway</vt:lpstr>
      <vt:lpstr>Megrim</vt:lpstr>
      <vt:lpstr>Cambria Math</vt:lpstr>
      <vt:lpstr>等线</vt:lpstr>
      <vt:lpstr>Arial</vt:lpstr>
      <vt:lpstr>Calibri</vt:lpstr>
      <vt:lpstr>微软雅黑 Light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DP模型探索</dc:title>
  <dc:creator>Chengtian He</dc:creator>
  <cp:lastModifiedBy>He Chengtian</cp:lastModifiedBy>
  <cp:revision>139</cp:revision>
  <dcterms:created xsi:type="dcterms:W3CDTF">2006-08-16T00:00:00Z</dcterms:created>
  <dcterms:modified xsi:type="dcterms:W3CDTF">2019-10-21T10:51:33Z</dcterms:modified>
  <dc:identifier>DADexb-z-JA</dc:identifier>
</cp:coreProperties>
</file>