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2" r:id="rId2"/>
    <p:sldId id="293" r:id="rId3"/>
    <p:sldId id="295" r:id="rId4"/>
    <p:sldId id="29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4519" autoAdjust="0"/>
  </p:normalViewPr>
  <p:slideViewPr>
    <p:cSldViewPr snapToGrid="0">
      <p:cViewPr varScale="1">
        <p:scale>
          <a:sx n="95" d="100"/>
          <a:sy n="95" d="100"/>
        </p:scale>
        <p:origin x="117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Chi Zhong" userId="030f5c52f6cb618f" providerId="LiveId" clId="{28E76419-73BA-43A1-A3B0-1488C1B1030C}"/>
    <pc:docChg chg="undo custSel addSld delSld modSld sldOrd">
      <pc:chgData name="TianChi Zhong" userId="030f5c52f6cb618f" providerId="LiveId" clId="{28E76419-73BA-43A1-A3B0-1488C1B1030C}" dt="2024-12-02T14:04:47.025" v="1406" actId="478"/>
      <pc:docMkLst>
        <pc:docMk/>
      </pc:docMkLst>
      <pc:sldChg chg="new del">
        <pc:chgData name="TianChi Zhong" userId="030f5c52f6cb618f" providerId="LiveId" clId="{28E76419-73BA-43A1-A3B0-1488C1B1030C}" dt="2024-12-02T12:31:33.136" v="981" actId="47"/>
        <pc:sldMkLst>
          <pc:docMk/>
          <pc:sldMk cId="1770890819" sldId="290"/>
        </pc:sldMkLst>
      </pc:sldChg>
      <pc:sldChg chg="add del ord">
        <pc:chgData name="TianChi Zhong" userId="030f5c52f6cb618f" providerId="LiveId" clId="{28E76419-73BA-43A1-A3B0-1488C1B1030C}" dt="2024-12-02T11:55:26.943" v="561" actId="47"/>
        <pc:sldMkLst>
          <pc:docMk/>
          <pc:sldMk cId="3320438806" sldId="291"/>
        </pc:sldMkLst>
      </pc:sldChg>
      <pc:sldChg chg="addSp delSp modSp add mod">
        <pc:chgData name="TianChi Zhong" userId="030f5c52f6cb618f" providerId="LiveId" clId="{28E76419-73BA-43A1-A3B0-1488C1B1030C}" dt="2024-12-02T14:04:47.025" v="1406" actId="478"/>
        <pc:sldMkLst>
          <pc:docMk/>
          <pc:sldMk cId="3399180606" sldId="292"/>
        </pc:sldMkLst>
      </pc:sldChg>
      <pc:sldChg chg="addSp delSp modSp mod">
        <pc:chgData name="TianChi Zhong" userId="030f5c52f6cb618f" providerId="LiveId" clId="{28E76419-73BA-43A1-A3B0-1488C1B1030C}" dt="2024-12-02T12:12:17.068" v="750" actId="20577"/>
        <pc:sldMkLst>
          <pc:docMk/>
          <pc:sldMk cId="2531816894" sldId="293"/>
        </pc:sldMkLst>
      </pc:sldChg>
      <pc:sldChg chg="new del">
        <pc:chgData name="TianChi Zhong" userId="030f5c52f6cb618f" providerId="LiveId" clId="{28E76419-73BA-43A1-A3B0-1488C1B1030C}" dt="2024-12-02T12:14:57.467" v="842" actId="47"/>
        <pc:sldMkLst>
          <pc:docMk/>
          <pc:sldMk cId="39369141" sldId="294"/>
        </pc:sldMkLst>
      </pc:sldChg>
      <pc:sldChg chg="addSp delSp modSp add mod">
        <pc:chgData name="TianChi Zhong" userId="030f5c52f6cb618f" providerId="LiveId" clId="{28E76419-73BA-43A1-A3B0-1488C1B1030C}" dt="2024-12-02T12:14:28.692" v="840" actId="1076"/>
        <pc:sldMkLst>
          <pc:docMk/>
          <pc:sldMk cId="1420397995" sldId="295"/>
        </pc:sldMkLst>
      </pc:sldChg>
      <pc:sldChg chg="addSp delSp modSp add mod">
        <pc:chgData name="TianChi Zhong" userId="030f5c52f6cb618f" providerId="LiveId" clId="{28E76419-73BA-43A1-A3B0-1488C1B1030C}" dt="2024-12-02T12:31:25.677" v="979" actId="113"/>
        <pc:sldMkLst>
          <pc:docMk/>
          <pc:sldMk cId="2877186134" sldId="296"/>
        </pc:sldMkLst>
      </pc:sldChg>
      <pc:sldChg chg="addSp delSp modSp add mod">
        <pc:chgData name="TianChi Zhong" userId="030f5c52f6cb618f" providerId="LiveId" clId="{28E76419-73BA-43A1-A3B0-1488C1B1030C}" dt="2024-12-02T12:49:04.932" v="1389" actId="2711"/>
        <pc:sldMkLst>
          <pc:docMk/>
          <pc:sldMk cId="2152807711" sldId="297"/>
        </pc:sldMkLst>
      </pc:sldChg>
    </pc:docChg>
  </pc:docChgLst>
  <pc:docChgLst>
    <pc:chgData name="TianChi Zhong" userId="030f5c52f6cb618f" providerId="LiveId" clId="{3CAAB6A9-B060-42B5-9D79-D0AEBC574FAF}"/>
    <pc:docChg chg="delSld">
      <pc:chgData name="TianChi Zhong" userId="030f5c52f6cb618f" providerId="LiveId" clId="{3CAAB6A9-B060-42B5-9D79-D0AEBC574FAF}" dt="2025-03-23T07:37:57.722" v="0" actId="47"/>
      <pc:docMkLst>
        <pc:docMk/>
      </pc:docMkLst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1473778896" sldId="272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4060740581" sldId="277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3397908181" sldId="278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3071193697" sldId="279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1090265737" sldId="280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1773772529" sldId="281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2312877343" sldId="282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3376783571" sldId="283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1981495040" sldId="284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2197189869" sldId="285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3928105234" sldId="286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2077093776" sldId="287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1214336861" sldId="288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4255221763" sldId="289"/>
        </pc:sldMkLst>
      </pc:sldChg>
      <pc:sldChg chg="del">
        <pc:chgData name="TianChi Zhong" userId="030f5c52f6cb618f" providerId="LiveId" clId="{3CAAB6A9-B060-42B5-9D79-D0AEBC574FAF}" dt="2025-03-23T07:37:57.722" v="0" actId="47"/>
        <pc:sldMkLst>
          <pc:docMk/>
          <pc:sldMk cId="2152807711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73F66-6F6A-CA41-A257-3D6FBEDFA8F6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F049-D6BB-A543-92BB-6F0AE6B594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9268F-2FCD-49E2-B867-6B8A7E08D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EE3DE5-8BA8-4255-9F60-A546B4605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940F8-230E-4063-8769-6E2D4560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829D2-E06E-4909-B502-7CCC4449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969F0-DE34-449D-B14F-8E29B3F4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1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4F1FE-25C6-48E8-ACC4-5F549A3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A8755-E9D6-44EA-B63F-4DDC28CE5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CE00B-A2AE-4DD1-B4DC-9B0F7EAF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1EBC5-0D47-416A-818B-466143C2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BB02D-50DD-48AB-8D37-85B52E68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6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D17FCB-7376-4FE4-81C3-1107B961D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A78108-E4BB-44B7-AEB4-2F8BB2685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676E3-3EC1-46A8-81C1-7B05100A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BC857-D3F0-4F85-95D6-978839CE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EB2B9-E897-4AB7-8E9A-C52A0D46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8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DBECE-56BF-4BB7-B38D-9FF54AE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39912-40B7-423F-AF61-EDE473CA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FEF27-B024-414D-8796-605D4515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9E092-EBC3-448D-BB3D-C48E4E34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39E5C-BD25-4C8C-8554-7D98EAA3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2E73B-A7EA-455D-87AC-0255CC6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D6E71-EED0-4BDA-B1B6-C246B321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19257-BA25-427D-86FB-10B356C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50226-EBB7-4741-9EEE-37B7B3F7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63809-40DA-47BC-9954-E9743CBB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6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777C8-D455-4C30-B8C5-ED3248D5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9DFAA-8370-43AE-9DDD-8066FA4E4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94767-D43B-4A28-8D48-17C73EADD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1FBCE-E34F-421C-BA47-F5B0B15B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3D595-167A-4749-A49A-AEBE9318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76ADF-2FCC-4EB1-B001-D7E80F39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70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84EB4-D9C3-4666-B772-7B79DA8E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AE6EE-9970-4D9A-845A-3203F42C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E1B9C-1739-4B5E-B656-9BBE49695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1573A6-9F7F-4603-B4DC-24530D8AC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E92628-594C-46E4-BC30-620766E4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3A151C-53C6-4727-A119-3370D96B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016F82-662F-435B-A5A4-B1761BB7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3B5876-D493-4029-A914-B764931A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3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E740-4DA8-42FC-B5C9-FA8F246E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C25939-EDED-4674-AAA4-66D7B041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1A54FC-4E32-4C88-8056-2CC30D13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658147-F6D4-420E-9815-FE5BC789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6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E291A-70B1-40FD-9504-3E7AE45B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46040B-8188-46AE-A208-FA7CA682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5C784-AD80-40C0-BAAE-882BE3A6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0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34B74-800F-4FCD-9573-F33318C5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7F931-C9D9-491D-916D-23FE222E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74009-62E1-4915-8A90-661CC04E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6142C9-F133-4C54-A867-C57815D3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3CDF1-241D-4E46-9F2A-C8A1D7ED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CB0B0-0A0F-4538-AB09-8172AA85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6E7B6-E969-47B9-B97D-EC1FEB55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538D09-980C-48C9-AA24-75D766935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21E839-E76A-468F-BB85-F125CBAE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F307A-BD53-4CF4-BF39-A1588ABC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AF53D-0DD8-4371-B86A-07DD9A69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ADFCA-89DC-4A00-8776-9954E695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A84543-3D67-4FEB-8090-76561711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1F4DE-EC1C-4C79-9A20-2DFE5055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4469F-9E21-4E04-8AA1-637D8671F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30CE-31CE-4266-AA4A-916DA958BD54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DF469-1364-40C1-9D0D-B86123EF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4CF49-6EAB-4616-9541-15E6EE53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EE5-7C9A-4CAA-AF66-CA6F560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5" Type="http://schemas.openxmlformats.org/officeDocument/2006/relationships/image" Target="../media/image15.png"/><Relationship Id="rId10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1" Type="http://schemas.openxmlformats.org/officeDocument/2006/relationships/tags" Target="../tags/tag3.xml"/><Relationship Id="rId6" Type="http://schemas.openxmlformats.org/officeDocument/2006/relationships/image" Target="../media/image11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26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7B42B-1609-E579-CFA0-E3ABA78FB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133248-2CCA-B42C-40E2-11FA22064A9E}"/>
                  </a:ext>
                </a:extLst>
              </p:cNvPr>
              <p:cNvSpPr txBox="1"/>
              <p:nvPr/>
            </p:nvSpPr>
            <p:spPr>
              <a:xfrm>
                <a:off x="659222" y="969803"/>
                <a:ext cx="10046776" cy="960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>
                    <a:effectLst/>
                    <a:latin typeface="Cambria" panose="02040503050406030204" pitchFamily="18" charset="0"/>
                    <a:ea typeface="微软雅黑" panose="020B0503020204020204" pitchFamily="34" charset="-122"/>
                  </a:rPr>
                  <a:t>若脉冲宽度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&gt;5</m:t>
                    </m:r>
                    <m:r>
                      <a:rPr lang="en-US" altLang="zh-CN" sz="2000" b="0" i="1" kern="10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𝑝𝑠</m:t>
                    </m:r>
                  </m:oMath>
                </a14:m>
                <a:r>
                  <a:rPr lang="zh-CN" altLang="en-US" sz="2000" kern="100" dirty="0">
                    <a:latin typeface="Cambria" panose="02040503050406030204" pitchFamily="18" charset="0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000" kern="100" dirty="0">
                    <a:effectLst/>
                    <a:latin typeface="Cambria" panose="02040503050406030204" pitchFamily="18" charset="0"/>
                    <a:ea typeface="微软雅黑" panose="020B0503020204020204" pitchFamily="34" charset="-122"/>
                  </a:rPr>
                  <a:t>对于这样的脉冲，三阶色散项的贡献也很小</a:t>
                </a:r>
                <a:r>
                  <a:rPr lang="en-US" altLang="zh-CN" sz="2000" kern="100" dirty="0">
                    <a:effectLst/>
                    <a:latin typeface="Cambria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kern="100" dirty="0">
                    <a:effectLst/>
                    <a:latin typeface="Cambria" panose="02040503050406030204" pitchFamily="18" charset="0"/>
                    <a:ea typeface="微软雅黑" panose="020B0503020204020204" pitchFamily="34" charset="-122"/>
                  </a:rPr>
                  <a:t>只要载波波长不十分接近光纤零色散波长</a:t>
                </a:r>
                <a:r>
                  <a:rPr lang="en-US" altLang="zh-CN" sz="2000" kern="100" dirty="0">
                    <a:effectLst/>
                    <a:latin typeface="Cambria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kern="100" dirty="0">
                    <a:effectLst/>
                    <a:latin typeface="Cambria" panose="02040503050406030204" pitchFamily="18" charset="0"/>
                    <a:ea typeface="微软雅黑" panose="020B0503020204020204" pitchFamily="34" charset="-122"/>
                  </a:rPr>
                  <a:t>，因此可以使用简化的方程</a:t>
                </a:r>
                <a:r>
                  <a:rPr lang="zh-CN" altLang="en-US" sz="2000" kern="100" dirty="0">
                    <a:latin typeface="Cambria" panose="02040503050406030204" pitchFamily="18" charset="0"/>
                    <a:ea typeface="微软雅黑" panose="020B0503020204020204" pitchFamily="34" charset="-122"/>
                  </a:rPr>
                  <a:t>：</a:t>
                </a:r>
                <a:endParaRPr lang="zh-CN" altLang="zh-CN" sz="2000" kern="100" dirty="0">
                  <a:effectLst/>
                  <a:latin typeface="Cambria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B133248-2CCA-B42C-40E2-11FA2206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22" y="969803"/>
                <a:ext cx="10046776" cy="960776"/>
              </a:xfrm>
              <a:prstGeom prst="rect">
                <a:avLst/>
              </a:prstGeom>
              <a:blipFill>
                <a:blip r:embed="rId3"/>
                <a:stretch>
                  <a:fillRect l="-607" r="-667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BC9FA55-D96A-87EF-7095-05CF031FFBC0}"/>
              </a:ext>
            </a:extLst>
          </p:cNvPr>
          <p:cNvSpPr/>
          <p:nvPr/>
        </p:nvSpPr>
        <p:spPr>
          <a:xfrm>
            <a:off x="0" y="769086"/>
            <a:ext cx="12192000" cy="108000"/>
          </a:xfrm>
          <a:prstGeom prst="rect">
            <a:avLst/>
          </a:prstGeom>
          <a:solidFill>
            <a:srgbClr val="2A4C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E16C06-0562-A960-20CB-F921CEEC6EC0}"/>
              </a:ext>
            </a:extLst>
          </p:cNvPr>
          <p:cNvSpPr/>
          <p:nvPr/>
        </p:nvSpPr>
        <p:spPr>
          <a:xfrm>
            <a:off x="57012" y="91594"/>
            <a:ext cx="44662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zh-CN" altLang="en-US" sz="3200" b="0" cap="none" spc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非线性效应</a:t>
            </a:r>
            <a:r>
              <a:rPr lang="en-US" altLang="zh-CN" sz="3200" b="0" cap="none" spc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0" cap="none" spc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自相位调制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188D6B2-DDFB-CAE8-1B55-B05C3B941F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468" y="19214"/>
            <a:ext cx="687520" cy="736761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2DB8294-77A5-0552-4ACA-91A826BF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09129"/>
              </p:ext>
            </p:extLst>
          </p:nvPr>
        </p:nvGraphicFramePr>
        <p:xfrm>
          <a:off x="3476171" y="2041861"/>
          <a:ext cx="4794739" cy="91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97080" imgH="419040" progId="Equation.DSMT4">
                  <p:embed/>
                </p:oleObj>
              </mc:Choice>
              <mc:Fallback>
                <p:oleObj name="Equation" r:id="rId5" imgW="219708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2DB8294-77A5-0552-4ACA-91A826BF35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6171" y="2041861"/>
                        <a:ext cx="4794739" cy="914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F83-0A35-B82A-DD9D-C777D3E3C178}"/>
                  </a:ext>
                </a:extLst>
              </p:cNvPr>
              <p:cNvSpPr txBox="1"/>
              <p:nvPr/>
            </p:nvSpPr>
            <p:spPr>
              <a:xfrm>
                <a:off x="582339" y="3095354"/>
                <a:ext cx="11208889" cy="960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若速度色散效应对自相位调制的影响可以忽略，则方程中的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项可设为零，方程可进一步简化，引入归一化振幅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方程变为：</a:t>
                </a:r>
                <a:endParaRPr lang="en-US" altLang="zh-CN" sz="2000" dirty="0">
                  <a:latin typeface="Cambria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6BCF83-0A35-B82A-DD9D-C777D3E3C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39" y="3095354"/>
                <a:ext cx="11208889" cy="960776"/>
              </a:xfrm>
              <a:prstGeom prst="rect">
                <a:avLst/>
              </a:prstGeom>
              <a:blipFill>
                <a:blip r:embed="rId7"/>
                <a:stretch>
                  <a:fillRect l="-598" b="-10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6353A56-6B00-0274-BBEB-B3A7D851D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279629"/>
              </p:ext>
            </p:extLst>
          </p:nvPr>
        </p:nvGraphicFramePr>
        <p:xfrm>
          <a:off x="4515187" y="4125992"/>
          <a:ext cx="2334846" cy="89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457200" progId="Equation.DSMT4">
                  <p:embed/>
                </p:oleObj>
              </mc:Choice>
              <mc:Fallback>
                <p:oleObj name="Equation" r:id="rId8" imgW="1193760" imgH="457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6353A56-6B00-0274-BBEB-B3A7D851D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15187" y="4125992"/>
                        <a:ext cx="2334846" cy="894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A97E32-87A6-5414-24E5-B3F07418E284}"/>
                  </a:ext>
                </a:extLst>
              </p:cNvPr>
              <p:cNvSpPr txBox="1"/>
              <p:nvPr/>
            </p:nvSpPr>
            <p:spPr>
              <a:xfrm>
                <a:off x="602947" y="5020188"/>
                <a:ext cx="11589053" cy="1425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代表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光纤损耗，非线性长度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NL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峰值功率，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与非线性折射系数有关。用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𝑉𝑒𝑥𝑝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𝑁𝐿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进行代换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，并令方程两边的实部和虚部分别相等，则有</a:t>
                </a:r>
                <a:endParaRPr lang="en-US" altLang="zh-CN" sz="2000" dirty="0">
                  <a:latin typeface="Cambria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Cambria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A97E32-87A6-5414-24E5-B3F07418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47" y="5020188"/>
                <a:ext cx="11589053" cy="1425134"/>
              </a:xfrm>
              <a:prstGeom prst="rect">
                <a:avLst/>
              </a:prstGeom>
              <a:blipFill>
                <a:blip r:embed="rId10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6F210D9-2574-1658-8F43-BB2E58BD0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258867"/>
              </p:ext>
            </p:extLst>
          </p:nvPr>
        </p:nvGraphicFramePr>
        <p:xfrm>
          <a:off x="4316392" y="5984246"/>
          <a:ext cx="2732435" cy="79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62040" imgH="457200" progId="Equation.DSMT4">
                  <p:embed/>
                </p:oleObj>
              </mc:Choice>
              <mc:Fallback>
                <p:oleObj name="Equation" r:id="rId11" imgW="1562040" imgH="457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96F210D9-2574-1658-8F43-BB2E58BD0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16392" y="5984246"/>
                        <a:ext cx="2732435" cy="79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18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FF5B-BD3E-9347-3F3C-38E77F9F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08EDA76-8FA6-F497-EA5A-45ABA63E4913}"/>
              </a:ext>
            </a:extLst>
          </p:cNvPr>
          <p:cNvSpPr/>
          <p:nvPr/>
        </p:nvSpPr>
        <p:spPr>
          <a:xfrm>
            <a:off x="0" y="769086"/>
            <a:ext cx="12192000" cy="108000"/>
          </a:xfrm>
          <a:prstGeom prst="rect">
            <a:avLst/>
          </a:prstGeom>
          <a:solidFill>
            <a:srgbClr val="2A4C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138935-DCD5-2643-CE29-A7CB811D36BC}"/>
              </a:ext>
            </a:extLst>
          </p:cNvPr>
          <p:cNvSpPr/>
          <p:nvPr/>
        </p:nvSpPr>
        <p:spPr>
          <a:xfrm>
            <a:off x="57012" y="91594"/>
            <a:ext cx="44662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非线性效应</a:t>
            </a:r>
            <a:r>
              <a:rPr kumimoji="0" lang="en-US" altLang="zh-CN" sz="3200" b="0" i="0" u="none" strike="noStrike" kern="1200" cap="none" spc="0" normalizeH="0" baseline="0" noProof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自相位调制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BC052F0-7B1C-B030-8400-79C32A064C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468" y="19214"/>
            <a:ext cx="687520" cy="73676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77D604C-0CF9-48FC-F44A-9A339F7D9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65462"/>
              </p:ext>
            </p:extLst>
          </p:nvPr>
        </p:nvGraphicFramePr>
        <p:xfrm>
          <a:off x="4729956" y="1055007"/>
          <a:ext cx="27320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32604" imgH="798869" progId="Equation.DSMT4">
                  <p:embed/>
                </p:oleObj>
              </mc:Choice>
              <mc:Fallback>
                <p:oleObj name="Equation" r:id="rId4" imgW="2732604" imgH="798869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77D604C-0CF9-48FC-F44A-9A339F7D9F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9956" y="1055007"/>
                        <a:ext cx="2732087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84553D-79AF-A9D3-FC16-511FE4816D9C}"/>
                  </a:ext>
                </a:extLst>
              </p:cNvPr>
              <p:cNvSpPr txBox="1"/>
              <p:nvPr/>
            </p:nvSpPr>
            <p:spPr>
              <a:xfrm>
                <a:off x="542657" y="1781885"/>
                <a:ext cx="11357428" cy="499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由于振幅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不沿光纤长度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变化，因此直接对相位方程进行解析积分，可以得到通解为</a:t>
                </a:r>
                <a:r>
                  <a:rPr lang="en-US" altLang="zh-CN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endParaRPr lang="zh-CN" altLang="en-US" sz="2000" dirty="0">
                  <a:latin typeface="Cambria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84553D-79AF-A9D3-FC16-511FE4816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7" y="1781885"/>
                <a:ext cx="11357428" cy="499111"/>
              </a:xfrm>
              <a:prstGeom prst="rect">
                <a:avLst/>
              </a:prstGeom>
              <a:blipFill>
                <a:blip r:embed="rId6"/>
                <a:stretch>
                  <a:fillRect l="-537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5B24FA5-0E8E-B8BD-1215-91E1AC7F9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49910"/>
              </p:ext>
            </p:extLst>
          </p:nvPr>
        </p:nvGraphicFramePr>
        <p:xfrm>
          <a:off x="1393371" y="2357589"/>
          <a:ext cx="3606570" cy="40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5B24FA5-0E8E-B8BD-1215-91E1AC7F98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3371" y="2357589"/>
                        <a:ext cx="3606570" cy="40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3F50B46-297D-043B-6A6B-53943129F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59195"/>
              </p:ext>
            </p:extLst>
          </p:nvPr>
        </p:nvGraphicFramePr>
        <p:xfrm>
          <a:off x="6095999" y="2280996"/>
          <a:ext cx="3493777" cy="49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55520" imgH="279360" progId="Equation.DSMT4">
                  <p:embed/>
                </p:oleObj>
              </mc:Choice>
              <mc:Fallback>
                <p:oleObj name="Equation" r:id="rId9" imgW="1955520" imgH="2793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3F50B46-297D-043B-6A6B-53943129F1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5999" y="2280996"/>
                        <a:ext cx="3493777" cy="499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08EAAAF-2C81-59FA-9457-1BE568FDE0EE}"/>
                  </a:ext>
                </a:extLst>
              </p:cNvPr>
              <p:cNvSpPr txBox="1"/>
              <p:nvPr/>
            </p:nvSpPr>
            <p:spPr>
              <a:xfrm>
                <a:off x="542657" y="2856700"/>
                <a:ext cx="11357428" cy="1422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通解表明，</a:t>
                </a:r>
                <a:r>
                  <a:rPr lang="zh-CN" altLang="en-US" sz="2000" b="1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自相位调制产生与光强有关的相移</a:t>
                </a:r>
                <a:r>
                  <a:rPr lang="en-US" altLang="zh-CN" sz="2000" b="1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b="1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但脉冲形状不受影响</a:t>
                </a:r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。非线性相移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𝑁𝐿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随光纤长度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的增大而增大。自相位调制感应的频谱变化是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𝑁𝐿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的时间相关性的直接结果，它可以这样理解</a:t>
                </a:r>
                <a:r>
                  <a:rPr lang="en-US" altLang="zh-CN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瞬时变化  的相位意味着沿光脉冲有不同的瞬时光频率，距离中心频率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的差值的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𝛿𝜔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endParaRPr lang="zh-CN" altLang="en-US" sz="2000" dirty="0">
                  <a:latin typeface="Cambria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08EAAAF-2C81-59FA-9457-1BE568FDE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7" y="2856700"/>
                <a:ext cx="11357428" cy="1422441"/>
              </a:xfrm>
              <a:prstGeom prst="rect">
                <a:avLst/>
              </a:prstGeom>
              <a:blipFill>
                <a:blip r:embed="rId11"/>
                <a:stretch>
                  <a:fillRect l="-537" r="-590" b="-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8F67EC1-DF8C-B149-ADE3-8B96342D0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97586"/>
              </p:ext>
            </p:extLst>
          </p:nvPr>
        </p:nvGraphicFramePr>
        <p:xfrm>
          <a:off x="1118595" y="4946259"/>
          <a:ext cx="4416298" cy="97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27200" imgH="558720" progId="Equation.DSMT4">
                  <p:embed/>
                </p:oleObj>
              </mc:Choice>
              <mc:Fallback>
                <p:oleObj name="Equation" r:id="rId12" imgW="2527200" imgH="55872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8F67EC1-DF8C-B149-ADE3-8B96342D0D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8595" y="4946259"/>
                        <a:ext cx="4416298" cy="97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>
            <a:extLst>
              <a:ext uri="{FF2B5EF4-FFF2-40B4-BE49-F238E27FC236}">
                <a16:creationId xmlns:a16="http://schemas.microsoft.com/office/drawing/2014/main" id="{AA935DBB-204F-4B5C-ED58-473189C7B9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0619" y="4355734"/>
            <a:ext cx="4817917" cy="2157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FEED74-07E5-C740-FAE2-F34E6DD6A6B1}"/>
                  </a:ext>
                </a:extLst>
              </p:cNvPr>
              <p:cNvSpPr txBox="1"/>
              <p:nvPr/>
            </p:nvSpPr>
            <p:spPr>
              <a:xfrm>
                <a:off x="6968430" y="6513252"/>
                <a:ext cx="615576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由自相位调制感应的高斯（虚线）和超高斯（实线）脉冲的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05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05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𝑁𝐿</m:t>
                        </m:r>
                      </m:sub>
                    </m:sSub>
                  </m:oMath>
                </a14:m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105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𝛿𝜔</m:t>
                    </m:r>
                  </m:oMath>
                </a14:m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CFEED74-07E5-C740-FAE2-F34E6DD6A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430" y="6513252"/>
                <a:ext cx="6155764" cy="253916"/>
              </a:xfrm>
              <a:prstGeom prst="rect">
                <a:avLst/>
              </a:prstGeom>
              <a:blipFill>
                <a:blip r:embed="rId1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19972-0EFC-2C5A-11FD-EBA9CA4A4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0898721-0964-E294-42FE-95AD762BB68B}"/>
              </a:ext>
            </a:extLst>
          </p:cNvPr>
          <p:cNvSpPr/>
          <p:nvPr/>
        </p:nvSpPr>
        <p:spPr>
          <a:xfrm>
            <a:off x="0" y="769086"/>
            <a:ext cx="12192000" cy="108000"/>
          </a:xfrm>
          <a:prstGeom prst="rect">
            <a:avLst/>
          </a:prstGeom>
          <a:solidFill>
            <a:srgbClr val="2A4C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60A401-DF6E-088D-9BC7-21BAFC901057}"/>
              </a:ext>
            </a:extLst>
          </p:cNvPr>
          <p:cNvSpPr/>
          <p:nvPr/>
        </p:nvSpPr>
        <p:spPr>
          <a:xfrm>
            <a:off x="57012" y="91594"/>
            <a:ext cx="44662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非线性效应</a:t>
            </a:r>
            <a:r>
              <a:rPr kumimoji="0" lang="en-US" altLang="zh-CN" sz="3200" b="0" i="0" u="none" strike="noStrike" kern="1200" cap="none" spc="0" normalizeH="0" baseline="0" noProof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自相位调制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09EDA9E-3223-F2A2-93E6-9AB602C3A6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468" y="19214"/>
            <a:ext cx="687520" cy="7367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95FF18-DCF6-9AF1-C434-994A6877FD72}"/>
              </a:ext>
            </a:extLst>
          </p:cNvPr>
          <p:cNvSpPr txBox="1"/>
          <p:nvPr/>
        </p:nvSpPr>
        <p:spPr>
          <a:xfrm>
            <a:off x="519953" y="1080263"/>
            <a:ext cx="11271624" cy="96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自相位调制感应频率啁啾</a:t>
            </a:r>
            <a:r>
              <a:rPr lang="zh-CN" altLang="en-US" sz="2000" b="1" dirty="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可以使频谱展宽,也可以使频谱变窄</a:t>
            </a:r>
            <a:r>
              <a:rPr lang="zh-CN" altLang="en-US" sz="2000" dirty="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,这取决于人射脉冲的</a:t>
            </a:r>
            <a:r>
              <a:rPr lang="zh-CN" altLang="en-US" sz="2000" b="1" dirty="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啁啾方式</a:t>
            </a:r>
            <a:r>
              <a:rPr lang="zh-CN" altLang="en-US" sz="2000" dirty="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。若入射脉冲是无啁啾的,则自相位调制总是导致频谱展宽。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D5F96A-7D55-EE54-82E8-F9F582BBC5E4}"/>
                  </a:ext>
                </a:extLst>
              </p:cNvPr>
              <p:cNvSpPr txBox="1"/>
              <p:nvPr/>
            </p:nvSpPr>
            <p:spPr>
              <a:xfrm>
                <a:off x="519953" y="1985698"/>
                <a:ext cx="11271624" cy="496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脉冲频谱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实际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形状可以通过对通解的傅里叶变换获得：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D5F96A-7D55-EE54-82E8-F9F582BB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3" y="1985698"/>
                <a:ext cx="11271624" cy="496931"/>
              </a:xfrm>
              <a:prstGeom prst="rect">
                <a:avLst/>
              </a:prstGeom>
              <a:blipFill>
                <a:blip r:embed="rId4"/>
                <a:stretch>
                  <a:fillRect l="-54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FD3C5F3-1D11-A664-5B7E-F8640E8D4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886225"/>
              </p:ext>
            </p:extLst>
          </p:nvPr>
        </p:nvGraphicFramePr>
        <p:xfrm>
          <a:off x="2920253" y="2568041"/>
          <a:ext cx="5818399" cy="75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24080" imgH="406080" progId="Equation.DSMT4">
                  <p:embed/>
                </p:oleObj>
              </mc:Choice>
              <mc:Fallback>
                <p:oleObj name="Equation" r:id="rId5" imgW="3124080" imgH="4060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FD3C5F3-1D11-A664-5B7E-F8640E8D4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0253" y="2568041"/>
                        <a:ext cx="5818399" cy="75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1B35EBC-642A-ADBF-CC12-2DBE35436A0D}"/>
              </a:ext>
            </a:extLst>
          </p:cNvPr>
          <p:cNvSpPr txBox="1"/>
          <p:nvPr/>
        </p:nvSpPr>
        <p:spPr>
          <a:xfrm>
            <a:off x="519952" y="3429000"/>
            <a:ext cx="8325223" cy="401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Cambria" panose="02040503050406030204" pitchFamily="18" charset="0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kingsim</a:t>
            </a:r>
            <a:r>
              <a:rPr lang="zh-CN" altLang="en-US" dirty="0">
                <a:latin typeface="Cambria" panose="02040503050406030204" pitchFamily="18" charset="0"/>
                <a:ea typeface="微软雅黑" panose="020B0503020204020204" pitchFamily="34" charset="-122"/>
              </a:rPr>
              <a:t>教育版中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无啁啾高斯脉冲仿真链路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进行演示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图表, 折线图&#10;&#10;描述已自动生成">
            <a:extLst>
              <a:ext uri="{FF2B5EF4-FFF2-40B4-BE49-F238E27FC236}">
                <a16:creationId xmlns:a16="http://schemas.microsoft.com/office/drawing/2014/main" id="{24F1011D-B7AB-3257-1926-D90CA962ED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65" t="7433" r="8644"/>
          <a:stretch/>
        </p:blipFill>
        <p:spPr bwMode="auto">
          <a:xfrm>
            <a:off x="676051" y="3934422"/>
            <a:ext cx="1808498" cy="116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图片 18" descr="图表, 折线图&#10;&#10;描述已自动生成">
            <a:extLst>
              <a:ext uri="{FF2B5EF4-FFF2-40B4-BE49-F238E27FC236}">
                <a16:creationId xmlns:a16="http://schemas.microsoft.com/office/drawing/2014/main" id="{7D646C72-2251-6636-A892-C1B0410A87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98" t="6756" r="8505" b="1179"/>
          <a:stretch/>
        </p:blipFill>
        <p:spPr bwMode="auto">
          <a:xfrm>
            <a:off x="2658575" y="3934422"/>
            <a:ext cx="1864724" cy="116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图片 21" descr="图表, 折线图&#10;&#10;描述已自动生成">
            <a:extLst>
              <a:ext uri="{FF2B5EF4-FFF2-40B4-BE49-F238E27FC236}">
                <a16:creationId xmlns:a16="http://schemas.microsoft.com/office/drawing/2014/main" id="{7BBC5342-1E74-8149-9FF0-A41A89009DE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94" t="7846" r="9021" b="3163"/>
          <a:stretch/>
        </p:blipFill>
        <p:spPr bwMode="auto">
          <a:xfrm>
            <a:off x="4769224" y="3947192"/>
            <a:ext cx="1918801" cy="1131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图片 23" descr="图表, 折线图&#10;&#10;描述已自动生成">
            <a:extLst>
              <a:ext uri="{FF2B5EF4-FFF2-40B4-BE49-F238E27FC236}">
                <a16:creationId xmlns:a16="http://schemas.microsoft.com/office/drawing/2014/main" id="{D76006B3-5497-B039-193F-2493C3168C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72" t="1" r="7910" b="-2473"/>
          <a:stretch/>
        </p:blipFill>
        <p:spPr bwMode="auto">
          <a:xfrm>
            <a:off x="572918" y="5324176"/>
            <a:ext cx="1911631" cy="1198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B3DF51B1-2F8C-9853-2676-D5C9057F40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299" r="7922"/>
          <a:stretch/>
        </p:blipFill>
        <p:spPr bwMode="auto">
          <a:xfrm>
            <a:off x="2579856" y="5324176"/>
            <a:ext cx="1943443" cy="1163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442D68F-2B9E-627E-A3DF-439D248149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08015" y="3988338"/>
            <a:ext cx="3853509" cy="261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3521BB6-ACDD-800A-E387-852372E9A39A}"/>
                  </a:ext>
                </a:extLst>
              </p:cNvPr>
              <p:cNvSpPr txBox="1"/>
              <p:nvPr/>
            </p:nvSpPr>
            <p:spPr>
              <a:xfrm>
                <a:off x="826550" y="5047177"/>
                <a:ext cx="15861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=0.5</m:t>
                      </m:r>
                      <m:r>
                        <m:rPr>
                          <m:sty m:val="p"/>
                        </m:rP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12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3521BB6-ACDD-800A-E387-852372E9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0" y="5047177"/>
                <a:ext cx="1586100" cy="276999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648F6B4-A5D9-236A-AFD4-E5C2E9CC8802}"/>
                  </a:ext>
                </a:extLst>
              </p:cNvPr>
              <p:cNvSpPr txBox="1"/>
              <p:nvPr/>
            </p:nvSpPr>
            <p:spPr>
              <a:xfrm>
                <a:off x="2864900" y="5051253"/>
                <a:ext cx="15861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12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648F6B4-A5D9-236A-AFD4-E5C2E9CC8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00" y="5051253"/>
                <a:ext cx="1586100" cy="276999"/>
              </a:xfrm>
              <a:prstGeom prst="rect">
                <a:avLst/>
              </a:prstGeom>
              <a:blipFill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6357D8E-4ACB-0527-0C98-29B9178D9AD7}"/>
                  </a:ext>
                </a:extLst>
              </p:cNvPr>
              <p:cNvSpPr txBox="1"/>
              <p:nvPr/>
            </p:nvSpPr>
            <p:spPr>
              <a:xfrm>
                <a:off x="4975549" y="5056777"/>
                <a:ext cx="15861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12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6357D8E-4ACB-0527-0C98-29B9178D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549" y="5056777"/>
                <a:ext cx="1586100" cy="276999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895ADD3-5BAC-2751-3F86-402ECEAA89E7}"/>
                  </a:ext>
                </a:extLst>
              </p:cNvPr>
              <p:cNvSpPr txBox="1"/>
              <p:nvPr/>
            </p:nvSpPr>
            <p:spPr>
              <a:xfrm>
                <a:off x="787250" y="6489105"/>
                <a:ext cx="15861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12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895ADD3-5BAC-2751-3F86-402ECEAA8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0" y="6489105"/>
                <a:ext cx="1586100" cy="276999"/>
              </a:xfrm>
              <a:prstGeom prst="rect">
                <a:avLst/>
              </a:prstGeom>
              <a:blipFill>
                <a:blip r:embed="rId1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A3B574A-FBF6-345B-41A7-A64703231160}"/>
                  </a:ext>
                </a:extLst>
              </p:cNvPr>
              <p:cNvSpPr txBox="1"/>
              <p:nvPr/>
            </p:nvSpPr>
            <p:spPr>
              <a:xfrm>
                <a:off x="2797887" y="6488129"/>
                <a:ext cx="15861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=3.5</m:t>
                      </m:r>
                      <m:r>
                        <m:rPr>
                          <m:sty m:val="p"/>
                        </m:rPr>
                        <a:rPr lang="en-US" altLang="zh-CN" sz="1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1200" b="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A3B574A-FBF6-345B-41A7-A64703231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87" y="6488129"/>
                <a:ext cx="1586100" cy="276999"/>
              </a:xfrm>
              <a:prstGeom prst="rect">
                <a:avLst/>
              </a:prstGeom>
              <a:blipFill>
                <a:blip r:embed="rId1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0966006B-E57B-62C8-8AFB-01CC04D5D38A}"/>
              </a:ext>
            </a:extLst>
          </p:cNvPr>
          <p:cNvSpPr txBox="1"/>
          <p:nvPr/>
        </p:nvSpPr>
        <p:spPr>
          <a:xfrm>
            <a:off x="9394113" y="6584870"/>
            <a:ext cx="61557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理论结果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FEDDA0-2FA6-861B-C5B6-453CD3A10C75}"/>
              </a:ext>
            </a:extLst>
          </p:cNvPr>
          <p:cNvSpPr txBox="1"/>
          <p:nvPr/>
        </p:nvSpPr>
        <p:spPr>
          <a:xfrm>
            <a:off x="2290155" y="6604084"/>
            <a:ext cx="61557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4DC47F6-A2BA-4D72-AD03-06E64478C9C6}"/>
                  </a:ext>
                </a:extLst>
              </p:cNvPr>
              <p:cNvSpPr txBox="1"/>
              <p:nvPr/>
            </p:nvSpPr>
            <p:spPr>
              <a:xfrm>
                <a:off x="4682563" y="5391596"/>
                <a:ext cx="8325223" cy="1061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频谱展宽呈震荡结构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最外侧峰强度最大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峰的个数随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线性增加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4DC47F6-A2BA-4D72-AD03-06E64478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563" y="5391596"/>
                <a:ext cx="8325223" cy="1061381"/>
              </a:xfrm>
              <a:prstGeom prst="rect">
                <a:avLst/>
              </a:prstGeom>
              <a:blipFill>
                <a:blip r:embed="rId18"/>
                <a:stretch>
                  <a:fillRect l="-732" t="-2286" b="-9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39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A97CA-9FD5-8014-9C41-7F23B603C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0CE12D6-1C5A-FF97-9918-00B018071CEB}"/>
              </a:ext>
            </a:extLst>
          </p:cNvPr>
          <p:cNvSpPr/>
          <p:nvPr/>
        </p:nvSpPr>
        <p:spPr>
          <a:xfrm>
            <a:off x="0" y="769086"/>
            <a:ext cx="12192000" cy="108000"/>
          </a:xfrm>
          <a:prstGeom prst="rect">
            <a:avLst/>
          </a:prstGeom>
          <a:solidFill>
            <a:srgbClr val="2A4C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AE859-EFAC-B57B-548E-9B19B7B0DCF8}"/>
              </a:ext>
            </a:extLst>
          </p:cNvPr>
          <p:cNvSpPr/>
          <p:nvPr/>
        </p:nvSpPr>
        <p:spPr>
          <a:xfrm>
            <a:off x="57012" y="91594"/>
            <a:ext cx="44662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非线性效应</a:t>
            </a:r>
            <a:r>
              <a:rPr kumimoji="0" lang="en-US" altLang="zh-CN" sz="3200" b="0" i="0" u="none" strike="noStrike" kern="1200" cap="none" spc="0" normalizeH="0" baseline="0" noProof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 w="0"/>
                <a:solidFill>
                  <a:srgbClr val="2A4C8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自相位调制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D95754-6093-1C0A-CC8D-FB1687B2D1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468" y="19214"/>
            <a:ext cx="687520" cy="7367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5EE9EF-D257-199B-D92A-5DC6EFB3C3BC}"/>
              </a:ext>
            </a:extLst>
          </p:cNvPr>
          <p:cNvSpPr txBox="1"/>
          <p:nvPr/>
        </p:nvSpPr>
        <p:spPr>
          <a:xfrm>
            <a:off x="766763" y="1203446"/>
            <a:ext cx="615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初始频率啁啾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也能导致自相位调制展宽脉冲频谱的急剧变化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CAA73-1A51-ECA7-D704-566286844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3" y="1899139"/>
            <a:ext cx="5039536" cy="396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674505-EAB7-126F-0346-190548CD1E92}"/>
                  </a:ext>
                </a:extLst>
              </p:cNvPr>
              <p:cNvSpPr txBox="1"/>
              <p:nvPr/>
            </p:nvSpPr>
            <p:spPr>
              <a:xfrm>
                <a:off x="1045367" y="5967339"/>
                <a:ext cx="6155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理论结果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具有正、负啁啾参量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的高斯脉冲的频谱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674505-EAB7-126F-0346-190548CD1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67" y="5967339"/>
                <a:ext cx="6155764" cy="307777"/>
              </a:xfrm>
              <a:prstGeom prst="rect">
                <a:avLst/>
              </a:prstGeom>
              <a:blipFill>
                <a:blip r:embed="rId5"/>
                <a:stretch>
                  <a:fillRect l="-297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D3CB4E2-5B13-5F0A-7E04-7EB4B80C3854}"/>
                  </a:ext>
                </a:extLst>
              </p:cNvPr>
              <p:cNvSpPr txBox="1"/>
              <p:nvPr/>
            </p:nvSpPr>
            <p:spPr>
              <a:xfrm>
                <a:off x="5720602" y="2029968"/>
                <a:ext cx="8325223" cy="1061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频谱展宽增大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同时振荡结构变得不很明显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&lt;0: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频谱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窄化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=−20</m:t>
                    </m:r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频谱有一个中央主峰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并随的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减小而进一步变窄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D3CB4E2-5B13-5F0A-7E04-7EB4B80C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602" y="2029968"/>
                <a:ext cx="8325223" cy="1061701"/>
              </a:xfrm>
              <a:prstGeom prst="rect">
                <a:avLst/>
              </a:prstGeom>
              <a:blipFill>
                <a:blip r:embed="rId6"/>
                <a:stretch>
                  <a:fillRect l="-439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1E891B4-8FAE-2FAD-9FA1-A194A2E78AAA}"/>
              </a:ext>
            </a:extLst>
          </p:cNvPr>
          <p:cNvSpPr txBox="1"/>
          <p:nvPr/>
        </p:nvSpPr>
        <p:spPr>
          <a:xfrm>
            <a:off x="5720602" y="3186538"/>
            <a:ext cx="6712697" cy="36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Cambria" panose="02040503050406030204" pitchFamily="18" charset="0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king Sim</a:t>
            </a:r>
            <a:r>
              <a:rPr lang="zh-CN" altLang="en-US" sz="1600" dirty="0">
                <a:latin typeface="Cambria" panose="02040503050406030204" pitchFamily="18" charset="0"/>
                <a:ea typeface="微软雅黑" panose="020B0503020204020204" pitchFamily="34" charset="-122"/>
              </a:rPr>
              <a:t>教育版中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初始频率啁啾实验仿真链路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进行演示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A43B5EE-0396-9E0C-EA99-98220981A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350" y="3643750"/>
            <a:ext cx="4565650" cy="2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86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479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Cambria</vt:lpstr>
      <vt:lpstr>Cambria Math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Cai</dc:creator>
  <cp:lastModifiedBy>TianChi Zhong</cp:lastModifiedBy>
  <cp:revision>178</cp:revision>
  <dcterms:created xsi:type="dcterms:W3CDTF">2023-10-20T05:43:11Z</dcterms:created>
  <dcterms:modified xsi:type="dcterms:W3CDTF">2025-03-23T07:38:00Z</dcterms:modified>
</cp:coreProperties>
</file>