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3" d="100"/>
          <a:sy n="73" d="100"/>
        </p:scale>
        <p:origin x="27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20541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920541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Etymology</a:t>
            </a:r>
          </a:p>
          <a:p>
            <a:pPr marL="171450" indent="-171450">
              <a:buFont typeface="Arial" panose="020B0604020202020204" pitchFamily="34" charset="0"/>
              <a:buChar char="•"/>
            </a:pPr>
            <a:r>
              <a:rPr lang="en-US" dirty="0"/>
              <a:t>Aristotle</a:t>
            </a:r>
          </a:p>
          <a:p>
            <a:pPr marL="171450" indent="-171450">
              <a:buFont typeface="Arial" panose="020B0604020202020204" pitchFamily="34" charset="0"/>
              <a:buChar char="•"/>
            </a:pPr>
            <a:r>
              <a:rPr lang="en-US" dirty="0"/>
              <a:t>First comprehensive classification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94625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Adiabatic cooling</a:t>
            </a:r>
          </a:p>
          <a:p>
            <a:pPr marL="171450" indent="-171450">
              <a:buFont typeface="Arial" panose="020B0604020202020204" pitchFamily="34" charset="0"/>
              <a:buChar char="•"/>
            </a:pPr>
            <a:r>
              <a:rPr lang="en-US" dirty="0"/>
              <a:t>Non-adiabatic cooling</a:t>
            </a:r>
          </a:p>
          <a:p>
            <a:pPr marL="171450" indent="-171450">
              <a:buFont typeface="Arial" panose="020B0604020202020204" pitchFamily="34" charset="0"/>
              <a:buChar char="•"/>
            </a:pPr>
            <a:r>
              <a:rPr lang="en-US" dirty="0"/>
              <a:t>Adding moisture to the air</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613781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Physical forms</a:t>
            </a:r>
          </a:p>
          <a:p>
            <a:pPr marL="171450" indent="-171450">
              <a:buFont typeface="Arial" panose="020B0604020202020204" pitchFamily="34" charset="0"/>
              <a:buChar char="•"/>
            </a:pPr>
            <a:r>
              <a:rPr lang="en-US" dirty="0"/>
              <a:t>Levels and genera</a:t>
            </a:r>
          </a:p>
          <a:p>
            <a:pPr marL="171450" indent="-171450">
              <a:buFont typeface="Arial" panose="020B0604020202020204" pitchFamily="34" charset="0"/>
              <a:buChar char="•"/>
            </a:pPr>
            <a:r>
              <a:rPr lang="en-US" dirty="0"/>
              <a:t>Species and varieties</a:t>
            </a:r>
          </a:p>
          <a:p>
            <a:pPr marL="171450" indent="-171450">
              <a:buFont typeface="Arial" panose="020B0604020202020204" pitchFamily="34" charset="0"/>
              <a:buChar char="•"/>
            </a:pPr>
            <a:r>
              <a:rPr lang="en-US" dirty="0"/>
              <a:t>Accessory clouds, supplementary features, and other derivative types</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426510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Convergence along low-pressure zones</a:t>
            </a:r>
          </a:p>
          <a:p>
            <a:pPr marL="171450" indent="-171450">
              <a:buFont typeface="Arial" panose="020B0604020202020204" pitchFamily="34" charset="0"/>
              <a:buChar char="•"/>
            </a:pPr>
            <a:r>
              <a:rPr lang="en-US" dirty="0"/>
              <a:t>Divergence along high pressure zones</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616194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6/13/2020</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6/13/2020</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6/13/2020</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6/13/2020</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6/13/2020</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6/13/2020</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6/13/2020</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6/13/2020</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6/13/2020</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6/13/2020</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6/13/2020</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6/13/2020</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562088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6/13/2020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Cloud"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ommons.wikimedia.org/wiki/File:Nacreous_clouds_Antarctica.jpg"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creativecommons.org/licenses/by/2.0"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commons.wikimedia.org/wiki/File:Worldclouds_2009.jp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commons.wikimedia.org/wiki/File:Burning_Yellow_Sunset.jpg"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In meteorology, a cloud is an aerosol consisting of a visible mass of minute liquid droplets, frozen crystals, or other particles suspended in the atmosphere of a planetary body or similar space. Water or various other chemicals may compose the droplets and crystals. On Earth, clouds are formed as a result of saturation of the air when it is cooled to its dew point, or when it gains sufficient moisture from an adjacent source to raise the dew point to the ambient temperature.</a:t>
            </a:r>
          </a:p>
        </p:txBody>
      </p:sp>
      <p:sp>
        <p:nvSpPr>
          <p:cNvPr id="22"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6"/>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Effects on the troposphere, climate, and climate change</a:t>
            </a:r>
          </a:p>
        </p:txBody>
      </p:sp>
      <p:sp>
        <p:nvSpPr>
          <p:cNvPr id="3" name="Content Placeholder 2"/>
          <p:cNvSpPr>
            <a:spLocks noGrp="1"/>
          </p:cNvSpPr>
          <p:nvPr>
            <p:ph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2567346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Polar stratospheric</a:t>
            </a:r>
          </a:p>
        </p:txBody>
      </p:sp>
      <p:sp>
        <p:nvSpPr>
          <p:cNvPr id="3" name="Content Placeholder 2"/>
          <p:cNvSpPr>
            <a:spLocks noGrp="1"/>
          </p:cNvSpPr>
          <p:nvPr>
            <p:ph idx="1"/>
          </p:nvPr>
        </p:nvSpPr>
        <p:spPr>
          <a:xfrm>
            <a:off x="643468" y="2638043"/>
            <a:ext cx="3363974" cy="3415623"/>
          </a:xfrm>
        </p:spPr>
        <p:txBody>
          <a:bodyPr>
            <a:normAutofit/>
          </a:bodyPr>
          <a:lstStyle/>
          <a:p>
            <a:endParaRPr sz="2000"/>
          </a:p>
        </p:txBody>
      </p:sp>
      <p:pic>
        <p:nvPicPr>
          <p:cNvPr id="4" name="Picture 3" descr="Nacreous clouds over the NASA Radome, McMurdo Station, Antarctic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004528"/>
            <a:ext cx="6250769" cy="4688076"/>
          </a:xfrm>
          <a:prstGeom prst="rect">
            <a:avLst/>
          </a:prstGeom>
        </p:spPr>
      </p:pic>
      <p:sp>
        <p:nvSpPr>
          <p:cNvPr id="5" name="Footer PlaceHolder 3"/>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hlinkClick r:id="rId3"/>
              </a:rPr>
              <a:t>Photo</a:t>
            </a:r>
            <a:r>
              <a:rPr lang="en-US" sz="900" dirty="0"/>
              <a:t> by Alan Light from Charlotte, USA. At Commons: Alan R Light (talk · contribs) / </a:t>
            </a:r>
            <a:r>
              <a:rPr lang="en-US" sz="900" dirty="0">
                <a:hlinkClick r:id="rId4"/>
              </a:rPr>
              <a:t>CC BY 2.0</a:t>
            </a:r>
          </a:p>
        </p:txBody>
      </p:sp>
    </p:spTree>
    <p:extLst>
      <p:ext uri="{BB962C8B-B14F-4D97-AF65-F5344CB8AC3E}">
        <p14:creationId xmlns:p14="http://schemas.microsoft.com/office/powerpoint/2010/main" val="257811219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Polar mesospheric</a:t>
            </a:r>
          </a:p>
        </p:txBody>
      </p:sp>
      <p:sp>
        <p:nvSpPr>
          <p:cNvPr id="3" name="Content Placeholder 2"/>
          <p:cNvSpPr>
            <a:spLocks noGrp="1"/>
          </p:cNvSpPr>
          <p:nvPr>
            <p:ph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390667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Extraterrestrial</a:t>
            </a:r>
          </a:p>
        </p:txBody>
      </p:sp>
      <p:sp>
        <p:nvSpPr>
          <p:cNvPr id="3" name="Content Placeholder 2"/>
          <p:cNvSpPr>
            <a:spLocks noGrp="1"/>
          </p:cNvSpPr>
          <p:nvPr>
            <p:ph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834910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In culture and religion</a:t>
            </a:r>
          </a:p>
        </p:txBody>
      </p:sp>
      <p:sp>
        <p:nvSpPr>
          <p:cNvPr id="3" name="Content Placeholder 2"/>
          <p:cNvSpPr>
            <a:spLocks noGrp="1"/>
          </p:cNvSpPr>
          <p:nvPr>
            <p:ph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1775198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Works cited</a:t>
            </a:r>
          </a:p>
        </p:txBody>
      </p:sp>
      <p:sp>
        <p:nvSpPr>
          <p:cNvPr id="3" name="Content Placeholder 2"/>
          <p:cNvSpPr>
            <a:spLocks noGrp="1"/>
          </p:cNvSpPr>
          <p:nvPr>
            <p:ph type="body"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308239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Related topics to research</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838200" y="1625936"/>
            <a:ext cx="4978408" cy="4351338"/>
          </a:xfrm>
        </p:spPr>
        <p:txBody>
          <a:bodyPr/>
          <a:lstStyle/>
          <a:p>
            <a:r>
              <a:rPr lang="en-US" dirty="0">
                <a:latin typeface="Segoe UI Semilight" panose="020B0702040204020203" pitchFamily="34" charset="0"/>
                <a:ea typeface="Segoe UI Semilight" panose="020B0702040204020203" pitchFamily="34" charset="0"/>
                <a:cs typeface="Segoe UI" panose="020B0502040204020203" pitchFamily="34" charset="0"/>
              </a:rPr>
              <a:t>Cirrus</a:t>
            </a:r>
          </a:p>
          <a:p>
            <a:r>
              <a:rPr lang="en-US" dirty="0">
                <a:latin typeface="Segoe UI Semilight" panose="020B0702040204020203" pitchFamily="34" charset="0"/>
                <a:ea typeface="Segoe UI Semilight" panose="020B0702040204020203" pitchFamily="34" charset="0"/>
                <a:cs typeface="Segoe UI" panose="020B0502040204020203" pitchFamily="34" charset="0"/>
              </a:rPr>
              <a:t>Weather</a:t>
            </a:r>
          </a:p>
          <a:p>
            <a:r>
              <a:rPr lang="en-US" dirty="0">
                <a:latin typeface="Segoe UI Semilight" panose="020B0702040204020203" pitchFamily="34" charset="0"/>
                <a:ea typeface="Segoe UI Semilight" panose="020B0702040204020203" pitchFamily="34" charset="0"/>
                <a:cs typeface="Segoe UI" panose="020B0502040204020203" pitchFamily="34" charset="0"/>
              </a:rPr>
              <a:t>Lightning</a:t>
            </a:r>
          </a:p>
          <a:p>
            <a:r>
              <a:rPr lang="en-US" dirty="0">
                <a:latin typeface="Segoe UI Semilight" panose="020B0702040204020203" pitchFamily="34" charset="0"/>
                <a:ea typeface="Segoe UI Semilight" panose="020B0702040204020203" pitchFamily="34" charset="0"/>
                <a:cs typeface="Segoe UI" panose="020B0502040204020203" pitchFamily="34" charset="0"/>
              </a:rPr>
              <a:t>Kelvin–Helmholtz instability</a:t>
            </a:r>
          </a:p>
          <a:p>
            <a:r>
              <a:rPr lang="en-US" dirty="0">
                <a:latin typeface="Segoe UI Semilight" panose="020B0702040204020203" pitchFamily="34" charset="0"/>
                <a:ea typeface="Segoe UI Semilight" panose="020B0702040204020203" pitchFamily="34" charset="0"/>
                <a:cs typeface="Segoe UI" panose="020B0502040204020203" pitchFamily="34" charset="0"/>
              </a:rPr>
              <a:t>International Cloud Atlas</a:t>
            </a:r>
          </a:p>
          <a:p>
            <a:r>
              <a:rPr lang="en-US" dirty="0">
                <a:latin typeface="Segoe UI Semilight" panose="020B0702040204020203" pitchFamily="34" charset="0"/>
                <a:ea typeface="Segoe UI Semilight" panose="020B0702040204020203" pitchFamily="34" charset="0"/>
                <a:cs typeface="Segoe UI" panose="020B0502040204020203" pitchFamily="34" charset="0"/>
              </a:rPr>
              <a:t>Cloud atlas</a:t>
            </a:r>
          </a:p>
        </p:txBody>
      </p:sp>
      <p:grpSp>
        <p:nvGrpSpPr>
          <p:cNvPr id="4" name="Group 3">
            <a:extLst>
              <a:ext uri="{FF2B5EF4-FFF2-40B4-BE49-F238E27FC236}">
                <a16:creationId xmlns:a16="http://schemas.microsoft.com/office/drawing/2014/main" id="{5F891352-0AB3-4D77-AA93-8E0A1738F8F4}"/>
              </a:ext>
            </a:extLst>
          </p:cNvPr>
          <p:cNvGrpSpPr/>
          <p:nvPr/>
        </p:nvGrpSpPr>
        <p:grpSpPr>
          <a:xfrm>
            <a:off x="5943601" y="1609726"/>
            <a:ext cx="5406259" cy="2023909"/>
            <a:chOff x="5943601" y="1609726"/>
            <a:chExt cx="5406259" cy="2023909"/>
          </a:xfrm>
        </p:grpSpPr>
        <p:sp>
          <p:nvSpPr>
            <p:cNvPr id="5" name="Rectangle 5">
              <a:extLst>
                <a:ext uri="{FF2B5EF4-FFF2-40B4-BE49-F238E27FC236}">
                  <a16:creationId xmlns:a16="http://schemas.microsoft.com/office/drawing/2014/main" id="{20526183-096D-4868-AE2D-0200EE5F1D5D}"/>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4">
              <a:extLst>
                <a:ext uri="{FF2B5EF4-FFF2-40B4-BE49-F238E27FC236}">
                  <a16:creationId xmlns:a16="http://schemas.microsoft.com/office/drawing/2014/main" id="{E9B136C8-7575-43EF-A6F3-EC4F69800828}"/>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Segoe UI Semilight" panose="020B0402040204020203" pitchFamily="34" charset="0"/>
                  <a:cs typeface="Segoe UI Semilight" panose="020B0402040204020203" pitchFamily="34" charset="0"/>
                </a:rPr>
                <a:t>Use Smart Lookup to learn more</a:t>
              </a:r>
              <a:endParaRPr lang="en-US" sz="1400" dirty="0">
                <a:solidFill>
                  <a:srgbClr val="D2472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TextBox 7">
              <a:extLst>
                <a:ext uri="{FF2B5EF4-FFF2-40B4-BE49-F238E27FC236}">
                  <a16:creationId xmlns:a16="http://schemas.microsoft.com/office/drawing/2014/main" id="{F5C6FF1D-DFD2-4DBD-BDE7-F882DDC6DC74}"/>
                </a:ext>
              </a:extLst>
            </p:cNvPr>
            <p:cNvSpPr txBox="1"/>
            <p:nvPr/>
          </p:nvSpPr>
          <p:spPr>
            <a:xfrm>
              <a:off x="6450618" y="2207781"/>
              <a:ext cx="2626919" cy="954107"/>
            </a:xfrm>
            <a:prstGeom prst="rect">
              <a:avLst/>
            </a:prstGeom>
            <a:noFill/>
          </p:spPr>
          <p:txBody>
            <a:bodyPr wrap="square" rtlCol="0">
              <a:spAutoFit/>
            </a:bodyPr>
            <a:lstStyle/>
            <a:p>
              <a:pPr>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Highlight one of the related topics</a:t>
              </a:r>
            </a:p>
            <a:p>
              <a:pPr>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Right-click on the topic</a:t>
              </a:r>
            </a:p>
            <a:p>
              <a:pPr marL="174625" indent="-174625">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Choose "Smart Lookup"</a:t>
              </a:r>
            </a:p>
          </p:txBody>
        </p:sp>
        <p:grpSp>
          <p:nvGrpSpPr>
            <p:cNvPr id="8" name="Group 12">
              <a:extLst>
                <a:ext uri="{FF2B5EF4-FFF2-40B4-BE49-F238E27FC236}">
                  <a16:creationId xmlns:a16="http://schemas.microsoft.com/office/drawing/2014/main" id="{58C4CE24-6148-4604-B285-49040644B37D}"/>
                </a:ext>
              </a:extLst>
            </p:cNvPr>
            <p:cNvGrpSpPr/>
            <p:nvPr/>
          </p:nvGrpSpPr>
          <p:grpSpPr>
            <a:xfrm>
              <a:off x="6273657" y="2228149"/>
              <a:ext cx="188600" cy="246221"/>
              <a:chOff x="5978838" y="2209102"/>
              <a:chExt cx="188600" cy="246221"/>
            </a:xfrm>
          </p:grpSpPr>
          <p:sp>
            <p:nvSpPr>
              <p:cNvPr id="16" name="Oval 9">
                <a:extLst>
                  <a:ext uri="{FF2B5EF4-FFF2-40B4-BE49-F238E27FC236}">
                    <a16:creationId xmlns:a16="http://schemas.microsoft.com/office/drawing/2014/main" id="{AB6051AB-2E0C-4F74-AA09-3E8DBF11667D}"/>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1">
                <a:extLst>
                  <a:ext uri="{FF2B5EF4-FFF2-40B4-BE49-F238E27FC236}">
                    <a16:creationId xmlns:a16="http://schemas.microsoft.com/office/drawing/2014/main" id="{97FDCC9F-9887-487F-8C6D-BBB3CB2773C3}"/>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13">
              <a:extLst>
                <a:ext uri="{FF2B5EF4-FFF2-40B4-BE49-F238E27FC236}">
                  <a16:creationId xmlns:a16="http://schemas.microsoft.com/office/drawing/2014/main" id="{D9700851-3B5E-45AB-991B-762DE0355EF6}"/>
                </a:ext>
              </a:extLst>
            </p:cNvPr>
            <p:cNvGrpSpPr/>
            <p:nvPr/>
          </p:nvGrpSpPr>
          <p:grpSpPr>
            <a:xfrm>
              <a:off x="6273657" y="2563905"/>
              <a:ext cx="188600" cy="246221"/>
              <a:chOff x="5978838" y="2209102"/>
              <a:chExt cx="188600" cy="246221"/>
            </a:xfrm>
          </p:grpSpPr>
          <p:sp>
            <p:nvSpPr>
              <p:cNvPr id="14" name="Oval 14">
                <a:extLst>
                  <a:ext uri="{FF2B5EF4-FFF2-40B4-BE49-F238E27FC236}">
                    <a16:creationId xmlns:a16="http://schemas.microsoft.com/office/drawing/2014/main" id="{0FDC7121-EA5E-4996-B879-22CC04BEA20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5">
                <a:extLst>
                  <a:ext uri="{FF2B5EF4-FFF2-40B4-BE49-F238E27FC236}">
                    <a16:creationId xmlns:a16="http://schemas.microsoft.com/office/drawing/2014/main" id="{B4BBF7ED-662E-4BA3-83B6-05208C9B757A}"/>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2</a:t>
                </a:r>
              </a:p>
            </p:txBody>
          </p:sp>
        </p:grpSp>
        <p:grpSp>
          <p:nvGrpSpPr>
            <p:cNvPr id="10" name="Group 16">
              <a:extLst>
                <a:ext uri="{FF2B5EF4-FFF2-40B4-BE49-F238E27FC236}">
                  <a16:creationId xmlns:a16="http://schemas.microsoft.com/office/drawing/2014/main" id="{8CC6D345-719C-4EA8-9CCC-735633CC607F}"/>
                </a:ext>
              </a:extLst>
            </p:cNvPr>
            <p:cNvGrpSpPr/>
            <p:nvPr/>
          </p:nvGrpSpPr>
          <p:grpSpPr>
            <a:xfrm>
              <a:off x="6273657" y="2902042"/>
              <a:ext cx="188600" cy="246221"/>
              <a:chOff x="5978838" y="2209102"/>
              <a:chExt cx="188600" cy="246221"/>
            </a:xfrm>
          </p:grpSpPr>
          <p:sp>
            <p:nvSpPr>
              <p:cNvPr id="12" name="Oval 17">
                <a:extLst>
                  <a:ext uri="{FF2B5EF4-FFF2-40B4-BE49-F238E27FC236}">
                    <a16:creationId xmlns:a16="http://schemas.microsoft.com/office/drawing/2014/main" id="{2E56D573-7C3B-46F0-982D-5DD5D53E931B}"/>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8">
                <a:extLst>
                  <a:ext uri="{FF2B5EF4-FFF2-40B4-BE49-F238E27FC236}">
                    <a16:creationId xmlns:a16="http://schemas.microsoft.com/office/drawing/2014/main" id="{A400E4DB-EAAB-40EC-B86F-2B5325C2941B}"/>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3</a:t>
                </a:r>
              </a:p>
            </p:txBody>
          </p:sp>
        </p:grpSp>
        <p:pic>
          <p:nvPicPr>
            <p:cNvPr id="11" name="Picture 19" descr="Smart Lookup button in the context menu">
              <a:extLst>
                <a:ext uri="{FF2B5EF4-FFF2-40B4-BE49-F238E27FC236}">
                  <a16:creationId xmlns:a16="http://schemas.microsoft.com/office/drawing/2014/main" id="{5C48F155-F4FF-4D72-879B-DE6D7269D894}"/>
                </a:ext>
              </a:extLst>
            </p:cNvPr>
            <p:cNvPicPr>
              <a:picLocks noChangeAspect="1"/>
            </p:cNvPicPr>
            <p:nvPr/>
          </p:nvPicPr>
          <p:blipFill rotWithShape="1">
            <a:blip r:embed="rId2"/>
            <a:srcRect b="4437"/>
            <a:stretch/>
          </p:blipFill>
          <p:spPr>
            <a:xfrm>
              <a:off x="9166431" y="1836907"/>
              <a:ext cx="1875163" cy="1796728"/>
            </a:xfrm>
            <a:prstGeom prst="rect">
              <a:avLst/>
            </a:prstGeom>
          </p:spPr>
        </p:pic>
      </p:grpSp>
    </p:spTree>
    <p:extLst>
      <p:ext uri="{BB962C8B-B14F-4D97-AF65-F5344CB8AC3E}">
        <p14:creationId xmlns:p14="http://schemas.microsoft.com/office/powerpoint/2010/main" val="168386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a:solidFill>
                  <a:srgbClr val="FFFFFF"/>
                </a:solidFill>
              </a:rPr>
              <a:t>Cloud</a:t>
            </a:r>
          </a:p>
        </p:txBody>
      </p:sp>
      <p:sp>
        <p:nvSpPr>
          <p:cNvPr id="3" name="Content Placeholder 2"/>
          <p:cNvSpPr>
            <a:spLocks noGrp="1"/>
          </p:cNvSpPr>
          <p:nvPr>
            <p:ph type="subTitle" idx="1"/>
          </p:nvPr>
        </p:nvSpPr>
        <p:spPr>
          <a:xfrm>
            <a:off x="3045368" y="4074718"/>
            <a:ext cx="6105194" cy="682079"/>
          </a:xfrm>
        </p:spPr>
        <p:txBody>
          <a:bodyPr>
            <a:normAutofit/>
          </a:bodyPr>
          <a:lstStyle/>
          <a:p>
            <a:endParaRPr>
              <a:solidFill>
                <a:srgbClr val="FFFFFF"/>
              </a:solidFill>
            </a:endParaRPr>
          </a:p>
        </p:txBody>
      </p:sp>
    </p:spTree>
    <p:extLst>
      <p:ext uri="{BB962C8B-B14F-4D97-AF65-F5344CB8AC3E}">
        <p14:creationId xmlns:p14="http://schemas.microsoft.com/office/powerpoint/2010/main" val="1522395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Contents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type="body" idx="1"/>
          </p:nvPr>
        </p:nvSpPr>
        <p:spPr>
          <a:xfrm>
            <a:off x="4447308" y="591344"/>
            <a:ext cx="6906491" cy="5585619"/>
          </a:xfrm>
        </p:spPr>
        <p:txBody>
          <a:bodyPr anchor="ctr">
            <a:normAutofit/>
          </a:bodyPr>
          <a:lstStyle/>
          <a:p>
            <a:r>
              <a:rPr lang="en-US" sz="2200" dirty="0"/>
              <a:t>Etymology and history of cloud science and nomenclature</a:t>
            </a:r>
          </a:p>
          <a:p>
            <a:r>
              <a:rPr lang="en-US" sz="2200" dirty="0"/>
              <a:t>Formation in the homosphere: How air becomes saturated</a:t>
            </a:r>
          </a:p>
          <a:p>
            <a:r>
              <a:rPr lang="en-US" sz="2200" dirty="0"/>
              <a:t>Classification: How clouds are identified in the troposphere</a:t>
            </a:r>
          </a:p>
          <a:p>
            <a:r>
              <a:rPr lang="en-US" sz="2200" dirty="0"/>
              <a:t>Distribution: Where tropospheric clouds are most and least prevalent</a:t>
            </a:r>
          </a:p>
          <a:p>
            <a:r>
              <a:rPr lang="en-US" sz="2200" dirty="0"/>
              <a:t>Luminance, reflectivity, and coloration</a:t>
            </a:r>
          </a:p>
          <a:p>
            <a:r>
              <a:rPr lang="en-US" sz="2200" dirty="0"/>
              <a:t>Effects on the troposphere, climate, and climate change</a:t>
            </a:r>
          </a:p>
          <a:p>
            <a:r>
              <a:rPr lang="en-US" sz="2200" dirty="0"/>
              <a:t>Polar stratospheric</a:t>
            </a:r>
          </a:p>
          <a:p>
            <a:r>
              <a:rPr lang="en-US" sz="2200" dirty="0"/>
              <a:t>Polar mesospheric</a:t>
            </a:r>
          </a:p>
          <a:p>
            <a:r>
              <a:rPr lang="en-US" sz="2200" dirty="0"/>
              <a:t>Extraterrestrial</a:t>
            </a:r>
          </a:p>
          <a:p>
            <a:r>
              <a:rPr lang="en-US" sz="2200" dirty="0"/>
              <a:t>In culture and religion</a:t>
            </a:r>
          </a:p>
        </p:txBody>
      </p:sp>
    </p:spTree>
    <p:extLst>
      <p:ext uri="{BB962C8B-B14F-4D97-AF65-F5344CB8AC3E}">
        <p14:creationId xmlns:p14="http://schemas.microsoft.com/office/powerpoint/2010/main" val="252443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4100">
                <a:solidFill>
                  <a:srgbClr val="FFFFFF"/>
                </a:solidFill>
              </a:rPr>
              <a:t>Etymology and history of cloud science and nomenclature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dirty="0"/>
              <a:t>Look in the slide notes below for topics to consider talking about</a:t>
            </a:r>
          </a:p>
        </p:txBody>
      </p:sp>
    </p:spTree>
    <p:extLst>
      <p:ext uri="{BB962C8B-B14F-4D97-AF65-F5344CB8AC3E}">
        <p14:creationId xmlns:p14="http://schemas.microsoft.com/office/powerpoint/2010/main" val="842093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Formation in the homosphere: How air becomes saturated</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dirty="0"/>
              <a:t>Look in the slide notes below for topics to consider talking about</a:t>
            </a:r>
          </a:p>
        </p:txBody>
      </p:sp>
    </p:spTree>
    <p:extLst>
      <p:ext uri="{BB962C8B-B14F-4D97-AF65-F5344CB8AC3E}">
        <p14:creationId xmlns:p14="http://schemas.microsoft.com/office/powerpoint/2010/main" val="139564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4100">
                <a:solidFill>
                  <a:srgbClr val="FFFFFF"/>
                </a:solidFill>
              </a:rPr>
              <a:t>Classification: How clouds are identified in the troposphere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dirty="0"/>
              <a:t>Look in the slide notes below for topics to consider talking about</a:t>
            </a:r>
          </a:p>
        </p:txBody>
      </p:sp>
    </p:spTree>
    <p:extLst>
      <p:ext uri="{BB962C8B-B14F-4D97-AF65-F5344CB8AC3E}">
        <p14:creationId xmlns:p14="http://schemas.microsoft.com/office/powerpoint/2010/main" val="2800410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600"/>
              <a:t>Distribution: Where tropospheric clouds are most and least prevalent</a:t>
            </a:r>
          </a:p>
        </p:txBody>
      </p:sp>
      <p:sp>
        <p:nvSpPr>
          <p:cNvPr id="3" name="Content Placeholder 2"/>
          <p:cNvSpPr>
            <a:spLocks noGrp="1"/>
          </p:cNvSpPr>
          <p:nvPr>
            <p:ph idx="1"/>
          </p:nvPr>
        </p:nvSpPr>
        <p:spPr>
          <a:xfrm>
            <a:off x="643468" y="2638043"/>
            <a:ext cx="3363974" cy="3415623"/>
          </a:xfrm>
        </p:spPr>
        <p:txBody>
          <a:bodyPr>
            <a:normAutofit/>
          </a:bodyPr>
          <a:lstStyle/>
          <a:p>
            <a:r>
              <a:rPr lang="en-US" sz="2000"/>
              <a:t>Look in the slide notes below for topics to consider talking about</a:t>
            </a:r>
          </a:p>
        </p:txBody>
      </p:sp>
      <p:pic>
        <p:nvPicPr>
          <p:cNvPr id="4" name="Picture 3" descr="Clouds Can Reveal Shape of Continen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63" y="1785874"/>
            <a:ext cx="6250769" cy="3125384"/>
          </a:xfrm>
          <a:prstGeom prst="rect">
            <a:avLst/>
          </a:prstGeom>
        </p:spPr>
      </p:pic>
      <p:sp>
        <p:nvSpPr>
          <p:cNvPr id="5"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dirty="0">
                <a:hlinkClick r:id="rId4"/>
              </a:rPr>
              <a:t>Photo</a:t>
            </a:r>
            <a:r>
              <a:rPr lang="en-US" dirty="0"/>
              <a:t> by NASA Earth Observatory / Public domain</a:t>
            </a:r>
          </a:p>
        </p:txBody>
      </p:sp>
    </p:spTree>
    <p:extLst>
      <p:ext uri="{BB962C8B-B14F-4D97-AF65-F5344CB8AC3E}">
        <p14:creationId xmlns:p14="http://schemas.microsoft.com/office/powerpoint/2010/main" val="5966996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Luminance, reflectivity, and coloration</a:t>
            </a:r>
          </a:p>
        </p:txBody>
      </p:sp>
      <p:sp>
        <p:nvSpPr>
          <p:cNvPr id="3" name="Content Placeholder 2"/>
          <p:cNvSpPr>
            <a:spLocks noGrp="1"/>
          </p:cNvSpPr>
          <p:nvPr>
            <p:ph idx="1"/>
          </p:nvPr>
        </p:nvSpPr>
        <p:spPr>
          <a:xfrm>
            <a:off x="643468" y="2638043"/>
            <a:ext cx="3363974" cy="3415623"/>
          </a:xfrm>
        </p:spPr>
        <p:txBody>
          <a:bodyPr>
            <a:normAutofit/>
          </a:bodyPr>
          <a:lstStyle/>
          <a:p>
            <a:endParaRPr sz="2000"/>
          </a:p>
        </p:txBody>
      </p:sp>
      <p:pic>
        <p:nvPicPr>
          <p:cNvPr id="4" name="Picture 3" descr="Just after Sunset Landers, California US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004528"/>
            <a:ext cx="6250769" cy="4688076"/>
          </a:xfrm>
          <a:prstGeom prst="rect">
            <a:avLst/>
          </a:prstGeom>
        </p:spPr>
      </p:pic>
      <p:sp>
        <p:nvSpPr>
          <p:cNvPr id="5"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dirty="0">
                <a:hlinkClick r:id="rId3"/>
              </a:rPr>
              <a:t>Photo</a:t>
            </a:r>
            <a:r>
              <a:rPr lang="en-US" dirty="0"/>
              <a:t> by Jessie Eastland / </a:t>
            </a:r>
            <a:r>
              <a:rPr lang="en-US" dirty="0">
                <a:hlinkClick r:id="rId4"/>
              </a:rPr>
              <a:t>CC BY-SA 3.0</a:t>
            </a:r>
          </a:p>
        </p:txBody>
      </p:sp>
    </p:spTree>
    <p:extLst>
      <p:ext uri="{BB962C8B-B14F-4D97-AF65-F5344CB8AC3E}">
        <p14:creationId xmlns:p14="http://schemas.microsoft.com/office/powerpoint/2010/main" val="8439890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Web6D57</Template>
  <TotalTime>1</TotalTime>
  <Words>470</Words>
  <Application>Microsoft Office PowerPoint</Application>
  <PresentationFormat>Widescreen</PresentationFormat>
  <Paragraphs>71</Paragraphs>
  <Slides>15</Slides>
  <Notes>5</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Calibri Light</vt:lpstr>
      <vt:lpstr>Segoe UI</vt:lpstr>
      <vt:lpstr>Segoe UI Light</vt:lpstr>
      <vt:lpstr>Segoe UI Semibold</vt:lpstr>
      <vt:lpstr>Segoe UI Semilight</vt:lpstr>
      <vt:lpstr>Office Theme</vt:lpstr>
      <vt:lpstr>QuickStarter Theme</vt:lpstr>
      <vt:lpstr>Here's your outline to get started</vt:lpstr>
      <vt:lpstr>Related topics to research</vt:lpstr>
      <vt:lpstr>Cloud</vt:lpstr>
      <vt:lpstr>Contents</vt:lpstr>
      <vt:lpstr>Etymology and history of cloud science and nomenclature</vt:lpstr>
      <vt:lpstr>Formation in the homosphere: How air becomes saturated</vt:lpstr>
      <vt:lpstr>Classification: How clouds are identified in the troposphere</vt:lpstr>
      <vt:lpstr>Distribution: Where tropospheric clouds are most and least prevalent</vt:lpstr>
      <vt:lpstr>Luminance, reflectivity, and coloration</vt:lpstr>
      <vt:lpstr>Effects on the troposphere, climate, and climate change</vt:lpstr>
      <vt:lpstr>Polar stratospheric</vt:lpstr>
      <vt:lpstr>Polar mesospheric</vt:lpstr>
      <vt:lpstr>Extraterrestrial</vt:lpstr>
      <vt:lpstr>In culture and religion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Srdjan Zivojinovic</dc:creator>
  <cp:lastModifiedBy>Srdjan Zivojinovic</cp:lastModifiedBy>
  <cp:revision>1</cp:revision>
  <dcterms:created xsi:type="dcterms:W3CDTF">2020-06-13T10:34:10Z</dcterms:created>
  <dcterms:modified xsi:type="dcterms:W3CDTF">2020-06-13T10:36:04Z</dcterms:modified>
</cp:coreProperties>
</file>