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61" r:id="rId2"/>
    <p:sldId id="269" r:id="rId3"/>
    <p:sldId id="257" r:id="rId4"/>
    <p:sldId id="272" r:id="rId5"/>
    <p:sldId id="279" r:id="rId6"/>
    <p:sldId id="276" r:id="rId7"/>
    <p:sldId id="277" r:id="rId8"/>
    <p:sldId id="278" r:id="rId9"/>
    <p:sldId id="275" r:id="rId10"/>
    <p:sldId id="280" r:id="rId11"/>
    <p:sldId id="281" r:id="rId12"/>
    <p:sldId id="283" r:id="rId13"/>
    <p:sldId id="284" r:id="rId14"/>
    <p:sldId id="285"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52111" autoAdjust="0"/>
  </p:normalViewPr>
  <p:slideViewPr>
    <p:cSldViewPr snapToGrid="0">
      <p:cViewPr varScale="1">
        <p:scale>
          <a:sx n="68" d="100"/>
          <a:sy n="68" d="100"/>
        </p:scale>
        <p:origin x="1392" y="6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6/15/2020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stechnica.com/information-technology/2020/06/machine-learning-clusters-in-azure-hijacked-to-mine-cryptocurrency/"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securityboulevard.com/2020/01/microsoft-leaks-250m-customer-details-in-azure-fat-finger-faux-pa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key-vault/general/overview-vnet-service-endpoint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cs.microsoft.com/en-us/azure/key-vault/general/overview-soft-delete" TargetMode="External"/><Relationship Id="rId4" Type="http://schemas.openxmlformats.org/officeDocument/2006/relationships/hyperlink" Target="https://docs.microsoft.com/en-us/azure/key-vault/general/logging"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active-directory/active-directory-whati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azure/active-directory/managed-identities-azure-resources/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rstechnica.com/information-technology/2020/06/machine-learning-clusters-in-azure-hijacked-to-mine-cryptocurrency/"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ecurityboulevard.com/2020/01/microsoft-leaks-250m-customer-details-in-azure-fat-finger-faux-pa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rstechnica.com/information-technology/2020/06/machine-learning-clusters-in-azure-hijacked-to-mine-cryptocurrency/"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securityboulevard.com/2020/01/microsoft-leaks-250m-customer-details-in-azure-fat-finger-faux-pa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CIOs need to ensure their security teams are not holding back cloud initiatives with unsubstantiated cloud security worries. Exaggerated fears can result in lost opportunity and inappropriate spending.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breaches occur due to targeted attacks, human errors, application vulnerabilities, or poor security practices. A majority of breaches in the cloud have been reported due to misconfigurations from the user’s end that lead to SQL injection, brute force attacks, etc. These data breaches were never a cloud provider’s fault! </a:t>
            </a:r>
          </a:p>
          <a:p>
            <a:endParaRPr lang="en-US" sz="1200" b="0" i="0" kern="1200" dirty="0">
              <a:solidFill>
                <a:schemeClr val="tx1"/>
              </a:solidFill>
              <a:effectLst/>
              <a:latin typeface="+mn-lt"/>
              <a:ea typeface="+mn-ea"/>
              <a:cs typeface="+mn-cs"/>
            </a:endParaRPr>
          </a:p>
          <a:p>
            <a:pPr marL="171450" indent="-171450">
              <a:buFontTx/>
              <a:buChar char="-"/>
            </a:pPr>
            <a:r>
              <a:rPr lang="en-US" dirty="0">
                <a:hlinkClick r:id="rId3"/>
              </a:rPr>
              <a:t>https://arstechnica.com/information-technology/2020/06/machine-learning-clusters-in-azure-hijacked-to-mine-cryptocurrency/</a:t>
            </a:r>
            <a:endParaRPr lang="en-US" dirty="0"/>
          </a:p>
          <a:p>
            <a:pPr marL="171450" indent="-171450">
              <a:buFontTx/>
              <a:buChar char="-"/>
            </a:pPr>
            <a:r>
              <a:rPr lang="en-US" dirty="0">
                <a:hlinkClick r:id="rId4"/>
              </a:rPr>
              <a:t>https://securityboulevard.com/2020/01/microsoft-leaks-250m-customer-details-in-azure-fat-finger-faux-pas/</a:t>
            </a:r>
            <a:endParaRPr lang="en-US" dirty="0"/>
          </a:p>
          <a:p>
            <a:pPr marL="171450" indent="-171450">
              <a:buFontTx/>
              <a:buChar char="-"/>
            </a:pPr>
            <a:endParaRPr lang="en-US" dirty="0"/>
          </a:p>
          <a:p>
            <a:pPr marL="171450" indent="-171450">
              <a:buFontTx/>
              <a:buChar char="-"/>
            </a:pPr>
            <a:r>
              <a:rPr lang="en-US" sz="1200" b="0" i="0" kern="1200" dirty="0">
                <a:solidFill>
                  <a:schemeClr val="tx1"/>
                </a:solidFill>
                <a:effectLst/>
                <a:latin typeface="+mn-lt"/>
                <a:ea typeface="+mn-ea"/>
                <a:cs typeface="+mn-cs"/>
              </a:rPr>
              <a:t> We want to be transparent about this incident with all customers and reassure them that we are taking it very seriously and holding ourselves accountable. … Upon notification of the issue, engineers remediated the configuration on December 31.</a:t>
            </a:r>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496135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Control Access to your vault</a:t>
            </a:r>
          </a:p>
          <a:p>
            <a:r>
              <a:rPr lang="en-US" dirty="0"/>
              <a:t>	Lock down access to your subscription, resource group and Key Vaults (RBAC)</a:t>
            </a:r>
          </a:p>
          <a:p>
            <a:r>
              <a:rPr lang="en-US" dirty="0"/>
              <a:t>	Create Access policies for every vault</a:t>
            </a:r>
          </a:p>
          <a:p>
            <a:r>
              <a:rPr lang="en-US" dirty="0"/>
              <a:t>	Use least privilege access principal to grant access</a:t>
            </a:r>
          </a:p>
          <a:p>
            <a:r>
              <a:rPr lang="en-US" dirty="0"/>
              <a:t>	Turn on Firewall and </a:t>
            </a:r>
            <a:r>
              <a:rPr lang="en-US" dirty="0">
                <a:hlinkClick r:id="rId3"/>
              </a:rPr>
              <a:t>VNET Service Endpoints</a:t>
            </a:r>
            <a:endParaRPr lang="sr-Latn-RS" dirty="0"/>
          </a:p>
          <a:p>
            <a:endParaRPr lang="sr-Latn-R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separate Key Vault</a:t>
            </a:r>
            <a:endParaRPr lang="sr-Latn-RS" sz="1200" b="1" i="0" kern="1200" dirty="0">
              <a:solidFill>
                <a:schemeClr val="tx1"/>
              </a:solidFill>
              <a:effectLst/>
              <a:latin typeface="+mn-lt"/>
              <a:ea typeface="+mn-ea"/>
              <a:cs typeface="+mn-cs"/>
            </a:endParaRPr>
          </a:p>
          <a:p>
            <a:r>
              <a:rPr lang="sr-Latn-R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Our recommendation is to use a vault per application per environment (Development, Pre-Production and Production). </a:t>
            </a:r>
            <a:endParaRPr lang="sr-Latn-RS" sz="1200" b="0" i="0" kern="1200" dirty="0">
              <a:solidFill>
                <a:schemeClr val="tx1"/>
              </a:solidFill>
              <a:effectLst/>
              <a:latin typeface="+mn-lt"/>
              <a:ea typeface="+mn-ea"/>
              <a:cs typeface="+mn-cs"/>
            </a:endParaRPr>
          </a:p>
          <a:p>
            <a:r>
              <a:rPr lang="sr-Latn-R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This helps you not share secrets across environments and also reduces the threat in case of a breach.</a:t>
            </a:r>
            <a:endParaRPr lang="sr-Latn-RS" sz="1200" b="0" i="0" kern="1200" dirty="0">
              <a:solidFill>
                <a:schemeClr val="tx1"/>
              </a:solidFill>
              <a:effectLst/>
              <a:latin typeface="+mn-lt"/>
              <a:ea typeface="+mn-ea"/>
              <a:cs typeface="+mn-cs"/>
            </a:endParaRPr>
          </a:p>
          <a:p>
            <a:endParaRPr lang="sr-Latn-R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Backup</a:t>
            </a:r>
          </a:p>
          <a:p>
            <a:r>
              <a:rPr lang="sr-Latn-R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Make sure you take regular back ups of your vault on update/delete/create of objects within a Vault.</a:t>
            </a:r>
            <a:endParaRPr lang="sr-Latn-RS" sz="1200" b="0" i="0" kern="1200" dirty="0">
              <a:solidFill>
                <a:schemeClr val="tx1"/>
              </a:solidFill>
              <a:effectLst/>
              <a:latin typeface="+mn-lt"/>
              <a:ea typeface="+mn-ea"/>
              <a:cs typeface="+mn-cs"/>
            </a:endParaRPr>
          </a:p>
          <a:p>
            <a:endParaRPr lang="sr-Latn-R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Turn on</a:t>
            </a:r>
            <a:r>
              <a:rPr lang="sr-Latn-RS" sz="1200" b="1" i="0" kern="1200" dirty="0">
                <a:solidFill>
                  <a:schemeClr val="tx1"/>
                </a:solidFill>
                <a:effectLst/>
                <a:latin typeface="+mn-lt"/>
                <a:ea typeface="+mn-ea"/>
                <a:cs typeface="+mn-cs"/>
              </a:rPr>
              <a:t> </a:t>
            </a:r>
            <a:r>
              <a:rPr lang="sr-Latn-RS" sz="1200" b="1" i="0" kern="1200" dirty="0" err="1">
                <a:solidFill>
                  <a:schemeClr val="tx1"/>
                </a:solidFill>
                <a:effectLst/>
                <a:latin typeface="+mn-lt"/>
                <a:ea typeface="+mn-ea"/>
                <a:cs typeface="+mn-cs"/>
              </a:rPr>
              <a:t>Logging</a:t>
            </a:r>
            <a:endParaRPr lang="sr-Latn-RS" sz="1200" b="1" i="0" kern="1200" dirty="0">
              <a:solidFill>
                <a:schemeClr val="tx1"/>
              </a:solidFill>
              <a:effectLst/>
              <a:latin typeface="+mn-lt"/>
              <a:ea typeface="+mn-ea"/>
              <a:cs typeface="+mn-cs"/>
            </a:endParaRPr>
          </a:p>
          <a:p>
            <a:r>
              <a:rPr lang="sr-Latn-RS" sz="1200" b="1"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4"/>
              </a:rPr>
              <a:t>Turn on logging</a:t>
            </a:r>
            <a:r>
              <a:rPr lang="en-US" sz="1200" b="0" i="0" kern="1200" dirty="0">
                <a:solidFill>
                  <a:schemeClr val="tx1"/>
                </a:solidFill>
                <a:effectLst/>
                <a:latin typeface="+mn-lt"/>
                <a:ea typeface="+mn-ea"/>
                <a:cs typeface="+mn-cs"/>
              </a:rPr>
              <a:t> for your Vault. Also set up alerts.</a:t>
            </a:r>
            <a:endParaRPr lang="sr-Latn-RS" sz="1200" b="0" i="0" kern="1200" dirty="0">
              <a:solidFill>
                <a:schemeClr val="tx1"/>
              </a:solidFill>
              <a:effectLst/>
              <a:latin typeface="+mn-lt"/>
              <a:ea typeface="+mn-ea"/>
              <a:cs typeface="+mn-cs"/>
            </a:endParaRPr>
          </a:p>
          <a:p>
            <a:endParaRPr lang="sr-Latn-R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Turn on recovery options</a:t>
            </a:r>
            <a:endParaRPr lang="sr-Latn-RS" sz="1200" b="1" i="0" kern="1200" dirty="0">
              <a:solidFill>
                <a:schemeClr val="tx1"/>
              </a:solidFill>
              <a:effectLst/>
              <a:latin typeface="+mn-lt"/>
              <a:ea typeface="+mn-ea"/>
              <a:cs typeface="+mn-cs"/>
            </a:endParaRPr>
          </a:p>
          <a:p>
            <a:r>
              <a:rPr lang="sr-Latn-R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Turn on </a:t>
            </a:r>
            <a:r>
              <a:rPr lang="en-US" sz="1200" b="0" i="0" u="sng" kern="1200" dirty="0">
                <a:solidFill>
                  <a:schemeClr val="tx1"/>
                </a:solidFill>
                <a:effectLst/>
                <a:latin typeface="+mn-lt"/>
                <a:ea typeface="+mn-ea"/>
                <a:cs typeface="+mn-cs"/>
                <a:hlinkClick r:id="rId5"/>
              </a:rPr>
              <a:t>Soft Delete</a:t>
            </a:r>
            <a:r>
              <a:rPr lang="en-US" sz="1200" b="0" i="0" kern="1200" dirty="0">
                <a:solidFill>
                  <a:schemeClr val="tx1"/>
                </a:solidFill>
                <a:effectLst/>
                <a:latin typeface="+mn-lt"/>
                <a:ea typeface="+mn-ea"/>
                <a:cs typeface="+mn-cs"/>
              </a:rPr>
              <a:t>.</a:t>
            </a:r>
          </a:p>
          <a:p>
            <a:r>
              <a:rPr lang="sr-Latn-R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Turn on purge protection if you want to guard against force deletion of the secret / vault even after soft-delete is turned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675340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5081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463070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287328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Alat – cloud </a:t>
            </a:r>
            <a:r>
              <a:rPr lang="en-US" sz="1200" b="0" i="0" kern="1200" dirty="0" err="1">
                <a:solidFill>
                  <a:schemeClr val="tx1"/>
                </a:solidFill>
                <a:effectLst/>
                <a:latin typeface="+mn-lt"/>
                <a:ea typeface="+mn-ea"/>
                <a:cs typeface="+mn-cs"/>
              </a:rPr>
              <a:t>servis</a:t>
            </a:r>
            <a:r>
              <a:rPr lang="en-US" sz="1200" b="0" i="0" kern="1200" dirty="0">
                <a:solidFill>
                  <a:schemeClr val="tx1"/>
                </a:solidFill>
                <a:effectLst/>
                <a:latin typeface="+mn-lt"/>
                <a:ea typeface="+mn-ea"/>
                <a:cs typeface="+mn-cs"/>
              </a:rPr>
              <a:t>, Microsoft, </a:t>
            </a:r>
            <a:r>
              <a:rPr lang="en-US" sz="1200" b="0" i="0" kern="1200" dirty="0" err="1">
                <a:solidFill>
                  <a:schemeClr val="tx1"/>
                </a:solidFill>
                <a:effectLst/>
                <a:latin typeface="+mn-lt"/>
                <a:ea typeface="+mn-ea"/>
                <a:cs typeface="+mn-cs"/>
              </a:rPr>
              <a:t>sertifikovan</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Kontrola</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Access to a key vault is controlled through two interfaces: the </a:t>
            </a:r>
            <a:r>
              <a:rPr lang="en-US" sz="1200" b="1" i="0" kern="1200" dirty="0">
                <a:solidFill>
                  <a:schemeClr val="tx1"/>
                </a:solidFill>
                <a:effectLst/>
                <a:latin typeface="+mn-lt"/>
                <a:ea typeface="+mn-ea"/>
                <a:cs typeface="+mn-cs"/>
              </a:rPr>
              <a:t>management plane</a:t>
            </a:r>
            <a:r>
              <a:rPr lang="en-US" sz="1200" b="0" i="0" kern="1200" dirty="0">
                <a:solidFill>
                  <a:schemeClr val="tx1"/>
                </a:solidFill>
                <a:effectLst/>
                <a:latin typeface="+mn-lt"/>
                <a:ea typeface="+mn-ea"/>
                <a:cs typeface="+mn-cs"/>
              </a:rPr>
              <a:t> and the </a:t>
            </a:r>
            <a:r>
              <a:rPr lang="en-US" sz="1200" b="1" i="0" kern="1200" dirty="0">
                <a:solidFill>
                  <a:schemeClr val="tx1"/>
                </a:solidFill>
                <a:effectLst/>
                <a:latin typeface="+mn-lt"/>
                <a:ea typeface="+mn-ea"/>
                <a:cs typeface="+mn-cs"/>
              </a:rPr>
              <a:t>data plane</a:t>
            </a:r>
            <a:r>
              <a:rPr lang="en-US" sz="1200" b="0" i="0" kern="1200" dirty="0">
                <a:solidFill>
                  <a:schemeClr val="tx1"/>
                </a:solidFill>
                <a:effectLst/>
                <a:latin typeface="+mn-lt"/>
                <a:ea typeface="+mn-ea"/>
                <a:cs typeface="+mn-cs"/>
              </a:rPr>
              <a:t>. The management plane is where you manage Key Vault itself. Operations in this plane include creating and deleting key vaults, retrieving Key Vault properties, and updating access policies. The data plane is where you work with the data stored in a key vault. You can add, delete, and modify keys, secrets, and certificates.</a:t>
            </a:r>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7235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Tenant</a:t>
            </a:r>
            <a:r>
              <a:rPr lang="en-US" sz="1200" b="0" i="0" kern="1200" dirty="0">
                <a:solidFill>
                  <a:schemeClr val="tx1"/>
                </a:solidFill>
                <a:effectLst/>
                <a:latin typeface="+mn-lt"/>
                <a:ea typeface="+mn-ea"/>
                <a:cs typeface="+mn-cs"/>
              </a:rPr>
              <a:t>: A tenant is the organization that owns and manages a specific instance of Microsoft cloud services. It's most often used to refer to the set of Azure and Office 365 services for an organization.</a:t>
            </a:r>
          </a:p>
          <a:p>
            <a:r>
              <a:rPr lang="en-US" sz="1200" b="1" i="0" kern="1200" dirty="0">
                <a:solidFill>
                  <a:schemeClr val="tx1"/>
                </a:solidFill>
                <a:effectLst/>
                <a:latin typeface="+mn-lt"/>
                <a:ea typeface="+mn-ea"/>
                <a:cs typeface="+mn-cs"/>
              </a:rPr>
              <a:t>Vault owner</a:t>
            </a:r>
            <a:r>
              <a:rPr lang="en-US" sz="1200" b="0" i="0" kern="1200" dirty="0">
                <a:solidFill>
                  <a:schemeClr val="tx1"/>
                </a:solidFill>
                <a:effectLst/>
                <a:latin typeface="+mn-lt"/>
                <a:ea typeface="+mn-ea"/>
                <a:cs typeface="+mn-cs"/>
              </a:rPr>
              <a:t>: A vault owner can create a key vault and gain full access and control over it. The vault owner can also set up auditing to log who accesses secrets and keys. Administrators can control the key lifecycle. They can roll to a new version of the key, back it up, and do related tasks.</a:t>
            </a:r>
          </a:p>
          <a:p>
            <a:r>
              <a:rPr lang="en-US" sz="1200" b="1" i="0" kern="1200" dirty="0">
                <a:solidFill>
                  <a:schemeClr val="tx1"/>
                </a:solidFill>
                <a:effectLst/>
                <a:latin typeface="+mn-lt"/>
                <a:ea typeface="+mn-ea"/>
                <a:cs typeface="+mn-cs"/>
              </a:rPr>
              <a:t>Vault consumer</a:t>
            </a:r>
            <a:r>
              <a:rPr lang="en-US" sz="1200" b="0" i="0" kern="1200" dirty="0">
                <a:solidFill>
                  <a:schemeClr val="tx1"/>
                </a:solidFill>
                <a:effectLst/>
                <a:latin typeface="+mn-lt"/>
                <a:ea typeface="+mn-ea"/>
                <a:cs typeface="+mn-cs"/>
              </a:rPr>
              <a:t>: A vault consumer can perform actions on the assets inside the key vault when the vault owner grants the consumer access. The available actions depend on the permissions granted.</a:t>
            </a:r>
          </a:p>
          <a:p>
            <a:r>
              <a:rPr lang="en-US" sz="1200" b="1" i="0" kern="1200" dirty="0">
                <a:solidFill>
                  <a:schemeClr val="tx1"/>
                </a:solidFill>
                <a:effectLst/>
                <a:latin typeface="+mn-lt"/>
                <a:ea typeface="+mn-ea"/>
                <a:cs typeface="+mn-cs"/>
              </a:rPr>
              <a:t>Resource</a:t>
            </a:r>
            <a:r>
              <a:rPr lang="en-US" sz="1200" b="0" i="0" kern="1200" dirty="0">
                <a:solidFill>
                  <a:schemeClr val="tx1"/>
                </a:solidFill>
                <a:effectLst/>
                <a:latin typeface="+mn-lt"/>
                <a:ea typeface="+mn-ea"/>
                <a:cs typeface="+mn-cs"/>
              </a:rPr>
              <a:t>: A resource is a manageable item that's available through Azure. Common examples are virtual machine, storage account, web app, database, and virtual network. There are many more.</a:t>
            </a:r>
          </a:p>
          <a:p>
            <a:r>
              <a:rPr lang="en-US" sz="1200" b="1" i="0" kern="1200" dirty="0">
                <a:solidFill>
                  <a:schemeClr val="tx1"/>
                </a:solidFill>
                <a:effectLst/>
                <a:latin typeface="+mn-lt"/>
                <a:ea typeface="+mn-ea"/>
                <a:cs typeface="+mn-cs"/>
              </a:rPr>
              <a:t>Resource group</a:t>
            </a:r>
            <a:r>
              <a:rPr lang="en-US" sz="1200" b="0" i="0" kern="1200" dirty="0">
                <a:solidFill>
                  <a:schemeClr val="tx1"/>
                </a:solidFill>
                <a:effectLst/>
                <a:latin typeface="+mn-lt"/>
                <a:ea typeface="+mn-ea"/>
                <a:cs typeface="+mn-cs"/>
              </a:rPr>
              <a:t>: A resource group is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sz="1200" b="1" i="0" kern="1200" dirty="0">
                <a:solidFill>
                  <a:schemeClr val="tx1"/>
                </a:solidFill>
                <a:effectLst/>
                <a:latin typeface="+mn-lt"/>
                <a:ea typeface="+mn-ea"/>
                <a:cs typeface="+mn-cs"/>
              </a:rPr>
              <a:t>Service principal</a:t>
            </a:r>
            <a:r>
              <a:rPr lang="en-US" sz="1200" b="0" i="0" kern="1200" dirty="0">
                <a:solidFill>
                  <a:schemeClr val="tx1"/>
                </a:solidFill>
                <a:effectLst/>
                <a:latin typeface="+mn-lt"/>
                <a:ea typeface="+mn-ea"/>
                <a:cs typeface="+mn-cs"/>
              </a:rPr>
              <a:t>: An Azure service principal is a security identity that user-created apps, services, and automation tools use to access specific Azure resources. Think of it as a "user identity" (username and password or certificate) with a specific role, and tightly controlled permissions. A service principal should only need to do specific things, unlike a general user identity. It improves security if you grant it only the minimum permission level that it needs to perform its management tasks.</a:t>
            </a:r>
          </a:p>
          <a:p>
            <a:r>
              <a:rPr lang="en-US" sz="1200" b="0" i="0" u="sng" kern="1200" dirty="0">
                <a:solidFill>
                  <a:schemeClr val="tx1"/>
                </a:solidFill>
                <a:effectLst/>
                <a:latin typeface="+mn-lt"/>
                <a:ea typeface="+mn-ea"/>
                <a:cs typeface="+mn-cs"/>
                <a:hlinkClick r:id="rId3"/>
              </a:rPr>
              <a:t>Azure Active Directory (Azure AD)</a:t>
            </a:r>
            <a:r>
              <a:rPr lang="en-US" sz="1200" b="0" i="0" kern="1200" dirty="0">
                <a:solidFill>
                  <a:schemeClr val="tx1"/>
                </a:solidFill>
                <a:effectLst/>
                <a:latin typeface="+mn-lt"/>
                <a:ea typeface="+mn-ea"/>
                <a:cs typeface="+mn-cs"/>
              </a:rPr>
              <a:t>: Azure AD is the Active Directory service for a tenant. Each directory has one or more domains. A directory can have many subscriptions associated with it, but only one tenant.</a:t>
            </a:r>
          </a:p>
          <a:p>
            <a:r>
              <a:rPr lang="en-US" sz="1200" b="1" i="0" kern="1200" dirty="0">
                <a:solidFill>
                  <a:schemeClr val="tx1"/>
                </a:solidFill>
                <a:effectLst/>
                <a:latin typeface="+mn-lt"/>
                <a:ea typeface="+mn-ea"/>
                <a:cs typeface="+mn-cs"/>
              </a:rPr>
              <a:t>Azure tenant ID</a:t>
            </a:r>
            <a:r>
              <a:rPr lang="en-US" sz="1200" b="0" i="0" kern="1200" dirty="0">
                <a:solidFill>
                  <a:schemeClr val="tx1"/>
                </a:solidFill>
                <a:effectLst/>
                <a:latin typeface="+mn-lt"/>
                <a:ea typeface="+mn-ea"/>
                <a:cs typeface="+mn-cs"/>
              </a:rPr>
              <a:t>: A tenant ID is a unique way to identify an Azure AD instance within an Azure subscription.</a:t>
            </a:r>
          </a:p>
          <a:p>
            <a:r>
              <a:rPr lang="en-US" sz="1200" b="1" i="0" kern="1200" dirty="0">
                <a:solidFill>
                  <a:schemeClr val="tx1"/>
                </a:solidFill>
                <a:effectLst/>
                <a:latin typeface="+mn-lt"/>
                <a:ea typeface="+mn-ea"/>
                <a:cs typeface="+mn-cs"/>
              </a:rPr>
              <a:t>Managed identities</a:t>
            </a:r>
            <a:r>
              <a:rPr lang="en-US" sz="1200" b="0" i="0" kern="1200" dirty="0">
                <a:solidFill>
                  <a:schemeClr val="tx1"/>
                </a:solidFill>
                <a:effectLst/>
                <a:latin typeface="+mn-lt"/>
                <a:ea typeface="+mn-ea"/>
                <a:cs typeface="+mn-cs"/>
              </a:rPr>
              <a:t>: Azure Key Vault provides a way to securely store credentials and other keys and secrets, but your code needs to authenticate to Key Vault to retrieve them. Using a managed identity makes solving this problem simpler by giving Azure services an automatically managed identity in Azure AD. You can use this identity to authenticate to Key Vault or any service that supports Azure AD authentication, without having any credentials in your code. For more information, see the following image and the </a:t>
            </a:r>
            <a:r>
              <a:rPr lang="en-US" sz="1200" b="0" i="0" u="sng" kern="1200" dirty="0">
                <a:solidFill>
                  <a:schemeClr val="tx1"/>
                </a:solidFill>
                <a:effectLst/>
                <a:latin typeface="+mn-lt"/>
                <a:ea typeface="+mn-ea"/>
                <a:cs typeface="+mn-cs"/>
                <a:hlinkClick r:id="rId4"/>
              </a:rPr>
              <a:t>overview of managed identities for Azure resources</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30696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Create and control encryption keys that encrypt your data.</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18707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Securely store and tightly control access to tokens, passwords, certificates, API keys, and other secrets.</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84891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Provision, manage, and deploy public and private Secure Sockets Layer/Transport Layer Security (SSL/TLS) certificates for use with Azure and your internal connected resources.</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348482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CIOs need to ensure their security teams are not holding back cloud initiatives with unsubstantiated cloud security worries. Exaggerated fears can result in lost opportunity and inappropriate spending.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breaches occur due to targeted attacks, human errors, application vulnerabilities, or poor security practices. A majority of breaches in the cloud have been reported due to misconfigurations from the user’s end that lead to SQL injection, brute force attacks, etc. These data breaches were never a cloud provider’s fault!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376319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Svih</a:t>
            </a:r>
            <a:endParaRPr lang="en-US" dirty="0"/>
          </a:p>
          <a:p>
            <a:pPr marL="171450" indent="-171450">
              <a:buFontTx/>
              <a:buChar char="-"/>
            </a:pPr>
            <a:r>
              <a:rPr lang="en-US" dirty="0" err="1"/>
              <a:t>Klijent</a:t>
            </a:r>
            <a:endParaRPr lang="en-US" dirty="0"/>
          </a:p>
          <a:p>
            <a:pPr marL="171450" indent="-171450">
              <a:buFontTx/>
              <a:buChar char="-"/>
            </a:pPr>
            <a:r>
              <a:rPr lang="en-US" dirty="0"/>
              <a:t>Product owners</a:t>
            </a:r>
          </a:p>
          <a:p>
            <a:pPr marL="171450" indent="-171450">
              <a:buFontTx/>
              <a:buChar char="-"/>
            </a:pPr>
            <a:r>
              <a:rPr lang="en-US" dirty="0" err="1"/>
              <a:t>Testeri</a:t>
            </a:r>
            <a:endParaRPr lang="en-US" dirty="0"/>
          </a:p>
          <a:p>
            <a:pPr marL="171450" indent="-171450">
              <a:buFontTx/>
              <a:buChar char="-"/>
            </a:pPr>
            <a:r>
              <a:rPr lang="en-US" dirty="0" err="1"/>
              <a:t>Developeri</a:t>
            </a:r>
            <a:endParaRPr lang="en-US" dirty="0"/>
          </a:p>
          <a:p>
            <a:pPr marL="171450" indent="-171450">
              <a:buFontTx/>
              <a:buChar char="-"/>
            </a:pPr>
            <a:endParaRPr lang="en-US" dirty="0"/>
          </a:p>
          <a:p>
            <a:pPr marL="171450" indent="-171450">
              <a:buFontTx/>
              <a:buChar char="-"/>
            </a:pPr>
            <a:r>
              <a:rPr lang="en-US" dirty="0"/>
              <a:t>Ko </a:t>
            </a:r>
            <a:r>
              <a:rPr lang="en-US" dirty="0" err="1"/>
              <a:t>popravlja</a:t>
            </a:r>
            <a:r>
              <a:rPr lang="en-US" dirty="0"/>
              <a:t> </a:t>
            </a:r>
            <a:r>
              <a:rPr lang="en-US" dirty="0" err="1"/>
              <a:t>stetu</a:t>
            </a:r>
            <a:endParaRPr lang="en-US" dirty="0"/>
          </a:p>
          <a:p>
            <a:pPr marL="171450" indent="-171450">
              <a:buFontTx/>
              <a:buChar char="-"/>
            </a:pPr>
            <a:r>
              <a:rPr lang="en-US" dirty="0" err="1"/>
              <a:t>Developeri</a:t>
            </a:r>
            <a:endParaRPr lang="en-US" dirty="0"/>
          </a:p>
          <a:p>
            <a:pPr marL="171450" indent="-171450">
              <a:buFontTx/>
              <a:buChar char="-"/>
            </a:pPr>
            <a:endParaRPr lang="en-US" dirty="0"/>
          </a:p>
          <a:p>
            <a:pPr marL="171450" indent="-171450">
              <a:buFontTx/>
              <a:buChar char="-"/>
            </a:pPr>
            <a:r>
              <a:rPr lang="en-US" dirty="0">
                <a:hlinkClick r:id="rId3"/>
              </a:rPr>
              <a:t>https://arstechnica.com/information-technology/2020/06/machine-learning-clusters-in-azure-hijacked-to-mine-cryptocurrency/</a:t>
            </a:r>
            <a:endParaRPr lang="en-US" dirty="0"/>
          </a:p>
          <a:p>
            <a:pPr marL="171450" indent="-171450">
              <a:buFontTx/>
              <a:buChar char="-"/>
            </a:pPr>
            <a:r>
              <a:rPr lang="en-US" dirty="0">
                <a:hlinkClick r:id="rId4"/>
              </a:rPr>
              <a:t>https://securityboulevard.com/2020/01/microsoft-leaks-250m-customer-details-in-azure-fat-finger-faux-pas/</a:t>
            </a:r>
            <a:endParaRPr lang="en-US" dirty="0"/>
          </a:p>
          <a:p>
            <a:pPr marL="171450" indent="-171450">
              <a:buFontTx/>
              <a:buChar char="-"/>
            </a:pPr>
            <a:endParaRPr lang="en-US" dirty="0"/>
          </a:p>
          <a:p>
            <a:pPr marL="171450" indent="-171450">
              <a:buFontTx/>
              <a:buChar char="-"/>
            </a:pPr>
            <a:r>
              <a:rPr lang="en-US" sz="1200" b="0" i="0" kern="1200" dirty="0">
                <a:solidFill>
                  <a:schemeClr val="tx1"/>
                </a:solidFill>
                <a:effectLst/>
                <a:latin typeface="+mn-lt"/>
                <a:ea typeface="+mn-ea"/>
                <a:cs typeface="+mn-cs"/>
              </a:rPr>
              <a:t> We want to be transparent about this incident with all customers and reassure them that we are taking it very seriously and holding ourselves accountable. … Upon notification of the issue, engineers remediated the configuration on December 31.</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343151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CIOs need to ensure their security teams are not holding back cloud initiatives with unsubstantiated cloud security worries. Exaggerated fears can result in lost opportunity and inappropriate spending.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breaches occur due to targeted attacks, human errors, application vulnerabilities, or poor security practices. A majority of breaches in the cloud have been reported due to misconfigurations from the user’s end that lead to SQL injection, brute force attacks, etc. These data breaches were never a cloud provider’s fault! </a:t>
            </a:r>
          </a:p>
          <a:p>
            <a:endParaRPr lang="en-US" sz="1200" b="0" i="0" kern="1200" dirty="0">
              <a:solidFill>
                <a:schemeClr val="tx1"/>
              </a:solidFill>
              <a:effectLst/>
              <a:latin typeface="+mn-lt"/>
              <a:ea typeface="+mn-ea"/>
              <a:cs typeface="+mn-cs"/>
            </a:endParaRPr>
          </a:p>
          <a:p>
            <a:pPr marL="171450" indent="-171450">
              <a:buFontTx/>
              <a:buChar char="-"/>
            </a:pPr>
            <a:r>
              <a:rPr lang="en-US" dirty="0">
                <a:hlinkClick r:id="rId3"/>
              </a:rPr>
              <a:t>https://arstechnica.com/information-technology/2020/06/machine-learning-clusters-in-azure-hijacked-to-mine-cryptocurrency/</a:t>
            </a:r>
            <a:endParaRPr lang="en-US" dirty="0"/>
          </a:p>
          <a:p>
            <a:pPr marL="171450" indent="-171450">
              <a:buFontTx/>
              <a:buChar char="-"/>
            </a:pPr>
            <a:r>
              <a:rPr lang="en-US" dirty="0">
                <a:hlinkClick r:id="rId4"/>
              </a:rPr>
              <a:t>https://securityboulevard.com/2020/01/microsoft-leaks-250m-customer-details-in-azure-fat-finger-faux-pas/</a:t>
            </a:r>
            <a:endParaRPr lang="en-US" dirty="0"/>
          </a:p>
          <a:p>
            <a:pPr marL="171450" indent="-171450">
              <a:buFontTx/>
              <a:buChar char="-"/>
            </a:pPr>
            <a:endParaRPr lang="en-US" dirty="0"/>
          </a:p>
          <a:p>
            <a:pPr marL="171450" indent="-171450">
              <a:buFontTx/>
              <a:buChar char="-"/>
            </a:pPr>
            <a:r>
              <a:rPr lang="en-US" sz="1200" b="0" i="0" kern="1200" dirty="0">
                <a:solidFill>
                  <a:schemeClr val="tx1"/>
                </a:solidFill>
                <a:effectLst/>
                <a:latin typeface="+mn-lt"/>
                <a:ea typeface="+mn-ea"/>
                <a:cs typeface="+mn-cs"/>
              </a:rPr>
              <a:t> We want to be transparent about this incident with all customers and reassure them that we are taking it very seriously and holding ourselves accountable. … Upon notification of the issue, engineers remediated the configuration on December 31.</a:t>
            </a:r>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102353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6/15/2020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6/15/2020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6/15/2020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6/15/2020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6/15/2020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6/15/2020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6/15/2020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6/15/2020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6/15/2020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zsrdjan/presentations/tree/master/azure-meetup-key-vaul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mailto:srdjan.zivojinovic@crafters.clou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Key Vault</a:t>
            </a:r>
          </a:p>
        </p:txBody>
      </p:sp>
      <p:sp>
        <p:nvSpPr>
          <p:cNvPr id="3" name="Subtitle 2"/>
          <p:cNvSpPr>
            <a:spLocks noGrp="1"/>
          </p:cNvSpPr>
          <p:nvPr>
            <p:ph type="subTitle" idx="1"/>
          </p:nvPr>
        </p:nvSpPr>
        <p:spPr/>
        <p:txBody>
          <a:bodyPr/>
          <a:lstStyle/>
          <a:p>
            <a:r>
              <a:rPr lang="en-US" dirty="0"/>
              <a:t>Azure Key Vault </a:t>
            </a:r>
            <a:r>
              <a:rPr lang="en-US" dirty="0" err="1"/>
              <a:t>i</a:t>
            </a:r>
            <a:r>
              <a:rPr lang="en-US" dirty="0"/>
              <a:t> .NET Core</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a:xfrm>
            <a:off x="1295400" y="495607"/>
            <a:ext cx="9601200" cy="1142385"/>
          </a:xfrm>
        </p:spPr>
        <p:txBody>
          <a:bodyPr/>
          <a:lstStyle/>
          <a:p>
            <a:r>
              <a:rPr lang="sr-Latn-RS" dirty="0"/>
              <a:t>Čija je odgovornost bezbednost</a:t>
            </a:r>
            <a:endParaRPr lang="en-US" dirty="0"/>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pic>
        <p:nvPicPr>
          <p:cNvPr id="1026" name="Picture 2" descr="Aws S3 Bucket Policy Gone Wrong">
            <a:extLst>
              <a:ext uri="{FF2B5EF4-FFF2-40B4-BE49-F238E27FC236}">
                <a16:creationId xmlns:a16="http://schemas.microsoft.com/office/drawing/2014/main" id="{812FFEBA-F7D6-4ADF-A0F9-B785E0D3B27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82822" y="1637992"/>
            <a:ext cx="7626356" cy="414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1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en-US" dirty="0"/>
              <a:t>Ko </a:t>
            </a:r>
            <a:r>
              <a:rPr lang="en-US" dirty="0" err="1"/>
              <a:t>popravlja</a:t>
            </a:r>
            <a:r>
              <a:rPr lang="en-US" dirty="0"/>
              <a:t> </a:t>
            </a:r>
            <a:r>
              <a:rPr lang="en-US" dirty="0" err="1"/>
              <a:t>sigurnosne</a:t>
            </a:r>
            <a:r>
              <a:rPr lang="en-US" dirty="0"/>
              <a:t> </a:t>
            </a:r>
            <a:r>
              <a:rPr lang="en-US" dirty="0" err="1"/>
              <a:t>probleme</a:t>
            </a:r>
            <a:r>
              <a:rPr lang="en-US" dirty="0"/>
              <a:t>?</a:t>
            </a:r>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idx="1"/>
          </p:nvPr>
        </p:nvSpPr>
        <p:spPr/>
        <p:txBody>
          <a:bodyPr/>
          <a:lstStyle/>
          <a:p>
            <a:r>
              <a:rPr lang="en-US" dirty="0"/>
              <a:t>We want to be transparent about this incident with all customers and reassure them that we are taking it very seriously and holding ourselves accountable. … Upon notification of the issue, engineers remediated the configuration on December 31.</a:t>
            </a:r>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8377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sr-Latn-RS" dirty="0"/>
              <a:t>Integracija sa .NET </a:t>
            </a:r>
            <a:r>
              <a:rPr lang="sr-Latn-RS" dirty="0" err="1"/>
              <a:t>Core</a:t>
            </a:r>
            <a:r>
              <a:rPr lang="sr-Latn-RS" dirty="0"/>
              <a:t> aplikacijama</a:t>
            </a:r>
            <a:endParaRPr lang="en-U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idx="1"/>
          </p:nvPr>
        </p:nvSpPr>
        <p:spPr/>
        <p:txBody>
          <a:bodyPr/>
          <a:lstStyle/>
          <a:p>
            <a:r>
              <a:rPr lang="sr-Latn-RS" dirty="0"/>
              <a:t>demo</a:t>
            </a:r>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153981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en-US" dirty="0" err="1"/>
              <a:t>Najbolja</a:t>
            </a:r>
            <a:r>
              <a:rPr lang="en-US" dirty="0"/>
              <a:t> </a:t>
            </a:r>
            <a:r>
              <a:rPr lang="en-US" dirty="0" err="1"/>
              <a:t>praksa</a:t>
            </a:r>
            <a:endParaRPr lang="sr-Latn-R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idx="1"/>
          </p:nvPr>
        </p:nvSpPr>
        <p:spPr/>
        <p:txBody>
          <a:bodyPr/>
          <a:lstStyle/>
          <a:p>
            <a:r>
              <a:rPr lang="sr-Latn-RS" dirty="0"/>
              <a:t>Kon</a:t>
            </a:r>
            <a:r>
              <a:rPr lang="en-US" dirty="0"/>
              <a:t>t</a:t>
            </a:r>
            <a:r>
              <a:rPr lang="sr-Latn-RS" dirty="0"/>
              <a:t>rola pristupa </a:t>
            </a:r>
            <a:r>
              <a:rPr lang="en-US" dirty="0"/>
              <a:t>vault</a:t>
            </a:r>
            <a:r>
              <a:rPr lang="sr-Latn-RS" dirty="0"/>
              <a:t>-u</a:t>
            </a:r>
            <a:endParaRPr lang="en-US" dirty="0"/>
          </a:p>
          <a:p>
            <a:r>
              <a:rPr lang="en-US" dirty="0" err="1"/>
              <a:t>Razli</a:t>
            </a:r>
            <a:r>
              <a:rPr lang="sr-Latn-RS" dirty="0" err="1"/>
              <a:t>čit</a:t>
            </a:r>
            <a:r>
              <a:rPr lang="en-US" dirty="0"/>
              <a:t> Key Vault</a:t>
            </a:r>
            <a:r>
              <a:rPr lang="sr-Latn-RS" dirty="0"/>
              <a:t> po okruženju</a:t>
            </a:r>
            <a:r>
              <a:rPr lang="en-US" dirty="0"/>
              <a:t> (De</a:t>
            </a:r>
            <a:r>
              <a:rPr lang="sr-Latn-RS" dirty="0"/>
              <a:t>v, </a:t>
            </a:r>
            <a:r>
              <a:rPr lang="sr-Latn-RS" dirty="0" err="1"/>
              <a:t>Acc</a:t>
            </a:r>
            <a:r>
              <a:rPr lang="sr-Latn-RS" dirty="0"/>
              <a:t>, </a:t>
            </a:r>
            <a:r>
              <a:rPr lang="sr-Latn-RS" dirty="0" err="1"/>
              <a:t>Prod</a:t>
            </a:r>
            <a:r>
              <a:rPr lang="sr-Latn-RS" dirty="0"/>
              <a:t>)</a:t>
            </a:r>
          </a:p>
          <a:p>
            <a:r>
              <a:rPr lang="sr-Latn-RS" dirty="0" err="1"/>
              <a:t>Backup</a:t>
            </a:r>
            <a:endParaRPr lang="sr-Latn-RS" dirty="0"/>
          </a:p>
          <a:p>
            <a:r>
              <a:rPr lang="sr-Latn-RS" dirty="0"/>
              <a:t>Uključiti </a:t>
            </a:r>
            <a:r>
              <a:rPr lang="sr-Latn-RS" dirty="0" err="1"/>
              <a:t>Logging</a:t>
            </a:r>
            <a:endParaRPr lang="sr-Latn-RS" dirty="0"/>
          </a:p>
          <a:p>
            <a:r>
              <a:rPr lang="en-US" dirty="0" err="1"/>
              <a:t>Uklju</a:t>
            </a:r>
            <a:r>
              <a:rPr lang="sr-Latn-RS" dirty="0" err="1"/>
              <a:t>čiti</a:t>
            </a:r>
            <a:r>
              <a:rPr lang="sr-Latn-RS" dirty="0"/>
              <a:t> </a:t>
            </a:r>
            <a:r>
              <a:rPr lang="en-US" dirty="0"/>
              <a:t>recovery options</a:t>
            </a:r>
            <a:endParaRPr lang="sr-Latn-RS" dirty="0"/>
          </a:p>
          <a:p>
            <a:r>
              <a:rPr lang="sr-Latn-RS" dirty="0"/>
              <a:t>Podesiti isticanje trajanja ključeva</a:t>
            </a:r>
            <a:endParaRPr lang="en-US" dirty="0"/>
          </a:p>
          <a:p>
            <a:endParaRPr lang="sr-Latn-RS" b="1" dirty="0"/>
          </a:p>
          <a:p>
            <a:endParaRPr lang="en-US" dirty="0"/>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329625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354B-2574-4F2E-B617-C0D6469277BC}"/>
              </a:ext>
            </a:extLst>
          </p:cNvPr>
          <p:cNvSpPr>
            <a:spLocks noGrp="1"/>
          </p:cNvSpPr>
          <p:nvPr>
            <p:ph type="title"/>
          </p:nvPr>
        </p:nvSpPr>
        <p:spPr>
          <a:xfrm>
            <a:off x="1295400" y="503853"/>
            <a:ext cx="9601200" cy="562947"/>
          </a:xfrm>
        </p:spPr>
        <p:txBody>
          <a:bodyPr anchor="b">
            <a:normAutofit/>
          </a:bodyPr>
          <a:lstStyle/>
          <a:p>
            <a:r>
              <a:rPr lang="sr-Latn-RS" dirty="0"/>
              <a:t>Cena</a:t>
            </a:r>
            <a:endParaRPr lang="en-US" dirty="0"/>
          </a:p>
        </p:txBody>
      </p:sp>
      <p:pic>
        <p:nvPicPr>
          <p:cNvPr id="12" name="Content Placeholder 11">
            <a:extLst>
              <a:ext uri="{FF2B5EF4-FFF2-40B4-BE49-F238E27FC236}">
                <a16:creationId xmlns:a16="http://schemas.microsoft.com/office/drawing/2014/main" id="{40C21B12-4413-44EA-807C-8D0000901E9A}"/>
              </a:ext>
            </a:extLst>
          </p:cNvPr>
          <p:cNvPicPr>
            <a:picLocks noGrp="1" noChangeAspect="1"/>
          </p:cNvPicPr>
          <p:nvPr>
            <p:ph idx="1"/>
          </p:nvPr>
        </p:nvPicPr>
        <p:blipFill>
          <a:blip r:embed="rId3"/>
          <a:stretch>
            <a:fillRect/>
          </a:stretch>
        </p:blipFill>
        <p:spPr>
          <a:xfrm>
            <a:off x="2537255" y="1066800"/>
            <a:ext cx="7117490" cy="4876800"/>
          </a:xfrm>
          <a:prstGeom prst="rect">
            <a:avLst/>
          </a:prstGeom>
        </p:spPr>
      </p:pic>
      <p:pic>
        <p:nvPicPr>
          <p:cNvPr id="13" name="Picture 12">
            <a:extLst>
              <a:ext uri="{FF2B5EF4-FFF2-40B4-BE49-F238E27FC236}">
                <a16:creationId xmlns:a16="http://schemas.microsoft.com/office/drawing/2014/main" id="{C037AC0B-A7C5-410B-B26E-DBCBC3A07BC7}"/>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81917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354B-2574-4F2E-B617-C0D6469277BC}"/>
              </a:ext>
            </a:extLst>
          </p:cNvPr>
          <p:cNvSpPr>
            <a:spLocks noGrp="1"/>
          </p:cNvSpPr>
          <p:nvPr>
            <p:ph type="ctrTitle"/>
          </p:nvPr>
        </p:nvSpPr>
        <p:spPr>
          <a:xfrm>
            <a:off x="1293845" y="1909346"/>
            <a:ext cx="9604310" cy="3383280"/>
          </a:xfrm>
        </p:spPr>
        <p:txBody>
          <a:bodyPr anchor="b">
            <a:normAutofit/>
          </a:bodyPr>
          <a:lstStyle/>
          <a:p>
            <a:r>
              <a:rPr lang="sr-Latn-RS" dirty="0"/>
              <a:t>QA</a:t>
            </a:r>
            <a:endParaRPr lang="en-US" dirty="0"/>
          </a:p>
        </p:txBody>
      </p:sp>
      <p:sp>
        <p:nvSpPr>
          <p:cNvPr id="8" name="Subtitle 2">
            <a:extLst>
              <a:ext uri="{FF2B5EF4-FFF2-40B4-BE49-F238E27FC236}">
                <a16:creationId xmlns:a16="http://schemas.microsoft.com/office/drawing/2014/main" id="{2718F81D-777E-4117-871D-E1C96A75F5F1}"/>
              </a:ext>
            </a:extLst>
          </p:cNvPr>
          <p:cNvSpPr>
            <a:spLocks noGrp="1"/>
          </p:cNvSpPr>
          <p:nvPr>
            <p:ph type="subTitle" idx="1"/>
          </p:nvPr>
        </p:nvSpPr>
        <p:spPr>
          <a:xfrm>
            <a:off x="1293845" y="5432564"/>
            <a:ext cx="9604310" cy="457200"/>
          </a:xfrm>
        </p:spPr>
        <p:txBody>
          <a:bodyPr/>
          <a:lstStyle/>
          <a:p>
            <a:r>
              <a:rPr lang="en-US" dirty="0"/>
              <a:t>?</a:t>
            </a:r>
          </a:p>
        </p:txBody>
      </p:sp>
      <p:pic>
        <p:nvPicPr>
          <p:cNvPr id="5" name="Picture 4">
            <a:extLst>
              <a:ext uri="{FF2B5EF4-FFF2-40B4-BE49-F238E27FC236}">
                <a16:creationId xmlns:a16="http://schemas.microsoft.com/office/drawing/2014/main" id="{17B175E3-C54C-4895-8C64-876F77A648FF}"/>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62735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9B4D-2A36-486B-8406-88EBEB50D7BE}"/>
              </a:ext>
            </a:extLst>
          </p:cNvPr>
          <p:cNvSpPr>
            <a:spLocks noGrp="1"/>
          </p:cNvSpPr>
          <p:nvPr>
            <p:ph type="title"/>
          </p:nvPr>
        </p:nvSpPr>
        <p:spPr/>
        <p:txBody>
          <a:bodyPr/>
          <a:lstStyle/>
          <a:p>
            <a:r>
              <a:rPr lang="en-US" dirty="0" err="1"/>
              <a:t>Kraj</a:t>
            </a:r>
            <a:endParaRPr lang="en-US" dirty="0"/>
          </a:p>
        </p:txBody>
      </p:sp>
      <p:sp>
        <p:nvSpPr>
          <p:cNvPr id="3" name="Content Placeholder 2">
            <a:extLst>
              <a:ext uri="{FF2B5EF4-FFF2-40B4-BE49-F238E27FC236}">
                <a16:creationId xmlns:a16="http://schemas.microsoft.com/office/drawing/2014/main" id="{49339F3B-C036-42E3-9E13-6ADBDE493AC4}"/>
              </a:ext>
            </a:extLst>
          </p:cNvPr>
          <p:cNvSpPr>
            <a:spLocks noGrp="1"/>
          </p:cNvSpPr>
          <p:nvPr>
            <p:ph idx="1"/>
          </p:nvPr>
        </p:nvSpPr>
        <p:spPr/>
        <p:txBody>
          <a:bodyPr/>
          <a:lstStyle/>
          <a:p>
            <a:r>
              <a:rPr lang="en-US" dirty="0" err="1"/>
              <a:t>Izvorni</a:t>
            </a:r>
            <a:r>
              <a:rPr lang="en-US" dirty="0"/>
              <a:t> </a:t>
            </a:r>
            <a:r>
              <a:rPr lang="en-US" dirty="0" err="1"/>
              <a:t>kod</a:t>
            </a:r>
            <a:r>
              <a:rPr lang="en-US" dirty="0"/>
              <a:t>, </a:t>
            </a:r>
            <a:r>
              <a:rPr lang="en-US" dirty="0" err="1"/>
              <a:t>skripte</a:t>
            </a:r>
            <a:r>
              <a:rPr lang="en-US" dirty="0"/>
              <a:t> i </a:t>
            </a:r>
            <a:r>
              <a:rPr lang="en-US" dirty="0" err="1"/>
              <a:t>prezentacija</a:t>
            </a:r>
            <a:r>
              <a:rPr lang="en-US" dirty="0"/>
              <a:t>: </a:t>
            </a:r>
            <a:r>
              <a:rPr lang="en-US" dirty="0">
                <a:hlinkClick r:id="rId3"/>
              </a:rPr>
              <a:t>GitHub</a:t>
            </a:r>
            <a:endParaRPr lang="en-US" dirty="0"/>
          </a:p>
          <a:p>
            <a:r>
              <a:rPr lang="en-US" dirty="0" err="1"/>
              <a:t>Kontakt</a:t>
            </a:r>
            <a:r>
              <a:rPr lang="en-US" dirty="0"/>
              <a:t>: </a:t>
            </a:r>
            <a:r>
              <a:rPr lang="en-US" dirty="0" err="1">
                <a:hlinkClick r:id="rId4"/>
              </a:rPr>
              <a:t>srdjan.zivojinovic@crafters.cloud</a:t>
            </a:r>
            <a:r>
              <a:rPr lang="en-US" dirty="0"/>
              <a:t> </a:t>
            </a:r>
          </a:p>
        </p:txBody>
      </p:sp>
      <p:pic>
        <p:nvPicPr>
          <p:cNvPr id="4" name="Picture 3">
            <a:extLst>
              <a:ext uri="{FF2B5EF4-FFF2-40B4-BE49-F238E27FC236}">
                <a16:creationId xmlns:a16="http://schemas.microsoft.com/office/drawing/2014/main" id="{D0687285-A5AF-4FF7-BD15-4B6359D00F29}"/>
              </a:ext>
              <a:ext uri="{C183D7F6-B498-43B3-948B-1728B52AA6E4}">
                <adec:decorative xmlns:adec="http://schemas.microsoft.com/office/drawing/2017/decorative" val="1"/>
              </a:ext>
            </a:extLst>
          </p:cNvPr>
          <p:cNvPicPr>
            <a:picLocks noChangeAspect="1"/>
          </p:cNvPicPr>
          <p:nvPr/>
        </p:nvPicPr>
        <p:blipFill>
          <a:blip r:embed="rId5">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114949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sr-Latn-RS" dirty="0"/>
              <a:t>Sadržaj</a:t>
            </a:r>
            <a:endParaRPr lang="en-US" dirty="0"/>
          </a:p>
        </p:txBody>
      </p:sp>
      <p:sp>
        <p:nvSpPr>
          <p:cNvPr id="5" name="Content Placeholder 4"/>
          <p:cNvSpPr>
            <a:spLocks noGrp="1"/>
          </p:cNvSpPr>
          <p:nvPr>
            <p:ph idx="1"/>
          </p:nvPr>
        </p:nvSpPr>
        <p:spPr>
          <a:xfrm>
            <a:off x="1295400" y="1981201"/>
            <a:ext cx="9601200" cy="3809999"/>
          </a:xfrm>
        </p:spPr>
        <p:txBody>
          <a:bodyPr>
            <a:normAutofit lnSpcReduction="10000"/>
          </a:bodyPr>
          <a:lstStyle/>
          <a:p>
            <a:r>
              <a:rPr lang="sr-Latn-RS" dirty="0"/>
              <a:t>O predavaču</a:t>
            </a:r>
          </a:p>
          <a:p>
            <a:r>
              <a:rPr lang="sr-Latn-RS" dirty="0"/>
              <a:t>Šta je Azure Key Vault</a:t>
            </a:r>
          </a:p>
          <a:p>
            <a:r>
              <a:rPr lang="sr-Latn-RS" dirty="0"/>
              <a:t>O bezbednosti aplikacija</a:t>
            </a:r>
            <a:r>
              <a:rPr lang="en-US" dirty="0"/>
              <a:t> </a:t>
            </a:r>
            <a:r>
              <a:rPr lang="en-US" dirty="0" err="1"/>
              <a:t>na</a:t>
            </a:r>
            <a:r>
              <a:rPr lang="en-US" dirty="0"/>
              <a:t> cloud-u</a:t>
            </a:r>
            <a:endParaRPr lang="sr-Latn-RS" dirty="0"/>
          </a:p>
          <a:p>
            <a:r>
              <a:rPr lang="sr-Latn-RS" dirty="0"/>
              <a:t>Integracija sa .NET </a:t>
            </a:r>
            <a:r>
              <a:rPr lang="sr-Latn-RS" dirty="0" err="1"/>
              <a:t>Core</a:t>
            </a:r>
            <a:r>
              <a:rPr lang="sr-Latn-RS" dirty="0"/>
              <a:t> aplikacijama (demo)</a:t>
            </a:r>
          </a:p>
          <a:p>
            <a:r>
              <a:rPr lang="sr-Latn-RS" dirty="0" err="1"/>
              <a:t>Deployment</a:t>
            </a:r>
            <a:r>
              <a:rPr lang="sr-Latn-RS" dirty="0"/>
              <a:t> i konfigurisanje </a:t>
            </a:r>
            <a:r>
              <a:rPr lang="sr-Latn-RS" dirty="0" err="1"/>
              <a:t>App</a:t>
            </a:r>
            <a:r>
              <a:rPr lang="sr-Latn-RS" dirty="0"/>
              <a:t> servisa i Key Vault-a (demo)</a:t>
            </a:r>
          </a:p>
          <a:p>
            <a:r>
              <a:rPr lang="en-US" dirty="0" err="1"/>
              <a:t>Najbolja</a:t>
            </a:r>
            <a:r>
              <a:rPr lang="en-US" dirty="0"/>
              <a:t> </a:t>
            </a:r>
            <a:r>
              <a:rPr lang="en-US" dirty="0" err="1"/>
              <a:t>praksa</a:t>
            </a:r>
            <a:endParaRPr lang="sr-Latn-RS" dirty="0"/>
          </a:p>
          <a:p>
            <a:r>
              <a:rPr lang="sr-Latn-RS" dirty="0"/>
              <a:t>Cena</a:t>
            </a:r>
          </a:p>
          <a:p>
            <a:r>
              <a:rPr lang="sr-Latn-RS" dirty="0"/>
              <a:t>QA</a:t>
            </a:r>
          </a:p>
          <a:p>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O p</a:t>
            </a:r>
            <a:r>
              <a:rPr lang="sr-Latn-RS" dirty="0" err="1"/>
              <a:t>redavaču</a:t>
            </a:r>
            <a:r>
              <a:rPr lang="en-US" dirty="0"/>
              <a:t>:</a:t>
            </a:r>
          </a:p>
        </p:txBody>
      </p:sp>
      <p:sp>
        <p:nvSpPr>
          <p:cNvPr id="3" name="Content Placeholder 2"/>
          <p:cNvSpPr>
            <a:spLocks noGrp="1"/>
          </p:cNvSpPr>
          <p:nvPr>
            <p:ph sz="half" idx="1"/>
          </p:nvPr>
        </p:nvSpPr>
        <p:spPr>
          <a:xfrm>
            <a:off x="1295400" y="1981199"/>
            <a:ext cx="4572000" cy="3810001"/>
          </a:xfrm>
        </p:spPr>
        <p:txBody>
          <a:bodyPr>
            <a:normAutofit/>
          </a:bodyPr>
          <a:lstStyle/>
          <a:p>
            <a:r>
              <a:rPr lang="sr-Latn-RS" dirty="0"/>
              <a:t>Software </a:t>
            </a:r>
            <a:r>
              <a:rPr lang="sr-Latn-RS" dirty="0" err="1"/>
              <a:t>craftsman</a:t>
            </a:r>
            <a:r>
              <a:rPr lang="sr-Latn-RS" dirty="0"/>
              <a:t> (I </a:t>
            </a:r>
            <a:r>
              <a:rPr lang="sr-Latn-RS" dirty="0" err="1"/>
              <a:t>wish</a:t>
            </a:r>
            <a:r>
              <a:rPr lang="sr-Latn-RS" dirty="0"/>
              <a:t>)</a:t>
            </a:r>
          </a:p>
          <a:p>
            <a:r>
              <a:rPr lang="sr-Latn-RS" dirty="0"/>
              <a:t>Dev-</a:t>
            </a:r>
            <a:r>
              <a:rPr lang="sr-Latn-RS" dirty="0" err="1"/>
              <a:t>ops</a:t>
            </a:r>
            <a:r>
              <a:rPr lang="sr-Latn-RS" dirty="0"/>
              <a:t> (</a:t>
            </a:r>
            <a:r>
              <a:rPr lang="sr-Latn-RS" dirty="0" err="1"/>
              <a:t>TeamCity</a:t>
            </a:r>
            <a:r>
              <a:rPr lang="sr-Latn-RS" dirty="0"/>
              <a:t>, Azure </a:t>
            </a:r>
            <a:r>
              <a:rPr lang="sr-Latn-RS" dirty="0" err="1"/>
              <a:t>devops</a:t>
            </a:r>
            <a:r>
              <a:rPr lang="sr-Latn-RS" dirty="0"/>
              <a:t>)</a:t>
            </a:r>
          </a:p>
          <a:p>
            <a:r>
              <a:rPr lang="sr-Latn-RS" dirty="0"/>
              <a:t>4 godine Azure iskustva</a:t>
            </a:r>
          </a:p>
          <a:p>
            <a:pPr lvl="1"/>
            <a:r>
              <a:rPr lang="sr-Latn-RS" dirty="0" err="1"/>
              <a:t>App</a:t>
            </a:r>
            <a:r>
              <a:rPr lang="sr-Latn-RS" dirty="0"/>
              <a:t> </a:t>
            </a:r>
            <a:r>
              <a:rPr lang="sr-Latn-RS" dirty="0" err="1"/>
              <a:t>service</a:t>
            </a:r>
            <a:r>
              <a:rPr lang="sr-Latn-RS" dirty="0"/>
              <a:t>, Key </a:t>
            </a:r>
            <a:r>
              <a:rPr lang="sr-Latn-RS" dirty="0" err="1"/>
              <a:t>vault</a:t>
            </a:r>
            <a:r>
              <a:rPr lang="sr-Latn-RS" dirty="0"/>
              <a:t>, Azure </a:t>
            </a:r>
            <a:r>
              <a:rPr lang="sr-Latn-RS" dirty="0" err="1"/>
              <a:t>Service</a:t>
            </a:r>
            <a:r>
              <a:rPr lang="sr-Latn-RS" dirty="0"/>
              <a:t> Bus, </a:t>
            </a:r>
            <a:r>
              <a:rPr lang="sr-Latn-RS" dirty="0" err="1"/>
              <a:t>Redis</a:t>
            </a:r>
            <a:r>
              <a:rPr lang="sr-Latn-RS" dirty="0"/>
              <a:t>, </a:t>
            </a:r>
            <a:r>
              <a:rPr lang="sr-Latn-RS" dirty="0" err="1"/>
              <a:t>Docker</a:t>
            </a:r>
            <a:r>
              <a:rPr lang="sr-Latn-RS" dirty="0"/>
              <a:t>, Azure </a:t>
            </a:r>
            <a:r>
              <a:rPr lang="sr-Latn-RS" dirty="0" err="1"/>
              <a:t>Sql</a:t>
            </a:r>
            <a:r>
              <a:rPr lang="sr-Latn-RS" dirty="0"/>
              <a:t> server, Azure </a:t>
            </a:r>
            <a:r>
              <a:rPr lang="sr-Latn-RS" dirty="0" err="1"/>
              <a:t>search</a:t>
            </a:r>
            <a:r>
              <a:rPr lang="sr-Latn-RS" dirty="0"/>
              <a:t>…</a:t>
            </a:r>
          </a:p>
          <a:p>
            <a:r>
              <a:rPr lang="sr-Latn-RS" dirty="0"/>
              <a:t>14 godina Microsoft .NET</a:t>
            </a:r>
          </a:p>
          <a:p>
            <a:r>
              <a:rPr lang="sr-Latn-RS" dirty="0"/>
              <a:t>Osnivač</a:t>
            </a:r>
            <a:endParaRPr lang="en-US" dirty="0"/>
          </a:p>
          <a:p>
            <a:r>
              <a:rPr lang="en-US" dirty="0" err="1"/>
              <a:t>Nisam</a:t>
            </a:r>
            <a:r>
              <a:rPr lang="en-US" dirty="0"/>
              <a:t> </a:t>
            </a:r>
            <a:r>
              <a:rPr lang="en-US" dirty="0" err="1"/>
              <a:t>predava</a:t>
            </a:r>
            <a:r>
              <a:rPr lang="sr-Latn-RS" dirty="0"/>
              <a:t>č</a:t>
            </a:r>
            <a:endParaRPr lang="en-US" dirty="0"/>
          </a:p>
          <a:p>
            <a:pPr marL="0" indent="0">
              <a:buNone/>
            </a:pPr>
            <a:endParaRPr lang="en-US" dirty="0"/>
          </a:p>
        </p:txBody>
      </p:sp>
      <p:pic>
        <p:nvPicPr>
          <p:cNvPr id="5" name="Picture 4" descr="A picture containing drawing&#10;&#10;Description automatically generated">
            <a:extLst>
              <a:ext uri="{FF2B5EF4-FFF2-40B4-BE49-F238E27FC236}">
                <a16:creationId xmlns:a16="http://schemas.microsoft.com/office/drawing/2014/main" id="{2C12B719-EFBB-43BC-A3FE-A80712B0992C}"/>
              </a:ext>
            </a:extLst>
          </p:cNvPr>
          <p:cNvPicPr>
            <a:picLocks noChangeAspect="1"/>
          </p:cNvPicPr>
          <p:nvPr/>
        </p:nvPicPr>
        <p:blipFill>
          <a:blip r:embed="rId3"/>
          <a:stretch>
            <a:fillRect/>
          </a:stretch>
        </p:blipFill>
        <p:spPr>
          <a:xfrm>
            <a:off x="7034212" y="1981199"/>
            <a:ext cx="3152775" cy="3810001"/>
          </a:xfrm>
          <a:prstGeom prst="rect">
            <a:avLst/>
          </a:prstGeom>
          <a:noFill/>
        </p:spPr>
      </p:pic>
      <p:pic>
        <p:nvPicPr>
          <p:cNvPr id="7" name="Picture 6">
            <a:extLst>
              <a:ext uri="{FF2B5EF4-FFF2-40B4-BE49-F238E27FC236}">
                <a16:creationId xmlns:a16="http://schemas.microsoft.com/office/drawing/2014/main" id="{3CF4E25D-BD32-4352-AFBD-889F4ED03D5A}"/>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2780053" y="4778237"/>
            <a:ext cx="1602694" cy="457200"/>
          </a:xfrm>
          <a:prstGeom prst="rect">
            <a:avLst/>
          </a:prstGeom>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sr-Latn-RS" dirty="0"/>
              <a:t>Šta je Azure Key Vault</a:t>
            </a:r>
            <a:endParaRPr lang="en-U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sz="half" idx="1"/>
          </p:nvPr>
        </p:nvSpPr>
        <p:spPr/>
        <p:txBody>
          <a:bodyPr/>
          <a:lstStyle/>
          <a:p>
            <a:r>
              <a:rPr lang="en-US" dirty="0"/>
              <a:t>Alat </a:t>
            </a:r>
            <a:r>
              <a:rPr lang="sr-Latn-RS" dirty="0"/>
              <a:t>za čuvanje tajni (ključevi, tajne, sertifikati)</a:t>
            </a:r>
          </a:p>
          <a:p>
            <a:r>
              <a:rPr lang="sr-Latn-RS" dirty="0"/>
              <a:t>Potpuna kontrola:</a:t>
            </a:r>
          </a:p>
          <a:p>
            <a:pPr lvl="1"/>
            <a:r>
              <a:rPr lang="sr-Latn-RS" dirty="0" err="1"/>
              <a:t>access</a:t>
            </a:r>
            <a:r>
              <a:rPr lang="sr-Latn-RS" dirty="0"/>
              <a:t> </a:t>
            </a:r>
            <a:r>
              <a:rPr lang="sr-Latn-RS" dirty="0" err="1"/>
              <a:t>policies</a:t>
            </a:r>
            <a:r>
              <a:rPr lang="en-US" dirty="0"/>
              <a:t> with RBAC</a:t>
            </a:r>
            <a:endParaRPr lang="sr-Latn-RS" dirty="0"/>
          </a:p>
          <a:p>
            <a:pPr lvl="1"/>
            <a:r>
              <a:rPr lang="sr-Latn-RS" dirty="0"/>
              <a:t>monitoring</a:t>
            </a:r>
          </a:p>
          <a:p>
            <a:pPr lvl="1"/>
            <a:r>
              <a:rPr lang="sr-Latn-RS" dirty="0" err="1"/>
              <a:t>notifications</a:t>
            </a:r>
            <a:endParaRPr lang="sr-Latn-RS" dirty="0"/>
          </a:p>
        </p:txBody>
      </p:sp>
      <p:sp>
        <p:nvSpPr>
          <p:cNvPr id="4" name="Content Placeholder 3">
            <a:extLst>
              <a:ext uri="{FF2B5EF4-FFF2-40B4-BE49-F238E27FC236}">
                <a16:creationId xmlns:a16="http://schemas.microsoft.com/office/drawing/2014/main" id="{B4B25569-EB33-4346-A3BD-AA45C7F825F1}"/>
              </a:ext>
            </a:extLst>
          </p:cNvPr>
          <p:cNvSpPr>
            <a:spLocks noGrp="1"/>
          </p:cNvSpPr>
          <p:nvPr>
            <p:ph sz="half" idx="2"/>
          </p:nvPr>
        </p:nvSpPr>
        <p:spPr/>
        <p:txBody>
          <a:bodyPr/>
          <a:lstStyle/>
          <a:p>
            <a:r>
              <a:rPr lang="sr-Latn-RS" dirty="0"/>
              <a:t>Kako se čuvaju tajne:</a:t>
            </a:r>
          </a:p>
          <a:p>
            <a:pPr lvl="1"/>
            <a:r>
              <a:rPr lang="en-US" dirty="0"/>
              <a:t>hardware security modules (HSMs)</a:t>
            </a:r>
          </a:p>
          <a:p>
            <a:pPr lvl="1"/>
            <a:r>
              <a:rPr lang="en-US" dirty="0"/>
              <a:t>Microsoft ne </a:t>
            </a:r>
            <a:r>
              <a:rPr lang="en-US" dirty="0" err="1"/>
              <a:t>vidi</a:t>
            </a:r>
            <a:r>
              <a:rPr lang="en-US" dirty="0"/>
              <a:t> </a:t>
            </a:r>
            <a:r>
              <a:rPr lang="sr-Latn-RS" dirty="0"/>
              <a:t>niti </a:t>
            </a:r>
            <a:r>
              <a:rPr lang="en-US" dirty="0"/>
              <a:t>m</a:t>
            </a:r>
            <a:r>
              <a:rPr lang="sr-Latn-RS" dirty="0" err="1"/>
              <a:t>ože</a:t>
            </a:r>
            <a:r>
              <a:rPr lang="sr-Latn-RS" dirty="0"/>
              <a:t> da izvuče ključeve</a:t>
            </a:r>
            <a:endParaRPr lang="en-US" dirty="0"/>
          </a:p>
          <a:p>
            <a:r>
              <a:rPr lang="sr-Latn-RS" dirty="0"/>
              <a:t>Nema održavanja HSM i softvera za upravljanje </a:t>
            </a:r>
            <a:r>
              <a:rPr lang="sr-Latn-RS" dirty="0" err="1"/>
              <a:t>kjučevima</a:t>
            </a:r>
            <a:endParaRPr lang="sr-Latn-RS" dirty="0"/>
          </a:p>
          <a:p>
            <a:r>
              <a:rPr lang="sr-Latn-RS" dirty="0"/>
              <a:t>Performanse i globalno </a:t>
            </a:r>
            <a:r>
              <a:rPr lang="sr-Latn-RS" dirty="0" err="1"/>
              <a:t>skaliranje</a:t>
            </a:r>
            <a:endParaRPr lang="en-US" dirty="0"/>
          </a:p>
        </p:txBody>
      </p:sp>
      <p:pic>
        <p:nvPicPr>
          <p:cNvPr id="5" name="Picture 4">
            <a:extLst>
              <a:ext uri="{FF2B5EF4-FFF2-40B4-BE49-F238E27FC236}">
                <a16:creationId xmlns:a16="http://schemas.microsoft.com/office/drawing/2014/main" id="{D99B51C3-3FAD-4053-853A-2A76FE58592F}"/>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70705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en-US" dirty="0" err="1"/>
              <a:t>Osnovna</a:t>
            </a:r>
            <a:r>
              <a:rPr lang="en-US" dirty="0"/>
              <a:t> </a:t>
            </a:r>
            <a:r>
              <a:rPr lang="en-US" dirty="0" err="1"/>
              <a:t>terminologija</a:t>
            </a:r>
            <a:endParaRPr lang="en-U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sz="half" idx="1"/>
          </p:nvPr>
        </p:nvSpPr>
        <p:spPr/>
        <p:txBody>
          <a:bodyPr/>
          <a:lstStyle/>
          <a:p>
            <a:endParaRPr lang="sr-Latn-RS" dirty="0"/>
          </a:p>
          <a:p>
            <a:r>
              <a:rPr lang="en-US" dirty="0"/>
              <a:t>Tenant</a:t>
            </a:r>
          </a:p>
          <a:p>
            <a:r>
              <a:rPr lang="en-US" dirty="0"/>
              <a:t>Vault owner</a:t>
            </a:r>
          </a:p>
          <a:p>
            <a:r>
              <a:rPr lang="en-US" dirty="0"/>
              <a:t>Vault consumer</a:t>
            </a:r>
          </a:p>
          <a:p>
            <a:r>
              <a:rPr lang="en-US" dirty="0"/>
              <a:t>Resource</a:t>
            </a:r>
          </a:p>
          <a:p>
            <a:r>
              <a:rPr lang="en-US" dirty="0"/>
              <a:t>Resource Group</a:t>
            </a:r>
          </a:p>
          <a:p>
            <a:endParaRPr lang="sr-Latn-RS" dirty="0"/>
          </a:p>
        </p:txBody>
      </p:sp>
      <p:sp>
        <p:nvSpPr>
          <p:cNvPr id="11" name="Content Placeholder 10">
            <a:extLst>
              <a:ext uri="{FF2B5EF4-FFF2-40B4-BE49-F238E27FC236}">
                <a16:creationId xmlns:a16="http://schemas.microsoft.com/office/drawing/2014/main" id="{E8EF8271-4A01-4A37-A3D2-135D553899F3}"/>
              </a:ext>
            </a:extLst>
          </p:cNvPr>
          <p:cNvSpPr>
            <a:spLocks noGrp="1"/>
          </p:cNvSpPr>
          <p:nvPr>
            <p:ph sz="half" idx="2"/>
          </p:nvPr>
        </p:nvSpPr>
        <p:spPr/>
        <p:txBody>
          <a:bodyPr/>
          <a:lstStyle/>
          <a:p>
            <a:endParaRPr lang="en-US" dirty="0"/>
          </a:p>
          <a:p>
            <a:r>
              <a:rPr lang="en-US" dirty="0"/>
              <a:t>Service principal</a:t>
            </a:r>
          </a:p>
          <a:p>
            <a:r>
              <a:rPr lang="en-US" dirty="0"/>
              <a:t>Azure tenant ID</a:t>
            </a:r>
          </a:p>
          <a:p>
            <a:r>
              <a:rPr lang="en-US" dirty="0"/>
              <a:t>Managed Identities</a:t>
            </a:r>
          </a:p>
        </p:txBody>
      </p:sp>
      <p:pic>
        <p:nvPicPr>
          <p:cNvPr id="5" name="Picture 4">
            <a:extLst>
              <a:ext uri="{FF2B5EF4-FFF2-40B4-BE49-F238E27FC236}">
                <a16:creationId xmlns:a16="http://schemas.microsoft.com/office/drawing/2014/main" id="{D99B51C3-3FAD-4053-853A-2A76FE58592F}"/>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98582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F052D51-22B0-4672-8C2A-230B936BE35A}"/>
              </a:ext>
            </a:extLst>
          </p:cNvPr>
          <p:cNvSpPr>
            <a:spLocks noGrp="1"/>
          </p:cNvSpPr>
          <p:nvPr>
            <p:ph type="title"/>
          </p:nvPr>
        </p:nvSpPr>
        <p:spPr>
          <a:xfrm>
            <a:off x="1295400" y="503853"/>
            <a:ext cx="9601200" cy="1142385"/>
          </a:xfrm>
        </p:spPr>
        <p:txBody>
          <a:bodyPr/>
          <a:lstStyle/>
          <a:p>
            <a:r>
              <a:rPr lang="sr-Latn-RS" dirty="0"/>
              <a:t>Upravljanje ključevima</a:t>
            </a:r>
            <a:endParaRPr lang="en-US" dirty="0"/>
          </a:p>
        </p:txBody>
      </p:sp>
      <p:pic>
        <p:nvPicPr>
          <p:cNvPr id="1026" name="Picture 2">
            <a:extLst>
              <a:ext uri="{FF2B5EF4-FFF2-40B4-BE49-F238E27FC236}">
                <a16:creationId xmlns:a16="http://schemas.microsoft.com/office/drawing/2014/main" id="{07F53B61-EE5C-4B8C-AC57-1FFB2DEE77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95400" y="2157985"/>
            <a:ext cx="9601200" cy="3456430"/>
          </a:xfrm>
          <a:prstGeom prst="rect">
            <a:avLst/>
          </a:prstGeom>
          <a:solidFill>
            <a:srgbClr val="FFFFFF"/>
          </a:solidFill>
        </p:spPr>
      </p:pic>
      <p:pic>
        <p:nvPicPr>
          <p:cNvPr id="4" name="Picture 3">
            <a:extLst>
              <a:ext uri="{FF2B5EF4-FFF2-40B4-BE49-F238E27FC236}">
                <a16:creationId xmlns:a16="http://schemas.microsoft.com/office/drawing/2014/main" id="{F55722F7-EE39-40E3-A456-E89C75AB823C}"/>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48404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F052D51-22B0-4672-8C2A-230B936BE35A}"/>
              </a:ext>
            </a:extLst>
          </p:cNvPr>
          <p:cNvSpPr>
            <a:spLocks noGrp="1"/>
          </p:cNvSpPr>
          <p:nvPr>
            <p:ph type="title"/>
          </p:nvPr>
        </p:nvSpPr>
        <p:spPr>
          <a:xfrm>
            <a:off x="1295400" y="503853"/>
            <a:ext cx="9601200" cy="1142385"/>
          </a:xfrm>
        </p:spPr>
        <p:txBody>
          <a:bodyPr/>
          <a:lstStyle/>
          <a:p>
            <a:r>
              <a:rPr lang="sr-Latn-RS" dirty="0"/>
              <a:t>Upravljanje tajnama</a:t>
            </a:r>
            <a:endParaRPr lang="en-US" dirty="0"/>
          </a:p>
        </p:txBody>
      </p:sp>
      <p:pic>
        <p:nvPicPr>
          <p:cNvPr id="2050" name="Picture 2">
            <a:extLst>
              <a:ext uri="{FF2B5EF4-FFF2-40B4-BE49-F238E27FC236}">
                <a16:creationId xmlns:a16="http://schemas.microsoft.com/office/drawing/2014/main" id="{6C87FA28-5206-4C90-8EDC-3783539E9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12" y="2345567"/>
            <a:ext cx="8867775" cy="2876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2625FF8-5701-4D2C-A7F6-755706049F2E}"/>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6379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F052D51-22B0-4672-8C2A-230B936BE35A}"/>
              </a:ext>
            </a:extLst>
          </p:cNvPr>
          <p:cNvSpPr>
            <a:spLocks noGrp="1"/>
          </p:cNvSpPr>
          <p:nvPr>
            <p:ph type="title"/>
          </p:nvPr>
        </p:nvSpPr>
        <p:spPr>
          <a:xfrm>
            <a:off x="1295400" y="503853"/>
            <a:ext cx="9601200" cy="1142385"/>
          </a:xfrm>
        </p:spPr>
        <p:txBody>
          <a:bodyPr/>
          <a:lstStyle/>
          <a:p>
            <a:r>
              <a:rPr lang="sr-Latn-RS" dirty="0"/>
              <a:t>Upravljanje sertifikatima</a:t>
            </a:r>
            <a:endParaRPr lang="en-US" dirty="0"/>
          </a:p>
        </p:txBody>
      </p:sp>
      <p:pic>
        <p:nvPicPr>
          <p:cNvPr id="3074" name="Picture 2">
            <a:extLst>
              <a:ext uri="{FF2B5EF4-FFF2-40B4-BE49-F238E27FC236}">
                <a16:creationId xmlns:a16="http://schemas.microsoft.com/office/drawing/2014/main" id="{B0FB21D3-5E03-4819-93F2-05513B958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58749"/>
            <a:ext cx="9382125" cy="3876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B88ACD4-2775-43F0-AFCE-C08D074F7559}"/>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61813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en-US" dirty="0"/>
              <a:t>Cloud </a:t>
            </a:r>
            <a:r>
              <a:rPr lang="en-US" dirty="0" err="1"/>
              <a:t>bezbednost</a:t>
            </a:r>
            <a:endParaRPr lang="en-U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idx="1"/>
          </p:nvPr>
        </p:nvSpPr>
        <p:spPr/>
        <p:txBody>
          <a:bodyPr/>
          <a:lstStyle/>
          <a:p>
            <a:r>
              <a:rPr lang="en-US" dirty="0"/>
              <a:t>Gartner predictions:</a:t>
            </a:r>
          </a:p>
          <a:p>
            <a:pPr lvl="1"/>
            <a:r>
              <a:rPr lang="en-US" dirty="0"/>
              <a:t>Through 2025, 90% of the organizations that fail to control public cloud use will inappropriately share sensitive data</a:t>
            </a:r>
          </a:p>
          <a:p>
            <a:pPr lvl="1"/>
            <a:r>
              <a:rPr lang="en-US" dirty="0"/>
              <a:t>Through 2024, the majority of enterprises will continue to struggle with appropriately measuring cloud security risks</a:t>
            </a:r>
          </a:p>
          <a:p>
            <a:pPr lvl="1"/>
            <a:r>
              <a:rPr lang="en-US" dirty="0"/>
              <a:t>Through 2025, 99% of cloud security failures will be the customer’s fault</a:t>
            </a:r>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441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1631</Words>
  <Application>Microsoft Office PowerPoint</Application>
  <PresentationFormat>Widescreen</PresentationFormat>
  <Paragraphs>152</Paragraphs>
  <Slides>16</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Diamond Grid 16x9</vt:lpstr>
      <vt:lpstr>Azure Key Vault</vt:lpstr>
      <vt:lpstr>Sadržaj</vt:lpstr>
      <vt:lpstr>O predavaču:</vt:lpstr>
      <vt:lpstr>Šta je Azure Key Vault</vt:lpstr>
      <vt:lpstr>Osnovna terminologija</vt:lpstr>
      <vt:lpstr>Upravljanje ključevima</vt:lpstr>
      <vt:lpstr>Upravljanje tajnama</vt:lpstr>
      <vt:lpstr>Upravljanje sertifikatima</vt:lpstr>
      <vt:lpstr>Cloud bezbednost</vt:lpstr>
      <vt:lpstr>Čija je odgovornost bezbednost</vt:lpstr>
      <vt:lpstr>Ko popravlja sigurnosne probleme?</vt:lpstr>
      <vt:lpstr>Integracija sa .NET Core aplikacijama</vt:lpstr>
      <vt:lpstr>Najbolja praksa</vt:lpstr>
      <vt:lpstr>Cena</vt:lpstr>
      <vt:lpstr>QA</vt:lpstr>
      <vt:lpstr>Kraj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Key Vault</dc:title>
  <dc:creator>Srdjan Zivojinovic</dc:creator>
  <cp:lastModifiedBy>Srdjan Zivojinovic</cp:lastModifiedBy>
  <cp:revision>6</cp:revision>
  <dcterms:created xsi:type="dcterms:W3CDTF">2020-06-15T13:15:58Z</dcterms:created>
  <dcterms:modified xsi:type="dcterms:W3CDTF">2020-06-15T13:23:29Z</dcterms:modified>
</cp:coreProperties>
</file>