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0" r:id="rId8"/>
    <p:sldId id="276" r:id="rId9"/>
    <p:sldId id="277" r:id="rId10"/>
    <p:sldId id="278" r:id="rId11"/>
    <p:sldId id="279" r:id="rId12"/>
    <p:sldId id="280" r:id="rId13"/>
    <p:sldId id="264" r:id="rId14"/>
    <p:sldId id="265" r:id="rId15"/>
    <p:sldId id="266" r:id="rId16"/>
    <p:sldId id="267" r:id="rId17"/>
    <p:sldId id="281" r:id="rId18"/>
    <p:sldId id="282" r:id="rId19"/>
    <p:sldId id="283" r:id="rId20"/>
    <p:sldId id="284" r:id="rId21"/>
    <p:sldId id="285" r:id="rId22"/>
    <p:sldId id="268" r:id="rId23"/>
    <p:sldId id="269" r:id="rId24"/>
    <p:sldId id="270" r:id="rId25"/>
    <p:sldId id="286" r:id="rId26"/>
    <p:sldId id="287" r:id="rId27"/>
    <p:sldId id="288" r:id="rId28"/>
    <p:sldId id="289" r:id="rId29"/>
    <p:sldId id="290" r:id="rId30"/>
    <p:sldId id="271" r:id="rId31"/>
    <p:sldId id="272" r:id="rId32"/>
    <p:sldId id="273" r:id="rId33"/>
    <p:sldId id="274" r:id="rId34"/>
    <p:sldId id="275" r:id="rId35"/>
    <p:sldId id="291" r:id="rId36"/>
    <p:sldId id="292" r:id="rId37"/>
    <p:sldId id="293" r:id="rId38"/>
    <p:sldId id="294" r:id="rId39"/>
    <p:sldId id="295"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64"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normAutofit/>
          </a:bodyPr>
          <a:lstStyle>
            <a:lvl1pPr algn="ctr">
              <a:defRPr sz="4400" b="1"/>
            </a:lvl1pPr>
          </a:lstStyle>
          <a:p>
            <a:r>
              <a:rPr kumimoji="0" lang="zh-CN" altLang="en-US" dirty="0" smtClean="0"/>
              <a:t>单击此处编辑母版标题样式</a:t>
            </a:r>
            <a:endParaRPr kumimoji="0" lang="en-US" dirty="0"/>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dirty="0" smtClean="0"/>
              <a:t>单击此处编辑母版副标题样式</a:t>
            </a:r>
            <a:endParaRPr kumimoji="0" 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normAutofit/>
          </a:bodyPr>
          <a:lstStyle>
            <a:lvl1pPr>
              <a:defRPr sz="3600"/>
            </a:lvl1pPr>
          </a:lstStyle>
          <a:p>
            <a:r>
              <a:rPr kumimoji="0" lang="zh-CN" altLang="en-US" dirty="0" smtClean="0"/>
              <a:t>单击此处编辑母版标题样式</a:t>
            </a:r>
            <a:endParaRPr kumimoji="0" lang="en-US" dirty="0"/>
          </a:p>
        </p:txBody>
      </p:sp>
      <p:sp>
        <p:nvSpPr>
          <p:cNvPr id="3" name="内容占位符 2"/>
          <p:cNvSpPr>
            <a:spLocks noGrp="1"/>
          </p:cNvSpPr>
          <p:nvPr>
            <p:ph idx="1"/>
          </p:nvPr>
        </p:nvSpPr>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t>2018/3/3</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2018/3/3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2018/3/3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2018/3/3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t>2018/3/3</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b="1"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b="1"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b="1"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31.xml"/><Relationship Id="rId4" Type="http://schemas.openxmlformats.org/officeDocument/2006/relationships/slide" Target="slide2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400" dirty="0" smtClean="0"/>
              <a:t>单元</a:t>
            </a:r>
            <a:r>
              <a:rPr lang="zh-CN" altLang="en-US" dirty="0" smtClean="0"/>
              <a:t>四 </a:t>
            </a:r>
            <a:r>
              <a:rPr lang="en-US" altLang="zh-CN" dirty="0" smtClean="0"/>
              <a:t>Excel </a:t>
            </a:r>
            <a:r>
              <a:rPr lang="en-US" altLang="zh-CN" dirty="0"/>
              <a:t>2010 </a:t>
            </a:r>
            <a:r>
              <a:rPr lang="zh-CN" altLang="en-US" dirty="0"/>
              <a:t>的使用</a:t>
            </a:r>
            <a:endParaRPr lang="zh-CN" altLang="en-US" sz="4400"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443383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4.1.4 </a:t>
            </a:r>
            <a:r>
              <a:rPr lang="zh-CN" altLang="en-US" dirty="0"/>
              <a:t>成绩计算与统计</a:t>
            </a:r>
          </a:p>
        </p:txBody>
      </p:sp>
      <p:sp>
        <p:nvSpPr>
          <p:cNvPr id="3" name="内容占位符 2"/>
          <p:cNvSpPr>
            <a:spLocks noGrp="1"/>
          </p:cNvSpPr>
          <p:nvPr>
            <p:ph idx="1"/>
          </p:nvPr>
        </p:nvSpPr>
        <p:spPr/>
        <p:txBody>
          <a:bodyPr/>
          <a:lstStyle/>
          <a:p>
            <a:pPr>
              <a:lnSpc>
                <a:spcPct val="150000"/>
              </a:lnSpc>
            </a:pPr>
            <a:r>
              <a:rPr lang="en-US" altLang="zh-CN" dirty="0"/>
              <a:t>1</a:t>
            </a:r>
            <a:r>
              <a:rPr lang="zh-CN" altLang="en-US" dirty="0"/>
              <a:t>： 计算个人销售总计和销售</a:t>
            </a:r>
            <a:r>
              <a:rPr lang="zh-CN" altLang="en-US" dirty="0" smtClean="0"/>
              <a:t>排名</a:t>
            </a:r>
            <a:endParaRPr lang="en-US" altLang="zh-CN" dirty="0" smtClean="0"/>
          </a:p>
          <a:p>
            <a:pPr>
              <a:lnSpc>
                <a:spcPct val="150000"/>
              </a:lnSpc>
            </a:pPr>
            <a:r>
              <a:rPr lang="en-US" altLang="zh-CN" dirty="0"/>
              <a:t>2</a:t>
            </a:r>
            <a:r>
              <a:rPr lang="zh-CN" altLang="en-US" dirty="0"/>
              <a:t>：按照部门和个人统计销售</a:t>
            </a:r>
            <a:r>
              <a:rPr lang="zh-CN" altLang="en-US" dirty="0" smtClean="0"/>
              <a:t>情况</a:t>
            </a:r>
            <a:endParaRPr lang="en-US" altLang="zh-CN" dirty="0" smtClean="0"/>
          </a:p>
          <a:p>
            <a:endParaRPr lang="zh-CN" altLang="en-US" dirty="0"/>
          </a:p>
        </p:txBody>
      </p:sp>
    </p:spTree>
    <p:extLst>
      <p:ext uri="{BB962C8B-B14F-4D97-AF65-F5344CB8AC3E}">
        <p14:creationId xmlns:p14="http://schemas.microsoft.com/office/powerpoint/2010/main" val="1224323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4.1.5 </a:t>
            </a:r>
            <a:r>
              <a:rPr lang="zh-CN" altLang="en-US" dirty="0"/>
              <a:t>成绩分析</a:t>
            </a:r>
          </a:p>
        </p:txBody>
      </p:sp>
      <p:sp>
        <p:nvSpPr>
          <p:cNvPr id="3" name="内容占位符 2"/>
          <p:cNvSpPr>
            <a:spLocks noGrp="1"/>
          </p:cNvSpPr>
          <p:nvPr>
            <p:ph idx="1"/>
          </p:nvPr>
        </p:nvSpPr>
        <p:spPr/>
        <p:txBody>
          <a:bodyPr/>
          <a:lstStyle/>
          <a:p>
            <a:pPr>
              <a:lnSpc>
                <a:spcPct val="150000"/>
              </a:lnSpc>
            </a:pPr>
            <a:r>
              <a:rPr lang="en-US" altLang="zh-CN" dirty="0"/>
              <a:t>1</a:t>
            </a:r>
            <a:r>
              <a:rPr lang="zh-CN" altLang="en-US" dirty="0"/>
              <a:t>： 找出所有个人单月销售额的</a:t>
            </a:r>
            <a:r>
              <a:rPr lang="zh-CN" altLang="en-US" dirty="0" smtClean="0"/>
              <a:t>前三名</a:t>
            </a:r>
            <a:endParaRPr lang="en-US" altLang="zh-CN" dirty="0" smtClean="0"/>
          </a:p>
          <a:p>
            <a:pPr>
              <a:lnSpc>
                <a:spcPct val="150000"/>
              </a:lnSpc>
            </a:pPr>
            <a:r>
              <a:rPr lang="en-US" altLang="zh-CN" dirty="0"/>
              <a:t>2</a:t>
            </a:r>
            <a:r>
              <a:rPr lang="zh-CN" altLang="en-US" dirty="0"/>
              <a:t>： 找出所有销售总额低于平均值的的个人销售</a:t>
            </a:r>
            <a:r>
              <a:rPr lang="zh-CN" altLang="en-US" dirty="0" smtClean="0"/>
              <a:t>总额</a:t>
            </a:r>
            <a:endParaRPr lang="en-US" altLang="zh-CN" dirty="0" smtClean="0"/>
          </a:p>
          <a:p>
            <a:pPr>
              <a:lnSpc>
                <a:spcPct val="150000"/>
              </a:lnSpc>
            </a:pPr>
            <a:r>
              <a:rPr lang="en-US" altLang="zh-CN" dirty="0"/>
              <a:t>3</a:t>
            </a:r>
            <a:r>
              <a:rPr lang="zh-CN" altLang="en-US" dirty="0"/>
              <a:t>：命名和保存工作簿</a:t>
            </a:r>
          </a:p>
        </p:txBody>
      </p:sp>
    </p:spTree>
    <p:extLst>
      <p:ext uri="{BB962C8B-B14F-4D97-AF65-F5344CB8AC3E}">
        <p14:creationId xmlns:p14="http://schemas.microsoft.com/office/powerpoint/2010/main" val="39986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任务拓展： 制作成绩分析表</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556792"/>
            <a:ext cx="6048672" cy="4356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8760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任务</a:t>
            </a:r>
            <a:r>
              <a:rPr lang="en-US" altLang="zh-CN" dirty="0"/>
              <a:t>2  </a:t>
            </a:r>
            <a:r>
              <a:rPr lang="zh-CN" altLang="en-US" dirty="0"/>
              <a:t>职工基本情况表</a:t>
            </a:r>
          </a:p>
        </p:txBody>
      </p:sp>
      <p:sp>
        <p:nvSpPr>
          <p:cNvPr id="3" name="内容占位符 2"/>
          <p:cNvSpPr>
            <a:spLocks noGrp="1"/>
          </p:cNvSpPr>
          <p:nvPr>
            <p:ph idx="1"/>
          </p:nvPr>
        </p:nvSpPr>
        <p:spPr/>
        <p:txBody>
          <a:bodyPr/>
          <a:lstStyle/>
          <a:p>
            <a:r>
              <a:rPr lang="en-US" altLang="zh-CN" dirty="0"/>
              <a:t>【</a:t>
            </a:r>
            <a:r>
              <a:rPr lang="zh-CN" altLang="en-US" dirty="0"/>
              <a:t>任务描述</a:t>
            </a:r>
            <a:r>
              <a:rPr lang="en-US" altLang="zh-CN" dirty="0"/>
              <a:t>】</a:t>
            </a:r>
          </a:p>
          <a:p>
            <a:pPr>
              <a:lnSpc>
                <a:spcPct val="150000"/>
              </a:lnSpc>
            </a:pPr>
            <a:r>
              <a:rPr lang="zh-CN" altLang="en-US" sz="2800" dirty="0"/>
              <a:t>职工基本情况表是一般是企业是统计员工一些基本情况的表格，包括职工的姓名、所属部门、职务、工龄、学历和基本工资等</a:t>
            </a:r>
            <a:r>
              <a:rPr lang="zh-CN" altLang="en-US" sz="2800" dirty="0" smtClean="0"/>
              <a:t>情况。</a:t>
            </a:r>
            <a:r>
              <a:rPr lang="zh-CN" altLang="en-US" sz="2800" dirty="0"/>
              <a:t>现在利用该职工基本情况表，进行各种数据的分析，例如按相关关键字排序，按给出既定条件筛选出合格数据，按相关记录进行数据汇总等。</a:t>
            </a:r>
            <a:endParaRPr lang="zh-CN" altLang="en-US" dirty="0"/>
          </a:p>
        </p:txBody>
      </p:sp>
    </p:spTree>
    <p:extLst>
      <p:ext uri="{BB962C8B-B14F-4D97-AF65-F5344CB8AC3E}">
        <p14:creationId xmlns:p14="http://schemas.microsoft.com/office/powerpoint/2010/main" val="1652662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任务</a:t>
            </a:r>
            <a:r>
              <a:rPr lang="en-US" altLang="zh-CN" dirty="0"/>
              <a:t>2  </a:t>
            </a:r>
            <a:r>
              <a:rPr lang="zh-CN" altLang="en-US" dirty="0"/>
              <a:t>职工基本情况表</a:t>
            </a:r>
          </a:p>
        </p:txBody>
      </p:sp>
      <p:sp>
        <p:nvSpPr>
          <p:cNvPr id="3" name="内容占位符 2"/>
          <p:cNvSpPr>
            <a:spLocks noGrp="1"/>
          </p:cNvSpPr>
          <p:nvPr>
            <p:ph idx="1"/>
          </p:nvPr>
        </p:nvSpPr>
        <p:spPr/>
        <p:txBody>
          <a:bodyPr/>
          <a:lstStyle/>
          <a:p>
            <a:r>
              <a:rPr lang="en-US" altLang="zh-CN" dirty="0" smtClean="0"/>
              <a:t>【</a:t>
            </a:r>
            <a:r>
              <a:rPr lang="zh-CN" altLang="en-US" dirty="0"/>
              <a:t>任务分析</a:t>
            </a:r>
            <a:r>
              <a:rPr lang="en-US" altLang="zh-CN" dirty="0" smtClean="0"/>
              <a:t>】</a:t>
            </a:r>
            <a:endParaRPr lang="en-US" altLang="zh-CN" dirty="0"/>
          </a:p>
          <a:p>
            <a:pPr>
              <a:lnSpc>
                <a:spcPct val="150000"/>
              </a:lnSpc>
            </a:pPr>
            <a:r>
              <a:rPr lang="zh-CN" altLang="en-US" sz="2800" dirty="0"/>
              <a:t>本任务主要是应用</a:t>
            </a:r>
            <a:r>
              <a:rPr lang="en-US" altLang="zh-CN" sz="2800" dirty="0"/>
              <a:t>Excel</a:t>
            </a:r>
            <a:r>
              <a:rPr lang="zh-CN" altLang="en-US" sz="2800" dirty="0"/>
              <a:t>的数据处理功能，包括函数计算，关键字排序，合并计算，分类汇总，自动筛选，高级筛选，数据透视表等功能。</a:t>
            </a:r>
            <a:endParaRPr lang="zh-CN" altLang="en-US" dirty="0"/>
          </a:p>
        </p:txBody>
      </p:sp>
    </p:spTree>
    <p:extLst>
      <p:ext uri="{BB962C8B-B14F-4D97-AF65-F5344CB8AC3E}">
        <p14:creationId xmlns:p14="http://schemas.microsoft.com/office/powerpoint/2010/main" val="3751018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任务</a:t>
            </a:r>
            <a:r>
              <a:rPr lang="en-US" altLang="zh-CN" dirty="0"/>
              <a:t>2  </a:t>
            </a:r>
            <a:r>
              <a:rPr lang="zh-CN" altLang="en-US" dirty="0"/>
              <a:t>职工基本情况表</a:t>
            </a:r>
          </a:p>
        </p:txBody>
      </p:sp>
      <p:sp>
        <p:nvSpPr>
          <p:cNvPr id="3" name="内容占位符 2"/>
          <p:cNvSpPr>
            <a:spLocks noGrp="1"/>
          </p:cNvSpPr>
          <p:nvPr>
            <p:ph idx="1"/>
          </p:nvPr>
        </p:nvSpPr>
        <p:spPr/>
        <p:txBody>
          <a:bodyPr/>
          <a:lstStyle/>
          <a:p>
            <a:r>
              <a:rPr lang="en-US" altLang="zh-CN" dirty="0" smtClean="0"/>
              <a:t>【</a:t>
            </a:r>
            <a:r>
              <a:rPr lang="zh-CN" altLang="en-US" dirty="0"/>
              <a:t>任务分解</a:t>
            </a:r>
            <a:r>
              <a:rPr lang="en-US" altLang="zh-CN" dirty="0" smtClean="0"/>
              <a:t>】</a:t>
            </a:r>
            <a:endParaRPr lang="en-US" altLang="zh-CN" dirty="0"/>
          </a:p>
          <a:p>
            <a:pPr>
              <a:lnSpc>
                <a:spcPct val="150000"/>
              </a:lnSpc>
            </a:pPr>
            <a:r>
              <a:rPr lang="zh-CN" altLang="en-US" sz="2800" dirty="0"/>
              <a:t>子任务</a:t>
            </a:r>
            <a:r>
              <a:rPr lang="en-US" altLang="zh-CN" sz="2800" dirty="0"/>
              <a:t>1</a:t>
            </a:r>
            <a:r>
              <a:rPr lang="zh-CN" altLang="en-US" sz="2800" dirty="0"/>
              <a:t>：数据计算</a:t>
            </a:r>
          </a:p>
          <a:p>
            <a:pPr>
              <a:lnSpc>
                <a:spcPct val="150000"/>
              </a:lnSpc>
            </a:pPr>
            <a:r>
              <a:rPr lang="zh-CN" altLang="en-US" sz="2800" dirty="0"/>
              <a:t>子任务</a:t>
            </a:r>
            <a:r>
              <a:rPr lang="en-US" altLang="zh-CN" sz="2800" dirty="0"/>
              <a:t>2</a:t>
            </a:r>
            <a:r>
              <a:rPr lang="zh-CN" altLang="en-US" sz="2800" dirty="0"/>
              <a:t>：数据排序</a:t>
            </a:r>
          </a:p>
          <a:p>
            <a:pPr>
              <a:lnSpc>
                <a:spcPct val="150000"/>
              </a:lnSpc>
            </a:pPr>
            <a:r>
              <a:rPr lang="zh-CN" altLang="en-US" sz="2800" dirty="0"/>
              <a:t>子任务</a:t>
            </a:r>
            <a:r>
              <a:rPr lang="en-US" altLang="zh-CN" sz="2800" dirty="0"/>
              <a:t>3</a:t>
            </a:r>
            <a:r>
              <a:rPr lang="zh-CN" altLang="en-US" sz="2800" dirty="0"/>
              <a:t>：数据汇总</a:t>
            </a:r>
          </a:p>
          <a:p>
            <a:pPr>
              <a:lnSpc>
                <a:spcPct val="150000"/>
              </a:lnSpc>
            </a:pPr>
            <a:r>
              <a:rPr lang="zh-CN" altLang="en-US" sz="2800" dirty="0"/>
              <a:t>子任务</a:t>
            </a:r>
            <a:r>
              <a:rPr lang="en-US" altLang="zh-CN" sz="2800" dirty="0"/>
              <a:t>4</a:t>
            </a:r>
            <a:r>
              <a:rPr lang="zh-CN" altLang="en-US" sz="2800" dirty="0"/>
              <a:t>：数据筛选</a:t>
            </a:r>
          </a:p>
          <a:p>
            <a:pPr>
              <a:lnSpc>
                <a:spcPct val="150000"/>
              </a:lnSpc>
            </a:pPr>
            <a:r>
              <a:rPr lang="zh-CN" altLang="en-US" sz="2800" dirty="0"/>
              <a:t>子任务</a:t>
            </a:r>
            <a:r>
              <a:rPr lang="en-US" altLang="zh-CN" sz="2800" dirty="0"/>
              <a:t>5</a:t>
            </a:r>
            <a:r>
              <a:rPr lang="zh-CN" altLang="en-US" sz="2800" dirty="0"/>
              <a:t>：数据透视表</a:t>
            </a:r>
          </a:p>
          <a:p>
            <a:endParaRPr lang="zh-CN" altLang="en-US" dirty="0"/>
          </a:p>
        </p:txBody>
      </p:sp>
    </p:spTree>
    <p:extLst>
      <p:ext uri="{BB962C8B-B14F-4D97-AF65-F5344CB8AC3E}">
        <p14:creationId xmlns:p14="http://schemas.microsoft.com/office/powerpoint/2010/main" val="582220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数据计算</a:t>
            </a:r>
          </a:p>
        </p:txBody>
      </p:sp>
      <p:sp>
        <p:nvSpPr>
          <p:cNvPr id="3" name="内容占位符 2"/>
          <p:cNvSpPr>
            <a:spLocks noGrp="1"/>
          </p:cNvSpPr>
          <p:nvPr>
            <p:ph idx="1"/>
          </p:nvPr>
        </p:nvSpPr>
        <p:spPr/>
        <p:txBody>
          <a:bodyPr/>
          <a:lstStyle/>
          <a:p>
            <a:pPr>
              <a:lnSpc>
                <a:spcPct val="150000"/>
              </a:lnSpc>
            </a:pPr>
            <a:r>
              <a:rPr lang="en-US" altLang="zh-CN" dirty="0"/>
              <a:t>1</a:t>
            </a:r>
            <a:r>
              <a:rPr lang="zh-CN" altLang="en-US" dirty="0"/>
              <a:t>：计算</a:t>
            </a:r>
            <a:r>
              <a:rPr lang="zh-CN" altLang="en-US" dirty="0" smtClean="0"/>
              <a:t>工龄工资</a:t>
            </a:r>
            <a:endParaRPr lang="en-US" altLang="zh-CN" dirty="0" smtClean="0"/>
          </a:p>
          <a:p>
            <a:pPr>
              <a:lnSpc>
                <a:spcPct val="150000"/>
              </a:lnSpc>
            </a:pPr>
            <a:r>
              <a:rPr lang="en-US" altLang="zh-CN" dirty="0"/>
              <a:t>2</a:t>
            </a:r>
            <a:r>
              <a:rPr lang="zh-CN" altLang="en-US" dirty="0"/>
              <a:t>：计算月</a:t>
            </a:r>
            <a:r>
              <a:rPr lang="zh-CN" altLang="en-US" dirty="0" smtClean="0"/>
              <a:t>工资</a:t>
            </a:r>
            <a:endParaRPr lang="en-US" altLang="zh-CN" dirty="0" smtClean="0"/>
          </a:p>
          <a:p>
            <a:pPr>
              <a:lnSpc>
                <a:spcPct val="150000"/>
              </a:lnSpc>
            </a:pPr>
            <a:r>
              <a:rPr lang="en-US" altLang="zh-CN" dirty="0"/>
              <a:t>3</a:t>
            </a:r>
            <a:r>
              <a:rPr lang="zh-CN" altLang="en-US" dirty="0"/>
              <a:t>：重命名工作表 </a:t>
            </a:r>
            <a:endParaRPr lang="en-US" altLang="zh-CN" dirty="0" smtClean="0"/>
          </a:p>
          <a:p>
            <a:endParaRPr lang="zh-CN" altLang="en-US" dirty="0"/>
          </a:p>
        </p:txBody>
      </p:sp>
    </p:spTree>
    <p:extLst>
      <p:ext uri="{BB962C8B-B14F-4D97-AF65-F5344CB8AC3E}">
        <p14:creationId xmlns:p14="http://schemas.microsoft.com/office/powerpoint/2010/main" val="3099400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4.2.2  </a:t>
            </a:r>
            <a:r>
              <a:rPr lang="zh-CN" altLang="en-US" dirty="0"/>
              <a:t>数据排序</a:t>
            </a:r>
          </a:p>
        </p:txBody>
      </p:sp>
      <p:sp>
        <p:nvSpPr>
          <p:cNvPr id="3" name="内容占位符 2"/>
          <p:cNvSpPr>
            <a:spLocks noGrp="1"/>
          </p:cNvSpPr>
          <p:nvPr>
            <p:ph idx="1"/>
          </p:nvPr>
        </p:nvSpPr>
        <p:spPr/>
        <p:txBody>
          <a:bodyPr/>
          <a:lstStyle/>
          <a:p>
            <a:pPr>
              <a:lnSpc>
                <a:spcPct val="150000"/>
              </a:lnSpc>
            </a:pPr>
            <a:r>
              <a:rPr lang="en-US" altLang="zh-CN" dirty="0"/>
              <a:t>1</a:t>
            </a:r>
            <a:r>
              <a:rPr lang="zh-CN" altLang="en-US" dirty="0"/>
              <a:t>：按“基本工资”升序</a:t>
            </a:r>
            <a:r>
              <a:rPr lang="zh-CN" altLang="en-US" dirty="0" smtClean="0"/>
              <a:t>排序</a:t>
            </a:r>
            <a:endParaRPr lang="en-US" altLang="zh-CN" dirty="0" smtClean="0"/>
          </a:p>
          <a:p>
            <a:pPr>
              <a:lnSpc>
                <a:spcPct val="150000"/>
              </a:lnSpc>
            </a:pPr>
            <a:r>
              <a:rPr lang="en-US" altLang="zh-CN" dirty="0"/>
              <a:t>2</a:t>
            </a:r>
            <a:r>
              <a:rPr lang="zh-CN" altLang="en-US" dirty="0"/>
              <a:t>：按“性别”升序、“工龄”降序</a:t>
            </a:r>
            <a:r>
              <a:rPr lang="zh-CN" altLang="en-US" dirty="0" smtClean="0"/>
              <a:t>排序</a:t>
            </a:r>
            <a:endParaRPr lang="en-US" altLang="zh-CN" dirty="0" smtClean="0"/>
          </a:p>
          <a:p>
            <a:pPr>
              <a:lnSpc>
                <a:spcPct val="150000"/>
              </a:lnSpc>
            </a:pPr>
            <a:r>
              <a:rPr lang="en-US" altLang="zh-CN" dirty="0" smtClean="0"/>
              <a:t>3</a:t>
            </a:r>
            <a:r>
              <a:rPr lang="zh-CN" altLang="en-US" dirty="0" smtClean="0"/>
              <a:t>：</a:t>
            </a:r>
            <a:r>
              <a:rPr lang="zh-CN" altLang="en-US" dirty="0"/>
              <a:t>按“学历”从 </a:t>
            </a:r>
            <a:r>
              <a:rPr lang="zh-CN" altLang="en-US" dirty="0" smtClean="0"/>
              <a:t>“博士</a:t>
            </a:r>
            <a:r>
              <a:rPr lang="zh-CN" altLang="en-US" dirty="0"/>
              <a:t>、硕士、本科和</a:t>
            </a:r>
            <a:r>
              <a:rPr lang="zh-CN" altLang="en-US" dirty="0" smtClean="0"/>
              <a:t>大专”进行自定义排序</a:t>
            </a:r>
            <a:endParaRPr lang="en-US" altLang="zh-CN" dirty="0" smtClean="0"/>
          </a:p>
          <a:p>
            <a:endParaRPr lang="zh-CN" altLang="en-US" dirty="0"/>
          </a:p>
        </p:txBody>
      </p:sp>
    </p:spTree>
    <p:extLst>
      <p:ext uri="{BB962C8B-B14F-4D97-AF65-F5344CB8AC3E}">
        <p14:creationId xmlns:p14="http://schemas.microsoft.com/office/powerpoint/2010/main" val="3586936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  </a:t>
            </a:r>
            <a:r>
              <a:rPr lang="zh-CN" altLang="en-US" dirty="0"/>
              <a:t>数据汇总</a:t>
            </a:r>
          </a:p>
        </p:txBody>
      </p:sp>
      <p:sp>
        <p:nvSpPr>
          <p:cNvPr id="3" name="内容占位符 2"/>
          <p:cNvSpPr>
            <a:spLocks noGrp="1"/>
          </p:cNvSpPr>
          <p:nvPr>
            <p:ph idx="1"/>
          </p:nvPr>
        </p:nvSpPr>
        <p:spPr/>
        <p:txBody>
          <a:bodyPr/>
          <a:lstStyle/>
          <a:p>
            <a:pPr>
              <a:lnSpc>
                <a:spcPct val="150000"/>
              </a:lnSpc>
            </a:pPr>
            <a:r>
              <a:rPr lang="en-US" altLang="zh-CN" dirty="0"/>
              <a:t>1</a:t>
            </a:r>
            <a:r>
              <a:rPr lang="zh-CN" altLang="en-US" dirty="0"/>
              <a:t>：按“学历”对“基本工资”和“工龄工资”进行求和的合并</a:t>
            </a:r>
            <a:r>
              <a:rPr lang="zh-CN" altLang="en-US" dirty="0" smtClean="0"/>
              <a:t>计算</a:t>
            </a:r>
            <a:endParaRPr lang="en-US" altLang="zh-CN" dirty="0" smtClean="0"/>
          </a:p>
          <a:p>
            <a:pPr>
              <a:lnSpc>
                <a:spcPct val="150000"/>
              </a:lnSpc>
            </a:pPr>
            <a:r>
              <a:rPr lang="en-US" altLang="zh-CN" dirty="0"/>
              <a:t>2</a:t>
            </a:r>
            <a:r>
              <a:rPr lang="zh-CN" altLang="en-US" dirty="0"/>
              <a:t>：按“部门”对“月工资”进行平均值分类汇总计算</a:t>
            </a:r>
          </a:p>
        </p:txBody>
      </p:sp>
    </p:spTree>
    <p:extLst>
      <p:ext uri="{BB962C8B-B14F-4D97-AF65-F5344CB8AC3E}">
        <p14:creationId xmlns:p14="http://schemas.microsoft.com/office/powerpoint/2010/main" val="41943057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数据筛选</a:t>
            </a:r>
          </a:p>
        </p:txBody>
      </p:sp>
      <p:sp>
        <p:nvSpPr>
          <p:cNvPr id="3" name="内容占位符 2"/>
          <p:cNvSpPr>
            <a:spLocks noGrp="1"/>
          </p:cNvSpPr>
          <p:nvPr>
            <p:ph idx="1"/>
          </p:nvPr>
        </p:nvSpPr>
        <p:spPr>
          <a:xfrm>
            <a:off x="457200" y="1600200"/>
            <a:ext cx="8229600" cy="4853136"/>
          </a:xfrm>
        </p:spPr>
        <p:txBody>
          <a:bodyPr>
            <a:normAutofit fontScale="92500"/>
          </a:bodyPr>
          <a:lstStyle/>
          <a:p>
            <a:r>
              <a:rPr lang="en-US" altLang="zh-CN" dirty="0"/>
              <a:t>1</a:t>
            </a:r>
            <a:r>
              <a:rPr lang="zh-CN" altLang="en-US" dirty="0"/>
              <a:t>：筛选出表中“基本工资”高于平均值的</a:t>
            </a:r>
            <a:r>
              <a:rPr lang="zh-CN" altLang="en-US" dirty="0" smtClean="0"/>
              <a:t>数据</a:t>
            </a:r>
            <a:endParaRPr lang="en-US" altLang="zh-CN" dirty="0" smtClean="0"/>
          </a:p>
          <a:p>
            <a:r>
              <a:rPr lang="en-US" altLang="zh-CN" dirty="0"/>
              <a:t>2</a:t>
            </a:r>
            <a:r>
              <a:rPr lang="zh-CN" altLang="en-US" dirty="0"/>
              <a:t>：筛选出表中名字中有 “小”的职工的</a:t>
            </a:r>
            <a:r>
              <a:rPr lang="zh-CN" altLang="en-US" dirty="0" smtClean="0"/>
              <a:t>数据</a:t>
            </a:r>
            <a:endParaRPr lang="en-US" altLang="zh-CN" dirty="0" smtClean="0"/>
          </a:p>
          <a:p>
            <a:r>
              <a:rPr lang="en-US" altLang="zh-CN" dirty="0"/>
              <a:t>3</a:t>
            </a:r>
            <a:r>
              <a:rPr lang="zh-CN" altLang="zh-CN" dirty="0"/>
              <a:t>：筛选出“基本工资”在</a:t>
            </a:r>
            <a:r>
              <a:rPr lang="en-US" altLang="zh-CN" dirty="0"/>
              <a:t>6000</a:t>
            </a:r>
            <a:r>
              <a:rPr lang="zh-CN" altLang="zh-CN" dirty="0"/>
              <a:t>到</a:t>
            </a:r>
            <a:r>
              <a:rPr lang="en-US" altLang="zh-CN" dirty="0"/>
              <a:t>20000</a:t>
            </a:r>
            <a:r>
              <a:rPr lang="zh-CN" altLang="zh-CN" dirty="0"/>
              <a:t>之间的</a:t>
            </a:r>
            <a:r>
              <a:rPr lang="zh-CN" altLang="zh-CN" dirty="0" smtClean="0"/>
              <a:t>数据</a:t>
            </a:r>
            <a:endParaRPr lang="en-US" altLang="zh-CN" dirty="0" smtClean="0"/>
          </a:p>
          <a:p>
            <a:r>
              <a:rPr lang="en-US" altLang="zh-CN" dirty="0"/>
              <a:t>4</a:t>
            </a:r>
            <a:r>
              <a:rPr lang="zh-CN" altLang="en-US" dirty="0"/>
              <a:t>：筛选出表中“基本工资”大于</a:t>
            </a:r>
            <a:r>
              <a:rPr lang="en-US" altLang="zh-CN" dirty="0"/>
              <a:t>10000</a:t>
            </a:r>
            <a:r>
              <a:rPr lang="zh-CN" altLang="en-US" dirty="0"/>
              <a:t>并且“月工资”大于</a:t>
            </a:r>
            <a:r>
              <a:rPr lang="en-US" altLang="zh-CN" dirty="0"/>
              <a:t>150000</a:t>
            </a:r>
            <a:r>
              <a:rPr lang="zh-CN" altLang="en-US" dirty="0"/>
              <a:t>的</a:t>
            </a:r>
            <a:r>
              <a:rPr lang="zh-CN" altLang="en-US" dirty="0" smtClean="0"/>
              <a:t>数据</a:t>
            </a:r>
            <a:endParaRPr lang="en-US" altLang="zh-CN" dirty="0" smtClean="0"/>
          </a:p>
          <a:p>
            <a:r>
              <a:rPr lang="en-US" altLang="zh-CN" dirty="0"/>
              <a:t>5</a:t>
            </a:r>
            <a:r>
              <a:rPr lang="zh-CN" altLang="zh-CN" dirty="0"/>
              <a:t>：筛选出表中“基本工资”大于</a:t>
            </a:r>
            <a:r>
              <a:rPr lang="en-US" altLang="zh-CN" dirty="0"/>
              <a:t>10000</a:t>
            </a:r>
            <a:r>
              <a:rPr lang="zh-CN" altLang="zh-CN" dirty="0"/>
              <a:t>或者“月工资”大于</a:t>
            </a:r>
            <a:r>
              <a:rPr lang="en-US" altLang="zh-CN" dirty="0"/>
              <a:t>150000</a:t>
            </a:r>
            <a:r>
              <a:rPr lang="zh-CN" altLang="zh-CN" dirty="0"/>
              <a:t>的数据</a:t>
            </a:r>
          </a:p>
          <a:p>
            <a:endParaRPr lang="zh-CN" altLang="en-US" dirty="0"/>
          </a:p>
        </p:txBody>
      </p:sp>
    </p:spTree>
    <p:extLst>
      <p:ext uri="{BB962C8B-B14F-4D97-AF65-F5344CB8AC3E}">
        <p14:creationId xmlns:p14="http://schemas.microsoft.com/office/powerpoint/2010/main" val="1009879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学习目标</a:t>
            </a:r>
          </a:p>
        </p:txBody>
      </p:sp>
      <p:sp>
        <p:nvSpPr>
          <p:cNvPr id="3" name="内容占位符 2"/>
          <p:cNvSpPr>
            <a:spLocks noGrp="1"/>
          </p:cNvSpPr>
          <p:nvPr>
            <p:ph idx="1"/>
          </p:nvPr>
        </p:nvSpPr>
        <p:spPr>
          <a:xfrm>
            <a:off x="323528" y="1466325"/>
            <a:ext cx="8229600" cy="5400600"/>
          </a:xfrm>
        </p:spPr>
        <p:txBody>
          <a:bodyPr>
            <a:normAutofit fontScale="85000" lnSpcReduction="10000"/>
          </a:bodyPr>
          <a:lstStyle/>
          <a:p>
            <a:pPr>
              <a:lnSpc>
                <a:spcPct val="150000"/>
              </a:lnSpc>
            </a:pPr>
            <a:r>
              <a:rPr lang="zh-CN" altLang="en-US" dirty="0"/>
              <a:t>各种数据的录入和设置				    </a:t>
            </a:r>
            <a:endParaRPr lang="en-US" altLang="zh-CN" dirty="0" smtClean="0"/>
          </a:p>
          <a:p>
            <a:pPr>
              <a:lnSpc>
                <a:spcPct val="150000"/>
              </a:lnSpc>
            </a:pPr>
            <a:r>
              <a:rPr lang="zh-CN" altLang="en-US" dirty="0" smtClean="0"/>
              <a:t>工作</a:t>
            </a:r>
            <a:r>
              <a:rPr lang="zh-CN" altLang="en-US" dirty="0"/>
              <a:t>表的格式设置和美化				</a:t>
            </a:r>
            <a:endParaRPr lang="en-US" altLang="zh-CN" dirty="0" smtClean="0"/>
          </a:p>
          <a:p>
            <a:pPr>
              <a:lnSpc>
                <a:spcPct val="150000"/>
              </a:lnSpc>
            </a:pPr>
            <a:r>
              <a:rPr lang="zh-CN" altLang="en-US" dirty="0" smtClean="0"/>
              <a:t>图表</a:t>
            </a:r>
            <a:r>
              <a:rPr lang="zh-CN" altLang="en-US" dirty="0"/>
              <a:t>的创建和</a:t>
            </a:r>
            <a:r>
              <a:rPr lang="zh-CN" altLang="en-US" dirty="0" smtClean="0"/>
              <a:t>管理</a:t>
            </a:r>
            <a:endParaRPr lang="en-US" altLang="zh-CN" dirty="0" smtClean="0"/>
          </a:p>
          <a:p>
            <a:pPr>
              <a:lnSpc>
                <a:spcPct val="150000"/>
              </a:lnSpc>
            </a:pPr>
            <a:r>
              <a:rPr lang="zh-CN" altLang="en-US" dirty="0" smtClean="0"/>
              <a:t>函数</a:t>
            </a:r>
            <a:r>
              <a:rPr lang="zh-CN" altLang="en-US" dirty="0"/>
              <a:t>和公式的灵活</a:t>
            </a:r>
            <a:r>
              <a:rPr lang="zh-CN" altLang="en-US" dirty="0" smtClean="0"/>
              <a:t>应用</a:t>
            </a:r>
            <a:endParaRPr lang="zh-CN" altLang="en-US" dirty="0"/>
          </a:p>
          <a:p>
            <a:pPr>
              <a:lnSpc>
                <a:spcPct val="150000"/>
              </a:lnSpc>
            </a:pPr>
            <a:r>
              <a:rPr lang="zh-CN" altLang="en-US" dirty="0"/>
              <a:t>合并计算和分类汇总的应用           </a:t>
            </a:r>
            <a:endParaRPr lang="en-US" altLang="zh-CN" dirty="0" smtClean="0"/>
          </a:p>
          <a:p>
            <a:pPr>
              <a:lnSpc>
                <a:spcPct val="150000"/>
              </a:lnSpc>
            </a:pPr>
            <a:r>
              <a:rPr lang="zh-CN" altLang="en-US" dirty="0" smtClean="0"/>
              <a:t>数据</a:t>
            </a:r>
            <a:r>
              <a:rPr lang="zh-CN" altLang="en-US" dirty="0"/>
              <a:t>的排序和筛选</a:t>
            </a:r>
          </a:p>
          <a:p>
            <a:pPr>
              <a:lnSpc>
                <a:spcPct val="150000"/>
              </a:lnSpc>
            </a:pPr>
            <a:r>
              <a:rPr lang="zh-CN" altLang="en-US" dirty="0"/>
              <a:t>数据透视表和透视图的</a:t>
            </a:r>
            <a:r>
              <a:rPr lang="zh-CN" altLang="en-US" dirty="0" smtClean="0"/>
              <a:t>建立</a:t>
            </a:r>
            <a:endParaRPr lang="en-US" altLang="zh-CN" dirty="0" smtClean="0"/>
          </a:p>
          <a:p>
            <a:pPr>
              <a:lnSpc>
                <a:spcPct val="150000"/>
              </a:lnSpc>
            </a:pPr>
            <a:r>
              <a:rPr lang="zh-CN" altLang="en-US" dirty="0" smtClean="0"/>
              <a:t>窗口</a:t>
            </a:r>
            <a:r>
              <a:rPr lang="zh-CN" altLang="en-US" dirty="0"/>
              <a:t>的冻结和解冻</a:t>
            </a:r>
          </a:p>
          <a:p>
            <a:endParaRPr lang="zh-CN" altLang="en-US" dirty="0"/>
          </a:p>
        </p:txBody>
      </p:sp>
    </p:spTree>
    <p:extLst>
      <p:ext uri="{BB962C8B-B14F-4D97-AF65-F5344CB8AC3E}">
        <p14:creationId xmlns:p14="http://schemas.microsoft.com/office/powerpoint/2010/main" val="4235874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4.2.5  </a:t>
            </a:r>
            <a:r>
              <a:rPr lang="zh-CN" altLang="en-US" dirty="0"/>
              <a:t>数据透视表</a:t>
            </a:r>
          </a:p>
        </p:txBody>
      </p:sp>
      <p:sp>
        <p:nvSpPr>
          <p:cNvPr id="3" name="内容占位符 2"/>
          <p:cNvSpPr>
            <a:spLocks noGrp="1"/>
          </p:cNvSpPr>
          <p:nvPr>
            <p:ph idx="1"/>
          </p:nvPr>
        </p:nvSpPr>
        <p:spPr/>
        <p:txBody>
          <a:bodyPr/>
          <a:lstStyle/>
          <a:p>
            <a:pPr>
              <a:lnSpc>
                <a:spcPct val="150000"/>
              </a:lnSpc>
            </a:pPr>
            <a:r>
              <a:rPr lang="en-US" altLang="zh-CN" dirty="0"/>
              <a:t>1</a:t>
            </a:r>
            <a:r>
              <a:rPr lang="zh-CN" altLang="en-US" dirty="0"/>
              <a:t>：创建数据透视</a:t>
            </a:r>
            <a:r>
              <a:rPr lang="zh-CN" altLang="en-US" dirty="0" smtClean="0"/>
              <a:t>表</a:t>
            </a:r>
            <a:endParaRPr lang="en-US" altLang="zh-CN" dirty="0" smtClean="0"/>
          </a:p>
          <a:p>
            <a:pPr>
              <a:lnSpc>
                <a:spcPct val="150000"/>
              </a:lnSpc>
            </a:pPr>
            <a:r>
              <a:rPr lang="en-US" altLang="zh-CN" dirty="0"/>
              <a:t>2</a:t>
            </a:r>
            <a:r>
              <a:rPr lang="zh-CN" altLang="en-US" dirty="0"/>
              <a:t>：修改数据透视</a:t>
            </a:r>
            <a:r>
              <a:rPr lang="zh-CN" altLang="en-US" dirty="0" smtClean="0"/>
              <a:t>表</a:t>
            </a:r>
            <a:endParaRPr lang="en-US" altLang="zh-CN" dirty="0" smtClean="0"/>
          </a:p>
          <a:p>
            <a:endParaRPr lang="zh-CN" altLang="en-US" dirty="0"/>
          </a:p>
        </p:txBody>
      </p:sp>
    </p:spTree>
    <p:extLst>
      <p:ext uri="{BB962C8B-B14F-4D97-AF65-F5344CB8AC3E}">
        <p14:creationId xmlns:p14="http://schemas.microsoft.com/office/powerpoint/2010/main" val="40477713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任务拓展：统计职工一览表</a:t>
            </a:r>
          </a:p>
        </p:txBody>
      </p:sp>
      <p:sp>
        <p:nvSpPr>
          <p:cNvPr id="3" name="内容占位符 2"/>
          <p:cNvSpPr>
            <a:spLocks noGrp="1"/>
          </p:cNvSpPr>
          <p:nvPr>
            <p:ph idx="1"/>
          </p:nvPr>
        </p:nvSpPr>
        <p:spPr/>
        <p:txBody>
          <a:bodyPr>
            <a:normAutofit lnSpcReduction="10000"/>
          </a:bodyPr>
          <a:lstStyle/>
          <a:p>
            <a:r>
              <a:rPr lang="zh-CN" altLang="en-US" sz="2400" dirty="0"/>
              <a:t>飞讯有限制作公司是一家电子商务公司，现在对于已有员工的工资情况进行统计和分析，基本情况如</a:t>
            </a:r>
            <a:r>
              <a:rPr lang="zh-CN" altLang="en-US" sz="2400" dirty="0" smtClean="0"/>
              <a:t>图所</a:t>
            </a:r>
            <a:r>
              <a:rPr lang="zh-CN" altLang="en-US" sz="2400" dirty="0"/>
              <a:t>示。</a:t>
            </a:r>
          </a:p>
          <a:p>
            <a:r>
              <a:rPr lang="zh-CN" altLang="en-US" sz="2400" dirty="0"/>
              <a:t> </a:t>
            </a:r>
          </a:p>
          <a:p>
            <a:endParaRPr lang="en-US" altLang="zh-CN" sz="2400" dirty="0" smtClean="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r>
              <a:rPr lang="zh-CN" altLang="en-US" sz="2400" dirty="0" smtClean="0"/>
              <a:t>为了</a:t>
            </a:r>
            <a:r>
              <a:rPr lang="zh-CN" altLang="en-US" sz="2400" dirty="0"/>
              <a:t>更加清楚的了解职工情况，现在要求对职工工资信息</a:t>
            </a:r>
            <a:r>
              <a:rPr lang="zh-CN" altLang="en-US" sz="2400" dirty="0" smtClean="0"/>
              <a:t>作各种统计。</a:t>
            </a:r>
            <a:endParaRPr lang="zh-CN" altLang="en-US" sz="2400" dirty="0"/>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5" y="2492896"/>
            <a:ext cx="6278063"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52639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a:t>
            </a:r>
            <a:r>
              <a:rPr lang="zh-CN" altLang="en-US" dirty="0"/>
              <a:t>任务</a:t>
            </a:r>
            <a:r>
              <a:rPr lang="en-US" altLang="zh-CN" dirty="0"/>
              <a:t>3 </a:t>
            </a:r>
            <a:r>
              <a:rPr lang="zh-CN" altLang="en-US" dirty="0"/>
              <a:t>大学生消费情况统计图</a:t>
            </a:r>
          </a:p>
        </p:txBody>
      </p:sp>
      <p:sp>
        <p:nvSpPr>
          <p:cNvPr id="3" name="内容占位符 2"/>
          <p:cNvSpPr>
            <a:spLocks noGrp="1"/>
          </p:cNvSpPr>
          <p:nvPr>
            <p:ph idx="1"/>
          </p:nvPr>
        </p:nvSpPr>
        <p:spPr>
          <a:xfrm>
            <a:off x="457200" y="1600200"/>
            <a:ext cx="8229600" cy="4997152"/>
          </a:xfrm>
        </p:spPr>
        <p:txBody>
          <a:bodyPr>
            <a:normAutofit lnSpcReduction="10000"/>
          </a:bodyPr>
          <a:lstStyle/>
          <a:p>
            <a:r>
              <a:rPr lang="en-US" altLang="zh-CN" dirty="0"/>
              <a:t>【</a:t>
            </a:r>
            <a:r>
              <a:rPr lang="zh-CN" altLang="en-US" dirty="0"/>
              <a:t>任务描述</a:t>
            </a:r>
            <a:r>
              <a:rPr lang="en-US" altLang="zh-CN" dirty="0"/>
              <a:t>】</a:t>
            </a:r>
          </a:p>
          <a:p>
            <a:pPr>
              <a:lnSpc>
                <a:spcPct val="150000"/>
              </a:lnSpc>
            </a:pPr>
            <a:r>
              <a:rPr lang="zh-CN" altLang="en-US" sz="2800" dirty="0"/>
              <a:t>大学生作为特殊的消费群体受到越来越多的关注，为了能够更好的了解大学生的消费情况，引导大学生正确的消费观念，学校现在组织学生进行抽查，从不同专业中进行抽查，数据采集后，进行分析和总结。为了能够比较直观地观察抽查学生的消费情况，以及方便后期的分析和总结，现在要求创建“大学生消费情况统计图”。</a:t>
            </a:r>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849660"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266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a:t>
            </a:r>
            <a:r>
              <a:rPr lang="zh-CN" altLang="en-US" dirty="0"/>
              <a:t>任务</a:t>
            </a:r>
            <a:r>
              <a:rPr lang="en-US" altLang="zh-CN" dirty="0"/>
              <a:t>3 </a:t>
            </a:r>
            <a:r>
              <a:rPr lang="zh-CN" altLang="en-US" dirty="0"/>
              <a:t>大学生消费情况统计图</a:t>
            </a:r>
          </a:p>
        </p:txBody>
      </p:sp>
      <p:sp>
        <p:nvSpPr>
          <p:cNvPr id="3" name="内容占位符 2"/>
          <p:cNvSpPr>
            <a:spLocks noGrp="1"/>
          </p:cNvSpPr>
          <p:nvPr>
            <p:ph idx="1"/>
          </p:nvPr>
        </p:nvSpPr>
        <p:spPr/>
        <p:txBody>
          <a:bodyPr/>
          <a:lstStyle/>
          <a:p>
            <a:r>
              <a:rPr lang="en-US" altLang="zh-CN" dirty="0" smtClean="0"/>
              <a:t>【</a:t>
            </a:r>
            <a:r>
              <a:rPr lang="zh-CN" altLang="en-US" dirty="0"/>
              <a:t>任务分析</a:t>
            </a:r>
            <a:r>
              <a:rPr lang="en-US" altLang="zh-CN" dirty="0" smtClean="0"/>
              <a:t>】</a:t>
            </a:r>
            <a:endParaRPr lang="en-US" altLang="zh-CN" dirty="0"/>
          </a:p>
          <a:p>
            <a:pPr>
              <a:lnSpc>
                <a:spcPct val="150000"/>
              </a:lnSpc>
            </a:pPr>
            <a:r>
              <a:rPr lang="zh-CN" altLang="en-US" sz="2800" dirty="0"/>
              <a:t>图表是数据的一种可视表示形式，与表格相比能更直观地反映问题。实现本任务首先要在“大学生消费情况统计表”上计算各种消费数据的平均值、最大值和最小值，然后利用图表工具创建“柱形图”，再对图表进行布局、格式、标题等设置、最后利用趋势线分析图表数据。</a:t>
            </a:r>
            <a:endParaRPr lang="zh-CN" altLang="en-US" dirty="0"/>
          </a:p>
        </p:txBody>
      </p:sp>
    </p:spTree>
    <p:extLst>
      <p:ext uri="{BB962C8B-B14F-4D97-AF65-F5344CB8AC3E}">
        <p14:creationId xmlns:p14="http://schemas.microsoft.com/office/powerpoint/2010/main" val="3751018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a:t>
            </a:r>
            <a:r>
              <a:rPr lang="zh-CN" altLang="en-US" dirty="0"/>
              <a:t>任务</a:t>
            </a:r>
            <a:r>
              <a:rPr lang="en-US" altLang="zh-CN" dirty="0"/>
              <a:t>3 </a:t>
            </a:r>
            <a:r>
              <a:rPr lang="zh-CN" altLang="en-US" dirty="0"/>
              <a:t>大学生消费情况统计图</a:t>
            </a:r>
          </a:p>
        </p:txBody>
      </p:sp>
      <p:sp>
        <p:nvSpPr>
          <p:cNvPr id="3" name="内容占位符 2"/>
          <p:cNvSpPr>
            <a:spLocks noGrp="1"/>
          </p:cNvSpPr>
          <p:nvPr>
            <p:ph idx="1"/>
          </p:nvPr>
        </p:nvSpPr>
        <p:spPr/>
        <p:txBody>
          <a:bodyPr/>
          <a:lstStyle/>
          <a:p>
            <a:r>
              <a:rPr lang="en-US" altLang="zh-CN" dirty="0" smtClean="0"/>
              <a:t>【</a:t>
            </a:r>
            <a:r>
              <a:rPr lang="zh-CN" altLang="en-US" dirty="0"/>
              <a:t>任务分解</a:t>
            </a:r>
            <a:r>
              <a:rPr lang="en-US" altLang="zh-CN" dirty="0" smtClean="0"/>
              <a:t>】</a:t>
            </a:r>
            <a:endParaRPr lang="en-US" altLang="zh-CN" dirty="0"/>
          </a:p>
          <a:p>
            <a:pPr>
              <a:lnSpc>
                <a:spcPct val="150000"/>
              </a:lnSpc>
            </a:pPr>
            <a:r>
              <a:rPr lang="zh-CN" altLang="en-US" sz="2800" dirty="0"/>
              <a:t>子任务</a:t>
            </a:r>
            <a:r>
              <a:rPr lang="en-US" altLang="zh-CN" sz="2800" dirty="0"/>
              <a:t>1</a:t>
            </a:r>
            <a:r>
              <a:rPr lang="zh-CN" altLang="en-US" sz="2800" dirty="0"/>
              <a:t>：设置工作表</a:t>
            </a:r>
          </a:p>
          <a:p>
            <a:pPr>
              <a:lnSpc>
                <a:spcPct val="150000"/>
              </a:lnSpc>
            </a:pPr>
            <a:r>
              <a:rPr lang="zh-CN" altLang="en-US" sz="2800" dirty="0"/>
              <a:t>子任务</a:t>
            </a:r>
            <a:r>
              <a:rPr lang="en-US" altLang="zh-CN" sz="2800" dirty="0"/>
              <a:t>2</a:t>
            </a:r>
            <a:r>
              <a:rPr lang="zh-CN" altLang="en-US" sz="2800" dirty="0"/>
              <a:t>：创建图表</a:t>
            </a:r>
          </a:p>
          <a:p>
            <a:pPr>
              <a:lnSpc>
                <a:spcPct val="150000"/>
              </a:lnSpc>
            </a:pPr>
            <a:r>
              <a:rPr lang="zh-CN" altLang="en-US" sz="2800" dirty="0"/>
              <a:t>子任务</a:t>
            </a:r>
            <a:r>
              <a:rPr lang="en-US" altLang="zh-CN" sz="2800" dirty="0"/>
              <a:t>3</a:t>
            </a:r>
            <a:r>
              <a:rPr lang="zh-CN" altLang="en-US" sz="2800" dirty="0"/>
              <a:t>：修改图表</a:t>
            </a:r>
          </a:p>
          <a:p>
            <a:pPr>
              <a:lnSpc>
                <a:spcPct val="150000"/>
              </a:lnSpc>
            </a:pPr>
            <a:r>
              <a:rPr lang="zh-CN" altLang="en-US" sz="2800" dirty="0"/>
              <a:t>子任务</a:t>
            </a:r>
            <a:r>
              <a:rPr lang="en-US" altLang="zh-CN" sz="2800" dirty="0"/>
              <a:t>4</a:t>
            </a:r>
            <a:r>
              <a:rPr lang="zh-CN" altLang="en-US" sz="2800" dirty="0"/>
              <a:t>：美化图表</a:t>
            </a:r>
          </a:p>
          <a:p>
            <a:pPr>
              <a:lnSpc>
                <a:spcPct val="150000"/>
              </a:lnSpc>
            </a:pPr>
            <a:r>
              <a:rPr lang="zh-CN" altLang="en-US" sz="2800" dirty="0"/>
              <a:t>子任务</a:t>
            </a:r>
            <a:r>
              <a:rPr lang="en-US" altLang="zh-CN" sz="2800" dirty="0"/>
              <a:t>5</a:t>
            </a:r>
            <a:r>
              <a:rPr lang="zh-CN" altLang="en-US" sz="2800" dirty="0"/>
              <a:t>：分析图表</a:t>
            </a:r>
          </a:p>
          <a:p>
            <a:endParaRPr lang="zh-CN" altLang="en-US" dirty="0"/>
          </a:p>
        </p:txBody>
      </p:sp>
    </p:spTree>
    <p:extLst>
      <p:ext uri="{BB962C8B-B14F-4D97-AF65-F5344CB8AC3E}">
        <p14:creationId xmlns:p14="http://schemas.microsoft.com/office/powerpoint/2010/main" val="5822200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4.3.1  </a:t>
            </a:r>
            <a:r>
              <a:rPr lang="zh-CN" altLang="en-US" dirty="0"/>
              <a:t>设置工作表</a:t>
            </a:r>
          </a:p>
        </p:txBody>
      </p:sp>
      <p:sp>
        <p:nvSpPr>
          <p:cNvPr id="3" name="内容占位符 2"/>
          <p:cNvSpPr>
            <a:spLocks noGrp="1"/>
          </p:cNvSpPr>
          <p:nvPr>
            <p:ph idx="1"/>
          </p:nvPr>
        </p:nvSpPr>
        <p:spPr/>
        <p:txBody>
          <a:bodyPr/>
          <a:lstStyle/>
          <a:p>
            <a:pPr>
              <a:lnSpc>
                <a:spcPct val="150000"/>
              </a:lnSpc>
            </a:pPr>
            <a:r>
              <a:rPr lang="en-US" altLang="zh-CN" dirty="0"/>
              <a:t>1</a:t>
            </a:r>
            <a:r>
              <a:rPr lang="zh-CN" altLang="en-US" dirty="0"/>
              <a:t>：数据统计与设置 </a:t>
            </a:r>
            <a:endParaRPr lang="en-US" altLang="zh-CN" dirty="0" smtClean="0"/>
          </a:p>
          <a:p>
            <a:pPr>
              <a:lnSpc>
                <a:spcPct val="150000"/>
              </a:lnSpc>
            </a:pPr>
            <a:r>
              <a:rPr lang="en-US" altLang="zh-CN" dirty="0"/>
              <a:t>2</a:t>
            </a:r>
            <a:r>
              <a:rPr lang="zh-CN" altLang="en-US" dirty="0"/>
              <a:t>：重命名工作</a:t>
            </a:r>
            <a:r>
              <a:rPr lang="zh-CN" altLang="en-US" dirty="0" smtClean="0"/>
              <a:t>表</a:t>
            </a:r>
            <a:endParaRPr lang="en-US" altLang="zh-CN" dirty="0" smtClean="0"/>
          </a:p>
          <a:p>
            <a:endParaRPr lang="zh-CN" altLang="en-US" dirty="0"/>
          </a:p>
        </p:txBody>
      </p:sp>
    </p:spTree>
    <p:extLst>
      <p:ext uri="{BB962C8B-B14F-4D97-AF65-F5344CB8AC3E}">
        <p14:creationId xmlns:p14="http://schemas.microsoft.com/office/powerpoint/2010/main" val="34945891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4.3.2  </a:t>
            </a:r>
            <a:r>
              <a:rPr lang="zh-CN" altLang="en-US" dirty="0"/>
              <a:t>创建图表</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2060848"/>
            <a:ext cx="6511815"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97188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4.3.3  </a:t>
            </a:r>
            <a:r>
              <a:rPr lang="zh-CN" altLang="en-US" dirty="0"/>
              <a:t>修改图表</a:t>
            </a:r>
          </a:p>
        </p:txBody>
      </p:sp>
      <p:sp>
        <p:nvSpPr>
          <p:cNvPr id="3" name="内容占位符 2"/>
          <p:cNvSpPr>
            <a:spLocks noGrp="1"/>
          </p:cNvSpPr>
          <p:nvPr>
            <p:ph idx="1"/>
          </p:nvPr>
        </p:nvSpPr>
        <p:spPr/>
        <p:txBody>
          <a:bodyPr/>
          <a:lstStyle/>
          <a:p>
            <a:pPr>
              <a:lnSpc>
                <a:spcPct val="150000"/>
              </a:lnSpc>
            </a:pPr>
            <a:r>
              <a:rPr lang="en-US" altLang="zh-CN" dirty="0"/>
              <a:t>1</a:t>
            </a:r>
            <a:r>
              <a:rPr lang="zh-CN" altLang="en-US" dirty="0"/>
              <a:t>：设置图表</a:t>
            </a:r>
            <a:r>
              <a:rPr lang="zh-CN" altLang="en-US" dirty="0" smtClean="0"/>
              <a:t>标题</a:t>
            </a:r>
            <a:endParaRPr lang="en-US" altLang="zh-CN" dirty="0" smtClean="0"/>
          </a:p>
          <a:p>
            <a:pPr>
              <a:lnSpc>
                <a:spcPct val="150000"/>
              </a:lnSpc>
            </a:pPr>
            <a:r>
              <a:rPr lang="en-US" altLang="zh-CN" dirty="0"/>
              <a:t>2</a:t>
            </a:r>
            <a:r>
              <a:rPr lang="zh-CN" altLang="en-US" dirty="0"/>
              <a:t>：设置</a:t>
            </a:r>
            <a:r>
              <a:rPr lang="zh-CN" altLang="en-US" dirty="0" smtClean="0"/>
              <a:t>坐标轴</a:t>
            </a:r>
            <a:endParaRPr lang="en-US" altLang="zh-CN" dirty="0" smtClean="0"/>
          </a:p>
          <a:p>
            <a:pPr>
              <a:lnSpc>
                <a:spcPct val="150000"/>
              </a:lnSpc>
            </a:pPr>
            <a:r>
              <a:rPr lang="en-US" altLang="zh-CN" dirty="0"/>
              <a:t>3</a:t>
            </a:r>
            <a:r>
              <a:rPr lang="zh-CN" altLang="en-US" dirty="0"/>
              <a:t>：更改</a:t>
            </a:r>
            <a:r>
              <a:rPr lang="zh-CN" altLang="en-US" dirty="0" smtClean="0"/>
              <a:t>数据源</a:t>
            </a:r>
            <a:endParaRPr lang="en-US" altLang="zh-CN" dirty="0" smtClean="0"/>
          </a:p>
          <a:p>
            <a:pPr>
              <a:lnSpc>
                <a:spcPct val="150000"/>
              </a:lnSpc>
            </a:pPr>
            <a:r>
              <a:rPr lang="en-US" altLang="zh-CN" dirty="0"/>
              <a:t>4</a:t>
            </a:r>
            <a:r>
              <a:rPr lang="zh-CN" altLang="en-US" dirty="0"/>
              <a:t>：切换行和</a:t>
            </a:r>
            <a:r>
              <a:rPr lang="zh-CN" altLang="en-US" dirty="0" smtClean="0"/>
              <a:t>列</a:t>
            </a:r>
            <a:endParaRPr lang="en-US" altLang="zh-CN" dirty="0" smtClean="0"/>
          </a:p>
          <a:p>
            <a:endParaRPr lang="zh-CN" altLang="en-US" dirty="0"/>
          </a:p>
        </p:txBody>
      </p:sp>
    </p:spTree>
    <p:extLst>
      <p:ext uri="{BB962C8B-B14F-4D97-AF65-F5344CB8AC3E}">
        <p14:creationId xmlns:p14="http://schemas.microsoft.com/office/powerpoint/2010/main" val="20670517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4.3.4  </a:t>
            </a:r>
            <a:r>
              <a:rPr lang="zh-CN" altLang="en-US" dirty="0"/>
              <a:t>美化图表</a:t>
            </a:r>
          </a:p>
        </p:txBody>
      </p:sp>
      <p:sp>
        <p:nvSpPr>
          <p:cNvPr id="3" name="内容占位符 2"/>
          <p:cNvSpPr>
            <a:spLocks noGrp="1"/>
          </p:cNvSpPr>
          <p:nvPr>
            <p:ph idx="1"/>
          </p:nvPr>
        </p:nvSpPr>
        <p:spPr/>
        <p:txBody>
          <a:bodyPr/>
          <a:lstStyle/>
          <a:p>
            <a:pPr>
              <a:lnSpc>
                <a:spcPct val="150000"/>
              </a:lnSpc>
            </a:pPr>
            <a:r>
              <a:rPr lang="en-US" altLang="zh-CN" dirty="0"/>
              <a:t>1</a:t>
            </a:r>
            <a:r>
              <a:rPr lang="zh-CN" altLang="en-US" dirty="0"/>
              <a:t>：设置图表</a:t>
            </a:r>
            <a:r>
              <a:rPr lang="zh-CN" altLang="en-US" dirty="0" smtClean="0"/>
              <a:t>样式</a:t>
            </a:r>
            <a:endParaRPr lang="en-US" altLang="zh-CN" dirty="0" smtClean="0"/>
          </a:p>
          <a:p>
            <a:pPr>
              <a:lnSpc>
                <a:spcPct val="150000"/>
              </a:lnSpc>
            </a:pPr>
            <a:r>
              <a:rPr lang="en-US" altLang="zh-CN" dirty="0"/>
              <a:t>2</a:t>
            </a:r>
            <a:r>
              <a:rPr lang="zh-CN" altLang="en-US" dirty="0"/>
              <a:t>：设置文字</a:t>
            </a:r>
            <a:r>
              <a:rPr lang="zh-CN" altLang="en-US" dirty="0" smtClean="0"/>
              <a:t>效果</a:t>
            </a:r>
            <a:endParaRPr lang="en-US" altLang="zh-CN" dirty="0" smtClean="0"/>
          </a:p>
          <a:p>
            <a:pPr>
              <a:lnSpc>
                <a:spcPct val="150000"/>
              </a:lnSpc>
            </a:pPr>
            <a:r>
              <a:rPr lang="en-US" altLang="zh-CN" dirty="0"/>
              <a:t>3</a:t>
            </a:r>
            <a:r>
              <a:rPr lang="zh-CN" altLang="en-US" dirty="0"/>
              <a:t>：设置图表区</a:t>
            </a:r>
            <a:r>
              <a:rPr lang="zh-CN" altLang="en-US" dirty="0" smtClean="0"/>
              <a:t>格式</a:t>
            </a:r>
            <a:endParaRPr lang="en-US" altLang="zh-CN" dirty="0" smtClean="0"/>
          </a:p>
          <a:p>
            <a:pPr>
              <a:lnSpc>
                <a:spcPct val="150000"/>
              </a:lnSpc>
            </a:pPr>
            <a:r>
              <a:rPr lang="en-US" altLang="zh-CN" dirty="0"/>
              <a:t>4</a:t>
            </a:r>
            <a:r>
              <a:rPr lang="zh-CN" altLang="en-US" dirty="0"/>
              <a:t>：设置绘图区</a:t>
            </a:r>
            <a:r>
              <a:rPr lang="zh-CN" altLang="en-US" dirty="0" smtClean="0"/>
              <a:t>格式</a:t>
            </a:r>
            <a:endParaRPr lang="en-US" altLang="zh-CN" dirty="0" smtClean="0"/>
          </a:p>
          <a:p>
            <a:endParaRPr lang="zh-CN" altLang="en-US" dirty="0"/>
          </a:p>
        </p:txBody>
      </p:sp>
    </p:spTree>
    <p:extLst>
      <p:ext uri="{BB962C8B-B14F-4D97-AF65-F5344CB8AC3E}">
        <p14:creationId xmlns:p14="http://schemas.microsoft.com/office/powerpoint/2010/main" val="25246928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4.3.5  </a:t>
            </a:r>
            <a:r>
              <a:rPr lang="zh-CN" altLang="en-US" dirty="0"/>
              <a:t>分析图表</a:t>
            </a:r>
          </a:p>
        </p:txBody>
      </p:sp>
      <p:sp>
        <p:nvSpPr>
          <p:cNvPr id="3" name="内容占位符 2"/>
          <p:cNvSpPr>
            <a:spLocks noGrp="1"/>
          </p:cNvSpPr>
          <p:nvPr>
            <p:ph idx="1"/>
          </p:nvPr>
        </p:nvSpPr>
        <p:spPr/>
        <p:txBody>
          <a:bodyPr/>
          <a:lstStyle/>
          <a:p>
            <a:pPr>
              <a:lnSpc>
                <a:spcPct val="150000"/>
              </a:lnSpc>
            </a:pPr>
            <a:r>
              <a:rPr lang="en-US" altLang="zh-CN" dirty="0"/>
              <a:t>1</a:t>
            </a:r>
            <a:r>
              <a:rPr lang="zh-CN" altLang="en-US" dirty="0"/>
              <a:t>：添加数据</a:t>
            </a:r>
            <a:r>
              <a:rPr lang="zh-CN" altLang="en-US" dirty="0" smtClean="0"/>
              <a:t>标签</a:t>
            </a:r>
            <a:endParaRPr lang="en-US" altLang="zh-CN" dirty="0" smtClean="0"/>
          </a:p>
          <a:p>
            <a:pPr>
              <a:lnSpc>
                <a:spcPct val="150000"/>
              </a:lnSpc>
            </a:pPr>
            <a:r>
              <a:rPr lang="en-US" altLang="zh-CN" dirty="0"/>
              <a:t>2</a:t>
            </a:r>
            <a:r>
              <a:rPr lang="zh-CN" altLang="en-US" dirty="0"/>
              <a:t>：添加</a:t>
            </a:r>
            <a:r>
              <a:rPr lang="zh-CN" altLang="en-US" dirty="0" smtClean="0"/>
              <a:t>趋势线</a:t>
            </a:r>
            <a:endParaRPr lang="en-US" altLang="zh-CN" dirty="0" smtClean="0"/>
          </a:p>
          <a:p>
            <a:pPr>
              <a:lnSpc>
                <a:spcPct val="150000"/>
              </a:lnSpc>
            </a:pPr>
            <a:r>
              <a:rPr lang="en-US" altLang="zh-CN" dirty="0"/>
              <a:t>3</a:t>
            </a:r>
            <a:r>
              <a:rPr lang="zh-CN" altLang="en-US" dirty="0"/>
              <a:t>：添加误差</a:t>
            </a:r>
            <a:r>
              <a:rPr lang="zh-CN" altLang="en-US" dirty="0" smtClean="0"/>
              <a:t>线</a:t>
            </a:r>
            <a:endParaRPr lang="en-US" altLang="zh-CN" dirty="0" smtClean="0"/>
          </a:p>
          <a:p>
            <a:pPr>
              <a:lnSpc>
                <a:spcPct val="150000"/>
              </a:lnSpc>
            </a:pPr>
            <a:r>
              <a:rPr lang="en-US" altLang="zh-CN" dirty="0"/>
              <a:t>4</a:t>
            </a:r>
            <a:r>
              <a:rPr lang="zh-CN" altLang="en-US" dirty="0"/>
              <a:t>：保存工作簿</a:t>
            </a:r>
          </a:p>
        </p:txBody>
      </p:sp>
    </p:spTree>
    <p:extLst>
      <p:ext uri="{BB962C8B-B14F-4D97-AF65-F5344CB8AC3E}">
        <p14:creationId xmlns:p14="http://schemas.microsoft.com/office/powerpoint/2010/main" val="758602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学习任务</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hlinkClick r:id="rId2" action="ppaction://hlinksldjump"/>
              </a:rPr>
              <a:t>4.1</a:t>
            </a:r>
            <a:r>
              <a:rPr lang="zh-CN" altLang="en-US" dirty="0">
                <a:hlinkClick r:id="rId2" action="ppaction://hlinksldjump"/>
              </a:rPr>
              <a:t>任务</a:t>
            </a:r>
            <a:r>
              <a:rPr lang="en-US" altLang="zh-CN" dirty="0">
                <a:hlinkClick r:id="rId2" action="ppaction://hlinksldjump"/>
              </a:rPr>
              <a:t>1 </a:t>
            </a:r>
            <a:r>
              <a:rPr lang="zh-CN" altLang="en-US" dirty="0">
                <a:hlinkClick r:id="rId2" action="ppaction://hlinksldjump"/>
              </a:rPr>
              <a:t>公司销售</a:t>
            </a:r>
            <a:r>
              <a:rPr lang="zh-CN" altLang="en-US" dirty="0" smtClean="0">
                <a:hlinkClick r:id="rId2" action="ppaction://hlinksldjump"/>
              </a:rPr>
              <a:t>统计表</a:t>
            </a:r>
            <a:endParaRPr lang="en-US" altLang="zh-CN" dirty="0" smtClean="0"/>
          </a:p>
          <a:p>
            <a:pPr>
              <a:lnSpc>
                <a:spcPct val="150000"/>
              </a:lnSpc>
            </a:pPr>
            <a:r>
              <a:rPr lang="en-US" altLang="zh-CN" dirty="0">
                <a:hlinkClick r:id="rId3" action="ppaction://hlinksldjump"/>
              </a:rPr>
              <a:t>4.2 </a:t>
            </a:r>
            <a:r>
              <a:rPr lang="zh-CN" altLang="en-US" dirty="0">
                <a:hlinkClick r:id="rId3" action="ppaction://hlinksldjump"/>
              </a:rPr>
              <a:t>任务</a:t>
            </a:r>
            <a:r>
              <a:rPr lang="en-US" altLang="zh-CN" dirty="0">
                <a:hlinkClick r:id="rId3" action="ppaction://hlinksldjump"/>
              </a:rPr>
              <a:t>2  </a:t>
            </a:r>
            <a:r>
              <a:rPr lang="zh-CN" altLang="en-US" dirty="0">
                <a:hlinkClick r:id="rId3" action="ppaction://hlinksldjump"/>
              </a:rPr>
              <a:t>职工基本情况</a:t>
            </a:r>
            <a:r>
              <a:rPr lang="zh-CN" altLang="en-US" dirty="0" smtClean="0">
                <a:hlinkClick r:id="rId3" action="ppaction://hlinksldjump"/>
              </a:rPr>
              <a:t>表</a:t>
            </a:r>
            <a:endParaRPr lang="en-US" altLang="zh-CN" dirty="0" smtClean="0"/>
          </a:p>
          <a:p>
            <a:pPr>
              <a:lnSpc>
                <a:spcPct val="150000"/>
              </a:lnSpc>
            </a:pPr>
            <a:r>
              <a:rPr lang="en-US" altLang="zh-CN" dirty="0">
                <a:hlinkClick r:id="rId4" action="ppaction://hlinksldjump"/>
              </a:rPr>
              <a:t>4.3</a:t>
            </a:r>
            <a:r>
              <a:rPr lang="zh-CN" altLang="en-US" dirty="0">
                <a:hlinkClick r:id="rId4" action="ppaction://hlinksldjump"/>
              </a:rPr>
              <a:t>任务</a:t>
            </a:r>
            <a:r>
              <a:rPr lang="en-US" altLang="zh-CN" dirty="0">
                <a:hlinkClick r:id="rId4" action="ppaction://hlinksldjump"/>
              </a:rPr>
              <a:t>3 </a:t>
            </a:r>
            <a:r>
              <a:rPr lang="zh-CN" altLang="en-US" dirty="0">
                <a:hlinkClick r:id="rId4" action="ppaction://hlinksldjump"/>
              </a:rPr>
              <a:t>大学生消费情况</a:t>
            </a:r>
            <a:r>
              <a:rPr lang="zh-CN" altLang="en-US" dirty="0" smtClean="0">
                <a:hlinkClick r:id="rId4" action="ppaction://hlinksldjump"/>
              </a:rPr>
              <a:t>统计图</a:t>
            </a:r>
            <a:endParaRPr lang="en-US" altLang="zh-CN" dirty="0" smtClean="0"/>
          </a:p>
          <a:p>
            <a:pPr>
              <a:lnSpc>
                <a:spcPct val="150000"/>
              </a:lnSpc>
            </a:pPr>
            <a:r>
              <a:rPr lang="en-US" altLang="zh-CN" dirty="0">
                <a:hlinkClick r:id="rId5" action="ppaction://hlinksldjump"/>
              </a:rPr>
              <a:t>4.4 </a:t>
            </a:r>
            <a:r>
              <a:rPr lang="zh-CN" altLang="en-US" dirty="0">
                <a:hlinkClick r:id="rId5" action="ppaction://hlinksldjump"/>
              </a:rPr>
              <a:t>任务</a:t>
            </a:r>
            <a:r>
              <a:rPr lang="en-US" altLang="zh-CN" dirty="0">
                <a:hlinkClick r:id="rId5" action="ppaction://hlinksldjump"/>
              </a:rPr>
              <a:t>4 </a:t>
            </a:r>
            <a:r>
              <a:rPr lang="zh-CN" altLang="en-US" dirty="0">
                <a:hlinkClick r:id="rId5" action="ppaction://hlinksldjump"/>
              </a:rPr>
              <a:t>制作景区调查问卷</a:t>
            </a:r>
            <a:endParaRPr lang="zh-CN" altLang="en-US" dirty="0"/>
          </a:p>
        </p:txBody>
      </p:sp>
    </p:spTree>
    <p:extLst>
      <p:ext uri="{BB962C8B-B14F-4D97-AF65-F5344CB8AC3E}">
        <p14:creationId xmlns:p14="http://schemas.microsoft.com/office/powerpoint/2010/main" val="13468070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任务拓展：制作产品销售统计图</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1268760"/>
            <a:ext cx="5820987"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94000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任务</a:t>
            </a:r>
            <a:r>
              <a:rPr lang="en-US" altLang="zh-CN" dirty="0"/>
              <a:t>4 </a:t>
            </a:r>
            <a:r>
              <a:rPr lang="zh-CN" altLang="en-US" dirty="0"/>
              <a:t>制作景区调查问卷</a:t>
            </a:r>
          </a:p>
        </p:txBody>
      </p:sp>
      <p:sp>
        <p:nvSpPr>
          <p:cNvPr id="3" name="内容占位符 2"/>
          <p:cNvSpPr>
            <a:spLocks noGrp="1"/>
          </p:cNvSpPr>
          <p:nvPr>
            <p:ph idx="1"/>
          </p:nvPr>
        </p:nvSpPr>
        <p:spPr/>
        <p:txBody>
          <a:bodyPr/>
          <a:lstStyle/>
          <a:p>
            <a:r>
              <a:rPr lang="en-US" altLang="zh-CN" dirty="0"/>
              <a:t>【</a:t>
            </a:r>
            <a:r>
              <a:rPr lang="zh-CN" altLang="en-US" dirty="0"/>
              <a:t>任务描述</a:t>
            </a:r>
            <a:r>
              <a:rPr lang="en-US" altLang="zh-CN" dirty="0"/>
              <a:t>】</a:t>
            </a:r>
          </a:p>
          <a:p>
            <a:pPr>
              <a:lnSpc>
                <a:spcPct val="150000"/>
              </a:lnSpc>
            </a:pPr>
            <a:r>
              <a:rPr lang="zh-CN" altLang="en-US" sz="2800" dirty="0"/>
              <a:t>为改进景区管理，提高游服务质量，促进健康发展，现在某景区预拟定制定一系列调查来了解游客在游览景区时所关心的各类问题，现在决定来制定一份景区调查问卷。</a:t>
            </a:r>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1412776"/>
            <a:ext cx="5688632" cy="4885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266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任务</a:t>
            </a:r>
            <a:r>
              <a:rPr lang="en-US" altLang="zh-CN" dirty="0"/>
              <a:t>4 </a:t>
            </a:r>
            <a:r>
              <a:rPr lang="zh-CN" altLang="en-US" dirty="0"/>
              <a:t>制作景区调查问卷</a:t>
            </a:r>
          </a:p>
        </p:txBody>
      </p:sp>
      <p:sp>
        <p:nvSpPr>
          <p:cNvPr id="3" name="内容占位符 2"/>
          <p:cNvSpPr>
            <a:spLocks noGrp="1"/>
          </p:cNvSpPr>
          <p:nvPr>
            <p:ph idx="1"/>
          </p:nvPr>
        </p:nvSpPr>
        <p:spPr/>
        <p:txBody>
          <a:bodyPr/>
          <a:lstStyle/>
          <a:p>
            <a:r>
              <a:rPr lang="en-US" altLang="zh-CN" dirty="0" smtClean="0"/>
              <a:t>【</a:t>
            </a:r>
            <a:r>
              <a:rPr lang="zh-CN" altLang="en-US" dirty="0"/>
              <a:t>任务分析</a:t>
            </a:r>
            <a:r>
              <a:rPr lang="en-US" altLang="zh-CN" dirty="0" smtClean="0"/>
              <a:t>】</a:t>
            </a:r>
            <a:endParaRPr lang="en-US" altLang="zh-CN" dirty="0"/>
          </a:p>
          <a:p>
            <a:pPr>
              <a:lnSpc>
                <a:spcPct val="150000"/>
              </a:lnSpc>
            </a:pPr>
            <a:r>
              <a:rPr lang="zh-CN" altLang="en-US" sz="2800" dirty="0"/>
              <a:t>首先要设计出“景区调查问卷”，在上面设置适当的数据有效性设置，防止游客输入无效信息，并为了方便游客的输入在适当的位置给出说明，并对文件进行保护，最后打印调查问卷。</a:t>
            </a:r>
            <a:endParaRPr lang="zh-CN" altLang="en-US" dirty="0"/>
          </a:p>
        </p:txBody>
      </p:sp>
    </p:spTree>
    <p:extLst>
      <p:ext uri="{BB962C8B-B14F-4D97-AF65-F5344CB8AC3E}">
        <p14:creationId xmlns:p14="http://schemas.microsoft.com/office/powerpoint/2010/main" val="37510188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任务</a:t>
            </a:r>
            <a:r>
              <a:rPr lang="en-US" altLang="zh-CN" dirty="0"/>
              <a:t>4 </a:t>
            </a:r>
            <a:r>
              <a:rPr lang="zh-CN" altLang="en-US" dirty="0"/>
              <a:t>制作景区调查问卷</a:t>
            </a:r>
          </a:p>
        </p:txBody>
      </p:sp>
      <p:sp>
        <p:nvSpPr>
          <p:cNvPr id="3" name="内容占位符 2"/>
          <p:cNvSpPr>
            <a:spLocks noGrp="1"/>
          </p:cNvSpPr>
          <p:nvPr>
            <p:ph idx="1"/>
          </p:nvPr>
        </p:nvSpPr>
        <p:spPr/>
        <p:txBody>
          <a:bodyPr/>
          <a:lstStyle/>
          <a:p>
            <a:r>
              <a:rPr lang="en-US" altLang="zh-CN" dirty="0" smtClean="0"/>
              <a:t>【</a:t>
            </a:r>
            <a:r>
              <a:rPr lang="zh-CN" altLang="en-US" dirty="0"/>
              <a:t>任务分解</a:t>
            </a:r>
            <a:r>
              <a:rPr lang="en-US" altLang="zh-CN" dirty="0" smtClean="0"/>
              <a:t>】</a:t>
            </a:r>
            <a:endParaRPr lang="en-US" altLang="zh-CN" dirty="0"/>
          </a:p>
          <a:p>
            <a:pPr>
              <a:lnSpc>
                <a:spcPct val="150000"/>
              </a:lnSpc>
            </a:pPr>
            <a:r>
              <a:rPr lang="zh-CN" altLang="en-US" sz="2800" dirty="0"/>
              <a:t>子任务</a:t>
            </a:r>
            <a:r>
              <a:rPr lang="en-US" altLang="zh-CN" sz="2800" dirty="0"/>
              <a:t>1</a:t>
            </a:r>
            <a:r>
              <a:rPr lang="zh-CN" altLang="en-US" sz="2800" dirty="0"/>
              <a:t>：设计工作表 </a:t>
            </a:r>
          </a:p>
          <a:p>
            <a:pPr>
              <a:lnSpc>
                <a:spcPct val="150000"/>
              </a:lnSpc>
            </a:pPr>
            <a:r>
              <a:rPr lang="zh-CN" altLang="en-US" sz="2800" dirty="0"/>
              <a:t>子任务</a:t>
            </a:r>
            <a:r>
              <a:rPr lang="en-US" altLang="zh-CN" sz="2800" dirty="0"/>
              <a:t>2</a:t>
            </a:r>
            <a:r>
              <a:rPr lang="zh-CN" altLang="en-US" sz="2800" dirty="0"/>
              <a:t>：设置数据有效性</a:t>
            </a:r>
          </a:p>
          <a:p>
            <a:pPr>
              <a:lnSpc>
                <a:spcPct val="150000"/>
              </a:lnSpc>
            </a:pPr>
            <a:r>
              <a:rPr lang="zh-CN" altLang="en-US" sz="2800" dirty="0"/>
              <a:t>子任务</a:t>
            </a:r>
            <a:r>
              <a:rPr lang="en-US" altLang="zh-CN" sz="2800" dirty="0"/>
              <a:t>3</a:t>
            </a:r>
            <a:r>
              <a:rPr lang="zh-CN" altLang="en-US" sz="2800" dirty="0"/>
              <a:t>：设置保护</a:t>
            </a:r>
          </a:p>
          <a:p>
            <a:pPr>
              <a:lnSpc>
                <a:spcPct val="150000"/>
              </a:lnSpc>
            </a:pPr>
            <a:r>
              <a:rPr lang="zh-CN" altLang="en-US" sz="2800" dirty="0"/>
              <a:t>子任务</a:t>
            </a:r>
            <a:r>
              <a:rPr lang="en-US" altLang="zh-CN" sz="2800" dirty="0"/>
              <a:t>4</a:t>
            </a:r>
            <a:r>
              <a:rPr lang="zh-CN" altLang="en-US" sz="2800" dirty="0"/>
              <a:t>：打印工作表</a:t>
            </a:r>
          </a:p>
          <a:p>
            <a:endParaRPr lang="zh-CN" altLang="en-US" dirty="0"/>
          </a:p>
        </p:txBody>
      </p:sp>
    </p:spTree>
    <p:extLst>
      <p:ext uri="{BB962C8B-B14F-4D97-AF65-F5344CB8AC3E}">
        <p14:creationId xmlns:p14="http://schemas.microsoft.com/office/powerpoint/2010/main" val="5822200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4.5.1  </a:t>
            </a:r>
            <a:r>
              <a:rPr lang="zh-CN" altLang="en-US" dirty="0"/>
              <a:t>设计工作表</a:t>
            </a:r>
          </a:p>
        </p:txBody>
      </p:sp>
      <p:sp>
        <p:nvSpPr>
          <p:cNvPr id="3" name="内容占位符 2"/>
          <p:cNvSpPr>
            <a:spLocks noGrp="1"/>
          </p:cNvSpPr>
          <p:nvPr>
            <p:ph idx="1"/>
          </p:nvPr>
        </p:nvSpPr>
        <p:spPr/>
        <p:txBody>
          <a:bodyPr/>
          <a:lstStyle/>
          <a:p>
            <a:pPr>
              <a:lnSpc>
                <a:spcPct val="150000"/>
              </a:lnSpc>
            </a:pPr>
            <a:r>
              <a:rPr lang="en-US" altLang="zh-CN" dirty="0"/>
              <a:t>1</a:t>
            </a:r>
            <a:r>
              <a:rPr lang="zh-CN" altLang="en-US" dirty="0"/>
              <a:t>：先根据表格的需要设置</a:t>
            </a:r>
            <a:r>
              <a:rPr lang="zh-CN" altLang="en-US" dirty="0" smtClean="0"/>
              <a:t>单元格</a:t>
            </a:r>
            <a:endParaRPr lang="en-US" altLang="zh-CN" dirty="0" smtClean="0"/>
          </a:p>
          <a:p>
            <a:pPr>
              <a:lnSpc>
                <a:spcPct val="150000"/>
              </a:lnSpc>
            </a:pPr>
            <a:r>
              <a:rPr lang="en-US" altLang="zh-CN" dirty="0"/>
              <a:t>2</a:t>
            </a:r>
            <a:r>
              <a:rPr lang="zh-CN" altLang="en-US" dirty="0"/>
              <a:t>：设置</a:t>
            </a:r>
            <a:r>
              <a:rPr lang="zh-CN" altLang="en-US" dirty="0" smtClean="0"/>
              <a:t>字体</a:t>
            </a:r>
            <a:endParaRPr lang="en-US" altLang="zh-CN" dirty="0" smtClean="0"/>
          </a:p>
          <a:p>
            <a:pPr>
              <a:lnSpc>
                <a:spcPct val="150000"/>
              </a:lnSpc>
            </a:pPr>
            <a:r>
              <a:rPr lang="en-US" altLang="zh-CN" dirty="0"/>
              <a:t>3</a:t>
            </a:r>
            <a:r>
              <a:rPr lang="zh-CN" altLang="en-US" dirty="0"/>
              <a:t>：输入</a:t>
            </a:r>
            <a:r>
              <a:rPr lang="zh-CN" altLang="en-US" dirty="0" smtClean="0"/>
              <a:t>内容</a:t>
            </a:r>
            <a:endParaRPr lang="en-US" altLang="zh-CN" dirty="0" smtClean="0"/>
          </a:p>
          <a:p>
            <a:endParaRPr lang="zh-CN" altLang="en-US" dirty="0"/>
          </a:p>
        </p:txBody>
      </p:sp>
    </p:spTree>
    <p:extLst>
      <p:ext uri="{BB962C8B-B14F-4D97-AF65-F5344CB8AC3E}">
        <p14:creationId xmlns:p14="http://schemas.microsoft.com/office/powerpoint/2010/main" val="30994000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4.5.2  </a:t>
            </a:r>
            <a:r>
              <a:rPr lang="zh-CN" altLang="en-US" dirty="0"/>
              <a:t>设置数据有效性</a:t>
            </a:r>
          </a:p>
        </p:txBody>
      </p:sp>
      <p:sp>
        <p:nvSpPr>
          <p:cNvPr id="3" name="内容占位符 2"/>
          <p:cNvSpPr>
            <a:spLocks noGrp="1"/>
          </p:cNvSpPr>
          <p:nvPr>
            <p:ph idx="1"/>
          </p:nvPr>
        </p:nvSpPr>
        <p:spPr/>
        <p:txBody>
          <a:bodyPr/>
          <a:lstStyle/>
          <a:p>
            <a:pPr>
              <a:lnSpc>
                <a:spcPct val="150000"/>
              </a:lnSpc>
            </a:pPr>
            <a:r>
              <a:rPr lang="en-US" altLang="zh-CN" dirty="0"/>
              <a:t>1</a:t>
            </a:r>
            <a:r>
              <a:rPr lang="zh-CN" altLang="en-US" dirty="0"/>
              <a:t>：设置性别</a:t>
            </a:r>
            <a:r>
              <a:rPr lang="zh-CN" altLang="en-US" dirty="0" smtClean="0"/>
              <a:t>有效性</a:t>
            </a:r>
            <a:endParaRPr lang="en-US" altLang="zh-CN" dirty="0" smtClean="0"/>
          </a:p>
          <a:p>
            <a:pPr>
              <a:lnSpc>
                <a:spcPct val="150000"/>
              </a:lnSpc>
            </a:pPr>
            <a:r>
              <a:rPr lang="en-US" altLang="zh-CN" dirty="0"/>
              <a:t>2</a:t>
            </a:r>
            <a:r>
              <a:rPr lang="zh-CN" altLang="en-US" dirty="0"/>
              <a:t>：设置分数</a:t>
            </a:r>
            <a:r>
              <a:rPr lang="zh-CN" altLang="en-US" dirty="0" smtClean="0"/>
              <a:t>有效性</a:t>
            </a:r>
            <a:endParaRPr lang="en-US" altLang="zh-CN" dirty="0" smtClean="0"/>
          </a:p>
          <a:p>
            <a:pPr>
              <a:lnSpc>
                <a:spcPct val="150000"/>
              </a:lnSpc>
            </a:pPr>
            <a:r>
              <a:rPr lang="en-US" altLang="zh-CN" dirty="0"/>
              <a:t>3</a:t>
            </a:r>
            <a:r>
              <a:rPr lang="zh-CN" altLang="en-US" dirty="0"/>
              <a:t>：增加</a:t>
            </a:r>
            <a:r>
              <a:rPr lang="zh-CN" altLang="en-US" dirty="0" smtClean="0"/>
              <a:t>批注</a:t>
            </a:r>
            <a:endParaRPr lang="en-US" altLang="zh-CN" dirty="0" smtClean="0"/>
          </a:p>
          <a:p>
            <a:pPr>
              <a:lnSpc>
                <a:spcPct val="150000"/>
              </a:lnSpc>
            </a:pPr>
            <a:r>
              <a:rPr lang="en-US" altLang="zh-CN" dirty="0"/>
              <a:t>4</a:t>
            </a:r>
            <a:r>
              <a:rPr lang="zh-CN" altLang="en-US" dirty="0"/>
              <a:t>：冻结窗</a:t>
            </a:r>
            <a:r>
              <a:rPr lang="zh-CN" altLang="en-US" dirty="0" smtClean="0"/>
              <a:t>格</a:t>
            </a:r>
            <a:endParaRPr lang="en-US" altLang="zh-CN" dirty="0" smtClean="0"/>
          </a:p>
          <a:p>
            <a:endParaRPr lang="zh-CN" altLang="en-US" dirty="0"/>
          </a:p>
        </p:txBody>
      </p:sp>
    </p:spTree>
    <p:extLst>
      <p:ext uri="{BB962C8B-B14F-4D97-AF65-F5344CB8AC3E}">
        <p14:creationId xmlns:p14="http://schemas.microsoft.com/office/powerpoint/2010/main" val="39681053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4.5.3  </a:t>
            </a:r>
            <a:r>
              <a:rPr lang="zh-CN" altLang="en-US" dirty="0"/>
              <a:t>设置保护</a:t>
            </a:r>
          </a:p>
        </p:txBody>
      </p:sp>
      <p:sp>
        <p:nvSpPr>
          <p:cNvPr id="3" name="内容占位符 2"/>
          <p:cNvSpPr>
            <a:spLocks noGrp="1"/>
          </p:cNvSpPr>
          <p:nvPr>
            <p:ph idx="1"/>
          </p:nvPr>
        </p:nvSpPr>
        <p:spPr/>
        <p:txBody>
          <a:bodyPr/>
          <a:lstStyle/>
          <a:p>
            <a:pPr>
              <a:lnSpc>
                <a:spcPct val="150000"/>
              </a:lnSpc>
            </a:pPr>
            <a:r>
              <a:rPr lang="en-US" altLang="zh-CN" dirty="0"/>
              <a:t>1</a:t>
            </a:r>
            <a:r>
              <a:rPr lang="zh-CN" altLang="en-US" dirty="0"/>
              <a:t>：保护</a:t>
            </a:r>
            <a:r>
              <a:rPr lang="zh-CN" altLang="en-US" dirty="0" smtClean="0"/>
              <a:t>工作簿</a:t>
            </a:r>
            <a:endParaRPr lang="en-US" altLang="zh-CN" dirty="0" smtClean="0"/>
          </a:p>
          <a:p>
            <a:pPr>
              <a:lnSpc>
                <a:spcPct val="150000"/>
              </a:lnSpc>
            </a:pPr>
            <a:r>
              <a:rPr lang="en-US" altLang="zh-CN" dirty="0"/>
              <a:t>2</a:t>
            </a:r>
            <a:r>
              <a:rPr lang="zh-CN" altLang="en-US" dirty="0"/>
              <a:t>：保护工作</a:t>
            </a:r>
            <a:r>
              <a:rPr lang="zh-CN" altLang="en-US" dirty="0" smtClean="0"/>
              <a:t>表</a:t>
            </a:r>
            <a:endParaRPr lang="en-US" altLang="zh-CN" dirty="0" smtClean="0"/>
          </a:p>
          <a:p>
            <a:pPr>
              <a:lnSpc>
                <a:spcPct val="150000"/>
              </a:lnSpc>
            </a:pPr>
            <a:r>
              <a:rPr lang="en-US" altLang="zh-CN" dirty="0"/>
              <a:t>3</a:t>
            </a:r>
            <a:r>
              <a:rPr lang="zh-CN" altLang="en-US" dirty="0"/>
              <a:t>：设置允许用户编辑的区域</a:t>
            </a:r>
          </a:p>
        </p:txBody>
      </p:sp>
    </p:spTree>
    <p:extLst>
      <p:ext uri="{BB962C8B-B14F-4D97-AF65-F5344CB8AC3E}">
        <p14:creationId xmlns:p14="http://schemas.microsoft.com/office/powerpoint/2010/main" val="1748194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4.5.4  </a:t>
            </a:r>
            <a:r>
              <a:rPr lang="zh-CN" altLang="en-US" dirty="0"/>
              <a:t>打印工作表</a:t>
            </a:r>
          </a:p>
        </p:txBody>
      </p:sp>
      <p:sp>
        <p:nvSpPr>
          <p:cNvPr id="3" name="内容占位符 2"/>
          <p:cNvSpPr>
            <a:spLocks noGrp="1"/>
          </p:cNvSpPr>
          <p:nvPr>
            <p:ph idx="1"/>
          </p:nvPr>
        </p:nvSpPr>
        <p:spPr/>
        <p:txBody>
          <a:bodyPr/>
          <a:lstStyle/>
          <a:p>
            <a:pPr>
              <a:lnSpc>
                <a:spcPct val="150000"/>
              </a:lnSpc>
            </a:pPr>
            <a:r>
              <a:rPr lang="en-US" altLang="zh-CN" dirty="0"/>
              <a:t>1</a:t>
            </a:r>
            <a:r>
              <a:rPr lang="zh-CN" altLang="en-US" dirty="0"/>
              <a:t>：设置</a:t>
            </a:r>
            <a:r>
              <a:rPr lang="zh-CN" altLang="en-US" dirty="0" smtClean="0"/>
              <a:t>页面</a:t>
            </a:r>
            <a:endParaRPr lang="en-US" altLang="zh-CN" dirty="0" smtClean="0"/>
          </a:p>
          <a:p>
            <a:pPr>
              <a:lnSpc>
                <a:spcPct val="150000"/>
              </a:lnSpc>
            </a:pPr>
            <a:r>
              <a:rPr lang="en-US" altLang="zh-CN" dirty="0"/>
              <a:t>2</a:t>
            </a:r>
            <a:r>
              <a:rPr lang="zh-CN" altLang="en-US" dirty="0"/>
              <a:t>：设置打印</a:t>
            </a:r>
            <a:r>
              <a:rPr lang="zh-CN" altLang="en-US" dirty="0" smtClean="0"/>
              <a:t>区域</a:t>
            </a:r>
            <a:endParaRPr lang="en-US" altLang="zh-CN" dirty="0" smtClean="0"/>
          </a:p>
          <a:p>
            <a:pPr>
              <a:lnSpc>
                <a:spcPct val="150000"/>
              </a:lnSpc>
            </a:pPr>
            <a:r>
              <a:rPr lang="en-US" altLang="zh-CN" dirty="0"/>
              <a:t>3</a:t>
            </a:r>
            <a:r>
              <a:rPr lang="zh-CN" altLang="en-US" dirty="0"/>
              <a:t>：设置打印标题</a:t>
            </a:r>
            <a:r>
              <a:rPr lang="zh-CN" altLang="en-US" dirty="0" smtClean="0"/>
              <a:t>行</a:t>
            </a:r>
            <a:endParaRPr lang="en-US" altLang="zh-CN" dirty="0" smtClean="0"/>
          </a:p>
          <a:p>
            <a:endParaRPr lang="zh-CN" altLang="en-US" dirty="0"/>
          </a:p>
        </p:txBody>
      </p:sp>
    </p:spTree>
    <p:extLst>
      <p:ext uri="{BB962C8B-B14F-4D97-AF65-F5344CB8AC3E}">
        <p14:creationId xmlns:p14="http://schemas.microsoft.com/office/powerpoint/2010/main" val="2178380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任务拓展：差旅费用报销单</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2348880"/>
            <a:ext cx="6345585"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6718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normAutofit fontScale="92500" lnSpcReduction="10000"/>
          </a:bodyPr>
          <a:lstStyle/>
          <a:p>
            <a:pPr>
              <a:lnSpc>
                <a:spcPct val="150000"/>
              </a:lnSpc>
            </a:pPr>
            <a:r>
              <a:rPr lang="zh-CN" altLang="en-US" dirty="0"/>
              <a:t>本单元主要介绍了</a:t>
            </a:r>
            <a:r>
              <a:rPr lang="en-US" altLang="zh-CN" dirty="0"/>
              <a:t>Excel 2010</a:t>
            </a:r>
            <a:r>
              <a:rPr lang="zh-CN" altLang="en-US" dirty="0"/>
              <a:t>的基本概念和基本操作方法，包括工作簿、工作表和单元格等基本概念，以及</a:t>
            </a:r>
            <a:r>
              <a:rPr lang="en-US" altLang="zh-CN" dirty="0"/>
              <a:t>Excel 2010</a:t>
            </a:r>
            <a:r>
              <a:rPr lang="zh-CN" altLang="en-US" dirty="0"/>
              <a:t>的启动、退出；单元格的编辑、格式化；工作表的编辑、格式化；公式与函数的使用、图表制作、数据处理与统计、工作表和工作簿的保护、有效性设置、打印等基本操作。</a:t>
            </a:r>
          </a:p>
        </p:txBody>
      </p:sp>
    </p:spTree>
    <p:extLst>
      <p:ext uri="{BB962C8B-B14F-4D97-AF65-F5344CB8AC3E}">
        <p14:creationId xmlns:p14="http://schemas.microsoft.com/office/powerpoint/2010/main" val="4144336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a:t>
            </a:r>
            <a:r>
              <a:rPr lang="zh-CN" altLang="en-US" dirty="0"/>
              <a:t>任务</a:t>
            </a:r>
            <a:r>
              <a:rPr lang="en-US" altLang="zh-CN" dirty="0"/>
              <a:t>1 </a:t>
            </a:r>
            <a:r>
              <a:rPr lang="zh-CN" altLang="en-US" dirty="0"/>
              <a:t>公司销售统计表</a:t>
            </a:r>
          </a:p>
        </p:txBody>
      </p:sp>
      <p:sp>
        <p:nvSpPr>
          <p:cNvPr id="3" name="内容占位符 2"/>
          <p:cNvSpPr>
            <a:spLocks noGrp="1"/>
          </p:cNvSpPr>
          <p:nvPr>
            <p:ph idx="1"/>
          </p:nvPr>
        </p:nvSpPr>
        <p:spPr/>
        <p:txBody>
          <a:bodyPr>
            <a:normAutofit/>
          </a:bodyPr>
          <a:lstStyle/>
          <a:p>
            <a:r>
              <a:rPr lang="en-US" altLang="zh-CN" dirty="0"/>
              <a:t>【</a:t>
            </a:r>
            <a:r>
              <a:rPr lang="zh-CN" altLang="en-US" dirty="0"/>
              <a:t>任务描述</a:t>
            </a:r>
            <a:r>
              <a:rPr lang="en-US" altLang="zh-CN" dirty="0"/>
              <a:t>】</a:t>
            </a:r>
          </a:p>
          <a:p>
            <a:pPr>
              <a:lnSpc>
                <a:spcPct val="150000"/>
              </a:lnSpc>
            </a:pPr>
            <a:r>
              <a:rPr lang="en-US" altLang="zh-CN" sz="2800" dirty="0" err="1"/>
              <a:t>Conser</a:t>
            </a:r>
            <a:r>
              <a:rPr lang="zh-CN" altLang="en-US" sz="2800" dirty="0"/>
              <a:t>公司在第一季度结束后，要针对第一季度的销售情况进行统计和分析，为了方便统计，现在需要建立一个</a:t>
            </a:r>
            <a:r>
              <a:rPr lang="en-US" altLang="zh-CN" sz="2800" dirty="0" err="1"/>
              <a:t>Conser</a:t>
            </a:r>
            <a:r>
              <a:rPr lang="zh-CN" altLang="en-US" sz="2800" dirty="0"/>
              <a:t>公司第一季度“销售统计表”，计算每个员工的个人销售额、排名以及各个部门的销售额等等，统计完后生成</a:t>
            </a:r>
            <a:r>
              <a:rPr lang="en-US" altLang="zh-CN" sz="2800" dirty="0" err="1"/>
              <a:t>Conser</a:t>
            </a:r>
            <a:r>
              <a:rPr lang="zh-CN" altLang="en-US" sz="2800" dirty="0"/>
              <a:t>公司第一季度“销售统计表”</a:t>
            </a:r>
            <a:r>
              <a:rPr lang="zh-CN" altLang="en-US" sz="2800" dirty="0" smtClean="0"/>
              <a:t>。</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628800"/>
            <a:ext cx="5372100"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97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a:t>
            </a:r>
            <a:r>
              <a:rPr lang="zh-CN" altLang="en-US" dirty="0"/>
              <a:t>任务</a:t>
            </a:r>
            <a:r>
              <a:rPr lang="en-US" altLang="zh-CN" dirty="0"/>
              <a:t>1 </a:t>
            </a:r>
            <a:r>
              <a:rPr lang="zh-CN" altLang="en-US" dirty="0"/>
              <a:t>公司销售统计表</a:t>
            </a:r>
          </a:p>
        </p:txBody>
      </p:sp>
      <p:sp>
        <p:nvSpPr>
          <p:cNvPr id="3" name="内容占位符 2"/>
          <p:cNvSpPr>
            <a:spLocks noGrp="1"/>
          </p:cNvSpPr>
          <p:nvPr>
            <p:ph idx="1"/>
          </p:nvPr>
        </p:nvSpPr>
        <p:spPr/>
        <p:txBody>
          <a:bodyPr/>
          <a:lstStyle/>
          <a:p>
            <a:r>
              <a:rPr lang="en-US" altLang="zh-CN" dirty="0" smtClean="0"/>
              <a:t>【</a:t>
            </a:r>
            <a:r>
              <a:rPr lang="zh-CN" altLang="en-US" dirty="0"/>
              <a:t>任务分析</a:t>
            </a:r>
            <a:r>
              <a:rPr lang="en-US" altLang="zh-CN" dirty="0" smtClean="0"/>
              <a:t>】</a:t>
            </a:r>
            <a:endParaRPr lang="en-US" altLang="zh-CN" dirty="0"/>
          </a:p>
          <a:p>
            <a:pPr>
              <a:lnSpc>
                <a:spcPct val="150000"/>
              </a:lnSpc>
            </a:pPr>
            <a:r>
              <a:rPr lang="zh-CN" altLang="en-US" sz="2800" dirty="0"/>
              <a:t>实现本任务首先要创建一个</a:t>
            </a:r>
            <a:r>
              <a:rPr lang="en-US" altLang="zh-CN" sz="2800" dirty="0" err="1"/>
              <a:t>Conser</a:t>
            </a:r>
            <a:r>
              <a:rPr lang="zh-CN" altLang="en-US" sz="2800" dirty="0"/>
              <a:t>公司建立的第一季度“销售统计表”，并录入相关销售数据，然后利用各种公式和函数来完成销售额的计算，再利用数据功能统计出对应的数据 ，最后利用条件格式进行数据分析。</a:t>
            </a:r>
            <a:endParaRPr lang="zh-CN" altLang="en-US" dirty="0"/>
          </a:p>
        </p:txBody>
      </p:sp>
    </p:spTree>
    <p:extLst>
      <p:ext uri="{BB962C8B-B14F-4D97-AF65-F5344CB8AC3E}">
        <p14:creationId xmlns:p14="http://schemas.microsoft.com/office/powerpoint/2010/main" val="3153974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a:t>
            </a:r>
            <a:r>
              <a:rPr lang="zh-CN" altLang="en-US" dirty="0"/>
              <a:t>任务</a:t>
            </a:r>
            <a:r>
              <a:rPr lang="en-US" altLang="zh-CN" dirty="0"/>
              <a:t>1 </a:t>
            </a:r>
            <a:r>
              <a:rPr lang="zh-CN" altLang="en-US" dirty="0"/>
              <a:t>公司销售统计表</a:t>
            </a:r>
          </a:p>
        </p:txBody>
      </p:sp>
      <p:sp>
        <p:nvSpPr>
          <p:cNvPr id="3" name="内容占位符 2"/>
          <p:cNvSpPr>
            <a:spLocks noGrp="1"/>
          </p:cNvSpPr>
          <p:nvPr>
            <p:ph idx="1"/>
          </p:nvPr>
        </p:nvSpPr>
        <p:spPr/>
        <p:txBody>
          <a:bodyPr/>
          <a:lstStyle/>
          <a:p>
            <a:r>
              <a:rPr lang="en-US" altLang="zh-CN" dirty="0" smtClean="0"/>
              <a:t>【</a:t>
            </a:r>
            <a:r>
              <a:rPr lang="zh-CN" altLang="en-US" dirty="0"/>
              <a:t>任务分解</a:t>
            </a:r>
            <a:r>
              <a:rPr lang="en-US" altLang="zh-CN" dirty="0" smtClean="0"/>
              <a:t>】</a:t>
            </a:r>
            <a:endParaRPr lang="en-US" altLang="zh-CN" dirty="0"/>
          </a:p>
          <a:p>
            <a:pPr>
              <a:lnSpc>
                <a:spcPct val="150000"/>
              </a:lnSpc>
            </a:pPr>
            <a:r>
              <a:rPr lang="zh-CN" altLang="en-US" sz="2800" dirty="0"/>
              <a:t>子任务</a:t>
            </a:r>
            <a:r>
              <a:rPr lang="en-US" altLang="zh-CN" sz="2800" dirty="0"/>
              <a:t>1</a:t>
            </a:r>
            <a:r>
              <a:rPr lang="zh-CN" altLang="en-US" sz="2800" dirty="0"/>
              <a:t>： 开始使用</a:t>
            </a:r>
            <a:r>
              <a:rPr lang="en-US" altLang="zh-CN" sz="2800" dirty="0"/>
              <a:t>Excel2010</a:t>
            </a:r>
          </a:p>
          <a:p>
            <a:pPr>
              <a:lnSpc>
                <a:spcPct val="150000"/>
              </a:lnSpc>
            </a:pPr>
            <a:r>
              <a:rPr lang="zh-CN" altLang="en-US" sz="2800" dirty="0"/>
              <a:t>子任务</a:t>
            </a:r>
            <a:r>
              <a:rPr lang="en-US" altLang="zh-CN" sz="2800" dirty="0"/>
              <a:t>2</a:t>
            </a:r>
            <a:r>
              <a:rPr lang="zh-CN" altLang="en-US" sz="2800" dirty="0"/>
              <a:t>： 录入数据</a:t>
            </a:r>
          </a:p>
          <a:p>
            <a:pPr>
              <a:lnSpc>
                <a:spcPct val="150000"/>
              </a:lnSpc>
            </a:pPr>
            <a:r>
              <a:rPr lang="zh-CN" altLang="en-US" sz="2800" dirty="0"/>
              <a:t>子任务</a:t>
            </a:r>
            <a:r>
              <a:rPr lang="en-US" altLang="zh-CN" sz="2800" dirty="0"/>
              <a:t>3</a:t>
            </a:r>
            <a:r>
              <a:rPr lang="zh-CN" altLang="en-US" sz="2800" dirty="0"/>
              <a:t>： 表格设置</a:t>
            </a:r>
          </a:p>
          <a:p>
            <a:pPr>
              <a:lnSpc>
                <a:spcPct val="150000"/>
              </a:lnSpc>
            </a:pPr>
            <a:r>
              <a:rPr lang="zh-CN" altLang="en-US" sz="2800" dirty="0"/>
              <a:t>子任务</a:t>
            </a:r>
            <a:r>
              <a:rPr lang="en-US" altLang="zh-CN" sz="2800" dirty="0"/>
              <a:t>4</a:t>
            </a:r>
            <a:r>
              <a:rPr lang="zh-CN" altLang="en-US" sz="2800" dirty="0"/>
              <a:t>： 成绩计算与统计</a:t>
            </a:r>
          </a:p>
          <a:p>
            <a:pPr>
              <a:lnSpc>
                <a:spcPct val="150000"/>
              </a:lnSpc>
            </a:pPr>
            <a:r>
              <a:rPr lang="zh-CN" altLang="en-US" sz="2800" dirty="0"/>
              <a:t>子任务</a:t>
            </a:r>
            <a:r>
              <a:rPr lang="en-US" altLang="zh-CN" sz="2800" dirty="0"/>
              <a:t>5</a:t>
            </a:r>
            <a:r>
              <a:rPr lang="zh-CN" altLang="en-US" sz="2800" dirty="0"/>
              <a:t>： 成绩分析</a:t>
            </a:r>
          </a:p>
          <a:p>
            <a:endParaRPr lang="zh-CN" altLang="en-US" dirty="0"/>
          </a:p>
        </p:txBody>
      </p:sp>
    </p:spTree>
    <p:extLst>
      <p:ext uri="{BB962C8B-B14F-4D97-AF65-F5344CB8AC3E}">
        <p14:creationId xmlns:p14="http://schemas.microsoft.com/office/powerpoint/2010/main" val="268631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en-US" dirty="0"/>
              <a:t>开始使用</a:t>
            </a:r>
            <a:r>
              <a:rPr lang="en-US" altLang="zh-CN" dirty="0"/>
              <a:t>Excel2010</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：启动</a:t>
            </a:r>
            <a:r>
              <a:rPr lang="en-US" altLang="zh-CN" dirty="0"/>
              <a:t>Excel </a:t>
            </a:r>
            <a:r>
              <a:rPr lang="en-US" altLang="zh-CN" dirty="0" smtClean="0"/>
              <a:t>2010</a:t>
            </a:r>
          </a:p>
          <a:p>
            <a:pPr>
              <a:lnSpc>
                <a:spcPct val="150000"/>
              </a:lnSpc>
            </a:pPr>
            <a:r>
              <a:rPr lang="en-US" altLang="zh-CN" dirty="0"/>
              <a:t>2</a:t>
            </a:r>
            <a:r>
              <a:rPr lang="zh-CN" altLang="en-US" dirty="0"/>
              <a:t>：认识 </a:t>
            </a:r>
            <a:r>
              <a:rPr lang="en-US" altLang="zh-CN" dirty="0"/>
              <a:t>Excel 2010</a:t>
            </a:r>
            <a:r>
              <a:rPr lang="zh-CN" altLang="en-US" dirty="0" smtClean="0"/>
              <a:t>窗口</a:t>
            </a:r>
            <a:endParaRPr lang="en-US" altLang="zh-CN" dirty="0" smtClean="0"/>
          </a:p>
          <a:p>
            <a:endParaRPr lang="zh-CN" altLang="en-US" dirty="0"/>
          </a:p>
        </p:txBody>
      </p:sp>
    </p:spTree>
    <p:extLst>
      <p:ext uri="{BB962C8B-B14F-4D97-AF65-F5344CB8AC3E}">
        <p14:creationId xmlns:p14="http://schemas.microsoft.com/office/powerpoint/2010/main" val="2700724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 </a:t>
            </a:r>
            <a:r>
              <a:rPr lang="zh-CN" altLang="en-US" dirty="0"/>
              <a:t>录入数据</a:t>
            </a:r>
          </a:p>
        </p:txBody>
      </p:sp>
      <p:sp>
        <p:nvSpPr>
          <p:cNvPr id="3" name="内容占位符 2"/>
          <p:cNvSpPr>
            <a:spLocks noGrp="1"/>
          </p:cNvSpPr>
          <p:nvPr>
            <p:ph idx="1"/>
          </p:nvPr>
        </p:nvSpPr>
        <p:spPr/>
        <p:txBody>
          <a:bodyPr/>
          <a:lstStyle/>
          <a:p>
            <a:pPr>
              <a:lnSpc>
                <a:spcPct val="150000"/>
              </a:lnSpc>
            </a:pPr>
            <a:r>
              <a:rPr lang="en-US" altLang="zh-CN" dirty="0"/>
              <a:t>1</a:t>
            </a:r>
            <a:r>
              <a:rPr lang="zh-CN" altLang="en-US" dirty="0"/>
              <a:t>：录入标题与表</a:t>
            </a:r>
            <a:r>
              <a:rPr lang="zh-CN" altLang="en-US" dirty="0" smtClean="0"/>
              <a:t>头</a:t>
            </a:r>
            <a:endParaRPr lang="en-US" altLang="zh-CN" dirty="0" smtClean="0"/>
          </a:p>
          <a:p>
            <a:pPr>
              <a:lnSpc>
                <a:spcPct val="150000"/>
              </a:lnSpc>
            </a:pPr>
            <a:r>
              <a:rPr lang="en-US" altLang="zh-CN" dirty="0"/>
              <a:t>2</a:t>
            </a:r>
            <a:r>
              <a:rPr lang="zh-CN" altLang="en-US" dirty="0"/>
              <a:t>： 录入表格</a:t>
            </a:r>
            <a:r>
              <a:rPr lang="zh-CN" altLang="en-US" dirty="0" smtClean="0"/>
              <a:t>内容</a:t>
            </a:r>
            <a:endParaRPr lang="en-US" altLang="zh-CN" dirty="0" smtClean="0"/>
          </a:p>
          <a:p>
            <a:endParaRPr lang="zh-CN" altLang="en-US" dirty="0"/>
          </a:p>
        </p:txBody>
      </p:sp>
    </p:spTree>
    <p:extLst>
      <p:ext uri="{BB962C8B-B14F-4D97-AF65-F5344CB8AC3E}">
        <p14:creationId xmlns:p14="http://schemas.microsoft.com/office/powerpoint/2010/main" val="2007611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4.1.3 </a:t>
            </a:r>
            <a:r>
              <a:rPr lang="zh-CN" altLang="en-US" dirty="0"/>
              <a:t>表格设置</a:t>
            </a:r>
          </a:p>
        </p:txBody>
      </p:sp>
      <p:sp>
        <p:nvSpPr>
          <p:cNvPr id="3" name="内容占位符 2"/>
          <p:cNvSpPr>
            <a:spLocks noGrp="1"/>
          </p:cNvSpPr>
          <p:nvPr>
            <p:ph idx="1"/>
          </p:nvPr>
        </p:nvSpPr>
        <p:spPr/>
        <p:txBody>
          <a:bodyPr/>
          <a:lstStyle/>
          <a:p>
            <a:pPr>
              <a:lnSpc>
                <a:spcPct val="150000"/>
              </a:lnSpc>
            </a:pPr>
            <a:r>
              <a:rPr lang="en-US" altLang="zh-CN" dirty="0"/>
              <a:t>1</a:t>
            </a:r>
            <a:r>
              <a:rPr lang="zh-CN" altLang="en-US" dirty="0"/>
              <a:t>：字体的</a:t>
            </a:r>
            <a:r>
              <a:rPr lang="zh-CN" altLang="en-US" dirty="0" smtClean="0"/>
              <a:t>设置</a:t>
            </a:r>
            <a:endParaRPr lang="en-US" altLang="zh-CN" dirty="0" smtClean="0"/>
          </a:p>
          <a:p>
            <a:pPr>
              <a:lnSpc>
                <a:spcPct val="150000"/>
              </a:lnSpc>
            </a:pPr>
            <a:r>
              <a:rPr lang="en-US" altLang="zh-CN" dirty="0"/>
              <a:t>2</a:t>
            </a:r>
            <a:r>
              <a:rPr lang="zh-CN" altLang="en-US" dirty="0"/>
              <a:t>： 设置单元格内容的对齐</a:t>
            </a:r>
            <a:r>
              <a:rPr lang="zh-CN" altLang="en-US" dirty="0" smtClean="0"/>
              <a:t>方式</a:t>
            </a:r>
            <a:endParaRPr lang="en-US" altLang="zh-CN" dirty="0" smtClean="0"/>
          </a:p>
          <a:p>
            <a:pPr>
              <a:lnSpc>
                <a:spcPct val="150000"/>
              </a:lnSpc>
            </a:pPr>
            <a:r>
              <a:rPr lang="en-US" altLang="zh-CN" dirty="0"/>
              <a:t>3</a:t>
            </a:r>
            <a:r>
              <a:rPr lang="zh-CN" altLang="en-US" dirty="0"/>
              <a:t>：边框的</a:t>
            </a:r>
            <a:r>
              <a:rPr lang="zh-CN" altLang="en-US" dirty="0" smtClean="0"/>
              <a:t>设置</a:t>
            </a:r>
            <a:endParaRPr lang="en-US" altLang="zh-CN" dirty="0" smtClean="0"/>
          </a:p>
          <a:p>
            <a:endParaRPr lang="zh-CN" altLang="en-US" dirty="0"/>
          </a:p>
        </p:txBody>
      </p:sp>
    </p:spTree>
    <p:extLst>
      <p:ext uri="{BB962C8B-B14F-4D97-AF65-F5344CB8AC3E}">
        <p14:creationId xmlns:p14="http://schemas.microsoft.com/office/powerpoint/2010/main" val="12974917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100</TotalTime>
  <Words>1318</Words>
  <Application>Microsoft Office PowerPoint</Application>
  <PresentationFormat>全屏显示(4:3)</PresentationFormat>
  <Paragraphs>154</Paragraphs>
  <Slides>39</Slides>
  <Notes>0</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暗香扑面</vt:lpstr>
      <vt:lpstr>单元四 Excel 2010 的使用</vt:lpstr>
      <vt:lpstr>学习目标</vt:lpstr>
      <vt:lpstr>学习任务</vt:lpstr>
      <vt:lpstr>4.1任务1 公司销售统计表</vt:lpstr>
      <vt:lpstr>4.1任务1 公司销售统计表</vt:lpstr>
      <vt:lpstr>4.1任务1 公司销售统计表</vt:lpstr>
      <vt:lpstr>4.1.1 开始使用Excel2010</vt:lpstr>
      <vt:lpstr>4.1.2 录入数据</vt:lpstr>
      <vt:lpstr>4.1.3 表格设置</vt:lpstr>
      <vt:lpstr>4.1.4 成绩计算与统计</vt:lpstr>
      <vt:lpstr>4.1.5 成绩分析</vt:lpstr>
      <vt:lpstr>任务拓展： 制作成绩分析表</vt:lpstr>
      <vt:lpstr>4.2 任务2  职工基本情况表</vt:lpstr>
      <vt:lpstr>4.2 任务2  职工基本情况表</vt:lpstr>
      <vt:lpstr>4.2 任务2  职工基本情况表</vt:lpstr>
      <vt:lpstr>4.2.1  数据计算</vt:lpstr>
      <vt:lpstr>4.2.2  数据排序</vt:lpstr>
      <vt:lpstr>4.2.3  数据汇总</vt:lpstr>
      <vt:lpstr>4.2.4  数据筛选</vt:lpstr>
      <vt:lpstr>4.2.5  数据透视表</vt:lpstr>
      <vt:lpstr>任务拓展：统计职工一览表</vt:lpstr>
      <vt:lpstr>4.3任务3 大学生消费情况统计图</vt:lpstr>
      <vt:lpstr>4.3任务3 大学生消费情况统计图</vt:lpstr>
      <vt:lpstr>4.3任务3 大学生消费情况统计图</vt:lpstr>
      <vt:lpstr>4.3.1  设置工作表</vt:lpstr>
      <vt:lpstr>4.3.2  创建图表</vt:lpstr>
      <vt:lpstr>4.3.3  修改图表</vt:lpstr>
      <vt:lpstr>4.3.4  美化图表</vt:lpstr>
      <vt:lpstr>4.3.5  分析图表</vt:lpstr>
      <vt:lpstr>任务拓展：制作产品销售统计图</vt:lpstr>
      <vt:lpstr>4.4 任务4 制作景区调查问卷</vt:lpstr>
      <vt:lpstr>4.4 任务4 制作景区调查问卷</vt:lpstr>
      <vt:lpstr>4.4 任务4 制作景区调查问卷</vt:lpstr>
      <vt:lpstr>4.5.1  设计工作表</vt:lpstr>
      <vt:lpstr>4.5.2  设置数据有效性</vt:lpstr>
      <vt:lpstr>4.5.3  设置保护</vt:lpstr>
      <vt:lpstr>4.5.4  打印工作表</vt:lpstr>
      <vt:lpstr>任务拓展：差旅费用报销单</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dydy</dc:creator>
  <cp:lastModifiedBy>Microsoft</cp:lastModifiedBy>
  <cp:revision>37</cp:revision>
  <dcterms:created xsi:type="dcterms:W3CDTF">2018-02-25T12:00:45Z</dcterms:created>
  <dcterms:modified xsi:type="dcterms:W3CDTF">2018-03-03T12:40:41Z</dcterms:modified>
</cp:coreProperties>
</file>