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6" r:id="rId4"/>
    <p:sldId id="258" r:id="rId5"/>
    <p:sldId id="262" r:id="rId6"/>
    <p:sldId id="264" r:id="rId7"/>
    <p:sldId id="265" r:id="rId8"/>
    <p:sldId id="269" r:id="rId9"/>
    <p:sldId id="268" r:id="rId10"/>
    <p:sldId id="270" r:id="rId11"/>
    <p:sldId id="274" r:id="rId12"/>
    <p:sldId id="277" r:id="rId13"/>
    <p:sldId id="279"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B0D2"/>
    <a:srgbClr val="000001"/>
    <a:srgbClr val="011634"/>
    <a:srgbClr val="59CCF0"/>
    <a:srgbClr val="C2F7FD"/>
    <a:srgbClr val="000E20"/>
    <a:srgbClr val="002444"/>
    <a:srgbClr val="000C1F"/>
    <a:srgbClr val="2CAAE2"/>
    <a:srgbClr val="35A6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3088" autoAdjust="0"/>
    <p:restoredTop sz="94660"/>
  </p:normalViewPr>
  <p:slideViewPr>
    <p:cSldViewPr snapToGrid="0" showGuides="1">
      <p:cViewPr>
        <p:scale>
          <a:sx n="50" d="100"/>
          <a:sy n="50" d="100"/>
        </p:scale>
        <p:origin x="1446" y="1218"/>
      </p:cViewPr>
      <p:guideLst>
        <p:guide orient="horz" pos="2066"/>
        <p:guide pos="381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459604A-1F98-4268-BA91-305866B2C10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11268B-6193-40D1-8E38-3F67FB3274E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D459604A-1F98-4268-BA91-305866B2C10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11268B-6193-40D1-8E38-3F67FB3274E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D459604A-1F98-4268-BA91-305866B2C10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11268B-6193-40D1-8E38-3F67FB3274E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D459604A-1F98-4268-BA91-305866B2C10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11268B-6193-40D1-8E38-3F67FB3274E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459604A-1F98-4268-BA91-305866B2C10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11268B-6193-40D1-8E38-3F67FB3274E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D459604A-1F98-4268-BA91-305866B2C10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F11268B-6193-40D1-8E38-3F67FB3274E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459604A-1F98-4268-BA91-305866B2C10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F11268B-6193-40D1-8E38-3F67FB3274E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459604A-1F98-4268-BA91-305866B2C10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F11268B-6193-40D1-8E38-3F67FB3274E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459604A-1F98-4268-BA91-305866B2C10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F11268B-6193-40D1-8E38-3F67FB3274E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459604A-1F98-4268-BA91-305866B2C10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F11268B-6193-40D1-8E38-3F67FB3274E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459604A-1F98-4268-BA91-305866B2C10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F11268B-6193-40D1-8E38-3F67FB3274E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59604A-1F98-4268-BA91-305866B2C108}"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11268B-6193-40D1-8E38-3F67FB3274E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jpeg"/><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jpeg"/><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图片 40" descr="图片包含 游戏机, 黑色, 电脑, 桌子&#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a:ln>
            <a:noFill/>
          </a:ln>
        </p:spPr>
      </p:pic>
      <p:grpSp>
        <p:nvGrpSpPr>
          <p:cNvPr id="22" name="组合 21"/>
          <p:cNvGrpSpPr/>
          <p:nvPr/>
        </p:nvGrpSpPr>
        <p:grpSpPr>
          <a:xfrm>
            <a:off x="3829051" y="1092200"/>
            <a:ext cx="4500562" cy="495300"/>
            <a:chOff x="3829051" y="1781175"/>
            <a:chExt cx="4500562" cy="495300"/>
          </a:xfrm>
        </p:grpSpPr>
        <p:cxnSp>
          <p:nvCxnSpPr>
            <p:cNvPr id="7" name="直接连接符 6"/>
            <p:cNvCxnSpPr/>
            <p:nvPr/>
          </p:nvCxnSpPr>
          <p:spPr>
            <a:xfrm>
              <a:off x="3881438" y="2105025"/>
              <a:ext cx="238125" cy="0"/>
            </a:xfrm>
            <a:prstGeom prst="line">
              <a:avLst/>
            </a:prstGeom>
            <a:ln>
              <a:solidFill>
                <a:srgbClr val="2CB0D2"/>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829051" y="2266950"/>
              <a:ext cx="238125" cy="0"/>
            </a:xfrm>
            <a:prstGeom prst="line">
              <a:avLst/>
            </a:prstGeom>
            <a:ln>
              <a:solidFill>
                <a:srgbClr val="2CB0D2"/>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8015288" y="2114550"/>
              <a:ext cx="238125" cy="0"/>
            </a:xfrm>
            <a:prstGeom prst="line">
              <a:avLst/>
            </a:prstGeom>
            <a:ln>
              <a:solidFill>
                <a:srgbClr val="2CB0D2"/>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7962901" y="2276475"/>
              <a:ext cx="238125" cy="0"/>
            </a:xfrm>
            <a:prstGeom prst="line">
              <a:avLst/>
            </a:prstGeom>
            <a:ln>
              <a:solidFill>
                <a:srgbClr val="2CB0D2"/>
              </a:solidFill>
            </a:ln>
          </p:spPr>
          <p:style>
            <a:lnRef idx="1">
              <a:schemeClr val="accent1"/>
            </a:lnRef>
            <a:fillRef idx="0">
              <a:schemeClr val="accent1"/>
            </a:fillRef>
            <a:effectRef idx="0">
              <a:schemeClr val="accent1"/>
            </a:effectRef>
            <a:fontRef idx="minor">
              <a:schemeClr val="tx1"/>
            </a:fontRef>
          </p:style>
        </p:cxnSp>
        <p:grpSp>
          <p:nvGrpSpPr>
            <p:cNvPr id="18" name="组合 17"/>
            <p:cNvGrpSpPr/>
            <p:nvPr/>
          </p:nvGrpSpPr>
          <p:grpSpPr>
            <a:xfrm>
              <a:off x="3857625" y="1781175"/>
              <a:ext cx="4471988" cy="209551"/>
              <a:chOff x="3857625" y="1781175"/>
              <a:chExt cx="4471988" cy="209551"/>
            </a:xfrm>
            <a:noFill/>
          </p:grpSpPr>
          <p:sp>
            <p:nvSpPr>
              <p:cNvPr id="5" name="任意多边形: 形状 4"/>
              <p:cNvSpPr/>
              <p:nvPr/>
            </p:nvSpPr>
            <p:spPr>
              <a:xfrm>
                <a:off x="3933825" y="1781175"/>
                <a:ext cx="4319588" cy="176213"/>
              </a:xfrm>
              <a:custGeom>
                <a:avLst/>
                <a:gdLst>
                  <a:gd name="connsiteX0" fmla="*/ 0 w 4357688"/>
                  <a:gd name="connsiteY0" fmla="*/ 180975 h 180975"/>
                  <a:gd name="connsiteX1" fmla="*/ 266700 w 4357688"/>
                  <a:gd name="connsiteY1" fmla="*/ 161925 h 180975"/>
                  <a:gd name="connsiteX2" fmla="*/ 400050 w 4357688"/>
                  <a:gd name="connsiteY2" fmla="*/ 4763 h 180975"/>
                  <a:gd name="connsiteX3" fmla="*/ 3957638 w 4357688"/>
                  <a:gd name="connsiteY3" fmla="*/ 0 h 180975"/>
                  <a:gd name="connsiteX4" fmla="*/ 4100513 w 4357688"/>
                  <a:gd name="connsiteY4" fmla="*/ 176213 h 180975"/>
                  <a:gd name="connsiteX5" fmla="*/ 4357688 w 4357688"/>
                  <a:gd name="connsiteY5" fmla="*/ 176213 h 180975"/>
                  <a:gd name="connsiteX0-1" fmla="*/ 0 w 4319588"/>
                  <a:gd name="connsiteY0-2" fmla="*/ 164306 h 176213"/>
                  <a:gd name="connsiteX1-3" fmla="*/ 228600 w 4319588"/>
                  <a:gd name="connsiteY1-4" fmla="*/ 161925 h 176213"/>
                  <a:gd name="connsiteX2-5" fmla="*/ 361950 w 4319588"/>
                  <a:gd name="connsiteY2-6" fmla="*/ 4763 h 176213"/>
                  <a:gd name="connsiteX3-7" fmla="*/ 3919538 w 4319588"/>
                  <a:gd name="connsiteY3-8" fmla="*/ 0 h 176213"/>
                  <a:gd name="connsiteX4-9" fmla="*/ 4062413 w 4319588"/>
                  <a:gd name="connsiteY4-10" fmla="*/ 176213 h 176213"/>
                  <a:gd name="connsiteX5-11" fmla="*/ 4319588 w 4319588"/>
                  <a:gd name="connsiteY5-12" fmla="*/ 176213 h 17621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4319588" h="176213">
                    <a:moveTo>
                      <a:pt x="0" y="164306"/>
                    </a:moveTo>
                    <a:lnTo>
                      <a:pt x="228600" y="161925"/>
                    </a:lnTo>
                    <a:lnTo>
                      <a:pt x="361950" y="4763"/>
                    </a:lnTo>
                    <a:lnTo>
                      <a:pt x="3919538" y="0"/>
                    </a:lnTo>
                    <a:lnTo>
                      <a:pt x="4062413" y="176213"/>
                    </a:lnTo>
                    <a:lnTo>
                      <a:pt x="4319588" y="176213"/>
                    </a:lnTo>
                  </a:path>
                </a:pathLst>
              </a:custGeom>
              <a:grpFill/>
              <a:ln>
                <a:solidFill>
                  <a:srgbClr val="2CB0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253413" y="1914526"/>
                <a:ext cx="76200" cy="76200"/>
              </a:xfrm>
              <a:prstGeom prst="ellipse">
                <a:avLst/>
              </a:prstGeom>
              <a:grpFill/>
              <a:ln>
                <a:solidFill>
                  <a:srgbClr val="2CB0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3857625" y="1905001"/>
                <a:ext cx="76200" cy="76200"/>
              </a:xfrm>
              <a:prstGeom prst="ellipse">
                <a:avLst/>
              </a:prstGeom>
              <a:grpFill/>
              <a:ln>
                <a:solidFill>
                  <a:srgbClr val="2CB0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5" name="文本框 24"/>
          <p:cNvSpPr txBox="1"/>
          <p:nvPr/>
        </p:nvSpPr>
        <p:spPr>
          <a:xfrm>
            <a:off x="671195" y="1887855"/>
            <a:ext cx="10850880" cy="4246245"/>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pPr algn="ctr"/>
            <a:r>
              <a:rPr lang="zh-CN" altLang="en-US" sz="5400" b="1">
                <a:solidFill>
                  <a:schemeClr val="accent4"/>
                </a:solidFill>
                <a:effectLst>
                  <a:glow rad="63500">
                    <a:schemeClr val="accent2">
                      <a:satMod val="175000"/>
                      <a:alpha val="40000"/>
                    </a:schemeClr>
                  </a:glow>
                </a:effectLst>
                <a:latin typeface="Adobe 黑体 Std R" panose="020B0400000000000000" charset="-122"/>
                <a:ea typeface="Adobe 黑体 Std R" panose="020B0400000000000000" charset="-122"/>
                <a:cs typeface="Adobe 黑体 Std R" panose="020B0400000000000000" charset="-122"/>
              </a:rPr>
              <a:t>基于</a:t>
            </a:r>
            <a:r>
              <a:rPr lang="en-US" altLang="zh-CN" sz="5400" b="1">
                <a:ln>
                  <a:solidFill>
                    <a:schemeClr val="tx1"/>
                  </a:solidFill>
                </a:ln>
                <a:solidFill>
                  <a:schemeClr val="accent4"/>
                </a:solidFill>
                <a:effectLst/>
                <a:latin typeface="Adobe 黑体 Std R" panose="020B0400000000000000" charset="-122"/>
                <a:ea typeface="Adobe 黑体 Std R" panose="020B0400000000000000" charset="-122"/>
                <a:cs typeface="Adobe 黑体 Std R" panose="020B0400000000000000" charset="-122"/>
              </a:rPr>
              <a:t>Echarts</a:t>
            </a:r>
            <a:r>
              <a:rPr lang="zh-CN" altLang="en-US" sz="5400" b="1">
                <a:solidFill>
                  <a:schemeClr val="accent4"/>
                </a:solidFill>
                <a:effectLst>
                  <a:glow rad="63500">
                    <a:schemeClr val="accent2">
                      <a:satMod val="175000"/>
                      <a:alpha val="40000"/>
                    </a:schemeClr>
                  </a:glow>
                </a:effectLst>
                <a:latin typeface="Adobe 黑体 Std R" panose="020B0400000000000000" charset="-122"/>
                <a:ea typeface="Adobe 黑体 Std R" panose="020B0400000000000000" charset="-122"/>
                <a:cs typeface="Adobe 黑体 Std R" panose="020B0400000000000000" charset="-122"/>
              </a:rPr>
              <a:t>的疫情</a:t>
            </a:r>
            <a:endParaRPr lang="zh-CN" altLang="en-US" sz="5400" b="1">
              <a:solidFill>
                <a:schemeClr val="accent4"/>
              </a:solidFill>
              <a:effectLst>
                <a:glow rad="63500">
                  <a:schemeClr val="accent2">
                    <a:satMod val="175000"/>
                    <a:alpha val="40000"/>
                  </a:schemeClr>
                </a:glow>
              </a:effectLst>
              <a:latin typeface="Adobe 黑体 Std R" panose="020B0400000000000000" charset="-122"/>
              <a:ea typeface="Adobe 黑体 Std R" panose="020B0400000000000000" charset="-122"/>
              <a:cs typeface="Adobe 黑体 Std R" panose="020B0400000000000000" charset="-122"/>
            </a:endParaRPr>
          </a:p>
          <a:p>
            <a:pPr algn="ctr"/>
            <a:r>
              <a:rPr lang="zh-CN" altLang="en-US" sz="5400" b="1">
                <a:solidFill>
                  <a:schemeClr val="accent4"/>
                </a:solidFill>
                <a:effectLst>
                  <a:glow rad="63500">
                    <a:schemeClr val="accent2">
                      <a:satMod val="175000"/>
                      <a:alpha val="40000"/>
                    </a:schemeClr>
                  </a:glow>
                </a:effectLst>
                <a:latin typeface="Adobe 黑体 Std R" panose="020B0400000000000000" charset="-122"/>
                <a:ea typeface="Adobe 黑体 Std R" panose="020B0400000000000000" charset="-122"/>
                <a:cs typeface="Adobe 黑体 Std R" panose="020B0400000000000000" charset="-122"/>
              </a:rPr>
              <a:t>期间经济主题</a:t>
            </a:r>
            <a:endParaRPr lang="zh-CN" altLang="en-US" sz="5400" b="1">
              <a:solidFill>
                <a:schemeClr val="accent4"/>
              </a:solidFill>
              <a:effectLst>
                <a:glow rad="63500">
                  <a:schemeClr val="accent2">
                    <a:satMod val="175000"/>
                    <a:alpha val="40000"/>
                  </a:schemeClr>
                </a:glow>
              </a:effectLst>
              <a:latin typeface="Adobe 黑体 Std R" panose="020B0400000000000000" charset="-122"/>
              <a:ea typeface="Adobe 黑体 Std R" panose="020B0400000000000000" charset="-122"/>
              <a:cs typeface="Adobe 黑体 Std R" panose="020B0400000000000000" charset="-122"/>
            </a:endParaRPr>
          </a:p>
          <a:p>
            <a:pPr algn="ctr"/>
            <a:r>
              <a:rPr lang="zh-CN" altLang="en-US" sz="5400" b="1">
                <a:solidFill>
                  <a:schemeClr val="accent4"/>
                </a:solidFill>
                <a:effectLst>
                  <a:glow rad="63500">
                    <a:schemeClr val="accent2">
                      <a:satMod val="175000"/>
                      <a:alpha val="40000"/>
                    </a:schemeClr>
                  </a:glow>
                </a:effectLst>
                <a:latin typeface="Adobe 黑体 Std R" panose="020B0400000000000000" charset="-122"/>
                <a:ea typeface="Adobe 黑体 Std R" panose="020B0400000000000000" charset="-122"/>
                <a:cs typeface="Adobe 黑体 Std R" panose="020B0400000000000000" charset="-122"/>
              </a:rPr>
              <a:t>大数据可视化</a:t>
            </a:r>
            <a:endParaRPr lang="zh-CN" altLang="en-US" sz="5400" b="1">
              <a:solidFill>
                <a:schemeClr val="accent4"/>
              </a:solidFill>
              <a:effectLst>
                <a:glow rad="63500">
                  <a:schemeClr val="accent2">
                    <a:satMod val="175000"/>
                    <a:alpha val="40000"/>
                  </a:schemeClr>
                </a:glow>
              </a:effectLst>
              <a:latin typeface="Adobe 黑体 Std R" panose="020B0400000000000000" charset="-122"/>
              <a:ea typeface="Adobe 黑体 Std R" panose="020B0400000000000000" charset="-122"/>
              <a:cs typeface="Adobe 黑体 Std R" panose="020B0400000000000000" charset="-122"/>
            </a:endParaRPr>
          </a:p>
          <a:p>
            <a:pPr algn="ctr"/>
            <a:r>
              <a:rPr lang="zh-CN" altLang="en-US" sz="5400" b="1">
                <a:solidFill>
                  <a:schemeClr val="accent4"/>
                </a:solidFill>
                <a:effectLst>
                  <a:glow rad="63500">
                    <a:schemeClr val="accent2">
                      <a:satMod val="175000"/>
                      <a:alpha val="40000"/>
                    </a:schemeClr>
                  </a:glow>
                </a:effectLst>
                <a:latin typeface="Adobe 黑体 Std R" panose="020B0400000000000000" charset="-122"/>
                <a:ea typeface="Adobe 黑体 Std R" panose="020B0400000000000000" charset="-122"/>
                <a:cs typeface="Adobe 黑体 Std R" panose="020B0400000000000000" charset="-122"/>
              </a:rPr>
              <a:t>分析面板                   </a:t>
            </a:r>
            <a:endParaRPr lang="zh-CN" altLang="en-US" sz="5400" b="1">
              <a:solidFill>
                <a:schemeClr val="accent4"/>
              </a:solidFill>
              <a:effectLst>
                <a:glow rad="63500">
                  <a:schemeClr val="accent2">
                    <a:satMod val="175000"/>
                    <a:alpha val="40000"/>
                  </a:schemeClr>
                </a:glow>
              </a:effectLst>
              <a:latin typeface="Adobe 黑体 Std R" panose="020B0400000000000000" charset="-122"/>
              <a:ea typeface="Adobe 黑体 Std R" panose="020B0400000000000000" charset="-122"/>
              <a:cs typeface="Adobe 黑体 Std R" panose="020B0400000000000000" charset="-122"/>
            </a:endParaRPr>
          </a:p>
          <a:p>
            <a:pPr algn="ctr"/>
            <a:r>
              <a:rPr lang="zh-CN" altLang="en-US" sz="5400" b="1">
                <a:solidFill>
                  <a:schemeClr val="accent4"/>
                </a:solidFill>
                <a:effectLst>
                  <a:glow rad="63500">
                    <a:schemeClr val="accent2">
                      <a:satMod val="175000"/>
                      <a:alpha val="40000"/>
                    </a:schemeClr>
                  </a:glow>
                </a:effectLst>
                <a:latin typeface="Adobe 黑体 Std R" panose="020B0400000000000000" charset="-122"/>
                <a:ea typeface="Adobe 黑体 Std R" panose="020B0400000000000000" charset="-122"/>
                <a:cs typeface="Adobe 黑体 Std R" panose="020B0400000000000000" charset="-122"/>
              </a:rPr>
              <a:t> </a:t>
            </a:r>
            <a:endParaRPr lang="zh-CN" altLang="en-US" sz="2400" b="1">
              <a:solidFill>
                <a:schemeClr val="accent4"/>
              </a:solidFill>
              <a:effectLst>
                <a:glow rad="63500">
                  <a:schemeClr val="accent2">
                    <a:satMod val="175000"/>
                    <a:alpha val="40000"/>
                  </a:schemeClr>
                </a:glow>
              </a:effectLst>
              <a:latin typeface="Adobe 黑体 Std R" panose="020B0400000000000000" charset="-122"/>
              <a:ea typeface="Adobe 黑体 Std R" panose="020B0400000000000000" charset="-122"/>
              <a:cs typeface="Adobe 黑体 Std R" panose="020B0400000000000000" charset="-122"/>
            </a:endParaRPr>
          </a:p>
        </p:txBody>
      </p:sp>
      <p:sp>
        <p:nvSpPr>
          <p:cNvPr id="36" name="任意多边形: 形状 35"/>
          <p:cNvSpPr/>
          <p:nvPr/>
        </p:nvSpPr>
        <p:spPr>
          <a:xfrm flipH="1">
            <a:off x="4653894" y="5765514"/>
            <a:ext cx="2884848" cy="462492"/>
          </a:xfrm>
          <a:custGeom>
            <a:avLst/>
            <a:gdLst>
              <a:gd name="connsiteX0" fmla="*/ 2780521 w 3009900"/>
              <a:gd name="connsiteY0" fmla="*/ 0 h 458759"/>
              <a:gd name="connsiteX1" fmla="*/ 2006600 w 3009900"/>
              <a:gd name="connsiteY1" fmla="*/ 0 h 458759"/>
              <a:gd name="connsiteX2" fmla="*/ 1003300 w 3009900"/>
              <a:gd name="connsiteY2" fmla="*/ 0 h 458759"/>
              <a:gd name="connsiteX3" fmla="*/ 229379 w 3009900"/>
              <a:gd name="connsiteY3" fmla="*/ 0 h 458759"/>
              <a:gd name="connsiteX4" fmla="*/ 0 w 3009900"/>
              <a:gd name="connsiteY4" fmla="*/ 229380 h 458759"/>
              <a:gd name="connsiteX5" fmla="*/ 229379 w 3009900"/>
              <a:gd name="connsiteY5" fmla="*/ 458759 h 458759"/>
              <a:gd name="connsiteX6" fmla="*/ 1003300 w 3009900"/>
              <a:gd name="connsiteY6" fmla="*/ 458759 h 458759"/>
              <a:gd name="connsiteX7" fmla="*/ 2006600 w 3009900"/>
              <a:gd name="connsiteY7" fmla="*/ 458759 h 458759"/>
              <a:gd name="connsiteX8" fmla="*/ 2780521 w 3009900"/>
              <a:gd name="connsiteY8" fmla="*/ 458759 h 458759"/>
              <a:gd name="connsiteX9" fmla="*/ 3009900 w 3009900"/>
              <a:gd name="connsiteY9" fmla="*/ 229380 h 458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09900" h="458759">
                <a:moveTo>
                  <a:pt x="2780521" y="0"/>
                </a:moveTo>
                <a:lnTo>
                  <a:pt x="2006600" y="0"/>
                </a:lnTo>
                <a:lnTo>
                  <a:pt x="1003300" y="0"/>
                </a:lnTo>
                <a:lnTo>
                  <a:pt x="229379" y="0"/>
                </a:lnTo>
                <a:lnTo>
                  <a:pt x="0" y="229380"/>
                </a:lnTo>
                <a:lnTo>
                  <a:pt x="229379" y="458759"/>
                </a:lnTo>
                <a:lnTo>
                  <a:pt x="1003300" y="458759"/>
                </a:lnTo>
                <a:lnTo>
                  <a:pt x="2006600" y="458759"/>
                </a:lnTo>
                <a:lnTo>
                  <a:pt x="2780521" y="458759"/>
                </a:lnTo>
                <a:lnTo>
                  <a:pt x="3009900" y="229380"/>
                </a:lnTo>
                <a:close/>
              </a:path>
            </a:pathLst>
          </a:custGeom>
          <a:solidFill>
            <a:srgbClr val="011634"/>
          </a:solidFill>
          <a:ln>
            <a:solidFill>
              <a:srgbClr val="59CC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文本框 36"/>
          <p:cNvSpPr txBox="1"/>
          <p:nvPr/>
        </p:nvSpPr>
        <p:spPr>
          <a:xfrm>
            <a:off x="5179852" y="5812875"/>
            <a:ext cx="1833563" cy="368300"/>
          </a:xfrm>
          <a:prstGeom prst="rect">
            <a:avLst/>
          </a:prstGeom>
          <a:noFill/>
        </p:spPr>
        <p:txBody>
          <a:bodyPr wrap="square" rtlCol="0">
            <a:spAutoFit/>
          </a:bodyPr>
          <a:lstStyle/>
          <a:p>
            <a:pPr algn="dist"/>
            <a:r>
              <a:rPr lang="zh-CN" altLang="en-US">
                <a:solidFill>
                  <a:srgbClr val="59CCF0"/>
                </a:solidFill>
                <a:latin typeface="张海山锐谐体" panose="02000000000000000000" pitchFamily="2" charset="-122"/>
                <a:ea typeface="张海山锐谐体" panose="02000000000000000000" pitchFamily="2" charset="-122"/>
              </a:rPr>
              <a:t>老师你说的都队</a:t>
            </a:r>
            <a:endParaRPr lang="zh-CN" altLang="en-US">
              <a:solidFill>
                <a:srgbClr val="59CCF0"/>
              </a:solidFill>
              <a:latin typeface="张海山锐谐体" panose="02000000000000000000" pitchFamily="2" charset="-122"/>
              <a:ea typeface="张海山锐谐体" panose="02000000000000000000" pitchFamily="2" charset="-122"/>
            </a:endParaRPr>
          </a:p>
        </p:txBody>
      </p:sp>
      <p:sp>
        <p:nvSpPr>
          <p:cNvPr id="2" name="文本框 1"/>
          <p:cNvSpPr txBox="1"/>
          <p:nvPr/>
        </p:nvSpPr>
        <p:spPr>
          <a:xfrm>
            <a:off x="415290" y="4939665"/>
            <a:ext cx="3651250" cy="368300"/>
          </a:xfrm>
          <a:prstGeom prst="rect">
            <a:avLst/>
          </a:prstGeom>
          <a:noFill/>
        </p:spPr>
        <p:txBody>
          <a:bodyPr wrap="square" rtlCol="0">
            <a:spAutoFit/>
          </a:bodyPr>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片包含 食物, 游戏机, 电脑&#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矩形 3"/>
          <p:cNvSpPr/>
          <p:nvPr/>
        </p:nvSpPr>
        <p:spPr>
          <a:xfrm>
            <a:off x="2993570" y="4262110"/>
            <a:ext cx="6204858" cy="410845"/>
          </a:xfrm>
          <a:prstGeom prst="rect">
            <a:avLst/>
          </a:prstGeom>
        </p:spPr>
        <p:txBody>
          <a:bodyPr wrap="square">
            <a:spAutoFit/>
          </a:bodyPr>
          <a:lstStyle/>
          <a:p>
            <a:pPr algn="ctr">
              <a:lnSpc>
                <a:spcPct val="130000"/>
              </a:lnSpc>
            </a:pPr>
            <a:endParaRPr lang="en-US" altLang="zh-CN" sz="1600" dirty="0">
              <a:solidFill>
                <a:schemeClr val="bg1"/>
              </a:solidFill>
              <a:latin typeface="微软雅黑 Light" panose="020B0502040204020203" pitchFamily="34" charset="-122"/>
              <a:ea typeface="微软雅黑 Light" panose="020B0502040204020203" pitchFamily="34" charset="-122"/>
            </a:endParaRPr>
          </a:p>
        </p:txBody>
      </p:sp>
      <p:sp>
        <p:nvSpPr>
          <p:cNvPr id="5" name="文本框 4"/>
          <p:cNvSpPr txBox="1"/>
          <p:nvPr/>
        </p:nvSpPr>
        <p:spPr>
          <a:xfrm>
            <a:off x="5283413" y="1524337"/>
            <a:ext cx="1552147" cy="1106805"/>
          </a:xfrm>
          <a:prstGeom prst="rect">
            <a:avLst/>
          </a:prstGeom>
          <a:noFill/>
        </p:spPr>
        <p:txBody>
          <a:bodyPr wrap="square" rtlCol="0">
            <a:spAutoFit/>
          </a:bodyPr>
          <a:lstStyle/>
          <a:p>
            <a:pPr algn="ctr"/>
            <a:r>
              <a:rPr lang="en-US" altLang="zh-CN" sz="6600" b="1">
                <a:solidFill>
                  <a:srgbClr val="2CB0D2"/>
                </a:solidFill>
                <a:latin typeface="Adobe 黑体 Std R" panose="020B0400000000000000" charset="-122"/>
                <a:ea typeface="Adobe 黑体 Std R" panose="020B0400000000000000" charset="-122"/>
              </a:rPr>
              <a:t>04</a:t>
            </a:r>
            <a:endParaRPr lang="zh-CN" altLang="en-US" sz="6600" b="1" dirty="0">
              <a:solidFill>
                <a:srgbClr val="2CB0D2"/>
              </a:solidFill>
              <a:latin typeface="Adobe 黑体 Std R" panose="020B0400000000000000" charset="-122"/>
              <a:ea typeface="Adobe 黑体 Std R" panose="020B0400000000000000" charset="-122"/>
            </a:endParaRPr>
          </a:p>
        </p:txBody>
      </p:sp>
      <p:sp>
        <p:nvSpPr>
          <p:cNvPr id="6" name="文本框 5"/>
          <p:cNvSpPr txBox="1"/>
          <p:nvPr/>
        </p:nvSpPr>
        <p:spPr>
          <a:xfrm>
            <a:off x="4208303" y="3688090"/>
            <a:ext cx="3775393" cy="1106805"/>
          </a:xfrm>
          <a:prstGeom prst="rect">
            <a:avLst/>
          </a:prstGeom>
          <a:noFill/>
        </p:spPr>
        <p:txBody>
          <a:bodyPr wrap="square" rtlCol="0">
            <a:spAutoFit/>
          </a:bodyPr>
          <a:lstStyle/>
          <a:p>
            <a:pPr algn="ctr"/>
            <a:r>
              <a:rPr lang="zh-CN" altLang="en-US" sz="6600" dirty="0">
                <a:solidFill>
                  <a:srgbClr val="2CB0D2"/>
                </a:solidFill>
                <a:latin typeface="Adobe 黑体 Std R" panose="020B0400000000000000" charset="-122"/>
                <a:ea typeface="Adobe 黑体 Std R" panose="020B0400000000000000" charset="-122"/>
              </a:rPr>
              <a:t>实际应用</a:t>
            </a:r>
            <a:endParaRPr lang="zh-CN" altLang="en-US" sz="6600" dirty="0">
              <a:solidFill>
                <a:srgbClr val="2CB0D2"/>
              </a:solidFill>
              <a:latin typeface="Adobe 黑体 Std R" panose="020B0400000000000000" charset="-122"/>
              <a:ea typeface="Adobe 黑体 Std R" panose="020B0400000000000000" charset="-122"/>
            </a:endParaRPr>
          </a:p>
        </p:txBody>
      </p:sp>
      <p:grpSp>
        <p:nvGrpSpPr>
          <p:cNvPr id="7" name="组合 6"/>
          <p:cNvGrpSpPr/>
          <p:nvPr/>
        </p:nvGrpSpPr>
        <p:grpSpPr>
          <a:xfrm flipV="1">
            <a:off x="4837112" y="2388681"/>
            <a:ext cx="2444749" cy="269052"/>
            <a:chOff x="3829051" y="1781175"/>
            <a:chExt cx="4500562" cy="495300"/>
          </a:xfrm>
        </p:grpSpPr>
        <p:cxnSp>
          <p:nvCxnSpPr>
            <p:cNvPr id="8" name="直接连接符 7"/>
            <p:cNvCxnSpPr/>
            <p:nvPr/>
          </p:nvCxnSpPr>
          <p:spPr>
            <a:xfrm>
              <a:off x="3881438" y="2105025"/>
              <a:ext cx="238125" cy="0"/>
            </a:xfrm>
            <a:prstGeom prst="line">
              <a:avLst/>
            </a:prstGeom>
            <a:ln>
              <a:solidFill>
                <a:srgbClr val="2CB0D2"/>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829051" y="2266950"/>
              <a:ext cx="238125" cy="0"/>
            </a:xfrm>
            <a:prstGeom prst="line">
              <a:avLst/>
            </a:prstGeom>
            <a:ln>
              <a:solidFill>
                <a:srgbClr val="2CB0D2"/>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8015288" y="2114550"/>
              <a:ext cx="238125" cy="0"/>
            </a:xfrm>
            <a:prstGeom prst="line">
              <a:avLst/>
            </a:prstGeom>
            <a:ln>
              <a:solidFill>
                <a:srgbClr val="2CB0D2"/>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7962901" y="2276475"/>
              <a:ext cx="238125" cy="0"/>
            </a:xfrm>
            <a:prstGeom prst="line">
              <a:avLst/>
            </a:prstGeom>
            <a:ln>
              <a:solidFill>
                <a:srgbClr val="2CB0D2"/>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3857625" y="1781175"/>
              <a:ext cx="4471988" cy="209551"/>
              <a:chOff x="3857625" y="1781175"/>
              <a:chExt cx="4471988" cy="209551"/>
            </a:xfrm>
            <a:noFill/>
          </p:grpSpPr>
          <p:sp>
            <p:nvSpPr>
              <p:cNvPr id="13" name="任意多边形: 形状 12"/>
              <p:cNvSpPr/>
              <p:nvPr/>
            </p:nvSpPr>
            <p:spPr>
              <a:xfrm>
                <a:off x="3933825" y="1781175"/>
                <a:ext cx="4319588" cy="176213"/>
              </a:xfrm>
              <a:custGeom>
                <a:avLst/>
                <a:gdLst>
                  <a:gd name="connsiteX0" fmla="*/ 0 w 4357688"/>
                  <a:gd name="connsiteY0" fmla="*/ 180975 h 180975"/>
                  <a:gd name="connsiteX1" fmla="*/ 266700 w 4357688"/>
                  <a:gd name="connsiteY1" fmla="*/ 161925 h 180975"/>
                  <a:gd name="connsiteX2" fmla="*/ 400050 w 4357688"/>
                  <a:gd name="connsiteY2" fmla="*/ 4763 h 180975"/>
                  <a:gd name="connsiteX3" fmla="*/ 3957638 w 4357688"/>
                  <a:gd name="connsiteY3" fmla="*/ 0 h 180975"/>
                  <a:gd name="connsiteX4" fmla="*/ 4100513 w 4357688"/>
                  <a:gd name="connsiteY4" fmla="*/ 176213 h 180975"/>
                  <a:gd name="connsiteX5" fmla="*/ 4357688 w 4357688"/>
                  <a:gd name="connsiteY5" fmla="*/ 176213 h 180975"/>
                  <a:gd name="connsiteX0-1" fmla="*/ 0 w 4319588"/>
                  <a:gd name="connsiteY0-2" fmla="*/ 164306 h 176213"/>
                  <a:gd name="connsiteX1-3" fmla="*/ 228600 w 4319588"/>
                  <a:gd name="connsiteY1-4" fmla="*/ 161925 h 176213"/>
                  <a:gd name="connsiteX2-5" fmla="*/ 361950 w 4319588"/>
                  <a:gd name="connsiteY2-6" fmla="*/ 4763 h 176213"/>
                  <a:gd name="connsiteX3-7" fmla="*/ 3919538 w 4319588"/>
                  <a:gd name="connsiteY3-8" fmla="*/ 0 h 176213"/>
                  <a:gd name="connsiteX4-9" fmla="*/ 4062413 w 4319588"/>
                  <a:gd name="connsiteY4-10" fmla="*/ 176213 h 176213"/>
                  <a:gd name="connsiteX5-11" fmla="*/ 4319588 w 4319588"/>
                  <a:gd name="connsiteY5-12" fmla="*/ 176213 h 17621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4319588" h="176213">
                    <a:moveTo>
                      <a:pt x="0" y="164306"/>
                    </a:moveTo>
                    <a:lnTo>
                      <a:pt x="228600" y="161925"/>
                    </a:lnTo>
                    <a:lnTo>
                      <a:pt x="361950" y="4763"/>
                    </a:lnTo>
                    <a:lnTo>
                      <a:pt x="3919538" y="0"/>
                    </a:lnTo>
                    <a:lnTo>
                      <a:pt x="4062413" y="176213"/>
                    </a:lnTo>
                    <a:lnTo>
                      <a:pt x="4319588" y="176213"/>
                    </a:lnTo>
                  </a:path>
                </a:pathLst>
              </a:custGeom>
              <a:grpFill/>
              <a:ln>
                <a:solidFill>
                  <a:srgbClr val="2CB0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8253413" y="1914526"/>
                <a:ext cx="76200" cy="76200"/>
              </a:xfrm>
              <a:prstGeom prst="ellipse">
                <a:avLst/>
              </a:prstGeom>
              <a:grpFill/>
              <a:ln>
                <a:solidFill>
                  <a:srgbClr val="2CB0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857625" y="1905001"/>
                <a:ext cx="76200" cy="76200"/>
              </a:xfrm>
              <a:prstGeom prst="ellipse">
                <a:avLst/>
              </a:prstGeom>
              <a:grpFill/>
              <a:ln>
                <a:solidFill>
                  <a:srgbClr val="2CB0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amond(in)">
                                      <p:cBhvr>
                                        <p:cTn id="7" dur="500"/>
                                        <p:tgtEl>
                                          <p:spTgt spid="6"/>
                                        </p:tgtEl>
                                      </p:cBhvr>
                                    </p:animEffect>
                                  </p:childTnLst>
                                </p:cTn>
                              </p:par>
                            </p:childTnLst>
                          </p:cTn>
                        </p:par>
                        <p:par>
                          <p:cTn id="8" fill="hold">
                            <p:stCondLst>
                              <p:cond delay="500"/>
                            </p:stCondLst>
                            <p:childTnLst>
                              <p:par>
                                <p:cTn id="9" presetID="8" presetClass="entr" presetSubtype="16"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diamond(in)">
                                      <p:cBhvr>
                                        <p:cTn id="11"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片包含 动物, 桌子, 伞, 灯光&#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05" y="0"/>
            <a:ext cx="12188389" cy="6858000"/>
          </a:xfrm>
          <a:prstGeom prst="rect">
            <a:avLst/>
          </a:prstGeom>
        </p:spPr>
      </p:pic>
      <p:sp>
        <p:nvSpPr>
          <p:cNvPr id="4" name="矩形 3"/>
          <p:cNvSpPr/>
          <p:nvPr/>
        </p:nvSpPr>
        <p:spPr>
          <a:xfrm>
            <a:off x="0" y="0"/>
            <a:ext cx="12192000" cy="6858000"/>
          </a:xfrm>
          <a:prstGeom prst="rect">
            <a:avLst/>
          </a:prstGeom>
          <a:solidFill>
            <a:srgbClr val="000001">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171791" y="220990"/>
            <a:ext cx="3775393" cy="460375"/>
          </a:xfrm>
          <a:prstGeom prst="rect">
            <a:avLst/>
          </a:prstGeom>
          <a:noFill/>
        </p:spPr>
        <p:txBody>
          <a:bodyPr wrap="square" rtlCol="0">
            <a:spAutoFit/>
          </a:bodyPr>
          <a:lstStyle/>
          <a:p>
            <a:pPr algn="ctr"/>
            <a:r>
              <a:rPr lang="zh-CN" altLang="en-US" sz="2400" dirty="0">
                <a:solidFill>
                  <a:srgbClr val="2CB0D2"/>
                </a:solidFill>
                <a:latin typeface="张海山锐谐体" panose="02000000000000000000" pitchFamily="2" charset="-122"/>
                <a:ea typeface="张海山锐谐体" panose="02000000000000000000" pitchFamily="2" charset="-122"/>
              </a:rPr>
              <a:t>实际意义与应用</a:t>
            </a:r>
            <a:endParaRPr lang="zh-CN" altLang="en-US" sz="2400" dirty="0">
              <a:solidFill>
                <a:srgbClr val="2CB0D2"/>
              </a:solidFill>
              <a:latin typeface="张海山锐谐体" panose="02000000000000000000" pitchFamily="2" charset="-122"/>
              <a:ea typeface="张海山锐谐体" panose="02000000000000000000" pitchFamily="2" charset="-122"/>
            </a:endParaRPr>
          </a:p>
        </p:txBody>
      </p:sp>
      <p:sp>
        <p:nvSpPr>
          <p:cNvPr id="6" name="椭圆 5"/>
          <p:cNvSpPr/>
          <p:nvPr/>
        </p:nvSpPr>
        <p:spPr>
          <a:xfrm>
            <a:off x="7865440" y="2159684"/>
            <a:ext cx="2362201" cy="2362201"/>
          </a:xfrm>
          <a:prstGeom prst="ellipse">
            <a:avLst/>
          </a:prstGeom>
          <a:solidFill>
            <a:srgbClr val="2CB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 name="椭圆 6"/>
          <p:cNvSpPr/>
          <p:nvPr/>
        </p:nvSpPr>
        <p:spPr>
          <a:xfrm>
            <a:off x="1963203" y="2188259"/>
            <a:ext cx="2362201" cy="2362201"/>
          </a:xfrm>
          <a:prstGeom prst="ellipse">
            <a:avLst/>
          </a:prstGeom>
          <a:solidFill>
            <a:srgbClr val="2CB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8" name="椭圆 7"/>
          <p:cNvSpPr/>
          <p:nvPr/>
        </p:nvSpPr>
        <p:spPr>
          <a:xfrm>
            <a:off x="4476534" y="1591578"/>
            <a:ext cx="3230565" cy="3230565"/>
          </a:xfrm>
          <a:prstGeom prst="ellipse">
            <a:avLst/>
          </a:prstGeom>
          <a:solidFill>
            <a:srgbClr val="2CB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Rectangle 21"/>
          <p:cNvSpPr txBox="1"/>
          <p:nvPr/>
        </p:nvSpPr>
        <p:spPr>
          <a:xfrm>
            <a:off x="5002530" y="2884170"/>
            <a:ext cx="2114550" cy="645160"/>
          </a:xfrm>
          <a:prstGeom prst="rect">
            <a:avLst/>
          </a:prstGeom>
          <a:ln w="25400">
            <a:miter lim="400000"/>
          </a:ln>
        </p:spPr>
        <p:txBody>
          <a:bodyPr wrap="square" tIns="45720" bIns="45720">
            <a:spAutoFit/>
          </a:bodyPr>
          <a:lstStyle>
            <a:lvl1pPr algn="ctr">
              <a:defRPr sz="3200">
                <a:latin typeface="+mn-lt"/>
                <a:ea typeface="+mn-ea"/>
                <a:cs typeface="+mn-cs"/>
                <a:sym typeface="Helvetica"/>
              </a:defRPr>
            </a:lvl1pPr>
          </a:lstStyle>
          <a:p>
            <a:r>
              <a:rPr lang="zh-CN" altLang="en-US" sz="3600">
                <a:solidFill>
                  <a:schemeClr val="bg1"/>
                </a:solidFill>
                <a:latin typeface="Adobe 黑体 Std R" panose="020B0400000000000000" charset="-122"/>
                <a:ea typeface="Adobe 黑体 Std R" panose="020B0400000000000000" charset="-122"/>
              </a:rPr>
              <a:t>实时更新</a:t>
            </a:r>
            <a:endParaRPr lang="zh-CN" altLang="en-US" sz="3600">
              <a:solidFill>
                <a:schemeClr val="bg1"/>
              </a:solidFill>
              <a:latin typeface="Adobe 黑体 Std R" panose="020B0400000000000000" charset="-122"/>
              <a:ea typeface="Adobe 黑体 Std R" panose="020B0400000000000000" charset="-122"/>
            </a:endParaRPr>
          </a:p>
        </p:txBody>
      </p:sp>
      <p:sp>
        <p:nvSpPr>
          <p:cNvPr id="18" name="Rectangle 22"/>
          <p:cNvSpPr txBox="1"/>
          <p:nvPr/>
        </p:nvSpPr>
        <p:spPr>
          <a:xfrm>
            <a:off x="7947660" y="2552700"/>
            <a:ext cx="2279015" cy="1753235"/>
          </a:xfrm>
          <a:prstGeom prst="rect">
            <a:avLst/>
          </a:prstGeom>
          <a:ln w="25400">
            <a:miter lim="400000"/>
          </a:ln>
        </p:spPr>
        <p:txBody>
          <a:bodyPr wrap="square" tIns="45720" bIns="45720">
            <a:spAutoFit/>
          </a:bodyPr>
          <a:lstStyle>
            <a:lvl1pPr algn="ctr">
              <a:defRPr sz="3200">
                <a:latin typeface="+mn-lt"/>
                <a:ea typeface="+mn-ea"/>
                <a:cs typeface="+mn-cs"/>
                <a:sym typeface="Helvetica"/>
              </a:defRPr>
            </a:lvl1pPr>
          </a:lstStyle>
          <a:p>
            <a:r>
              <a:rPr lang="zh-CN" altLang="en-US" sz="3600">
                <a:solidFill>
                  <a:schemeClr val="bg1"/>
                </a:solidFill>
                <a:latin typeface="Adobe 黑体 Std R" panose="020B0400000000000000" charset="-122"/>
                <a:ea typeface="Adobe 黑体 Std R" panose="020B0400000000000000" charset="-122"/>
              </a:rPr>
              <a:t>技术新颖页面漂亮整洁</a:t>
            </a:r>
            <a:endParaRPr lang="zh-CN" altLang="en-US" sz="3600">
              <a:solidFill>
                <a:schemeClr val="bg1"/>
              </a:solidFill>
              <a:latin typeface="Adobe 黑体 Std R" panose="020B0400000000000000" charset="-122"/>
              <a:ea typeface="Adobe 黑体 Std R" panose="020B0400000000000000" charset="-122"/>
            </a:endParaRPr>
          </a:p>
        </p:txBody>
      </p:sp>
      <p:sp>
        <p:nvSpPr>
          <p:cNvPr id="19" name="Rectangle 23"/>
          <p:cNvSpPr txBox="1"/>
          <p:nvPr/>
        </p:nvSpPr>
        <p:spPr>
          <a:xfrm>
            <a:off x="1963420" y="2552700"/>
            <a:ext cx="2212340" cy="1753235"/>
          </a:xfrm>
          <a:prstGeom prst="rect">
            <a:avLst/>
          </a:prstGeom>
          <a:ln w="25400">
            <a:miter lim="400000"/>
          </a:ln>
        </p:spPr>
        <p:txBody>
          <a:bodyPr wrap="square" tIns="45720" bIns="45720">
            <a:spAutoFit/>
          </a:bodyPr>
          <a:lstStyle>
            <a:lvl1pPr algn="ctr">
              <a:defRPr sz="3200">
                <a:latin typeface="+mn-lt"/>
                <a:ea typeface="+mn-ea"/>
                <a:cs typeface="+mn-cs"/>
                <a:sym typeface="Helvetica"/>
              </a:defRPr>
            </a:lvl1pPr>
          </a:lstStyle>
          <a:p>
            <a:r>
              <a:rPr lang="zh-CN" altLang="en-US" sz="3600">
                <a:solidFill>
                  <a:schemeClr val="bg1"/>
                </a:solidFill>
                <a:latin typeface="Adobe 黑体 Std R" panose="020B0400000000000000" charset="-122"/>
                <a:ea typeface="Adobe 黑体 Std R" panose="020B0400000000000000" charset="-122"/>
              </a:rPr>
              <a:t>数据量庞大，来源真实</a:t>
            </a:r>
            <a:endParaRPr lang="zh-CN" altLang="en-US" sz="3600">
              <a:solidFill>
                <a:schemeClr val="bg1"/>
              </a:solidFill>
              <a:latin typeface="Adobe 黑体 Std R" panose="020B0400000000000000" charset="-122"/>
              <a:ea typeface="Adobe 黑体 Std R" panose="020B0400000000000000" charset="-122"/>
            </a:endParaRPr>
          </a:p>
        </p:txBody>
      </p:sp>
      <p:sp>
        <p:nvSpPr>
          <p:cNvPr id="21" name="Rectangle 25"/>
          <p:cNvSpPr txBox="1"/>
          <p:nvPr/>
        </p:nvSpPr>
        <p:spPr>
          <a:xfrm>
            <a:off x="7864474" y="4822187"/>
            <a:ext cx="2362202" cy="1691005"/>
          </a:xfrm>
          <a:prstGeom prst="rect">
            <a:avLst/>
          </a:prstGeom>
          <a:ln w="25400">
            <a:miter lim="400000"/>
          </a:ln>
        </p:spPr>
        <p:txBody>
          <a:bodyPr tIns="45720" bIns="45720">
            <a:spAutoFit/>
          </a:bodyPr>
          <a:lstStyle>
            <a:lvl1pPr algn="ctr">
              <a:lnSpc>
                <a:spcPct val="150000"/>
              </a:lnSpc>
              <a:defRPr sz="1800">
                <a:latin typeface="+mn-lt"/>
                <a:ea typeface="+mn-ea"/>
                <a:cs typeface="+mn-cs"/>
                <a:sym typeface="Helvetica"/>
              </a:defRPr>
            </a:lvl1pPr>
          </a:lstStyle>
          <a:p>
            <a:pPr>
              <a:lnSpc>
                <a:spcPct val="130000"/>
              </a:lnSpc>
            </a:pPr>
            <a:r>
              <a:rPr lang="zh-CN" altLang="en-US" sz="1600">
                <a:solidFill>
                  <a:schemeClr val="bg1"/>
                </a:solidFill>
                <a:latin typeface="Adobe 黑体 Std R" panose="020B0400000000000000" charset="-122"/>
                <a:ea typeface="Adobe 黑体 Std R" panose="020B0400000000000000" charset="-122"/>
              </a:rPr>
              <a:t>作为一个前端可视化项目，我们的可视化面板十分漂亮整洁，并且表述出了所有要表述的内容</a:t>
            </a:r>
            <a:endParaRPr lang="zh-CN" altLang="en-US" sz="1600">
              <a:solidFill>
                <a:schemeClr val="bg1"/>
              </a:solidFill>
              <a:latin typeface="Adobe 黑体 Std R" panose="020B0400000000000000" charset="-122"/>
              <a:ea typeface="Adobe 黑体 Std R" panose="020B0400000000000000" charset="-122"/>
            </a:endParaRPr>
          </a:p>
        </p:txBody>
      </p:sp>
      <p:sp>
        <p:nvSpPr>
          <p:cNvPr id="2" name="Rectangle 24"/>
          <p:cNvSpPr txBox="1"/>
          <p:nvPr/>
        </p:nvSpPr>
        <p:spPr>
          <a:xfrm>
            <a:off x="1963418" y="4822187"/>
            <a:ext cx="2362202" cy="2011045"/>
          </a:xfrm>
          <a:prstGeom prst="rect">
            <a:avLst/>
          </a:prstGeom>
          <a:ln w="25400">
            <a:miter lim="400000"/>
          </a:ln>
        </p:spPr>
        <p:txBody>
          <a:bodyPr tIns="45720" bIns="45720">
            <a:spAutoFit/>
          </a:bodyPr>
          <a:lstStyle>
            <a:lvl1pPr algn="ctr">
              <a:lnSpc>
                <a:spcPct val="150000"/>
              </a:lnSpc>
              <a:defRPr sz="1800">
                <a:latin typeface="+mn-lt"/>
                <a:ea typeface="+mn-ea"/>
                <a:cs typeface="+mn-cs"/>
                <a:sym typeface="Helvetica"/>
              </a:defRPr>
            </a:lvl1pPr>
          </a:lstStyle>
          <a:p>
            <a:pPr>
              <a:lnSpc>
                <a:spcPct val="130000"/>
              </a:lnSpc>
            </a:pPr>
            <a:r>
              <a:rPr lang="zh-CN" altLang="en-US" sz="1600">
                <a:solidFill>
                  <a:schemeClr val="bg1"/>
                </a:solidFill>
                <a:latin typeface="Adobe 黑体 Std R" panose="020B0400000000000000" charset="-122"/>
                <a:ea typeface="Adobe 黑体 Std R" panose="020B0400000000000000" charset="-122"/>
              </a:rPr>
              <a:t>我们的数据都是来自于国家统计局，真实可靠，并且数据量庞大，具有很强的参考价值和实际意义，让可视化变得更有价值</a:t>
            </a:r>
            <a:endParaRPr lang="zh-CN" altLang="en-US" sz="1600">
              <a:solidFill>
                <a:schemeClr val="bg1"/>
              </a:solidFill>
              <a:latin typeface="Adobe 黑体 Std R" panose="020B0400000000000000" charset="-122"/>
              <a:ea typeface="Adobe 黑体 Std R" panose="020B0400000000000000" charset="-122"/>
            </a:endParaRPr>
          </a:p>
        </p:txBody>
      </p:sp>
      <p:sp>
        <p:nvSpPr>
          <p:cNvPr id="9" name="Rectangle 26"/>
          <p:cNvSpPr txBox="1"/>
          <p:nvPr/>
        </p:nvSpPr>
        <p:spPr>
          <a:xfrm>
            <a:off x="4955539" y="4822187"/>
            <a:ext cx="2362202" cy="2011045"/>
          </a:xfrm>
          <a:prstGeom prst="rect">
            <a:avLst/>
          </a:prstGeom>
          <a:ln w="25400">
            <a:miter lim="400000"/>
          </a:ln>
        </p:spPr>
        <p:txBody>
          <a:bodyPr tIns="45720" bIns="45720">
            <a:spAutoFit/>
          </a:bodyPr>
          <a:lstStyle>
            <a:lvl1pPr algn="ctr">
              <a:lnSpc>
                <a:spcPct val="150000"/>
              </a:lnSpc>
              <a:defRPr sz="1800">
                <a:latin typeface="+mn-lt"/>
                <a:ea typeface="+mn-ea"/>
                <a:cs typeface="+mn-cs"/>
                <a:sym typeface="Helvetica"/>
              </a:defRPr>
            </a:lvl1pPr>
          </a:lstStyle>
          <a:p>
            <a:pPr>
              <a:lnSpc>
                <a:spcPct val="130000"/>
              </a:lnSpc>
            </a:pPr>
            <a:r>
              <a:rPr lang="zh-CN" altLang="en-US" sz="1600">
                <a:solidFill>
                  <a:schemeClr val="bg1"/>
                </a:solidFill>
                <a:latin typeface="Adobe 黑体 Std R" panose="020B0400000000000000" charset="-122"/>
                <a:ea typeface="Adobe 黑体 Std R" panose="020B0400000000000000" charset="-122"/>
                <a:cs typeface="Adobe 黑体 Std R" panose="020B0400000000000000" charset="-122"/>
              </a:rPr>
              <a:t>本项目不仅仅是一个简单的</a:t>
            </a:r>
            <a:r>
              <a:rPr lang="en-US" altLang="zh-CN" sz="1600">
                <a:solidFill>
                  <a:schemeClr val="bg1"/>
                </a:solidFill>
                <a:latin typeface="Adobe 黑体 Std R" panose="020B0400000000000000" charset="-122"/>
                <a:ea typeface="Adobe 黑体 Std R" panose="020B0400000000000000" charset="-122"/>
                <a:cs typeface="Adobe 黑体 Std R" panose="020B0400000000000000" charset="-122"/>
              </a:rPr>
              <a:t>html</a:t>
            </a:r>
            <a:r>
              <a:rPr lang="zh-CN" altLang="en-US" sz="1600">
                <a:solidFill>
                  <a:schemeClr val="bg1"/>
                </a:solidFill>
                <a:latin typeface="Adobe 黑体 Std R" panose="020B0400000000000000" charset="-122"/>
                <a:ea typeface="Adobe 黑体 Std R" panose="020B0400000000000000" charset="-122"/>
                <a:cs typeface="Adobe 黑体 Std R" panose="020B0400000000000000" charset="-122"/>
              </a:rPr>
              <a:t>文件，他的实时更新的作用使得他加强的时效性，接口端难以攻破的技术也是一大亮点</a:t>
            </a:r>
            <a:endParaRPr lang="zh-CN" altLang="en-US" sz="1600">
              <a:solidFill>
                <a:schemeClr val="bg1"/>
              </a:solidFill>
              <a:latin typeface="Adobe 黑体 Std R" panose="020B0400000000000000" charset="-122"/>
              <a:ea typeface="Adobe 黑体 Std R" panose="020B0400000000000000" charset="-122"/>
              <a:cs typeface="Adobe 黑体 Std R" panose="020B0400000000000000"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3"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1+#ppt_w/2"/>
                                          </p:val>
                                        </p:tav>
                                        <p:tav tm="100000">
                                          <p:val>
                                            <p:strVal val="#ppt_x"/>
                                          </p:val>
                                        </p:tav>
                                      </p:tavLst>
                                    </p:anim>
                                    <p:anim calcmode="lin" valueType="num">
                                      <p:cBhvr additive="base">
                                        <p:cTn id="18" dur="500" fill="hold"/>
                                        <p:tgtEl>
                                          <p:spTgt spid="6"/>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12" presetClass="entr" presetSubtype="4"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childTnLst>
                          </p:cTn>
                        </p:par>
                        <p:par>
                          <p:cTn id="24" fill="hold">
                            <p:stCondLst>
                              <p:cond delay="2000"/>
                            </p:stCondLst>
                            <p:childTnLst>
                              <p:par>
                                <p:cTn id="25" presetID="12" presetClass="entr" presetSubtype="4"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p:tgtEl>
                                          <p:spTgt spid="9"/>
                                        </p:tgtEl>
                                        <p:attrNameLst>
                                          <p:attrName>ppt_y</p:attrName>
                                        </p:attrNameLst>
                                      </p:cBhvr>
                                      <p:tavLst>
                                        <p:tav tm="0">
                                          <p:val>
                                            <p:strVal val="#ppt_y+#ppt_h*1.125000"/>
                                          </p:val>
                                        </p:tav>
                                        <p:tav tm="100000">
                                          <p:val>
                                            <p:strVal val="#ppt_y"/>
                                          </p:val>
                                        </p:tav>
                                      </p:tavLst>
                                    </p:anim>
                                    <p:animEffect transition="in" filter="wipe(up)">
                                      <p:cBhvr>
                                        <p:cTn id="28" dur="500"/>
                                        <p:tgtEl>
                                          <p:spTgt spid="9"/>
                                        </p:tgtEl>
                                      </p:cBhvr>
                                    </p:animEffect>
                                  </p:childTnLst>
                                </p:cTn>
                              </p:par>
                            </p:childTnLst>
                          </p:cTn>
                        </p:par>
                        <p:par>
                          <p:cTn id="29" fill="hold">
                            <p:stCondLst>
                              <p:cond delay="2500"/>
                            </p:stCondLst>
                            <p:childTnLst>
                              <p:par>
                                <p:cTn id="30" presetID="12" presetClass="entr" presetSubtype="4" fill="hold" grpId="0" nodeType="after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additive="base">
                                        <p:cTn id="32" dur="500"/>
                                        <p:tgtEl>
                                          <p:spTgt spid="21"/>
                                        </p:tgtEl>
                                        <p:attrNameLst>
                                          <p:attrName>ppt_y</p:attrName>
                                        </p:attrNameLst>
                                      </p:cBhvr>
                                      <p:tavLst>
                                        <p:tav tm="0">
                                          <p:val>
                                            <p:strVal val="#ppt_y+#ppt_h*1.125000"/>
                                          </p:val>
                                        </p:tav>
                                        <p:tav tm="100000">
                                          <p:val>
                                            <p:strVal val="#ppt_y"/>
                                          </p:val>
                                        </p:tav>
                                      </p:tavLst>
                                    </p:anim>
                                    <p:animEffect transition="in" filter="wipe(up)">
                                      <p:cBhvr>
                                        <p:cTn id="3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6" grpId="0" animBg="1"/>
      <p:bldP spid="2" grpId="0"/>
      <p:bldP spid="9" grpId="0"/>
      <p:bldP spid="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图片 40" descr="图片包含 游戏机, 黑色, 电脑, 桌子&#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a:ln>
            <a:noFill/>
          </a:ln>
        </p:spPr>
      </p:pic>
      <p:grpSp>
        <p:nvGrpSpPr>
          <p:cNvPr id="22" name="组合 21"/>
          <p:cNvGrpSpPr/>
          <p:nvPr/>
        </p:nvGrpSpPr>
        <p:grpSpPr>
          <a:xfrm>
            <a:off x="3829051" y="1092200"/>
            <a:ext cx="4500562" cy="495300"/>
            <a:chOff x="3829051" y="1781175"/>
            <a:chExt cx="4500562" cy="495300"/>
          </a:xfrm>
        </p:grpSpPr>
        <p:cxnSp>
          <p:nvCxnSpPr>
            <p:cNvPr id="7" name="直接连接符 6"/>
            <p:cNvCxnSpPr/>
            <p:nvPr/>
          </p:nvCxnSpPr>
          <p:spPr>
            <a:xfrm>
              <a:off x="3881438" y="2105025"/>
              <a:ext cx="238125" cy="0"/>
            </a:xfrm>
            <a:prstGeom prst="line">
              <a:avLst/>
            </a:prstGeom>
            <a:ln>
              <a:solidFill>
                <a:srgbClr val="2CB0D2"/>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829051" y="2266950"/>
              <a:ext cx="238125" cy="0"/>
            </a:xfrm>
            <a:prstGeom prst="line">
              <a:avLst/>
            </a:prstGeom>
            <a:ln>
              <a:solidFill>
                <a:srgbClr val="2CB0D2"/>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8015288" y="2114550"/>
              <a:ext cx="238125" cy="0"/>
            </a:xfrm>
            <a:prstGeom prst="line">
              <a:avLst/>
            </a:prstGeom>
            <a:ln>
              <a:solidFill>
                <a:srgbClr val="2CB0D2"/>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7962901" y="2276475"/>
              <a:ext cx="238125" cy="0"/>
            </a:xfrm>
            <a:prstGeom prst="line">
              <a:avLst/>
            </a:prstGeom>
            <a:ln>
              <a:solidFill>
                <a:srgbClr val="2CB0D2"/>
              </a:solidFill>
            </a:ln>
          </p:spPr>
          <p:style>
            <a:lnRef idx="1">
              <a:schemeClr val="accent1"/>
            </a:lnRef>
            <a:fillRef idx="0">
              <a:schemeClr val="accent1"/>
            </a:fillRef>
            <a:effectRef idx="0">
              <a:schemeClr val="accent1"/>
            </a:effectRef>
            <a:fontRef idx="minor">
              <a:schemeClr val="tx1"/>
            </a:fontRef>
          </p:style>
        </p:cxnSp>
        <p:grpSp>
          <p:nvGrpSpPr>
            <p:cNvPr id="18" name="组合 17"/>
            <p:cNvGrpSpPr/>
            <p:nvPr/>
          </p:nvGrpSpPr>
          <p:grpSpPr>
            <a:xfrm>
              <a:off x="3857625" y="1781175"/>
              <a:ext cx="4471988" cy="209551"/>
              <a:chOff x="3857625" y="1781175"/>
              <a:chExt cx="4471988" cy="209551"/>
            </a:xfrm>
            <a:noFill/>
          </p:grpSpPr>
          <p:sp>
            <p:nvSpPr>
              <p:cNvPr id="5" name="任意多边形: 形状 4"/>
              <p:cNvSpPr/>
              <p:nvPr/>
            </p:nvSpPr>
            <p:spPr>
              <a:xfrm>
                <a:off x="3933825" y="1781175"/>
                <a:ext cx="4319588" cy="176213"/>
              </a:xfrm>
              <a:custGeom>
                <a:avLst/>
                <a:gdLst>
                  <a:gd name="connsiteX0" fmla="*/ 0 w 4357688"/>
                  <a:gd name="connsiteY0" fmla="*/ 180975 h 180975"/>
                  <a:gd name="connsiteX1" fmla="*/ 266700 w 4357688"/>
                  <a:gd name="connsiteY1" fmla="*/ 161925 h 180975"/>
                  <a:gd name="connsiteX2" fmla="*/ 400050 w 4357688"/>
                  <a:gd name="connsiteY2" fmla="*/ 4763 h 180975"/>
                  <a:gd name="connsiteX3" fmla="*/ 3957638 w 4357688"/>
                  <a:gd name="connsiteY3" fmla="*/ 0 h 180975"/>
                  <a:gd name="connsiteX4" fmla="*/ 4100513 w 4357688"/>
                  <a:gd name="connsiteY4" fmla="*/ 176213 h 180975"/>
                  <a:gd name="connsiteX5" fmla="*/ 4357688 w 4357688"/>
                  <a:gd name="connsiteY5" fmla="*/ 176213 h 180975"/>
                  <a:gd name="connsiteX0-1" fmla="*/ 0 w 4319588"/>
                  <a:gd name="connsiteY0-2" fmla="*/ 164306 h 176213"/>
                  <a:gd name="connsiteX1-3" fmla="*/ 228600 w 4319588"/>
                  <a:gd name="connsiteY1-4" fmla="*/ 161925 h 176213"/>
                  <a:gd name="connsiteX2-5" fmla="*/ 361950 w 4319588"/>
                  <a:gd name="connsiteY2-6" fmla="*/ 4763 h 176213"/>
                  <a:gd name="connsiteX3-7" fmla="*/ 3919538 w 4319588"/>
                  <a:gd name="connsiteY3-8" fmla="*/ 0 h 176213"/>
                  <a:gd name="connsiteX4-9" fmla="*/ 4062413 w 4319588"/>
                  <a:gd name="connsiteY4-10" fmla="*/ 176213 h 176213"/>
                  <a:gd name="connsiteX5-11" fmla="*/ 4319588 w 4319588"/>
                  <a:gd name="connsiteY5-12" fmla="*/ 176213 h 17621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4319588" h="176213">
                    <a:moveTo>
                      <a:pt x="0" y="164306"/>
                    </a:moveTo>
                    <a:lnTo>
                      <a:pt x="228600" y="161925"/>
                    </a:lnTo>
                    <a:lnTo>
                      <a:pt x="361950" y="4763"/>
                    </a:lnTo>
                    <a:lnTo>
                      <a:pt x="3919538" y="0"/>
                    </a:lnTo>
                    <a:lnTo>
                      <a:pt x="4062413" y="176213"/>
                    </a:lnTo>
                    <a:lnTo>
                      <a:pt x="4319588" y="176213"/>
                    </a:lnTo>
                  </a:path>
                </a:pathLst>
              </a:custGeom>
              <a:grpFill/>
              <a:ln>
                <a:solidFill>
                  <a:srgbClr val="2CB0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253413" y="1914526"/>
                <a:ext cx="76200" cy="76200"/>
              </a:xfrm>
              <a:prstGeom prst="ellipse">
                <a:avLst/>
              </a:prstGeom>
              <a:grpFill/>
              <a:ln>
                <a:solidFill>
                  <a:srgbClr val="2CB0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3857625" y="1905001"/>
                <a:ext cx="76200" cy="76200"/>
              </a:xfrm>
              <a:prstGeom prst="ellipse">
                <a:avLst/>
              </a:prstGeom>
              <a:grpFill/>
              <a:ln>
                <a:solidFill>
                  <a:srgbClr val="2CB0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7" name="组合 26"/>
          <p:cNvGrpSpPr/>
          <p:nvPr/>
        </p:nvGrpSpPr>
        <p:grpSpPr>
          <a:xfrm>
            <a:off x="2005999" y="3584262"/>
            <a:ext cx="8145785" cy="272860"/>
            <a:chOff x="2579405" y="3676652"/>
            <a:chExt cx="6397908" cy="214311"/>
          </a:xfrm>
          <a:noFill/>
        </p:grpSpPr>
        <p:sp>
          <p:nvSpPr>
            <p:cNvPr id="28" name="任意多边形: 形状 27"/>
            <p:cNvSpPr/>
            <p:nvPr/>
          </p:nvSpPr>
          <p:spPr>
            <a:xfrm>
              <a:off x="2638425" y="3709988"/>
              <a:ext cx="6281738" cy="180975"/>
            </a:xfrm>
            <a:custGeom>
              <a:avLst/>
              <a:gdLst>
                <a:gd name="connsiteX0" fmla="*/ 0 w 6281738"/>
                <a:gd name="connsiteY0" fmla="*/ 9525 h 180975"/>
                <a:gd name="connsiteX1" fmla="*/ 242888 w 6281738"/>
                <a:gd name="connsiteY1" fmla="*/ 4762 h 180975"/>
                <a:gd name="connsiteX2" fmla="*/ 385763 w 6281738"/>
                <a:gd name="connsiteY2" fmla="*/ 180975 h 180975"/>
                <a:gd name="connsiteX3" fmla="*/ 5876925 w 6281738"/>
                <a:gd name="connsiteY3" fmla="*/ 166687 h 180975"/>
                <a:gd name="connsiteX4" fmla="*/ 6024563 w 6281738"/>
                <a:gd name="connsiteY4" fmla="*/ 4762 h 180975"/>
                <a:gd name="connsiteX5" fmla="*/ 6281738 w 6281738"/>
                <a:gd name="connsiteY5" fmla="*/ 0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81738" h="180975">
                  <a:moveTo>
                    <a:pt x="0" y="9525"/>
                  </a:moveTo>
                  <a:lnTo>
                    <a:pt x="242888" y="4762"/>
                  </a:lnTo>
                  <a:lnTo>
                    <a:pt x="385763" y="180975"/>
                  </a:lnTo>
                  <a:lnTo>
                    <a:pt x="5876925" y="166687"/>
                  </a:lnTo>
                  <a:lnTo>
                    <a:pt x="6024563" y="4762"/>
                  </a:lnTo>
                  <a:lnTo>
                    <a:pt x="6281738" y="0"/>
                  </a:lnTo>
                </a:path>
              </a:pathLst>
            </a:custGeom>
            <a:grpFill/>
            <a:ln>
              <a:solidFill>
                <a:srgbClr val="2CB0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形状 28"/>
            <p:cNvSpPr/>
            <p:nvPr/>
          </p:nvSpPr>
          <p:spPr>
            <a:xfrm>
              <a:off x="6615113" y="3726656"/>
              <a:ext cx="361950" cy="152400"/>
            </a:xfrm>
            <a:custGeom>
              <a:avLst/>
              <a:gdLst>
                <a:gd name="connsiteX0" fmla="*/ 0 w 361950"/>
                <a:gd name="connsiteY0" fmla="*/ 152400 h 152400"/>
                <a:gd name="connsiteX1" fmla="*/ 128587 w 361950"/>
                <a:gd name="connsiteY1" fmla="*/ 4762 h 152400"/>
                <a:gd name="connsiteX2" fmla="*/ 361950 w 361950"/>
                <a:gd name="connsiteY2" fmla="*/ 0 h 152400"/>
              </a:gdLst>
              <a:ahLst/>
              <a:cxnLst>
                <a:cxn ang="0">
                  <a:pos x="connsiteX0" y="connsiteY0"/>
                </a:cxn>
                <a:cxn ang="0">
                  <a:pos x="connsiteX1" y="connsiteY1"/>
                </a:cxn>
                <a:cxn ang="0">
                  <a:pos x="connsiteX2" y="connsiteY2"/>
                </a:cxn>
              </a:cxnLst>
              <a:rect l="l" t="t" r="r" b="b"/>
              <a:pathLst>
                <a:path w="361950" h="152400">
                  <a:moveTo>
                    <a:pt x="0" y="152400"/>
                  </a:moveTo>
                  <a:lnTo>
                    <a:pt x="128587" y="4762"/>
                  </a:lnTo>
                  <a:lnTo>
                    <a:pt x="361950" y="0"/>
                  </a:lnTo>
                </a:path>
              </a:pathLst>
            </a:custGeom>
            <a:grpFill/>
            <a:ln>
              <a:solidFill>
                <a:srgbClr val="2CB0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2579405" y="3693484"/>
              <a:ext cx="57149" cy="57149"/>
            </a:xfrm>
            <a:prstGeom prst="ellipse">
              <a:avLst/>
            </a:prstGeom>
            <a:grpFill/>
            <a:ln>
              <a:solidFill>
                <a:srgbClr val="2CB0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6975537" y="3697395"/>
              <a:ext cx="57150" cy="57150"/>
            </a:xfrm>
            <a:prstGeom prst="ellipse">
              <a:avLst/>
            </a:prstGeom>
            <a:grpFill/>
            <a:ln>
              <a:solidFill>
                <a:srgbClr val="2CB0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8920162" y="3676652"/>
              <a:ext cx="57151" cy="57149"/>
            </a:xfrm>
            <a:prstGeom prst="ellipse">
              <a:avLst/>
            </a:prstGeom>
            <a:grpFill/>
            <a:ln>
              <a:solidFill>
                <a:srgbClr val="2CB0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任意多边形: 形状 34"/>
          <p:cNvSpPr/>
          <p:nvPr/>
        </p:nvSpPr>
        <p:spPr>
          <a:xfrm flipH="1">
            <a:off x="4554538" y="4213619"/>
            <a:ext cx="3009900" cy="544953"/>
          </a:xfrm>
          <a:custGeom>
            <a:avLst/>
            <a:gdLst>
              <a:gd name="connsiteX0" fmla="*/ 2780521 w 3009900"/>
              <a:gd name="connsiteY0" fmla="*/ 0 h 458759"/>
              <a:gd name="connsiteX1" fmla="*/ 2006600 w 3009900"/>
              <a:gd name="connsiteY1" fmla="*/ 0 h 458759"/>
              <a:gd name="connsiteX2" fmla="*/ 1003300 w 3009900"/>
              <a:gd name="connsiteY2" fmla="*/ 0 h 458759"/>
              <a:gd name="connsiteX3" fmla="*/ 229379 w 3009900"/>
              <a:gd name="connsiteY3" fmla="*/ 0 h 458759"/>
              <a:gd name="connsiteX4" fmla="*/ 0 w 3009900"/>
              <a:gd name="connsiteY4" fmla="*/ 229380 h 458759"/>
              <a:gd name="connsiteX5" fmla="*/ 229379 w 3009900"/>
              <a:gd name="connsiteY5" fmla="*/ 458759 h 458759"/>
              <a:gd name="connsiteX6" fmla="*/ 1003300 w 3009900"/>
              <a:gd name="connsiteY6" fmla="*/ 458759 h 458759"/>
              <a:gd name="connsiteX7" fmla="*/ 2006600 w 3009900"/>
              <a:gd name="connsiteY7" fmla="*/ 458759 h 458759"/>
              <a:gd name="connsiteX8" fmla="*/ 2780521 w 3009900"/>
              <a:gd name="connsiteY8" fmla="*/ 458759 h 458759"/>
              <a:gd name="connsiteX9" fmla="*/ 3009900 w 3009900"/>
              <a:gd name="connsiteY9" fmla="*/ 229380 h 458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09900" h="458759">
                <a:moveTo>
                  <a:pt x="2780521" y="0"/>
                </a:moveTo>
                <a:lnTo>
                  <a:pt x="2006600" y="0"/>
                </a:lnTo>
                <a:lnTo>
                  <a:pt x="1003300" y="0"/>
                </a:lnTo>
                <a:lnTo>
                  <a:pt x="229379" y="0"/>
                </a:lnTo>
                <a:lnTo>
                  <a:pt x="0" y="229380"/>
                </a:lnTo>
                <a:lnTo>
                  <a:pt x="229379" y="458759"/>
                </a:lnTo>
                <a:lnTo>
                  <a:pt x="1003300" y="458759"/>
                </a:lnTo>
                <a:lnTo>
                  <a:pt x="2006600" y="458759"/>
                </a:lnTo>
                <a:lnTo>
                  <a:pt x="2780521" y="458759"/>
                </a:lnTo>
                <a:lnTo>
                  <a:pt x="3009900" y="229380"/>
                </a:lnTo>
                <a:close/>
              </a:path>
            </a:pathLst>
          </a:custGeom>
          <a:solidFill>
            <a:srgbClr val="011634"/>
          </a:solidFill>
          <a:ln>
            <a:solidFill>
              <a:srgbClr val="59CC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 name="任意多边形: 形状 35"/>
          <p:cNvSpPr/>
          <p:nvPr/>
        </p:nvSpPr>
        <p:spPr>
          <a:xfrm flipH="1">
            <a:off x="4617064" y="4254849"/>
            <a:ext cx="2884848" cy="462492"/>
          </a:xfrm>
          <a:custGeom>
            <a:avLst/>
            <a:gdLst>
              <a:gd name="connsiteX0" fmla="*/ 2780521 w 3009900"/>
              <a:gd name="connsiteY0" fmla="*/ 0 h 458759"/>
              <a:gd name="connsiteX1" fmla="*/ 2006600 w 3009900"/>
              <a:gd name="connsiteY1" fmla="*/ 0 h 458759"/>
              <a:gd name="connsiteX2" fmla="*/ 1003300 w 3009900"/>
              <a:gd name="connsiteY2" fmla="*/ 0 h 458759"/>
              <a:gd name="connsiteX3" fmla="*/ 229379 w 3009900"/>
              <a:gd name="connsiteY3" fmla="*/ 0 h 458759"/>
              <a:gd name="connsiteX4" fmla="*/ 0 w 3009900"/>
              <a:gd name="connsiteY4" fmla="*/ 229380 h 458759"/>
              <a:gd name="connsiteX5" fmla="*/ 229379 w 3009900"/>
              <a:gd name="connsiteY5" fmla="*/ 458759 h 458759"/>
              <a:gd name="connsiteX6" fmla="*/ 1003300 w 3009900"/>
              <a:gd name="connsiteY6" fmla="*/ 458759 h 458759"/>
              <a:gd name="connsiteX7" fmla="*/ 2006600 w 3009900"/>
              <a:gd name="connsiteY7" fmla="*/ 458759 h 458759"/>
              <a:gd name="connsiteX8" fmla="*/ 2780521 w 3009900"/>
              <a:gd name="connsiteY8" fmla="*/ 458759 h 458759"/>
              <a:gd name="connsiteX9" fmla="*/ 3009900 w 3009900"/>
              <a:gd name="connsiteY9" fmla="*/ 229380 h 458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09900" h="458759">
                <a:moveTo>
                  <a:pt x="2780521" y="0"/>
                </a:moveTo>
                <a:lnTo>
                  <a:pt x="2006600" y="0"/>
                </a:lnTo>
                <a:lnTo>
                  <a:pt x="1003300" y="0"/>
                </a:lnTo>
                <a:lnTo>
                  <a:pt x="229379" y="0"/>
                </a:lnTo>
                <a:lnTo>
                  <a:pt x="0" y="229380"/>
                </a:lnTo>
                <a:lnTo>
                  <a:pt x="229379" y="458759"/>
                </a:lnTo>
                <a:lnTo>
                  <a:pt x="1003300" y="458759"/>
                </a:lnTo>
                <a:lnTo>
                  <a:pt x="2006600" y="458759"/>
                </a:lnTo>
                <a:lnTo>
                  <a:pt x="2780521" y="458759"/>
                </a:lnTo>
                <a:lnTo>
                  <a:pt x="3009900" y="229380"/>
                </a:lnTo>
                <a:close/>
              </a:path>
            </a:pathLst>
          </a:custGeom>
          <a:solidFill>
            <a:srgbClr val="011634"/>
          </a:solidFill>
          <a:ln>
            <a:solidFill>
              <a:srgbClr val="59CC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 name="文本框 1"/>
          <p:cNvSpPr txBox="1"/>
          <p:nvPr/>
        </p:nvSpPr>
        <p:spPr>
          <a:xfrm>
            <a:off x="5147310" y="4264660"/>
            <a:ext cx="1997075" cy="398780"/>
          </a:xfrm>
          <a:prstGeom prst="rect">
            <a:avLst/>
          </a:prstGeom>
          <a:noFill/>
        </p:spPr>
        <p:txBody>
          <a:bodyPr wrap="square" rtlCol="0">
            <a:spAutoFit/>
          </a:bodyPr>
          <a:p>
            <a:pPr algn="dist"/>
            <a:r>
              <a:rPr lang="zh-CN" altLang="en-US" sz="2000">
                <a:solidFill>
                  <a:srgbClr val="59CCF0"/>
                </a:solidFill>
                <a:latin typeface="张海山锐谐体" panose="02000000000000000000" pitchFamily="2" charset="-122"/>
                <a:ea typeface="张海山锐谐体" panose="02000000000000000000" pitchFamily="2" charset="-122"/>
              </a:rPr>
              <a:t>老师你说的都队</a:t>
            </a:r>
            <a:endParaRPr lang="zh-CN" altLang="en-US" sz="2000">
              <a:solidFill>
                <a:srgbClr val="59CCF0"/>
              </a:solidFill>
              <a:latin typeface="张海山锐谐体" panose="02000000000000000000" pitchFamily="2" charset="-122"/>
              <a:ea typeface="张海山锐谐体" panose="02000000000000000000" pitchFamily="2" charset="-122"/>
            </a:endParaRPr>
          </a:p>
        </p:txBody>
      </p:sp>
      <p:sp>
        <p:nvSpPr>
          <p:cNvPr id="3" name="文本框 2"/>
          <p:cNvSpPr txBox="1"/>
          <p:nvPr/>
        </p:nvSpPr>
        <p:spPr>
          <a:xfrm>
            <a:off x="1385570" y="2139295"/>
            <a:ext cx="9347199" cy="1445260"/>
          </a:xfrm>
          <a:prstGeom prst="rect">
            <a:avLst/>
          </a:prstGeom>
          <a:noFill/>
        </p:spPr>
        <p:txBody>
          <a:bodyPr wrap="square" rtlCol="0">
            <a:spAutoFit/>
          </a:bodyPr>
          <a:p>
            <a:pPr algn="ctr"/>
            <a:r>
              <a:rPr lang="zh-CN" altLang="en-US" sz="8800" b="1">
                <a:ln>
                  <a:solidFill>
                    <a:schemeClr val="bg2"/>
                  </a:solidFill>
                </a:ln>
                <a:solidFill>
                  <a:srgbClr val="2CB0D2"/>
                </a:solidFill>
                <a:latin typeface="Adobe 黑体 Std R" panose="020B0400000000000000" charset="-122"/>
                <a:ea typeface="Adobe 黑体 Std R" panose="020B0400000000000000" charset="-122"/>
              </a:rPr>
              <a:t>感谢聆听</a:t>
            </a:r>
            <a:endParaRPr lang="zh-CN" altLang="en-US" sz="8800" b="1">
              <a:ln>
                <a:solidFill>
                  <a:schemeClr val="bg2"/>
                </a:solidFill>
              </a:ln>
              <a:solidFill>
                <a:srgbClr val="2CB0D2"/>
              </a:solidFill>
              <a:latin typeface="Adobe 黑体 Std R" panose="020B0400000000000000" charset="-122"/>
              <a:ea typeface="Adobe 黑体 Std R" panose="020B0400000000000000"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2000" fill="hold"/>
                                        <p:tgtEl>
                                          <p:spTgt spid="3"/>
                                        </p:tgtEl>
                                        <p:attrNameLst>
                                          <p:attrName>ppt_x</p:attrName>
                                        </p:attrNameLst>
                                      </p:cBhvr>
                                      <p:tavLst>
                                        <p:tav tm="0">
                                          <p:val>
                                            <p:strVal val="#ppt_x"/>
                                          </p:val>
                                        </p:tav>
                                        <p:tav tm="100000">
                                          <p:val>
                                            <p:strVal val="#ppt_x"/>
                                          </p:val>
                                        </p:tav>
                                      </p:tavLst>
                                    </p:anim>
                                    <p:anim calcmode="lin" valueType="num">
                                      <p:cBhvr additive="base">
                                        <p:cTn id="8" dur="20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2000"/>
                            </p:stCondLst>
                            <p:childTnLst>
                              <p:par>
                                <p:cTn id="10" presetID="2" presetClass="exit" presetSubtype="4" fill="hold" grpId="1" nodeType="afterEffect">
                                  <p:stCondLst>
                                    <p:cond delay="0"/>
                                  </p:stCondLst>
                                  <p:childTnLst>
                                    <p:anim calcmode="lin" valueType="num">
                                      <p:cBhvr additive="base">
                                        <p:cTn id="11" dur="2000"/>
                                        <p:tgtEl>
                                          <p:spTgt spid="3"/>
                                        </p:tgtEl>
                                        <p:attrNameLst>
                                          <p:attrName>ppt_x</p:attrName>
                                        </p:attrNameLst>
                                      </p:cBhvr>
                                      <p:tavLst>
                                        <p:tav tm="0">
                                          <p:val>
                                            <p:strVal val="ppt_x"/>
                                          </p:val>
                                        </p:tav>
                                        <p:tav tm="100000">
                                          <p:val>
                                            <p:strVal val="ppt_x"/>
                                          </p:val>
                                        </p:tav>
                                      </p:tavLst>
                                    </p:anim>
                                    <p:anim calcmode="lin" valueType="num">
                                      <p:cBhvr additive="base">
                                        <p:cTn id="12" dur="2000"/>
                                        <p:tgtEl>
                                          <p:spTgt spid="3"/>
                                        </p:tgtEl>
                                        <p:attrNameLst>
                                          <p:attrName>ppt_y</p:attrName>
                                        </p:attrNameLst>
                                      </p:cBhvr>
                                      <p:tavLst>
                                        <p:tav tm="0">
                                          <p:val>
                                            <p:strVal val="ppt_y"/>
                                          </p:val>
                                        </p:tav>
                                        <p:tav tm="100000">
                                          <p:val>
                                            <p:strVal val="1+ppt_h/2"/>
                                          </p:val>
                                        </p:tav>
                                      </p:tavLst>
                                    </p:anim>
                                    <p:set>
                                      <p:cBhvr>
                                        <p:cTn id="13" dur="1" fill="hold">
                                          <p:stCondLst>
                                            <p:cond delay="1996"/>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0" y="0"/>
            <a:ext cx="12192000" cy="6858000"/>
          </a:xfrm>
          <a:prstGeom prst="rect">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dobe 黑体 Std R" panose="020B0400000000000000" charset="-122"/>
              <a:ea typeface="Adobe 黑体 Std R" panose="020B0400000000000000" charset="-122"/>
            </a:endParaRPr>
          </a:p>
        </p:txBody>
      </p:sp>
      <p:pic>
        <p:nvPicPr>
          <p:cNvPr id="24" name="图片 23" descr="图片包含 灯光, 星星, 交通, 游戏机&#10;&#10;描述已自动生成"/>
          <p:cNvPicPr>
            <a:picLocks noChangeAspect="1"/>
          </p:cNvPicPr>
          <p:nvPr/>
        </p:nvPicPr>
        <p:blipFill rotWithShape="1">
          <a:blip r:embed="rId1">
            <a:extLst>
              <a:ext uri="{28A0092B-C50C-407E-A947-70E740481C1C}">
                <a14:useLocalDpi xmlns:a14="http://schemas.microsoft.com/office/drawing/2010/main" val="0"/>
              </a:ext>
            </a:extLst>
          </a:blip>
          <a:srcRect l="28387"/>
          <a:stretch>
            <a:fillRect/>
          </a:stretch>
        </p:blipFill>
        <p:spPr>
          <a:xfrm>
            <a:off x="-41910" y="0"/>
            <a:ext cx="8458200" cy="6648450"/>
          </a:xfrm>
          <a:prstGeom prst="rect">
            <a:avLst/>
          </a:prstGeom>
        </p:spPr>
      </p:pic>
      <p:sp>
        <p:nvSpPr>
          <p:cNvPr id="42" name="文本框 41"/>
          <p:cNvSpPr txBox="1"/>
          <p:nvPr/>
        </p:nvSpPr>
        <p:spPr>
          <a:xfrm>
            <a:off x="1899359" y="2274838"/>
            <a:ext cx="1003300" cy="2306955"/>
          </a:xfrm>
          <a:prstGeom prst="rect">
            <a:avLst/>
          </a:prstGeom>
          <a:noFill/>
        </p:spPr>
        <p:txBody>
          <a:bodyPr wrap="square" rtlCol="0">
            <a:spAutoFit/>
          </a:bodyPr>
          <a:lstStyle/>
          <a:p>
            <a:r>
              <a:rPr lang="zh-CN" altLang="en-US" sz="7200">
                <a:solidFill>
                  <a:schemeClr val="bg1"/>
                </a:solidFill>
                <a:latin typeface="Adobe 黑体 Std R" panose="020B0400000000000000" charset="-122"/>
                <a:ea typeface="Adobe 黑体 Std R" panose="020B0400000000000000" charset="-122"/>
              </a:rPr>
              <a:t>目录</a:t>
            </a:r>
            <a:endParaRPr lang="zh-CN" altLang="en-US" sz="7200">
              <a:solidFill>
                <a:schemeClr val="bg1"/>
              </a:solidFill>
              <a:latin typeface="Adobe 黑体 Std R" panose="020B0400000000000000" charset="-122"/>
              <a:ea typeface="Adobe 黑体 Std R" panose="020B0400000000000000" charset="-122"/>
            </a:endParaRPr>
          </a:p>
        </p:txBody>
      </p:sp>
      <p:grpSp>
        <p:nvGrpSpPr>
          <p:cNvPr id="14" name="组合 13"/>
          <p:cNvGrpSpPr/>
          <p:nvPr/>
        </p:nvGrpSpPr>
        <p:grpSpPr>
          <a:xfrm>
            <a:off x="6620657" y="4522153"/>
            <a:ext cx="4386433" cy="829945"/>
            <a:chOff x="7024517" y="2259013"/>
            <a:chExt cx="4386433" cy="829945"/>
          </a:xfrm>
        </p:grpSpPr>
        <p:sp>
          <p:nvSpPr>
            <p:cNvPr id="15" name="文本框 14"/>
            <p:cNvSpPr txBox="1"/>
            <p:nvPr/>
          </p:nvSpPr>
          <p:spPr>
            <a:xfrm>
              <a:off x="7713492" y="2259013"/>
              <a:ext cx="2621280" cy="829945"/>
            </a:xfrm>
            <a:prstGeom prst="rect">
              <a:avLst/>
            </a:prstGeom>
            <a:noFill/>
          </p:spPr>
          <p:txBody>
            <a:bodyPr wrap="none" rtlCol="0">
              <a:spAutoFit/>
            </a:bodyPr>
            <a:p>
              <a:r>
                <a:rPr lang="zh-CN" altLang="en-US" sz="4800" dirty="0">
                  <a:solidFill>
                    <a:srgbClr val="2CB0D2"/>
                  </a:solidFill>
                  <a:latin typeface="Adobe 黑体 Std R" panose="020B0400000000000000" charset="-122"/>
                  <a:ea typeface="Adobe 黑体 Std R" panose="020B0400000000000000" charset="-122"/>
                </a:rPr>
                <a:t>实际应用</a:t>
              </a:r>
              <a:endParaRPr lang="zh-CN" altLang="en-US" sz="4800" dirty="0">
                <a:solidFill>
                  <a:srgbClr val="2CB0D2"/>
                </a:solidFill>
                <a:latin typeface="Adobe 黑体 Std R" panose="020B0400000000000000" charset="-122"/>
                <a:ea typeface="Adobe 黑体 Std R" panose="020B0400000000000000" charset="-122"/>
              </a:endParaRPr>
            </a:p>
          </p:txBody>
        </p:sp>
        <p:sp>
          <p:nvSpPr>
            <p:cNvPr id="16" name="矩形 15"/>
            <p:cNvSpPr/>
            <p:nvPr/>
          </p:nvSpPr>
          <p:spPr>
            <a:xfrm>
              <a:off x="7900817" y="2669271"/>
              <a:ext cx="3510133" cy="370840"/>
            </a:xfrm>
            <a:prstGeom prst="rect">
              <a:avLst/>
            </a:prstGeom>
          </p:spPr>
          <p:txBody>
            <a:bodyPr wrap="square">
              <a:spAutoFit/>
            </a:bodyPr>
            <a:p>
              <a:pPr>
                <a:lnSpc>
                  <a:spcPct val="130000"/>
                </a:lnSpc>
              </a:pPr>
              <a:endParaRPr lang="en-US" altLang="zh-CN" sz="1400" dirty="0">
                <a:solidFill>
                  <a:srgbClr val="2CB0D2"/>
                </a:solidFill>
                <a:latin typeface="微软雅黑 Light" panose="020B0502040204020203" pitchFamily="34" charset="-122"/>
                <a:ea typeface="微软雅黑 Light" panose="020B0502040204020203" pitchFamily="34" charset="-122"/>
              </a:endParaRPr>
            </a:p>
          </p:txBody>
        </p:sp>
        <p:sp>
          <p:nvSpPr>
            <p:cNvPr id="17" name="文本框 16"/>
            <p:cNvSpPr txBox="1"/>
            <p:nvPr/>
          </p:nvSpPr>
          <p:spPr>
            <a:xfrm>
              <a:off x="7024517" y="2291477"/>
              <a:ext cx="1700383" cy="768350"/>
            </a:xfrm>
            <a:prstGeom prst="rect">
              <a:avLst/>
            </a:prstGeom>
            <a:noFill/>
          </p:spPr>
          <p:txBody>
            <a:bodyPr wrap="square" rtlCol="0">
              <a:spAutoFit/>
            </a:bodyPr>
            <a:p>
              <a:r>
                <a:rPr lang="en-US" altLang="zh-CN" sz="4400">
                  <a:solidFill>
                    <a:srgbClr val="2CB0D2"/>
                  </a:solidFill>
                  <a:latin typeface="Adobe 黑体 Std R" panose="020B0400000000000000" charset="-122"/>
                  <a:ea typeface="Adobe 黑体 Std R" panose="020B0400000000000000" charset="-122"/>
                </a:rPr>
                <a:t>04</a:t>
              </a:r>
              <a:endParaRPr lang="en-US" altLang="zh-CN" sz="4400">
                <a:solidFill>
                  <a:srgbClr val="2CB0D2"/>
                </a:solidFill>
                <a:latin typeface="Adobe 黑体 Std R" panose="020B0400000000000000" charset="-122"/>
                <a:ea typeface="Adobe 黑体 Std R" panose="020B0400000000000000" charset="-122"/>
              </a:endParaRPr>
            </a:p>
          </p:txBody>
        </p:sp>
      </p:grpSp>
      <p:sp>
        <p:nvSpPr>
          <p:cNvPr id="20" name="矩形 19"/>
          <p:cNvSpPr/>
          <p:nvPr/>
        </p:nvSpPr>
        <p:spPr>
          <a:xfrm>
            <a:off x="7368540" y="1780540"/>
            <a:ext cx="3510280" cy="370840"/>
          </a:xfrm>
          <a:prstGeom prst="rect">
            <a:avLst/>
          </a:prstGeom>
        </p:spPr>
        <p:txBody>
          <a:bodyPr wrap="square">
            <a:spAutoFit/>
          </a:bodyPr>
          <a:p>
            <a:pPr>
              <a:lnSpc>
                <a:spcPct val="130000"/>
              </a:lnSpc>
            </a:pPr>
            <a:endParaRPr lang="en-US" altLang="zh-CN" sz="1400" dirty="0">
              <a:solidFill>
                <a:srgbClr val="2CB0D2"/>
              </a:solidFill>
              <a:latin typeface="微软雅黑 Light" panose="020B0502040204020203" pitchFamily="34" charset="-122"/>
              <a:ea typeface="微软雅黑 Light" panose="020B0502040204020203" pitchFamily="34" charset="-122"/>
            </a:endParaRPr>
          </a:p>
        </p:txBody>
      </p:sp>
      <p:grpSp>
        <p:nvGrpSpPr>
          <p:cNvPr id="45" name="组合 44"/>
          <p:cNvGrpSpPr/>
          <p:nvPr/>
        </p:nvGrpSpPr>
        <p:grpSpPr>
          <a:xfrm>
            <a:off x="6611132" y="3499247"/>
            <a:ext cx="4338808" cy="835581"/>
            <a:chOff x="7014992" y="2320052"/>
            <a:chExt cx="4338808" cy="835581"/>
          </a:xfrm>
        </p:grpSpPr>
        <p:sp>
          <p:nvSpPr>
            <p:cNvPr id="46" name="文本框 45"/>
            <p:cNvSpPr txBox="1"/>
            <p:nvPr/>
          </p:nvSpPr>
          <p:spPr>
            <a:xfrm>
              <a:off x="7703967" y="2325688"/>
              <a:ext cx="2621280" cy="829945"/>
            </a:xfrm>
            <a:prstGeom prst="rect">
              <a:avLst/>
            </a:prstGeom>
            <a:noFill/>
          </p:spPr>
          <p:txBody>
            <a:bodyPr wrap="none" rtlCol="0">
              <a:spAutoFit/>
            </a:bodyPr>
            <a:p>
              <a:r>
                <a:rPr lang="zh-CN" altLang="en-US" sz="4800" dirty="0">
                  <a:solidFill>
                    <a:srgbClr val="2CB0D2"/>
                  </a:solidFill>
                  <a:latin typeface="Adobe 黑体 Std R" panose="020B0400000000000000" charset="-122"/>
                  <a:ea typeface="Adobe 黑体 Std R" panose="020B0400000000000000" charset="-122"/>
                </a:rPr>
                <a:t>关键技术</a:t>
              </a:r>
              <a:endParaRPr lang="zh-CN" altLang="en-US" sz="4800" dirty="0">
                <a:solidFill>
                  <a:srgbClr val="2CB0D2"/>
                </a:solidFill>
                <a:latin typeface="Adobe 黑体 Std R" panose="020B0400000000000000" charset="-122"/>
                <a:ea typeface="Adobe 黑体 Std R" panose="020B0400000000000000" charset="-122"/>
              </a:endParaRPr>
            </a:p>
          </p:txBody>
        </p:sp>
        <p:sp>
          <p:nvSpPr>
            <p:cNvPr id="47" name="矩形 46"/>
            <p:cNvSpPr/>
            <p:nvPr/>
          </p:nvSpPr>
          <p:spPr>
            <a:xfrm>
              <a:off x="7843667" y="2669271"/>
              <a:ext cx="3510133" cy="370840"/>
            </a:xfrm>
            <a:prstGeom prst="rect">
              <a:avLst/>
            </a:prstGeom>
          </p:spPr>
          <p:txBody>
            <a:bodyPr wrap="square">
              <a:spAutoFit/>
            </a:bodyPr>
            <a:p>
              <a:pPr>
                <a:lnSpc>
                  <a:spcPct val="130000"/>
                </a:lnSpc>
              </a:pPr>
              <a:endParaRPr lang="en-US" altLang="zh-CN" sz="1400" dirty="0">
                <a:solidFill>
                  <a:srgbClr val="2CB0D2"/>
                </a:solidFill>
                <a:latin typeface="微软雅黑 Light" panose="020B0502040204020203" pitchFamily="34" charset="-122"/>
                <a:ea typeface="微软雅黑 Light" panose="020B0502040204020203" pitchFamily="34" charset="-122"/>
              </a:endParaRPr>
            </a:p>
          </p:txBody>
        </p:sp>
        <p:sp>
          <p:nvSpPr>
            <p:cNvPr id="48" name="文本框 47"/>
            <p:cNvSpPr txBox="1"/>
            <p:nvPr/>
          </p:nvSpPr>
          <p:spPr>
            <a:xfrm>
              <a:off x="7014992" y="2320052"/>
              <a:ext cx="1700383" cy="768350"/>
            </a:xfrm>
            <a:prstGeom prst="rect">
              <a:avLst/>
            </a:prstGeom>
            <a:noFill/>
          </p:spPr>
          <p:txBody>
            <a:bodyPr wrap="square" rtlCol="0">
              <a:spAutoFit/>
            </a:bodyPr>
            <a:p>
              <a:r>
                <a:rPr lang="en-US" altLang="zh-CN" sz="4400">
                  <a:solidFill>
                    <a:srgbClr val="2CB0D2"/>
                  </a:solidFill>
                  <a:latin typeface="Adobe 黑体 Std R" panose="020B0400000000000000" charset="-122"/>
                  <a:ea typeface="Adobe 黑体 Std R" panose="020B0400000000000000" charset="-122"/>
                </a:rPr>
                <a:t>03</a:t>
              </a:r>
              <a:endParaRPr lang="en-US" altLang="zh-CN" sz="4400">
                <a:solidFill>
                  <a:srgbClr val="2CB0D2"/>
                </a:solidFill>
                <a:latin typeface="Adobe 黑体 Std R" panose="020B0400000000000000" charset="-122"/>
                <a:ea typeface="Adobe 黑体 Std R" panose="020B0400000000000000" charset="-122"/>
              </a:endParaRPr>
            </a:p>
          </p:txBody>
        </p:sp>
      </p:grpSp>
      <p:grpSp>
        <p:nvGrpSpPr>
          <p:cNvPr id="49" name="组合 48"/>
          <p:cNvGrpSpPr/>
          <p:nvPr/>
        </p:nvGrpSpPr>
        <p:grpSpPr>
          <a:xfrm>
            <a:off x="6586367" y="1321118"/>
            <a:ext cx="4291183" cy="829945"/>
            <a:chOff x="7119767" y="2319973"/>
            <a:chExt cx="4291183" cy="829945"/>
          </a:xfrm>
        </p:grpSpPr>
        <p:sp>
          <p:nvSpPr>
            <p:cNvPr id="50" name="文本框 49"/>
            <p:cNvSpPr txBox="1"/>
            <p:nvPr/>
          </p:nvSpPr>
          <p:spPr>
            <a:xfrm>
              <a:off x="7900817" y="2319973"/>
              <a:ext cx="2621280" cy="829945"/>
            </a:xfrm>
            <a:prstGeom prst="rect">
              <a:avLst/>
            </a:prstGeom>
            <a:noFill/>
          </p:spPr>
          <p:txBody>
            <a:bodyPr wrap="none" rtlCol="0">
              <a:spAutoFit/>
            </a:bodyPr>
            <a:p>
              <a:r>
                <a:rPr lang="zh-CN" altLang="en-US" sz="4800" dirty="0">
                  <a:solidFill>
                    <a:srgbClr val="2CB0D2"/>
                  </a:solidFill>
                  <a:latin typeface="Adobe 黑体 Std R" panose="020B0400000000000000" charset="-122"/>
                  <a:ea typeface="Adobe 黑体 Std R" panose="020B0400000000000000" charset="-122"/>
                </a:rPr>
                <a:t>项目背景</a:t>
              </a:r>
              <a:endParaRPr lang="zh-CN" altLang="en-US" sz="4800" dirty="0">
                <a:solidFill>
                  <a:srgbClr val="2CB0D2"/>
                </a:solidFill>
                <a:latin typeface="Adobe 黑体 Std R" panose="020B0400000000000000" charset="-122"/>
                <a:ea typeface="Adobe 黑体 Std R" panose="020B0400000000000000" charset="-122"/>
              </a:endParaRPr>
            </a:p>
          </p:txBody>
        </p:sp>
        <p:sp>
          <p:nvSpPr>
            <p:cNvPr id="51" name="矩形 50"/>
            <p:cNvSpPr/>
            <p:nvPr/>
          </p:nvSpPr>
          <p:spPr>
            <a:xfrm>
              <a:off x="7900817" y="2669271"/>
              <a:ext cx="3510133" cy="370840"/>
            </a:xfrm>
            <a:prstGeom prst="rect">
              <a:avLst/>
            </a:prstGeom>
          </p:spPr>
          <p:txBody>
            <a:bodyPr wrap="square">
              <a:spAutoFit/>
            </a:bodyPr>
            <a:p>
              <a:pPr>
                <a:lnSpc>
                  <a:spcPct val="130000"/>
                </a:lnSpc>
              </a:pPr>
              <a:endParaRPr lang="en-US" altLang="zh-CN" sz="1400" dirty="0">
                <a:solidFill>
                  <a:srgbClr val="2CB0D2"/>
                </a:solidFill>
                <a:latin typeface="微软雅黑 Light" panose="020B0502040204020203" pitchFamily="34" charset="-122"/>
                <a:ea typeface="微软雅黑 Light" panose="020B0502040204020203" pitchFamily="34" charset="-122"/>
              </a:endParaRPr>
            </a:p>
          </p:txBody>
        </p:sp>
        <p:sp>
          <p:nvSpPr>
            <p:cNvPr id="52" name="文本框 51"/>
            <p:cNvSpPr txBox="1"/>
            <p:nvPr/>
          </p:nvSpPr>
          <p:spPr>
            <a:xfrm>
              <a:off x="7119767" y="2320052"/>
              <a:ext cx="1700383" cy="768350"/>
            </a:xfrm>
            <a:prstGeom prst="rect">
              <a:avLst/>
            </a:prstGeom>
            <a:noFill/>
          </p:spPr>
          <p:txBody>
            <a:bodyPr wrap="square" rtlCol="0">
              <a:spAutoFit/>
            </a:bodyPr>
            <a:p>
              <a:r>
                <a:rPr lang="en-US" altLang="zh-CN" sz="4400">
                  <a:solidFill>
                    <a:srgbClr val="2CB0D2"/>
                  </a:solidFill>
                  <a:latin typeface="Adobe 黑体 Std R" panose="020B0400000000000000" charset="-122"/>
                  <a:ea typeface="Adobe 黑体 Std R" panose="020B0400000000000000" charset="-122"/>
                </a:rPr>
                <a:t>01</a:t>
              </a:r>
              <a:endParaRPr lang="en-US" altLang="zh-CN" sz="4400">
                <a:solidFill>
                  <a:srgbClr val="2CB0D2"/>
                </a:solidFill>
                <a:latin typeface="Adobe 黑体 Std R" panose="020B0400000000000000" charset="-122"/>
                <a:ea typeface="Adobe 黑体 Std R" panose="020B0400000000000000" charset="-122"/>
              </a:endParaRPr>
            </a:p>
          </p:txBody>
        </p:sp>
      </p:grpSp>
      <p:grpSp>
        <p:nvGrpSpPr>
          <p:cNvPr id="53" name="组合 52"/>
          <p:cNvGrpSpPr/>
          <p:nvPr/>
        </p:nvGrpSpPr>
        <p:grpSpPr>
          <a:xfrm>
            <a:off x="6586367" y="2415937"/>
            <a:ext cx="4291183" cy="864156"/>
            <a:chOff x="7119767" y="2320052"/>
            <a:chExt cx="4291183" cy="864156"/>
          </a:xfrm>
        </p:grpSpPr>
        <p:sp>
          <p:nvSpPr>
            <p:cNvPr id="54" name="文本框 53"/>
            <p:cNvSpPr txBox="1"/>
            <p:nvPr/>
          </p:nvSpPr>
          <p:spPr>
            <a:xfrm>
              <a:off x="7875417" y="2354263"/>
              <a:ext cx="2621280" cy="829945"/>
            </a:xfrm>
            <a:prstGeom prst="rect">
              <a:avLst/>
            </a:prstGeom>
            <a:noFill/>
          </p:spPr>
          <p:txBody>
            <a:bodyPr wrap="none" rtlCol="0">
              <a:spAutoFit/>
            </a:bodyPr>
            <a:p>
              <a:r>
                <a:rPr lang="zh-CN" altLang="en-US" sz="4800" dirty="0">
                  <a:solidFill>
                    <a:srgbClr val="2CB0D2"/>
                  </a:solidFill>
                  <a:latin typeface="Adobe 黑体 Std R" panose="020B0400000000000000" charset="-122"/>
                  <a:ea typeface="Adobe 黑体 Std R" panose="020B0400000000000000" charset="-122"/>
                </a:rPr>
                <a:t>整体思路</a:t>
              </a:r>
              <a:endParaRPr lang="zh-CN" altLang="en-US" sz="4800" dirty="0">
                <a:solidFill>
                  <a:srgbClr val="2CB0D2"/>
                </a:solidFill>
                <a:latin typeface="Adobe 黑体 Std R" panose="020B0400000000000000" charset="-122"/>
                <a:ea typeface="Adobe 黑体 Std R" panose="020B0400000000000000" charset="-122"/>
              </a:endParaRPr>
            </a:p>
          </p:txBody>
        </p:sp>
        <p:sp>
          <p:nvSpPr>
            <p:cNvPr id="55" name="矩形 54"/>
            <p:cNvSpPr/>
            <p:nvPr/>
          </p:nvSpPr>
          <p:spPr>
            <a:xfrm>
              <a:off x="7900817" y="2669271"/>
              <a:ext cx="3510133" cy="370840"/>
            </a:xfrm>
            <a:prstGeom prst="rect">
              <a:avLst/>
            </a:prstGeom>
          </p:spPr>
          <p:txBody>
            <a:bodyPr wrap="square">
              <a:spAutoFit/>
            </a:bodyPr>
            <a:p>
              <a:pPr>
                <a:lnSpc>
                  <a:spcPct val="130000"/>
                </a:lnSpc>
              </a:pPr>
              <a:endParaRPr lang="en-US" altLang="zh-CN" sz="1400" dirty="0">
                <a:solidFill>
                  <a:srgbClr val="2CB0D2"/>
                </a:solidFill>
                <a:latin typeface="微软雅黑 Light" panose="020B0502040204020203" pitchFamily="34" charset="-122"/>
                <a:ea typeface="微软雅黑 Light" panose="020B0502040204020203" pitchFamily="34" charset="-122"/>
              </a:endParaRPr>
            </a:p>
          </p:txBody>
        </p:sp>
        <p:sp>
          <p:nvSpPr>
            <p:cNvPr id="56" name="文本框 55"/>
            <p:cNvSpPr txBox="1"/>
            <p:nvPr/>
          </p:nvSpPr>
          <p:spPr>
            <a:xfrm>
              <a:off x="7119767" y="2320052"/>
              <a:ext cx="1700383" cy="768350"/>
            </a:xfrm>
            <a:prstGeom prst="rect">
              <a:avLst/>
            </a:prstGeom>
            <a:noFill/>
          </p:spPr>
          <p:txBody>
            <a:bodyPr wrap="square" rtlCol="0">
              <a:spAutoFit/>
            </a:bodyPr>
            <a:p>
              <a:r>
                <a:rPr lang="en-US" altLang="zh-CN" sz="4400">
                  <a:solidFill>
                    <a:srgbClr val="2CB0D2"/>
                  </a:solidFill>
                  <a:latin typeface="Adobe 黑体 Std R" panose="020B0400000000000000" charset="-122"/>
                  <a:ea typeface="Adobe 黑体 Std R" panose="020B0400000000000000" charset="-122"/>
                </a:rPr>
                <a:t>02</a:t>
              </a:r>
              <a:endParaRPr lang="en-US" altLang="zh-CN" sz="4400">
                <a:solidFill>
                  <a:srgbClr val="2CB0D2"/>
                </a:solidFill>
                <a:latin typeface="Adobe 黑体 Std R" panose="020B0400000000000000" charset="-122"/>
                <a:ea typeface="Adobe 黑体 Std R" panose="020B0400000000000000"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ppt_x"/>
                                          </p:val>
                                        </p:tav>
                                        <p:tav tm="100000">
                                          <p:val>
                                            <p:strVal val="#ppt_x"/>
                                          </p:val>
                                        </p:tav>
                                      </p:tavLst>
                                    </p:anim>
                                    <p:anim calcmode="lin" valueType="num">
                                      <p:cBhvr additive="base">
                                        <p:cTn id="8" dur="500" fill="hold"/>
                                        <p:tgtEl>
                                          <p:spTgt spid="4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3"/>
                                        </p:tgtEl>
                                        <p:attrNameLst>
                                          <p:attrName>style.visibility</p:attrName>
                                        </p:attrNameLst>
                                      </p:cBhvr>
                                      <p:to>
                                        <p:strVal val="visible"/>
                                      </p:to>
                                    </p:set>
                                    <p:anim calcmode="lin" valueType="num">
                                      <p:cBhvr additive="base">
                                        <p:cTn id="11" dur="500" fill="hold"/>
                                        <p:tgtEl>
                                          <p:spTgt spid="53"/>
                                        </p:tgtEl>
                                        <p:attrNameLst>
                                          <p:attrName>ppt_x</p:attrName>
                                        </p:attrNameLst>
                                      </p:cBhvr>
                                      <p:tavLst>
                                        <p:tav tm="0">
                                          <p:val>
                                            <p:strVal val="#ppt_x"/>
                                          </p:val>
                                        </p:tav>
                                        <p:tav tm="100000">
                                          <p:val>
                                            <p:strVal val="#ppt_x"/>
                                          </p:val>
                                        </p:tav>
                                      </p:tavLst>
                                    </p:anim>
                                    <p:anim calcmode="lin" valueType="num">
                                      <p:cBhvr additive="base">
                                        <p:cTn id="12" dur="500" fill="hold"/>
                                        <p:tgtEl>
                                          <p:spTgt spid="5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5"/>
                                        </p:tgtEl>
                                        <p:attrNameLst>
                                          <p:attrName>style.visibility</p:attrName>
                                        </p:attrNameLst>
                                      </p:cBhvr>
                                      <p:to>
                                        <p:strVal val="visible"/>
                                      </p:to>
                                    </p:set>
                                    <p:anim calcmode="lin" valueType="num">
                                      <p:cBhvr additive="base">
                                        <p:cTn id="15" dur="500" fill="hold"/>
                                        <p:tgtEl>
                                          <p:spTgt spid="45"/>
                                        </p:tgtEl>
                                        <p:attrNameLst>
                                          <p:attrName>ppt_x</p:attrName>
                                        </p:attrNameLst>
                                      </p:cBhvr>
                                      <p:tavLst>
                                        <p:tav tm="0">
                                          <p:val>
                                            <p:strVal val="#ppt_x"/>
                                          </p:val>
                                        </p:tav>
                                        <p:tav tm="100000">
                                          <p:val>
                                            <p:strVal val="#ppt_x"/>
                                          </p:val>
                                        </p:tav>
                                      </p:tavLst>
                                    </p:anim>
                                    <p:anim calcmode="lin" valueType="num">
                                      <p:cBhvr additive="base">
                                        <p:cTn id="16" dur="500" fill="hold"/>
                                        <p:tgtEl>
                                          <p:spTgt spid="4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片包含 食物, 游戏机, 电脑&#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矩形 3"/>
          <p:cNvSpPr/>
          <p:nvPr/>
        </p:nvSpPr>
        <p:spPr>
          <a:xfrm>
            <a:off x="2993570" y="4262110"/>
            <a:ext cx="6204858" cy="410845"/>
          </a:xfrm>
          <a:prstGeom prst="rect">
            <a:avLst/>
          </a:prstGeom>
        </p:spPr>
        <p:txBody>
          <a:bodyPr wrap="square">
            <a:spAutoFit/>
          </a:bodyPr>
          <a:lstStyle/>
          <a:p>
            <a:pPr algn="ctr">
              <a:lnSpc>
                <a:spcPct val="130000"/>
              </a:lnSpc>
            </a:pPr>
            <a:endParaRPr lang="en-US" altLang="zh-CN" sz="1600" dirty="0">
              <a:solidFill>
                <a:schemeClr val="bg1"/>
              </a:solidFill>
              <a:latin typeface="微软雅黑 Light" panose="020B0502040204020203" pitchFamily="34" charset="-122"/>
              <a:ea typeface="微软雅黑 Light" panose="020B0502040204020203" pitchFamily="34" charset="-122"/>
            </a:endParaRPr>
          </a:p>
        </p:txBody>
      </p:sp>
      <p:sp>
        <p:nvSpPr>
          <p:cNvPr id="5" name="文本框 4"/>
          <p:cNvSpPr txBox="1"/>
          <p:nvPr/>
        </p:nvSpPr>
        <p:spPr>
          <a:xfrm>
            <a:off x="5283413" y="1524337"/>
            <a:ext cx="1552147" cy="1106805"/>
          </a:xfrm>
          <a:prstGeom prst="rect">
            <a:avLst/>
          </a:prstGeom>
          <a:noFill/>
        </p:spPr>
        <p:txBody>
          <a:bodyPr wrap="square" rtlCol="0">
            <a:spAutoFit/>
          </a:bodyPr>
          <a:lstStyle/>
          <a:p>
            <a:pPr algn="ctr"/>
            <a:r>
              <a:rPr lang="en-US" altLang="zh-CN" sz="6600" b="1" dirty="0">
                <a:solidFill>
                  <a:srgbClr val="2CB0D2"/>
                </a:solidFill>
                <a:latin typeface="Adobe 黑体 Std R" panose="020B0400000000000000" charset="-122"/>
                <a:ea typeface="Adobe 黑体 Std R" panose="020B0400000000000000" charset="-122"/>
              </a:rPr>
              <a:t>01</a:t>
            </a:r>
            <a:endParaRPr lang="en-US" altLang="zh-CN" sz="6600" b="1" dirty="0">
              <a:solidFill>
                <a:srgbClr val="2CB0D2"/>
              </a:solidFill>
              <a:latin typeface="Adobe 黑体 Std R" panose="020B0400000000000000" charset="-122"/>
              <a:ea typeface="Adobe 黑体 Std R" panose="020B0400000000000000" charset="-122"/>
            </a:endParaRPr>
          </a:p>
        </p:txBody>
      </p:sp>
      <p:sp>
        <p:nvSpPr>
          <p:cNvPr id="6" name="文本框 5"/>
          <p:cNvSpPr txBox="1"/>
          <p:nvPr/>
        </p:nvSpPr>
        <p:spPr>
          <a:xfrm>
            <a:off x="4208303" y="3688090"/>
            <a:ext cx="3775393" cy="1106805"/>
          </a:xfrm>
          <a:prstGeom prst="rect">
            <a:avLst/>
          </a:prstGeom>
          <a:noFill/>
        </p:spPr>
        <p:txBody>
          <a:bodyPr wrap="square" rtlCol="0">
            <a:spAutoFit/>
          </a:bodyPr>
          <a:lstStyle/>
          <a:p>
            <a:pPr algn="ctr"/>
            <a:r>
              <a:rPr lang="zh-CN" altLang="en-US" sz="6600" dirty="0">
                <a:solidFill>
                  <a:srgbClr val="2CB0D2"/>
                </a:solidFill>
                <a:latin typeface="Adobe 黑体 Std R" panose="020B0400000000000000" charset="-122"/>
                <a:ea typeface="Adobe 黑体 Std R" panose="020B0400000000000000" charset="-122"/>
              </a:rPr>
              <a:t>项目背景</a:t>
            </a:r>
            <a:endParaRPr lang="zh-CN" altLang="en-US" sz="6600" dirty="0">
              <a:solidFill>
                <a:srgbClr val="2CB0D2"/>
              </a:solidFill>
              <a:latin typeface="Adobe 黑体 Std R" panose="020B0400000000000000" charset="-122"/>
              <a:ea typeface="Adobe 黑体 Std R" panose="020B0400000000000000" charset="-122"/>
            </a:endParaRPr>
          </a:p>
        </p:txBody>
      </p:sp>
      <p:grpSp>
        <p:nvGrpSpPr>
          <p:cNvPr id="7" name="组合 6"/>
          <p:cNvGrpSpPr/>
          <p:nvPr/>
        </p:nvGrpSpPr>
        <p:grpSpPr>
          <a:xfrm flipV="1">
            <a:off x="4837112" y="2388681"/>
            <a:ext cx="2444749" cy="269052"/>
            <a:chOff x="3829051" y="1781175"/>
            <a:chExt cx="4500562" cy="495300"/>
          </a:xfrm>
        </p:grpSpPr>
        <p:cxnSp>
          <p:nvCxnSpPr>
            <p:cNvPr id="8" name="直接连接符 7"/>
            <p:cNvCxnSpPr/>
            <p:nvPr/>
          </p:nvCxnSpPr>
          <p:spPr>
            <a:xfrm>
              <a:off x="3881438" y="2105025"/>
              <a:ext cx="238125" cy="0"/>
            </a:xfrm>
            <a:prstGeom prst="line">
              <a:avLst/>
            </a:prstGeom>
            <a:ln>
              <a:solidFill>
                <a:srgbClr val="2CB0D2"/>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829051" y="2266950"/>
              <a:ext cx="238125" cy="0"/>
            </a:xfrm>
            <a:prstGeom prst="line">
              <a:avLst/>
            </a:prstGeom>
            <a:ln>
              <a:solidFill>
                <a:srgbClr val="2CB0D2"/>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8015288" y="2114550"/>
              <a:ext cx="238125" cy="0"/>
            </a:xfrm>
            <a:prstGeom prst="line">
              <a:avLst/>
            </a:prstGeom>
            <a:ln>
              <a:solidFill>
                <a:srgbClr val="2CB0D2"/>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7962901" y="2276475"/>
              <a:ext cx="238125" cy="0"/>
            </a:xfrm>
            <a:prstGeom prst="line">
              <a:avLst/>
            </a:prstGeom>
            <a:ln>
              <a:solidFill>
                <a:srgbClr val="2CB0D2"/>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3857625" y="1781175"/>
              <a:ext cx="4471988" cy="209551"/>
              <a:chOff x="3857625" y="1781175"/>
              <a:chExt cx="4471988" cy="209551"/>
            </a:xfrm>
            <a:noFill/>
          </p:grpSpPr>
          <p:sp>
            <p:nvSpPr>
              <p:cNvPr id="13" name="任意多边形: 形状 12"/>
              <p:cNvSpPr/>
              <p:nvPr/>
            </p:nvSpPr>
            <p:spPr>
              <a:xfrm>
                <a:off x="3933825" y="1781175"/>
                <a:ext cx="4319588" cy="176213"/>
              </a:xfrm>
              <a:custGeom>
                <a:avLst/>
                <a:gdLst>
                  <a:gd name="connsiteX0" fmla="*/ 0 w 4357688"/>
                  <a:gd name="connsiteY0" fmla="*/ 180975 h 180975"/>
                  <a:gd name="connsiteX1" fmla="*/ 266700 w 4357688"/>
                  <a:gd name="connsiteY1" fmla="*/ 161925 h 180975"/>
                  <a:gd name="connsiteX2" fmla="*/ 400050 w 4357688"/>
                  <a:gd name="connsiteY2" fmla="*/ 4763 h 180975"/>
                  <a:gd name="connsiteX3" fmla="*/ 3957638 w 4357688"/>
                  <a:gd name="connsiteY3" fmla="*/ 0 h 180975"/>
                  <a:gd name="connsiteX4" fmla="*/ 4100513 w 4357688"/>
                  <a:gd name="connsiteY4" fmla="*/ 176213 h 180975"/>
                  <a:gd name="connsiteX5" fmla="*/ 4357688 w 4357688"/>
                  <a:gd name="connsiteY5" fmla="*/ 176213 h 180975"/>
                  <a:gd name="connsiteX0-1" fmla="*/ 0 w 4319588"/>
                  <a:gd name="connsiteY0-2" fmla="*/ 164306 h 176213"/>
                  <a:gd name="connsiteX1-3" fmla="*/ 228600 w 4319588"/>
                  <a:gd name="connsiteY1-4" fmla="*/ 161925 h 176213"/>
                  <a:gd name="connsiteX2-5" fmla="*/ 361950 w 4319588"/>
                  <a:gd name="connsiteY2-6" fmla="*/ 4763 h 176213"/>
                  <a:gd name="connsiteX3-7" fmla="*/ 3919538 w 4319588"/>
                  <a:gd name="connsiteY3-8" fmla="*/ 0 h 176213"/>
                  <a:gd name="connsiteX4-9" fmla="*/ 4062413 w 4319588"/>
                  <a:gd name="connsiteY4-10" fmla="*/ 176213 h 176213"/>
                  <a:gd name="connsiteX5-11" fmla="*/ 4319588 w 4319588"/>
                  <a:gd name="connsiteY5-12" fmla="*/ 176213 h 17621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4319588" h="176213">
                    <a:moveTo>
                      <a:pt x="0" y="164306"/>
                    </a:moveTo>
                    <a:lnTo>
                      <a:pt x="228600" y="161925"/>
                    </a:lnTo>
                    <a:lnTo>
                      <a:pt x="361950" y="4763"/>
                    </a:lnTo>
                    <a:lnTo>
                      <a:pt x="3919538" y="0"/>
                    </a:lnTo>
                    <a:lnTo>
                      <a:pt x="4062413" y="176213"/>
                    </a:lnTo>
                    <a:lnTo>
                      <a:pt x="4319588" y="176213"/>
                    </a:lnTo>
                  </a:path>
                </a:pathLst>
              </a:custGeom>
              <a:grpFill/>
              <a:ln>
                <a:solidFill>
                  <a:srgbClr val="2CB0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8253413" y="1914526"/>
                <a:ext cx="76200" cy="76200"/>
              </a:xfrm>
              <a:prstGeom prst="ellipse">
                <a:avLst/>
              </a:prstGeom>
              <a:grpFill/>
              <a:ln>
                <a:solidFill>
                  <a:srgbClr val="2CB0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857625" y="1905001"/>
                <a:ext cx="76200" cy="76200"/>
              </a:xfrm>
              <a:prstGeom prst="ellipse">
                <a:avLst/>
              </a:prstGeom>
              <a:grpFill/>
              <a:ln>
                <a:solidFill>
                  <a:srgbClr val="2CB0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片包含 动物, 桌子, 伞, 灯光&#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05" y="0"/>
            <a:ext cx="12188389" cy="6858000"/>
          </a:xfrm>
          <a:prstGeom prst="rect">
            <a:avLst/>
          </a:prstGeom>
        </p:spPr>
      </p:pic>
      <p:sp>
        <p:nvSpPr>
          <p:cNvPr id="4" name="矩形 3"/>
          <p:cNvSpPr/>
          <p:nvPr/>
        </p:nvSpPr>
        <p:spPr>
          <a:xfrm>
            <a:off x="0" y="0"/>
            <a:ext cx="12192000" cy="6858000"/>
          </a:xfrm>
          <a:prstGeom prst="rect">
            <a:avLst/>
          </a:prstGeom>
          <a:solidFill>
            <a:srgbClr val="000001">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171791" y="220990"/>
            <a:ext cx="3775393" cy="645160"/>
          </a:xfrm>
          <a:prstGeom prst="rect">
            <a:avLst/>
          </a:prstGeom>
          <a:noFill/>
        </p:spPr>
        <p:txBody>
          <a:bodyPr wrap="square" rtlCol="0">
            <a:spAutoFit/>
          </a:bodyPr>
          <a:lstStyle/>
          <a:p>
            <a:pPr algn="ctr"/>
            <a:r>
              <a:rPr lang="zh-CN" altLang="en-US" sz="3600" dirty="0">
                <a:solidFill>
                  <a:srgbClr val="2CB0D2"/>
                </a:solidFill>
                <a:latin typeface="Adobe 黑体 Std R" panose="020B0400000000000000" charset="-122"/>
                <a:ea typeface="Adobe 黑体 Std R" panose="020B0400000000000000" charset="-122"/>
              </a:rPr>
              <a:t>项目实际背景</a:t>
            </a:r>
            <a:endParaRPr lang="zh-CN" altLang="en-US" sz="3600" dirty="0">
              <a:solidFill>
                <a:srgbClr val="2CB0D2"/>
              </a:solidFill>
              <a:latin typeface="Adobe 黑体 Std R" panose="020B0400000000000000" charset="-122"/>
              <a:ea typeface="Adobe 黑体 Std R" panose="020B0400000000000000" charset="-122"/>
            </a:endParaRPr>
          </a:p>
        </p:txBody>
      </p:sp>
      <p:sp>
        <p:nvSpPr>
          <p:cNvPr id="8" name="TextBox 22"/>
          <p:cNvSpPr txBox="1"/>
          <p:nvPr/>
        </p:nvSpPr>
        <p:spPr>
          <a:xfrm>
            <a:off x="7719060" y="1306195"/>
            <a:ext cx="3799840" cy="4092575"/>
          </a:xfrm>
          <a:prstGeom prst="rect">
            <a:avLst/>
          </a:prstGeom>
          <a:ln w="12700">
            <a:miter lim="400000"/>
          </a:ln>
        </p:spPr>
        <p:txBody>
          <a:bodyPr wrap="square" lIns="45719" rIns="45719">
            <a:spAutoFit/>
          </a:bodyPr>
          <a:lstStyle>
            <a:lvl1pPr>
              <a:lnSpc>
                <a:spcPct val="200000"/>
              </a:lnSpc>
              <a:spcBef>
                <a:spcPts val="2500"/>
              </a:spcBef>
              <a:defRPr sz="1000">
                <a:latin typeface="Courier"/>
                <a:ea typeface="Courier"/>
                <a:cs typeface="Courier"/>
                <a:sym typeface="Courier"/>
              </a:defRPr>
            </a:lvl1pPr>
          </a:lstStyle>
          <a:p>
            <a:pPr>
              <a:lnSpc>
                <a:spcPct val="130000"/>
              </a:lnSpc>
            </a:pPr>
            <a:r>
              <a:rPr lang="en-US" altLang="zh-CN" sz="2000">
                <a:solidFill>
                  <a:schemeClr val="bg1"/>
                </a:solidFill>
                <a:latin typeface="Adobe 黑体 Std R" panose="020B0400000000000000" charset="-122"/>
                <a:ea typeface="Adobe 黑体 Std R" panose="020B0400000000000000" charset="-122"/>
                <a:cs typeface="Adobe 黑体 Std R" panose="020B0400000000000000" charset="-122"/>
              </a:rPr>
              <a:t>本项目为css+echarts+js+html+vscode的一款可视化项目，在疫情期间，我国受到的最大影响应当就是经济方面，我们小组的成员力求通过大数据可视化的信息来表现出目前新冠疫情给中国带来的经济影响，我们小组成员力求用计算机来展示出最唯美的画面，最简洁的语言来表现出疫情情况</a:t>
            </a:r>
            <a:endParaRPr lang="en-US" altLang="zh-CN" sz="2000">
              <a:solidFill>
                <a:schemeClr val="bg1"/>
              </a:solidFill>
              <a:latin typeface="Adobe 黑体 Std R" panose="020B0400000000000000" charset="-122"/>
              <a:ea typeface="Adobe 黑体 Std R" panose="020B0400000000000000" charset="-122"/>
              <a:cs typeface="Adobe 黑体 Std R" panose="020B0400000000000000" charset="-122"/>
            </a:endParaRPr>
          </a:p>
        </p:txBody>
      </p:sp>
      <p:pic>
        <p:nvPicPr>
          <p:cNvPr id="26" name="图片 25" descr="图片包含 游戏机, 灯光&#10;&#10;描述已自动生成"/>
          <p:cNvPicPr>
            <a:picLocks noChangeAspect="1"/>
          </p:cNvPicPr>
          <p:nvPr/>
        </p:nvPicPr>
        <p:blipFill rotWithShape="1">
          <a:blip r:embed="rId2">
            <a:extLst>
              <a:ext uri="{28A0092B-C50C-407E-A947-70E740481C1C}">
                <a14:useLocalDpi xmlns:a14="http://schemas.microsoft.com/office/drawing/2010/main" val="0"/>
              </a:ext>
            </a:extLst>
          </a:blip>
          <a:srcRect l="45175" t="17152" r="650" b="22290"/>
          <a:stretch>
            <a:fillRect/>
          </a:stretch>
        </p:blipFill>
        <p:spPr>
          <a:xfrm>
            <a:off x="3729915" y="2065440"/>
            <a:ext cx="3988988" cy="4163280"/>
          </a:xfrm>
          <a:custGeom>
            <a:avLst/>
            <a:gdLst>
              <a:gd name="connsiteX0" fmla="*/ 0 w 3988988"/>
              <a:gd name="connsiteY0" fmla="*/ 0 h 4163280"/>
              <a:gd name="connsiteX1" fmla="*/ 3988988 w 3988988"/>
              <a:gd name="connsiteY1" fmla="*/ 0 h 4163280"/>
              <a:gd name="connsiteX2" fmla="*/ 3988988 w 3988988"/>
              <a:gd name="connsiteY2" fmla="*/ 4163280 h 4163280"/>
              <a:gd name="connsiteX3" fmla="*/ 0 w 3988988"/>
              <a:gd name="connsiteY3" fmla="*/ 4163280 h 4163280"/>
              <a:gd name="connsiteX4" fmla="*/ 0 w 3988988"/>
              <a:gd name="connsiteY4" fmla="*/ 0 h 416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88988" h="4163280">
                <a:moveTo>
                  <a:pt x="0" y="0"/>
                </a:moveTo>
                <a:lnTo>
                  <a:pt x="3988988" y="0"/>
                </a:lnTo>
                <a:lnTo>
                  <a:pt x="3988988" y="4163280"/>
                </a:lnTo>
                <a:lnTo>
                  <a:pt x="0" y="4163280"/>
                </a:lnTo>
                <a:lnTo>
                  <a:pt x="0" y="0"/>
                </a:lnTo>
                <a:close/>
              </a:path>
            </a:pathLst>
          </a:custGeom>
        </p:spPr>
      </p:pic>
      <p:pic>
        <p:nvPicPr>
          <p:cNvPr id="25" name="图片 24" descr="图片包含 游戏机, 灯光&#10;&#10;描述已自动生成"/>
          <p:cNvPicPr>
            <a:picLocks noChangeAspect="1"/>
          </p:cNvPicPr>
          <p:nvPr/>
        </p:nvPicPr>
        <p:blipFill rotWithShape="1">
          <a:blip r:embed="rId2">
            <a:extLst>
              <a:ext uri="{28A0092B-C50C-407E-A947-70E740481C1C}">
                <a14:useLocalDpi xmlns:a14="http://schemas.microsoft.com/office/drawing/2010/main" val="0"/>
              </a:ext>
            </a:extLst>
          </a:blip>
          <a:srcRect l="429" t="17300" r="60030" b="38454"/>
          <a:stretch>
            <a:fillRect/>
          </a:stretch>
        </p:blipFill>
        <p:spPr>
          <a:xfrm>
            <a:off x="435223" y="2082620"/>
            <a:ext cx="2911461" cy="3041825"/>
          </a:xfrm>
          <a:custGeom>
            <a:avLst/>
            <a:gdLst>
              <a:gd name="connsiteX0" fmla="*/ 0 w 2911461"/>
              <a:gd name="connsiteY0" fmla="*/ 0 h 3041825"/>
              <a:gd name="connsiteX1" fmla="*/ 2911461 w 2911461"/>
              <a:gd name="connsiteY1" fmla="*/ 0 h 3041825"/>
              <a:gd name="connsiteX2" fmla="*/ 2911461 w 2911461"/>
              <a:gd name="connsiteY2" fmla="*/ 3041825 h 3041825"/>
              <a:gd name="connsiteX3" fmla="*/ 0 w 2911461"/>
              <a:gd name="connsiteY3" fmla="*/ 3041825 h 3041825"/>
              <a:gd name="connsiteX4" fmla="*/ 0 w 2911461"/>
              <a:gd name="connsiteY4" fmla="*/ 0 h 3041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1461" h="3041825">
                <a:moveTo>
                  <a:pt x="0" y="0"/>
                </a:moveTo>
                <a:lnTo>
                  <a:pt x="2911461" y="0"/>
                </a:lnTo>
                <a:lnTo>
                  <a:pt x="2911461" y="3041825"/>
                </a:lnTo>
                <a:lnTo>
                  <a:pt x="0" y="3041825"/>
                </a:lnTo>
                <a:lnTo>
                  <a:pt x="0" y="0"/>
                </a:lnTo>
                <a:close/>
              </a:path>
            </a:pathLst>
          </a:custGeom>
        </p:spPr>
      </p:pic>
      <p:pic>
        <p:nvPicPr>
          <p:cNvPr id="23" name="图片 22" descr="图片包含 游戏机, 灯光&#10;&#10;描述已自动生成"/>
          <p:cNvPicPr>
            <a:picLocks noChangeAspect="1"/>
          </p:cNvPicPr>
          <p:nvPr/>
        </p:nvPicPr>
        <p:blipFill rotWithShape="1">
          <a:blip r:embed="rId2">
            <a:extLst>
              <a:ext uri="{28A0092B-C50C-407E-A947-70E740481C1C}">
                <a14:useLocalDpi xmlns:a14="http://schemas.microsoft.com/office/drawing/2010/main" val="0"/>
              </a:ext>
            </a:extLst>
          </a:blip>
          <a:srcRect l="45175" t="77710" r="650" b="22227"/>
          <a:stretch>
            <a:fillRect/>
          </a:stretch>
        </p:blipFill>
        <p:spPr>
          <a:xfrm>
            <a:off x="3729915" y="6228720"/>
            <a:ext cx="3988988" cy="4320"/>
          </a:xfrm>
          <a:custGeom>
            <a:avLst/>
            <a:gdLst>
              <a:gd name="connsiteX0" fmla="*/ 0 w 3988988"/>
              <a:gd name="connsiteY0" fmla="*/ 0 h 4320"/>
              <a:gd name="connsiteX1" fmla="*/ 3988988 w 3988988"/>
              <a:gd name="connsiteY1" fmla="*/ 0 h 4320"/>
              <a:gd name="connsiteX2" fmla="*/ 3988988 w 3988988"/>
              <a:gd name="connsiteY2" fmla="*/ 4320 h 4320"/>
              <a:gd name="connsiteX3" fmla="*/ 0 w 3988988"/>
              <a:gd name="connsiteY3" fmla="*/ 4320 h 4320"/>
              <a:gd name="connsiteX4" fmla="*/ 0 w 3988988"/>
              <a:gd name="connsiteY4" fmla="*/ 0 h 4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88988" h="4320">
                <a:moveTo>
                  <a:pt x="0" y="0"/>
                </a:moveTo>
                <a:lnTo>
                  <a:pt x="3988988" y="0"/>
                </a:lnTo>
                <a:lnTo>
                  <a:pt x="3988988" y="4320"/>
                </a:lnTo>
                <a:lnTo>
                  <a:pt x="0" y="4320"/>
                </a:lnTo>
                <a:lnTo>
                  <a:pt x="0" y="0"/>
                </a:lnTo>
                <a:close/>
              </a:path>
            </a:pathLst>
          </a:cu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片包含 食物, 游戏机, 电脑&#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文本框 4"/>
          <p:cNvSpPr txBox="1"/>
          <p:nvPr/>
        </p:nvSpPr>
        <p:spPr>
          <a:xfrm>
            <a:off x="5283413" y="1524337"/>
            <a:ext cx="1552147" cy="1106805"/>
          </a:xfrm>
          <a:prstGeom prst="rect">
            <a:avLst/>
          </a:prstGeom>
          <a:noFill/>
        </p:spPr>
        <p:txBody>
          <a:bodyPr wrap="square" rtlCol="0">
            <a:spAutoFit/>
          </a:bodyPr>
          <a:lstStyle/>
          <a:p>
            <a:pPr algn="ctr"/>
            <a:r>
              <a:rPr lang="en-US" altLang="zh-CN" sz="6600" b="1">
                <a:solidFill>
                  <a:srgbClr val="2CB0D2"/>
                </a:solidFill>
                <a:latin typeface="Adobe 黑体 Std R" panose="020B0400000000000000" charset="-122"/>
                <a:ea typeface="Adobe 黑体 Std R" panose="020B0400000000000000" charset="-122"/>
              </a:rPr>
              <a:t>02</a:t>
            </a:r>
            <a:endParaRPr lang="zh-CN" altLang="en-US" sz="6600" b="1" dirty="0">
              <a:solidFill>
                <a:srgbClr val="2CB0D2"/>
              </a:solidFill>
              <a:latin typeface="Adobe 黑体 Std R" panose="020B0400000000000000" charset="-122"/>
              <a:ea typeface="Adobe 黑体 Std R" panose="020B0400000000000000" charset="-122"/>
            </a:endParaRPr>
          </a:p>
        </p:txBody>
      </p:sp>
      <p:sp>
        <p:nvSpPr>
          <p:cNvPr id="6" name="文本框 5"/>
          <p:cNvSpPr txBox="1"/>
          <p:nvPr/>
        </p:nvSpPr>
        <p:spPr>
          <a:xfrm>
            <a:off x="4208303" y="3688090"/>
            <a:ext cx="3775393" cy="1106805"/>
          </a:xfrm>
          <a:prstGeom prst="rect">
            <a:avLst/>
          </a:prstGeom>
          <a:noFill/>
        </p:spPr>
        <p:txBody>
          <a:bodyPr wrap="square" rtlCol="0">
            <a:spAutoFit/>
          </a:bodyPr>
          <a:lstStyle/>
          <a:p>
            <a:pPr algn="ctr"/>
            <a:r>
              <a:rPr lang="zh-CN" altLang="en-US" sz="6600" dirty="0">
                <a:solidFill>
                  <a:srgbClr val="2CB0D2"/>
                </a:solidFill>
                <a:latin typeface="Adobe 黑体 Std R" panose="020B0400000000000000" charset="-122"/>
                <a:ea typeface="Adobe 黑体 Std R" panose="020B0400000000000000" charset="-122"/>
              </a:rPr>
              <a:t>整体思路</a:t>
            </a:r>
            <a:endParaRPr lang="zh-CN" altLang="en-US" sz="6600" dirty="0">
              <a:solidFill>
                <a:srgbClr val="2CB0D2"/>
              </a:solidFill>
              <a:latin typeface="Adobe 黑体 Std R" panose="020B0400000000000000" charset="-122"/>
              <a:ea typeface="Adobe 黑体 Std R" panose="020B0400000000000000" charset="-122"/>
            </a:endParaRPr>
          </a:p>
        </p:txBody>
      </p:sp>
      <p:grpSp>
        <p:nvGrpSpPr>
          <p:cNvPr id="7" name="组合 6"/>
          <p:cNvGrpSpPr/>
          <p:nvPr/>
        </p:nvGrpSpPr>
        <p:grpSpPr>
          <a:xfrm flipV="1">
            <a:off x="4837112" y="2388681"/>
            <a:ext cx="2444749" cy="269052"/>
            <a:chOff x="3829051" y="1781175"/>
            <a:chExt cx="4500562" cy="495300"/>
          </a:xfrm>
        </p:grpSpPr>
        <p:cxnSp>
          <p:nvCxnSpPr>
            <p:cNvPr id="8" name="直接连接符 7"/>
            <p:cNvCxnSpPr/>
            <p:nvPr/>
          </p:nvCxnSpPr>
          <p:spPr>
            <a:xfrm>
              <a:off x="3881438" y="2105025"/>
              <a:ext cx="238125" cy="0"/>
            </a:xfrm>
            <a:prstGeom prst="line">
              <a:avLst/>
            </a:prstGeom>
            <a:ln>
              <a:solidFill>
                <a:srgbClr val="2CB0D2"/>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829051" y="2266950"/>
              <a:ext cx="238125" cy="0"/>
            </a:xfrm>
            <a:prstGeom prst="line">
              <a:avLst/>
            </a:prstGeom>
            <a:ln>
              <a:solidFill>
                <a:srgbClr val="2CB0D2"/>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8015288" y="2114550"/>
              <a:ext cx="238125" cy="0"/>
            </a:xfrm>
            <a:prstGeom prst="line">
              <a:avLst/>
            </a:prstGeom>
            <a:ln>
              <a:solidFill>
                <a:srgbClr val="2CB0D2"/>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7962901" y="2276475"/>
              <a:ext cx="238125" cy="0"/>
            </a:xfrm>
            <a:prstGeom prst="line">
              <a:avLst/>
            </a:prstGeom>
            <a:ln>
              <a:solidFill>
                <a:srgbClr val="2CB0D2"/>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3857625" y="1781175"/>
              <a:ext cx="4471988" cy="209551"/>
              <a:chOff x="3857625" y="1781175"/>
              <a:chExt cx="4471988" cy="209551"/>
            </a:xfrm>
            <a:noFill/>
          </p:grpSpPr>
          <p:sp>
            <p:nvSpPr>
              <p:cNvPr id="13" name="任意多边形: 形状 12"/>
              <p:cNvSpPr/>
              <p:nvPr/>
            </p:nvSpPr>
            <p:spPr>
              <a:xfrm>
                <a:off x="3933825" y="1781175"/>
                <a:ext cx="4319588" cy="176213"/>
              </a:xfrm>
              <a:custGeom>
                <a:avLst/>
                <a:gdLst>
                  <a:gd name="connsiteX0" fmla="*/ 0 w 4357688"/>
                  <a:gd name="connsiteY0" fmla="*/ 180975 h 180975"/>
                  <a:gd name="connsiteX1" fmla="*/ 266700 w 4357688"/>
                  <a:gd name="connsiteY1" fmla="*/ 161925 h 180975"/>
                  <a:gd name="connsiteX2" fmla="*/ 400050 w 4357688"/>
                  <a:gd name="connsiteY2" fmla="*/ 4763 h 180975"/>
                  <a:gd name="connsiteX3" fmla="*/ 3957638 w 4357688"/>
                  <a:gd name="connsiteY3" fmla="*/ 0 h 180975"/>
                  <a:gd name="connsiteX4" fmla="*/ 4100513 w 4357688"/>
                  <a:gd name="connsiteY4" fmla="*/ 176213 h 180975"/>
                  <a:gd name="connsiteX5" fmla="*/ 4357688 w 4357688"/>
                  <a:gd name="connsiteY5" fmla="*/ 176213 h 180975"/>
                  <a:gd name="connsiteX0-1" fmla="*/ 0 w 4319588"/>
                  <a:gd name="connsiteY0-2" fmla="*/ 164306 h 176213"/>
                  <a:gd name="connsiteX1-3" fmla="*/ 228600 w 4319588"/>
                  <a:gd name="connsiteY1-4" fmla="*/ 161925 h 176213"/>
                  <a:gd name="connsiteX2-5" fmla="*/ 361950 w 4319588"/>
                  <a:gd name="connsiteY2-6" fmla="*/ 4763 h 176213"/>
                  <a:gd name="connsiteX3-7" fmla="*/ 3919538 w 4319588"/>
                  <a:gd name="connsiteY3-8" fmla="*/ 0 h 176213"/>
                  <a:gd name="connsiteX4-9" fmla="*/ 4062413 w 4319588"/>
                  <a:gd name="connsiteY4-10" fmla="*/ 176213 h 176213"/>
                  <a:gd name="connsiteX5-11" fmla="*/ 4319588 w 4319588"/>
                  <a:gd name="connsiteY5-12" fmla="*/ 176213 h 17621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4319588" h="176213">
                    <a:moveTo>
                      <a:pt x="0" y="164306"/>
                    </a:moveTo>
                    <a:lnTo>
                      <a:pt x="228600" y="161925"/>
                    </a:lnTo>
                    <a:lnTo>
                      <a:pt x="361950" y="4763"/>
                    </a:lnTo>
                    <a:lnTo>
                      <a:pt x="3919538" y="0"/>
                    </a:lnTo>
                    <a:lnTo>
                      <a:pt x="4062413" y="176213"/>
                    </a:lnTo>
                    <a:lnTo>
                      <a:pt x="4319588" y="176213"/>
                    </a:lnTo>
                  </a:path>
                </a:pathLst>
              </a:custGeom>
              <a:grpFill/>
              <a:ln>
                <a:solidFill>
                  <a:srgbClr val="2CB0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8253413" y="1914526"/>
                <a:ext cx="76200" cy="76200"/>
              </a:xfrm>
              <a:prstGeom prst="ellipse">
                <a:avLst/>
              </a:prstGeom>
              <a:grpFill/>
              <a:ln>
                <a:solidFill>
                  <a:srgbClr val="2CB0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857625" y="1905001"/>
                <a:ext cx="76200" cy="76200"/>
              </a:xfrm>
              <a:prstGeom prst="ellipse">
                <a:avLst/>
              </a:prstGeom>
              <a:grpFill/>
              <a:ln>
                <a:solidFill>
                  <a:srgbClr val="2CB0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片包含 动物, 桌子, 伞, 灯光&#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05" y="0"/>
            <a:ext cx="12188389" cy="6858000"/>
          </a:xfrm>
          <a:prstGeom prst="rect">
            <a:avLst/>
          </a:prstGeom>
        </p:spPr>
      </p:pic>
      <p:sp>
        <p:nvSpPr>
          <p:cNvPr id="4" name="矩形 3"/>
          <p:cNvSpPr/>
          <p:nvPr/>
        </p:nvSpPr>
        <p:spPr>
          <a:xfrm>
            <a:off x="0" y="0"/>
            <a:ext cx="12192000" cy="6858000"/>
          </a:xfrm>
          <a:prstGeom prst="rect">
            <a:avLst/>
          </a:prstGeom>
          <a:solidFill>
            <a:srgbClr val="000001">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itle 1"/>
          <p:cNvSpPr txBox="1"/>
          <p:nvPr/>
        </p:nvSpPr>
        <p:spPr>
          <a:xfrm>
            <a:off x="1968458" y="2350302"/>
            <a:ext cx="4127542" cy="114069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3600">
                <a:solidFill>
                  <a:srgbClr val="2CB0D2"/>
                </a:solidFill>
                <a:latin typeface="Adobe 黑体 Std R" panose="020B0400000000000000" charset="-122"/>
                <a:ea typeface="Adobe 黑体 Std R" panose="020B0400000000000000" charset="-122"/>
              </a:rPr>
              <a:t>关键思路</a:t>
            </a:r>
            <a:endParaRPr lang="zh-CN" altLang="en-US" sz="3600">
              <a:solidFill>
                <a:srgbClr val="2CB0D2"/>
              </a:solidFill>
              <a:latin typeface="Adobe 黑体 Std R" panose="020B0400000000000000" charset="-122"/>
              <a:ea typeface="Adobe 黑体 Std R" panose="020B0400000000000000" charset="-122"/>
            </a:endParaRPr>
          </a:p>
        </p:txBody>
      </p:sp>
      <p:sp>
        <p:nvSpPr>
          <p:cNvPr id="8" name="TextBox 5"/>
          <p:cNvSpPr txBox="1"/>
          <p:nvPr/>
        </p:nvSpPr>
        <p:spPr>
          <a:xfrm>
            <a:off x="6533646" y="2291332"/>
            <a:ext cx="711200" cy="430530"/>
          </a:xfrm>
          <a:prstGeom prst="rect">
            <a:avLst/>
          </a:prstGeom>
          <a:ln w="12700">
            <a:miter lim="400000"/>
          </a:ln>
        </p:spPr>
        <p:txBody>
          <a:bodyPr wrap="none" lIns="0" tIns="0" rIns="0" bIns="0">
            <a:spAutoFit/>
          </a:bodyPr>
          <a:lstStyle>
            <a:lvl1pPr algn="ctr">
              <a:defRPr sz="1400" b="1" spc="300">
                <a:latin typeface="+mj-lt"/>
                <a:ea typeface="+mj-ea"/>
                <a:cs typeface="+mj-cs"/>
                <a:sym typeface="Helvetica"/>
              </a:defRPr>
            </a:lvl1pPr>
          </a:lstStyle>
          <a:p>
            <a:r>
              <a:rPr lang="zh-CN" sz="2800" b="0" spc="0">
                <a:solidFill>
                  <a:srgbClr val="2CB0D2"/>
                </a:solidFill>
                <a:latin typeface="Adobe 黑体 Std R" panose="020B0400000000000000" charset="-122"/>
                <a:ea typeface="Adobe 黑体 Std R" panose="020B0400000000000000" charset="-122"/>
              </a:rPr>
              <a:t>数据</a:t>
            </a:r>
            <a:endParaRPr lang="zh-CN" sz="2800" b="0" spc="0">
              <a:solidFill>
                <a:srgbClr val="2CB0D2"/>
              </a:solidFill>
              <a:latin typeface="Adobe 黑体 Std R" panose="020B0400000000000000" charset="-122"/>
              <a:ea typeface="Adobe 黑体 Std R" panose="020B0400000000000000" charset="-122"/>
            </a:endParaRPr>
          </a:p>
        </p:txBody>
      </p:sp>
      <p:sp>
        <p:nvSpPr>
          <p:cNvPr id="9" name="TextBox 7"/>
          <p:cNvSpPr txBox="1"/>
          <p:nvPr/>
        </p:nvSpPr>
        <p:spPr>
          <a:xfrm>
            <a:off x="9129948" y="2291332"/>
            <a:ext cx="711200" cy="430530"/>
          </a:xfrm>
          <a:prstGeom prst="rect">
            <a:avLst/>
          </a:prstGeom>
          <a:ln w="12700">
            <a:miter lim="400000"/>
          </a:ln>
        </p:spPr>
        <p:txBody>
          <a:bodyPr wrap="none" lIns="0" tIns="0" rIns="0" bIns="0">
            <a:spAutoFit/>
          </a:bodyPr>
          <a:lstStyle>
            <a:lvl1pPr algn="ctr">
              <a:defRPr sz="1400" b="1" spc="300">
                <a:latin typeface="+mj-lt"/>
                <a:ea typeface="+mj-ea"/>
                <a:cs typeface="+mj-cs"/>
                <a:sym typeface="Helvetica"/>
              </a:defRPr>
            </a:lvl1pPr>
          </a:lstStyle>
          <a:p>
            <a:r>
              <a:rPr lang="zh-CN" altLang="en-US" sz="2800" b="0" spc="0">
                <a:solidFill>
                  <a:srgbClr val="2CB0D2"/>
                </a:solidFill>
                <a:latin typeface="Adobe 黑体 Std R" panose="020B0400000000000000" charset="-122"/>
                <a:ea typeface="Adobe 黑体 Std R" panose="020B0400000000000000" charset="-122"/>
              </a:rPr>
              <a:t>表格</a:t>
            </a:r>
            <a:endParaRPr lang="zh-CN" altLang="en-US" sz="2800" b="0" spc="0">
              <a:solidFill>
                <a:srgbClr val="2CB0D2"/>
              </a:solidFill>
              <a:latin typeface="Adobe 黑体 Std R" panose="020B0400000000000000" charset="-122"/>
              <a:ea typeface="Adobe 黑体 Std R" panose="020B0400000000000000" charset="-122"/>
            </a:endParaRPr>
          </a:p>
        </p:txBody>
      </p:sp>
      <p:sp>
        <p:nvSpPr>
          <p:cNvPr id="11" name="TextBox 9"/>
          <p:cNvSpPr txBox="1"/>
          <p:nvPr/>
        </p:nvSpPr>
        <p:spPr>
          <a:xfrm>
            <a:off x="6533646" y="4662311"/>
            <a:ext cx="711200" cy="430530"/>
          </a:xfrm>
          <a:prstGeom prst="rect">
            <a:avLst/>
          </a:prstGeom>
          <a:ln w="12700">
            <a:miter lim="400000"/>
          </a:ln>
        </p:spPr>
        <p:txBody>
          <a:bodyPr wrap="none" lIns="0" tIns="0" rIns="0" bIns="0">
            <a:spAutoFit/>
          </a:bodyPr>
          <a:lstStyle>
            <a:lvl1pPr algn="ctr">
              <a:defRPr sz="1400" b="1" spc="300">
                <a:latin typeface="+mj-lt"/>
                <a:ea typeface="+mj-ea"/>
                <a:cs typeface="+mj-cs"/>
                <a:sym typeface="Helvetica"/>
              </a:defRPr>
            </a:lvl1pPr>
          </a:lstStyle>
          <a:p>
            <a:r>
              <a:rPr lang="zh-CN" altLang="en-US" sz="2800" b="0" spc="0">
                <a:solidFill>
                  <a:srgbClr val="2CB0D2"/>
                </a:solidFill>
                <a:latin typeface="Adobe 黑体 Std R" panose="020B0400000000000000" charset="-122"/>
                <a:ea typeface="Adobe 黑体 Std R" panose="020B0400000000000000" charset="-122"/>
              </a:rPr>
              <a:t>网页</a:t>
            </a:r>
            <a:endParaRPr lang="zh-CN" altLang="en-US" sz="2800" b="0" spc="0">
              <a:solidFill>
                <a:srgbClr val="2CB0D2"/>
              </a:solidFill>
              <a:latin typeface="Adobe 黑体 Std R" panose="020B0400000000000000" charset="-122"/>
              <a:ea typeface="Adobe 黑体 Std R" panose="020B0400000000000000" charset="-122"/>
            </a:endParaRPr>
          </a:p>
        </p:txBody>
      </p:sp>
      <p:sp>
        <p:nvSpPr>
          <p:cNvPr id="12" name="TextBox 11"/>
          <p:cNvSpPr txBox="1"/>
          <p:nvPr/>
        </p:nvSpPr>
        <p:spPr>
          <a:xfrm>
            <a:off x="8774348" y="4662311"/>
            <a:ext cx="1422400" cy="430530"/>
          </a:xfrm>
          <a:prstGeom prst="rect">
            <a:avLst/>
          </a:prstGeom>
          <a:ln w="12700">
            <a:miter lim="400000"/>
          </a:ln>
        </p:spPr>
        <p:txBody>
          <a:bodyPr wrap="none" lIns="0" tIns="0" rIns="0" bIns="0">
            <a:spAutoFit/>
          </a:bodyPr>
          <a:lstStyle>
            <a:lvl1pPr algn="ctr">
              <a:defRPr sz="1400" b="1" spc="300">
                <a:latin typeface="+mj-lt"/>
                <a:ea typeface="+mj-ea"/>
                <a:cs typeface="+mj-cs"/>
                <a:sym typeface="Helvetica"/>
              </a:defRPr>
            </a:lvl1pPr>
          </a:lstStyle>
          <a:p>
            <a:r>
              <a:rPr lang="zh-CN" altLang="en-US" sz="2800" b="0" spc="0">
                <a:solidFill>
                  <a:srgbClr val="2CB0D2"/>
                </a:solidFill>
                <a:latin typeface="Adobe 黑体 Std R" panose="020B0400000000000000" charset="-122"/>
                <a:ea typeface="Adobe 黑体 Std R" panose="020B0400000000000000" charset="-122"/>
              </a:rPr>
              <a:t>实时更新</a:t>
            </a:r>
            <a:endParaRPr lang="zh-CN" altLang="en-US" sz="2800" b="0" spc="0">
              <a:solidFill>
                <a:srgbClr val="2CB0D2"/>
              </a:solidFill>
              <a:latin typeface="Adobe 黑体 Std R" panose="020B0400000000000000" charset="-122"/>
              <a:ea typeface="Adobe 黑体 Std R" panose="020B0400000000000000" charset="-122"/>
            </a:endParaRPr>
          </a:p>
        </p:txBody>
      </p:sp>
      <p:sp>
        <p:nvSpPr>
          <p:cNvPr id="13" name="Straight Connector 13"/>
          <p:cNvSpPr/>
          <p:nvPr/>
        </p:nvSpPr>
        <p:spPr>
          <a:xfrm flipH="1">
            <a:off x="8187394" y="1037266"/>
            <a:ext cx="14072" cy="4910306"/>
          </a:xfrm>
          <a:prstGeom prst="line">
            <a:avLst/>
          </a:prstGeom>
          <a:ln w="6350">
            <a:solidFill>
              <a:srgbClr val="2CB0D2">
                <a:alpha val="20000"/>
              </a:srgbClr>
            </a:solidFill>
            <a:miter/>
          </a:ln>
        </p:spPr>
        <p:txBody>
          <a:bodyPr lIns="45719" rIns="45719"/>
          <a:lstStyle/>
          <a:p>
            <a:endParaRPr>
              <a:solidFill>
                <a:schemeClr val="bg1"/>
              </a:solidFill>
            </a:endParaRPr>
          </a:p>
        </p:txBody>
      </p:sp>
      <p:sp>
        <p:nvSpPr>
          <p:cNvPr id="14" name="Straight Connector 14"/>
          <p:cNvSpPr/>
          <p:nvPr/>
        </p:nvSpPr>
        <p:spPr>
          <a:xfrm flipH="1" flipV="1">
            <a:off x="5591092" y="3416918"/>
            <a:ext cx="5192606" cy="1"/>
          </a:xfrm>
          <a:prstGeom prst="line">
            <a:avLst/>
          </a:prstGeom>
          <a:ln w="6350">
            <a:solidFill>
              <a:srgbClr val="2CB0D2">
                <a:alpha val="20000"/>
              </a:srgbClr>
            </a:solidFill>
            <a:miter/>
          </a:ln>
        </p:spPr>
        <p:txBody>
          <a:bodyPr lIns="45719" rIns="45719"/>
          <a:lstStyle/>
          <a:p>
            <a:endParaRPr>
              <a:solidFill>
                <a:schemeClr val="bg1"/>
              </a:solidFill>
            </a:endParaRPr>
          </a:p>
        </p:txBody>
      </p:sp>
      <p:sp>
        <p:nvSpPr>
          <p:cNvPr id="15" name="TextBox 17"/>
          <p:cNvSpPr txBox="1"/>
          <p:nvPr/>
        </p:nvSpPr>
        <p:spPr>
          <a:xfrm>
            <a:off x="5977115" y="2613164"/>
            <a:ext cx="1824254" cy="800100"/>
          </a:xfrm>
          <a:prstGeom prst="rect">
            <a:avLst/>
          </a:prstGeom>
          <a:ln w="12700">
            <a:miter lim="400000"/>
          </a:ln>
        </p:spPr>
        <p:txBody>
          <a:bodyPr lIns="0" tIns="0" rIns="0" bIns="0">
            <a:spAutoFit/>
          </a:bodyPr>
          <a:lstStyle>
            <a:lvl1pPr algn="ctr">
              <a:lnSpc>
                <a:spcPct val="130000"/>
              </a:lnSpc>
              <a:defRPr sz="1000">
                <a:solidFill>
                  <a:srgbClr val="000000">
                    <a:alpha val="70000"/>
                  </a:srgbClr>
                </a:solidFill>
                <a:latin typeface="+mj-lt"/>
                <a:ea typeface="+mj-ea"/>
                <a:cs typeface="+mj-cs"/>
                <a:sym typeface="Helvetica"/>
              </a:defRPr>
            </a:lvl1pPr>
          </a:lstStyle>
          <a:p>
            <a:r>
              <a:rPr lang="zh-CN" sz="2000">
                <a:solidFill>
                  <a:schemeClr val="bg1"/>
                </a:solidFill>
                <a:latin typeface="Adobe 黑体 Std R" panose="020B0400000000000000" charset="-122"/>
                <a:ea typeface="Adobe 黑体 Std R" panose="020B0400000000000000" charset="-122"/>
              </a:rPr>
              <a:t>来自于国家统计局等权威地址</a:t>
            </a:r>
            <a:endParaRPr lang="zh-CN" sz="2000">
              <a:solidFill>
                <a:schemeClr val="bg1"/>
              </a:solidFill>
              <a:latin typeface="Adobe 黑体 Std R" panose="020B0400000000000000" charset="-122"/>
              <a:ea typeface="Adobe 黑体 Std R" panose="020B0400000000000000" charset="-122"/>
            </a:endParaRPr>
          </a:p>
        </p:txBody>
      </p:sp>
      <p:sp>
        <p:nvSpPr>
          <p:cNvPr id="16" name="TextBox 18"/>
          <p:cNvSpPr txBox="1"/>
          <p:nvPr/>
        </p:nvSpPr>
        <p:spPr>
          <a:xfrm>
            <a:off x="8573416" y="2613164"/>
            <a:ext cx="1824255" cy="1200150"/>
          </a:xfrm>
          <a:prstGeom prst="rect">
            <a:avLst/>
          </a:prstGeom>
          <a:ln w="12700">
            <a:miter lim="400000"/>
          </a:ln>
        </p:spPr>
        <p:txBody>
          <a:bodyPr lIns="0" tIns="0" rIns="0" bIns="0">
            <a:spAutoFit/>
          </a:bodyPr>
          <a:lstStyle>
            <a:lvl1pPr algn="ctr">
              <a:lnSpc>
                <a:spcPct val="130000"/>
              </a:lnSpc>
              <a:defRPr sz="1000">
                <a:solidFill>
                  <a:srgbClr val="000000">
                    <a:alpha val="70000"/>
                  </a:srgbClr>
                </a:solidFill>
                <a:latin typeface="+mj-lt"/>
                <a:ea typeface="+mj-ea"/>
                <a:cs typeface="+mj-cs"/>
                <a:sym typeface="Helvetica"/>
              </a:defRPr>
            </a:lvl1pPr>
          </a:lstStyle>
          <a:p>
            <a:r>
              <a:rPr lang="zh-CN" sz="2000">
                <a:solidFill>
                  <a:schemeClr val="bg1"/>
                </a:solidFill>
                <a:latin typeface="Adobe 黑体 Std R" panose="020B0400000000000000" charset="-122"/>
                <a:ea typeface="Adobe 黑体 Std R" panose="020B0400000000000000" charset="-122"/>
                <a:cs typeface="Adobe 黑体 Std R" panose="020B0400000000000000" charset="-122"/>
              </a:rPr>
              <a:t>基于</a:t>
            </a:r>
            <a:r>
              <a:rPr lang="en-US" altLang="zh-CN" sz="2000">
                <a:solidFill>
                  <a:schemeClr val="bg1"/>
                </a:solidFill>
                <a:latin typeface="Adobe 黑体 Std R" panose="020B0400000000000000" charset="-122"/>
                <a:ea typeface="Adobe 黑体 Std R" panose="020B0400000000000000" charset="-122"/>
                <a:cs typeface="Adobe 黑体 Std R" panose="020B0400000000000000" charset="-122"/>
              </a:rPr>
              <a:t>echart</a:t>
            </a:r>
            <a:r>
              <a:rPr lang="zh-CN" altLang="en-US" sz="2000">
                <a:solidFill>
                  <a:schemeClr val="bg1"/>
                </a:solidFill>
                <a:latin typeface="Adobe 黑体 Std R" panose="020B0400000000000000" charset="-122"/>
                <a:ea typeface="Adobe 黑体 Std R" panose="020B0400000000000000" charset="-122"/>
                <a:cs typeface="Adobe 黑体 Std R" panose="020B0400000000000000" charset="-122"/>
              </a:rPr>
              <a:t>在</a:t>
            </a:r>
            <a:r>
              <a:rPr lang="en-US" altLang="zh-CN" sz="2000">
                <a:solidFill>
                  <a:schemeClr val="bg1"/>
                </a:solidFill>
                <a:latin typeface="Adobe 黑体 Std R" panose="020B0400000000000000" charset="-122"/>
                <a:ea typeface="Adobe 黑体 Std R" panose="020B0400000000000000" charset="-122"/>
                <a:cs typeface="Adobe 黑体 Std R" panose="020B0400000000000000" charset="-122"/>
              </a:rPr>
              <a:t>vscode</a:t>
            </a:r>
            <a:r>
              <a:rPr lang="zh-CN" altLang="en-US" sz="2000">
                <a:solidFill>
                  <a:schemeClr val="bg1"/>
                </a:solidFill>
                <a:latin typeface="Adobe 黑体 Std R" panose="020B0400000000000000" charset="-122"/>
                <a:ea typeface="Adobe 黑体 Std R" panose="020B0400000000000000" charset="-122"/>
                <a:cs typeface="Adobe 黑体 Std R" panose="020B0400000000000000" charset="-122"/>
              </a:rPr>
              <a:t>上开发的</a:t>
            </a:r>
            <a:r>
              <a:rPr lang="en-US" altLang="zh-CN" sz="2000">
                <a:solidFill>
                  <a:schemeClr val="bg1"/>
                </a:solidFill>
                <a:latin typeface="Adobe 黑体 Std R" panose="020B0400000000000000" charset="-122"/>
                <a:ea typeface="Adobe 黑体 Std R" panose="020B0400000000000000" charset="-122"/>
                <a:cs typeface="Adobe 黑体 Std R" panose="020B0400000000000000" charset="-122"/>
              </a:rPr>
              <a:t>js</a:t>
            </a:r>
            <a:r>
              <a:rPr lang="zh-CN" altLang="en-US" sz="2000">
                <a:solidFill>
                  <a:schemeClr val="bg1"/>
                </a:solidFill>
                <a:latin typeface="Adobe 黑体 Std R" panose="020B0400000000000000" charset="-122"/>
                <a:ea typeface="Adobe 黑体 Std R" panose="020B0400000000000000" charset="-122"/>
                <a:cs typeface="Adobe 黑体 Std R" panose="020B0400000000000000" charset="-122"/>
              </a:rPr>
              <a:t>文件</a:t>
            </a:r>
            <a:endParaRPr lang="zh-CN" altLang="en-US" sz="2000">
              <a:solidFill>
                <a:schemeClr val="bg1"/>
              </a:solidFill>
              <a:latin typeface="Adobe 黑体 Std R" panose="020B0400000000000000" charset="-122"/>
              <a:ea typeface="Adobe 黑体 Std R" panose="020B0400000000000000" charset="-122"/>
              <a:cs typeface="Adobe 黑体 Std R" panose="020B0400000000000000" charset="-122"/>
            </a:endParaRPr>
          </a:p>
        </p:txBody>
      </p:sp>
      <p:sp>
        <p:nvSpPr>
          <p:cNvPr id="17" name="TextBox 19"/>
          <p:cNvSpPr txBox="1"/>
          <p:nvPr/>
        </p:nvSpPr>
        <p:spPr>
          <a:xfrm>
            <a:off x="5977115" y="5012279"/>
            <a:ext cx="1824254" cy="1200150"/>
          </a:xfrm>
          <a:prstGeom prst="rect">
            <a:avLst/>
          </a:prstGeom>
          <a:ln w="12700">
            <a:miter lim="400000"/>
          </a:ln>
        </p:spPr>
        <p:txBody>
          <a:bodyPr lIns="0" tIns="0" rIns="0" bIns="0">
            <a:spAutoFit/>
          </a:bodyPr>
          <a:lstStyle>
            <a:lvl1pPr algn="ctr">
              <a:lnSpc>
                <a:spcPct val="130000"/>
              </a:lnSpc>
              <a:defRPr sz="1000">
                <a:solidFill>
                  <a:srgbClr val="000000">
                    <a:alpha val="70000"/>
                  </a:srgbClr>
                </a:solidFill>
                <a:latin typeface="+mj-lt"/>
                <a:ea typeface="+mj-ea"/>
                <a:cs typeface="+mj-cs"/>
                <a:sym typeface="Helvetica"/>
              </a:defRPr>
            </a:lvl1pPr>
          </a:lstStyle>
          <a:p>
            <a:r>
              <a:rPr lang="zh-CN" sz="2000">
                <a:solidFill>
                  <a:schemeClr val="bg1"/>
                </a:solidFill>
                <a:latin typeface="Adobe 黑体 Std R" panose="020B0400000000000000" charset="-122"/>
                <a:ea typeface="Adobe 黑体 Std R" panose="020B0400000000000000" charset="-122"/>
              </a:rPr>
              <a:t>漂亮的外端布局和实用整洁的内容数据显示</a:t>
            </a:r>
            <a:endParaRPr lang="zh-CN" sz="2000">
              <a:solidFill>
                <a:schemeClr val="bg1"/>
              </a:solidFill>
              <a:latin typeface="Adobe 黑体 Std R" panose="020B0400000000000000" charset="-122"/>
              <a:ea typeface="Adobe 黑体 Std R" panose="020B0400000000000000" charset="-122"/>
            </a:endParaRPr>
          </a:p>
        </p:txBody>
      </p:sp>
      <p:sp>
        <p:nvSpPr>
          <p:cNvPr id="18" name="TextBox 20"/>
          <p:cNvSpPr txBox="1"/>
          <p:nvPr/>
        </p:nvSpPr>
        <p:spPr>
          <a:xfrm>
            <a:off x="8573416" y="5012279"/>
            <a:ext cx="1824255" cy="1200150"/>
          </a:xfrm>
          <a:prstGeom prst="rect">
            <a:avLst/>
          </a:prstGeom>
          <a:ln w="12700">
            <a:miter lim="400000"/>
          </a:ln>
        </p:spPr>
        <p:txBody>
          <a:bodyPr lIns="0" tIns="0" rIns="0" bIns="0">
            <a:spAutoFit/>
          </a:bodyPr>
          <a:lstStyle>
            <a:lvl1pPr algn="ctr">
              <a:lnSpc>
                <a:spcPct val="130000"/>
              </a:lnSpc>
              <a:defRPr sz="1000">
                <a:solidFill>
                  <a:srgbClr val="000000">
                    <a:alpha val="70000"/>
                  </a:srgbClr>
                </a:solidFill>
                <a:latin typeface="+mj-lt"/>
                <a:ea typeface="+mj-ea"/>
                <a:cs typeface="+mj-cs"/>
                <a:sym typeface="Helvetica"/>
              </a:defRPr>
            </a:lvl1pPr>
          </a:lstStyle>
          <a:p>
            <a:r>
              <a:rPr lang="zh-CN" altLang="en-US" sz="2000">
                <a:solidFill>
                  <a:schemeClr val="bg1"/>
                </a:solidFill>
                <a:latin typeface="Adobe 黑体 Std R" panose="020B0400000000000000" charset="-122"/>
                <a:ea typeface="Adobe 黑体 Std R" panose="020B0400000000000000" charset="-122"/>
                <a:cs typeface="Adobe 黑体 Std R" panose="020B0400000000000000" charset="-122"/>
              </a:rPr>
              <a:t>分析</a:t>
            </a:r>
            <a:r>
              <a:rPr lang="en-US" altLang="zh-CN" sz="2000">
                <a:solidFill>
                  <a:schemeClr val="bg1"/>
                </a:solidFill>
                <a:latin typeface="Adobe 黑体 Std R" panose="020B0400000000000000" charset="-122"/>
                <a:ea typeface="Adobe 黑体 Std R" panose="020B0400000000000000" charset="-122"/>
                <a:cs typeface="Adobe 黑体 Std R" panose="020B0400000000000000" charset="-122"/>
              </a:rPr>
              <a:t>js</a:t>
            </a:r>
            <a:r>
              <a:rPr lang="zh-CN" altLang="en-US" sz="2000">
                <a:solidFill>
                  <a:schemeClr val="bg1"/>
                </a:solidFill>
                <a:latin typeface="Adobe 黑体 Std R" panose="020B0400000000000000" charset="-122"/>
                <a:ea typeface="Adobe 黑体 Std R" panose="020B0400000000000000" charset="-122"/>
                <a:cs typeface="Adobe 黑体 Std R" panose="020B0400000000000000" charset="-122"/>
              </a:rPr>
              <a:t>接口进行实时更新，增加实际意义</a:t>
            </a:r>
            <a:endParaRPr lang="zh-CN" altLang="en-US" sz="2000">
              <a:solidFill>
                <a:schemeClr val="bg1"/>
              </a:solidFill>
              <a:latin typeface="Adobe 黑体 Std R" panose="020B0400000000000000" charset="-122"/>
              <a:ea typeface="Adobe 黑体 Std R" panose="020B0400000000000000" charset="-122"/>
              <a:cs typeface="Adobe 黑体 Std R" panose="020B0400000000000000" charset="-122"/>
            </a:endParaRPr>
          </a:p>
        </p:txBody>
      </p:sp>
      <p:sp>
        <p:nvSpPr>
          <p:cNvPr id="21" name="TextBox 24"/>
          <p:cNvSpPr txBox="1"/>
          <p:nvPr/>
        </p:nvSpPr>
        <p:spPr>
          <a:xfrm>
            <a:off x="1992313" y="4470562"/>
            <a:ext cx="3212734" cy="239395"/>
          </a:xfrm>
          <a:prstGeom prst="rect">
            <a:avLst/>
          </a:prstGeom>
          <a:ln w="12700">
            <a:miter lim="400000"/>
          </a:ln>
        </p:spPr>
        <p:txBody>
          <a:bodyPr lIns="0" tIns="0" rIns="0" bIns="0">
            <a:spAutoFit/>
          </a:bodyPr>
          <a:lstStyle>
            <a:lvl1pPr>
              <a:lnSpc>
                <a:spcPct val="130000"/>
              </a:lnSpc>
              <a:defRPr sz="1000">
                <a:solidFill>
                  <a:srgbClr val="000000">
                    <a:alpha val="70000"/>
                  </a:srgbClr>
                </a:solidFill>
                <a:latin typeface="+mj-lt"/>
                <a:ea typeface="+mj-ea"/>
                <a:cs typeface="+mj-cs"/>
                <a:sym typeface="Helvetica"/>
              </a:defRPr>
            </a:lvl1pPr>
          </a:lstStyle>
          <a:p>
            <a:endParaRPr lang="en-US" altLang="zh-CN" sz="1200">
              <a:solidFill>
                <a:schemeClr val="bg1"/>
              </a:solidFill>
              <a:latin typeface="思源黑体 Light" panose="020B0300000000000000" pitchFamily="34" charset="-122"/>
              <a:ea typeface="思源黑体 Light" panose="020B0300000000000000" pitchFamily="34" charset="-122"/>
            </a:endParaRPr>
          </a:p>
        </p:txBody>
      </p:sp>
      <p:grpSp>
        <p:nvGrpSpPr>
          <p:cNvPr id="22" name="Group 25"/>
          <p:cNvGrpSpPr/>
          <p:nvPr/>
        </p:nvGrpSpPr>
        <p:grpSpPr>
          <a:xfrm>
            <a:off x="3728404" y="3739400"/>
            <a:ext cx="606955" cy="185212"/>
            <a:chOff x="0" y="0"/>
            <a:chExt cx="606954" cy="185211"/>
          </a:xfrm>
        </p:grpSpPr>
        <p:sp>
          <p:nvSpPr>
            <p:cNvPr id="23" name="Freeform 5"/>
            <p:cNvSpPr/>
            <p:nvPr/>
          </p:nvSpPr>
          <p:spPr>
            <a:xfrm>
              <a:off x="0" y="126061"/>
              <a:ext cx="606955" cy="5915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155" y="0"/>
                    <a:pt x="2155" y="21600"/>
                    <a:pt x="4322" y="21600"/>
                  </a:cubicBezTo>
                  <a:cubicBezTo>
                    <a:pt x="6478" y="21600"/>
                    <a:pt x="6478" y="0"/>
                    <a:pt x="8645" y="0"/>
                  </a:cubicBezTo>
                  <a:cubicBezTo>
                    <a:pt x="10800" y="0"/>
                    <a:pt x="10800" y="21600"/>
                    <a:pt x="12955" y="21600"/>
                  </a:cubicBezTo>
                  <a:cubicBezTo>
                    <a:pt x="15122" y="21600"/>
                    <a:pt x="15122" y="0"/>
                    <a:pt x="17278" y="0"/>
                  </a:cubicBezTo>
                  <a:cubicBezTo>
                    <a:pt x="19445" y="0"/>
                    <a:pt x="19445" y="21600"/>
                    <a:pt x="21600" y="21600"/>
                  </a:cubicBezTo>
                </a:path>
              </a:pathLst>
            </a:custGeom>
            <a:noFill/>
            <a:ln w="6350" cap="flat">
              <a:solidFill>
                <a:srgbClr val="2CB0D2"/>
              </a:solidFill>
              <a:prstDash val="solid"/>
              <a:miter lim="800000"/>
            </a:ln>
            <a:effectLst/>
          </p:spPr>
          <p:txBody>
            <a:bodyPr wrap="square" lIns="45719" tIns="45719" rIns="45719" bIns="45719" numCol="1" anchor="t">
              <a:noAutofit/>
            </a:bodyPr>
            <a:lstStyle/>
            <a:p>
              <a:endParaRPr>
                <a:solidFill>
                  <a:schemeClr val="bg1"/>
                </a:solidFill>
              </a:endParaRPr>
            </a:p>
          </p:txBody>
        </p:sp>
        <p:sp>
          <p:nvSpPr>
            <p:cNvPr id="24" name="Freeform 6"/>
            <p:cNvSpPr/>
            <p:nvPr/>
          </p:nvSpPr>
          <p:spPr>
            <a:xfrm>
              <a:off x="0" y="63030"/>
              <a:ext cx="606955" cy="5929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155" y="0"/>
                    <a:pt x="2155" y="21600"/>
                    <a:pt x="4322" y="21600"/>
                  </a:cubicBezTo>
                  <a:cubicBezTo>
                    <a:pt x="6478" y="21600"/>
                    <a:pt x="6478" y="0"/>
                    <a:pt x="8645" y="0"/>
                  </a:cubicBezTo>
                  <a:cubicBezTo>
                    <a:pt x="10800" y="0"/>
                    <a:pt x="10800" y="21600"/>
                    <a:pt x="12955" y="21600"/>
                  </a:cubicBezTo>
                  <a:cubicBezTo>
                    <a:pt x="15122" y="21600"/>
                    <a:pt x="15122" y="0"/>
                    <a:pt x="17278" y="0"/>
                  </a:cubicBezTo>
                  <a:cubicBezTo>
                    <a:pt x="19445" y="0"/>
                    <a:pt x="19445" y="21600"/>
                    <a:pt x="21600" y="21600"/>
                  </a:cubicBezTo>
                </a:path>
              </a:pathLst>
            </a:custGeom>
            <a:noFill/>
            <a:ln w="6350" cap="flat">
              <a:solidFill>
                <a:srgbClr val="2CB0D2"/>
              </a:solidFill>
              <a:prstDash val="solid"/>
              <a:miter lim="800000"/>
            </a:ln>
            <a:effectLst/>
          </p:spPr>
          <p:txBody>
            <a:bodyPr wrap="square" lIns="45719" tIns="45719" rIns="45719" bIns="45719" numCol="1" anchor="t">
              <a:noAutofit/>
            </a:bodyPr>
            <a:lstStyle/>
            <a:p>
              <a:endParaRPr>
                <a:solidFill>
                  <a:schemeClr val="bg1"/>
                </a:solidFill>
              </a:endParaRPr>
            </a:p>
          </p:txBody>
        </p:sp>
        <p:sp>
          <p:nvSpPr>
            <p:cNvPr id="25" name="Freeform 7"/>
            <p:cNvSpPr/>
            <p:nvPr/>
          </p:nvSpPr>
          <p:spPr>
            <a:xfrm>
              <a:off x="0" y="0"/>
              <a:ext cx="606955" cy="5929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155" y="0"/>
                    <a:pt x="2155" y="21600"/>
                    <a:pt x="4322" y="21600"/>
                  </a:cubicBezTo>
                  <a:cubicBezTo>
                    <a:pt x="6478" y="21600"/>
                    <a:pt x="6478" y="0"/>
                    <a:pt x="8645" y="0"/>
                  </a:cubicBezTo>
                  <a:cubicBezTo>
                    <a:pt x="10800" y="0"/>
                    <a:pt x="10800" y="21600"/>
                    <a:pt x="12955" y="21600"/>
                  </a:cubicBezTo>
                  <a:cubicBezTo>
                    <a:pt x="15122" y="21600"/>
                    <a:pt x="15122" y="0"/>
                    <a:pt x="17278" y="0"/>
                  </a:cubicBezTo>
                  <a:cubicBezTo>
                    <a:pt x="19445" y="0"/>
                    <a:pt x="19445" y="21600"/>
                    <a:pt x="21600" y="21600"/>
                  </a:cubicBezTo>
                </a:path>
              </a:pathLst>
            </a:custGeom>
            <a:noFill/>
            <a:ln w="6350" cap="flat">
              <a:solidFill>
                <a:srgbClr val="2CB0D2"/>
              </a:solidFill>
              <a:prstDash val="solid"/>
              <a:miter lim="800000"/>
            </a:ln>
            <a:effectLst/>
          </p:spPr>
          <p:txBody>
            <a:bodyPr wrap="square" lIns="45719" tIns="45719" rIns="45719" bIns="45719" numCol="1" anchor="t">
              <a:noAutofit/>
            </a:bodyPr>
            <a:lstStyle/>
            <a:p>
              <a:endParaRPr>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par>
                          <p:cTn id="8" fill="hold">
                            <p:stCondLst>
                              <p:cond delay="500"/>
                            </p:stCondLst>
                            <p:childTnLst>
                              <p:par>
                                <p:cTn id="9" presetID="8" presetClass="entr" presetSubtype="16"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diamond(in)">
                                      <p:cBhvr>
                                        <p:cTn id="11" dur="500"/>
                                        <p:tgtEl>
                                          <p:spTgt spid="21"/>
                                        </p:tgtEl>
                                      </p:cBhvr>
                                    </p:animEffect>
                                  </p:childTnLst>
                                </p:cTn>
                              </p:par>
                            </p:childTnLst>
                          </p:cTn>
                        </p:par>
                        <p:par>
                          <p:cTn id="12" fill="hold">
                            <p:stCondLst>
                              <p:cond delay="1000"/>
                            </p:stCondLst>
                            <p:childTnLst>
                              <p:par>
                                <p:cTn id="13" presetID="12" presetClass="entr" presetSubtype="4"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p:tgtEl>
                                          <p:spTgt spid="8"/>
                                        </p:tgtEl>
                                        <p:attrNameLst>
                                          <p:attrName>ppt_y</p:attrName>
                                        </p:attrNameLst>
                                      </p:cBhvr>
                                      <p:tavLst>
                                        <p:tav tm="0">
                                          <p:val>
                                            <p:strVal val="#ppt_y+#ppt_h*1.125000"/>
                                          </p:val>
                                        </p:tav>
                                        <p:tav tm="100000">
                                          <p:val>
                                            <p:strVal val="#ppt_y"/>
                                          </p:val>
                                        </p:tav>
                                      </p:tavLst>
                                    </p:anim>
                                    <p:animEffect transition="in" filter="wipe(up)">
                                      <p:cBhvr>
                                        <p:cTn id="16" dur="500"/>
                                        <p:tgtEl>
                                          <p:spTgt spid="8"/>
                                        </p:tgtEl>
                                      </p:cBhvr>
                                    </p:animEffect>
                                  </p:childTnLst>
                                </p:cTn>
                              </p:par>
                            </p:childTnLst>
                          </p:cTn>
                        </p:par>
                        <p:par>
                          <p:cTn id="17" fill="hold">
                            <p:stCondLst>
                              <p:cond delay="1500"/>
                            </p:stCondLst>
                            <p:childTnLst>
                              <p:par>
                                <p:cTn id="18" presetID="12" presetClass="entr" presetSubtype="4"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p:tgtEl>
                                          <p:spTgt spid="9"/>
                                        </p:tgtEl>
                                        <p:attrNameLst>
                                          <p:attrName>ppt_y</p:attrName>
                                        </p:attrNameLst>
                                      </p:cBhvr>
                                      <p:tavLst>
                                        <p:tav tm="0">
                                          <p:val>
                                            <p:strVal val="#ppt_y+#ppt_h*1.125000"/>
                                          </p:val>
                                        </p:tav>
                                        <p:tav tm="100000">
                                          <p:val>
                                            <p:strVal val="#ppt_y"/>
                                          </p:val>
                                        </p:tav>
                                      </p:tavLst>
                                    </p:anim>
                                    <p:animEffect transition="in" filter="wipe(up)">
                                      <p:cBhvr>
                                        <p:cTn id="21" dur="500"/>
                                        <p:tgtEl>
                                          <p:spTgt spid="9"/>
                                        </p:tgtEl>
                                      </p:cBhvr>
                                    </p:animEffect>
                                  </p:childTnLst>
                                </p:cTn>
                              </p:par>
                            </p:childTnLst>
                          </p:cTn>
                        </p:par>
                        <p:par>
                          <p:cTn id="22" fill="hold">
                            <p:stCondLst>
                              <p:cond delay="2000"/>
                            </p:stCondLst>
                            <p:childTnLst>
                              <p:par>
                                <p:cTn id="23" presetID="12" presetClass="entr" presetSubtype="4"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p:tgtEl>
                                          <p:spTgt spid="11"/>
                                        </p:tgtEl>
                                        <p:attrNameLst>
                                          <p:attrName>ppt_y</p:attrName>
                                        </p:attrNameLst>
                                      </p:cBhvr>
                                      <p:tavLst>
                                        <p:tav tm="0">
                                          <p:val>
                                            <p:strVal val="#ppt_y+#ppt_h*1.125000"/>
                                          </p:val>
                                        </p:tav>
                                        <p:tav tm="100000">
                                          <p:val>
                                            <p:strVal val="#ppt_y"/>
                                          </p:val>
                                        </p:tav>
                                      </p:tavLst>
                                    </p:anim>
                                    <p:animEffect transition="in" filter="wipe(up)">
                                      <p:cBhvr>
                                        <p:cTn id="26" dur="500"/>
                                        <p:tgtEl>
                                          <p:spTgt spid="11"/>
                                        </p:tgtEl>
                                      </p:cBhvr>
                                    </p:animEffect>
                                  </p:childTnLst>
                                </p:cTn>
                              </p:par>
                            </p:childTnLst>
                          </p:cTn>
                        </p:par>
                        <p:par>
                          <p:cTn id="27" fill="hold">
                            <p:stCondLst>
                              <p:cond delay="2500"/>
                            </p:stCondLst>
                            <p:childTnLst>
                              <p:par>
                                <p:cTn id="28" presetID="12" presetClass="entr" presetSubtype="4" fill="hold" grpId="0" nodeType="after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500"/>
                                        <p:tgtEl>
                                          <p:spTgt spid="12"/>
                                        </p:tgtEl>
                                        <p:attrNameLst>
                                          <p:attrName>ppt_y</p:attrName>
                                        </p:attrNameLst>
                                      </p:cBhvr>
                                      <p:tavLst>
                                        <p:tav tm="0">
                                          <p:val>
                                            <p:strVal val="#ppt_y+#ppt_h*1.125000"/>
                                          </p:val>
                                        </p:tav>
                                        <p:tav tm="100000">
                                          <p:val>
                                            <p:strVal val="#ppt_y"/>
                                          </p:val>
                                        </p:tav>
                                      </p:tavLst>
                                    </p:anim>
                                    <p:animEffect transition="in" filter="wipe(up)">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checkerboard(across)">
                                      <p:cBhvr>
                                        <p:cTn id="36" dur="500"/>
                                        <p:tgtEl>
                                          <p:spTgt spid="15"/>
                                        </p:tgtEl>
                                      </p:cBhvr>
                                    </p:animEffect>
                                  </p:childTnLst>
                                </p:cTn>
                              </p:par>
                              <p:par>
                                <p:cTn id="37" presetID="5" presetClass="entr" presetSubtype="1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checkerboard(across)">
                                      <p:cBhvr>
                                        <p:cTn id="39" dur="500"/>
                                        <p:tgtEl>
                                          <p:spTgt spid="16"/>
                                        </p:tgtEl>
                                      </p:cBhvr>
                                    </p:animEffect>
                                  </p:childTnLst>
                                </p:cTn>
                              </p:par>
                              <p:par>
                                <p:cTn id="40" presetID="5" presetClass="entr" presetSubtype="1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checkerboard(across)">
                                      <p:cBhvr>
                                        <p:cTn id="42" dur="500"/>
                                        <p:tgtEl>
                                          <p:spTgt spid="17"/>
                                        </p:tgtEl>
                                      </p:cBhvr>
                                    </p:animEffect>
                                  </p:childTnLst>
                                </p:cTn>
                              </p:par>
                              <p:par>
                                <p:cTn id="43" presetID="5" presetClass="entr" presetSubtype="1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checkerboard(across)">
                                      <p:cBhvr>
                                        <p:cTn id="4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1" grpId="0"/>
      <p:bldP spid="12" grpId="0"/>
      <p:bldP spid="15" grpId="0"/>
      <p:bldP spid="16" grpId="0"/>
      <p:bldP spid="17" grpId="0"/>
      <p:bldP spid="18" grpId="0"/>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片包含 食物, 游戏机, 电脑&#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文本框 4"/>
          <p:cNvSpPr txBox="1"/>
          <p:nvPr/>
        </p:nvSpPr>
        <p:spPr>
          <a:xfrm>
            <a:off x="5283413" y="1524337"/>
            <a:ext cx="1552147" cy="1106805"/>
          </a:xfrm>
          <a:prstGeom prst="rect">
            <a:avLst/>
          </a:prstGeom>
          <a:noFill/>
        </p:spPr>
        <p:txBody>
          <a:bodyPr wrap="square" rtlCol="0">
            <a:spAutoFit/>
          </a:bodyPr>
          <a:lstStyle/>
          <a:p>
            <a:pPr algn="ctr"/>
            <a:r>
              <a:rPr lang="en-US" altLang="zh-CN" sz="6600" b="1">
                <a:solidFill>
                  <a:srgbClr val="2CB0D2"/>
                </a:solidFill>
                <a:latin typeface="Adobe 黑体 Std R" panose="020B0400000000000000" charset="-122"/>
                <a:ea typeface="Adobe 黑体 Std R" panose="020B0400000000000000" charset="-122"/>
              </a:rPr>
              <a:t>03</a:t>
            </a:r>
            <a:endParaRPr lang="zh-CN" altLang="en-US" sz="6600" b="1" dirty="0">
              <a:solidFill>
                <a:srgbClr val="2CB0D2"/>
              </a:solidFill>
              <a:latin typeface="Adobe 黑体 Std R" panose="020B0400000000000000" charset="-122"/>
              <a:ea typeface="Adobe 黑体 Std R" panose="020B0400000000000000" charset="-122"/>
            </a:endParaRPr>
          </a:p>
        </p:txBody>
      </p:sp>
      <p:sp>
        <p:nvSpPr>
          <p:cNvPr id="6" name="文本框 5"/>
          <p:cNvSpPr txBox="1"/>
          <p:nvPr/>
        </p:nvSpPr>
        <p:spPr>
          <a:xfrm>
            <a:off x="4208303" y="3688090"/>
            <a:ext cx="3775393" cy="1106805"/>
          </a:xfrm>
          <a:prstGeom prst="rect">
            <a:avLst/>
          </a:prstGeom>
          <a:noFill/>
        </p:spPr>
        <p:txBody>
          <a:bodyPr wrap="square" rtlCol="0">
            <a:spAutoFit/>
          </a:bodyPr>
          <a:lstStyle/>
          <a:p>
            <a:pPr algn="ctr"/>
            <a:r>
              <a:rPr lang="zh-CN" altLang="en-US" sz="6600" dirty="0">
                <a:solidFill>
                  <a:srgbClr val="2CB0D2"/>
                </a:solidFill>
                <a:latin typeface="Adobe 黑体 Std R" panose="020B0400000000000000" charset="-122"/>
                <a:ea typeface="Adobe 黑体 Std R" panose="020B0400000000000000" charset="-122"/>
              </a:rPr>
              <a:t>关键技术</a:t>
            </a:r>
            <a:endParaRPr lang="zh-CN" altLang="en-US" sz="6600" dirty="0">
              <a:solidFill>
                <a:srgbClr val="2CB0D2"/>
              </a:solidFill>
              <a:latin typeface="Adobe 黑体 Std R" panose="020B0400000000000000" charset="-122"/>
              <a:ea typeface="Adobe 黑体 Std R" panose="020B0400000000000000" charset="-122"/>
            </a:endParaRPr>
          </a:p>
        </p:txBody>
      </p:sp>
      <p:grpSp>
        <p:nvGrpSpPr>
          <p:cNvPr id="7" name="组合 6"/>
          <p:cNvGrpSpPr/>
          <p:nvPr/>
        </p:nvGrpSpPr>
        <p:grpSpPr>
          <a:xfrm flipV="1">
            <a:off x="4837112" y="2388681"/>
            <a:ext cx="2444749" cy="269052"/>
            <a:chOff x="3829051" y="1781175"/>
            <a:chExt cx="4500562" cy="495300"/>
          </a:xfrm>
        </p:grpSpPr>
        <p:cxnSp>
          <p:nvCxnSpPr>
            <p:cNvPr id="8" name="直接连接符 7"/>
            <p:cNvCxnSpPr/>
            <p:nvPr/>
          </p:nvCxnSpPr>
          <p:spPr>
            <a:xfrm>
              <a:off x="3881438" y="2105025"/>
              <a:ext cx="238125" cy="0"/>
            </a:xfrm>
            <a:prstGeom prst="line">
              <a:avLst/>
            </a:prstGeom>
            <a:ln>
              <a:solidFill>
                <a:srgbClr val="2CB0D2"/>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829051" y="2266950"/>
              <a:ext cx="238125" cy="0"/>
            </a:xfrm>
            <a:prstGeom prst="line">
              <a:avLst/>
            </a:prstGeom>
            <a:ln>
              <a:solidFill>
                <a:srgbClr val="2CB0D2"/>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8015288" y="2114550"/>
              <a:ext cx="238125" cy="0"/>
            </a:xfrm>
            <a:prstGeom prst="line">
              <a:avLst/>
            </a:prstGeom>
            <a:ln>
              <a:solidFill>
                <a:srgbClr val="2CB0D2"/>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7962901" y="2276475"/>
              <a:ext cx="238125" cy="0"/>
            </a:xfrm>
            <a:prstGeom prst="line">
              <a:avLst/>
            </a:prstGeom>
            <a:ln>
              <a:solidFill>
                <a:srgbClr val="2CB0D2"/>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3857625" y="1781175"/>
              <a:ext cx="4471988" cy="209551"/>
              <a:chOff x="3857625" y="1781175"/>
              <a:chExt cx="4471988" cy="209551"/>
            </a:xfrm>
            <a:noFill/>
          </p:grpSpPr>
          <p:sp>
            <p:nvSpPr>
              <p:cNvPr id="13" name="任意多边形: 形状 12"/>
              <p:cNvSpPr/>
              <p:nvPr/>
            </p:nvSpPr>
            <p:spPr>
              <a:xfrm>
                <a:off x="3933825" y="1781175"/>
                <a:ext cx="4319588" cy="176213"/>
              </a:xfrm>
              <a:custGeom>
                <a:avLst/>
                <a:gdLst>
                  <a:gd name="connsiteX0" fmla="*/ 0 w 4357688"/>
                  <a:gd name="connsiteY0" fmla="*/ 180975 h 180975"/>
                  <a:gd name="connsiteX1" fmla="*/ 266700 w 4357688"/>
                  <a:gd name="connsiteY1" fmla="*/ 161925 h 180975"/>
                  <a:gd name="connsiteX2" fmla="*/ 400050 w 4357688"/>
                  <a:gd name="connsiteY2" fmla="*/ 4763 h 180975"/>
                  <a:gd name="connsiteX3" fmla="*/ 3957638 w 4357688"/>
                  <a:gd name="connsiteY3" fmla="*/ 0 h 180975"/>
                  <a:gd name="connsiteX4" fmla="*/ 4100513 w 4357688"/>
                  <a:gd name="connsiteY4" fmla="*/ 176213 h 180975"/>
                  <a:gd name="connsiteX5" fmla="*/ 4357688 w 4357688"/>
                  <a:gd name="connsiteY5" fmla="*/ 176213 h 180975"/>
                  <a:gd name="connsiteX0-1" fmla="*/ 0 w 4319588"/>
                  <a:gd name="connsiteY0-2" fmla="*/ 164306 h 176213"/>
                  <a:gd name="connsiteX1-3" fmla="*/ 228600 w 4319588"/>
                  <a:gd name="connsiteY1-4" fmla="*/ 161925 h 176213"/>
                  <a:gd name="connsiteX2-5" fmla="*/ 361950 w 4319588"/>
                  <a:gd name="connsiteY2-6" fmla="*/ 4763 h 176213"/>
                  <a:gd name="connsiteX3-7" fmla="*/ 3919538 w 4319588"/>
                  <a:gd name="connsiteY3-8" fmla="*/ 0 h 176213"/>
                  <a:gd name="connsiteX4-9" fmla="*/ 4062413 w 4319588"/>
                  <a:gd name="connsiteY4-10" fmla="*/ 176213 h 176213"/>
                  <a:gd name="connsiteX5-11" fmla="*/ 4319588 w 4319588"/>
                  <a:gd name="connsiteY5-12" fmla="*/ 176213 h 17621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4319588" h="176213">
                    <a:moveTo>
                      <a:pt x="0" y="164306"/>
                    </a:moveTo>
                    <a:lnTo>
                      <a:pt x="228600" y="161925"/>
                    </a:lnTo>
                    <a:lnTo>
                      <a:pt x="361950" y="4763"/>
                    </a:lnTo>
                    <a:lnTo>
                      <a:pt x="3919538" y="0"/>
                    </a:lnTo>
                    <a:lnTo>
                      <a:pt x="4062413" y="176213"/>
                    </a:lnTo>
                    <a:lnTo>
                      <a:pt x="4319588" y="176213"/>
                    </a:lnTo>
                  </a:path>
                </a:pathLst>
              </a:custGeom>
              <a:grpFill/>
              <a:ln>
                <a:solidFill>
                  <a:srgbClr val="2CB0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8253413" y="1914526"/>
                <a:ext cx="76200" cy="76200"/>
              </a:xfrm>
              <a:prstGeom prst="ellipse">
                <a:avLst/>
              </a:prstGeom>
              <a:grpFill/>
              <a:ln>
                <a:solidFill>
                  <a:srgbClr val="2CB0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857625" y="1905001"/>
                <a:ext cx="76200" cy="76200"/>
              </a:xfrm>
              <a:prstGeom prst="ellipse">
                <a:avLst/>
              </a:prstGeom>
              <a:grpFill/>
              <a:ln>
                <a:solidFill>
                  <a:srgbClr val="2CB0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片包含 动物, 桌子, 伞, 灯光&#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05" y="0"/>
            <a:ext cx="12188389" cy="6858000"/>
          </a:xfrm>
          <a:prstGeom prst="rect">
            <a:avLst/>
          </a:prstGeom>
        </p:spPr>
      </p:pic>
      <p:sp>
        <p:nvSpPr>
          <p:cNvPr id="4" name="矩形 3"/>
          <p:cNvSpPr/>
          <p:nvPr/>
        </p:nvSpPr>
        <p:spPr>
          <a:xfrm>
            <a:off x="0" y="0"/>
            <a:ext cx="12192000" cy="6858000"/>
          </a:xfrm>
          <a:prstGeom prst="rect">
            <a:avLst/>
          </a:prstGeom>
          <a:solidFill>
            <a:srgbClr val="000001">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584575" y="261620"/>
            <a:ext cx="5154295" cy="645160"/>
          </a:xfrm>
          <a:prstGeom prst="rect">
            <a:avLst/>
          </a:prstGeom>
          <a:noFill/>
        </p:spPr>
        <p:txBody>
          <a:bodyPr wrap="square" rtlCol="0">
            <a:spAutoFit/>
          </a:bodyPr>
          <a:lstStyle/>
          <a:p>
            <a:pPr algn="ctr"/>
            <a:r>
              <a:rPr lang="zh-CN" altLang="en-US" sz="3600" dirty="0">
                <a:solidFill>
                  <a:srgbClr val="2CB0D2"/>
                </a:solidFill>
                <a:latin typeface="Adobe 黑体 Std R" panose="020B0400000000000000" charset="-122"/>
                <a:ea typeface="Adobe 黑体 Std R" panose="020B0400000000000000" charset="-122"/>
              </a:rPr>
              <a:t>关于数据爬取与采集</a:t>
            </a:r>
            <a:endParaRPr lang="zh-CN" altLang="en-US" sz="3600" dirty="0">
              <a:solidFill>
                <a:srgbClr val="2CB0D2"/>
              </a:solidFill>
              <a:latin typeface="Adobe 黑体 Std R" panose="020B0400000000000000" charset="-122"/>
              <a:ea typeface="Adobe 黑体 Std R" panose="020B0400000000000000" charset="-122"/>
            </a:endParaRPr>
          </a:p>
        </p:txBody>
      </p:sp>
      <p:sp>
        <p:nvSpPr>
          <p:cNvPr id="8" name="TextBox 7"/>
          <p:cNvSpPr txBox="1"/>
          <p:nvPr/>
        </p:nvSpPr>
        <p:spPr>
          <a:xfrm>
            <a:off x="1789113" y="4069808"/>
            <a:ext cx="3212734" cy="2000250"/>
          </a:xfrm>
          <a:prstGeom prst="rect">
            <a:avLst/>
          </a:prstGeom>
          <a:ln w="12700">
            <a:miter lim="400000"/>
          </a:ln>
        </p:spPr>
        <p:txBody>
          <a:bodyPr lIns="0" tIns="0" rIns="0" bIns="0">
            <a:spAutoFit/>
          </a:bodyPr>
          <a:lstStyle/>
          <a:p>
            <a:pPr>
              <a:lnSpc>
                <a:spcPct val="130000"/>
              </a:lnSpc>
            </a:pPr>
            <a:r>
              <a:rPr lang="zh-CN" altLang="en-US" sz="2000">
                <a:solidFill>
                  <a:schemeClr val="bg1"/>
                </a:solidFill>
                <a:latin typeface="Adobe 黑体 Std R" panose="020B0400000000000000" charset="-122"/>
                <a:ea typeface="Adobe 黑体 Std R" panose="020B0400000000000000" charset="-122"/>
              </a:rPr>
              <a:t>通过分析国家统计局官网的数据，在获得权限的基础上进行批量的采集与分析，并且找到我们想要的那些整体的经济数据，体现在表格上</a:t>
            </a:r>
            <a:endParaRPr lang="zh-CN" altLang="en-US" sz="2000">
              <a:solidFill>
                <a:schemeClr val="bg1"/>
              </a:solidFill>
              <a:latin typeface="Adobe 黑体 Std R" panose="020B0400000000000000" charset="-122"/>
              <a:ea typeface="Adobe 黑体 Std R" panose="020B0400000000000000" charset="-122"/>
            </a:endParaRPr>
          </a:p>
        </p:txBody>
      </p:sp>
      <p:sp>
        <p:nvSpPr>
          <p:cNvPr id="9" name="TextBox 8"/>
          <p:cNvSpPr txBox="1"/>
          <p:nvPr/>
        </p:nvSpPr>
        <p:spPr>
          <a:xfrm>
            <a:off x="1972387" y="3495084"/>
            <a:ext cx="2133600" cy="368935"/>
          </a:xfrm>
          <a:prstGeom prst="rect">
            <a:avLst/>
          </a:prstGeom>
          <a:ln w="12700">
            <a:miter lim="400000"/>
          </a:ln>
        </p:spPr>
        <p:txBody>
          <a:bodyPr wrap="none" lIns="0" tIns="0" rIns="0" bIns="0">
            <a:spAutoFit/>
          </a:bodyPr>
          <a:lstStyle>
            <a:lvl1pPr>
              <a:defRPr sz="1400" b="1" spc="300">
                <a:latin typeface="+mj-lt"/>
                <a:ea typeface="+mj-ea"/>
                <a:cs typeface="+mj-cs"/>
                <a:sym typeface="Helvetica"/>
              </a:defRPr>
            </a:lvl1pPr>
          </a:lstStyle>
          <a:p>
            <a:r>
              <a:rPr lang="zh-CN" sz="2400" b="0" spc="0">
                <a:solidFill>
                  <a:srgbClr val="2CB0D2"/>
                </a:solidFill>
                <a:latin typeface="Adobe 黑体 Std R" panose="020B0400000000000000" charset="-122"/>
                <a:ea typeface="Adobe 黑体 Std R" panose="020B0400000000000000" charset="-122"/>
              </a:rPr>
              <a:t>数据前期的获得</a:t>
            </a:r>
            <a:endParaRPr lang="zh-CN" sz="2400" b="0" spc="0">
              <a:solidFill>
                <a:srgbClr val="2CB0D2"/>
              </a:solidFill>
              <a:latin typeface="Adobe 黑体 Std R" panose="020B0400000000000000" charset="-122"/>
              <a:ea typeface="Adobe 黑体 Std R" panose="020B0400000000000000" charset="-122"/>
            </a:endParaRPr>
          </a:p>
        </p:txBody>
      </p:sp>
      <p:sp>
        <p:nvSpPr>
          <p:cNvPr id="10" name="TextBox 10"/>
          <p:cNvSpPr txBox="1"/>
          <p:nvPr/>
        </p:nvSpPr>
        <p:spPr>
          <a:xfrm>
            <a:off x="6311095" y="4069808"/>
            <a:ext cx="3212733" cy="2000250"/>
          </a:xfrm>
          <a:prstGeom prst="rect">
            <a:avLst/>
          </a:prstGeom>
          <a:ln w="12700">
            <a:miter lim="400000"/>
          </a:ln>
        </p:spPr>
        <p:txBody>
          <a:bodyPr lIns="0" tIns="0" rIns="0" bIns="0">
            <a:spAutoFit/>
          </a:bodyPr>
          <a:lstStyle/>
          <a:p>
            <a:pPr>
              <a:lnSpc>
                <a:spcPct val="130000"/>
              </a:lnSpc>
            </a:pPr>
            <a:r>
              <a:rPr lang="zh-CN" altLang="en-US" sz="2000">
                <a:solidFill>
                  <a:schemeClr val="bg1"/>
                </a:solidFill>
                <a:latin typeface="Adobe 黑体 Std R" panose="020B0400000000000000" charset="-122"/>
                <a:ea typeface="Adobe 黑体 Std R" panose="020B0400000000000000" charset="-122"/>
                <a:cs typeface="Adobe 黑体 Std R" panose="020B0400000000000000" charset="-122"/>
              </a:rPr>
              <a:t>通过丁香园提供的借口和我们的</a:t>
            </a:r>
            <a:r>
              <a:rPr lang="en-US" altLang="zh-CN" sz="2000">
                <a:solidFill>
                  <a:schemeClr val="bg1"/>
                </a:solidFill>
                <a:latin typeface="Adobe 黑体 Std R" panose="020B0400000000000000" charset="-122"/>
                <a:ea typeface="Adobe 黑体 Std R" panose="020B0400000000000000" charset="-122"/>
                <a:cs typeface="Adobe 黑体 Std R" panose="020B0400000000000000" charset="-122"/>
              </a:rPr>
              <a:t>node</a:t>
            </a:r>
            <a:r>
              <a:rPr lang="zh-CN" altLang="en-US" sz="2000">
                <a:solidFill>
                  <a:schemeClr val="bg1"/>
                </a:solidFill>
                <a:latin typeface="Adobe 黑体 Std R" panose="020B0400000000000000" charset="-122"/>
                <a:ea typeface="Adobe 黑体 Std R" panose="020B0400000000000000" charset="-122"/>
                <a:cs typeface="Adobe 黑体 Std R" panose="020B0400000000000000" charset="-122"/>
              </a:rPr>
              <a:t>爬虫，爬取分析了两大</a:t>
            </a:r>
            <a:r>
              <a:rPr lang="en-US" altLang="zh-CN" sz="2000">
                <a:solidFill>
                  <a:schemeClr val="bg1"/>
                </a:solidFill>
                <a:latin typeface="Adobe 黑体 Std R" panose="020B0400000000000000" charset="-122"/>
                <a:ea typeface="Adobe 黑体 Std R" panose="020B0400000000000000" charset="-122"/>
                <a:cs typeface="Adobe 黑体 Std R" panose="020B0400000000000000" charset="-122"/>
              </a:rPr>
              <a:t>js</a:t>
            </a:r>
            <a:r>
              <a:rPr lang="zh-CN" altLang="en-US" sz="2000">
                <a:solidFill>
                  <a:schemeClr val="bg1"/>
                </a:solidFill>
                <a:latin typeface="Adobe 黑体 Std R" panose="020B0400000000000000" charset="-122"/>
                <a:ea typeface="Adobe 黑体 Std R" panose="020B0400000000000000" charset="-122"/>
                <a:cs typeface="Adobe 黑体 Std R" panose="020B0400000000000000" charset="-122"/>
              </a:rPr>
              <a:t>接口从而分别实现了疫情数据和中国地图的分地区疫情数据的可视化展示</a:t>
            </a:r>
            <a:endParaRPr lang="zh-CN" altLang="en-US" sz="2000">
              <a:solidFill>
                <a:schemeClr val="bg1"/>
              </a:solidFill>
              <a:latin typeface="Adobe 黑体 Std R" panose="020B0400000000000000" charset="-122"/>
              <a:ea typeface="Adobe 黑体 Std R" panose="020B0400000000000000" charset="-122"/>
              <a:cs typeface="Adobe 黑体 Std R" panose="020B0400000000000000" charset="-122"/>
            </a:endParaRPr>
          </a:p>
        </p:txBody>
      </p:sp>
      <p:sp>
        <p:nvSpPr>
          <p:cNvPr id="11" name="TextBox 11"/>
          <p:cNvSpPr txBox="1"/>
          <p:nvPr/>
        </p:nvSpPr>
        <p:spPr>
          <a:xfrm>
            <a:off x="6291169" y="3495084"/>
            <a:ext cx="2133600" cy="368935"/>
          </a:xfrm>
          <a:prstGeom prst="rect">
            <a:avLst/>
          </a:prstGeom>
          <a:ln w="12700">
            <a:miter lim="400000"/>
          </a:ln>
        </p:spPr>
        <p:txBody>
          <a:bodyPr wrap="none" lIns="0" tIns="0" rIns="0" bIns="0">
            <a:spAutoFit/>
          </a:bodyPr>
          <a:lstStyle>
            <a:lvl1pPr>
              <a:defRPr sz="1400" b="1" spc="300">
                <a:latin typeface="+mj-lt"/>
                <a:ea typeface="+mj-ea"/>
                <a:cs typeface="+mj-cs"/>
                <a:sym typeface="Helvetica"/>
              </a:defRPr>
            </a:lvl1pPr>
          </a:lstStyle>
          <a:p>
            <a:r>
              <a:rPr lang="zh-CN" altLang="en-US" sz="2400" b="0" spc="0">
                <a:solidFill>
                  <a:srgbClr val="2CB0D2"/>
                </a:solidFill>
                <a:latin typeface="Adobe 黑体 Std R" panose="020B0400000000000000" charset="-122"/>
                <a:ea typeface="Adobe 黑体 Std R" panose="020B0400000000000000" charset="-122"/>
              </a:rPr>
              <a:t>疫情数据的分析</a:t>
            </a:r>
            <a:endParaRPr lang="zh-CN" altLang="en-US" sz="2400" b="0" spc="0">
              <a:solidFill>
                <a:srgbClr val="2CB0D2"/>
              </a:solidFill>
              <a:latin typeface="Adobe 黑体 Std R" panose="020B0400000000000000" charset="-122"/>
              <a:ea typeface="Adobe 黑体 Std R" panose="020B0400000000000000" charset="-122"/>
            </a:endParaRPr>
          </a:p>
        </p:txBody>
      </p:sp>
      <p:pic>
        <p:nvPicPr>
          <p:cNvPr id="15" name="图片 14" descr="图片包含 白色, 大, 星星, 灯光&#10;&#10;描述已自动生成"/>
          <p:cNvPicPr>
            <a:picLocks noChangeAspect="1"/>
          </p:cNvPicPr>
          <p:nvPr/>
        </p:nvPicPr>
        <p:blipFill>
          <a:blip r:embed="rId2">
            <a:extLst>
              <a:ext uri="{28A0092B-C50C-407E-A947-70E740481C1C}">
                <a14:useLocalDpi xmlns:a14="http://schemas.microsoft.com/office/drawing/2010/main" val="0"/>
              </a:ext>
            </a:extLst>
          </a:blip>
          <a:srcRect l="26060" t="24107" r="36266" b="38219"/>
          <a:stretch>
            <a:fillRect/>
          </a:stretch>
        </p:blipFill>
        <p:spPr>
          <a:xfrm>
            <a:off x="1986901" y="1193046"/>
            <a:ext cx="1799830" cy="1799830"/>
          </a:xfrm>
          <a:custGeom>
            <a:avLst/>
            <a:gdLst>
              <a:gd name="connsiteX0" fmla="*/ 899915 w 1799830"/>
              <a:gd name="connsiteY0" fmla="*/ 0 h 1799830"/>
              <a:gd name="connsiteX1" fmla="*/ 1799830 w 1799830"/>
              <a:gd name="connsiteY1" fmla="*/ 899915 h 1799830"/>
              <a:gd name="connsiteX2" fmla="*/ 899915 w 1799830"/>
              <a:gd name="connsiteY2" fmla="*/ 1799830 h 1799830"/>
              <a:gd name="connsiteX3" fmla="*/ 0 w 1799830"/>
              <a:gd name="connsiteY3" fmla="*/ 899915 h 1799830"/>
              <a:gd name="connsiteX4" fmla="*/ 899915 w 1799830"/>
              <a:gd name="connsiteY4" fmla="*/ 0 h 1799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9830" h="1799830">
                <a:moveTo>
                  <a:pt x="899915" y="0"/>
                </a:moveTo>
                <a:cubicBezTo>
                  <a:pt x="1396924" y="0"/>
                  <a:pt x="1799830" y="402906"/>
                  <a:pt x="1799830" y="899915"/>
                </a:cubicBezTo>
                <a:cubicBezTo>
                  <a:pt x="1799830" y="1396924"/>
                  <a:pt x="1396924" y="1799830"/>
                  <a:pt x="899915" y="1799830"/>
                </a:cubicBezTo>
                <a:cubicBezTo>
                  <a:pt x="402906" y="1799830"/>
                  <a:pt x="0" y="1396924"/>
                  <a:pt x="0" y="899915"/>
                </a:cubicBezTo>
                <a:cubicBezTo>
                  <a:pt x="0" y="402906"/>
                  <a:pt x="402906" y="0"/>
                  <a:pt x="899915" y="0"/>
                </a:cubicBezTo>
                <a:close/>
              </a:path>
            </a:pathLst>
          </a:custGeom>
        </p:spPr>
      </p:pic>
      <p:pic>
        <p:nvPicPr>
          <p:cNvPr id="16" name="图片 15" descr="图片包含 白色, 大, 星星, 灯光&#10;&#10;描述已自动生成"/>
          <p:cNvPicPr>
            <a:picLocks noChangeAspect="1"/>
          </p:cNvPicPr>
          <p:nvPr/>
        </p:nvPicPr>
        <p:blipFill>
          <a:blip r:embed="rId2">
            <a:extLst>
              <a:ext uri="{28A0092B-C50C-407E-A947-70E740481C1C}">
                <a14:useLocalDpi xmlns:a14="http://schemas.microsoft.com/office/drawing/2010/main" val="0"/>
              </a:ext>
            </a:extLst>
          </a:blip>
          <a:srcRect l="26060" t="24107" r="36266" b="38219"/>
          <a:stretch>
            <a:fillRect/>
          </a:stretch>
        </p:blipFill>
        <p:spPr>
          <a:xfrm>
            <a:off x="6285758" y="1184154"/>
            <a:ext cx="1799830" cy="1799830"/>
          </a:xfrm>
          <a:custGeom>
            <a:avLst/>
            <a:gdLst>
              <a:gd name="connsiteX0" fmla="*/ 899915 w 1799830"/>
              <a:gd name="connsiteY0" fmla="*/ 0 h 1799830"/>
              <a:gd name="connsiteX1" fmla="*/ 1799830 w 1799830"/>
              <a:gd name="connsiteY1" fmla="*/ 899915 h 1799830"/>
              <a:gd name="connsiteX2" fmla="*/ 899915 w 1799830"/>
              <a:gd name="connsiteY2" fmla="*/ 1799830 h 1799830"/>
              <a:gd name="connsiteX3" fmla="*/ 0 w 1799830"/>
              <a:gd name="connsiteY3" fmla="*/ 899915 h 1799830"/>
              <a:gd name="connsiteX4" fmla="*/ 899915 w 1799830"/>
              <a:gd name="connsiteY4" fmla="*/ 0 h 1799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9830" h="1799830">
                <a:moveTo>
                  <a:pt x="899915" y="0"/>
                </a:moveTo>
                <a:cubicBezTo>
                  <a:pt x="1396924" y="0"/>
                  <a:pt x="1799830" y="402906"/>
                  <a:pt x="1799830" y="899915"/>
                </a:cubicBezTo>
                <a:cubicBezTo>
                  <a:pt x="1799830" y="1396924"/>
                  <a:pt x="1396924" y="1799830"/>
                  <a:pt x="899915" y="1799830"/>
                </a:cubicBezTo>
                <a:cubicBezTo>
                  <a:pt x="402906" y="1799830"/>
                  <a:pt x="0" y="1396924"/>
                  <a:pt x="0" y="899915"/>
                </a:cubicBezTo>
                <a:cubicBezTo>
                  <a:pt x="0" y="402906"/>
                  <a:pt x="402906" y="0"/>
                  <a:pt x="899915" y="0"/>
                </a:cubicBezTo>
                <a:close/>
              </a:path>
            </a:pathLst>
          </a:cu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1+#ppt_w/2"/>
                                          </p:val>
                                        </p:tav>
                                        <p:tav tm="100000">
                                          <p:val>
                                            <p:strVal val="#ppt_x"/>
                                          </p:val>
                                        </p:tav>
                                      </p:tavLst>
                                    </p:anim>
                                    <p:anim calcmode="lin" valueType="num">
                                      <p:cBhvr additive="base">
                                        <p:cTn id="19" dur="500" fill="hold"/>
                                        <p:tgtEl>
                                          <p:spTgt spid="11"/>
                                        </p:tgtEl>
                                        <p:attrNameLst>
                                          <p:attrName>ppt_y</p:attrName>
                                        </p:attrNameLst>
                                      </p:cBhvr>
                                      <p:tavLst>
                                        <p:tav tm="0">
                                          <p:val>
                                            <p:strVal val="#ppt_y"/>
                                          </p:val>
                                        </p:tav>
                                        <p:tav tm="100000">
                                          <p:val>
                                            <p:strVal val="#ppt_y"/>
                                          </p:val>
                                        </p:tav>
                                      </p:tavLst>
                                    </p:anim>
                                  </p:childTnLst>
                                </p:cTn>
                              </p:par>
                            </p:childTnLst>
                          </p:cTn>
                        </p:par>
                        <p:par>
                          <p:cTn id="20" fill="hold">
                            <p:stCondLst>
                              <p:cond delay="500"/>
                            </p:stCondLst>
                            <p:childTnLst>
                              <p:par>
                                <p:cTn id="21" presetID="2" presetClass="entr" presetSubtype="4"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p:bldP spid="11"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片包含 动物, 桌子, 伞, 灯光&#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05" y="0"/>
            <a:ext cx="12188389" cy="6858000"/>
          </a:xfrm>
          <a:prstGeom prst="rect">
            <a:avLst/>
          </a:prstGeom>
        </p:spPr>
      </p:pic>
      <p:sp>
        <p:nvSpPr>
          <p:cNvPr id="4" name="矩形 3"/>
          <p:cNvSpPr/>
          <p:nvPr/>
        </p:nvSpPr>
        <p:spPr>
          <a:xfrm>
            <a:off x="0" y="0"/>
            <a:ext cx="12192000" cy="6858000"/>
          </a:xfrm>
          <a:prstGeom prst="rect">
            <a:avLst/>
          </a:prstGeom>
          <a:solidFill>
            <a:srgbClr val="000001">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itle 1"/>
          <p:cNvSpPr txBox="1"/>
          <p:nvPr/>
        </p:nvSpPr>
        <p:spPr>
          <a:xfrm>
            <a:off x="1968458" y="1196987"/>
            <a:ext cx="4127542" cy="1140697"/>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3600">
                <a:solidFill>
                  <a:srgbClr val="2CB0D2"/>
                </a:solidFill>
                <a:latin typeface="Adobe 黑体 Std R" panose="020B0400000000000000" charset="-122"/>
                <a:ea typeface="Adobe 黑体 Std R" panose="020B0400000000000000" charset="-122"/>
                <a:cs typeface="Adobe 黑体 Std R" panose="020B0400000000000000" charset="-122"/>
              </a:rPr>
              <a:t>关于</a:t>
            </a:r>
            <a:r>
              <a:rPr lang="en-US" altLang="zh-CN" sz="3600">
                <a:solidFill>
                  <a:srgbClr val="2CB0D2"/>
                </a:solidFill>
                <a:latin typeface="Adobe 黑体 Std R" panose="020B0400000000000000" charset="-122"/>
                <a:ea typeface="Adobe 黑体 Std R" panose="020B0400000000000000" charset="-122"/>
                <a:cs typeface="Adobe 黑体 Std R" panose="020B0400000000000000" charset="-122"/>
              </a:rPr>
              <a:t>vscode</a:t>
            </a:r>
            <a:r>
              <a:rPr lang="zh-CN" altLang="en-US" sz="3600">
                <a:solidFill>
                  <a:srgbClr val="2CB0D2"/>
                </a:solidFill>
                <a:latin typeface="Adobe 黑体 Std R" panose="020B0400000000000000" charset="-122"/>
                <a:ea typeface="Adobe 黑体 Std R" panose="020B0400000000000000" charset="-122"/>
                <a:cs typeface="Adobe 黑体 Std R" panose="020B0400000000000000" charset="-122"/>
              </a:rPr>
              <a:t>与</a:t>
            </a:r>
            <a:r>
              <a:rPr lang="en-US" altLang="zh-CN" sz="3600">
                <a:solidFill>
                  <a:srgbClr val="2CB0D2"/>
                </a:solidFill>
                <a:latin typeface="Adobe 黑体 Std R" panose="020B0400000000000000" charset="-122"/>
                <a:ea typeface="Adobe 黑体 Std R" panose="020B0400000000000000" charset="-122"/>
                <a:cs typeface="Adobe 黑体 Std R" panose="020B0400000000000000" charset="-122"/>
              </a:rPr>
              <a:t>echarts</a:t>
            </a:r>
            <a:endParaRPr lang="en-US" altLang="zh-CN" sz="3600">
              <a:solidFill>
                <a:srgbClr val="2CB0D2"/>
              </a:solidFill>
              <a:latin typeface="Adobe 黑体 Std R" panose="020B0400000000000000" charset="-122"/>
              <a:ea typeface="Adobe 黑体 Std R" panose="020B0400000000000000" charset="-122"/>
              <a:cs typeface="Adobe 黑体 Std R" panose="020B0400000000000000" charset="-122"/>
            </a:endParaRPr>
          </a:p>
        </p:txBody>
      </p:sp>
      <p:sp>
        <p:nvSpPr>
          <p:cNvPr id="7" name="Oval 4"/>
          <p:cNvSpPr/>
          <p:nvPr/>
        </p:nvSpPr>
        <p:spPr>
          <a:xfrm>
            <a:off x="1634911" y="2915826"/>
            <a:ext cx="120107" cy="120107"/>
          </a:xfrm>
          <a:prstGeom prst="ellipse">
            <a:avLst/>
          </a:prstGeom>
          <a:solidFill>
            <a:srgbClr val="2CB0D2"/>
          </a:solidFill>
          <a:ln w="12700">
            <a:miter lim="400000"/>
          </a:ln>
        </p:spPr>
        <p:txBody>
          <a:bodyPr lIns="45719" rIns="45719" anchor="ctr"/>
          <a:lstStyle/>
          <a:p>
            <a:pPr algn="ctr">
              <a:defRPr>
                <a:solidFill>
                  <a:srgbClr val="FFFFFF"/>
                </a:solidFill>
                <a:latin typeface="SF UI Display Thin"/>
                <a:ea typeface="SF UI Display Thin"/>
                <a:cs typeface="SF UI Display Thin"/>
                <a:sym typeface="SF UI Display Thin"/>
              </a:defRPr>
            </a:pPr>
            <a:endParaRPr>
              <a:solidFill>
                <a:schemeClr val="bg1"/>
              </a:solidFill>
            </a:endParaRPr>
          </a:p>
        </p:txBody>
      </p:sp>
      <p:sp>
        <p:nvSpPr>
          <p:cNvPr id="8" name="Straight Connector 5"/>
          <p:cNvSpPr/>
          <p:nvPr/>
        </p:nvSpPr>
        <p:spPr>
          <a:xfrm>
            <a:off x="2002914" y="3705673"/>
            <a:ext cx="8638582" cy="1"/>
          </a:xfrm>
          <a:prstGeom prst="line">
            <a:avLst/>
          </a:prstGeom>
          <a:ln w="6350">
            <a:solidFill>
              <a:srgbClr val="000000">
                <a:alpha val="20000"/>
              </a:srgbClr>
            </a:solidFill>
            <a:miter/>
          </a:ln>
        </p:spPr>
        <p:txBody>
          <a:bodyPr lIns="45719" rIns="45719"/>
          <a:lstStyle/>
          <a:p>
            <a:endParaRPr>
              <a:solidFill>
                <a:schemeClr val="bg1"/>
              </a:solidFill>
            </a:endParaRPr>
          </a:p>
        </p:txBody>
      </p:sp>
      <p:sp>
        <p:nvSpPr>
          <p:cNvPr id="9" name="TextBox 6"/>
          <p:cNvSpPr txBox="1"/>
          <p:nvPr/>
        </p:nvSpPr>
        <p:spPr>
          <a:xfrm>
            <a:off x="2016167" y="2774191"/>
            <a:ext cx="8949457" cy="718820"/>
          </a:xfrm>
          <a:prstGeom prst="rect">
            <a:avLst/>
          </a:prstGeom>
          <a:ln w="12700">
            <a:miter lim="400000"/>
          </a:ln>
        </p:spPr>
        <p:txBody>
          <a:bodyPr lIns="0" tIns="0" rIns="0" bIns="0">
            <a:spAutoFit/>
          </a:bodyPr>
          <a:lstStyle>
            <a:lvl1pPr>
              <a:lnSpc>
                <a:spcPct val="130000"/>
              </a:lnSpc>
              <a:defRPr sz="1400">
                <a:solidFill>
                  <a:srgbClr val="000000">
                    <a:alpha val="70000"/>
                  </a:srgbClr>
                </a:solidFill>
                <a:latin typeface="+mj-lt"/>
                <a:ea typeface="+mj-ea"/>
                <a:cs typeface="+mj-cs"/>
                <a:sym typeface="Helvetica"/>
              </a:defRPr>
            </a:lvl1pPr>
          </a:lstStyle>
          <a:p>
            <a:r>
              <a:rPr lang="en-US" altLang="zh-CN" sz="1800">
                <a:solidFill>
                  <a:schemeClr val="bg1"/>
                </a:solidFill>
                <a:latin typeface="Adobe 黑体 Std R" panose="020B0400000000000000" charset="-122"/>
                <a:ea typeface="Adobe 黑体 Std R" panose="020B0400000000000000" charset="-122"/>
                <a:cs typeface="Adobe 黑体 Std R" panose="020B0400000000000000" charset="-122"/>
              </a:rPr>
              <a:t>vscode</a:t>
            </a:r>
            <a:r>
              <a:rPr lang="zh-CN" altLang="en-US" sz="1800">
                <a:solidFill>
                  <a:schemeClr val="bg1"/>
                </a:solidFill>
                <a:latin typeface="Adobe 黑体 Std R" panose="020B0400000000000000" charset="-122"/>
                <a:ea typeface="Adobe 黑体 Std R" panose="020B0400000000000000" charset="-122"/>
                <a:cs typeface="Adobe 黑体 Std R" panose="020B0400000000000000" charset="-122"/>
              </a:rPr>
              <a:t>是由百度开发的一款十分好用的前端开发软件，其功能十分强大，是我们项目所依赖的开发工具，但是我们提供可直接打开的</a:t>
            </a:r>
            <a:r>
              <a:rPr lang="en-US" altLang="zh-CN" sz="1800">
                <a:solidFill>
                  <a:schemeClr val="bg1"/>
                </a:solidFill>
                <a:latin typeface="Adobe 黑体 Std R" panose="020B0400000000000000" charset="-122"/>
                <a:ea typeface="Adobe 黑体 Std R" panose="020B0400000000000000" charset="-122"/>
                <a:cs typeface="Adobe 黑体 Std R" panose="020B0400000000000000" charset="-122"/>
              </a:rPr>
              <a:t>html</a:t>
            </a:r>
            <a:r>
              <a:rPr lang="zh-CN" altLang="en-US" sz="1800">
                <a:solidFill>
                  <a:schemeClr val="bg1"/>
                </a:solidFill>
                <a:latin typeface="Adobe 黑体 Std R" panose="020B0400000000000000" charset="-122"/>
                <a:ea typeface="Adobe 黑体 Std R" panose="020B0400000000000000" charset="-122"/>
                <a:cs typeface="Adobe 黑体 Std R" panose="020B0400000000000000" charset="-122"/>
              </a:rPr>
              <a:t>文件，无须安装任何插件即可正常使用</a:t>
            </a:r>
            <a:endParaRPr lang="zh-CN" altLang="en-US" sz="1800">
              <a:solidFill>
                <a:schemeClr val="bg1"/>
              </a:solidFill>
              <a:latin typeface="Adobe 黑体 Std R" panose="020B0400000000000000" charset="-122"/>
              <a:ea typeface="Adobe 黑体 Std R" panose="020B0400000000000000" charset="-122"/>
              <a:cs typeface="Adobe 黑体 Std R" panose="020B0400000000000000" charset="-122"/>
            </a:endParaRPr>
          </a:p>
        </p:txBody>
      </p:sp>
      <p:sp>
        <p:nvSpPr>
          <p:cNvPr id="10" name="Oval 8"/>
          <p:cNvSpPr/>
          <p:nvPr/>
        </p:nvSpPr>
        <p:spPr>
          <a:xfrm>
            <a:off x="1634911" y="4012991"/>
            <a:ext cx="120107" cy="120107"/>
          </a:xfrm>
          <a:prstGeom prst="ellipse">
            <a:avLst/>
          </a:prstGeom>
          <a:solidFill>
            <a:srgbClr val="2CB0D2"/>
          </a:solidFill>
          <a:ln w="12700">
            <a:miter lim="400000"/>
          </a:ln>
        </p:spPr>
        <p:txBody>
          <a:bodyPr lIns="45719" rIns="45719" anchor="ctr"/>
          <a:lstStyle/>
          <a:p>
            <a:pPr algn="ctr">
              <a:defRPr>
                <a:solidFill>
                  <a:srgbClr val="FFFFFF"/>
                </a:solidFill>
                <a:latin typeface="SF UI Display Thin"/>
                <a:ea typeface="SF UI Display Thin"/>
                <a:cs typeface="SF UI Display Thin"/>
                <a:sym typeface="SF UI Display Thin"/>
              </a:defRPr>
            </a:pPr>
            <a:endParaRPr>
              <a:solidFill>
                <a:schemeClr val="bg1"/>
              </a:solidFill>
            </a:endParaRPr>
          </a:p>
        </p:txBody>
      </p:sp>
      <p:sp>
        <p:nvSpPr>
          <p:cNvPr id="11" name="TextBox 9"/>
          <p:cNvSpPr txBox="1"/>
          <p:nvPr/>
        </p:nvSpPr>
        <p:spPr>
          <a:xfrm>
            <a:off x="2016167" y="3891677"/>
            <a:ext cx="8949457" cy="718820"/>
          </a:xfrm>
          <a:prstGeom prst="rect">
            <a:avLst/>
          </a:prstGeom>
          <a:ln w="12700">
            <a:miter lim="400000"/>
          </a:ln>
        </p:spPr>
        <p:txBody>
          <a:bodyPr lIns="0" tIns="0" rIns="0" bIns="0">
            <a:spAutoFit/>
          </a:bodyPr>
          <a:lstStyle>
            <a:lvl1pPr>
              <a:lnSpc>
                <a:spcPct val="130000"/>
              </a:lnSpc>
              <a:defRPr sz="1400">
                <a:solidFill>
                  <a:srgbClr val="000000">
                    <a:alpha val="70000"/>
                  </a:srgbClr>
                </a:solidFill>
                <a:latin typeface="+mj-lt"/>
                <a:ea typeface="+mj-ea"/>
                <a:cs typeface="+mj-cs"/>
                <a:sym typeface="Helvetica"/>
              </a:defRPr>
            </a:lvl1pPr>
          </a:lstStyle>
          <a:p>
            <a:r>
              <a:rPr lang="en-US" altLang="zh-CN" sz="1800">
                <a:solidFill>
                  <a:schemeClr val="bg1"/>
                </a:solidFill>
                <a:latin typeface="Adobe 黑体 Std R" panose="020B0400000000000000" charset="-122"/>
                <a:ea typeface="Adobe 黑体 Std R" panose="020B0400000000000000" charset="-122"/>
                <a:cs typeface="Adobe 黑体 Std R" panose="020B0400000000000000" charset="-122"/>
              </a:rPr>
              <a:t>echart</a:t>
            </a:r>
            <a:r>
              <a:rPr lang="zh-CN" altLang="en-US" sz="1800">
                <a:solidFill>
                  <a:schemeClr val="bg1"/>
                </a:solidFill>
                <a:latin typeface="Adobe 黑体 Std R" panose="020B0400000000000000" charset="-122"/>
                <a:ea typeface="Adobe 黑体 Std R" panose="020B0400000000000000" charset="-122"/>
                <a:cs typeface="Adobe 黑体 Std R" panose="020B0400000000000000" charset="-122"/>
              </a:rPr>
              <a:t>是一款近期兴起的数据可视化辅助工具，功能强大，操作简洁，能够轻松的实现我们所需要的功能，是项目的主要实现手段</a:t>
            </a:r>
            <a:endParaRPr lang="zh-CN" altLang="en-US" sz="1800">
              <a:solidFill>
                <a:schemeClr val="bg1"/>
              </a:solidFill>
              <a:latin typeface="Adobe 黑体 Std R" panose="020B0400000000000000" charset="-122"/>
              <a:ea typeface="Adobe 黑体 Std R" panose="020B0400000000000000" charset="-122"/>
              <a:cs typeface="Adobe 黑体 Std R" panose="020B0400000000000000" charset="-122"/>
            </a:endParaRPr>
          </a:p>
        </p:txBody>
      </p:sp>
      <p:sp>
        <p:nvSpPr>
          <p:cNvPr id="12" name="Straight Connector 10"/>
          <p:cNvSpPr/>
          <p:nvPr/>
        </p:nvSpPr>
        <p:spPr>
          <a:xfrm>
            <a:off x="2002914" y="4696821"/>
            <a:ext cx="8638582" cy="1"/>
          </a:xfrm>
          <a:prstGeom prst="line">
            <a:avLst/>
          </a:prstGeom>
          <a:ln w="6350">
            <a:solidFill>
              <a:srgbClr val="000000">
                <a:alpha val="20000"/>
              </a:srgbClr>
            </a:solidFill>
            <a:miter/>
          </a:ln>
        </p:spPr>
        <p:txBody>
          <a:bodyPr lIns="45719" rIns="45719"/>
          <a:lstStyle/>
          <a:p>
            <a:endParaRPr>
              <a:solidFill>
                <a:schemeClr val="bg1"/>
              </a:solidFill>
            </a:endParaRPr>
          </a:p>
        </p:txBody>
      </p:sp>
      <p:sp>
        <p:nvSpPr>
          <p:cNvPr id="13" name="Oval 11"/>
          <p:cNvSpPr/>
          <p:nvPr/>
        </p:nvSpPr>
        <p:spPr>
          <a:xfrm>
            <a:off x="1634911" y="5059912"/>
            <a:ext cx="120107" cy="120107"/>
          </a:xfrm>
          <a:prstGeom prst="ellipse">
            <a:avLst/>
          </a:prstGeom>
          <a:solidFill>
            <a:srgbClr val="2CB0D2"/>
          </a:solidFill>
          <a:ln w="12700">
            <a:miter lim="400000"/>
          </a:ln>
        </p:spPr>
        <p:txBody>
          <a:bodyPr lIns="45719" rIns="45719" anchor="ctr"/>
          <a:lstStyle/>
          <a:p>
            <a:pPr algn="ctr">
              <a:defRPr>
                <a:solidFill>
                  <a:srgbClr val="FFFFFF"/>
                </a:solidFill>
                <a:latin typeface="SF UI Display Thin"/>
                <a:ea typeface="SF UI Display Thin"/>
                <a:cs typeface="SF UI Display Thin"/>
                <a:sym typeface="SF UI Display Thin"/>
              </a:defRPr>
            </a:pPr>
            <a:endParaRPr>
              <a:solidFill>
                <a:schemeClr val="bg1"/>
              </a:solidFill>
            </a:endParaRPr>
          </a:p>
        </p:txBody>
      </p:sp>
      <p:sp>
        <p:nvSpPr>
          <p:cNvPr id="14" name="TextBox 12"/>
          <p:cNvSpPr txBox="1"/>
          <p:nvPr/>
        </p:nvSpPr>
        <p:spPr>
          <a:xfrm>
            <a:off x="2016167" y="4918278"/>
            <a:ext cx="8949457" cy="800100"/>
          </a:xfrm>
          <a:prstGeom prst="rect">
            <a:avLst/>
          </a:prstGeom>
          <a:ln w="12700">
            <a:miter lim="400000"/>
          </a:ln>
        </p:spPr>
        <p:txBody>
          <a:bodyPr lIns="0" tIns="0" rIns="0" bIns="0">
            <a:spAutoFit/>
          </a:bodyPr>
          <a:lstStyle>
            <a:lvl1pPr>
              <a:lnSpc>
                <a:spcPct val="130000"/>
              </a:lnSpc>
              <a:defRPr sz="1400">
                <a:solidFill>
                  <a:srgbClr val="000000">
                    <a:alpha val="70000"/>
                  </a:srgbClr>
                </a:solidFill>
                <a:latin typeface="+mj-lt"/>
                <a:ea typeface="+mj-ea"/>
                <a:cs typeface="+mj-cs"/>
                <a:sym typeface="Helvetica"/>
              </a:defRPr>
            </a:lvl1pPr>
          </a:lstStyle>
          <a:p>
            <a:r>
              <a:rPr lang="en-US" altLang="zh-CN" sz="2000">
                <a:solidFill>
                  <a:schemeClr val="bg1"/>
                </a:solidFill>
                <a:latin typeface="Adobe 黑体 Std R" panose="020B0400000000000000" charset="-122"/>
                <a:ea typeface="Adobe 黑体 Std R" panose="020B0400000000000000" charset="-122"/>
                <a:cs typeface="Adobe 黑体 Std R" panose="020B0400000000000000" charset="-122"/>
              </a:rPr>
              <a:t>echart</a:t>
            </a:r>
            <a:r>
              <a:rPr lang="zh-CN" altLang="en-US" sz="2000">
                <a:solidFill>
                  <a:schemeClr val="bg1"/>
                </a:solidFill>
                <a:latin typeface="Adobe 黑体 Std R" panose="020B0400000000000000" charset="-122"/>
                <a:ea typeface="Adobe 黑体 Std R" panose="020B0400000000000000" charset="-122"/>
                <a:cs typeface="Adobe 黑体 Std R" panose="020B0400000000000000" charset="-122"/>
              </a:rPr>
              <a:t>中内涵多种表及其相关函数，在帮助文档中，我们介绍了所使用的大部分方法辅以佐证</a:t>
            </a:r>
            <a:endParaRPr lang="zh-CN" altLang="en-US" sz="2000">
              <a:solidFill>
                <a:schemeClr val="bg1"/>
              </a:solidFill>
              <a:latin typeface="Adobe 黑体 Std R" panose="020B0400000000000000" charset="-122"/>
              <a:ea typeface="Adobe 黑体 Std R" panose="020B0400000000000000" charset="-122"/>
              <a:cs typeface="Adobe 黑体 Std R" panose="020B0400000000000000"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500" fill="hold"/>
                                        <p:tgtEl>
                                          <p:spTgt spid="6"/>
                                        </p:tgtEl>
                                      </p:cBhvr>
                                      <p:by x="150000" y="150000"/>
                                    </p:animScale>
                                  </p:childTnLst>
                                </p:cTn>
                              </p:par>
                            </p:childTnLst>
                          </p:cTn>
                        </p:par>
                        <p:par>
                          <p:cTn id="7" fill="hold">
                            <p:stCondLst>
                              <p:cond delay="500"/>
                            </p:stCondLst>
                            <p:childTnLst>
                              <p:par>
                                <p:cTn id="8" presetID="2" presetClass="entr" presetSubtype="2" fill="hold" grpId="0" nodeType="afterEffect">
                                  <p:stCondLst>
                                    <p:cond delay="0"/>
                                  </p:stCondLst>
                                  <p:childTnLst>
                                    <p:set>
                                      <p:cBhvr>
                                        <p:cTn id="9" dur="1" fill="hold">
                                          <p:stCondLst>
                                            <p:cond delay="0"/>
                                          </p:stCondLst>
                                        </p:cTn>
                                        <p:tgtEl>
                                          <p:spTgt spid="9"/>
                                        </p:tgtEl>
                                        <p:attrNameLst>
                                          <p:attrName>style.visibility</p:attrName>
                                        </p:attrNameLst>
                                      </p:cBhvr>
                                      <p:to>
                                        <p:strVal val="visible"/>
                                      </p:to>
                                    </p:set>
                                    <p:anim calcmode="lin" valueType="num">
                                      <p:cBhvr additive="base">
                                        <p:cTn id="10" dur="500" fill="hold"/>
                                        <p:tgtEl>
                                          <p:spTgt spid="9"/>
                                        </p:tgtEl>
                                        <p:attrNameLst>
                                          <p:attrName>ppt_x</p:attrName>
                                        </p:attrNameLst>
                                      </p:cBhvr>
                                      <p:tavLst>
                                        <p:tav tm="0">
                                          <p:val>
                                            <p:strVal val="1+#ppt_w/2"/>
                                          </p:val>
                                        </p:tav>
                                        <p:tav tm="100000">
                                          <p:val>
                                            <p:strVal val="#ppt_x"/>
                                          </p:val>
                                        </p:tav>
                                      </p:tavLst>
                                    </p:anim>
                                    <p:anim calcmode="lin" valueType="num">
                                      <p:cBhvr additive="base">
                                        <p:cTn id="11" dur="500" fill="hold"/>
                                        <p:tgtEl>
                                          <p:spTgt spid="9"/>
                                        </p:tgtEl>
                                        <p:attrNameLst>
                                          <p:attrName>ppt_y</p:attrName>
                                        </p:attrNameLst>
                                      </p:cBhvr>
                                      <p:tavLst>
                                        <p:tav tm="0">
                                          <p:val>
                                            <p:strVal val="#ppt_y"/>
                                          </p:val>
                                        </p:tav>
                                        <p:tav tm="100000">
                                          <p:val>
                                            <p:strVal val="#ppt_y"/>
                                          </p:val>
                                        </p:tav>
                                      </p:tavLst>
                                    </p:anim>
                                  </p:childTnLst>
                                </p:cTn>
                              </p:par>
                            </p:childTnLst>
                          </p:cTn>
                        </p:par>
                        <p:par>
                          <p:cTn id="12" fill="hold">
                            <p:stCondLst>
                              <p:cond delay="1000"/>
                            </p:stCondLst>
                            <p:childTnLst>
                              <p:par>
                                <p:cTn id="13" presetID="2" presetClass="entr" presetSubtype="2"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1+#ppt_w/2"/>
                                          </p:val>
                                        </p:tav>
                                        <p:tav tm="100000">
                                          <p:val>
                                            <p:strVal val="#ppt_x"/>
                                          </p:val>
                                        </p:tav>
                                      </p:tavLst>
                                    </p:anim>
                                    <p:anim calcmode="lin" valueType="num">
                                      <p:cBhvr additive="base">
                                        <p:cTn id="16" dur="500" fill="hold"/>
                                        <p:tgtEl>
                                          <p:spTgt spid="11"/>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2"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fill="hold"/>
                                        <p:tgtEl>
                                          <p:spTgt spid="14"/>
                                        </p:tgtEl>
                                        <p:attrNameLst>
                                          <p:attrName>ppt_x</p:attrName>
                                        </p:attrNameLst>
                                      </p:cBhvr>
                                      <p:tavLst>
                                        <p:tav tm="0">
                                          <p:val>
                                            <p:strVal val="1+#ppt_w/2"/>
                                          </p:val>
                                        </p:tav>
                                        <p:tav tm="100000">
                                          <p:val>
                                            <p:strVal val="#ppt_x"/>
                                          </p:val>
                                        </p:tav>
                                      </p:tavLst>
                                    </p:anim>
                                    <p:anim calcmode="lin" valueType="num">
                                      <p:cBhvr additive="base">
                                        <p:cTn id="21"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1" grpId="0"/>
      <p:bldP spid="14"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878</Words>
  <Application>WPS 演示</Application>
  <PresentationFormat>宽屏</PresentationFormat>
  <Paragraphs>100</Paragraphs>
  <Slides>12</Slides>
  <Notes>0</Notes>
  <HiddenSlides>0</HiddenSlides>
  <MMClips>0</MMClips>
  <ScaleCrop>false</ScaleCrop>
  <HeadingPairs>
    <vt:vector size="6" baseType="variant">
      <vt:variant>
        <vt:lpstr>已用的字体</vt:lpstr>
      </vt:variant>
      <vt:variant>
        <vt:i4>31</vt:i4>
      </vt:variant>
      <vt:variant>
        <vt:lpstr>主题</vt:lpstr>
      </vt:variant>
      <vt:variant>
        <vt:i4>1</vt:i4>
      </vt:variant>
      <vt:variant>
        <vt:lpstr>幻灯片标题</vt:lpstr>
      </vt:variant>
      <vt:variant>
        <vt:i4>12</vt:i4>
      </vt:variant>
    </vt:vector>
  </HeadingPairs>
  <TitlesOfParts>
    <vt:vector size="44" baseType="lpstr">
      <vt:lpstr>Arial</vt:lpstr>
      <vt:lpstr>宋体</vt:lpstr>
      <vt:lpstr>Wingdings</vt:lpstr>
      <vt:lpstr>张海山锐谐体</vt:lpstr>
      <vt:lpstr>微软雅黑 Light</vt:lpstr>
      <vt:lpstr>Courier</vt:lpstr>
      <vt:lpstr>Courier New</vt:lpstr>
      <vt:lpstr>思源黑体 Light</vt:lpstr>
      <vt:lpstr>Helvetica</vt:lpstr>
      <vt:lpstr>SF UI Display Thin</vt:lpstr>
      <vt:lpstr>等线</vt:lpstr>
      <vt:lpstr>微软雅黑</vt:lpstr>
      <vt:lpstr>Arial Unicode MS</vt:lpstr>
      <vt:lpstr>等线 Light</vt:lpstr>
      <vt:lpstr>Calibri</vt:lpstr>
      <vt:lpstr>黑体</vt:lpstr>
      <vt:lpstr>Segoe Print</vt:lpstr>
      <vt:lpstr>楷体</vt:lpstr>
      <vt:lpstr>书体坊雪纯体3500</vt:lpstr>
      <vt:lpstr>全新硬笔行书简</vt:lpstr>
      <vt:lpstr>叶根友毛笔行书</vt:lpstr>
      <vt:lpstr>孙过庭草体测试版</vt:lpstr>
      <vt:lpstr>庞中华简体 V2007</vt:lpstr>
      <vt:lpstr>方正粗黑宋简体</vt:lpstr>
      <vt:lpstr>迷你繁柳楷</vt:lpstr>
      <vt:lpstr>迷你繁陆行</vt:lpstr>
      <vt:lpstr>Adobe 宋体 Std L</vt:lpstr>
      <vt:lpstr>Adobe 黑体 Std R</vt:lpstr>
      <vt:lpstr>Adobe 繁黑體 Std B</vt:lpstr>
      <vt:lpstr>Adobe 仿宋 Std R</vt:lpstr>
      <vt:lpstr>Adobe 楷体 Std R</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学习使我快乐</cp:lastModifiedBy>
  <cp:revision>19</cp:revision>
  <dcterms:created xsi:type="dcterms:W3CDTF">2020-05-07T14:51:00Z</dcterms:created>
  <dcterms:modified xsi:type="dcterms:W3CDTF">2020-05-11T14:11:25Z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