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56" r:id="rId4"/>
    <p:sldId id="257" r:id="rId5"/>
    <p:sldId id="266" r:id="rId6"/>
    <p:sldId id="260" r:id="rId7"/>
    <p:sldId id="267" r:id="rId8"/>
    <p:sldId id="259" r:id="rId9"/>
    <p:sldId id="261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D"/>
    <a:srgbClr val="00FFEF"/>
    <a:srgbClr val="F2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D9FF7-2C70-554D-88FB-DB380D947C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75609-8AF1-3347-BABE-E8E9DEAD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5609-8AF1-3347-BABE-E8E9DEADA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5609-8AF1-3347-BABE-E8E9DEADA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5609-8AF1-3347-BABE-E8E9DEADA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6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5609-8AF1-3347-BABE-E8E9DEADA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5609-8AF1-3347-BABE-E8E9DEADA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11C8-8D46-2648-9393-C041DE56E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6AC00-61E7-C747-9AA9-3F8EB6E1D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3618-3615-5C44-A1B6-E0458296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F29F-C0F1-834B-9F2B-AF8948D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6DBD-AC95-ED41-94B5-E197E5DA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A61-BF11-9040-BBC8-B407FC94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563E-A1F8-2C48-84C6-2358CB95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330-8FCE-B34C-8103-C117552B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2ED3-82A2-FF43-90DB-3DB3290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9F80-7B02-7845-9F59-063F39A2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530C3-2AF9-E24A-94FB-B777B34D1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5591-32E1-784F-8685-34A7448FC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84D3-2E88-DA4F-AFA8-FA664228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7911-0125-F745-AAA0-2748AB12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62B4-83E8-DB49-98B8-75949E7F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98D0-9DBA-C247-91EE-86013E7E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5B8F-53A7-7646-9273-A81326C4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77DF-2FDA-504E-92CA-A5EE0873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0ECA-8C16-2742-892F-C72E762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2344-8166-5D48-B0EA-8B3FB4D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44FB-C404-0F4D-9889-1665FD39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18E1-B633-3046-8E43-65F54068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8AAE-4DB6-7E42-B596-3EF2AAB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9E28-9F9C-C844-8F55-AED0638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22B1-F541-AF49-9754-B8E661D5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C164-62BC-7B43-AD26-57F4D384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DF01-B190-A343-83FA-6FA60ECF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2C263-087D-D145-9885-18BB99EE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A6EB-ABD1-7E4A-8B02-7CF3A376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029F-020A-E848-9BC0-570DB97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54F2-F1F3-BA44-B5C0-F9C4C698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04A9-303F-394E-8B52-DA349D0A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4BEC-4E81-624D-8F5F-7AC560F2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92A0-816E-E34A-BC6B-FB95277F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81479-BDBC-B84D-9CC4-83CA7A407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A82B8-0617-3241-98BB-D78296EE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1AA75-BF19-5140-9291-FCA90066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5A361-3A88-E04C-806A-6E22FDD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EC177-1FB2-C246-9653-68DF439B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31D7-81C2-C44C-9DBD-8B7CF1B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E1AB0-2F16-444C-B573-2F5A95E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9A720-6346-6B46-9BBA-002D8E10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1BF94-7B2A-714F-AB7C-2627109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A40BE-D67A-844D-A7B0-CE5D6560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2207-220B-444B-93B8-7D2629A9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85D7-683A-2543-8AB3-B8153D8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29FA-9F15-F34F-AE12-C3EB5917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BBD3-245D-E946-AE20-BE63C445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069D-CE3C-7B4E-95A1-C59716A9D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C6F4-B2FD-EF43-A58F-B93F6A05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6AC5-E2E1-8D47-913B-3E8E4B8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99D36-B5B2-BA41-A6F7-B42ABFAD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6EBC-A448-CC4B-96E5-153B7AA2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3FCC-4FF8-F04C-9249-2441D2A49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6D75-F17D-E449-921A-6C026B23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A666-BDCE-D644-980E-C6A7EC59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3D4B-CF7B-7B4D-BC56-4B890606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04D2-2946-2F44-AED8-8713C9A0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7FDE5-9281-AE43-A1AF-5011F4D0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792DA-57BD-1347-9390-AB68BCA9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3761-9EBE-FE43-B952-66420785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B005-D63D-2645-A436-C04AF045AF1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1086-5074-D741-849F-4843EB3F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7BF1-ADEC-A94D-B9FA-B48FA49EA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B635-893E-C443-BFF0-27CD8C6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zst12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9137-855A-E042-BD74-02A0CC52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Writeup for WPICTF 2019 </a:t>
            </a:r>
            <a:r>
              <a:rPr lang="en-SG" i="1" dirty="0" err="1">
                <a:latin typeface="Calibri" panose="020F0502020204030204" pitchFamily="34" charset="0"/>
                <a:cs typeface="Calibri" panose="020F0502020204030204" pitchFamily="34" charset="0"/>
              </a:rPr>
              <a:t>coffeegate</a:t>
            </a:r>
            <a:b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3000" b="1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SG" sz="30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zst123 (Manzel Seet)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B766-37A1-8C46-ADFF-D466DF5E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72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 err="1">
                <a:solidFill>
                  <a:srgbClr val="002060"/>
                </a:solidFill>
              </a:rPr>
              <a:t>coffeegate</a:t>
            </a:r>
            <a:endParaRPr lang="en-SG" dirty="0">
              <a:solidFill>
                <a:srgbClr val="002060"/>
              </a:solidFill>
            </a:endParaRPr>
          </a:p>
          <a:p>
            <a:r>
              <a:rPr lang="en-SG" dirty="0">
                <a:solidFill>
                  <a:srgbClr val="002060"/>
                </a:solidFill>
              </a:rPr>
              <a:t>200</a:t>
            </a:r>
          </a:p>
          <a:p>
            <a:r>
              <a:rPr lang="en-SG" b="1" dirty="0">
                <a:solidFill>
                  <a:srgbClr val="002060"/>
                </a:solidFill>
              </a:rPr>
              <a:t>Hardware</a:t>
            </a:r>
            <a:endParaRPr lang="en-SG" dirty="0">
              <a:solidFill>
                <a:srgbClr val="002060"/>
              </a:solidFill>
            </a:endParaRPr>
          </a:p>
          <a:p>
            <a:r>
              <a:rPr lang="en-SG" dirty="0">
                <a:solidFill>
                  <a:srgbClr val="002060"/>
                </a:solidFill>
              </a:rPr>
              <a:t>Danny the intern spilled coffee on my circuit! Can you help me recover my work?</a:t>
            </a:r>
          </a:p>
          <a:p>
            <a:r>
              <a:rPr lang="en-SG" dirty="0">
                <a:solidFill>
                  <a:srgbClr val="002060"/>
                </a:solidFill>
              </a:rPr>
              <a:t>Flag is in the format flag{...}. Submit it in the format WPI{...}.</a:t>
            </a:r>
          </a:p>
          <a:p>
            <a:pPr lvl="1"/>
            <a:r>
              <a:rPr lang="en-SG" dirty="0">
                <a:solidFill>
                  <a:srgbClr val="002060"/>
                </a:solidFill>
              </a:rPr>
              <a:t>made by John </a:t>
            </a:r>
            <a:r>
              <a:rPr lang="en-SG" dirty="0" err="1">
                <a:solidFill>
                  <a:srgbClr val="002060"/>
                </a:solidFill>
              </a:rPr>
              <a:t>Faria</a:t>
            </a:r>
            <a:endParaRPr lang="en-SG" dirty="0">
              <a:solidFill>
                <a:srgbClr val="002060"/>
              </a:solidFill>
            </a:endParaRPr>
          </a:p>
          <a:p>
            <a:r>
              <a:rPr lang="en-SG" dirty="0">
                <a:solidFill>
                  <a:srgbClr val="002060"/>
                </a:solidFill>
              </a:rPr>
              <a:t>2:128</a:t>
            </a:r>
            <a:br>
              <a:rPr lang="en-SG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2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25BFE-76BE-B440-9E95-E6F3F7C9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04"/>
          <a:stretch/>
        </p:blipFill>
        <p:spPr>
          <a:xfrm>
            <a:off x="569879" y="362655"/>
            <a:ext cx="2786577" cy="4629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04F3D-E08A-F244-8390-ADEFF6E9177F}"/>
              </a:ext>
            </a:extLst>
          </p:cNvPr>
          <p:cNvSpPr txBox="1"/>
          <p:nvPr/>
        </p:nvSpPr>
        <p:spPr>
          <a:xfrm>
            <a:off x="3892844" y="994552"/>
            <a:ext cx="516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Updated my Python script, it gave the flag so far as </a:t>
            </a:r>
            <a:r>
              <a:rPr lang="en-US" sz="2800" b="1" dirty="0"/>
              <a:t>flag{B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E8279-9E48-564F-9AEB-80279C0C33C2}"/>
              </a:ext>
            </a:extLst>
          </p:cNvPr>
          <p:cNvSpPr txBox="1"/>
          <p:nvPr/>
        </p:nvSpPr>
        <p:spPr>
          <a:xfrm>
            <a:off x="1239962" y="5233300"/>
            <a:ext cx="9694754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Final result for P2</a:t>
            </a:r>
          </a:p>
          <a:p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Before =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X *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Y)</a:t>
            </a:r>
          </a:p>
          <a:p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After  =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X *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Y)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Xb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Yb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*Z) + (X*Y*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90C06F-2976-D248-ACD8-91FC30DC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6" y="403017"/>
            <a:ext cx="2841862" cy="3692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6540F-EEB0-894B-B56C-1851C0DF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5" y="312706"/>
            <a:ext cx="1689100" cy="461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4FEBA-9BB1-C044-AB55-B3B3A1B51CD4}"/>
              </a:ext>
            </a:extLst>
          </p:cNvPr>
          <p:cNvSpPr txBox="1"/>
          <p:nvPr/>
        </p:nvSpPr>
        <p:spPr>
          <a:xfrm>
            <a:off x="5349980" y="502139"/>
            <a:ext cx="665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P3*X is given. This is the output from the script.</a:t>
            </a:r>
          </a:p>
          <a:p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From the ASCII table, the possible values are </a:t>
            </a:r>
            <a:r>
              <a:rPr lang="en-US" sz="2400" b="1" dirty="0"/>
              <a:t>/</a:t>
            </a:r>
            <a:r>
              <a:rPr lang="en-US" sz="2400" dirty="0"/>
              <a:t>, </a:t>
            </a:r>
            <a:r>
              <a:rPr lang="en-US" sz="2400" b="1" dirty="0"/>
              <a:t>O</a:t>
            </a:r>
            <a:r>
              <a:rPr lang="en-US" sz="2400" dirty="0"/>
              <a:t>, </a:t>
            </a:r>
            <a:r>
              <a:rPr lang="en-US" sz="2400" b="1" dirty="0"/>
              <a:t>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F67514-05BF-0843-AA70-CF785B02154B}"/>
              </a:ext>
            </a:extLst>
          </p:cNvPr>
          <p:cNvGrpSpPr/>
          <p:nvPr/>
        </p:nvGrpSpPr>
        <p:grpSpPr>
          <a:xfrm>
            <a:off x="5445659" y="2739619"/>
            <a:ext cx="6459301" cy="769488"/>
            <a:chOff x="2741143" y="5187638"/>
            <a:chExt cx="9274846" cy="1104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30C7DA-C4B4-C449-AC62-719F323F2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1143" y="5187638"/>
              <a:ext cx="9156700" cy="1104900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6E50E9C-BEA0-384A-8A4F-F68BDDD9925A}"/>
                </a:ext>
              </a:extLst>
            </p:cNvPr>
            <p:cNvSpPr/>
            <p:nvPr/>
          </p:nvSpPr>
          <p:spPr>
            <a:xfrm>
              <a:off x="6162253" y="5614638"/>
              <a:ext cx="5853736" cy="245249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3EB816E-21F1-2840-81CF-35B86C0E2B40}"/>
              </a:ext>
            </a:extLst>
          </p:cNvPr>
          <p:cNvSpPr txBox="1"/>
          <p:nvPr/>
        </p:nvSpPr>
        <p:spPr>
          <a:xfrm>
            <a:off x="4732953" y="5331088"/>
            <a:ext cx="454265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Final result for P3</a:t>
            </a:r>
          </a:p>
          <a:p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out = X or ((Y*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 ^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Yb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*Z))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97A62-A7CE-3744-9C06-4AE5397092EF}"/>
              </a:ext>
            </a:extLst>
          </p:cNvPr>
          <p:cNvSpPr/>
          <p:nvPr/>
        </p:nvSpPr>
        <p:spPr>
          <a:xfrm>
            <a:off x="2301980" y="4396849"/>
            <a:ext cx="9404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actual type of gates can be varied, but I tried and using XORs seem to produce ‘</a:t>
            </a:r>
            <a:r>
              <a:rPr lang="en-US" sz="2400" b="1" dirty="0"/>
              <a:t>o</a:t>
            </a:r>
            <a:r>
              <a:rPr lang="en-US" sz="24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85694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E6BD08-33B4-FE40-B427-D3D20F25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6" y="879340"/>
            <a:ext cx="3251200" cy="3708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EEFF30-7613-4C4D-9398-44F54039E7FB}"/>
              </a:ext>
            </a:extLst>
          </p:cNvPr>
          <p:cNvSpPr txBox="1"/>
          <p:nvPr/>
        </p:nvSpPr>
        <p:spPr>
          <a:xfrm>
            <a:off x="705268" y="4908294"/>
            <a:ext cx="7479176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The final part is simply fill in the code for P4 and P5 which are fully given in the circuit.</a:t>
            </a:r>
          </a:p>
          <a:p>
            <a:pPr lvl="1"/>
            <a:r>
              <a:rPr lang="en-SG" sz="2800" dirty="0">
                <a:solidFill>
                  <a:schemeClr val="accent1"/>
                </a:solidFill>
                <a:latin typeface="Courier" pitchFamily="2" charset="0"/>
              </a:rPr>
              <a:t>Flag is </a:t>
            </a:r>
            <a:r>
              <a:rPr lang="en-SG" sz="2800" b="1" dirty="0">
                <a:solidFill>
                  <a:schemeClr val="accent1"/>
                </a:solidFill>
                <a:latin typeface="Courier" pitchFamily="2" charset="0"/>
              </a:rPr>
              <a:t>WPI{Boole}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0218E-94DB-2A47-A51D-2E7F9995C131}"/>
              </a:ext>
            </a:extLst>
          </p:cNvPr>
          <p:cNvSpPr txBox="1"/>
          <p:nvPr/>
        </p:nvSpPr>
        <p:spPr>
          <a:xfrm>
            <a:off x="999626" y="356120"/>
            <a:ext cx="251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from P3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72A13F-97B6-CF4C-BD8B-7AD3795AF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17" y="879340"/>
            <a:ext cx="32639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10A9D-3510-A544-BDCA-408D5739A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238" y="879340"/>
            <a:ext cx="3286897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E4B6C2-1A61-BB49-AFAB-84ED68DF8AE9}"/>
              </a:ext>
            </a:extLst>
          </p:cNvPr>
          <p:cNvSpPr txBox="1"/>
          <p:nvPr/>
        </p:nvSpPr>
        <p:spPr>
          <a:xfrm>
            <a:off x="4383033" y="356120"/>
            <a:ext cx="251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from P4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55514-FA3C-9240-BCED-E05F69E78B51}"/>
              </a:ext>
            </a:extLst>
          </p:cNvPr>
          <p:cNvSpPr txBox="1"/>
          <p:nvPr/>
        </p:nvSpPr>
        <p:spPr>
          <a:xfrm>
            <a:off x="7883052" y="356120"/>
            <a:ext cx="251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from P5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CBA76-0913-9843-9A5C-94CC0D25F2F9}"/>
              </a:ext>
            </a:extLst>
          </p:cNvPr>
          <p:cNvSpPr/>
          <p:nvPr/>
        </p:nvSpPr>
        <p:spPr>
          <a:xfrm>
            <a:off x="8402340" y="4745250"/>
            <a:ext cx="3304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</a:t>
            </a:r>
          </a:p>
          <a:p>
            <a:r>
              <a:rPr lang="en-US" sz="1400" dirty="0"/>
              <a:t>The final char seems to be a ‘y’ instead of ‘}’, it seems like it is a mistake of 1 bit in the circuit.</a:t>
            </a:r>
          </a:p>
          <a:p>
            <a:endParaRPr lang="en-US" sz="1400" dirty="0"/>
          </a:p>
          <a:p>
            <a:r>
              <a:rPr lang="en-US" sz="1400" dirty="0"/>
              <a:t>But this mistake doesn’t affect our flag.</a:t>
            </a:r>
          </a:p>
        </p:txBody>
      </p:sp>
    </p:spTree>
    <p:extLst>
      <p:ext uri="{BB962C8B-B14F-4D97-AF65-F5344CB8AC3E}">
        <p14:creationId xmlns:p14="http://schemas.microsoft.com/office/powerpoint/2010/main" val="272210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CC9DE-B3DA-7D40-9BCD-1C46DCB0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2" b="20650"/>
          <a:stretch/>
        </p:blipFill>
        <p:spPr>
          <a:xfrm>
            <a:off x="198277" y="144966"/>
            <a:ext cx="11862102" cy="58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6BEF4-2ADC-E545-849A-79997A2D6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2" b="20650"/>
          <a:stretch/>
        </p:blipFill>
        <p:spPr>
          <a:xfrm>
            <a:off x="198277" y="144966"/>
            <a:ext cx="11862102" cy="582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1ED95-0F01-9843-94B7-95D789EA866E}"/>
              </a:ext>
            </a:extLst>
          </p:cNvPr>
          <p:cNvSpPr txBox="1"/>
          <p:nvPr/>
        </p:nvSpPr>
        <p:spPr>
          <a:xfrm>
            <a:off x="4507746" y="4334750"/>
            <a:ext cx="60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E7A97-DF29-4B4E-8455-1CECBBB9441F}"/>
              </a:ext>
            </a:extLst>
          </p:cNvPr>
          <p:cNvSpPr txBox="1"/>
          <p:nvPr/>
        </p:nvSpPr>
        <p:spPr>
          <a:xfrm>
            <a:off x="4734287" y="4635431"/>
            <a:ext cx="60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438B-17E3-A549-A185-7BAEF8E10FFC}"/>
              </a:ext>
            </a:extLst>
          </p:cNvPr>
          <p:cNvSpPr txBox="1"/>
          <p:nvPr/>
        </p:nvSpPr>
        <p:spPr>
          <a:xfrm>
            <a:off x="4649437" y="5192945"/>
            <a:ext cx="60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A*B’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5903C-03FA-904D-BD2C-36667EE7910D}"/>
              </a:ext>
            </a:extLst>
          </p:cNvPr>
          <p:cNvSpPr txBox="1"/>
          <p:nvPr/>
        </p:nvSpPr>
        <p:spPr>
          <a:xfrm>
            <a:off x="5409804" y="4380916"/>
            <a:ext cx="533796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A’*B’*C’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A1B1-79C8-674F-A199-5C617B5DF4C2}"/>
              </a:ext>
            </a:extLst>
          </p:cNvPr>
          <p:cNvSpPr txBox="1"/>
          <p:nvPr/>
        </p:nvSpPr>
        <p:spPr>
          <a:xfrm>
            <a:off x="5462231" y="4620042"/>
            <a:ext cx="522993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A’*B’*C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B6E05-6E69-4947-A6BF-1C978E084A8D}"/>
              </a:ext>
            </a:extLst>
          </p:cNvPr>
          <p:cNvSpPr txBox="1"/>
          <p:nvPr/>
        </p:nvSpPr>
        <p:spPr>
          <a:xfrm>
            <a:off x="5462231" y="4850875"/>
            <a:ext cx="522993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A’*B*C’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25F53-49A7-684F-94D7-0D949DDECDA3}"/>
              </a:ext>
            </a:extLst>
          </p:cNvPr>
          <p:cNvSpPr txBox="1"/>
          <p:nvPr/>
        </p:nvSpPr>
        <p:spPr>
          <a:xfrm>
            <a:off x="5513926" y="5111853"/>
            <a:ext cx="522993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A’*B*C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B9DA6-72F9-1B43-BE59-712B568A38EB}"/>
              </a:ext>
            </a:extLst>
          </p:cNvPr>
          <p:cNvSpPr txBox="1"/>
          <p:nvPr/>
        </p:nvSpPr>
        <p:spPr>
          <a:xfrm>
            <a:off x="5462231" y="5342686"/>
            <a:ext cx="522993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A*B’*C’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0AA1D-F727-DB44-ABB3-06266F0316BA}"/>
              </a:ext>
            </a:extLst>
          </p:cNvPr>
          <p:cNvSpPr txBox="1"/>
          <p:nvPr/>
        </p:nvSpPr>
        <p:spPr>
          <a:xfrm>
            <a:off x="5606335" y="5603664"/>
            <a:ext cx="522993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A*B’*C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8A931-A928-B04F-8274-8B48CC21F351}"/>
              </a:ext>
            </a:extLst>
          </p:cNvPr>
          <p:cNvSpPr txBox="1"/>
          <p:nvPr/>
        </p:nvSpPr>
        <p:spPr>
          <a:xfrm>
            <a:off x="198277" y="6148779"/>
            <a:ext cx="9694754" cy="553998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We see the circuit is split up into ABC and WXYZ.</a:t>
            </a:r>
          </a:p>
          <a:p>
            <a:r>
              <a:rPr lang="en-US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Let’s get the Boolean algebra of the ABC part first</a:t>
            </a:r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AD1E49-6FE6-594F-BA1B-A1688548A165}"/>
              </a:ext>
            </a:extLst>
          </p:cNvPr>
          <p:cNvSpPr/>
          <p:nvPr/>
        </p:nvSpPr>
        <p:spPr>
          <a:xfrm>
            <a:off x="3429303" y="4226000"/>
            <a:ext cx="3023012" cy="168838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A5B63-0E0E-5942-A707-82BB7FF89E9B}"/>
              </a:ext>
            </a:extLst>
          </p:cNvPr>
          <p:cNvGrpSpPr/>
          <p:nvPr/>
        </p:nvGrpSpPr>
        <p:grpSpPr>
          <a:xfrm>
            <a:off x="198277" y="144966"/>
            <a:ext cx="11862102" cy="5883600"/>
            <a:chOff x="198277" y="144966"/>
            <a:chExt cx="11862102" cy="588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46BEF4-2ADC-E545-849A-79997A2D6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162" b="20650"/>
            <a:stretch/>
          </p:blipFill>
          <p:spPr>
            <a:xfrm>
              <a:off x="198277" y="144966"/>
              <a:ext cx="11862102" cy="582093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8AE1F5-020E-0A4A-A0DC-31086052006A}"/>
                </a:ext>
              </a:extLst>
            </p:cNvPr>
            <p:cNvSpPr/>
            <p:nvPr/>
          </p:nvSpPr>
          <p:spPr>
            <a:xfrm>
              <a:off x="3471483" y="4005558"/>
              <a:ext cx="6829678" cy="202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77900C-C52D-124A-94F0-AAA8D1BB2D68}"/>
              </a:ext>
            </a:extLst>
          </p:cNvPr>
          <p:cNvSpPr txBox="1"/>
          <p:nvPr/>
        </p:nvSpPr>
        <p:spPr>
          <a:xfrm>
            <a:off x="3987365" y="4606007"/>
            <a:ext cx="2463676" cy="123110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 = A’*B’*C’= 000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 = A’*B’*C = 001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 = A’*B*C’ = 010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 = A’*B*C  = 011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 = A*B’*C’ = 100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 = A*B’*C  = 101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86265-688F-7542-B3F4-1BDB9660E173}"/>
              </a:ext>
            </a:extLst>
          </p:cNvPr>
          <p:cNvSpPr txBox="1"/>
          <p:nvPr/>
        </p:nvSpPr>
        <p:spPr>
          <a:xfrm>
            <a:off x="5513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AB23A-EF09-A445-8AFC-A6B096E9B5CD}"/>
              </a:ext>
            </a:extLst>
          </p:cNvPr>
          <p:cNvSpPr txBox="1"/>
          <p:nvPr/>
        </p:nvSpPr>
        <p:spPr>
          <a:xfrm>
            <a:off x="3995149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6AD56-9A3E-F34C-890D-774178ADDEDC}"/>
              </a:ext>
            </a:extLst>
          </p:cNvPr>
          <p:cNvSpPr txBox="1"/>
          <p:nvPr/>
        </p:nvSpPr>
        <p:spPr>
          <a:xfrm>
            <a:off x="4332334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BD9AE-E9C1-AB40-B44B-6FF472A188F0}"/>
              </a:ext>
            </a:extLst>
          </p:cNvPr>
          <p:cNvSpPr txBox="1"/>
          <p:nvPr/>
        </p:nvSpPr>
        <p:spPr>
          <a:xfrm>
            <a:off x="487475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F60F-FCEE-D34C-B7EC-7BBF3DDE49B8}"/>
              </a:ext>
            </a:extLst>
          </p:cNvPr>
          <p:cNvSpPr txBox="1"/>
          <p:nvPr/>
        </p:nvSpPr>
        <p:spPr>
          <a:xfrm>
            <a:off x="10078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44B80-BF6A-A949-B05C-8AFD4FA20403}"/>
              </a:ext>
            </a:extLst>
          </p:cNvPr>
          <p:cNvSpPr txBox="1"/>
          <p:nvPr/>
        </p:nvSpPr>
        <p:spPr>
          <a:xfrm>
            <a:off x="9699831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D49188-D7B5-B343-A2CE-256254F6B593}"/>
              </a:ext>
            </a:extLst>
          </p:cNvPr>
          <p:cNvSpPr txBox="1"/>
          <p:nvPr/>
        </p:nvSpPr>
        <p:spPr>
          <a:xfrm>
            <a:off x="9419670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AF8A4-5E0D-D845-84AF-44869C59CFF1}"/>
              </a:ext>
            </a:extLst>
          </p:cNvPr>
          <p:cNvSpPr txBox="1"/>
          <p:nvPr/>
        </p:nvSpPr>
        <p:spPr>
          <a:xfrm>
            <a:off x="915740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DA2F4-A6A9-DE4C-9478-463CEF077C30}"/>
              </a:ext>
            </a:extLst>
          </p:cNvPr>
          <p:cNvSpPr txBox="1"/>
          <p:nvPr/>
        </p:nvSpPr>
        <p:spPr>
          <a:xfrm>
            <a:off x="830639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6A0AE-D504-0240-A391-7C58C1FBD309}"/>
              </a:ext>
            </a:extLst>
          </p:cNvPr>
          <p:cNvSpPr txBox="1"/>
          <p:nvPr/>
        </p:nvSpPr>
        <p:spPr>
          <a:xfrm>
            <a:off x="7689052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9E5A7-7B6D-564B-80F4-DA3ECC56E98C}"/>
              </a:ext>
            </a:extLst>
          </p:cNvPr>
          <p:cNvSpPr txBox="1"/>
          <p:nvPr/>
        </p:nvSpPr>
        <p:spPr>
          <a:xfrm>
            <a:off x="6267605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49F8F-6BC7-854E-BDE3-FCF5C59EF1C9}"/>
              </a:ext>
            </a:extLst>
          </p:cNvPr>
          <p:cNvSpPr txBox="1"/>
          <p:nvPr/>
        </p:nvSpPr>
        <p:spPr>
          <a:xfrm>
            <a:off x="6529868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DA21B8-090D-1B44-B128-371C1E035E7E}"/>
              </a:ext>
            </a:extLst>
          </p:cNvPr>
          <p:cNvSpPr txBox="1"/>
          <p:nvPr/>
        </p:nvSpPr>
        <p:spPr>
          <a:xfrm>
            <a:off x="677593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63E9E-B300-E241-807A-8FE0E3BE36A1}"/>
              </a:ext>
            </a:extLst>
          </p:cNvPr>
          <p:cNvSpPr txBox="1"/>
          <p:nvPr/>
        </p:nvSpPr>
        <p:spPr>
          <a:xfrm>
            <a:off x="7355530" y="4839577"/>
            <a:ext cx="3461514" cy="738664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Clean up the circuit.</a:t>
            </a:r>
          </a:p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I’ll be calling ABC as P# from now on</a:t>
            </a:r>
          </a:p>
        </p:txBody>
      </p:sp>
    </p:spTree>
    <p:extLst>
      <p:ext uri="{BB962C8B-B14F-4D97-AF65-F5344CB8AC3E}">
        <p14:creationId xmlns:p14="http://schemas.microsoft.com/office/powerpoint/2010/main" val="19618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A5B63-0E0E-5942-A707-82BB7FF89E9B}"/>
              </a:ext>
            </a:extLst>
          </p:cNvPr>
          <p:cNvGrpSpPr/>
          <p:nvPr/>
        </p:nvGrpSpPr>
        <p:grpSpPr>
          <a:xfrm>
            <a:off x="198277" y="144966"/>
            <a:ext cx="11862102" cy="5883600"/>
            <a:chOff x="198277" y="144966"/>
            <a:chExt cx="11862102" cy="588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46BEF4-2ADC-E545-849A-79997A2D6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162" b="20650"/>
            <a:stretch/>
          </p:blipFill>
          <p:spPr>
            <a:xfrm>
              <a:off x="198277" y="144966"/>
              <a:ext cx="11862102" cy="582093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8AE1F5-020E-0A4A-A0DC-31086052006A}"/>
                </a:ext>
              </a:extLst>
            </p:cNvPr>
            <p:cNvSpPr/>
            <p:nvPr/>
          </p:nvSpPr>
          <p:spPr>
            <a:xfrm>
              <a:off x="3471483" y="4005558"/>
              <a:ext cx="6829678" cy="202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77900C-C52D-124A-94F0-AAA8D1BB2D68}"/>
              </a:ext>
            </a:extLst>
          </p:cNvPr>
          <p:cNvSpPr txBox="1"/>
          <p:nvPr/>
        </p:nvSpPr>
        <p:spPr>
          <a:xfrm>
            <a:off x="3987365" y="4606007"/>
            <a:ext cx="2463676" cy="123110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 = A’*B’*C’= 000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 = A’*B’*C = 001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 = A’*B*C’ = 010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 = A’*B*C  = 011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 = A*B’*C’ = 100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 = A*B’*C  = 101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86265-688F-7542-B3F4-1BDB9660E173}"/>
              </a:ext>
            </a:extLst>
          </p:cNvPr>
          <p:cNvSpPr txBox="1"/>
          <p:nvPr/>
        </p:nvSpPr>
        <p:spPr>
          <a:xfrm>
            <a:off x="5513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AB23A-EF09-A445-8AFC-A6B096E9B5CD}"/>
              </a:ext>
            </a:extLst>
          </p:cNvPr>
          <p:cNvSpPr txBox="1"/>
          <p:nvPr/>
        </p:nvSpPr>
        <p:spPr>
          <a:xfrm>
            <a:off x="3995149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6AD56-9A3E-F34C-890D-774178ADDEDC}"/>
              </a:ext>
            </a:extLst>
          </p:cNvPr>
          <p:cNvSpPr txBox="1"/>
          <p:nvPr/>
        </p:nvSpPr>
        <p:spPr>
          <a:xfrm>
            <a:off x="4332334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BD9AE-E9C1-AB40-B44B-6FF472A188F0}"/>
              </a:ext>
            </a:extLst>
          </p:cNvPr>
          <p:cNvSpPr txBox="1"/>
          <p:nvPr/>
        </p:nvSpPr>
        <p:spPr>
          <a:xfrm>
            <a:off x="487475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F60F-FCEE-D34C-B7EC-7BBF3DDE49B8}"/>
              </a:ext>
            </a:extLst>
          </p:cNvPr>
          <p:cNvSpPr txBox="1"/>
          <p:nvPr/>
        </p:nvSpPr>
        <p:spPr>
          <a:xfrm>
            <a:off x="10078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44B80-BF6A-A949-B05C-8AFD4FA20403}"/>
              </a:ext>
            </a:extLst>
          </p:cNvPr>
          <p:cNvSpPr txBox="1"/>
          <p:nvPr/>
        </p:nvSpPr>
        <p:spPr>
          <a:xfrm>
            <a:off x="9699831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D49188-D7B5-B343-A2CE-256254F6B593}"/>
              </a:ext>
            </a:extLst>
          </p:cNvPr>
          <p:cNvSpPr txBox="1"/>
          <p:nvPr/>
        </p:nvSpPr>
        <p:spPr>
          <a:xfrm>
            <a:off x="9419670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AF8A4-5E0D-D845-84AF-44869C59CFF1}"/>
              </a:ext>
            </a:extLst>
          </p:cNvPr>
          <p:cNvSpPr txBox="1"/>
          <p:nvPr/>
        </p:nvSpPr>
        <p:spPr>
          <a:xfrm>
            <a:off x="915740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DA2F4-A6A9-DE4C-9478-463CEF077C30}"/>
              </a:ext>
            </a:extLst>
          </p:cNvPr>
          <p:cNvSpPr txBox="1"/>
          <p:nvPr/>
        </p:nvSpPr>
        <p:spPr>
          <a:xfrm>
            <a:off x="830639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6A0AE-D504-0240-A391-7C58C1FBD309}"/>
              </a:ext>
            </a:extLst>
          </p:cNvPr>
          <p:cNvSpPr txBox="1"/>
          <p:nvPr/>
        </p:nvSpPr>
        <p:spPr>
          <a:xfrm>
            <a:off x="7689052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9E5A7-7B6D-564B-80F4-DA3ECC56E98C}"/>
              </a:ext>
            </a:extLst>
          </p:cNvPr>
          <p:cNvSpPr txBox="1"/>
          <p:nvPr/>
        </p:nvSpPr>
        <p:spPr>
          <a:xfrm>
            <a:off x="6267605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49F8F-6BC7-854E-BDE3-FCF5C59EF1C9}"/>
              </a:ext>
            </a:extLst>
          </p:cNvPr>
          <p:cNvSpPr txBox="1"/>
          <p:nvPr/>
        </p:nvSpPr>
        <p:spPr>
          <a:xfrm>
            <a:off x="6529868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DA21B8-090D-1B44-B128-371C1E035E7E}"/>
              </a:ext>
            </a:extLst>
          </p:cNvPr>
          <p:cNvSpPr txBox="1"/>
          <p:nvPr/>
        </p:nvSpPr>
        <p:spPr>
          <a:xfrm>
            <a:off x="677593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6823-FB13-C143-9303-FA76136E1F32}"/>
              </a:ext>
            </a:extLst>
          </p:cNvPr>
          <p:cNvSpPr txBox="1"/>
          <p:nvPr/>
        </p:nvSpPr>
        <p:spPr>
          <a:xfrm>
            <a:off x="603042" y="4606007"/>
            <a:ext cx="2463676" cy="123110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b="1" u="sng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Don’t cares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P6 = A*B*C’ = 110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P7 = A*B*C  = 111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P5*W = W*A*B*C’ = W*110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1C658-2ADF-1A47-8B6A-DB55991C0301}"/>
              </a:ext>
            </a:extLst>
          </p:cNvPr>
          <p:cNvSpPr txBox="1"/>
          <p:nvPr/>
        </p:nvSpPr>
        <p:spPr>
          <a:xfrm>
            <a:off x="7507407" y="4459252"/>
            <a:ext cx="3621721" cy="196977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I assume the circuit outputs bits of the flag.</a:t>
            </a:r>
          </a:p>
          <a:p>
            <a:pPr algn="ctr"/>
            <a:endParaRPr lang="en-US" sz="1600" b="1" u="sng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Notice from the K-map that P5*W, P6, P7 are not used.</a:t>
            </a:r>
          </a:p>
          <a:p>
            <a:pPr algn="ctr"/>
            <a:endParaRPr lang="en-US" sz="1600" b="1" u="sng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This leaves us with 88 bits or 11 chars of the flag.</a:t>
            </a:r>
            <a:endParaRPr lang="en-US" sz="1600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A5B63-0E0E-5942-A707-82BB7FF89E9B}"/>
              </a:ext>
            </a:extLst>
          </p:cNvPr>
          <p:cNvGrpSpPr/>
          <p:nvPr/>
        </p:nvGrpSpPr>
        <p:grpSpPr>
          <a:xfrm>
            <a:off x="198277" y="144966"/>
            <a:ext cx="11862102" cy="5883600"/>
            <a:chOff x="198277" y="144966"/>
            <a:chExt cx="11862102" cy="588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46BEF4-2ADC-E545-849A-79997A2D6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162" b="20650"/>
            <a:stretch/>
          </p:blipFill>
          <p:spPr>
            <a:xfrm>
              <a:off x="198277" y="144966"/>
              <a:ext cx="11862102" cy="582093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8AE1F5-020E-0A4A-A0DC-31086052006A}"/>
                </a:ext>
              </a:extLst>
            </p:cNvPr>
            <p:cNvSpPr/>
            <p:nvPr/>
          </p:nvSpPr>
          <p:spPr>
            <a:xfrm>
              <a:off x="3471483" y="4005558"/>
              <a:ext cx="6829678" cy="202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886265-688F-7542-B3F4-1BDB9660E173}"/>
              </a:ext>
            </a:extLst>
          </p:cNvPr>
          <p:cNvSpPr txBox="1"/>
          <p:nvPr/>
        </p:nvSpPr>
        <p:spPr>
          <a:xfrm>
            <a:off x="5513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AB23A-EF09-A445-8AFC-A6B096E9B5CD}"/>
              </a:ext>
            </a:extLst>
          </p:cNvPr>
          <p:cNvSpPr txBox="1"/>
          <p:nvPr/>
        </p:nvSpPr>
        <p:spPr>
          <a:xfrm>
            <a:off x="3995149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6AD56-9A3E-F34C-890D-774178ADDEDC}"/>
              </a:ext>
            </a:extLst>
          </p:cNvPr>
          <p:cNvSpPr txBox="1"/>
          <p:nvPr/>
        </p:nvSpPr>
        <p:spPr>
          <a:xfrm>
            <a:off x="4332334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BD9AE-E9C1-AB40-B44B-6FF472A188F0}"/>
              </a:ext>
            </a:extLst>
          </p:cNvPr>
          <p:cNvSpPr txBox="1"/>
          <p:nvPr/>
        </p:nvSpPr>
        <p:spPr>
          <a:xfrm>
            <a:off x="487475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F60F-FCEE-D34C-B7EC-7BBF3DDE49B8}"/>
              </a:ext>
            </a:extLst>
          </p:cNvPr>
          <p:cNvSpPr txBox="1"/>
          <p:nvPr/>
        </p:nvSpPr>
        <p:spPr>
          <a:xfrm>
            <a:off x="1007892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44B80-BF6A-A949-B05C-8AFD4FA20403}"/>
              </a:ext>
            </a:extLst>
          </p:cNvPr>
          <p:cNvSpPr txBox="1"/>
          <p:nvPr/>
        </p:nvSpPr>
        <p:spPr>
          <a:xfrm>
            <a:off x="9699831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D49188-D7B5-B343-A2CE-256254F6B593}"/>
              </a:ext>
            </a:extLst>
          </p:cNvPr>
          <p:cNvSpPr txBox="1"/>
          <p:nvPr/>
        </p:nvSpPr>
        <p:spPr>
          <a:xfrm>
            <a:off x="9419670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AF8A4-5E0D-D845-84AF-44869C59CFF1}"/>
              </a:ext>
            </a:extLst>
          </p:cNvPr>
          <p:cNvSpPr txBox="1"/>
          <p:nvPr/>
        </p:nvSpPr>
        <p:spPr>
          <a:xfrm>
            <a:off x="915740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DA2F4-A6A9-DE4C-9478-463CEF077C30}"/>
              </a:ext>
            </a:extLst>
          </p:cNvPr>
          <p:cNvSpPr txBox="1"/>
          <p:nvPr/>
        </p:nvSpPr>
        <p:spPr>
          <a:xfrm>
            <a:off x="8306397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6A0AE-D504-0240-A391-7C58C1FBD309}"/>
              </a:ext>
            </a:extLst>
          </p:cNvPr>
          <p:cNvSpPr txBox="1"/>
          <p:nvPr/>
        </p:nvSpPr>
        <p:spPr>
          <a:xfrm>
            <a:off x="7689052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9E5A7-7B6D-564B-80F4-DA3ECC56E98C}"/>
              </a:ext>
            </a:extLst>
          </p:cNvPr>
          <p:cNvSpPr txBox="1"/>
          <p:nvPr/>
        </p:nvSpPr>
        <p:spPr>
          <a:xfrm>
            <a:off x="6267605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49F8F-6BC7-854E-BDE3-FCF5C59EF1C9}"/>
              </a:ext>
            </a:extLst>
          </p:cNvPr>
          <p:cNvSpPr txBox="1"/>
          <p:nvPr/>
        </p:nvSpPr>
        <p:spPr>
          <a:xfrm>
            <a:off x="6529868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DA21B8-090D-1B44-B128-371C1E035E7E}"/>
              </a:ext>
            </a:extLst>
          </p:cNvPr>
          <p:cNvSpPr txBox="1"/>
          <p:nvPr/>
        </p:nvSpPr>
        <p:spPr>
          <a:xfrm>
            <a:off x="6775936" y="4006119"/>
            <a:ext cx="233665" cy="12311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08599-A148-E24D-A5EE-0BDD56FF5B93}"/>
              </a:ext>
            </a:extLst>
          </p:cNvPr>
          <p:cNvSpPr txBox="1"/>
          <p:nvPr/>
        </p:nvSpPr>
        <p:spPr>
          <a:xfrm>
            <a:off x="3866054" y="2701867"/>
            <a:ext cx="466280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P0*WXY’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26CF4-6780-8D41-8886-9EA18EE30924}"/>
              </a:ext>
            </a:extLst>
          </p:cNvPr>
          <p:cNvSpPr txBox="1"/>
          <p:nvPr/>
        </p:nvSpPr>
        <p:spPr>
          <a:xfrm>
            <a:off x="4449167" y="2414827"/>
            <a:ext cx="283209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P0*YZ’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2ADB3-E482-9143-91E9-BD56512FFB7B}"/>
              </a:ext>
            </a:extLst>
          </p:cNvPr>
          <p:cNvSpPr txBox="1"/>
          <p:nvPr/>
        </p:nvSpPr>
        <p:spPr>
          <a:xfrm>
            <a:off x="4646024" y="2763422"/>
            <a:ext cx="305420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(W’+X’)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1937A-572E-8142-990A-0D737646376D}"/>
              </a:ext>
            </a:extLst>
          </p:cNvPr>
          <p:cNvSpPr txBox="1"/>
          <p:nvPr/>
        </p:nvSpPr>
        <p:spPr>
          <a:xfrm>
            <a:off x="4449166" y="2050022"/>
            <a:ext cx="447758" cy="24622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P0*W’YZ’+ P0*X’YZ’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CB25-182B-8B42-B364-5FF641CF5B54}"/>
              </a:ext>
            </a:extLst>
          </p:cNvPr>
          <p:cNvSpPr txBox="1"/>
          <p:nvPr/>
        </p:nvSpPr>
        <p:spPr>
          <a:xfrm>
            <a:off x="4837958" y="2475932"/>
            <a:ext cx="307262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P0*Y’Z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7790D2-4C50-7241-8E0A-0FDC3D75DDAD}"/>
              </a:ext>
            </a:extLst>
          </p:cNvPr>
          <p:cNvSpPr txBox="1"/>
          <p:nvPr/>
        </p:nvSpPr>
        <p:spPr>
          <a:xfrm>
            <a:off x="5112424" y="2763421"/>
            <a:ext cx="305420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(W+X’)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067CD-BEDD-5F47-9DD0-37BAE3FCD3FF}"/>
              </a:ext>
            </a:extLst>
          </p:cNvPr>
          <p:cNvSpPr txBox="1"/>
          <p:nvPr/>
        </p:nvSpPr>
        <p:spPr>
          <a:xfrm>
            <a:off x="5348510" y="2558121"/>
            <a:ext cx="188588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YZ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C9540B-A27E-2145-A3A4-97CE733867AE}"/>
              </a:ext>
            </a:extLst>
          </p:cNvPr>
          <p:cNvSpPr txBox="1"/>
          <p:nvPr/>
        </p:nvSpPr>
        <p:spPr>
          <a:xfrm>
            <a:off x="5127750" y="2155436"/>
            <a:ext cx="473063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(W+X’+YZ)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067FFB-B5D6-2541-A4C8-651C7115538A}"/>
              </a:ext>
            </a:extLst>
          </p:cNvPr>
          <p:cNvSpPr txBox="1"/>
          <p:nvPr/>
        </p:nvSpPr>
        <p:spPr>
          <a:xfrm>
            <a:off x="5207057" y="1752751"/>
            <a:ext cx="613738" cy="123111"/>
          </a:xfrm>
          <a:prstGeom prst="rect">
            <a:avLst/>
          </a:prstGeom>
          <a:solidFill>
            <a:srgbClr val="FF99FD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P1(W+X’+YZ)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FC837C-8FDF-DE4F-8E72-8BCFC6B8A79F}"/>
              </a:ext>
            </a:extLst>
          </p:cNvPr>
          <p:cNvSpPr txBox="1"/>
          <p:nvPr/>
        </p:nvSpPr>
        <p:spPr>
          <a:xfrm>
            <a:off x="5665590" y="2399081"/>
            <a:ext cx="326174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X+Y’+Z’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9C754-9E66-044E-8572-077164F092D1}"/>
              </a:ext>
            </a:extLst>
          </p:cNvPr>
          <p:cNvSpPr txBox="1"/>
          <p:nvPr/>
        </p:nvSpPr>
        <p:spPr>
          <a:xfrm>
            <a:off x="5959380" y="2674679"/>
            <a:ext cx="217050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Y+Z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97ABF9-5DDD-2844-A816-8BD592D14B86}"/>
              </a:ext>
            </a:extLst>
          </p:cNvPr>
          <p:cNvSpPr txBox="1"/>
          <p:nvPr/>
        </p:nvSpPr>
        <p:spPr>
          <a:xfrm>
            <a:off x="5611629" y="1976645"/>
            <a:ext cx="613738" cy="123111"/>
          </a:xfrm>
          <a:prstGeom prst="rect">
            <a:avLst/>
          </a:prstGeom>
          <a:solidFill>
            <a:srgbClr val="FF99FD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(X+Y’+Z’)(Y+Z)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1ED53-CC97-6B44-9D4C-D4944F8BD3D0}"/>
              </a:ext>
            </a:extLst>
          </p:cNvPr>
          <p:cNvSpPr txBox="1"/>
          <p:nvPr/>
        </p:nvSpPr>
        <p:spPr>
          <a:xfrm>
            <a:off x="6771582" y="2537358"/>
            <a:ext cx="217050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P3*X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F7103F-18B0-884B-BC67-490418C50241}"/>
              </a:ext>
            </a:extLst>
          </p:cNvPr>
          <p:cNvSpPr txBox="1"/>
          <p:nvPr/>
        </p:nvSpPr>
        <p:spPr>
          <a:xfrm>
            <a:off x="7008537" y="2598913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X’+Y’+Z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FFCEA-A370-734A-87E0-7DCD28A21B35}"/>
              </a:ext>
            </a:extLst>
          </p:cNvPr>
          <p:cNvSpPr txBox="1"/>
          <p:nvPr/>
        </p:nvSpPr>
        <p:spPr>
          <a:xfrm>
            <a:off x="7270267" y="2598913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X’+Y+Z’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22AD18-B908-A147-AF2C-BD90DABB6AC9}"/>
              </a:ext>
            </a:extLst>
          </p:cNvPr>
          <p:cNvSpPr txBox="1"/>
          <p:nvPr/>
        </p:nvSpPr>
        <p:spPr>
          <a:xfrm>
            <a:off x="7539344" y="2598912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X+Y</a:t>
            </a:r>
          </a:p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+Z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8EF5BB-4A08-0B41-92DE-272BBCC8E159}"/>
              </a:ext>
            </a:extLst>
          </p:cNvPr>
          <p:cNvSpPr txBox="1"/>
          <p:nvPr/>
        </p:nvSpPr>
        <p:spPr>
          <a:xfrm>
            <a:off x="7117061" y="2038200"/>
            <a:ext cx="1214075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P5(X’+Y’+Z)(X’+Y+Z’)(X+Y+Z)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FE5325-2A8E-AC44-BCE2-BA340AB2EDD8}"/>
              </a:ext>
            </a:extLst>
          </p:cNvPr>
          <p:cNvSpPr txBox="1"/>
          <p:nvPr/>
        </p:nvSpPr>
        <p:spPr>
          <a:xfrm>
            <a:off x="6202285" y="2478271"/>
            <a:ext cx="530896" cy="123111"/>
          </a:xfrm>
          <a:prstGeom prst="rect">
            <a:avLst/>
          </a:prstGeom>
          <a:solidFill>
            <a:srgbClr val="FF0000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P3, Y, Z’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87D548-93C2-4D4D-9535-C91015C581DA}"/>
              </a:ext>
            </a:extLst>
          </p:cNvPr>
          <p:cNvSpPr txBox="1"/>
          <p:nvPr/>
        </p:nvSpPr>
        <p:spPr>
          <a:xfrm>
            <a:off x="6202285" y="2681232"/>
            <a:ext cx="530896" cy="123111"/>
          </a:xfrm>
          <a:prstGeom prst="rect">
            <a:avLst/>
          </a:prstGeom>
          <a:solidFill>
            <a:srgbClr val="FF0000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P3, Y’, Z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F9E632-3C97-7F4B-B3EB-AE33D85FA8E5}"/>
              </a:ext>
            </a:extLst>
          </p:cNvPr>
          <p:cNvSpPr txBox="1"/>
          <p:nvPr/>
        </p:nvSpPr>
        <p:spPr>
          <a:xfrm>
            <a:off x="5259461" y="1315984"/>
            <a:ext cx="1208272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P1(W+X’+YZ) (X+Y’+Z’)(Y+Z)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36BB7E-5ECA-F040-96EA-141840BBF429}"/>
              </a:ext>
            </a:extLst>
          </p:cNvPr>
          <p:cNvSpPr txBox="1"/>
          <p:nvPr/>
        </p:nvSpPr>
        <p:spPr>
          <a:xfrm>
            <a:off x="7877384" y="2640311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W’+X’+Z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79E96D-320E-1644-99DF-F0682E4A9308}"/>
              </a:ext>
            </a:extLst>
          </p:cNvPr>
          <p:cNvSpPr txBox="1"/>
          <p:nvPr/>
        </p:nvSpPr>
        <p:spPr>
          <a:xfrm>
            <a:off x="8180336" y="2640311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W+</a:t>
            </a:r>
            <a:b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</a:b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X’+Y’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DCB5FF-2D11-304C-BA28-0059B5462FFF}"/>
              </a:ext>
            </a:extLst>
          </p:cNvPr>
          <p:cNvSpPr txBox="1"/>
          <p:nvPr/>
        </p:nvSpPr>
        <p:spPr>
          <a:xfrm>
            <a:off x="8470800" y="2640311"/>
            <a:ext cx="217050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X+Y’+Z’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ACEA8F-D3B6-E54B-B9CB-8D2DC77B993A}"/>
              </a:ext>
            </a:extLst>
          </p:cNvPr>
          <p:cNvSpPr txBox="1"/>
          <p:nvPr/>
        </p:nvSpPr>
        <p:spPr>
          <a:xfrm>
            <a:off x="8791777" y="2640311"/>
            <a:ext cx="186793" cy="24622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X+Y+Z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76DE66-3BBE-4444-A652-F5C508C5B2CD}"/>
              </a:ext>
            </a:extLst>
          </p:cNvPr>
          <p:cNvSpPr txBox="1"/>
          <p:nvPr/>
        </p:nvSpPr>
        <p:spPr>
          <a:xfrm>
            <a:off x="8064153" y="1629641"/>
            <a:ext cx="914417" cy="24622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P4(W’+X’+Z)(W+X’+Y’)</a:t>
            </a:r>
            <a:b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</a:b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(X+Y’+Z’)(X+Y+Z)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E60012-CAC8-7743-BEF0-EADD4F44BEAE}"/>
              </a:ext>
            </a:extLst>
          </p:cNvPr>
          <p:cNvSpPr txBox="1"/>
          <p:nvPr/>
        </p:nvSpPr>
        <p:spPr>
          <a:xfrm>
            <a:off x="9882609" y="2517200"/>
            <a:ext cx="186793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XZ’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29A918-76A2-A747-AF60-B6E69E902A03}"/>
              </a:ext>
            </a:extLst>
          </p:cNvPr>
          <p:cNvSpPr txBox="1"/>
          <p:nvPr/>
        </p:nvSpPr>
        <p:spPr>
          <a:xfrm>
            <a:off x="10093437" y="2749945"/>
            <a:ext cx="300243" cy="123111"/>
          </a:xfrm>
          <a:prstGeom prst="rect">
            <a:avLst/>
          </a:prstGeom>
          <a:solidFill>
            <a:srgbClr val="FF99FD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P2*W’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497095-13C3-CC4C-926E-6E27DD2321D3}"/>
              </a:ext>
            </a:extLst>
          </p:cNvPr>
          <p:cNvSpPr txBox="1"/>
          <p:nvPr/>
        </p:nvSpPr>
        <p:spPr>
          <a:xfrm>
            <a:off x="9915772" y="2168885"/>
            <a:ext cx="559972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P2*W’XZ’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C12E2B-D217-AD46-BCDB-AEEE6EF36B05}"/>
              </a:ext>
            </a:extLst>
          </p:cNvPr>
          <p:cNvSpPr txBox="1"/>
          <p:nvPr/>
        </p:nvSpPr>
        <p:spPr>
          <a:xfrm>
            <a:off x="9637429" y="2763421"/>
            <a:ext cx="369845" cy="123111"/>
          </a:xfrm>
          <a:prstGeom prst="rect">
            <a:avLst/>
          </a:prstGeom>
          <a:solidFill>
            <a:srgbClr val="00FFEF">
              <a:alpha val="47843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P2*W’Y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9DF141-8078-694D-9114-456A3640F1D2}"/>
              </a:ext>
            </a:extLst>
          </p:cNvPr>
          <p:cNvSpPr/>
          <p:nvPr/>
        </p:nvSpPr>
        <p:spPr>
          <a:xfrm>
            <a:off x="9072738" y="2707836"/>
            <a:ext cx="504273" cy="274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C5CF0E-152F-D648-AE84-4A3D45069395}"/>
              </a:ext>
            </a:extLst>
          </p:cNvPr>
          <p:cNvSpPr txBox="1"/>
          <p:nvPr/>
        </p:nvSpPr>
        <p:spPr>
          <a:xfrm>
            <a:off x="9054348" y="2731107"/>
            <a:ext cx="276745" cy="246221"/>
          </a:xfrm>
          <a:prstGeom prst="rect">
            <a:avLst/>
          </a:prstGeom>
          <a:solidFill>
            <a:srgbClr val="FF0000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X’, Y’</a:t>
            </a:r>
          </a:p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Z, P2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5BB8CB-CA18-D145-B972-6714082CB038}"/>
              </a:ext>
            </a:extLst>
          </p:cNvPr>
          <p:cNvSpPr txBox="1"/>
          <p:nvPr/>
        </p:nvSpPr>
        <p:spPr>
          <a:xfrm>
            <a:off x="9351103" y="2731106"/>
            <a:ext cx="276745" cy="246221"/>
          </a:xfrm>
          <a:prstGeom prst="rect">
            <a:avLst/>
          </a:prstGeom>
          <a:solidFill>
            <a:srgbClr val="FF0000">
              <a:alpha val="4745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X, Y</a:t>
            </a:r>
          </a:p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Z’, P2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E24CE-75D1-F548-B235-697AEAC7F639}"/>
              </a:ext>
            </a:extLst>
          </p:cNvPr>
          <p:cNvSpPr txBox="1"/>
          <p:nvPr/>
        </p:nvSpPr>
        <p:spPr>
          <a:xfrm>
            <a:off x="603042" y="4606007"/>
            <a:ext cx="2463676" cy="123110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b="1" u="sng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Don’t cares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P6 = A*B*C’ = 110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P7 = A*B*C  = 111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P5*W = W*A*B*C’ = W*110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F1DC5C-F129-BC4F-8F7A-4D025946DF36}"/>
              </a:ext>
            </a:extLst>
          </p:cNvPr>
          <p:cNvSpPr txBox="1"/>
          <p:nvPr/>
        </p:nvSpPr>
        <p:spPr>
          <a:xfrm>
            <a:off x="3987365" y="4606007"/>
            <a:ext cx="2463676" cy="123110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P0 = A’*B’*C’= 000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P1 = A’*B’*C = 001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 = A’*B*C’ = 010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P3 = A’*B*C  = 011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P4 = A*B’*C’ = 100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P5 = A*B’*C  = 101</a:t>
            </a:r>
          </a:p>
          <a:p>
            <a:pPr lvl="1"/>
            <a:endParaRPr lang="en-US" sz="1000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31E7E-88A2-6040-998E-0F6E40111BF6}"/>
              </a:ext>
            </a:extLst>
          </p:cNvPr>
          <p:cNvSpPr txBox="1"/>
          <p:nvPr/>
        </p:nvSpPr>
        <p:spPr>
          <a:xfrm>
            <a:off x="7205408" y="4554448"/>
            <a:ext cx="4371327" cy="1723549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Reverse the rest of the circuit.</a:t>
            </a:r>
          </a:p>
          <a:p>
            <a:pPr algn="ctr"/>
            <a:endParaRPr lang="en-US" sz="1600" b="1" u="sng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The boxes in blue all feed into cascaded OR-gates.</a:t>
            </a:r>
          </a:p>
          <a:p>
            <a:pPr algn="ctr"/>
            <a:endParaRPr lang="en-US" sz="1600" b="1" u="sng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Hence the final equation is the blue-equation OR-</a:t>
            </a:r>
            <a:r>
              <a:rPr lang="en-US" sz="1600" b="1" u="sng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ed</a:t>
            </a:r>
            <a:r>
              <a:rPr lang="en-US" sz="1600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together.</a:t>
            </a:r>
            <a:endParaRPr lang="en-US" sz="1600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2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4C6F5-813F-C24D-BD87-2FD01505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358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01520-6BB4-6C45-9BB7-8802480BC9ED}"/>
              </a:ext>
            </a:extLst>
          </p:cNvPr>
          <p:cNvSpPr txBox="1"/>
          <p:nvPr/>
        </p:nvSpPr>
        <p:spPr>
          <a:xfrm>
            <a:off x="4111786" y="118788"/>
            <a:ext cx="779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 Python script, I printed out the truth tables based on the equations I had.</a:t>
            </a:r>
          </a:p>
          <a:p>
            <a:endParaRPr lang="en-US" sz="2800" dirty="0"/>
          </a:p>
          <a:p>
            <a:r>
              <a:rPr lang="en-US" sz="2800" dirty="0"/>
              <a:t>P0 and P1 corresponds to the flag format: </a:t>
            </a:r>
            <a:r>
              <a:rPr lang="en-US" sz="2800" b="1" dirty="0"/>
              <a:t>flag{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5DDF7-9FE6-3645-8537-72A2B33E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562" y="2706726"/>
            <a:ext cx="2876550" cy="3967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4E4FD-6B64-0542-AC9C-4A78B5D528AC}"/>
              </a:ext>
            </a:extLst>
          </p:cNvPr>
          <p:cNvSpPr txBox="1"/>
          <p:nvPr/>
        </p:nvSpPr>
        <p:spPr>
          <a:xfrm>
            <a:off x="7872417" y="2913845"/>
            <a:ext cx="4156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for P2, the circuit is incomplete.</a:t>
            </a:r>
          </a:p>
          <a:p>
            <a:endParaRPr lang="en-US" sz="2800" dirty="0"/>
          </a:p>
          <a:p>
            <a:r>
              <a:rPr lang="en-US" sz="2800" dirty="0"/>
              <a:t>We know the flag format </a:t>
            </a:r>
            <a:r>
              <a:rPr lang="en-US" sz="2800" b="1" dirty="0"/>
              <a:t>flag{</a:t>
            </a:r>
            <a:r>
              <a:rPr lang="en-US" sz="2800" dirty="0"/>
              <a:t>, hence we can deduce some bits</a:t>
            </a:r>
          </a:p>
          <a:p>
            <a:endParaRPr lang="en-US" sz="2800" dirty="0"/>
          </a:p>
          <a:p>
            <a:r>
              <a:rPr lang="en-US" sz="2800" b="1" i="1" dirty="0"/>
              <a:t>{ in binary is 01111011</a:t>
            </a:r>
          </a:p>
          <a:p>
            <a:endParaRPr lang="en-US" sz="28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41226B-C09D-E24F-BFB5-D0F29686F83D}"/>
              </a:ext>
            </a:extLst>
          </p:cNvPr>
          <p:cNvSpPr/>
          <p:nvPr/>
        </p:nvSpPr>
        <p:spPr>
          <a:xfrm>
            <a:off x="304800" y="6270978"/>
            <a:ext cx="891822" cy="5418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6EAE5-FE63-984B-A30C-03516DA12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92" r="72092" b="32444"/>
          <a:stretch/>
        </p:blipFill>
        <p:spPr>
          <a:xfrm>
            <a:off x="2139991" y="0"/>
            <a:ext cx="6436440" cy="6532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3C495-005D-EB4A-AD2A-01FE7E59FC38}"/>
              </a:ext>
            </a:extLst>
          </p:cNvPr>
          <p:cNvSpPr txBox="1"/>
          <p:nvPr/>
        </p:nvSpPr>
        <p:spPr>
          <a:xfrm>
            <a:off x="2408154" y="4963653"/>
            <a:ext cx="452759" cy="307777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ABC = 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DD2B-4822-714A-8A20-0DFD62E8E75C}"/>
              </a:ext>
            </a:extLst>
          </p:cNvPr>
          <p:cNvSpPr txBox="1"/>
          <p:nvPr/>
        </p:nvSpPr>
        <p:spPr>
          <a:xfrm>
            <a:off x="3565960" y="5027548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0DD8C-B857-2E4C-B42D-F585F1BF5B98}"/>
              </a:ext>
            </a:extLst>
          </p:cNvPr>
          <p:cNvSpPr txBox="1"/>
          <p:nvPr/>
        </p:nvSpPr>
        <p:spPr>
          <a:xfrm>
            <a:off x="4086005" y="5027548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4DD9F-A230-BE47-A8BE-C77BBFCB3B48}"/>
              </a:ext>
            </a:extLst>
          </p:cNvPr>
          <p:cNvSpPr txBox="1"/>
          <p:nvPr/>
        </p:nvSpPr>
        <p:spPr>
          <a:xfrm>
            <a:off x="4606050" y="5012880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D1362-9A2F-6649-9016-82FF1924B65D}"/>
              </a:ext>
            </a:extLst>
          </p:cNvPr>
          <p:cNvSpPr txBox="1"/>
          <p:nvPr/>
        </p:nvSpPr>
        <p:spPr>
          <a:xfrm>
            <a:off x="5126095" y="5012880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9BE80-5D82-8140-99F3-016819167548}"/>
              </a:ext>
            </a:extLst>
          </p:cNvPr>
          <p:cNvSpPr txBox="1"/>
          <p:nvPr/>
        </p:nvSpPr>
        <p:spPr>
          <a:xfrm>
            <a:off x="3565960" y="5273769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74EBC-0678-A943-9F2C-DBE000EA0AC4}"/>
              </a:ext>
            </a:extLst>
          </p:cNvPr>
          <p:cNvSpPr txBox="1"/>
          <p:nvPr/>
        </p:nvSpPr>
        <p:spPr>
          <a:xfrm>
            <a:off x="4606050" y="5273769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284FF-58D5-9D45-84BE-53BA8711B63B}"/>
              </a:ext>
            </a:extLst>
          </p:cNvPr>
          <p:cNvSpPr txBox="1"/>
          <p:nvPr/>
        </p:nvSpPr>
        <p:spPr>
          <a:xfrm>
            <a:off x="5128244" y="5273769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80E6A-0FAC-754D-B743-5DDA63E44BD8}"/>
              </a:ext>
            </a:extLst>
          </p:cNvPr>
          <p:cNvSpPr txBox="1"/>
          <p:nvPr/>
        </p:nvSpPr>
        <p:spPr>
          <a:xfrm>
            <a:off x="4083856" y="5259101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9B5B1-DB1E-BC4C-ADB5-42CB639E5F6F}"/>
              </a:ext>
            </a:extLst>
          </p:cNvPr>
          <p:cNvSpPr txBox="1"/>
          <p:nvPr/>
        </p:nvSpPr>
        <p:spPr>
          <a:xfrm>
            <a:off x="297797" y="5106830"/>
            <a:ext cx="1899001" cy="830997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Given these</a:t>
            </a:r>
          </a:p>
          <a:p>
            <a:r>
              <a:rPr lang="en-US" dirty="0">
                <a:solidFill>
                  <a:schemeClr val="accent2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P2*W’XZ’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P2*W’Y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78EF3C-2C8D-7C47-B365-823DFF3B9213}"/>
              </a:ext>
            </a:extLst>
          </p:cNvPr>
          <p:cNvSpPr/>
          <p:nvPr/>
        </p:nvSpPr>
        <p:spPr>
          <a:xfrm>
            <a:off x="4547351" y="5012879"/>
            <a:ext cx="1000269" cy="501799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EF9E3-AC05-374C-A454-B23153282001}"/>
              </a:ext>
            </a:extLst>
          </p:cNvPr>
          <p:cNvSpPr txBox="1"/>
          <p:nvPr/>
        </p:nvSpPr>
        <p:spPr>
          <a:xfrm>
            <a:off x="297797" y="3266264"/>
            <a:ext cx="1899001" cy="1384995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As such,</a:t>
            </a:r>
          </a:p>
          <a:p>
            <a:endParaRPr lang="en-US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We can fill in the bits 0111_1011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18A2D5-632E-FE46-98F8-0112010A9AA7}"/>
              </a:ext>
            </a:extLst>
          </p:cNvPr>
          <p:cNvCxnSpPr/>
          <p:nvPr/>
        </p:nvCxnSpPr>
        <p:spPr>
          <a:xfrm>
            <a:off x="2048765" y="4552903"/>
            <a:ext cx="1470314" cy="523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334D68-F512-CC49-8490-156EBBD471F5}"/>
              </a:ext>
            </a:extLst>
          </p:cNvPr>
          <p:cNvSpPr txBox="1"/>
          <p:nvPr/>
        </p:nvSpPr>
        <p:spPr>
          <a:xfrm>
            <a:off x="4844536" y="4873660"/>
            <a:ext cx="452759" cy="153888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W’Y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1389B-D510-B44C-89AD-D1CD1A3C8921}"/>
              </a:ext>
            </a:extLst>
          </p:cNvPr>
          <p:cNvSpPr txBox="1"/>
          <p:nvPr/>
        </p:nvSpPr>
        <p:spPr>
          <a:xfrm>
            <a:off x="5085223" y="6117749"/>
            <a:ext cx="4273518" cy="553998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From the flag format, we extracted 1 extra bit = W’X’Y’Z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B42820-CA77-C145-A521-09E7240893AB}"/>
              </a:ext>
            </a:extLst>
          </p:cNvPr>
          <p:cNvSpPr/>
          <p:nvPr/>
        </p:nvSpPr>
        <p:spPr>
          <a:xfrm>
            <a:off x="5106184" y="5254423"/>
            <a:ext cx="1000269" cy="2509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A4F95A-4C7F-F84B-82B7-1EA504CA7944}"/>
              </a:ext>
            </a:extLst>
          </p:cNvPr>
          <p:cNvSpPr/>
          <p:nvPr/>
        </p:nvSpPr>
        <p:spPr>
          <a:xfrm>
            <a:off x="2997299" y="5271430"/>
            <a:ext cx="1000269" cy="2509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E4AB0B-2620-1145-9A62-4ACC5E3D658D}"/>
              </a:ext>
            </a:extLst>
          </p:cNvPr>
          <p:cNvSpPr txBox="1"/>
          <p:nvPr/>
        </p:nvSpPr>
        <p:spPr>
          <a:xfrm>
            <a:off x="3544809" y="5522329"/>
            <a:ext cx="452759" cy="153888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W’XZ’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348DF7-8D36-D145-8B22-D4EF5D6A78AF}"/>
              </a:ext>
            </a:extLst>
          </p:cNvPr>
          <p:cNvSpPr/>
          <p:nvPr/>
        </p:nvSpPr>
        <p:spPr>
          <a:xfrm>
            <a:off x="5126095" y="257732"/>
            <a:ext cx="613587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We know the flag format </a:t>
            </a:r>
            <a:r>
              <a:rPr lang="en-US" b="1" dirty="0"/>
              <a:t>flag{</a:t>
            </a:r>
            <a:r>
              <a:rPr lang="en-US" dirty="0"/>
              <a:t>, hence we can deduce some bits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Deduce the following: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=0000 =&gt; None # 0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=0001 =&gt; None # 1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=0010 =&gt; 1    # 1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=0011 =&gt; 1    # 1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=0100 =&gt; 1    # 1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=0101 =&gt; None # 0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=0110 =&gt; 1    # 1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Px</a:t>
            </a:r>
            <a:r>
              <a:rPr lang="en-US" dirty="0">
                <a:latin typeface="Courier" pitchFamily="2" charset="0"/>
              </a:rPr>
              <a:t>=010, </a:t>
            </a:r>
            <a:r>
              <a:rPr lang="en-US" dirty="0" err="1">
                <a:latin typeface="Courier" pitchFamily="2" charset="0"/>
              </a:rPr>
              <a:t>Sel</a:t>
            </a:r>
            <a:r>
              <a:rPr lang="en-US" dirty="0">
                <a:latin typeface="Courier" pitchFamily="2" charset="0"/>
              </a:rPr>
              <a:t>=0111 =&gt; 1    # 1</a:t>
            </a:r>
          </a:p>
        </p:txBody>
      </p:sp>
    </p:spTree>
    <p:extLst>
      <p:ext uri="{BB962C8B-B14F-4D97-AF65-F5344CB8AC3E}">
        <p14:creationId xmlns:p14="http://schemas.microsoft.com/office/powerpoint/2010/main" val="315335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6EAE5-FE63-984B-A30C-03516DA12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13" r="84977" b="32444"/>
          <a:stretch/>
        </p:blipFill>
        <p:spPr>
          <a:xfrm>
            <a:off x="2461964" y="824247"/>
            <a:ext cx="3464777" cy="1767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2DD2B-4822-714A-8A20-0DFD62E8E75C}"/>
              </a:ext>
            </a:extLst>
          </p:cNvPr>
          <p:cNvSpPr txBox="1"/>
          <p:nvPr/>
        </p:nvSpPr>
        <p:spPr>
          <a:xfrm>
            <a:off x="3887933" y="1086613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0DD8C-B857-2E4C-B42D-F585F1BF5B98}"/>
              </a:ext>
            </a:extLst>
          </p:cNvPr>
          <p:cNvSpPr txBox="1"/>
          <p:nvPr/>
        </p:nvSpPr>
        <p:spPr>
          <a:xfrm>
            <a:off x="4407978" y="1086613"/>
            <a:ext cx="366346" cy="246221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4DD9F-A230-BE47-A8BE-C77BBFCB3B48}"/>
              </a:ext>
            </a:extLst>
          </p:cNvPr>
          <p:cNvSpPr txBox="1"/>
          <p:nvPr/>
        </p:nvSpPr>
        <p:spPr>
          <a:xfrm>
            <a:off x="4928023" y="1071945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D1362-9A2F-6649-9016-82FF1924B65D}"/>
              </a:ext>
            </a:extLst>
          </p:cNvPr>
          <p:cNvSpPr txBox="1"/>
          <p:nvPr/>
        </p:nvSpPr>
        <p:spPr>
          <a:xfrm>
            <a:off x="5448068" y="1071945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9BE80-5D82-8140-99F3-016819167548}"/>
              </a:ext>
            </a:extLst>
          </p:cNvPr>
          <p:cNvSpPr txBox="1"/>
          <p:nvPr/>
        </p:nvSpPr>
        <p:spPr>
          <a:xfrm>
            <a:off x="3887933" y="1332834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74EBC-0678-A943-9F2C-DBE000EA0AC4}"/>
              </a:ext>
            </a:extLst>
          </p:cNvPr>
          <p:cNvSpPr txBox="1"/>
          <p:nvPr/>
        </p:nvSpPr>
        <p:spPr>
          <a:xfrm>
            <a:off x="4928023" y="1332834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284FF-58D5-9D45-84BE-53BA8711B63B}"/>
              </a:ext>
            </a:extLst>
          </p:cNvPr>
          <p:cNvSpPr txBox="1"/>
          <p:nvPr/>
        </p:nvSpPr>
        <p:spPr>
          <a:xfrm>
            <a:off x="5450217" y="1332834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80E6A-0FAC-754D-B743-5DDA63E44BD8}"/>
              </a:ext>
            </a:extLst>
          </p:cNvPr>
          <p:cNvSpPr txBox="1"/>
          <p:nvPr/>
        </p:nvSpPr>
        <p:spPr>
          <a:xfrm>
            <a:off x="4405829" y="1318166"/>
            <a:ext cx="366346" cy="246221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78EF3C-2C8D-7C47-B365-823DFF3B9213}"/>
              </a:ext>
            </a:extLst>
          </p:cNvPr>
          <p:cNvSpPr/>
          <p:nvPr/>
        </p:nvSpPr>
        <p:spPr>
          <a:xfrm>
            <a:off x="4869324" y="1071944"/>
            <a:ext cx="1000269" cy="501799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B42820-CA77-C145-A521-09E7240893AB}"/>
              </a:ext>
            </a:extLst>
          </p:cNvPr>
          <p:cNvSpPr/>
          <p:nvPr/>
        </p:nvSpPr>
        <p:spPr>
          <a:xfrm>
            <a:off x="5428157" y="1313488"/>
            <a:ext cx="1000269" cy="2509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A4F95A-4C7F-F84B-82B7-1EA504CA7944}"/>
              </a:ext>
            </a:extLst>
          </p:cNvPr>
          <p:cNvSpPr/>
          <p:nvPr/>
        </p:nvSpPr>
        <p:spPr>
          <a:xfrm>
            <a:off x="3319272" y="1330495"/>
            <a:ext cx="1000269" cy="2509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4F3D94F-2F89-CB4A-B71B-DCC5C9A63E36}"/>
              </a:ext>
            </a:extLst>
          </p:cNvPr>
          <p:cNvSpPr/>
          <p:nvPr/>
        </p:nvSpPr>
        <p:spPr>
          <a:xfrm>
            <a:off x="4318513" y="289703"/>
            <a:ext cx="1109644" cy="102315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84136D7-8442-9C4E-A93B-07BD31D5B4F2}"/>
              </a:ext>
            </a:extLst>
          </p:cNvPr>
          <p:cNvSpPr/>
          <p:nvPr/>
        </p:nvSpPr>
        <p:spPr>
          <a:xfrm>
            <a:off x="4397526" y="280665"/>
            <a:ext cx="396709" cy="989442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D353D2E-1262-584E-8C20-94C95B56B17A}"/>
              </a:ext>
            </a:extLst>
          </p:cNvPr>
          <p:cNvSpPr/>
          <p:nvPr/>
        </p:nvSpPr>
        <p:spPr>
          <a:xfrm>
            <a:off x="4405829" y="1882597"/>
            <a:ext cx="396709" cy="989442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B139CD2-3E19-EA40-AA02-40530045DF36}"/>
              </a:ext>
            </a:extLst>
          </p:cNvPr>
          <p:cNvSpPr/>
          <p:nvPr/>
        </p:nvSpPr>
        <p:spPr>
          <a:xfrm>
            <a:off x="4338424" y="1831179"/>
            <a:ext cx="1109644" cy="102315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1407-0DD9-E649-9EC3-AF545EA87C7B}"/>
              </a:ext>
            </a:extLst>
          </p:cNvPr>
          <p:cNvSpPr txBox="1"/>
          <p:nvPr/>
        </p:nvSpPr>
        <p:spPr>
          <a:xfrm>
            <a:off x="141667" y="3289074"/>
            <a:ext cx="6480505" cy="1661993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From this extra bit, it can’t possibly be a single bit alone.</a:t>
            </a:r>
          </a:p>
          <a:p>
            <a:endParaRPr lang="en-US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I assume 2 possible circles (dotted):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X’Z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X’Y’Z (I chose this)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45F86-8603-C64F-A476-6D1967B31868}"/>
              </a:ext>
            </a:extLst>
          </p:cNvPr>
          <p:cNvSpPr txBox="1"/>
          <p:nvPr/>
        </p:nvSpPr>
        <p:spPr>
          <a:xfrm>
            <a:off x="141667" y="2283816"/>
            <a:ext cx="3202927" cy="830997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From the flag format, we extracted 1 extra bit = W’X’Y’Z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11AC3-C392-CE46-8A3C-1DD662AE627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344594" y="1223351"/>
            <a:ext cx="1177062" cy="14759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B565A1-EE54-BD49-BF19-4EB498299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221" y="337113"/>
            <a:ext cx="1422489" cy="4440949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807A92B-FBA2-FD4A-852C-72F9DFBFE87D}"/>
              </a:ext>
            </a:extLst>
          </p:cNvPr>
          <p:cNvSpPr txBox="1"/>
          <p:nvPr/>
        </p:nvSpPr>
        <p:spPr>
          <a:xfrm>
            <a:off x="8942469" y="757536"/>
            <a:ext cx="3039402" cy="3600986"/>
          </a:xfrm>
          <a:prstGeom prst="rect">
            <a:avLst/>
          </a:prstGeom>
          <a:solidFill>
            <a:srgbClr val="F2FF7C">
              <a:alpha val="48235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From context of the redacted circuit, I chose the 2</a:t>
            </a:r>
            <a:r>
              <a:rPr lang="en-US" baseline="30000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option.</a:t>
            </a:r>
          </a:p>
          <a:p>
            <a:endParaRPr lang="en-US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Left gate corresponds directly to one AND gate: X’Y’Z</a:t>
            </a:r>
          </a:p>
          <a:p>
            <a:endParaRPr lang="en-US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Next, I assume right gate is also similar...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AND gate: XYZ’</a:t>
            </a:r>
          </a:p>
          <a:p>
            <a:endParaRPr lang="en-US" dirty="0">
              <a:solidFill>
                <a:srgbClr val="FF000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F5654-FC2D-C941-B853-F553EA5EE4A9}"/>
              </a:ext>
            </a:extLst>
          </p:cNvPr>
          <p:cNvSpPr txBox="1"/>
          <p:nvPr/>
        </p:nvSpPr>
        <p:spPr>
          <a:xfrm>
            <a:off x="1239962" y="5233300"/>
            <a:ext cx="9694754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Final result for P2</a:t>
            </a:r>
          </a:p>
          <a:p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Before =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X *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Y)</a:t>
            </a:r>
          </a:p>
          <a:p>
            <a:endParaRPr lang="en-US" b="1" dirty="0">
              <a:solidFill>
                <a:srgbClr val="7030A0"/>
              </a:solidFill>
              <a:latin typeface="Courier" pitchFamily="2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After  =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X *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Wb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 * Y) + (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Xb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Yb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*Z) + (X*Y*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Zb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1D21EB-E98F-7C41-B438-3BA6D9D145BD}"/>
              </a:ext>
            </a:extLst>
          </p:cNvPr>
          <p:cNvSpPr/>
          <p:nvPr/>
        </p:nvSpPr>
        <p:spPr>
          <a:xfrm>
            <a:off x="6095405" y="6150942"/>
            <a:ext cx="2847064" cy="70543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AC553-8E4F-8647-9BAF-79366B2CD244}"/>
              </a:ext>
            </a:extLst>
          </p:cNvPr>
          <p:cNvCxnSpPr>
            <a:cxnSpLocks/>
          </p:cNvCxnSpPr>
          <p:nvPr/>
        </p:nvCxnSpPr>
        <p:spPr>
          <a:xfrm flipH="1">
            <a:off x="8302325" y="4267699"/>
            <a:ext cx="861334" cy="1883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1132</Words>
  <Application>Microsoft Macintosh PowerPoint</Application>
  <PresentationFormat>Widescreen</PresentationFormat>
  <Paragraphs>230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Menlo</vt:lpstr>
      <vt:lpstr>Office Theme</vt:lpstr>
      <vt:lpstr>Writeup for WPICTF 2019 coffeegate by zst123 (Manzel Seet)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Manzel Seet</dc:creator>
  <cp:lastModifiedBy>Manzel Seet</cp:lastModifiedBy>
  <cp:revision>148</cp:revision>
  <dcterms:created xsi:type="dcterms:W3CDTF">2019-04-14T12:10:55Z</dcterms:created>
  <dcterms:modified xsi:type="dcterms:W3CDTF">2019-04-15T11:36:02Z</dcterms:modified>
</cp:coreProperties>
</file>