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3" r:id="rId2"/>
    <p:sldId id="258" r:id="rId3"/>
    <p:sldId id="264" r:id="rId4"/>
    <p:sldId id="265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4"/>
    <p:restoredTop sz="94694"/>
  </p:normalViewPr>
  <p:slideViewPr>
    <p:cSldViewPr snapToGrid="0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325EB-DF4C-D944-B2D8-D8696A2DEA9B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9A319-0183-C441-A6CB-E0EF298F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F7B-B814-DAEB-C372-33016304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68C-E738-BC8B-EA38-A89DA50EE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A4BE-1C4A-EE72-1B2C-8BED1CC6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D830-695B-101D-CADF-72DEBBC8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CD42-41E0-91AA-30E7-ACE322AB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F6FD-8125-4855-F9D3-679A7BE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D093-042D-785C-7209-1D19D81D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CBC3-B949-0BAB-2E86-4677FB77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FA36-16D0-5F44-4D63-3E0A13F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8B03-1FC9-A1FB-F44A-9C350EC5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D13B4-CEAC-B34C-F0CC-561C69B5F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46C43-5FA7-C9B3-6D04-47255660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E74D-746F-15E9-9304-240E09A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A152-EBA6-C4D3-65E7-68B1ECF7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3541-7FCC-AA20-1A28-0E8E2C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EA68-668D-D61F-D9A1-46CA190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7A4C-FCBA-72F5-EB64-6105EA0B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3247-F940-0EFD-2E07-B546F16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BAA1-E822-63D5-357D-20686CE6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D908-642A-A3A1-2934-EBC75C6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D902-DB20-A232-4F35-A0AF2264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C975-88C9-8672-0DE3-38ABC46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17C8-3131-D53A-9D05-5396C5A5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50E8-1F55-CAD6-FE60-C9C8823B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B590-DF9D-FD67-A80F-990E9A7B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E01F-17EA-5018-C9FD-9047A27C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CE8D-D329-A61A-7EE6-96829F15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67516-77B1-3FC7-6CEC-07647A80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5DF2-AF68-B352-AC2C-CA7949F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4F19-A511-88F0-7350-F72C30AC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8EA2-64B5-96A6-132D-C43252D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446-DD6A-3A12-C23A-2AA91E0D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4F7E-346A-1A07-6B91-4E3E32FC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B507-B395-A05D-68DE-38AE5BEE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2BC6C-3832-5269-18E6-E46A55002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2000-76DC-66E6-2F2D-3E93DF60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B8CC5-84CF-81B0-6186-428C90DA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D7679-76F8-B583-7AB3-2429D31F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65B9E-3EF6-2294-05CB-2B99C2B2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86C9-3197-9D6A-44F3-6545BAFE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7AC97-717F-79E2-80B9-B7A07A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9530D-7334-08A9-5AD5-CBEFFF3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08001-2D9E-FFD1-573D-C26186E4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49F75-31A0-E225-410C-AF26979B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B2AAE-AA4A-9333-6A4C-E3B2E116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ECB0-DC23-03FF-0414-9FF75FB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10E9-35F6-A0C9-0B9C-6D5CF304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AFD2-8E3B-DFB3-BB62-61CB6103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097A-A2D3-CDD1-79E0-219748EC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63AC-D700-63AA-75C1-26111707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D660-8241-2453-96CC-063D4DB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E7C8-A883-5F26-14A7-49B48355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1272-05B9-DEA5-E8FE-6D0A2BCF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335F8-AEC9-1AC7-BCD6-AEDDD2EAE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E382-DF6E-450C-E04E-52F3B6CC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431A-99DE-0FA7-E51E-59A1DAD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E57C-3F9D-1E84-F080-25B11E33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5029-AC15-9E31-6F62-7DC1854B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1BFF5-80EA-AD1F-0465-6EBB7938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62E8-CC72-7C0F-41CB-155DE016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D4CB-5A3F-2870-EC05-537DDC10E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46B5-0ED1-5D48-BBCD-CD3C8C72E2C4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0021-C01C-E66D-87DE-20F580E4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DE7E-C7A8-5298-CB4B-BFA0341E4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5F7C-6E04-AB43-B4ED-3CAC27A05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3B4-9FDE-584A-3B8A-752E6CB94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quantile function</a:t>
            </a:r>
          </a:p>
        </p:txBody>
      </p:sp>
    </p:spTree>
    <p:extLst>
      <p:ext uri="{BB962C8B-B14F-4D97-AF65-F5344CB8AC3E}">
        <p14:creationId xmlns:p14="http://schemas.microsoft.com/office/powerpoint/2010/main" val="38588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38A-CB68-E6A9-3E3F-039D6B62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bad cases</a:t>
            </a:r>
          </a:p>
        </p:txBody>
      </p:sp>
      <p:pic>
        <p:nvPicPr>
          <p:cNvPr id="11" name="Picture 10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\begin{itemize}&#10;\item Previously, we optimize the mean of SE:&#10;$$\max_x \frac{1}{n} \sum_{i=1}^n f_i(x).$$&#10;\item However, such formulation may lead to ignorance of bad cases in some small region.&#10;\item Instead, we should consider &#10;$$\max_x F_{\alpha}(f_1(x),...,f_n(x)),$$ where we denote $F_{\alpha}$ as the $\alpha$\% quantile function of the input.&#10;\item We might consider $\alpha$ to be 5\%, 10\%, 20\% or 30\%.&#10;\end{itemize}&#10;&#10;&#10;\end{document}" title="IguanaTex Bitmap Display">
            <a:extLst>
              <a:ext uri="{FF2B5EF4-FFF2-40B4-BE49-F238E27FC236}">
                <a16:creationId xmlns:a16="http://schemas.microsoft.com/office/drawing/2014/main" id="{D8D73246-F2DF-D583-DE4C-0B9DB43FF0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7948" y="1690688"/>
            <a:ext cx="8956104" cy="47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9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1F27-2766-B76A-9D59-D2EBC9D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Smoothed quantile function</a:t>
            </a:r>
          </a:p>
        </p:txBody>
      </p:sp>
      <p:pic>
        <p:nvPicPr>
          <p:cNvPr id="22" name="Picture 21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Denote $F_{\alpha}$ as the $\alpha$\% quantile function of the input. It can be proved that we can write $F_\alpha$ as&#10;\begin{align*}&#10;&#9;&#9;F_\alpha(f_1(x),...,f_n(x))={\arg\min}_c \sum_{i=1}^n \rho_\alpha(f_i(x)-c),&#10;&#9;\end{align*} where &#10;\begin{align*}&#10;&#9;\rho_\alpha(r)\stackrel{def.}=rI[r\geq 0]-(1-\alpha)r.&#9;&#10;&#9;\end{align*}&#10;&#10;Now we define &#10;\begin{align*}&#10;&#9;S_{\alpha,\tau}(r)\stackrel{def.}=\alpha r+\tau\log(1+e^{-r/\tau})&#9;&#10;&#9;\end{align*}&#10;&#10;We can prove that $S_{\alpha,\tau}(r)$ is a strongly-convex and differentiable function for any $\tau&gt;0$, and the following inequality holds&#10;\begin{align*}&#10;&#9;0&lt;S_{\alpha,\tau}(r)-\rho_\alpha(r)&lt;\tau\log(2)&#10;&#9;\end{align*}&#10;&#10;&#10;&#10;&#10;&#10;&#10;\end{document}" title="IguanaTex Bitmap Display">
            <a:extLst>
              <a:ext uri="{FF2B5EF4-FFF2-40B4-BE49-F238E27FC236}">
                <a16:creationId xmlns:a16="http://schemas.microsoft.com/office/drawing/2014/main" id="{14D0920B-A561-020E-22A4-9F6E91B0ED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73047" y="1690688"/>
            <a:ext cx="6992883" cy="41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1F27-2766-B76A-9D59-D2EBC9D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Smoothed quantile function</a:t>
            </a:r>
          </a:p>
        </p:txBody>
      </p:sp>
      <p:pic>
        <p:nvPicPr>
          <p:cNvPr id="8" name="Picture 7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Since $\lim_{\tau\to 0}S_{\alpha,\tau}(r)=\rho_\alpha(r)$, we define &#10;\begin{align*}&#10;&#9;&#9;F_{\alpha,\tau}(f_1(x),...,f_n(x))\stackrel{def.}={\arg\min}_c \sum_{i=1}^n S_{\alpha,\tau}(f_i(x)-c),&#10;&#9;\end{align*} which can be viewed as a smooth approximation of $F_{\alpha}$, because of Danskin's Theorem.&#10;&#10;&#10;&#10;\end{document}" title="IguanaTex Bitmap Display">
            <a:extLst>
              <a:ext uri="{FF2B5EF4-FFF2-40B4-BE49-F238E27FC236}">
                <a16:creationId xmlns:a16="http://schemas.microsoft.com/office/drawing/2014/main" id="{2F82F49A-E217-2950-386B-399B5327D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8247" y="2314165"/>
            <a:ext cx="9267904" cy="22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FB82-F6B1-E642-27BB-C5996C65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lower optimization problem</a:t>
            </a:r>
          </a:p>
        </p:txBody>
      </p:sp>
      <p:pic>
        <p:nvPicPr>
          <p:cNvPr id="21" name="Picture 20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\begin{align*}&#10;&#9;&#9;{\min}_c\ Q(c)\stackrel{\text{def.}}=\frac 1 n \sum_{i=1}^n S_{\alpha,\tau}(f_i(x)-c)&#10;&#9;\end{align*} &#10;&#10;&#10;&#10;\end{document}" title="IguanaTex Bitmap Display">
            <a:extLst>
              <a:ext uri="{FF2B5EF4-FFF2-40B4-BE49-F238E27FC236}">
                <a16:creationId xmlns:a16="http://schemas.microsoft.com/office/drawing/2014/main" id="{6673F64E-47A3-AEAD-EE21-2ECBC0B8B6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51484" y="1622384"/>
            <a:ext cx="4136976" cy="779041"/>
          </a:xfrm>
          <a:prstGeom prst="rect">
            <a:avLst/>
          </a:prstGeom>
        </p:spPr>
      </p:pic>
      <p:pic>
        <p:nvPicPr>
          <p:cNvPr id="25" name="Picture 24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\begin{align*}&#10;&#9;&#9;\nabla_c Q(c) =\alpha-1+ \frac 1n \sum_{i=1}^n \sigma((f_i(x)-c)/\tau),&#10;&#9;\end{align*} where $\sigma$ denotes the sigmoid function, and we can see that $\nabla_c Q(c)$ is monotone w.r.t $c$.&#10; &#10;&#10;&#10;\end{document}" title="IguanaTex Bitmap Display">
            <a:extLst>
              <a:ext uri="{FF2B5EF4-FFF2-40B4-BE49-F238E27FC236}">
                <a16:creationId xmlns:a16="http://schemas.microsoft.com/office/drawing/2014/main" id="{B9C8F4A8-C75C-071B-0100-6B456F357A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0810" y="2449643"/>
            <a:ext cx="9267902" cy="1638672"/>
          </a:xfrm>
          <a:prstGeom prst="rect">
            <a:avLst/>
          </a:prstGeom>
        </p:spPr>
      </p:pic>
      <p:pic>
        <p:nvPicPr>
          <p:cNvPr id="42" name="Picture 41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Hence, we can use Newton-Raphson method:&#10;\begin{align*}&#10;&#9;&#9;&amp; \nabla_c^2 Q(c) =-\frac \tau n \sum_{i=1}^n \sigma((f_i(x)-c)/\tau)(1-\sigma((f_i(x)-c)/\tau)), \\&#10;&#9;&#9;&amp; c_{t+1} = c_t - \frac{\nabla_c Q(c_t)}{\nabla_c^2 Q(c_{t})}&#10;&#9;\end{align*} &#10;&#10;&#10;&#10;\end{document}" title="IguanaTex Bitmap Display">
            <a:extLst>
              <a:ext uri="{FF2B5EF4-FFF2-40B4-BE49-F238E27FC236}">
                <a16:creationId xmlns:a16="http://schemas.microsoft.com/office/drawing/2014/main" id="{E4A2E79D-AF3D-A66B-A8C5-5712AE6CB1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82910" y="4370661"/>
            <a:ext cx="7575502" cy="212221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ADAFD-8FDC-800A-F137-0FBCE3368E8F}"/>
              </a:ext>
            </a:extLst>
          </p:cNvPr>
          <p:cNvCxnSpPr/>
          <p:nvPr/>
        </p:nvCxnSpPr>
        <p:spPr>
          <a:xfrm>
            <a:off x="5260157" y="5561814"/>
            <a:ext cx="18283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FFC7E-7871-46C1-29D7-1DA0B1275554}"/>
              </a:ext>
            </a:extLst>
          </p:cNvPr>
          <p:cNvCxnSpPr/>
          <p:nvPr/>
        </p:nvCxnSpPr>
        <p:spPr>
          <a:xfrm>
            <a:off x="6768445" y="5561814"/>
            <a:ext cx="754145" cy="20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DC64C2-861E-5442-10FF-928D3FBE4307}"/>
              </a:ext>
            </a:extLst>
          </p:cNvPr>
          <p:cNvSpPr txBox="1"/>
          <p:nvPr/>
        </p:nvSpPr>
        <p:spPr>
          <a:xfrm>
            <a:off x="6429080" y="5814398"/>
            <a:ext cx="343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save computing by storing this</a:t>
            </a:r>
          </a:p>
        </p:txBody>
      </p:sp>
    </p:spTree>
    <p:extLst>
      <p:ext uri="{BB962C8B-B14F-4D97-AF65-F5344CB8AC3E}">
        <p14:creationId xmlns:p14="http://schemas.microsoft.com/office/powerpoint/2010/main" val="102113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D136-B827-64EA-4292-2B7641B0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1CADA-D5EA-EA38-0A64-F95BE178D2E4}"/>
              </a:ext>
            </a:extLst>
          </p:cNvPr>
          <p:cNvSpPr txBox="1"/>
          <p:nvPr/>
        </p:nvSpPr>
        <p:spPr>
          <a:xfrm>
            <a:off x="451945" y="1612167"/>
            <a:ext cx="3787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Coordinate Ascent.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properly</a:t>
            </a:r>
            <a:r>
              <a:rPr lang="en-US" dirty="0"/>
              <a:t> smoothed objective can lead to better p10.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F69D0-3E98-F187-B3A3-7B3D2A04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564" y="776199"/>
            <a:ext cx="6205664" cy="5928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B8E5C-857F-5472-5094-2F3B91E8266D}"/>
              </a:ext>
            </a:extLst>
          </p:cNvPr>
          <p:cNvSpPr txBox="1"/>
          <p:nvPr/>
        </p:nvSpPr>
        <p:spPr>
          <a:xfrm>
            <a:off x="697583" y="3740246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Time:</a:t>
            </a:r>
          </a:p>
        </p:txBody>
      </p:sp>
      <p:pic>
        <p:nvPicPr>
          <p:cNvPr id="5" name="Picture 4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Query $F_\alpha$: 0.02304673s&#10;&#10;&#10;\end{document}" title="IguanaTex Bitmap Display">
            <a:extLst>
              <a:ext uri="{FF2B5EF4-FFF2-40B4-BE49-F238E27FC236}">
                <a16:creationId xmlns:a16="http://schemas.microsoft.com/office/drawing/2014/main" id="{7324D9DE-2167-428C-648D-BD06B2DE78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7308" y="4235636"/>
            <a:ext cx="2331720" cy="251460"/>
          </a:xfrm>
          <a:prstGeom prst="rect">
            <a:avLst/>
          </a:prstGeom>
        </p:spPr>
      </p:pic>
      <p:pic>
        <p:nvPicPr>
          <p:cNvPr id="10" name="Picture 9" descr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Query $F_{\alpha,\tau}$: 0.02809333s&#10;&#10;&#10;\end{document}" title="IguanaTex Bitmap Display">
            <a:extLst>
              <a:ext uri="{FF2B5EF4-FFF2-40B4-BE49-F238E27FC236}">
                <a16:creationId xmlns:a16="http://schemas.microsoft.com/office/drawing/2014/main" id="{5C9932D2-323D-1E31-8278-4753F362A4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7288" y="4710552"/>
            <a:ext cx="24917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330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\begin{itemize}&#10;\item Previously, we optimize the mean of SE:&#10;$$\max_x \frac{1}{n} \sum_{i=1}^n f_i(x).$$&#10;\item However, such formulation may lead to ignorance of bad cases in some small region.&#10;\item Instead, we should consider &#10;$$\max_x F_{\alpha}(f_1(x),...,f_n(x)),$$ where we denote $F_{\alpha}$ as the $\alpha$\% quantile function of the input.&#10;\item We might consider $\alpha$ to be 5\%, 10\%, 20\% or 30\%.&#10;\end{itemize}&#10;&#10;&#10;\end{document}"/>
  <p:tag name="IGUANATEXSIZE" val="18"/>
  <p:tag name="IGUANATEXCURSOR" val="11013"/>
  <p:tag name="TRANSPARENCY" val="True"/>
  <p:tag name="LATEXENGINEID" val="0"/>
  <p:tag name="TEMPFOLDER" val="/private/var/folders/tr/rqrpxfv518l1q9vzy7j4g0rc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"/>
  <p:tag name="ORIGINALWIDTH" val="345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Denote $F_{\alpha}$ as the $\alpha$\% quantile function of the input. It can be proved that we can write $F_\alpha$ as&#10;\begin{align*}&#10;&#9;&#9;F_\alpha(f_1(x),...,f_n(x))={\arg\min}_c \sum_{i=1}^n \rho_\alpha(f_i(x)-c),&#10;&#9;\end{align*} where &#10;\begin{align*}&#10;&#9;\rho_\alpha(r)\stackrel{def.}=rI[r\geq 0]-(1-\alpha)r.&#9;&#10;&#9;\end{align*}&#10;&#10;Now we define &#10;\begin{align*}&#10;&#9;S_{\alpha,\tau}(r)\stackrel{def.}=\alpha r+\tau\log(1+e^{-r/\tau})&#9;&#10;&#9;\end{align*}&#10;&#10;We can prove that $S_{\alpha,\tau}(r)$ is a strongly-convex and differentiable function for any $\tau&gt;0$, and the following inequality holds&#10;\begin{align*}&#10;&#9;0&lt;S_{\alpha,\tau}(r)-\rho_\alpha(r)&lt;\tau\log(2)&#10;&#9;\end{align*}&#10;&#10;&#10;&#10;&#10;&#10;&#10;\end{document}"/>
  <p:tag name="IGUANATEXSIZE" val="18"/>
  <p:tag name="IGUANATEXCURSOR" val="10748"/>
  <p:tag name="TRANSPARENCY" val="True"/>
  <p:tag name="LATEXENGINEID" val="0"/>
  <p:tag name="TEMPFOLDER" val="/private/var/folders/tr/rqrpxfv518l1q9vzy7j4g0rc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"/>
  <p:tag name="ORIGINALWIDTH" val="345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Since $\lim_{\tau\to 0}S_{\alpha,\tau}(r)=\rho_\alpha(r)$, we define &#10;\begin{align*}&#10;&#9;&#9;F_{\alpha,\tau}(f_1(x),...,f_n(x))\stackrel{def.}={\arg\min}_c \sum_{i=1}^n S_{\alpha,\tau}(f_i(x)-c),&#10;&#9;\end{align*} which can be viewed as a smooth approximation of $F_{\alpha}$, because of Danskin's Theorem.&#10;&#10;&#10;&#10;\end{document}"/>
  <p:tag name="IGUANATEXSIZE" val="18"/>
  <p:tag name="IGUANATEXCURSOR" val="11037"/>
  <p:tag name="TRANSPARENCY" val="True"/>
  <p:tag name="LATEXENGINEID" val="0"/>
  <p:tag name="TEMPFOLDER" val="/private/var/folders/tr/rqrpxfv518l1q9vzy7j4g0rc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"/>
  <p:tag name="ORIGINALWIDTH" val="154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\begin{align*}&#10;&#9;&#9;{\min}_c\ Q(c)\stackrel{\text{def.}}=\frac 1 n \sum_{i=1}^n S_{\alpha,\tau}(f_i(x)-c)&#10;&#9;\end{align*} &#10;&#10;&#10;&#10;\end{document}"/>
  <p:tag name="IGUANATEXSIZE" val="18"/>
  <p:tag name="IGUANATEXCURSOR" val="10804"/>
  <p:tag name="TRANSPARENCY" val="True"/>
  <p:tag name="LATEXENGINEID" val="0"/>
  <p:tag name="TEMPFOLDER" val="/private/var/folders/tr/rqrpxfv518l1q9vzy7j4g0rc0000gn/T/com.microsoft.Powerpoint/TemporaryItems/"/>
  <p:tag name="LATEXFORMHEIGHT" val="427"/>
  <p:tag name="LATEXFORMWIDTH" val="739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"/>
  <p:tag name="ORIGINALWIDTH" val="345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\begin{align*}&#10;&#9;&#9;\nabla_c Q(c) =\alpha-1+ \frac 1n \sum_{i=1}^n \sigma((f_i(x)-c)/\tau),&#10;&#9;\end{align*} where $\sigma$ denotes the sigmoid function, and we can see that $\nabla_c Q(c)$ is monotone w.r.t $c$.&#10; &#10;&#10;&#10;\end{document}"/>
  <p:tag name="IGUANATEXSIZE" val="18"/>
  <p:tag name="IGUANATEXCURSOR" val="10947"/>
  <p:tag name="TRANSPARENCY" val="True"/>
  <p:tag name="LATEXENGINEID" val="0"/>
  <p:tag name="TEMPFOLDER" val="/private/var/folders/tr/rqrpxfv518l1q9vzy7j4g0rc0000gn/T/com.microsoft.Powerpoint/TemporaryItems/"/>
  <p:tag name="LATEXFORMHEIGHT" val="427"/>
  <p:tag name="LATEXFORMWIDTH" val="739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"/>
  <p:tag name="ORIGINALWIDTH" val="282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Hence, we can use Newton-Raphson method:&#10;\begin{align*}&#10;&#9;&#9;&amp; \nabla_c^2 Q(c) =-\frac \tau n \sum_{i=1}^n \sigma((f_i(x)-c)/\tau)(1-\sigma((f_i(x)-c)/\tau)), \\&#10;&#9;&#9;&amp; c_{t+1} = c_t - \frac{\nabla_c Q(c_t)}{\nabla_c^2 Q(c_{t})}&#10;&#9;\end{align*} &#10;&#10;&#10;&#10;\end{document}"/>
  <p:tag name="IGUANATEXSIZE" val="18"/>
  <p:tag name="IGUANATEXCURSOR" val="10961"/>
  <p:tag name="TRANSPARENCY" val="True"/>
  <p:tag name="LATEXENGINEID" val="0"/>
  <p:tag name="TEMPFOLDER" val="/private/var/folders/tr/rqrpxfv518l1q9vzy7j4g0rc0000gn/T/com.microsoft.Powerpoint/TemporaryItems/"/>
  <p:tag name="LATEXFORMHEIGHT" val="427"/>
  <p:tag name="LATEXFORMWIDTH" val="739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02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Query $F_\alpha$: 0.02304673s&#10;&#10;&#10;\end{document}"/>
  <p:tag name="IGUANATEXSIZE" val="18"/>
  <p:tag name="IGUANATEXCURSOR" val="10771"/>
  <p:tag name="TRANSPARENCY" val="True"/>
  <p:tag name="LATEXENGINEID" val="0"/>
  <p:tag name="TEMPFOLDER" val="/private/var/folders/tr/rqrpxfv518l1q9vzy7j4g0rc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09"/>
  <p:tag name="OUTPUTTYPE" val="PDF"/>
  <p:tag name="IGUANATEXVERSION" val="160"/>
  <p:tag name="LATEXADDIN" val="\documentclass{article}&#10;\usepackage{amsmath,amsfonts,amssymb,amsthm,bm} &#10;\usepackage{algorithm}&#10;\usepackage{algorithmic}&#10;\newtheorem{assumption}{Assumption}&#10;\newtheorem{assumptionalt}{Assumption}[assumption]&#10;&#10;% New environment&#10;\newenvironment{assumptionp}[1]{&#10;  \renewcommand\theassumptionalt{#1}&#10;  \assumptionalt&#10;}{\endassumptionalt}&#10;&#10;&#10;&#10;&#10;&#10;\newtheorem{proposition}{Proposition}&#10;\newtheorem{theorem}{Theorem}&#10;\newtheorem{lemma}{Lemma}&#10;\newtheorem{remark}{Remark}&#10;\newtheorem{definition}{Definition}&#10;\newtheorem{corollary}{Corollary}&#10;&#10;&#10;\newtheorem{theoremalt}{Theorem}[theorem]&#10;&#10;% New environment&#10;\newenvironment{theoremp}[1]{&#10;  \renewcommand\thetheoremalt{#1}&#10;  \theoremalt&#10;}{\endtheoremalt}&#10;&#10;\newtheorem{corollaryalt}{Corollary}[corollary]&#10;&#10;% New environment&#10;\newenvironment{corollaryp}[1]{&#10;  \renewcommand\thecorollaryalt{#1}&#10;  \corollaryalt&#10;}{\endcorollaryalt}&#10;&#10;\newtheorem{lemmaalt}{Lemma}[lemma]&#10;&#10;% New environment&#10;\newenvironment{lemmap}[1]{&#10;  \renewcommand\thelemmaalt{#1}&#10;  \lemmaalt&#10;}{\endlemmaalt}&#10;&#10;&#10;\newcommand{\remind}[1]{\textcolor{red}{\textbf{#1}}} %To remind me of unfinished work to fix later&#10;\newcommand{\hide}[1]{} %To hide large blocks of code without using % symbols&#10;&#10;&#10;&#10;&#10;\newcommand{\ep}{\varepsilon}&#10;\newcommand{\vp}{\varphi}&#10;\newcommand{\lam}{\lambda}&#10;\newcommand{\Lam}{\Lambda}&#10;\newcommand{\abt}[1]{\ensuremath{\left\lvert#1\right\rvert}} % This clashes with the physics package&#10;%\newcommand{\norm}[1]{\ensuremath{\left\lVert#1\right\rVert}} % This clashes with the physics package&#10;\newcommand{\iprod}[1]{\ensuremath{\left\langle#1\right\rangle}}&#10;\newcommand{\floor}[1]{\ensuremath{\left\lfloor#1\right\rfloor}}&#10;\newcommand{\ceil}[1]{\ensuremath{\left\lceil#1\right\rceil}}&#10;&#10;\newcommand\Gbb{\ensuremath{\mathbb{G}}}&#10;\newcommand\Ybb{\ensuremath{\mathbb{Y}}}&#10;\newcommand\Dbb{\ensuremath{\mathbb{D}}}&#10;\newcommand\Ebb{\ensuremath{\mathbb{E}}}&#10;\newcommand\Wbb{\ensuremath{\mathbb{W}}}&#10;\newcommand\Fbb{\ensuremath{\mathbb{F}}}&#10;\newcommand\Sbb{\ensuremath{\mathbb{S}}}&#10;\newcommand\Vbb{\ensuremath{{\mathbb{V}}}}&#10;\newcommand\Jbb{\ensuremath{{\mathbb{J}}}}&#10;\newcommand\Lbb{\ensuremath{{\mathbbl{L}}}}&#10;\newcommand\Pbb{\ensuremath{{\mathbb{P}}}}&#10;\newcommand\Rbb{\ensuremath{{\mathbb{R}}}}&#10;\newcommand\Abb{\ensuremath{{\mathbb{A}}}}&#10;\newcommand\Nbb{\ensuremath{{\mathbb{N}}}}&#10;\newcommand\Ibb{\ensuremath{{\mathbb{I}}}}&#10;\newcommand\Zbb{\ensuremath{{\mathbb{Z}}}}&#10;\newcommand\Oc{\ensuremath{\mathcal{O}}}&#10;\newcommand\Gc{\ensuremath{\mathcal{G}}}&#10;\newcommand\Cc{\ensuremath{\mathcal{C}}}&#10;\newcommand\Yc{\ensuremath{\mathcal{Y}}}&#10;\newcommand\Dc{\ensuremath{\mathcal{D}}}&#10;\newcommand\Ec{\ensuremath{\mathcal{E}}}&#10;\newcommand\Wc{\ensuremath{\mathcal{W}}}&#10;\newcommand\Fc{\ensuremath{\mathcal{F}}}&#10;\newcommand\Xc{\ensuremath{{\mathcal{X}}}}&#10;\newcommand\Sc{\ensuremath{\mathcal{S}}}&#10;\newcommand\Vc{\ensuremath{{\mathcal{V}}}}&#10;\newcommand\Jc{\ensuremath{{\mathcal{J}}}}&#10;\newcommand\Lc{\ensuremath{{\mathcal{L}}}}&#10;\newcommand\Lcc{\ensuremath{{\mathcal{L}}}}&#10;\newcommand\Pc{\ensuremath{{\mathcal{P}}}}&#10;\newcommand\Rc{\ensuremath{{\mathcal{R}}}}&#10;\newcommand\Ac{\ensuremath{{\mathcal{A}}}}&#10;\newcommand\Nc{\ensuremath{{\mathcal{N}}}}&#10;\newcommand\CU{\ensuremath{{\mathcal{U}}}}&#10;\newcommand\Zc{\ensuremath{{\mathcal{Z}}}}&#10;\newcommand\xb{\ensuremath{{\bm x}}}&#10;\newcommand\wb{\ensuremath{{\bm w}}}&#10;\newcommand\yb{\ensuremath{{\bm y}}}&#10;\newcommand\ybb{\ensuremath{\boldsymbol{y}}}&#10;\newcommand\bbb{\ensuremath{\boldsymbol{b}}}&#10;\newcommand\ybbb{\ensuremath{\bar{\boldsymbol{y}}}}&#10;\newcommand\wbb{\ensuremath{\boldsymbol{w}}}&#10;\newcommand\ubb{\ensuremath{\boldsymbol{g}}}&#10;\newcommand\ubbb{\ensuremath{\boldsymbol{u}}}&#10;\newcommand\ssb{\ensuremath{{\bm s}}}&#10;\newcommand\ub{\ensuremath{{\bm u}}}&#10;\newcommand\Hb{\ensuremath{{\bm H}}}&#10;\newcommand\hb{\ensuremath{{\bm h}}}&#10;\newcommand\Ab{\ensuremath{{\bm A}}}&#10;\newcommand\ab{\ensuremath{{\bm a}}}&#10;\newcommand\Bb{\ensuremath{{\bm B}}}&#10;\newcommand\bb{\ensuremath{{\bm b}}}&#10;\newcommand\Cb{\ensuremath{{\bm C}}}&#10;\newcommand\cb{\ensuremath{{\bf c}}}&#10;\newcommand\db{\ensuremath{{\bm d}}}&#10;\newcommand\Db{\ensuremath{{\bm D}}}&#10;\newcommand\eb{\ensuremath{{\bm e}}}&#10;\newcommand\Eb{\ensuremath{{\bf E}}}&#10;\newcommand\fb{\ensuremath{{\bm f}}}&#10;\newcommand\Gb{\ensuremath{{\bm G}}}&#10;\newcommand\gb{\ensuremath{{\bm g}}}&#10;\newcommand\Ib{\ensuremath{{\bm I}}}&#10;\newcommand\Lb{\ensuremath{{\bm L}}}&#10;\newcommand\Pb{\ensuremath{{\bm P}}}&#10;\newcommand\pbm{\ensuremath{{\bm p}}}&#10;\newcommand\Sb{\ensuremath{{\bm S}}}&#10;\newcommand\Tb{\ensuremath{{\bm T}}}&#10;\newcommand\Xb{\ensuremath{{\bm X}}}&#10;\newcommand\Yb{\ensuremath{{\bm Y}}}&#10;\newcommand\Ub{\ensuremath{{\bm U}}}&#10;\newcommand\Rb{\ensuremath{{\bm R}}}&#10;\newcommand\Mb{\ensuremath{{\bf M}}}&#10;\newcommand\Nb{\ensuremath{{\bf N}}}&#10;\newcommand\nb{\ensuremath{{\bf n}}}&#10;\newcommand\rb{\ensuremath{{\bm r}}}&#10;\newcommand\tb{\ensuremath{{\bm t}}}&#10;\newcommand\Qb{\ensuremath{{\bm Q}}}&#10;\newcommand\qb{\ensuremath{{\bm q}}}&#10;\newcommand\Vb{\ensuremath{{\bm V}}}&#10;\newcommand\vbm{\ensuremath{{\bm v}}}&#10;\newcommand\Wb{\ensuremath{{\bm W}}}&#10;\newcommand\Zb{\ensuremath{{\bm Z}}}&#10;\newcommand\zb{\ensuremath{{\bm z}}}&#10;\newcommand\alphab{\ensuremath{{\bm \alpha}}}&#10;\newcommand\betab{\ensuremath{{\bm \beta}}}&#10;\newcommand\gammab{\ensuremath{{\bm \gamma}}}&#10;\newcommand\Gammab{\ensuremath{{\bm \Gamma}}}&#10;\newcommand\mub{\ensuremath{{\bm \mu}}}&#10;\newcommand\lambdab{\ensuremath{{\bm \lambda}}}&#10;\newcommand\nub{\ensuremath{{\bm \nu}}}&#10;\newcommand\Omegab{\ensuremath{{\bm \Omega}}}&#10;\newcommand\Upsilonb{\ensuremath{{\bm \Upsilon}}}&#10;\newcommand\zerob{\ensuremath{{\bm 0}}}&#10;\newcommand\etab{\ensuremath{{\bm \eta}}}&#10;\newcommand\xib{\ensuremath{{\bm \xi}}}&#10;\newcommand\LambdaB{\ensuremath{{\bf \Lambda}}}&#10;\newcommand\psib{\ensuremath{{\bm \psi}}}&#10;\newcommand\Psib{\ensuremath{{\bf \Psi}}}&#10;\newcommand\phib{\ensuremath{{\bm \phi}}}&#10;\newcommand\Phib{\ensuremath{{\bf \Phi}}}&#10;\newcommand\stars{\ensuremath{{\star\star}}}&#10;\newcommand\SigmaB{\ensuremath{{\bf \Sigma}}}&#10;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bar}{\overline{A}}&#10;\newcommand{\Bbar}{\overline{B}}&#10;\newcommand{\Cbar}{\overline{C}}&#10;\newcommand{\Dbar}{\overline{D}}&#10;\newcommand{\Ubar}{\overline{U}}&#10;\newcommand{\Vbar}{\overline{V}}&#10;\newcommand{\Wbar}{\overline{W}}&#10;\newcommand{\Xbar}{\overline{X}}&#10;\newcommand{\Ybar}{\overline{Y}}&#10;\newcommand{\Zbar}{\overline{Z}}&#10;\newcommand{\Aint}{A^\circ}&#10;\newcommand{\Bint}{B^\circ}&#10;\newcommand{\limk}{\lim_{k\to\infty}}&#10;\newcommand{\limm}{\lim_{m\to\infty}}&#10;\newcommand{\limn}{\lim_{n\to\infty}}&#10;\newcommand{\limx}[1][a]{\lim_{x\to#1}}&#10;\newcommand{\liminfm}{\liminf_{m\to\infty}}&#10;\newcommand{\limsupm}{\limsup_{m\to\infty}}&#10;\newcommand{\liminfn}{\liminf_{n\to\infty}}&#10;\newcommand{\limsupn}{\limsup_{n\to\infty}}&#10;\newcommand{\sumkn}{\sum_{k=1}^n}&#10;\newcommand{\sumk}[1][1]{\sum_{k=#1}^\infty}&#10;\newcommand{\summ}[1][1]{\sum_{m=#1}^\infty}&#10;\newcommand{\sumn}[1][1]{\sum_{n=#1}^\infty}&#10;\newcommand{\emp}{\varnothing}&#10;\newcommand{\exc}{\backslash}&#10;\newcommand{\sub}{\subseteq}&#10;\newcommand{\sups}{\supseteq}&#10;\newcommand{\capp}{\bigcap}&#10;\newcommand{\cupp}{\bigcup}&#10;\newcommand{\kupp}{\bigsqcup}&#10;\newcommand{\cappkn}{\bigcap_{k=1}^n}&#10;\newcommand{\cuppkn}{\bigcup_{k=1}^n}&#10;\newcommand{\kuppkn}{\bigsqcup_{k=1}^n}&#10;\newcommand{\cappk}[1][1]{\bigcap_{k=#1}^\infty}&#10;\newcommand{\cuppk}[1][1]{\bigcup_{k=#1}^\infty}&#10;\newcommand{\cappm}[1][1]{\bigcap_{m=#1}^\infty}&#10;\newcommand{\cuppm}[1][1]{\bigcup_{m=#1}^\infty}&#10;\newcommand{\cappn}[1][1]{\bigcap_{n=#1}^\infty}&#10;\newcommand{\cuppn}[1][1]{\bigcup_{n=#1}^\infty}&#10;\newcommand{\kuppk}[1][1]{\bigsqcup_{k=#1}^\infty}&#10;\newcommand{\kuppm}[1][1]{\bigsqcup_{m=#1}^\infty}&#10;\newcommand{\kuppn}[1][1]{\bigsqcup_{n=#1}^\infty}&#10;\newcommand{\cappa}{\bigcap_{\alpha\in I}}&#10;\newcommand{\cuppa}{\bigcup_{\alpha\in I}}&#10;\newcommand{\kuppa}{\bigsqcup_{\alpha\in I}}&#10;\newcommand{\Rx}{\overline{\mathbb{R}}}&#10;\newcommand{\dx}{\,dx}&#10;\newcommand{\dy}{\,dy}&#10;\newcommand{\dt}{\,dt}&#10;\newcommand{\dax}{\,d\alpha(x)}&#10;\newcommand{\dbx}{\,d\beta(x)}&#10;\DeclareMathOperator{\glb}{\text{glb}}&#10;\DeclareMathOperator{\lub}{\text{lub}}&#10;\newcommand{\xh}{\widehat{x}}&#10;\newcommand{\yh}{\widehat{y}}&#10;\newcommand{\zh}{\widehat{z}}&#10;\newcommand{\&lt;}{\langle}&#10;\renewcommand{\&gt;}{\rangle}&#10;\renewcommand{\iff}{\Leftrightarrow}&#10;&#10;\DeclareMathOperator{\im}{\text{im}}&#10;\let\spn\relax\let\Re\relax\let\Im\relax&#10;\DeclareMathOperator{\spn}{\text{span}}&#10;\DeclareMathOperator{\Re}{\text{Re}}&#10;\DeclareMathOperator{\Im}{\text{Im}}&#10;\DeclareMathOperator{\diag}{\text{diag}}&#10;\newcommand\E{\ensuremath{{\mathbb{E}}}}&#10;\newcommand\blkdiag{\ensuremath{{\rm blkdiag}}}&#10;\newcommand\odiag{\ensuremath{{\rm diag}}}\usepackage{tikz}&#10;\newcommand{\circled}[1]{\tikz[baseline=(char.base)]{&#10;            \node[shape=circle,draw,inner sep=2pt] (char) {#1};}}&#10;\newcommand{\circleb}[1]{\tikz[baseline=(char.base)]{&#10;            \node[shape=circle,draw=blue,inner sep=2pt,text=blue] (char) {#1};}}&#10;\newcommand{\circler}[1]{\tikz[baseline=(char.base)]{&#10;                \node[shape=circle,draw=red,inner sep=2pt,text=red] (char) {#1};}}&#10;\newcommand\PiB{\ensuremath{{\bf \Pi}}}&#10;\newcommand\oneb{\ensuremath{{\bf 1}}}&#10;\newcommand\pib{\ensuremath{{\bm \pi}}}&#10;\newcommand\otr{\ensuremath{{\rm Tr}}}&#10;\newcommand\Pe{\ensuremath{{\rm P_e}}}&#10;\newcommand{\Prob}[1]{{\ensuremath{{\rm Pr}\{#1\}}}}&#10;\newcommand{\nul}[1]{{\ensuremath{{\rm Null}(#1)}}}&#10;\newcommand{\nrm}[1]{{\ensuremath{\|#1\|}}}&#10;\newcommand\Det{\ensuremath{{\rm det}}}&#10;\newcommand{\orank}[1]{{\ensuremath{{\rm rank}(#1)}}}&#10;\newcommand{\krank}[1]{{\ensuremath{{\rm krank}(#1)}}}&#10;\newcommand{\supp}[1]{{\ensuremath{{\rm supp}(#1)}}}&#10;\newcommand{\sign}[1]{{\ensuremath{{\rm sign}(#1)}}}&#10;\newcommand{\med}[1]{{\ensuremath{{\rm median}(#1)}}}&#10;\newcommand{\mean}[1]{{\ensuremath{{\rm mean}(#1)}}}&#10;\newcommand{\tr}[1]{{\ensuremath{{\rm trace}(#1)}}}&#10;\newcommand\SNR{\ensuremath{{\rm SNR}}}&#10;\newcommand\SINR{\ensuremath{{\sf SINR}}}&#10;\newcommand\Cs{\ensuremath{{\mathbb{C}}}}&#10;\newcommand\Rs{\ensuremath{{\mathbb{R}}}}&#10;\newcommand\Hs{\ensuremath{{\mathbb{H}}}}&#10;\newcommand\range{\ensuremath{{\rm Range}}}&#10;\newcommand\Var{\ensuremath{{\rm Var}}}&#10;\newcommand\Cov{\ensuremath{{\rm Cov}}}&#10;\newcommand\rbar{\ensuremath{{\bar r}}}&#10;\newcommand\rtilde{\ensuremath{{\tilde r}}}&#10;\newcommand\lambdabar{\ensuremath{{\bar \lambda}}}&#10;\newcommand\mubar{\ensuremath{{\bar \mu}}}&#10;&#10;&#10;&#10;\newcommand{\ToVF}[1]{{\color{red}{ToVerify: #1}}}&#10;\newcommand{\ToDo}[1]{{\color{blue}{ToDo: #1}}}&#10;&#10;\newcommand{\red}[1]{{\color{red}{#1}}}&#10;\newcommand{\green}[1]{{\color{green}{#1}}}&#10;\newcommand{\blue}[1]{{\color{blue}{#1}}}&#10;&#10;\pagestyle{empty}&#10;\begin{document}&#10;&#10;Query $F_{\alpha,\tau}$: 0.02809333s&#10;&#10;&#10;\end{document}"/>
  <p:tag name="IGUANATEXSIZE" val="18"/>
  <p:tag name="IGUANATEXCURSOR" val="10777"/>
  <p:tag name="TRANSPARENCY" val="True"/>
  <p:tag name="LATEXENGINEID" val="0"/>
  <p:tag name="TEMPFOLDER" val="/private/var/folders/tr/rqrpxfv518l1q9vzy7j4g0rc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43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Optimizing quantile function</vt:lpstr>
      <vt:lpstr>Optimizing for bad cases</vt:lpstr>
      <vt:lpstr>Smoothed quantile function</vt:lpstr>
      <vt:lpstr>Smoothed quantile function</vt:lpstr>
      <vt:lpstr>Solving the lower optimization problem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Zhiwei Tang (SSE, 220019070)</dc:creator>
  <cp:lastModifiedBy>Zhiwei Tang (SSE, 220019070)</cp:lastModifiedBy>
  <cp:revision>65</cp:revision>
  <dcterms:created xsi:type="dcterms:W3CDTF">2023-03-28T07:34:43Z</dcterms:created>
  <dcterms:modified xsi:type="dcterms:W3CDTF">2024-01-05T02:43:23Z</dcterms:modified>
</cp:coreProperties>
</file>