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6" r:id="rId2"/>
    <p:sldId id="277" r:id="rId3"/>
    <p:sldId id="267" r:id="rId4"/>
    <p:sldId id="280" r:id="rId5"/>
    <p:sldId id="357" r:id="rId6"/>
    <p:sldId id="358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Zivic" initials="SZ" lastIdx="2" clrIdx="0">
    <p:extLst>
      <p:ext uri="{19B8F6BF-5375-455C-9EA6-DF929625EA0E}">
        <p15:presenceInfo xmlns:p15="http://schemas.microsoft.com/office/powerpoint/2012/main" userId="Stefan Zi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84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9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3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8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0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1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9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4_ip:238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gha3:238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3500"/>
            <a:ext cx="9601200" cy="876300"/>
          </a:xfrm>
        </p:spPr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81100"/>
            <a:ext cx="9601200" cy="4737100"/>
          </a:xfrm>
        </p:spPr>
        <p:txBody>
          <a:bodyPr>
            <a:normAutofit/>
          </a:bodyPr>
          <a:lstStyle/>
          <a:p>
            <a:r>
              <a:rPr lang="pl-PL" sz="2200" dirty="0"/>
              <a:t>Transakcije predstavljaju jedan od najvažnijih koncepata rada sa bazom podataka</a:t>
            </a:r>
          </a:p>
          <a:p>
            <a:r>
              <a:rPr lang="sr-Latn-RS" sz="2200" dirty="0"/>
              <a:t>P</a:t>
            </a:r>
            <a:r>
              <a:rPr lang="en-US" sz="2200" dirty="0" err="1"/>
              <a:t>omoću</a:t>
            </a:r>
            <a:r>
              <a:rPr lang="en-US" sz="2200" dirty="0"/>
              <a:t> </a:t>
            </a:r>
            <a:r>
              <a:rPr lang="en-US" sz="2200" dirty="0" err="1"/>
              <a:t>njih</a:t>
            </a:r>
            <a:r>
              <a:rPr lang="en-US" sz="2200" dirty="0"/>
              <a:t> </a:t>
            </a:r>
            <a:r>
              <a:rPr lang="en-US" sz="2200" dirty="0" err="1"/>
              <a:t>moguć</a:t>
            </a:r>
            <a:r>
              <a:rPr lang="en-US" sz="2200" dirty="0"/>
              <a:t> je rad u </a:t>
            </a:r>
            <a:r>
              <a:rPr lang="en-US" sz="2200" dirty="0" err="1"/>
              <a:t>višekorisničkom</a:t>
            </a:r>
            <a:r>
              <a:rPr lang="en-US" sz="2200" dirty="0"/>
              <a:t> </a:t>
            </a:r>
            <a:r>
              <a:rPr lang="en-US" sz="2200" dirty="0" err="1"/>
              <a:t>okruženju</a:t>
            </a:r>
            <a:r>
              <a:rPr lang="en-US" sz="2200" dirty="0"/>
              <a:t>, </a:t>
            </a:r>
            <a:r>
              <a:rPr lang="en-US" sz="2200" dirty="0" err="1"/>
              <a:t>gde</a:t>
            </a:r>
            <a:r>
              <a:rPr lang="en-US" sz="2200" dirty="0"/>
              <a:t> se </a:t>
            </a:r>
            <a:r>
              <a:rPr lang="en-US" sz="2200" dirty="0" err="1"/>
              <a:t>upiti</a:t>
            </a:r>
            <a:r>
              <a:rPr lang="en-US" sz="2200" dirty="0"/>
              <a:t> </a:t>
            </a:r>
            <a:r>
              <a:rPr lang="en-US" sz="2200" dirty="0" err="1"/>
              <a:t>izvršavaju</a:t>
            </a:r>
            <a:r>
              <a:rPr lang="en-US" sz="2200" dirty="0"/>
              <a:t> </a:t>
            </a:r>
            <a:r>
              <a:rPr lang="en-US" sz="2200" dirty="0" err="1"/>
              <a:t>konkurentno</a:t>
            </a:r>
            <a:endParaRPr lang="sr-Latn-RS" sz="2200" dirty="0"/>
          </a:p>
          <a:p>
            <a:r>
              <a:rPr lang="en-US" sz="2200" dirty="0"/>
              <a:t>Od </a:t>
            </a:r>
            <a:r>
              <a:rPr lang="en-US" sz="2200" dirty="0" err="1"/>
              <a:t>izabrane</a:t>
            </a:r>
            <a:r>
              <a:rPr lang="en-US" sz="2200" dirty="0"/>
              <a:t> </a:t>
            </a:r>
            <a:r>
              <a:rPr lang="en-US" sz="2200" dirty="0" err="1"/>
              <a:t>strategije</a:t>
            </a:r>
            <a:r>
              <a:rPr lang="en-US" sz="2200" dirty="0"/>
              <a:t> </a:t>
            </a:r>
            <a:r>
              <a:rPr lang="en-US" sz="2200" dirty="0" err="1"/>
              <a:t>zavisi</a:t>
            </a:r>
            <a:r>
              <a:rPr lang="en-US" sz="2200" dirty="0"/>
              <a:t> </a:t>
            </a:r>
            <a:r>
              <a:rPr lang="en-US" sz="2200" dirty="0" err="1"/>
              <a:t>kako</a:t>
            </a:r>
            <a:r>
              <a:rPr lang="en-US" sz="2200" dirty="0"/>
              <a:t> </a:t>
            </a:r>
            <a:r>
              <a:rPr lang="en-US" sz="2200" dirty="0" err="1"/>
              <a:t>će</a:t>
            </a:r>
            <a:r>
              <a:rPr lang="en-US" sz="2200" dirty="0"/>
              <a:t> se </a:t>
            </a:r>
            <a:r>
              <a:rPr lang="en-US" sz="2200" dirty="0" err="1"/>
              <a:t>sam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ponašati</a:t>
            </a:r>
            <a:r>
              <a:rPr lang="en-US" sz="2200" dirty="0"/>
              <a:t>, </a:t>
            </a:r>
            <a:r>
              <a:rPr lang="en-US" sz="2200" dirty="0" err="1"/>
              <a:t>počeći</a:t>
            </a:r>
            <a:r>
              <a:rPr lang="en-US" sz="2200" dirty="0"/>
              <a:t> od toga </a:t>
            </a:r>
            <a:r>
              <a:rPr lang="en-US" sz="2200" dirty="0" err="1"/>
              <a:t>koje</a:t>
            </a:r>
            <a:r>
              <a:rPr lang="en-US" sz="2200" dirty="0"/>
              <a:t> </a:t>
            </a:r>
            <a:r>
              <a:rPr lang="en-US" sz="2200" dirty="0" err="1"/>
              <a:t>će</a:t>
            </a:r>
            <a:r>
              <a:rPr lang="en-US" sz="2200" dirty="0"/>
              <a:t> </a:t>
            </a:r>
            <a:r>
              <a:rPr lang="en-US" sz="2200" dirty="0" err="1"/>
              <a:t>promene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uzete</a:t>
            </a:r>
            <a:r>
              <a:rPr lang="en-US" sz="2200" dirty="0"/>
              <a:t> u </a:t>
            </a:r>
            <a:r>
              <a:rPr lang="en-US" sz="2200" dirty="0" err="1"/>
              <a:t>obzir</a:t>
            </a:r>
            <a:r>
              <a:rPr lang="en-US" sz="2200" dirty="0"/>
              <a:t>, </a:t>
            </a:r>
            <a:r>
              <a:rPr lang="en-US" sz="2200" dirty="0" err="1"/>
              <a:t>preko</a:t>
            </a:r>
            <a:r>
              <a:rPr lang="en-US" sz="2200" dirty="0"/>
              <a:t> toga </a:t>
            </a:r>
            <a:r>
              <a:rPr lang="en-US" sz="2200" dirty="0" err="1"/>
              <a:t>koliko</a:t>
            </a:r>
            <a:r>
              <a:rPr lang="en-US" sz="2200" dirty="0"/>
              <a:t> je </a:t>
            </a:r>
            <a:r>
              <a:rPr lang="en-US" sz="2200" dirty="0" err="1"/>
              <a:t>otporan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greške</a:t>
            </a:r>
            <a:r>
              <a:rPr lang="en-US" sz="2200" dirty="0"/>
              <a:t>, pa do </a:t>
            </a:r>
            <a:r>
              <a:rPr lang="en-US" sz="2200" dirty="0" err="1"/>
              <a:t>samih</a:t>
            </a:r>
            <a:r>
              <a:rPr lang="en-US" sz="2200" dirty="0"/>
              <a:t> </a:t>
            </a:r>
            <a:r>
              <a:rPr lang="en-US" sz="2200" dirty="0" err="1"/>
              <a:t>performansi</a:t>
            </a:r>
            <a:endParaRPr lang="sr-Latn-RS" sz="2200" dirty="0"/>
          </a:p>
          <a:p>
            <a:r>
              <a:rPr lang="en-US" sz="2200" dirty="0" err="1"/>
              <a:t>Iako</a:t>
            </a:r>
            <a:r>
              <a:rPr lang="en-US" sz="2200" dirty="0"/>
              <a:t> </a:t>
            </a:r>
            <a:r>
              <a:rPr lang="en-US" sz="2200" dirty="0" err="1"/>
              <a:t>može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moćno</a:t>
            </a:r>
            <a:r>
              <a:rPr lang="en-US" sz="2200" dirty="0"/>
              <a:t> </a:t>
            </a:r>
            <a:r>
              <a:rPr lang="en-US" sz="2200" dirty="0" err="1"/>
              <a:t>oružje</a:t>
            </a:r>
            <a:r>
              <a:rPr lang="en-US" sz="2200" dirty="0"/>
              <a:t>, </a:t>
            </a:r>
            <a:r>
              <a:rPr lang="en-US" sz="2200" dirty="0" err="1"/>
              <a:t>treba</a:t>
            </a:r>
            <a:r>
              <a:rPr lang="en-US" sz="2200" dirty="0"/>
              <a:t> </a:t>
            </a:r>
            <a:r>
              <a:rPr lang="en-US" sz="2200" dirty="0" err="1"/>
              <a:t>pažljivo</a:t>
            </a:r>
            <a:r>
              <a:rPr lang="en-US" sz="2200" dirty="0"/>
              <a:t> </a:t>
            </a:r>
            <a:r>
              <a:rPr lang="en-US" sz="2200" dirty="0" err="1"/>
              <a:t>rukovati</a:t>
            </a:r>
            <a:r>
              <a:rPr lang="en-US" sz="2200" dirty="0"/>
              <a:t> </a:t>
            </a:r>
            <a:r>
              <a:rPr lang="en-US" sz="2200" dirty="0" err="1"/>
              <a:t>podsistemom</a:t>
            </a:r>
            <a:r>
              <a:rPr lang="en-US" sz="2200" dirty="0"/>
              <a:t> za </a:t>
            </a:r>
            <a:r>
              <a:rPr lang="en-US" sz="2200" dirty="0" err="1"/>
              <a:t>transakcije</a:t>
            </a:r>
            <a:r>
              <a:rPr lang="en-US" sz="2200" dirty="0"/>
              <a:t> </a:t>
            </a:r>
            <a:r>
              <a:rPr lang="en-US" sz="2200" dirty="0" err="1"/>
              <a:t>jer</a:t>
            </a:r>
            <a:r>
              <a:rPr lang="en-US" sz="2200" dirty="0"/>
              <a:t> se </a:t>
            </a:r>
            <a:r>
              <a:rPr lang="en-US" sz="2200" dirty="0" err="1"/>
              <a:t>lako</a:t>
            </a:r>
            <a:r>
              <a:rPr lang="en-US" sz="2200" dirty="0"/>
              <a:t> </a:t>
            </a:r>
            <a:r>
              <a:rPr lang="en-US" sz="2200" dirty="0" err="1"/>
              <a:t>može</a:t>
            </a:r>
            <a:r>
              <a:rPr lang="en-US" sz="2200" dirty="0"/>
              <a:t> </a:t>
            </a:r>
            <a:r>
              <a:rPr lang="en-US" sz="2200" dirty="0" err="1"/>
              <a:t>ući</a:t>
            </a:r>
            <a:r>
              <a:rPr lang="en-US" sz="2200" dirty="0"/>
              <a:t> u </a:t>
            </a:r>
            <a:r>
              <a:rPr lang="en-US" sz="2200" dirty="0" err="1"/>
              <a:t>probleme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773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promena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29" y="1231900"/>
            <a:ext cx="9601200" cy="4394200"/>
          </a:xfrm>
        </p:spPr>
        <p:txBody>
          <a:bodyPr>
            <a:normAutofit/>
          </a:bodyPr>
          <a:lstStyle/>
          <a:p>
            <a:pPr marL="457200" marR="0" indent="45720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patronictl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-d node1:2379 switchover stamped</a:t>
            </a:r>
            <a:endParaRPr lang="sr-Latn-RS" sz="24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1AC2E-10AD-4769-B81E-A89316374A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5" y="1786216"/>
            <a:ext cx="7776136" cy="439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98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promena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29" y="1231900"/>
            <a:ext cx="9601200" cy="4394200"/>
          </a:xfrm>
        </p:spPr>
        <p:txBody>
          <a:bodyPr>
            <a:normAutofit/>
          </a:bodyPr>
          <a:lstStyle/>
          <a:p>
            <a:pPr marL="457200" marR="0" indent="45720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patronictl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-d node1:2379 list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791-D8E9-4C3B-8C7A-E367564A18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6" y="2513760"/>
            <a:ext cx="7282703" cy="2488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88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Prekid rada servera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29" y="1231900"/>
            <a:ext cx="9601200" cy="4394200"/>
          </a:xfrm>
        </p:spPr>
        <p:txBody>
          <a:bodyPr>
            <a:normAutofit/>
          </a:bodyPr>
          <a:lstStyle/>
          <a:p>
            <a:pPr marL="457200" indent="0" algn="just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stop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patroni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65200-8FE9-4414-AE94-2446AB68DD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177302"/>
            <a:ext cx="8471367" cy="1480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96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vraćanje instance u klaster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04844" y="1231900"/>
            <a:ext cx="5725832" cy="4394200"/>
          </a:xfrm>
        </p:spPr>
        <p:txBody>
          <a:bodyPr>
            <a:normAutofit/>
          </a:bodyPr>
          <a:lstStyle/>
          <a:p>
            <a:pPr marL="19431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-9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patroni</a:t>
            </a:r>
            <a:endParaRPr lang="sr-Latn-R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-9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sr-Latn-R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sr-Latn-R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 -Rf /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pgdata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sr-Latn-R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sistemctl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patroni</a:t>
            </a:r>
            <a:endParaRPr lang="sr-Latn-R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journalctl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sr-Latn-R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C2D1C-6AF2-464E-87A6-8D8B6E2940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40" y="1388036"/>
            <a:ext cx="7158689" cy="3542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79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dodavanje nove instance u klaster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EBCE9-AC1A-4742-BC47-010AE0DE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084730"/>
            <a:ext cx="9601200" cy="3254188"/>
          </a:xfrm>
        </p:spPr>
        <p:txBody>
          <a:bodyPr>
            <a:normAutofit/>
          </a:bodyPr>
          <a:lstStyle/>
          <a:p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etcdctl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member add node4</a:t>
            </a:r>
            <a:r>
              <a:rPr lang="en-US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solidFill>
                  <a:srgbClr val="1155CC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http://node4_ip:2380</a:t>
            </a:r>
            <a:endParaRPr lang="sr-Latn-RS" sz="2400" b="1" i="1" u="sng" dirty="0">
              <a:solidFill>
                <a:srgbClr val="1155CC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modifikujemo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</a:rPr>
              <a:t>etcd.conf</a:t>
            </a:r>
            <a:r>
              <a:rPr lang="en-US" i="1" dirty="0">
                <a:effectLst/>
              </a:rPr>
              <a:t> </a:t>
            </a:r>
            <a:endParaRPr lang="sr-Latn-RS" sz="2400" b="1" i="1" u="sng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initial-cluster-state: existing </a:t>
            </a:r>
            <a:endParaRPr lang="sr-Latn-RS" sz="2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Initial-cluster: "pgha4=http://pgha4:2380,pgha1=http://pgha1:2380,pgha2=http:// pgha2:2380,pgha3=</a:t>
            </a:r>
            <a:r>
              <a:rPr lang="en-US" sz="2400" i="1" u="sng" dirty="0">
                <a:solidFill>
                  <a:srgbClr val="1155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http://pgha3:2380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endParaRPr lang="sr-Latn-RS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A9800-67F7-4822-8739-021CFC203E3E}"/>
              </a:ext>
            </a:extLst>
          </p:cNvPr>
          <p:cNvSpPr txBox="1"/>
          <p:nvPr/>
        </p:nvSpPr>
        <p:spPr>
          <a:xfrm>
            <a:off x="434788" y="448384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lang="en-US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etcd</a:t>
            </a:r>
            <a:endParaRPr lang="sr-Latn-RS" sz="2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28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dodavanje nove instance u klaster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EBCE9-AC1A-4742-BC47-010AE0DE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084730"/>
            <a:ext cx="9601200" cy="3254188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modifikujemo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</a:rPr>
              <a:t>haproxy.conf</a:t>
            </a:r>
            <a:r>
              <a:rPr lang="en-US" sz="2000" i="1" dirty="0">
                <a:effectLst/>
              </a:rPr>
              <a:t> </a:t>
            </a:r>
            <a:endParaRPr lang="sr-Latn-RS" sz="2000" i="1" dirty="0">
              <a:cs typeface="Times New Roman" panose="02020603050405020304" pitchFamily="18" charset="0"/>
            </a:endParaRPr>
          </a:p>
          <a:p>
            <a:r>
              <a:rPr lang="sr-Latn-RS" sz="2000" i="1" dirty="0">
                <a:cs typeface="Times New Roman" panose="02020603050405020304" pitchFamily="18" charset="0"/>
              </a:rPr>
              <a:t>	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 postgresql_pg4 pgha4:5432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maxconn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100 check port 8008 </a:t>
            </a:r>
            <a:endParaRPr lang="sr-Latn-RS" sz="2000" i="1" dirty="0">
              <a:cs typeface="Times New Roman" panose="02020603050405020304" pitchFamily="18" charset="0"/>
            </a:endParaRPr>
          </a:p>
          <a:p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systemctl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reload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haproxy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2400" i="1" dirty="0">
                <a:cs typeface="Times New Roman" panose="02020603050405020304" pitchFamily="18" charset="0"/>
              </a:rPr>
              <a:t>Konfigurasenje Patroni-a</a:t>
            </a:r>
          </a:p>
          <a:p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patronictl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-d node:2379 list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patroni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8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 Test primeri – dodavanje nove instance u klaster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AC586-A5DC-4C17-8E3B-8D8F9EA181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5" y="1522207"/>
            <a:ext cx="9784280" cy="2960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7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421857"/>
            <a:ext cx="9601200" cy="1143000"/>
          </a:xfrm>
        </p:spPr>
        <p:txBody>
          <a:bodyPr>
            <a:normAutofit/>
          </a:bodyPr>
          <a:lstStyle/>
          <a:p>
            <a:r>
              <a:rPr lang="sr-Latn-RS" sz="6000" dirty="0"/>
              <a:t>HVALA NA Pažnji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7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8007"/>
            <a:ext cx="10058400" cy="1877060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300"/>
              </a:spcAft>
            </a:pPr>
            <a:r>
              <a:rPr lang="en-US" sz="400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High availability </a:t>
            </a:r>
            <a:r>
              <a:rPr lang="en-US" sz="400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rešenja</a:t>
            </a:r>
            <a:r>
              <a:rPr lang="en-US" sz="400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kod</a:t>
            </a:r>
            <a:r>
              <a:rPr lang="en-US" sz="400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PostgreSQL-a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14337"/>
            <a:ext cx="10058400" cy="365760"/>
          </a:xfrm>
        </p:spPr>
        <p:txBody>
          <a:bodyPr/>
          <a:lstStyle/>
          <a:p>
            <a:pPr algn="ctr"/>
            <a:r>
              <a:rPr lang="en-US" dirty="0" err="1"/>
              <a:t>Seminarski</a:t>
            </a:r>
            <a:r>
              <a:rPr lang="en-US" dirty="0"/>
              <a:t> rad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image24.png" descr="elektronski fakultet logo 2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13" y="163512"/>
            <a:ext cx="711200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65.png" descr="&amp;Bcy;&amp;rcy;&amp;ocy;&amp;jsercy; &amp;scy;&amp;lcy;&amp;ocy;&amp;bcy;&amp;ocy;&amp;dcy;&amp;ncy;&amp;icy;&amp;khcy; &amp;mcy;&amp;iecy;&amp;scy;&amp;tcy;&amp;acy; &amp;zcy;&amp;acy; &amp;scy;&amp;iecy;&amp;pcy;&amp;tcy;&amp;iecy;&amp;mcy;&amp;bcy;&amp;acy;&amp;rcy;&amp;scy;&amp;kcy;&amp;icy; &amp;ucy;&amp;pcy;&amp;icy;&amp;scy;&amp;ncy;&amp;icy; &amp;rcy;&amp;ocy;&amp;kcy; 2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15963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2505" y="59323"/>
            <a:ext cx="3986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Univerzitet u Nišu, </a:t>
            </a:r>
            <a:r>
              <a:rPr kumimoji="0" lang="sr-Latn-RS" altLang="en-US" sz="16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Elektronski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fakultet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Katedra za računarstvo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6204635"/>
            <a:ext cx="98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Stefan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Živić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698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47" y="0"/>
            <a:ext cx="9601200" cy="533400"/>
          </a:xfrm>
        </p:spPr>
        <p:txBody>
          <a:bodyPr/>
          <a:lstStyle/>
          <a:p>
            <a:r>
              <a:rPr lang="sr-Latn-RS" dirty="0"/>
              <a:t>Sadržaj prezentacije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76517"/>
            <a:ext cx="9601200" cy="5809129"/>
          </a:xfrm>
        </p:spPr>
        <p:txBody>
          <a:bodyPr>
            <a:noAutofit/>
          </a:bodyPr>
          <a:lstStyle/>
          <a:p>
            <a:r>
              <a:rPr lang="en-US" sz="2600" dirty="0" err="1"/>
              <a:t>Šta</a:t>
            </a:r>
            <a:r>
              <a:rPr lang="en-US" sz="2600" dirty="0"/>
              <a:t> je HA</a:t>
            </a:r>
          </a:p>
          <a:p>
            <a:r>
              <a:rPr lang="en-US" sz="2600" dirty="0" err="1"/>
              <a:t>Merenje</a:t>
            </a:r>
            <a:r>
              <a:rPr lang="en-US" sz="2600" dirty="0"/>
              <a:t> HA</a:t>
            </a:r>
          </a:p>
          <a:p>
            <a:r>
              <a:rPr lang="en-US" sz="2600" dirty="0" err="1"/>
              <a:t>Patroni</a:t>
            </a:r>
            <a:r>
              <a:rPr lang="en-US" sz="2600" dirty="0"/>
              <a:t> </a:t>
            </a:r>
            <a:r>
              <a:rPr lang="en-US" sz="2600" dirty="0" err="1"/>
              <a:t>kao</a:t>
            </a:r>
            <a:r>
              <a:rPr lang="en-US" sz="2600" dirty="0"/>
              <a:t> </a:t>
            </a:r>
            <a:r>
              <a:rPr lang="en-US" sz="2600" dirty="0" err="1"/>
              <a:t>rešenja</a:t>
            </a:r>
            <a:r>
              <a:rPr lang="en-US" sz="2600" dirty="0"/>
              <a:t> za HA </a:t>
            </a:r>
          </a:p>
          <a:p>
            <a:pPr lvl="1"/>
            <a:r>
              <a:rPr lang="en-US" sz="2600" dirty="0" err="1"/>
              <a:t>Šta</a:t>
            </a:r>
            <a:r>
              <a:rPr lang="en-US" sz="2600" dirty="0"/>
              <a:t> je </a:t>
            </a:r>
            <a:r>
              <a:rPr lang="en-US" sz="2600" dirty="0" err="1"/>
              <a:t>patroni</a:t>
            </a:r>
            <a:endParaRPr lang="en-US" sz="2600" dirty="0"/>
          </a:p>
          <a:p>
            <a:pPr lvl="1"/>
            <a:r>
              <a:rPr lang="en-US" sz="2600" dirty="0" err="1"/>
              <a:t>Arhitektura</a:t>
            </a:r>
            <a:r>
              <a:rPr lang="en-US" sz="2600" dirty="0"/>
              <a:t> </a:t>
            </a:r>
            <a:r>
              <a:rPr lang="en-US" sz="2600" dirty="0" err="1"/>
              <a:t>sistema</a:t>
            </a:r>
            <a:endParaRPr lang="en-US" sz="2600" dirty="0"/>
          </a:p>
          <a:p>
            <a:pPr lvl="1"/>
            <a:r>
              <a:rPr lang="en-US" sz="2600" dirty="0" err="1"/>
              <a:t>Konfigurisanje</a:t>
            </a:r>
            <a:r>
              <a:rPr lang="en-US" sz="2600" dirty="0"/>
              <a:t> </a:t>
            </a:r>
            <a:r>
              <a:rPr lang="en-US" sz="2600" dirty="0" err="1"/>
              <a:t>svakog</a:t>
            </a:r>
            <a:r>
              <a:rPr lang="en-US" sz="2600" dirty="0"/>
              <a:t> od </a:t>
            </a:r>
            <a:r>
              <a:rPr lang="en-US" sz="2600" dirty="0" err="1"/>
              <a:t>slojeva</a:t>
            </a:r>
            <a:endParaRPr lang="en-US" sz="2600" dirty="0"/>
          </a:p>
          <a:p>
            <a:r>
              <a:rPr lang="en-US" sz="2600" dirty="0" err="1"/>
              <a:t>Testiranje</a:t>
            </a:r>
            <a:r>
              <a:rPr lang="en-US" sz="2600" dirty="0"/>
              <a:t> HA </a:t>
            </a:r>
          </a:p>
          <a:p>
            <a:pPr lvl="1"/>
            <a:r>
              <a:rPr lang="en-US" sz="2600" dirty="0" err="1"/>
              <a:t>Promena</a:t>
            </a:r>
            <a:r>
              <a:rPr lang="en-US" sz="2600" dirty="0"/>
              <a:t> </a:t>
            </a:r>
            <a:r>
              <a:rPr lang="en-US" sz="2600" dirty="0" err="1"/>
              <a:t>mastera</a:t>
            </a:r>
            <a:r>
              <a:rPr lang="en-US" sz="2600" dirty="0"/>
              <a:t> (switchover)</a:t>
            </a:r>
          </a:p>
          <a:p>
            <a:pPr lvl="1"/>
            <a:r>
              <a:rPr lang="en-US" sz="2600" dirty="0" err="1"/>
              <a:t>Prekid</a:t>
            </a:r>
            <a:r>
              <a:rPr lang="en-US" sz="2600" dirty="0"/>
              <a:t> </a:t>
            </a:r>
            <a:r>
              <a:rPr lang="en-US" sz="2600" dirty="0" err="1"/>
              <a:t>usluga</a:t>
            </a:r>
            <a:r>
              <a:rPr lang="en-US" sz="2600" dirty="0"/>
              <a:t> </a:t>
            </a:r>
            <a:r>
              <a:rPr lang="en-US" sz="2600" dirty="0" err="1"/>
              <a:t>servera</a:t>
            </a:r>
            <a:r>
              <a:rPr lang="en-US" sz="2600" dirty="0"/>
              <a:t> (outage to test availability)</a:t>
            </a:r>
          </a:p>
          <a:p>
            <a:pPr lvl="1"/>
            <a:r>
              <a:rPr lang="en-US" sz="2600" dirty="0" err="1"/>
              <a:t>Vraćanje</a:t>
            </a:r>
            <a:r>
              <a:rPr lang="en-US" sz="2600" dirty="0"/>
              <a:t> instance u </a:t>
            </a:r>
            <a:r>
              <a:rPr lang="en-US" sz="2600" dirty="0" err="1"/>
              <a:t>klaster</a:t>
            </a:r>
            <a:endParaRPr lang="en-US" sz="2600" dirty="0"/>
          </a:p>
          <a:p>
            <a:pPr lvl="1"/>
            <a:r>
              <a:rPr lang="en-US" sz="2600" dirty="0" err="1"/>
              <a:t>Dodavanje</a:t>
            </a:r>
            <a:r>
              <a:rPr lang="en-US" sz="2600" dirty="0"/>
              <a:t> </a:t>
            </a:r>
            <a:r>
              <a:rPr lang="en-US" sz="2600" dirty="0" err="1"/>
              <a:t>novih</a:t>
            </a:r>
            <a:r>
              <a:rPr lang="en-US" sz="2600" dirty="0"/>
              <a:t> </a:t>
            </a:r>
            <a:r>
              <a:rPr lang="en-US" sz="2600" dirty="0" err="1"/>
              <a:t>instanci</a:t>
            </a:r>
            <a:r>
              <a:rPr lang="en-US" sz="2600" dirty="0"/>
              <a:t> u </a:t>
            </a:r>
            <a:r>
              <a:rPr lang="en-US" sz="2600" dirty="0" err="1"/>
              <a:t>klaster</a:t>
            </a:r>
            <a:endParaRPr lang="en-US" sz="2600" dirty="0"/>
          </a:p>
          <a:p>
            <a:pPr marL="45720" indent="0">
              <a:buNone/>
            </a:pPr>
            <a:br>
              <a:rPr lang="en-US" sz="2600" dirty="0"/>
            </a:br>
            <a:endParaRPr lang="sr-Latn-RS" sz="260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876300"/>
          </a:xfrm>
        </p:spPr>
        <p:txBody>
          <a:bodyPr/>
          <a:lstStyle/>
          <a:p>
            <a:r>
              <a:rPr lang="en-US" sz="3200" dirty="0"/>
              <a:t>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34533"/>
            <a:ext cx="9601200" cy="4783667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Dostupnost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rešenja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ili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aplikacije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koja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može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funkcioniše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bez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ikakvih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prekida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tokom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dužeg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vremenskog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perioda</a:t>
            </a:r>
            <a:r>
              <a:rPr lang="en-US" sz="3200" dirty="0"/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Činjenica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nešto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treba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biti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dostupno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gotovo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uvek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obično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znači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je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izuzetno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važno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usluga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mora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biti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dostupan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klijentima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bez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obzira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cenu</a:t>
            </a:r>
            <a:endParaRPr lang="en-US" sz="3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HA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sistemi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koriste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u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situacijama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industrijama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gde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je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presudno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dalje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radi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kad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dođe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greške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kvara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itd</a:t>
            </a:r>
            <a:endParaRPr lang="en-US" sz="3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Planiranje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projektovanje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jednog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od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ovih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podrazumeva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sve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komponente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ispunjavaju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željeni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standard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dostupnosti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2132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3500"/>
            <a:ext cx="9601200" cy="876300"/>
          </a:xfrm>
        </p:spPr>
        <p:txBody>
          <a:bodyPr/>
          <a:lstStyle/>
          <a:p>
            <a:r>
              <a:rPr lang="en-US" sz="3200" dirty="0"/>
              <a:t>HA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2" y="1059228"/>
            <a:ext cx="9726855" cy="5292763"/>
          </a:xfrm>
        </p:spPr>
        <p:txBody>
          <a:bodyPr>
            <a:noAutofit/>
          </a:bodyPr>
          <a:lstStyle/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principa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projektovanju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osigurala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visoka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</a:t>
            </a:r>
            <a:endParaRPr lang="en-US" sz="2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Pojedinačne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tačke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Single points of failure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Jedna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tačka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prouzrokovala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dođe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greške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njenom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radu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zasniva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jednom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pokreće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aplikaciju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taj server je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potencijalna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tačka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neuspeha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taj server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zakaže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aplikacija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neće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dirty="0">
                <a:effectLst/>
              </a:rPr>
            </a:b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Pouzdano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preuzimanje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prelaz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- Reliable crossover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kopija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U tom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slučaju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dođe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greške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jednoj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neophodno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osigurati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pouzdano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preusmeravanje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što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prelaska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bez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gubitka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podataka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uticaja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Otkrivanje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kvarova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Failure detectability: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Kvarovi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moraju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vidljivi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idealno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ugrađenu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automatizaciju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kvarovima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Takođe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trebalo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postoje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ugrađeni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mehanizmi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izbegavanje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uobičajenog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uzroka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istovremeno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otkazuju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verovatno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uzroka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b="0" dirty="0">
              <a:effectLst/>
            </a:endParaRPr>
          </a:p>
          <a:p>
            <a:endParaRPr lang="sr-Latn-R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0"/>
            <a:ext cx="9601200" cy="876300"/>
          </a:xfrm>
        </p:spPr>
        <p:txBody>
          <a:bodyPr/>
          <a:lstStyle/>
          <a:p>
            <a:r>
              <a:rPr lang="en-US" sz="3200" dirty="0" err="1"/>
              <a:t>Merenje</a:t>
            </a:r>
            <a:r>
              <a:rPr lang="en-US" sz="3200" dirty="0"/>
              <a:t> 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699" y="1239371"/>
            <a:ext cx="9726855" cy="4660900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Dostupnost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uglavnom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meri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korišćenjem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dve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vrste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metrika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merenja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12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Srednje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vreme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za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oporavak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The mean time to recover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MTTR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Srednje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vreme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između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kvarova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The mean time between failures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MTBF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metrika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obično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800" b="1" dirty="0" err="1">
                <a:effectLst/>
              </a:rPr>
              <a:t>pravilo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broja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devetki</a:t>
            </a:r>
            <a:endParaRPr lang="en-US" sz="2800" b="1" dirty="0">
              <a:effectLst/>
            </a:endParaRPr>
          </a:p>
          <a:p>
            <a:pPr marL="45720" indent="0">
              <a:buNone/>
            </a:pPr>
            <a:endParaRPr lang="sr-Latn-R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B05F1-C85B-4859-B4BF-F2EEFF31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5" y="3429000"/>
            <a:ext cx="9305365" cy="2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5102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573741"/>
            <a:ext cx="9601200" cy="5344459"/>
          </a:xfrm>
        </p:spPr>
        <p:txBody>
          <a:bodyPr>
            <a:normAutofit fontScale="92500"/>
          </a:bodyPr>
          <a:lstStyle/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Patroni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softver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upravljanje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 koji je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razvio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Zalando za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orkestriranje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automatizaciju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nekoliko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aspekata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PostgreSQL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klastera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sr-Latn-R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pomoću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niza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posebnih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komponenti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kojima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komunicira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slojevima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steku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kako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kraju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proizveo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softver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koji je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dostupan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visokoj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meri.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Razlog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zbog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niz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softverskih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slojeva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smanjenje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tačke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otkaza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point of failure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Karakteristike</a:t>
            </a:r>
          </a:p>
          <a:p>
            <a:pPr marL="342900" marR="0" lvl="0" indent="-342900" algn="just" fontAlgn="base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Može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automatski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izabrati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zamenu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slučaju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otkaza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Može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preusmeriti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veze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sposobne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pisanje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novoizabrani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čvor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čvorovi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mogu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dodati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klaster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Oporavljeni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čvorovi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mogu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ponovo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pridružiti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klasteru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replike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83420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5102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1BC55-1927-427F-B461-99ECA8168E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911178"/>
            <a:ext cx="4884458" cy="41987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34C5F-6510-4466-A98E-27A53A066366}"/>
              </a:ext>
            </a:extLst>
          </p:cNvPr>
          <p:cNvSpPr txBox="1"/>
          <p:nvPr/>
        </p:nvSpPr>
        <p:spPr>
          <a:xfrm>
            <a:off x="6096000" y="12546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Svaki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element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komunicira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svojom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lokalnom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Postgres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servisa</a:t>
            </a:r>
            <a:endParaRPr lang="sr-Latn-R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sr-Latn-RS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Patroni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komunicira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HAProxy-em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kako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održao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konzistentnom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zdravom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3500"/>
            <a:ext cx="9601200" cy="5102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re</a:t>
            </a:r>
            <a:r>
              <a:rPr lang="sr-Latn-RS" dirty="0"/>
              <a:t>šenje za ha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9969F-4448-43D6-9E61-D8EFD68D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04" y="1093694"/>
            <a:ext cx="8520013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10973</TotalTime>
  <Words>846</Words>
  <Application>Microsoft Office PowerPoint</Application>
  <PresentationFormat>Widescreen</PresentationFormat>
  <Paragraphs>100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Georgia</vt:lpstr>
      <vt:lpstr>Symbol</vt:lpstr>
      <vt:lpstr>Times New Roman</vt:lpstr>
      <vt:lpstr>Red Line Business 16x9</vt:lpstr>
      <vt:lpstr>Zaključak</vt:lpstr>
      <vt:lpstr>High availability rešenja kod PostgreSQL-a</vt:lpstr>
      <vt:lpstr>Sadržaj prezentacije</vt:lpstr>
      <vt:lpstr>HA</vt:lpstr>
      <vt:lpstr>HA </vt:lpstr>
      <vt:lpstr>Merenje HA</vt:lpstr>
      <vt:lpstr>Patroni kao rešenje za ha</vt:lpstr>
      <vt:lpstr>Patroni kao rešenje za ha</vt:lpstr>
      <vt:lpstr>Patroni kao rešenje za ha</vt:lpstr>
      <vt:lpstr>Patroni kao rešenje za ha Test primeri – promena mastera</vt:lpstr>
      <vt:lpstr>Patroni kao rešenje za ha Test primeri – promena mastera</vt:lpstr>
      <vt:lpstr>Patroni kao rešenje za ha Test primeri – Prekid rada servera</vt:lpstr>
      <vt:lpstr>Patroni kao rešenje za ha Test primeri vraćanje instance u klaster</vt:lpstr>
      <vt:lpstr>Patroni kao rešenje za ha Test primeri – dodavanje nove instance u klaster</vt:lpstr>
      <vt:lpstr>Patroni kao rešenje za ha Test primeri – dodavanje nove instance u klaster</vt:lpstr>
      <vt:lpstr>Patroni kao rešenje za ha Test primeri – dodavanje nove instance u klaster</vt:lpstr>
      <vt:lpstr>HVALA NA Pažnji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hibridna aplikacija kao poslovni vodič</dc:title>
  <dc:creator>Stefan Zivic</dc:creator>
  <cp:lastModifiedBy>Stefan Zivic</cp:lastModifiedBy>
  <cp:revision>218</cp:revision>
  <dcterms:created xsi:type="dcterms:W3CDTF">2017-07-15T22:33:51Z</dcterms:created>
  <dcterms:modified xsi:type="dcterms:W3CDTF">2021-06-27T20:09:35Z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