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1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4AB7-B8E5-401A-89F5-89FE4678013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40DB-81E8-45FC-9CCB-35DBF0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Robinhood</a:t>
            </a:r>
            <a:r>
              <a:rPr lang="en-US" dirty="0" smtClean="0"/>
              <a:t> Markets, </a:t>
            </a:r>
            <a:r>
              <a:rPr lang="en-US" dirty="0" err="1" smtClean="0"/>
              <a:t>Inc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Ending </a:t>
            </a:r>
            <a:r>
              <a:rPr lang="en-US" sz="4000" dirty="0"/>
              <a:t>T</a:t>
            </a:r>
            <a:r>
              <a:rPr lang="en-US" sz="4000" dirty="0" smtClean="0"/>
              <a:t>he Race to The Bottom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552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Incorporated </a:t>
            </a:r>
            <a:r>
              <a:rPr lang="en-US" dirty="0"/>
              <a:t>April 18</a:t>
            </a:r>
            <a:r>
              <a:rPr lang="en-US" baseline="30000" dirty="0"/>
              <a:t>th</a:t>
            </a:r>
            <a:r>
              <a:rPr lang="en-US" dirty="0"/>
              <a:t>, </a:t>
            </a:r>
            <a:r>
              <a:rPr lang="en-US" dirty="0" smtClean="0"/>
              <a:t>2013</a:t>
            </a:r>
          </a:p>
          <a:p>
            <a:endParaRPr lang="en-US" dirty="0"/>
          </a:p>
          <a:p>
            <a:r>
              <a:rPr lang="en-US" dirty="0" smtClean="0"/>
              <a:t>Vladimir Tenev and </a:t>
            </a:r>
            <a:r>
              <a:rPr lang="en-US" dirty="0" err="1" smtClean="0"/>
              <a:t>Baiju</a:t>
            </a:r>
            <a:r>
              <a:rPr lang="en-US" dirty="0" smtClean="0"/>
              <a:t> Bhatt</a:t>
            </a:r>
          </a:p>
          <a:p>
            <a:pPr lvl="1"/>
            <a:r>
              <a:rPr lang="en-US" dirty="0" smtClean="0"/>
              <a:t>Stanford grads working in NYC in financial software</a:t>
            </a:r>
          </a:p>
          <a:p>
            <a:pPr lvl="1"/>
            <a:endParaRPr lang="en-US" dirty="0"/>
          </a:p>
          <a:p>
            <a:r>
              <a:rPr lang="en-US" dirty="0"/>
              <a:t>Democratize access the American financial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Financial Crisis</a:t>
            </a:r>
          </a:p>
          <a:p>
            <a:pPr lvl="1"/>
            <a:r>
              <a:rPr lang="en-US" dirty="0" smtClean="0"/>
              <a:t>Be better than “the other guys”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7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stock trading for all</a:t>
            </a:r>
          </a:p>
          <a:p>
            <a:pPr lvl="1"/>
            <a:r>
              <a:rPr lang="en-US" dirty="0" smtClean="0"/>
              <a:t>“Steal from the rich and give to the poor”</a:t>
            </a:r>
          </a:p>
          <a:p>
            <a:pPr lvl="1"/>
            <a:endParaRPr lang="en-US" dirty="0"/>
          </a:p>
          <a:p>
            <a:r>
              <a:rPr lang="en-US" dirty="0" smtClean="0"/>
              <a:t>Millennial customer base</a:t>
            </a:r>
          </a:p>
          <a:p>
            <a:pPr lvl="1"/>
            <a:r>
              <a:rPr lang="en-US" dirty="0" smtClean="0"/>
              <a:t>Scared by financial crisis</a:t>
            </a:r>
          </a:p>
          <a:p>
            <a:pPr lvl="1"/>
            <a:r>
              <a:rPr lang="en-US" dirty="0" smtClean="0"/>
              <a:t>Suspicious of traditional brokers and financial advisors</a:t>
            </a:r>
          </a:p>
          <a:p>
            <a:pPr lvl="1"/>
            <a:r>
              <a:rPr lang="en-US" dirty="0" smtClean="0"/>
              <a:t>Technology focused</a:t>
            </a:r>
          </a:p>
          <a:p>
            <a:endParaRPr lang="en-US" dirty="0"/>
          </a:p>
          <a:p>
            <a:r>
              <a:rPr lang="en-US" dirty="0" smtClean="0"/>
              <a:t>App based platform</a:t>
            </a:r>
          </a:p>
        </p:txBody>
      </p:sp>
    </p:spTree>
    <p:extLst>
      <p:ext uri="{BB962C8B-B14F-4D97-AF65-F5344CB8AC3E}">
        <p14:creationId xmlns:p14="http://schemas.microsoft.com/office/powerpoint/2010/main" val="344472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Being a smaller technology focused firm allows them to be lighter and reduces overhead</a:t>
            </a:r>
          </a:p>
          <a:p>
            <a:pPr lvl="1"/>
            <a:r>
              <a:rPr lang="en-US" dirty="0" smtClean="0"/>
              <a:t>No branch locations</a:t>
            </a:r>
          </a:p>
          <a:p>
            <a:pPr lvl="1"/>
            <a:r>
              <a:rPr lang="en-US" dirty="0" smtClean="0"/>
              <a:t>Less employees</a:t>
            </a:r>
          </a:p>
          <a:p>
            <a:pPr lvl="1"/>
            <a:endParaRPr lang="en-US" dirty="0"/>
          </a:p>
          <a:p>
            <a:r>
              <a:rPr lang="en-US" dirty="0" smtClean="0"/>
              <a:t>“Clearing by </a:t>
            </a:r>
            <a:r>
              <a:rPr lang="en-US" dirty="0" err="1" smtClean="0"/>
              <a:t>Robinhood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First clearing firm built from the ground up since 2008</a:t>
            </a:r>
          </a:p>
          <a:p>
            <a:pPr lvl="1"/>
            <a:r>
              <a:rPr lang="en-US" dirty="0" smtClean="0"/>
              <a:t>Reduces fees and costs</a:t>
            </a:r>
          </a:p>
          <a:p>
            <a:pPr lvl="1"/>
            <a:r>
              <a:rPr lang="en-US" dirty="0" smtClean="0"/>
              <a:t>Greater visibility and control over accounts</a:t>
            </a:r>
            <a:endParaRPr lang="en-US" dirty="0" smtClean="0"/>
          </a:p>
          <a:p>
            <a:pPr lvl="1"/>
            <a:r>
              <a:rPr lang="en-US" dirty="0" smtClean="0"/>
              <a:t>Python 3, Django/DRF, React JS, Kafka, Airflow</a:t>
            </a:r>
          </a:p>
          <a:p>
            <a:pPr lvl="2"/>
            <a:r>
              <a:rPr lang="en-US" dirty="0" smtClean="0"/>
              <a:t>“model complex financial objects and quickly stand up API servers”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11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Interest on cash balances</a:t>
            </a:r>
          </a:p>
          <a:p>
            <a:endParaRPr lang="en-US" dirty="0" smtClean="0"/>
          </a:p>
          <a:p>
            <a:r>
              <a:rPr lang="en-US" dirty="0" smtClean="0"/>
              <a:t>Payment for order flow</a:t>
            </a:r>
          </a:p>
          <a:p>
            <a:pPr lvl="1"/>
            <a:r>
              <a:rPr lang="en-US" dirty="0" smtClean="0"/>
              <a:t>Rebates from high-frequency trading firms for sending them retail flow</a:t>
            </a:r>
          </a:p>
          <a:p>
            <a:pPr lvl="1"/>
            <a:r>
              <a:rPr lang="en-US" dirty="0" smtClean="0"/>
              <a:t>100% legal and full disclosed SEC Rule 606</a:t>
            </a:r>
          </a:p>
          <a:p>
            <a:pPr lvl="1"/>
            <a:r>
              <a:rPr lang="en-US" dirty="0" smtClean="0"/>
              <a:t>Very commonplace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premium account types</a:t>
            </a:r>
          </a:p>
          <a:p>
            <a:pPr lvl="1"/>
            <a:r>
              <a:rPr lang="en-US" dirty="0" err="1" smtClean="0"/>
              <a:t>Robinhood</a:t>
            </a:r>
            <a:r>
              <a:rPr lang="en-US" dirty="0" smtClean="0"/>
              <a:t> Instant</a:t>
            </a:r>
          </a:p>
          <a:p>
            <a:pPr lvl="1"/>
            <a:r>
              <a:rPr lang="en-US" dirty="0" err="1" smtClean="0"/>
              <a:t>Robinhood</a:t>
            </a:r>
            <a:r>
              <a:rPr lang="en-US" dirty="0" smtClean="0"/>
              <a:t> Gold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3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brokerage firm</a:t>
            </a:r>
          </a:p>
          <a:p>
            <a:pPr lvl="1"/>
            <a:r>
              <a:rPr lang="en-US" dirty="0" smtClean="0"/>
              <a:t>E-Trade, TD Ameritrade, Charles Schwab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Robo</a:t>
            </a:r>
            <a:r>
              <a:rPr lang="en-US" dirty="0" smtClean="0"/>
              <a:t>-advisors</a:t>
            </a:r>
          </a:p>
          <a:p>
            <a:pPr lvl="1"/>
            <a:r>
              <a:rPr lang="en-US" dirty="0" err="1" smtClean="0"/>
              <a:t>Wealthfront</a:t>
            </a:r>
            <a:r>
              <a:rPr lang="en-US" dirty="0" smtClean="0"/>
              <a:t>, Betterment, </a:t>
            </a:r>
            <a:r>
              <a:rPr lang="en-US" dirty="0" err="1" smtClean="0"/>
              <a:t>SoFI</a:t>
            </a:r>
            <a:r>
              <a:rPr lang="en-US" dirty="0" smtClean="0"/>
              <a:t>, </a:t>
            </a:r>
            <a:r>
              <a:rPr lang="en-US" dirty="0" err="1" smtClean="0"/>
              <a:t>Ellevest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Big Banks coupling brokerage products</a:t>
            </a:r>
          </a:p>
          <a:p>
            <a:pPr lvl="1"/>
            <a:r>
              <a:rPr lang="en-US" dirty="0" smtClean="0"/>
              <a:t>JP Morgan Chase “You Invest”</a:t>
            </a:r>
          </a:p>
          <a:p>
            <a:pPr lvl="1"/>
            <a:r>
              <a:rPr lang="en-US" dirty="0" smtClean="0"/>
              <a:t>Bank of America “Merrill Edge”</a:t>
            </a:r>
          </a:p>
          <a:p>
            <a:pPr lvl="1"/>
            <a:endParaRPr lang="en-US" dirty="0"/>
          </a:p>
          <a:p>
            <a:r>
              <a:rPr lang="en-US" dirty="0" smtClean="0"/>
              <a:t>Cryptocurrency Trading</a:t>
            </a:r>
          </a:p>
          <a:p>
            <a:endParaRPr lang="en-US" dirty="0"/>
          </a:p>
          <a:p>
            <a:r>
              <a:rPr lang="en-US" dirty="0" smtClean="0"/>
              <a:t>Option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8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Million Accounts</a:t>
            </a:r>
          </a:p>
          <a:p>
            <a:endParaRPr lang="en-US" dirty="0" smtClean="0"/>
          </a:p>
          <a:p>
            <a:r>
              <a:rPr lang="en-US" dirty="0" smtClean="0"/>
              <a:t>Currently private company </a:t>
            </a:r>
          </a:p>
          <a:p>
            <a:pPr lvl="1"/>
            <a:r>
              <a:rPr lang="en-US" dirty="0" smtClean="0"/>
              <a:t>IPO Plans</a:t>
            </a:r>
          </a:p>
          <a:p>
            <a:endParaRPr lang="en-US" dirty="0" smtClean="0"/>
          </a:p>
          <a:p>
            <a:r>
              <a:rPr lang="en-US" dirty="0" smtClean="0"/>
              <a:t>Recent Series E financing values the company at $7.6B</a:t>
            </a:r>
          </a:p>
        </p:txBody>
      </p:sp>
    </p:spTree>
    <p:extLst>
      <p:ext uri="{BB962C8B-B14F-4D97-AF65-F5344CB8AC3E}">
        <p14:creationId xmlns:p14="http://schemas.microsoft.com/office/powerpoint/2010/main" val="253896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robo</a:t>
            </a:r>
            <a:r>
              <a:rPr lang="en-US" dirty="0" smtClean="0"/>
              <a:t>-advising component</a:t>
            </a:r>
          </a:p>
          <a:p>
            <a:pPr lvl="1"/>
            <a:r>
              <a:rPr lang="en-US" dirty="0" smtClean="0"/>
              <a:t>Portfolio Construction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Add stock screening technology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261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Robinhood Markets, Inc</vt:lpstr>
      <vt:lpstr>Beginnings</vt:lpstr>
      <vt:lpstr>Free</vt:lpstr>
      <vt:lpstr>Technologies</vt:lpstr>
      <vt:lpstr>Revenues</vt:lpstr>
      <vt:lpstr>Trends</vt:lpstr>
      <vt:lpstr>Results</vt:lpstr>
      <vt:lpstr>Recommendation</vt:lpstr>
    </vt:vector>
  </TitlesOfParts>
  <Company>BGC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Robinhood Markets, Inc</dc:title>
  <dc:creator>Steindam, Zach</dc:creator>
  <cp:lastModifiedBy>Steindam, Zach</cp:lastModifiedBy>
  <cp:revision>10</cp:revision>
  <dcterms:created xsi:type="dcterms:W3CDTF">2019-08-27T13:01:03Z</dcterms:created>
  <dcterms:modified xsi:type="dcterms:W3CDTF">2019-08-27T20:05:21Z</dcterms:modified>
</cp:coreProperties>
</file>