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7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5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7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396;p22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Google Shape;397;p22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139040" y="582120"/>
            <a:ext cx="3062520" cy="53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" name="Google Shape;401;p22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Google Shape;402;p22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Google Shape;403;p22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Google Shape;404;p22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Google Shape;405;p22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Google Shape;406;p22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" name="Google Shape;407;p22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" name="Google Shape;408;p22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" name="Google Shape;409;p22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Google Shape;410;p22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Google Shape;411;p22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" name="Google Shape;412;p22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413;p22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Google Shape;414;p22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Google Shape;415;p22"/>
          <p:cNvSpPr/>
          <p:nvPr/>
        </p:nvSpPr>
        <p:spPr>
          <a:xfrm>
            <a:off x="2912400" y="3087360"/>
            <a:ext cx="4416120" cy="63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CREDITS: This presentation template was created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2"/>
              </a:rPr>
              <a:t>Slidesgo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including icons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3"/>
              </a:rPr>
              <a:t>Flaticon</a:t>
            </a:r>
            <a:r>
              <a:rPr b="0" lang="en" sz="12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, and infographics &amp; images by </a:t>
            </a:r>
            <a:r>
              <a:rPr b="1" lang="en" sz="1200" strike="noStrike" u="sng">
                <a:solidFill>
                  <a:schemeClr val="accent3"/>
                </a:solidFill>
                <a:effectLst/>
                <a:uFillTx/>
                <a:latin typeface="Fira Code"/>
                <a:ea typeface="Fira Code"/>
                <a:hlinkClick r:id="rId4"/>
              </a:rPr>
              <a:t>Freepik</a:t>
            </a:r>
            <a:endParaRPr b="0" lang="pl-PL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4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5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6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7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0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1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4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6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7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8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231;p15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2" name="Google Shape;232;p15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239;p15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4" name="Google Shape;240;p15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5" name="Google Shape;241;p15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Google Shape;242;p15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7" name="Google Shape;243;p15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8" name="Google Shape;244;p15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245;p15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Google Shape;246;p15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1" name="Google Shape;247;p15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248;p15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Google Shape;249;p15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4" name="Google Shape;250;p15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5" name="Google Shape;251;p15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6" name="Google Shape;252;p15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07;p7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0" name="Google Shape;108;p7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1154160" y="1137600"/>
            <a:ext cx="3967920" cy="142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2" name="Google Shape;111;p7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Google Shape;112;p7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4" name="Google Shape;113;p7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5" name="Google Shape;114;p7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6" name="Google Shape;115;p7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7" name="Google Shape;116;p7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Google Shape;117;p7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9" name="Google Shape;118;p7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0" name="Google Shape;119;p7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1" name="Google Shape;120;p7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2" name="Google Shape;121;p7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3" name="Google Shape;122;p7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4" name="Google Shape;123;p7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5" name="Google Shape;124;p7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44;p9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Google Shape;145;p9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31480" y="621360"/>
            <a:ext cx="4043160" cy="5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Google Shape;148;p9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1" name="Google Shape;149;p9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Google Shape;150;p9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3" name="Google Shape;151;p9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Google Shape;152;p9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5" name="Google Shape;153;p9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Google Shape;154;p9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7" name="Google Shape;155;p9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8" name="Google Shape;156;p9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Google Shape;157;p9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0" name="Google Shape;158;p9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1" name="Google Shape;159;p9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Google Shape;160;p9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Google Shape;161;p9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710280" y="542520"/>
            <a:ext cx="3859920" cy="14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311;p18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8" name="Google Shape;312;p18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134360" y="686160"/>
            <a:ext cx="5339160" cy="63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5000" strike="noStrike" u="none">
                <a:solidFill>
                  <a:schemeClr val="dk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0" name="Google Shape;315;p18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1" name="Google Shape;316;p18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2" name="Google Shape;317;p18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Google Shape;318;p18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4" name="Google Shape;319;p18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Google Shape;320;p18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6" name="Google Shape;321;p18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7" name="Google Shape;322;p18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8" name="Google Shape;323;p18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9" name="Google Shape;324;p18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0" name="Google Shape;325;p18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1" name="Google Shape;326;p18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2" name="Google Shape;327;p18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3" name="Google Shape;328;p18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2100960" y="2016000"/>
            <a:ext cx="510372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2100960" y="3013920"/>
            <a:ext cx="5103720" cy="488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165;p11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8" name="Google Shape;166;p11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1084320" y="1311480"/>
            <a:ext cx="6377040" cy="101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2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1554120" y="2486880"/>
            <a:ext cx="6687000" cy="52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1" name="Google Shape;169;p11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2" name="Google Shape;170;p11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3" name="Google Shape;171;p11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4" name="Google Shape;172;p11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5" name="Google Shape;173;p11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6" name="Google Shape;174;p11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7" name="Google Shape;175;p11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8" name="Google Shape;176;p11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Google Shape;177;p11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0" name="Google Shape;178;p11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1" name="Google Shape;179;p11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2" name="Google Shape;180;p11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3" name="Google Shape;181;p11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4" name="Google Shape;182;p11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185;p1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8" name="Google Shape;186;p13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460520" y="143676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title"/>
          </p:nvPr>
        </p:nvSpPr>
        <p:spPr>
          <a:xfrm>
            <a:off x="2850480" y="241992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title"/>
          </p:nvPr>
        </p:nvSpPr>
        <p:spPr>
          <a:xfrm>
            <a:off x="4242960" y="3400200"/>
            <a:ext cx="870120" cy="336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2" name="Google Shape;196;p1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3" name="Google Shape;197;p1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4" name="Google Shape;198;p1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5" name="Google Shape;199;p1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6" name="Google Shape;200;p1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7" name="Google Shape;201;p1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8" name="Google Shape;202;p1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9" name="Google Shape;203;p1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0" name="Google Shape;204;p1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1" name="Google Shape;205;p1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2" name="Google Shape;206;p1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3" name="Google Shape;207;p1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4" name="Google Shape;208;p1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5" name="Google Shape;209;p1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12;p1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9" name="Google Shape;213;p14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752840" y="3005280"/>
            <a:ext cx="6107040" cy="37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Google Shape;216;p1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2" name="Google Shape;217;p1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3" name="Google Shape;218;p1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4" name="Google Shape;219;p1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5" name="Google Shape;220;p1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6" name="Google Shape;221;p1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7" name="Google Shape;222;p1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8" name="Google Shape;223;p1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9" name="Google Shape;224;p1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0" name="Google Shape;225;p1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1" name="Google Shape;226;p1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2" name="Google Shape;227;p1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Google Shape;228;p1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4" name="Google Shape;229;p1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417;p2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" name="Google Shape;418;p23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" name="Google Shape;419;p2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" name="Google Shape;420;p2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421;p2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Google Shape;422;p2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" name="Google Shape;423;p2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Google Shape;424;p2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Google Shape;425;p2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Google Shape;426;p2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Google Shape;427;p2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Google Shape;428;p2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Google Shape;429;p2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" name="Google Shape;430;p2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" name="Google Shape;431;p2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432;p2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255;p1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7" name="Google Shape;256;p16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8" name="Google Shape;265;p1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9" name="Google Shape;266;p1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267;p1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268;p1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2" name="Google Shape;269;p1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270;p1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271;p1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5" name="Google Shape;272;p1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6" name="Google Shape;273;p1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7" name="Google Shape;274;p1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8" name="Google Shape;275;p1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29" name="Google Shape;276;p1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0" name="Google Shape;277;p1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1" name="Google Shape;278;p1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49;p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5" name="Google Shape;50;p4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1464120" y="1063080"/>
            <a:ext cx="6967440" cy="341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8" name="Google Shape;53;p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39" name="Google Shape;54;p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0" name="Google Shape;55;p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1" name="Google Shape;56;p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2" name="Google Shape;57;p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3" name="Google Shape;58;p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4" name="Google Shape;59;p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Google Shape;60;p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6" name="Google Shape;61;p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7" name="Google Shape;62;p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8" name="Google Shape;63;p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9" name="Google Shape;64;p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0" name="Google Shape;65;p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1" name="Google Shape;66;p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281;p17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3" name="Google Shape;282;p17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4" name="Google Shape;295;p17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5" name="Google Shape;296;p17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6" name="Google Shape;297;p17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Google Shape;298;p17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8" name="Google Shape;299;p17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9" name="Google Shape;300;p17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0" name="Google Shape;301;p17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1" name="Google Shape;302;p17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2" name="Google Shape;303;p17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3" name="Google Shape;304;p17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4" name="Google Shape;305;p17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5" name="Google Shape;306;p17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6" name="Google Shape;307;p17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7" name="Google Shape;308;p17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34;p19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1" name="Google Shape;335;p19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2" name="PlaceHolder 1"/>
          <p:cNvSpPr>
            <a:spLocks noGrp="1"/>
          </p:cNvSpPr>
          <p:nvPr>
            <p:ph type="body"/>
          </p:nvPr>
        </p:nvSpPr>
        <p:spPr>
          <a:xfrm>
            <a:off x="3306240" y="2227680"/>
            <a:ext cx="469224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3" name="Google Shape;337;p19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4" name="Google Shape;338;p19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5" name="Google Shape;339;p19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6" name="Google Shape;340;p19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7" name="Google Shape;341;p19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8" name="Google Shape;342;p19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9" name="Google Shape;343;p19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0" name="Google Shape;344;p19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1" name="Google Shape;345;p19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2" name="Google Shape;346;p19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3" name="Google Shape;347;p19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4" name="Google Shape;348;p19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5" name="Google Shape;349;p19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6" name="Google Shape;350;p19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title"/>
          </p:nvPr>
        </p:nvSpPr>
        <p:spPr>
          <a:xfrm>
            <a:off x="2091600" y="2372400"/>
            <a:ext cx="121284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9" name="PlaceHolder 4"/>
          <p:cNvSpPr>
            <a:spLocks noGrp="1"/>
          </p:cNvSpPr>
          <p:nvPr>
            <p:ph type="body"/>
          </p:nvPr>
        </p:nvSpPr>
        <p:spPr>
          <a:xfrm>
            <a:off x="3739680" y="3164400"/>
            <a:ext cx="4692240" cy="74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0" name="PlaceHolder 5"/>
          <p:cNvSpPr>
            <a:spLocks noGrp="1"/>
          </p:cNvSpPr>
          <p:nvPr>
            <p:ph type="title"/>
          </p:nvPr>
        </p:nvSpPr>
        <p:spPr>
          <a:xfrm>
            <a:off x="2525040" y="3309120"/>
            <a:ext cx="1212840" cy="46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0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57;p20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2" name="Google Shape;358;p20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121760" y="1184040"/>
            <a:ext cx="2889000" cy="112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4" name="Google Shape;361;p20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5" name="Google Shape;362;p20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6" name="Google Shape;363;p20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7" name="Google Shape;364;p20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8" name="Google Shape;365;p20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9" name="Google Shape;366;p20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0" name="Google Shape;367;p20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1" name="Google Shape;368;p20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2" name="Google Shape;369;p20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3" name="Google Shape;370;p20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4" name="Google Shape;371;p20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5" name="Google Shape;372;p20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6" name="Google Shape;373;p20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7" name="Google Shape;374;p20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29;p3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0" name="Google Shape;30;p3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1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184032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0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xx%</a:t>
            </a:r>
            <a:endParaRPr b="0" lang="pl-PL" sz="10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2" name="PlaceHolder 2"/>
          <p:cNvSpPr>
            <a:spLocks noGrp="1"/>
          </p:cNvSpPr>
          <p:nvPr>
            <p:ph type="title"/>
          </p:nvPr>
        </p:nvSpPr>
        <p:spPr>
          <a:xfrm>
            <a:off x="2605680" y="1846800"/>
            <a:ext cx="537516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3" name="Google Shape;34;p3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4" name="Google Shape;35;p3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5" name="Google Shape;36;p3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6" name="Google Shape;37;p3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7" name="Google Shape;38;p3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8" name="Google Shape;39;p3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9" name="Google Shape;40;p3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0" name="Google Shape;41;p3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1" name="Google Shape;42;p3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2" name="Google Shape;43;p3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3" name="Google Shape;44;p3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4" name="Google Shape;45;p3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Google Shape;46;p3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6" name="Google Shape;47;p3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_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376;p21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9" name="Google Shape;377;p21"/>
          <p:cNvSpPr/>
          <p:nvPr/>
        </p:nvSpPr>
        <p:spPr>
          <a:xfrm>
            <a:off x="457200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0" name="Google Shape;378;p21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1" name="Google Shape;379;p21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2" name="Google Shape;380;p21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3" name="Google Shape;381;p21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4" name="Google Shape;382;p21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5" name="Google Shape;383;p21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6" name="Google Shape;384;p21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7" name="Google Shape;385;p21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8" name="Google Shape;386;p21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9" name="Google Shape;387;p21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0" name="Google Shape;388;p21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Google Shape;389;p21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2" name="Google Shape;390;p21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3" name="Google Shape;391;p21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4" name="PlaceHolder 1"/>
          <p:cNvSpPr>
            <a:spLocks noGrp="1"/>
          </p:cNvSpPr>
          <p:nvPr>
            <p:ph type="body"/>
          </p:nvPr>
        </p:nvSpPr>
        <p:spPr>
          <a:xfrm>
            <a:off x="2090520" y="1956600"/>
            <a:ext cx="5109120" cy="210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26;p8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127;p8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73360" y="1194120"/>
            <a:ext cx="4279320" cy="16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Google Shape;129;p8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1" name="Google Shape;130;p8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" name="Google Shape;131;p8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Google Shape;132;p8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133;p8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" name="Google Shape;134;p8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Google Shape;135;p8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136;p8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Google Shape;137;p8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" name="Google Shape;138;p8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139;p8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140;p8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Google Shape;141;p8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" name="Google Shape;142;p8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2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434;p24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435;p24"/>
          <p:cNvSpPr/>
          <p:nvPr/>
        </p:nvSpPr>
        <p:spPr>
          <a:xfrm>
            <a:off x="0" y="0"/>
            <a:ext cx="4569840" cy="62424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436;p24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437;p24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438;p24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439;p24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440;p24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441;p24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442;p24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443;p24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5" name="Google Shape;444;p24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Google Shape;445;p24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Google Shape;446;p24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8" name="Google Shape;447;p24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Google Shape;448;p24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Google Shape;449;p24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4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68;p5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Google Shape;69;p5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73;p5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74;p5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75;p5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76;p5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Google Shape;77;p5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0" name="Google Shape;78;p5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Google Shape;79;p5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Google Shape;80;p5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81;p5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Google Shape;82;p5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Google Shape;83;p5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84;p5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Google Shape;85;p5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Google Shape;86;p5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43360" y="621360"/>
            <a:ext cx="4055040" cy="52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;p2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10;p2"/>
          <p:cNvSpPr/>
          <p:nvPr/>
        </p:nvSpPr>
        <p:spPr>
          <a:xfrm>
            <a:off x="0" y="0"/>
            <a:ext cx="4569840" cy="590760"/>
          </a:xfrm>
          <a:prstGeom prst="rect">
            <a:avLst/>
          </a:prstGeom>
          <a:solidFill>
            <a:schemeClr val="dk1"/>
          </a:solidFill>
          <a:ln w="9525">
            <a:solidFill>
              <a:srgbClr val="2e323b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5786640" cy="51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4;p2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5;p2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6;p2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Google Shape;17;p2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Google Shape;18;p2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Google Shape;19;p2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Google Shape;20;p2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Google Shape;21;p2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Google Shape;22;p2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Google Shape;23;p2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Google Shape;24;p2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Google Shape;25;p2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Google Shape;26;p2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27;p2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1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2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6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8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9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1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6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8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0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1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omyślny 1">
    <p:bg>
      <p:bgPr>
        <a:solidFill>
          <a:schemeClr val="accent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89;p6"/>
          <p:cNvSpPr/>
          <p:nvPr/>
        </p:nvSpPr>
        <p:spPr>
          <a:xfrm>
            <a:off x="0" y="542520"/>
            <a:ext cx="9141840" cy="405612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6" name="Google Shape;90;p6"/>
          <p:cNvSpPr/>
          <p:nvPr/>
        </p:nvSpPr>
        <p:spPr>
          <a:xfrm>
            <a:off x="4572000" y="0"/>
            <a:ext cx="4569840" cy="590760"/>
          </a:xfrm>
          <a:prstGeom prst="rect">
            <a:avLst/>
          </a:prstGeom>
          <a:solidFill>
            <a:schemeClr val="dk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91;p6"/>
          <p:cNvSpPr/>
          <p:nvPr/>
        </p:nvSpPr>
        <p:spPr>
          <a:xfrm>
            <a:off x="710280" y="745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8" name="Google Shape;92;p6"/>
          <p:cNvSpPr/>
          <p:nvPr/>
        </p:nvSpPr>
        <p:spPr>
          <a:xfrm>
            <a:off x="710280" y="1009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9" name="Google Shape;93;p6"/>
          <p:cNvSpPr/>
          <p:nvPr/>
        </p:nvSpPr>
        <p:spPr>
          <a:xfrm>
            <a:off x="710280" y="1273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0" name="Google Shape;94;p6"/>
          <p:cNvSpPr/>
          <p:nvPr/>
        </p:nvSpPr>
        <p:spPr>
          <a:xfrm>
            <a:off x="710280" y="1537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Google Shape;95;p6"/>
          <p:cNvSpPr/>
          <p:nvPr/>
        </p:nvSpPr>
        <p:spPr>
          <a:xfrm>
            <a:off x="710280" y="18007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5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96;p6"/>
          <p:cNvSpPr/>
          <p:nvPr/>
        </p:nvSpPr>
        <p:spPr>
          <a:xfrm>
            <a:off x="710280" y="20646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6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97;p6"/>
          <p:cNvSpPr/>
          <p:nvPr/>
        </p:nvSpPr>
        <p:spPr>
          <a:xfrm>
            <a:off x="710280" y="23281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7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98;p6"/>
          <p:cNvSpPr/>
          <p:nvPr/>
        </p:nvSpPr>
        <p:spPr>
          <a:xfrm>
            <a:off x="710280" y="25920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8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Google Shape;99;p6"/>
          <p:cNvSpPr/>
          <p:nvPr/>
        </p:nvSpPr>
        <p:spPr>
          <a:xfrm>
            <a:off x="710280" y="28555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9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Google Shape;100;p6"/>
          <p:cNvSpPr/>
          <p:nvPr/>
        </p:nvSpPr>
        <p:spPr>
          <a:xfrm>
            <a:off x="710280" y="31194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10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Google Shape;101;p6"/>
          <p:cNvSpPr/>
          <p:nvPr/>
        </p:nvSpPr>
        <p:spPr>
          <a:xfrm>
            <a:off x="710280" y="33829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11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Google Shape;102;p6"/>
          <p:cNvSpPr/>
          <p:nvPr/>
        </p:nvSpPr>
        <p:spPr>
          <a:xfrm>
            <a:off x="710280" y="36468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12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Google Shape;103;p6"/>
          <p:cNvSpPr/>
          <p:nvPr/>
        </p:nvSpPr>
        <p:spPr>
          <a:xfrm>
            <a:off x="710280" y="391032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13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0" name="Google Shape;104;p6"/>
          <p:cNvSpPr/>
          <p:nvPr/>
        </p:nvSpPr>
        <p:spPr>
          <a:xfrm>
            <a:off x="710280" y="4174200"/>
            <a:ext cx="426960" cy="22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rgbClr val="707070"/>
                </a:solidFill>
                <a:effectLst/>
                <a:uFillTx/>
                <a:latin typeface="Fira Code"/>
                <a:ea typeface="Fira Code"/>
              </a:rPr>
              <a:t>14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tytułu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440" cy="298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Kliknij, aby edytować format tekstu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Drugi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Trzeci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l-PL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Czwarty poziom konspektu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Piąty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Szósty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l-PL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Siódmy poziom konspektu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1413360" y="1144080"/>
            <a:ext cx="6866640" cy="515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Walidacja strony </a:t>
            </a:r>
            <a:r>
              <a:rPr b="0" lang="en" sz="30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internetowej</a:t>
            </a:r>
            <a:r>
              <a:rPr b="0" lang="en" sz="30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ubTitle"/>
          </p:nvPr>
        </p:nvSpPr>
        <p:spPr>
          <a:xfrm>
            <a:off x="1800000" y="2340000"/>
            <a:ext cx="7198200" cy="161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Zrozumienie pojęcia walidacji kodu i znaczenia w tworzeniu stron WWW &gt;</a:t>
            </a:r>
            <a:br>
              <a:rPr sz="1400"/>
            </a:b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Poznanie narzędzi do walidacji HTML, CSS i dostępności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Nabycie umiejętności identyfikowania i naprawiania typowych błędów w kodzie &gt;</a:t>
            </a:r>
            <a:br>
              <a:rPr sz="1400"/>
            </a:b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&lt; Wykształcenie nawyku regularnej walidacji kodu podczas tworzenia stron &gt;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9" name="PlaceHolder 4"/>
          <p:cNvSpPr>
            <a:spLocks noGrp="1"/>
          </p:cNvSpPr>
          <p:nvPr>
            <p:ph type="subTitle"/>
          </p:nvPr>
        </p:nvSpPr>
        <p:spPr>
          <a:xfrm>
            <a:off x="1773000" y="1881000"/>
            <a:ext cx="5786640" cy="45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 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Cele </a:t>
            </a:r>
            <a:r>
              <a:rPr b="0" lang="en" sz="3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3000" strike="noStrike" u="none">
                <a:solidFill>
                  <a:schemeClr val="lt2"/>
                </a:solidFill>
                <a:effectLst/>
                <a:uFillTx/>
                <a:latin typeface="Fira Code"/>
                <a:ea typeface="Fira Code"/>
              </a:rPr>
              <a:t>zajęć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0" name="Google Shape;462;p27"/>
          <p:cNvGrpSpPr/>
          <p:nvPr/>
        </p:nvGrpSpPr>
        <p:grpSpPr>
          <a:xfrm>
            <a:off x="1413360" y="1759680"/>
            <a:ext cx="504000" cy="2446920"/>
            <a:chOff x="1413360" y="1759680"/>
            <a:chExt cx="504000" cy="2446920"/>
          </a:xfrm>
        </p:grpSpPr>
        <p:cxnSp>
          <p:nvCxnSpPr>
            <p:cNvPr id="451" name="Google Shape;463;p27"/>
            <p:cNvCxnSpPr/>
            <p:nvPr/>
          </p:nvCxnSpPr>
          <p:spPr>
            <a:xfrm>
              <a:off x="1551960" y="1759680"/>
              <a:ext cx="2160" cy="176544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  <p:sp>
          <p:nvSpPr>
            <p:cNvPr id="452" name="Google Shape;464;p27"/>
            <p:cNvSpPr/>
            <p:nvPr/>
          </p:nvSpPr>
          <p:spPr>
            <a:xfrm>
              <a:off x="1413360" y="3557880"/>
              <a:ext cx="504000" cy="648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3000" strike="noStrike" u="none">
                  <a:solidFill>
                    <a:schemeClr val="accent3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30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3" name="PlaceHolder 5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index.html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4" name="PlaceHolder 6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Instrukcja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ćwiczenia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1" name="Google Shape;490;p 3"/>
          <p:cNvGrpSpPr/>
          <p:nvPr/>
        </p:nvGrpSpPr>
        <p:grpSpPr>
          <a:xfrm>
            <a:off x="1084680" y="1168920"/>
            <a:ext cx="504000" cy="3396240"/>
            <a:chOff x="1084680" y="1168920"/>
            <a:chExt cx="504000" cy="3396240"/>
          </a:xfrm>
        </p:grpSpPr>
        <p:sp>
          <p:nvSpPr>
            <p:cNvPr id="522" name="Google Shape;491;p 3"/>
            <p:cNvSpPr/>
            <p:nvPr/>
          </p:nvSpPr>
          <p:spPr>
            <a:xfrm>
              <a:off x="1084680" y="3954600"/>
              <a:ext cx="50400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23" name="Google Shape;492;p 3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24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1620000" y="1620000"/>
            <a:ext cx="7380000" cy="2332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Walidacja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dostępności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29" name="Google Shape;490;p 10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30" name="Google Shape;491;p 10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1" name="Google Shape;492;p 10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32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3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4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1800000" y="1260000"/>
            <a:ext cx="6156000" cy="2897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Zadanie -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poprawa dostępności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37" name="Google Shape;490;p 11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38" name="Google Shape;491;p 11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39" name="Google Shape;492;p 11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0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43" name="" descr=""/>
          <p:cNvPicPr/>
          <p:nvPr/>
        </p:nvPicPr>
        <p:blipFill>
          <a:blip r:embed="rId1"/>
          <a:stretch/>
        </p:blipFill>
        <p:spPr>
          <a:xfrm>
            <a:off x="1642320" y="1620000"/>
            <a:ext cx="7177680" cy="19803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Podsumowanie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45" name="Google Shape;490;p 12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46" name="Google Shape;491;p 12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47" name="Google Shape;492;p 12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48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1461240" y="1477080"/>
            <a:ext cx="7358760" cy="2201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Dyskusja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53" name="Google Shape;490;p 13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54" name="Google Shape;491;p 13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55" name="Google Shape;492;p 13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56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8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440000" y="1800000"/>
            <a:ext cx="756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l-PL" sz="32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Jak myślisz, dlaczego nawet duże, profesjonalne strony czasem nie przechodzą walidacji? </a:t>
            </a:r>
            <a:endParaRPr b="0" lang="pl-PL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2054880" y="586800"/>
            <a:ext cx="334332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Koniec </a:t>
            </a: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title"/>
          </p:nvPr>
        </p:nvSpPr>
        <p:spPr>
          <a:xfrm>
            <a:off x="2700000" y="2340000"/>
            <a:ext cx="5375160" cy="5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[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;) </a:t>
            </a:r>
            <a:r>
              <a:rPr b="0" lang="en" sz="3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]</a:t>
            </a:r>
            <a:r>
              <a:rPr b="0" lang="en" sz="3000" strike="noStrike" u="none">
                <a:solidFill>
                  <a:schemeClr val="accent1"/>
                </a:solidFill>
                <a:effectLst/>
                <a:uFillTx/>
                <a:latin typeface="Fira Code"/>
                <a:ea typeface="Fira Code"/>
              </a:rPr>
              <a:t> </a:t>
            </a:r>
            <a:endParaRPr b="0" lang="pl-PL" sz="3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2" name="Google Shape;503;p 1"/>
          <p:cNvSpPr/>
          <p:nvPr/>
        </p:nvSpPr>
        <p:spPr>
          <a:xfrm>
            <a:off x="2127240" y="3586680"/>
            <a:ext cx="504000" cy="78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50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}</a:t>
            </a:r>
            <a:endParaRPr b="0" lang="pl-PL" sz="5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63" name="Google Shape;504;p 1"/>
          <p:cNvCxnSpPr>
            <a:endCxn id="562" idx="0"/>
          </p:cNvCxnSpPr>
          <p:nvPr/>
        </p:nvCxnSpPr>
        <p:spPr>
          <a:xfrm flipH="1">
            <a:off x="2379240" y="1478160"/>
            <a:ext cx="3240" cy="2108880"/>
          </a:xfrm>
          <a:prstGeom prst="straightConnector1">
            <a:avLst/>
          </a:prstGeom>
          <a:ln w="9525">
            <a:solidFill>
              <a:srgbClr val="707070"/>
            </a:solidFill>
            <a:round/>
          </a:ln>
        </p:spPr>
      </p:cxnSp>
      <p:sp>
        <p:nvSpPr>
          <p:cNvPr id="564" name="PlaceHolder 3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5" name="PlaceHolder 4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koniec.html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66" name="PlaceHolder 5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dziekuje.css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Pytanie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490;p 2"/>
          <p:cNvGrpSpPr/>
          <p:nvPr/>
        </p:nvGrpSpPr>
        <p:grpSpPr>
          <a:xfrm>
            <a:off x="1084680" y="1168920"/>
            <a:ext cx="504000" cy="3396960"/>
            <a:chOff x="1084680" y="1168920"/>
            <a:chExt cx="504000" cy="3396960"/>
          </a:xfrm>
        </p:grpSpPr>
        <p:sp>
          <p:nvSpPr>
            <p:cNvPr id="457" name="Google Shape;491;p 2"/>
            <p:cNvSpPr/>
            <p:nvPr/>
          </p:nvSpPr>
          <p:spPr>
            <a:xfrm>
              <a:off x="1084680" y="3954600"/>
              <a:ext cx="504000" cy="611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58" name="Google Shape;492;p 2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5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62" name="" descr=""/>
          <p:cNvPicPr/>
          <p:nvPr/>
        </p:nvPicPr>
        <p:blipFill>
          <a:blip r:embed="rId1"/>
          <a:stretch/>
        </p:blipFill>
        <p:spPr>
          <a:xfrm>
            <a:off x="1556280" y="1980000"/>
            <a:ext cx="6925680" cy="137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Czym jest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walidacja?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64" name="Google Shape;490;p 1"/>
          <p:cNvGrpSpPr/>
          <p:nvPr/>
        </p:nvGrpSpPr>
        <p:grpSpPr>
          <a:xfrm>
            <a:off x="1084680" y="1168920"/>
            <a:ext cx="504000" cy="3396240"/>
            <a:chOff x="1084680" y="1168920"/>
            <a:chExt cx="504000" cy="3396240"/>
          </a:xfrm>
        </p:grpSpPr>
        <p:sp>
          <p:nvSpPr>
            <p:cNvPr id="465" name="Google Shape;491;p 1"/>
            <p:cNvSpPr/>
            <p:nvPr/>
          </p:nvSpPr>
          <p:spPr>
            <a:xfrm>
              <a:off x="1084680" y="3954600"/>
              <a:ext cx="504000" cy="610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66" name="Google Shape;492;p 1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6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0" name="" descr=""/>
          <p:cNvPicPr/>
          <p:nvPr/>
        </p:nvPicPr>
        <p:blipFill>
          <a:blip r:embed="rId1"/>
          <a:stretch/>
        </p:blipFill>
        <p:spPr>
          <a:xfrm>
            <a:off x="1550520" y="1800000"/>
            <a:ext cx="6984000" cy="179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Przykład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72" name="Google Shape;490;p 4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73" name="Google Shape;491;p 4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74" name="Google Shape;492;p 4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7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78" name="" descr=""/>
          <p:cNvPicPr/>
          <p:nvPr/>
        </p:nvPicPr>
        <p:blipFill>
          <a:blip r:embed="rId1"/>
          <a:stretch/>
        </p:blipFill>
        <p:spPr>
          <a:xfrm>
            <a:off x="1642320" y="1306800"/>
            <a:ext cx="6997680" cy="3036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Dlaczego walidacja jest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ważna?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0" name="Google Shape;490;p 5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81" name="Google Shape;491;p 5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82" name="Google Shape;492;p 5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83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5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86" name="" descr=""/>
          <p:cNvPicPr/>
          <p:nvPr/>
        </p:nvPicPr>
        <p:blipFill>
          <a:blip r:embed="rId1"/>
          <a:stretch/>
        </p:blipFill>
        <p:spPr>
          <a:xfrm>
            <a:off x="1611360" y="1779840"/>
            <a:ext cx="7208640" cy="16401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Narzędzia do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walidacji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88" name="Google Shape;490;p 6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89" name="Google Shape;491;p 6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0" name="Google Shape;492;p 6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494" name="" descr=""/>
          <p:cNvPicPr/>
          <p:nvPr/>
        </p:nvPicPr>
        <p:blipFill>
          <a:blip r:embed="rId1"/>
          <a:stretch/>
        </p:blipFill>
        <p:spPr>
          <a:xfrm>
            <a:off x="1620000" y="1440000"/>
            <a:ext cx="7380000" cy="26600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Typowe błędy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HTML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496" name="Google Shape;490;p 7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497" name="Google Shape;491;p 7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498" name="Google Shape;492;p 7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499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0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1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1800000" y="1242720"/>
            <a:ext cx="6457680" cy="309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28856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Typowe błędy w </a:t>
            </a:r>
            <a:r>
              <a:rPr b="0" lang="en" sz="2800" strike="noStrike" u="none">
                <a:solidFill>
                  <a:schemeClr val="accent2"/>
                </a:solidFill>
                <a:effectLst/>
                <a:uFillTx/>
                <a:latin typeface="Fira Code"/>
                <a:ea typeface="Fira Code"/>
              </a:rPr>
              <a:t>CSS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4" name="Google Shape;490;p 8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05" name="Google Shape;491;p 8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06" name="Google Shape;492;p 8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07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9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0" name="" descr=""/>
          <p:cNvPicPr/>
          <p:nvPr/>
        </p:nvPicPr>
        <p:blipFill>
          <a:blip r:embed="rId1"/>
          <a:stretch/>
        </p:blipFill>
        <p:spPr>
          <a:xfrm>
            <a:off x="1980000" y="1121760"/>
            <a:ext cx="5400000" cy="3439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1143360" y="582840"/>
            <a:ext cx="7856640" cy="53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Ćwicz. - Napraw stronę </a:t>
            </a:r>
            <a:r>
              <a:rPr b="0" lang="en" sz="2800" strike="noStrike" u="none">
                <a:solidFill>
                  <a:srgbClr val="a5cf27"/>
                </a:solidFill>
                <a:effectLst/>
                <a:uFillTx/>
                <a:latin typeface="Fira Code"/>
                <a:ea typeface="Fira Code"/>
              </a:rPr>
              <a:t>bakłaganiarza ;)</a:t>
            </a: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Fira Code"/>
                <a:ea typeface="Fira Code"/>
              </a:rPr>
              <a:t> </a:t>
            </a:r>
            <a:r>
              <a:rPr b="0" lang="en" sz="2800" strike="noStrike" u="none">
                <a:solidFill>
                  <a:schemeClr val="accent6"/>
                </a:solidFill>
                <a:effectLst/>
                <a:uFillTx/>
                <a:latin typeface="Fira Code"/>
                <a:ea typeface="Fira Code"/>
              </a:rPr>
              <a:t>{</a:t>
            </a:r>
            <a:endParaRPr b="0" lang="pl-PL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12" name="Google Shape;490;p 9"/>
          <p:cNvGrpSpPr/>
          <p:nvPr/>
        </p:nvGrpSpPr>
        <p:grpSpPr>
          <a:xfrm>
            <a:off x="1084680" y="1168920"/>
            <a:ext cx="504000" cy="3395880"/>
            <a:chOff x="1084680" y="1168920"/>
            <a:chExt cx="504000" cy="3395880"/>
          </a:xfrm>
        </p:grpSpPr>
        <p:sp>
          <p:nvSpPr>
            <p:cNvPr id="513" name="Google Shape;491;p 9"/>
            <p:cNvSpPr/>
            <p:nvPr/>
          </p:nvSpPr>
          <p:spPr>
            <a:xfrm>
              <a:off x="1084680" y="3954600"/>
              <a:ext cx="504000" cy="6102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t">
              <a:sp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2800" strike="noStrike" u="none">
                  <a:solidFill>
                    <a:schemeClr val="accent6"/>
                  </a:solidFill>
                  <a:effectLst/>
                  <a:uFillTx/>
                  <a:latin typeface="Fira Code"/>
                  <a:ea typeface="Fira Code"/>
                </a:rPr>
                <a:t>}</a:t>
              </a:r>
              <a:endParaRPr b="0" lang="pl-PL" sz="2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cxnSp>
          <p:nvCxnSpPr>
            <p:cNvPr id="514" name="Google Shape;492;p 9"/>
            <p:cNvCxnSpPr/>
            <p:nvPr/>
          </p:nvCxnSpPr>
          <p:spPr>
            <a:xfrm>
              <a:off x="1337760" y="1168920"/>
              <a:ext cx="2160" cy="2766600"/>
            </a:xfrm>
            <a:prstGeom prst="straightConnector1">
              <a:avLst/>
            </a:prstGeom>
            <a:ln w="9525">
              <a:solidFill>
                <a:srgbClr val="707070"/>
              </a:solidFill>
              <a:round/>
            </a:ln>
          </p:spPr>
        </p:cxnSp>
      </p:grpSp>
      <p:sp>
        <p:nvSpPr>
          <p:cNvPr id="515" name="PlaceHolder 2"/>
          <p:cNvSpPr>
            <a:spLocks noGrp="1"/>
          </p:cNvSpPr>
          <p:nvPr>
            <p:ph type="subTitle"/>
          </p:nvPr>
        </p:nvSpPr>
        <p:spPr>
          <a:xfrm>
            <a:off x="710280" y="4694760"/>
            <a:ext cx="486288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Pracownia stron internetowych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 type="subTitle"/>
          </p:nvPr>
        </p:nvSpPr>
        <p:spPr>
          <a:xfrm>
            <a:off x="-612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walidacja.html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 type="subTitle"/>
          </p:nvPr>
        </p:nvSpPr>
        <p:spPr>
          <a:xfrm>
            <a:off x="4572000" y="91440"/>
            <a:ext cx="4569840" cy="35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accent3"/>
                </a:solidFill>
                <a:effectLst/>
                <a:uFillTx/>
                <a:latin typeface="Fira Code"/>
                <a:ea typeface="Fira Code"/>
              </a:rPr>
              <a:t>style.css</a:t>
            </a:r>
            <a:endParaRPr b="0" lang="pl-PL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18" name="" descr=""/>
          <p:cNvPicPr/>
          <p:nvPr/>
        </p:nvPicPr>
        <p:blipFill>
          <a:blip r:embed="rId1"/>
          <a:stretch/>
        </p:blipFill>
        <p:spPr>
          <a:xfrm>
            <a:off x="1980000" y="1309320"/>
            <a:ext cx="6305400" cy="2290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9" name=""/>
          <p:cNvSpPr/>
          <p:nvPr/>
        </p:nvSpPr>
        <p:spPr>
          <a:xfrm>
            <a:off x="1800000" y="3924720"/>
            <a:ext cx="6839640" cy="39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pl-PL" sz="20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https://zstio-pt.github.io/</a:t>
            </a:r>
            <a:r>
              <a:rPr b="1" lang="pl-PL" sz="2000" strike="noStrike" u="none">
                <a:solidFill>
                  <a:srgbClr val="ffffff"/>
                </a:solidFill>
                <a:effectLst/>
                <a:uFillTx/>
                <a:latin typeface="Courier New"/>
              </a:rPr>
              <a:t>walidacja-strony</a:t>
            </a:r>
            <a:endParaRPr b="0" lang="pl-PL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pl-PL</dc:language>
  <cp:lastModifiedBy>Grzegorz Adamczyk</cp:lastModifiedBy>
  <dcterms:modified xsi:type="dcterms:W3CDTF">2025-04-30T09:15:31Z</dcterms:modified>
  <cp:revision>228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