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charts/chart16.xml" ContentType="application/vnd.openxmlformats-officedocument.drawingml.char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rawings/drawing3.xml" ContentType="application/vnd.openxmlformats-officedocument.drawingml.chartshapes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39" r:id="rId2"/>
    <p:sldId id="440" r:id="rId3"/>
    <p:sldId id="441" r:id="rId4"/>
    <p:sldId id="442" r:id="rId5"/>
    <p:sldId id="423" r:id="rId6"/>
    <p:sldId id="430" r:id="rId7"/>
    <p:sldId id="43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9B929"/>
    <a:srgbClr val="CCFFFF"/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2208" autoAdjust="0"/>
  </p:normalViewPr>
  <p:slideViewPr>
    <p:cSldViewPr>
      <p:cViewPr varScale="1">
        <p:scale>
          <a:sx n="70" d="100"/>
          <a:sy n="70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&#29983;&#20135;&#20998;&#26512;-201602\&#20986;&#35775;&#26085;&#27969;&#37327;-201511-201602.xls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lenovo\Desktop\&#29983;&#20135;&#20998;&#26512;-201602\1&#23460;&#29983;&#20135;&#20998;&#26512;&#65293;201511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lenovo\Desktop\&#29983;&#20135;&#20998;&#26512;-201602\1&#23460;&#29983;&#20135;&#20998;&#26512;&#65293;201511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&#29983;&#20135;&#20998;&#26512;-201602\1&#23460;&#29983;&#20135;&#20998;&#26512;&#65293;201602-&#26356;&#26032;&#22270;&#34920;&#27169;&#26495;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2016&#24180;&#24037;&#20316;\2015&#23460;&#20869;&#26376;&#29983;&#20135;&#20998;&#26512;&#25968;&#25454;.xlsx" TargetMode="Externa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E:\&#24037;&#20316;&#35745;&#21010;&#19982;&#24635;&#32467;\2016&#24037;&#20316;&#35745;&#21010;&#19982;&#26376;&#24230;&#24635;&#32467;\2012-2016&#24180;&#22269;&#38469;&#21450;&#28207;&#28595;&#21488;&#28459;&#28216;&#30003;&#21578;&#20986;&#35775;&#37327;-&#31185;&#23460;&#29983;&#20135;&#20998;&#26512;-201602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4037;&#20316;&#35745;&#21010;&#19982;&#24635;&#32467;\2016&#24037;&#20316;&#35745;&#21010;&#19982;&#26376;&#24230;&#24635;&#32467;\2012-2016&#24180;&#22269;&#38469;&#21450;&#28207;&#28595;&#21488;&#28459;&#28216;&#30003;&#21578;&#20986;&#35775;&#37327;-&#31185;&#23460;&#29983;&#20135;&#20998;&#26512;-201602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36134;&#21153;&#29983;&#20135;&#25968;&#25454;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037;&#20316;\2015\&#29983;&#20135;&#20998;&#26512;&#21450;&#24037;&#20316;&#24635;&#32467;\tadig&#27979;&#35797;&#24773;&#20917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&#29983;&#20135;&#20998;&#26512;-201602\&#27874;&#21160;&#36739;&#22823;&#20998;&#26512;-&#20986;&#35775;-201602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&#29983;&#20135;&#20998;&#26512;-201602\&#20986;&#35775;&#26085;&#27969;&#37327;-201511-201602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&#29983;&#20135;&#20998;&#26512;-201602\&#20986;&#35775;&#26376;&#27969;&#37327;-201511-201602-&#21488;&#28286;&#31561;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&#29983;&#20135;&#20998;&#26512;-201602\&#20986;&#35775;&#26376;&#20154;&#25968;-201511-201602-&#21488;&#28286;&#31561;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&#29983;&#20135;&#20998;&#26512;-201602\1&#23460;&#29983;&#20135;&#20998;&#26512;&#65293;201602-&#26356;&#26032;&#22270;&#34920;&#27169;&#26495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&#29983;&#20135;&#20998;&#26512;-201602\1&#23460;&#29983;&#20135;&#20998;&#26512;&#65293;201602-&#26356;&#26032;&#22270;&#34920;&#27169;&#26495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&#29983;&#20135;&#20998;&#26512;-201602\1&#23460;&#29983;&#20135;&#20998;&#26512;&#65293;201602-&#26356;&#26032;&#22270;&#34920;&#27169;&#26495;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lenovo\Desktop\&#29983;&#20135;&#20998;&#26512;-201602\1&#23460;&#29983;&#20135;&#20998;&#26512;&#65293;201602-&#26356;&#26032;&#22270;&#34920;&#27169;&#2649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8"/>
  <c:chart>
    <c:title>
      <c:tx>
        <c:rich>
          <a:bodyPr/>
          <a:lstStyle/>
          <a:p>
            <a:pPr>
              <a:defRPr sz="1600">
                <a:latin typeface="微软雅黑" pitchFamily="34" charset="-122"/>
                <a:ea typeface="微软雅黑" pitchFamily="34" charset="-122"/>
              </a:defRPr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国际漫游出访用户数单日走势</a:t>
            </a:r>
            <a:endParaRPr lang="zh-CN" sz="1400" dirty="0">
              <a:latin typeface="微软雅黑" pitchFamily="34" charset="-122"/>
              <a:ea typeface="微软雅黑" pitchFamily="34" charset="-122"/>
            </a:endParaRPr>
          </a:p>
        </c:rich>
      </c:tx>
      <c:layout/>
    </c:title>
    <c:plotArea>
      <c:layout/>
      <c:areaChart>
        <c:grouping val="stacked"/>
        <c:ser>
          <c:idx val="0"/>
          <c:order val="0"/>
          <c:tx>
            <c:strRef>
              <c:f>'出访日流量 (2)'!$I$57</c:f>
              <c:strCache>
                <c:ptCount val="1"/>
                <c:pt idx="0">
                  <c:v>201512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</c:spPr>
          <c:cat>
            <c:numRef>
              <c:f>'出访日流量 (2)'!$H$58:$H$88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'出访日流量 (2)'!$I$58:$I$88</c:f>
              <c:numCache>
                <c:formatCode>General</c:formatCode>
                <c:ptCount val="31"/>
                <c:pt idx="0">
                  <c:v>52.796900000000079</c:v>
                </c:pt>
                <c:pt idx="1">
                  <c:v>51.6539</c:v>
                </c:pt>
                <c:pt idx="2">
                  <c:v>51.544200000000004</c:v>
                </c:pt>
                <c:pt idx="3">
                  <c:v>52.479700000000001</c:v>
                </c:pt>
                <c:pt idx="4">
                  <c:v>50.195800000000013</c:v>
                </c:pt>
                <c:pt idx="5">
                  <c:v>48.478500000000011</c:v>
                </c:pt>
                <c:pt idx="6">
                  <c:v>51.359099999999998</c:v>
                </c:pt>
                <c:pt idx="7">
                  <c:v>50.518300000000011</c:v>
                </c:pt>
                <c:pt idx="8">
                  <c:v>50.151199999999996</c:v>
                </c:pt>
                <c:pt idx="9">
                  <c:v>51.631400000000006</c:v>
                </c:pt>
                <c:pt idx="10">
                  <c:v>52.5608</c:v>
                </c:pt>
                <c:pt idx="11">
                  <c:v>51.277700000000003</c:v>
                </c:pt>
                <c:pt idx="12">
                  <c:v>48.672500000000063</c:v>
                </c:pt>
                <c:pt idx="13">
                  <c:v>50.632500000000078</c:v>
                </c:pt>
                <c:pt idx="14">
                  <c:v>51.746700000000011</c:v>
                </c:pt>
                <c:pt idx="15">
                  <c:v>52.058600000000006</c:v>
                </c:pt>
                <c:pt idx="16">
                  <c:v>52.657000000000004</c:v>
                </c:pt>
                <c:pt idx="17">
                  <c:v>54.827500000000001</c:v>
                </c:pt>
                <c:pt idx="18">
                  <c:v>53.964600000000004</c:v>
                </c:pt>
                <c:pt idx="19">
                  <c:v>51.635600000000011</c:v>
                </c:pt>
                <c:pt idx="20">
                  <c:v>53.003300000000003</c:v>
                </c:pt>
                <c:pt idx="21">
                  <c:v>51.799800000000012</c:v>
                </c:pt>
                <c:pt idx="22">
                  <c:v>53.766500000000079</c:v>
                </c:pt>
                <c:pt idx="23">
                  <c:v>53.270800000000001</c:v>
                </c:pt>
                <c:pt idx="24">
                  <c:v>51.906600000000005</c:v>
                </c:pt>
                <c:pt idx="25">
                  <c:v>50.686300000000003</c:v>
                </c:pt>
                <c:pt idx="26">
                  <c:v>48.635300000000079</c:v>
                </c:pt>
                <c:pt idx="27">
                  <c:v>50.924900000000001</c:v>
                </c:pt>
                <c:pt idx="28">
                  <c:v>50.372800000000005</c:v>
                </c:pt>
                <c:pt idx="29">
                  <c:v>50.760500000000079</c:v>
                </c:pt>
                <c:pt idx="30">
                  <c:v>53.5458</c:v>
                </c:pt>
              </c:numCache>
            </c:numRef>
          </c:val>
        </c:ser>
        <c:ser>
          <c:idx val="1"/>
          <c:order val="1"/>
          <c:tx>
            <c:strRef>
              <c:f>'出访日流量 (2)'!$J$57</c:f>
              <c:strCache>
                <c:ptCount val="1"/>
                <c:pt idx="0">
                  <c:v>201601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cat>
            <c:numRef>
              <c:f>'出访日流量 (2)'!$H$58:$H$88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'出访日流量 (2)'!$J$58:$J$88</c:f>
              <c:numCache>
                <c:formatCode>General</c:formatCode>
                <c:ptCount val="31"/>
                <c:pt idx="0">
                  <c:v>53.127900000000011</c:v>
                </c:pt>
                <c:pt idx="1">
                  <c:v>50.024300000000011</c:v>
                </c:pt>
                <c:pt idx="2">
                  <c:v>46.265200000000078</c:v>
                </c:pt>
                <c:pt idx="3">
                  <c:v>48.021000000000001</c:v>
                </c:pt>
                <c:pt idx="4">
                  <c:v>46.6128</c:v>
                </c:pt>
                <c:pt idx="5">
                  <c:v>46.651899999999998</c:v>
                </c:pt>
                <c:pt idx="6">
                  <c:v>46.697400000000002</c:v>
                </c:pt>
                <c:pt idx="7">
                  <c:v>48.384999999999998</c:v>
                </c:pt>
                <c:pt idx="8">
                  <c:v>46.567500000000003</c:v>
                </c:pt>
                <c:pt idx="9">
                  <c:v>45.941399999999994</c:v>
                </c:pt>
                <c:pt idx="10">
                  <c:v>48.885600000000004</c:v>
                </c:pt>
                <c:pt idx="11">
                  <c:v>49.29570000000011</c:v>
                </c:pt>
                <c:pt idx="12">
                  <c:v>49.565100000000086</c:v>
                </c:pt>
                <c:pt idx="13">
                  <c:v>50.413699999999999</c:v>
                </c:pt>
                <c:pt idx="14">
                  <c:v>51.1006</c:v>
                </c:pt>
                <c:pt idx="15">
                  <c:v>50.373100000000001</c:v>
                </c:pt>
                <c:pt idx="16">
                  <c:v>49.449600000000004</c:v>
                </c:pt>
                <c:pt idx="17">
                  <c:v>50.627100000000013</c:v>
                </c:pt>
                <c:pt idx="18">
                  <c:v>51.033100000000012</c:v>
                </c:pt>
                <c:pt idx="19">
                  <c:v>53.064700000000002</c:v>
                </c:pt>
                <c:pt idx="20">
                  <c:v>52.584799999999994</c:v>
                </c:pt>
                <c:pt idx="21">
                  <c:v>53.862500000000011</c:v>
                </c:pt>
                <c:pt idx="22">
                  <c:v>52.633900000000011</c:v>
                </c:pt>
                <c:pt idx="23">
                  <c:v>51.830500000000001</c:v>
                </c:pt>
                <c:pt idx="24">
                  <c:v>56.148200000000003</c:v>
                </c:pt>
                <c:pt idx="25">
                  <c:v>56.763300000000086</c:v>
                </c:pt>
                <c:pt idx="26">
                  <c:v>57.131100000000011</c:v>
                </c:pt>
                <c:pt idx="27">
                  <c:v>57.637700000000002</c:v>
                </c:pt>
                <c:pt idx="28">
                  <c:v>59.337199999999996</c:v>
                </c:pt>
                <c:pt idx="29">
                  <c:v>58.419200000000004</c:v>
                </c:pt>
                <c:pt idx="30">
                  <c:v>57.121500000000012</c:v>
                </c:pt>
              </c:numCache>
            </c:numRef>
          </c:val>
        </c:ser>
        <c:ser>
          <c:idx val="2"/>
          <c:order val="2"/>
          <c:tx>
            <c:strRef>
              <c:f>'出访日流量 (2)'!$K$57</c:f>
              <c:strCache>
                <c:ptCount val="1"/>
                <c:pt idx="0">
                  <c:v>201602</c:v>
                </c:pt>
              </c:strCache>
            </c:strRef>
          </c:tx>
          <c:spPr>
            <a:solidFill>
              <a:srgbClr val="F79646">
                <a:lumMod val="75000"/>
              </a:srgbClr>
            </a:solidFill>
          </c:spPr>
          <c:cat>
            <c:numRef>
              <c:f>'出访日流量 (2)'!$H$58:$H$88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'出访日流量 (2)'!$K$58:$K$88</c:f>
              <c:numCache>
                <c:formatCode>General</c:formatCode>
                <c:ptCount val="31"/>
                <c:pt idx="0">
                  <c:v>59.934400000000004</c:v>
                </c:pt>
                <c:pt idx="1">
                  <c:v>60.239400000000003</c:v>
                </c:pt>
                <c:pt idx="2">
                  <c:v>62.059699999999999</c:v>
                </c:pt>
                <c:pt idx="3">
                  <c:v>64.357299999999995</c:v>
                </c:pt>
                <c:pt idx="4">
                  <c:v>65.23</c:v>
                </c:pt>
                <c:pt idx="5">
                  <c:v>64.00569999999999</c:v>
                </c:pt>
                <c:pt idx="6">
                  <c:v>68.465800000000002</c:v>
                </c:pt>
                <c:pt idx="7">
                  <c:v>68.889899999999983</c:v>
                </c:pt>
                <c:pt idx="8">
                  <c:v>68.695799999999949</c:v>
                </c:pt>
                <c:pt idx="9">
                  <c:v>73.381900000000002</c:v>
                </c:pt>
                <c:pt idx="10">
                  <c:v>75.736400000000003</c:v>
                </c:pt>
                <c:pt idx="11">
                  <c:v>75.904500000000027</c:v>
                </c:pt>
                <c:pt idx="12">
                  <c:v>74.040800000000004</c:v>
                </c:pt>
                <c:pt idx="13">
                  <c:v>72.61</c:v>
                </c:pt>
                <c:pt idx="14">
                  <c:v>72.717000000000027</c:v>
                </c:pt>
                <c:pt idx="15">
                  <c:v>69.054300000000012</c:v>
                </c:pt>
                <c:pt idx="16">
                  <c:v>65.759</c:v>
                </c:pt>
                <c:pt idx="17">
                  <c:v>63.276800000000001</c:v>
                </c:pt>
                <c:pt idx="18">
                  <c:v>59.209000000000003</c:v>
                </c:pt>
                <c:pt idx="19">
                  <c:v>54.348600000000005</c:v>
                </c:pt>
                <c:pt idx="20">
                  <c:v>49.286100000000012</c:v>
                </c:pt>
                <c:pt idx="21">
                  <c:v>49.303200000000004</c:v>
                </c:pt>
                <c:pt idx="22">
                  <c:v>47.591300000000011</c:v>
                </c:pt>
                <c:pt idx="23">
                  <c:v>48.441199999999995</c:v>
                </c:pt>
                <c:pt idx="24">
                  <c:v>46.740200000000002</c:v>
                </c:pt>
                <c:pt idx="25">
                  <c:v>48.277900000000002</c:v>
                </c:pt>
                <c:pt idx="26">
                  <c:v>44.653100000000002</c:v>
                </c:pt>
                <c:pt idx="27">
                  <c:v>42.298800000000078</c:v>
                </c:pt>
                <c:pt idx="28">
                  <c:v>23.5166</c:v>
                </c:pt>
              </c:numCache>
            </c:numRef>
          </c:val>
        </c:ser>
        <c:axId val="93984640"/>
        <c:axId val="94082944"/>
      </c:areaChart>
      <c:catAx>
        <c:axId val="93984640"/>
        <c:scaling>
          <c:orientation val="minMax"/>
        </c:scaling>
        <c:axPos val="b"/>
        <c:numFmt formatCode="General" sourceLinked="1"/>
        <c:majorTickMark val="none"/>
        <c:tickLblPos val="nextTo"/>
        <c:crossAx val="94082944"/>
        <c:crosses val="autoZero"/>
        <c:auto val="1"/>
        <c:lblAlgn val="ctr"/>
        <c:lblOffset val="100"/>
      </c:catAx>
      <c:valAx>
        <c:axId val="9408294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>
                    <a:latin typeface="微软雅黑" pitchFamily="34" charset="-122"/>
                    <a:ea typeface="微软雅黑" pitchFamily="34" charset="-122"/>
                  </a:rPr>
                  <a:t>单位：万人</a:t>
                </a:r>
              </a:p>
            </c:rich>
          </c:tx>
          <c:layout>
            <c:manualLayout>
              <c:xMode val="edge"/>
              <c:yMode val="edge"/>
              <c:x val="2.0576131687242802E-2"/>
              <c:y val="0.42001306264821808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93984640"/>
        <c:crosses val="autoZero"/>
        <c:crossBetween val="midCat"/>
      </c:valAx>
    </c:plotArea>
    <c:legend>
      <c:legendPos val="r"/>
      <c:layout/>
    </c:legend>
    <c:plotVisOnly val="1"/>
    <c:dispBlanksAs val="zero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32"/>
  <c:chart>
    <c:title>
      <c:tx>
        <c:rich>
          <a:bodyPr/>
          <a:lstStyle/>
          <a:p>
            <a:pPr>
              <a:defRPr sz="1400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国际漫游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用户数情况</a:t>
            </a:r>
            <a:endParaRPr lang="zh-CN" sz="1400" dirty="0">
              <a:latin typeface="微软雅黑" pitchFamily="34" charset="-122"/>
              <a:ea typeface="微软雅黑" pitchFamily="34" charset="-122"/>
            </a:endParaRPr>
          </a:p>
        </c:rich>
      </c:tx>
      <c:layout/>
    </c:title>
    <c:plotArea>
      <c:layout/>
      <c:areaChart>
        <c:grouping val="stacked"/>
        <c:ser>
          <c:idx val="1"/>
          <c:order val="0"/>
          <c:tx>
            <c:strRef>
              <c:f>趋势分析!$C$76</c:f>
              <c:strCache>
                <c:ptCount val="1"/>
                <c:pt idx="0">
                  <c:v>来访</c:v>
                </c:pt>
              </c:strCache>
            </c:strRef>
          </c:tx>
          <c:dLbls>
            <c:dLbl>
              <c:idx val="13"/>
              <c:layout/>
              <c:tx>
                <c:rich>
                  <a:bodyPr/>
                  <a:lstStyle/>
                  <a:p>
                    <a:pPr>
                      <a:defRPr sz="1200"/>
                    </a:pPr>
                    <a:r>
                      <a:rPr lang="en-US" altLang="en-US" sz="1200" b="1" dirty="0" smtClean="0">
                        <a:solidFill>
                          <a:srgbClr val="FF0000"/>
                        </a:solidFill>
                      </a:rPr>
                      <a:t>58</a:t>
                    </a:r>
                    <a:r>
                      <a:rPr lang="en-US" altLang="en-US" sz="1200" dirty="0" smtClean="0"/>
                      <a:t> </a:t>
                    </a:r>
                    <a:endParaRPr lang="en-US" altLang="en-US" sz="1200" dirty="0"/>
                  </a:p>
                </c:rich>
              </c:tx>
              <c:spPr/>
              <c:showVal val="1"/>
            </c:dLbl>
            <c:showVal val="1"/>
          </c:dLbls>
          <c:cat>
            <c:numRef>
              <c:f>趋势分析!$B$80:$B$93</c:f>
              <c:numCache>
                <c:formatCode>General</c:formatCode>
                <c:ptCount val="14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201512</c:v>
                </c:pt>
                <c:pt idx="12">
                  <c:v>201601</c:v>
                </c:pt>
                <c:pt idx="13">
                  <c:v>201602</c:v>
                </c:pt>
              </c:numCache>
            </c:numRef>
          </c:cat>
          <c:val>
            <c:numRef>
              <c:f>趋势分析!$C$80:$C$93</c:f>
              <c:numCache>
                <c:formatCode>0_ </c:formatCode>
                <c:ptCount val="14"/>
                <c:pt idx="0">
                  <c:v>31.8081</c:v>
                </c:pt>
                <c:pt idx="1">
                  <c:v>32.531800000000004</c:v>
                </c:pt>
                <c:pt idx="2">
                  <c:v>39.097300000000011</c:v>
                </c:pt>
                <c:pt idx="3">
                  <c:v>36.286000000000001</c:v>
                </c:pt>
                <c:pt idx="4">
                  <c:v>36.819599999999994</c:v>
                </c:pt>
                <c:pt idx="5">
                  <c:v>42.120200000000011</c:v>
                </c:pt>
                <c:pt idx="6">
                  <c:v>47.172600000000003</c:v>
                </c:pt>
                <c:pt idx="7">
                  <c:v>49.306400000000004</c:v>
                </c:pt>
                <c:pt idx="8">
                  <c:v>55.271600000000007</c:v>
                </c:pt>
                <c:pt idx="9">
                  <c:v>58.5319</c:v>
                </c:pt>
                <c:pt idx="10">
                  <c:v>61.832900000000002</c:v>
                </c:pt>
                <c:pt idx="11">
                  <c:v>61.832900000000002</c:v>
                </c:pt>
                <c:pt idx="12">
                  <c:v>59.537600000000005</c:v>
                </c:pt>
                <c:pt idx="13">
                  <c:v>57.662600000000012</c:v>
                </c:pt>
              </c:numCache>
            </c:numRef>
          </c:val>
        </c:ser>
        <c:ser>
          <c:idx val="2"/>
          <c:order val="1"/>
          <c:tx>
            <c:strRef>
              <c:f>趋势分析!$D$76</c:f>
              <c:strCache>
                <c:ptCount val="1"/>
                <c:pt idx="0">
                  <c:v>出访</c:v>
                </c:pt>
              </c:strCache>
            </c:strRef>
          </c:tx>
          <c:dLbls>
            <c:dLbl>
              <c:idx val="13"/>
              <c:layout/>
              <c:tx>
                <c:rich>
                  <a:bodyPr/>
                  <a:lstStyle/>
                  <a:p>
                    <a:pPr>
                      <a:defRPr sz="1200"/>
                    </a:pPr>
                    <a:r>
                      <a:rPr lang="en-US" altLang="en-US" sz="1200" b="1" dirty="0" smtClean="0">
                        <a:solidFill>
                          <a:srgbClr val="FF0000"/>
                        </a:solidFill>
                      </a:rPr>
                      <a:t>85</a:t>
                    </a:r>
                    <a:r>
                      <a:rPr lang="en-US" altLang="en-US" sz="1200" dirty="0" smtClean="0"/>
                      <a:t> </a:t>
                    </a:r>
                    <a:endParaRPr lang="en-US" altLang="en-US" sz="1200" dirty="0"/>
                  </a:p>
                </c:rich>
              </c:tx>
              <c:spPr/>
              <c:showVal val="1"/>
            </c:dLbl>
            <c:showVal val="1"/>
          </c:dLbls>
          <c:cat>
            <c:numRef>
              <c:f>趋势分析!$B$80:$B$93</c:f>
              <c:numCache>
                <c:formatCode>General</c:formatCode>
                <c:ptCount val="14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201512</c:v>
                </c:pt>
                <c:pt idx="12">
                  <c:v>201601</c:v>
                </c:pt>
                <c:pt idx="13">
                  <c:v>201602</c:v>
                </c:pt>
              </c:numCache>
            </c:numRef>
          </c:cat>
          <c:val>
            <c:numRef>
              <c:f>趋势分析!$D$80:$D$93</c:f>
              <c:numCache>
                <c:formatCode>0_ </c:formatCode>
                <c:ptCount val="14"/>
                <c:pt idx="0">
                  <c:v>39.529500000000013</c:v>
                </c:pt>
                <c:pt idx="1">
                  <c:v>28.573899999999988</c:v>
                </c:pt>
                <c:pt idx="2">
                  <c:v>34.458300000000001</c:v>
                </c:pt>
                <c:pt idx="3">
                  <c:v>36.925100000000107</c:v>
                </c:pt>
                <c:pt idx="4">
                  <c:v>36.589000000000006</c:v>
                </c:pt>
                <c:pt idx="5">
                  <c:v>44.4405</c:v>
                </c:pt>
                <c:pt idx="6">
                  <c:v>52.888999999999996</c:v>
                </c:pt>
                <c:pt idx="7">
                  <c:v>50.315200000000004</c:v>
                </c:pt>
                <c:pt idx="8">
                  <c:v>70.254199999999997</c:v>
                </c:pt>
                <c:pt idx="9">
                  <c:v>72.85899999999998</c:v>
                </c:pt>
                <c:pt idx="10">
                  <c:v>70.546499999999995</c:v>
                </c:pt>
                <c:pt idx="11">
                  <c:v>70.546499999999995</c:v>
                </c:pt>
                <c:pt idx="12">
                  <c:v>73.144800000000004</c:v>
                </c:pt>
                <c:pt idx="13">
                  <c:v>85.405900000000003</c:v>
                </c:pt>
              </c:numCache>
            </c:numRef>
          </c:val>
        </c:ser>
        <c:axId val="137336320"/>
        <c:axId val="137337856"/>
      </c:areaChart>
      <c:catAx>
        <c:axId val="137336320"/>
        <c:scaling>
          <c:orientation val="minMax"/>
        </c:scaling>
        <c:axPos val="b"/>
        <c:numFmt formatCode="General" sourceLinked="1"/>
        <c:majorTickMark val="none"/>
        <c:tickLblPos val="nextTo"/>
        <c:crossAx val="137337856"/>
        <c:crosses val="autoZero"/>
        <c:auto val="1"/>
        <c:lblAlgn val="ctr"/>
        <c:lblOffset val="100"/>
      </c:catAx>
      <c:valAx>
        <c:axId val="137337856"/>
        <c:scaling>
          <c:orientation val="minMax"/>
        </c:scaling>
        <c:axPos val="l"/>
        <c:majorGridlines/>
        <c:numFmt formatCode="0_ " sourceLinked="1"/>
        <c:majorTickMark val="none"/>
        <c:tickLblPos val="nextTo"/>
        <c:crossAx val="137336320"/>
        <c:crosses val="autoZero"/>
        <c:crossBetween val="midCat"/>
        <c:majorUnit val="30"/>
      </c:valAx>
    </c:plotArea>
    <c:legend>
      <c:legendPos val="t"/>
      <c:layout/>
      <c:txPr>
        <a:bodyPr/>
        <a:lstStyle/>
        <a:p>
          <a:pPr>
            <a:defRPr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</c:chart>
  <c:externalData r:id="rId1"/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32"/>
  <c:chart>
    <c:title>
      <c:tx>
        <c:rich>
          <a:bodyPr/>
          <a:lstStyle/>
          <a:p>
            <a:pPr>
              <a:defRPr sz="1400">
                <a:latin typeface="微软雅黑" pitchFamily="34" charset="-122"/>
                <a:ea typeface="微软雅黑" pitchFamily="34" charset="-122"/>
              </a:defRPr>
            </a:pPr>
            <a:r>
              <a:rPr lang="zh-CN" altLang="zh-CN" sz="1400" b="1" i="0" baseline="0" dirty="0">
                <a:latin typeface="微软雅黑" pitchFamily="34" charset="-122"/>
                <a:ea typeface="微软雅黑" pitchFamily="34" charset="-122"/>
              </a:rPr>
              <a:t>国际漫游</a:t>
            </a:r>
            <a:r>
              <a:rPr lang="en-US" altLang="zh-CN" sz="1400" b="1" i="0" baseline="0" dirty="0">
                <a:latin typeface="微软雅黑" pitchFamily="34" charset="-122"/>
                <a:ea typeface="微软雅黑" pitchFamily="34" charset="-122"/>
              </a:rPr>
              <a:t>4G DOU</a:t>
            </a:r>
            <a:r>
              <a:rPr lang="zh-CN" altLang="zh-CN" sz="1400" b="1" i="0" baseline="0" dirty="0">
                <a:latin typeface="微软雅黑" pitchFamily="34" charset="-122"/>
                <a:ea typeface="微软雅黑" pitchFamily="34" charset="-122"/>
              </a:rPr>
              <a:t>情况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c:rich>
      </c:tx>
      <c:layout/>
    </c:title>
    <c:plotArea>
      <c:layout/>
      <c:areaChart>
        <c:grouping val="stacked"/>
        <c:ser>
          <c:idx val="1"/>
          <c:order val="0"/>
          <c:tx>
            <c:strRef>
              <c:f>趋势分析!$C$99</c:f>
              <c:strCache>
                <c:ptCount val="1"/>
                <c:pt idx="0">
                  <c:v>来访</c:v>
                </c:pt>
              </c:strCache>
            </c:strRef>
          </c:tx>
          <c:dLbls>
            <c:dLbl>
              <c:idx val="13"/>
              <c:layout/>
              <c:tx>
                <c:rich>
                  <a:bodyPr/>
                  <a:lstStyle/>
                  <a:p>
                    <a:r>
                      <a:rPr lang="en-US" altLang="en-US" sz="1200" b="1" dirty="0">
                        <a:solidFill>
                          <a:srgbClr val="FF0000"/>
                        </a:solidFill>
                      </a:rPr>
                      <a:t>144</a:t>
                    </a:r>
                    <a:r>
                      <a:rPr lang="en-US" altLang="en-US" dirty="0"/>
                      <a:t> </a:t>
                    </a:r>
                  </a:p>
                </c:rich>
              </c:tx>
              <c:showVal val="1"/>
            </c:dLbl>
            <c:showVal val="1"/>
          </c:dLbls>
          <c:cat>
            <c:numRef>
              <c:f>趋势分析!$B$103:$B$116</c:f>
              <c:numCache>
                <c:formatCode>General</c:formatCode>
                <c:ptCount val="14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201512</c:v>
                </c:pt>
                <c:pt idx="12">
                  <c:v>201601</c:v>
                </c:pt>
                <c:pt idx="13">
                  <c:v>201602</c:v>
                </c:pt>
              </c:numCache>
            </c:numRef>
          </c:cat>
          <c:val>
            <c:numRef>
              <c:f>趋势分析!$C$103:$C$116</c:f>
              <c:numCache>
                <c:formatCode>0_ </c:formatCode>
                <c:ptCount val="14"/>
                <c:pt idx="0">
                  <c:v>84.136105406158748</c:v>
                </c:pt>
                <c:pt idx="1">
                  <c:v>107.08647255647757</c:v>
                </c:pt>
                <c:pt idx="2">
                  <c:v>111.01129500047612</c:v>
                </c:pt>
                <c:pt idx="3">
                  <c:v>123.713333711381</c:v>
                </c:pt>
                <c:pt idx="4">
                  <c:v>117.296581678501</c:v>
                </c:pt>
                <c:pt idx="5">
                  <c:v>108.65856894654964</c:v>
                </c:pt>
                <c:pt idx="6">
                  <c:v>122.29643843289278</c:v>
                </c:pt>
                <c:pt idx="7">
                  <c:v>127.45211279457401</c:v>
                </c:pt>
                <c:pt idx="8">
                  <c:v>137.97266318176847</c:v>
                </c:pt>
                <c:pt idx="9">
                  <c:v>143.314522600923</c:v>
                </c:pt>
                <c:pt idx="10">
                  <c:v>154.00149670453342</c:v>
                </c:pt>
                <c:pt idx="11">
                  <c:v>154.00149670453342</c:v>
                </c:pt>
                <c:pt idx="12">
                  <c:v>153.70781492978057</c:v>
                </c:pt>
                <c:pt idx="13">
                  <c:v>144.14651022002738</c:v>
                </c:pt>
              </c:numCache>
            </c:numRef>
          </c:val>
        </c:ser>
        <c:ser>
          <c:idx val="2"/>
          <c:order val="1"/>
          <c:tx>
            <c:strRef>
              <c:f>趋势分析!$D$99</c:f>
              <c:strCache>
                <c:ptCount val="1"/>
                <c:pt idx="0">
                  <c:v>出访</c:v>
                </c:pt>
              </c:strCache>
            </c:strRef>
          </c:tx>
          <c:dLbls>
            <c:dLbl>
              <c:idx val="13"/>
              <c:layout/>
              <c:tx>
                <c:rich>
                  <a:bodyPr/>
                  <a:lstStyle/>
                  <a:p>
                    <a:r>
                      <a:rPr lang="en-US" altLang="en-US" sz="1200" b="1" dirty="0">
                        <a:solidFill>
                          <a:srgbClr val="FF0000"/>
                        </a:solidFill>
                      </a:rPr>
                      <a:t>164</a:t>
                    </a:r>
                    <a:r>
                      <a:rPr lang="en-US" altLang="en-US" dirty="0"/>
                      <a:t> </a:t>
                    </a:r>
                  </a:p>
                </c:rich>
              </c:tx>
              <c:showVal val="1"/>
            </c:dLbl>
            <c:showVal val="1"/>
          </c:dLbls>
          <c:cat>
            <c:numRef>
              <c:f>趋势分析!$B$103:$B$116</c:f>
              <c:numCache>
                <c:formatCode>General</c:formatCode>
                <c:ptCount val="14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201512</c:v>
                </c:pt>
                <c:pt idx="12">
                  <c:v>201601</c:v>
                </c:pt>
                <c:pt idx="13">
                  <c:v>201602</c:v>
                </c:pt>
              </c:numCache>
            </c:numRef>
          </c:cat>
          <c:val>
            <c:numRef>
              <c:f>趋势分析!$D$103:$D$116</c:f>
              <c:numCache>
                <c:formatCode>0_ </c:formatCode>
                <c:ptCount val="14"/>
                <c:pt idx="0">
                  <c:v>63.557385153114048</c:v>
                </c:pt>
                <c:pt idx="1">
                  <c:v>77.766009735853899</c:v>
                </c:pt>
                <c:pt idx="2">
                  <c:v>82.282136412258737</c:v>
                </c:pt>
                <c:pt idx="3">
                  <c:v>79.901738798440689</c:v>
                </c:pt>
                <c:pt idx="4">
                  <c:v>76.527453594517397</c:v>
                </c:pt>
                <c:pt idx="5">
                  <c:v>85.705182144868559</c:v>
                </c:pt>
                <c:pt idx="6">
                  <c:v>98.189266516173248</c:v>
                </c:pt>
                <c:pt idx="7">
                  <c:v>113.625333989846</c:v>
                </c:pt>
                <c:pt idx="8">
                  <c:v>111.81594636018598</c:v>
                </c:pt>
                <c:pt idx="9">
                  <c:v>92.527156333131188</c:v>
                </c:pt>
                <c:pt idx="10">
                  <c:v>119.716424117519</c:v>
                </c:pt>
                <c:pt idx="11">
                  <c:v>119.716424117519</c:v>
                </c:pt>
                <c:pt idx="12">
                  <c:v>144.26697589883398</c:v>
                </c:pt>
                <c:pt idx="13">
                  <c:v>164.17929743139499</c:v>
                </c:pt>
              </c:numCache>
            </c:numRef>
          </c:val>
        </c:ser>
        <c:axId val="137421184"/>
        <c:axId val="137422720"/>
      </c:areaChart>
      <c:catAx>
        <c:axId val="137421184"/>
        <c:scaling>
          <c:orientation val="minMax"/>
        </c:scaling>
        <c:axPos val="b"/>
        <c:numFmt formatCode="General" sourceLinked="1"/>
        <c:majorTickMark val="none"/>
        <c:tickLblPos val="nextTo"/>
        <c:crossAx val="137422720"/>
        <c:crosses val="autoZero"/>
        <c:auto val="1"/>
        <c:lblAlgn val="ctr"/>
        <c:lblOffset val="100"/>
      </c:catAx>
      <c:valAx>
        <c:axId val="137422720"/>
        <c:scaling>
          <c:orientation val="minMax"/>
        </c:scaling>
        <c:axPos val="l"/>
        <c:majorGridlines/>
        <c:numFmt formatCode="0_ " sourceLinked="1"/>
        <c:majorTickMark val="none"/>
        <c:tickLblPos val="nextTo"/>
        <c:crossAx val="137421184"/>
        <c:crosses val="autoZero"/>
        <c:crossBetween val="midCat"/>
        <c:majorUnit val="80"/>
      </c:valAx>
    </c:plotArea>
    <c:legend>
      <c:legendPos val="t"/>
      <c:layout/>
      <c:txPr>
        <a:bodyPr/>
        <a:lstStyle/>
        <a:p>
          <a:pPr>
            <a:defRPr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</c:chart>
  <c:externalData r:id="rId1"/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2"/>
  <c:chart>
    <c:title>
      <c:tx>
        <c:rich>
          <a:bodyPr/>
          <a:lstStyle/>
          <a:p>
            <a:pPr>
              <a:defRPr>
                <a:latin typeface="微软雅黑" pitchFamily="34" charset="-122"/>
                <a:ea typeface="微软雅黑" pitchFamily="34" charset="-122"/>
              </a:defRPr>
            </a:pPr>
            <a:r>
              <a:rPr lang="en-US" altLang="zh-CN" sz="1400" b="1" i="0" u="none" strike="noStrike" baseline="0" dirty="0" smtClean="0">
                <a:latin typeface="微软雅黑" pitchFamily="34" charset="-122"/>
                <a:ea typeface="微软雅黑" pitchFamily="34" charset="-122"/>
              </a:rPr>
              <a:t>201502-201602</a:t>
            </a:r>
            <a:r>
              <a:rPr lang="zh-CN" altLang="zh-CN" sz="1400" b="1" i="0" u="none" strike="noStrike" baseline="0" dirty="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zh-CN" altLang="en-US" sz="1400" b="1" i="0" u="none" strike="noStrike" baseline="0" dirty="0">
                <a:latin typeface="微软雅黑" pitchFamily="34" charset="-122"/>
                <a:ea typeface="微软雅黑" pitchFamily="34" charset="-122"/>
              </a:rPr>
              <a:t>国际漫游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来访流量趋势</a:t>
            </a:r>
          </a:p>
        </c:rich>
      </c:tx>
      <c:layout/>
    </c:title>
    <c:plotArea>
      <c:layout/>
      <c:barChart>
        <c:barDir val="col"/>
        <c:grouping val="stacked"/>
        <c:ser>
          <c:idx val="1"/>
          <c:order val="0"/>
          <c:tx>
            <c:strRef>
              <c:f>来访流量趋势柱状图!$C$7</c:f>
              <c:strCache>
                <c:ptCount val="1"/>
                <c:pt idx="0">
                  <c:v>4G</c:v>
                </c:pt>
              </c:strCache>
            </c:strRef>
          </c:tx>
          <c:cat>
            <c:numRef>
              <c:f>来访流量趋势柱状图!$B$8:$B$20</c:f>
              <c:numCache>
                <c:formatCode>General</c:formatCode>
                <c:ptCount val="13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201601</c:v>
                </c:pt>
                <c:pt idx="12">
                  <c:v>201602</c:v>
                </c:pt>
              </c:numCache>
            </c:numRef>
          </c:cat>
          <c:val>
            <c:numRef>
              <c:f>来访流量趋势柱状图!$C$8:$C$20</c:f>
              <c:numCache>
                <c:formatCode>0_ </c:formatCode>
                <c:ptCount val="13"/>
                <c:pt idx="0">
                  <c:v>25.522324126907687</c:v>
                </c:pt>
                <c:pt idx="1">
                  <c:v>33.223301962975036</c:v>
                </c:pt>
                <c:pt idx="2">
                  <c:v>41.391772308560611</c:v>
                </c:pt>
                <c:pt idx="3">
                  <c:v>42.811031599532441</c:v>
                </c:pt>
                <c:pt idx="4">
                  <c:v>41.187412440965112</c:v>
                </c:pt>
                <c:pt idx="5">
                  <c:v>43.647009427475496</c:v>
                </c:pt>
                <c:pt idx="6">
                  <c:v>55.017862049288894</c:v>
                </c:pt>
                <c:pt idx="7">
                  <c:v>59.930847685760241</c:v>
                </c:pt>
                <c:pt idx="8">
                  <c:v>72.72691583936188</c:v>
                </c:pt>
                <c:pt idx="9">
                  <c:v>79.998696378946093</c:v>
                </c:pt>
                <c:pt idx="10">
                  <c:v>90.81229348737476</c:v>
                </c:pt>
                <c:pt idx="11">
                  <c:v>87.274498006470424</c:v>
                </c:pt>
                <c:pt idx="12">
                  <c:v>79.268098451741878</c:v>
                </c:pt>
              </c:numCache>
            </c:numRef>
          </c:val>
        </c:ser>
        <c:ser>
          <c:idx val="2"/>
          <c:order val="1"/>
          <c:tx>
            <c:strRef>
              <c:f>来访流量趋势柱状图!$D$7</c:f>
              <c:strCache>
                <c:ptCount val="1"/>
                <c:pt idx="0">
                  <c:v>2/3G</c:v>
                </c:pt>
              </c:strCache>
            </c:strRef>
          </c:tx>
          <c:cat>
            <c:numRef>
              <c:f>来访流量趋势柱状图!$B$8:$B$20</c:f>
              <c:numCache>
                <c:formatCode>General</c:formatCode>
                <c:ptCount val="13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201601</c:v>
                </c:pt>
                <c:pt idx="12">
                  <c:v>201602</c:v>
                </c:pt>
              </c:numCache>
            </c:numRef>
          </c:cat>
          <c:val>
            <c:numRef>
              <c:f>来访流量趋势柱状图!$D$8:$D$20</c:f>
              <c:numCache>
                <c:formatCode>0_ </c:formatCode>
                <c:ptCount val="13"/>
                <c:pt idx="0">
                  <c:v>8.1870781892821096</c:v>
                </c:pt>
                <c:pt idx="1">
                  <c:v>12.938978492007669</c:v>
                </c:pt>
                <c:pt idx="2">
                  <c:v>14.88244425913768</c:v>
                </c:pt>
                <c:pt idx="3">
                  <c:v>13.571685765472498</c:v>
                </c:pt>
                <c:pt idx="4">
                  <c:v>14.8922736814602</c:v>
                </c:pt>
                <c:pt idx="5">
                  <c:v>17.372106641513689</c:v>
                </c:pt>
                <c:pt idx="6">
                  <c:v>16.318342170269631</c:v>
                </c:pt>
                <c:pt idx="7">
                  <c:v>14.764472767310471</c:v>
                </c:pt>
                <c:pt idx="8">
                  <c:v>17.333333573567788</c:v>
                </c:pt>
                <c:pt idx="9">
                  <c:v>17.980339270922524</c:v>
                </c:pt>
                <c:pt idx="10">
                  <c:v>17.638954454629161</c:v>
                </c:pt>
                <c:pt idx="11">
                  <c:v>16.564157232743089</c:v>
                </c:pt>
                <c:pt idx="12">
                  <c:v>16.640210818082799</c:v>
                </c:pt>
              </c:numCache>
            </c:numRef>
          </c:val>
        </c:ser>
        <c:gapWidth val="300"/>
        <c:overlap val="100"/>
        <c:serLines>
          <c:spPr>
            <a:ln cap="rnd" cmpd="dbl">
              <a:prstDash val="sysDash"/>
              <a:miter lim="800000"/>
            </a:ln>
          </c:spPr>
        </c:serLines>
        <c:axId val="113907200"/>
        <c:axId val="113909120"/>
      </c:barChart>
      <c:catAx>
        <c:axId val="1139072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月份</a:t>
                </a:r>
              </a:p>
            </c:rich>
          </c:tx>
          <c:layout/>
        </c:title>
        <c:numFmt formatCode="0_);\(0\)" sourceLinked="0"/>
        <c:majorTickMark val="none"/>
        <c:tickLblPos val="nextTo"/>
        <c:crossAx val="113909120"/>
        <c:crosses val="autoZero"/>
        <c:auto val="1"/>
        <c:lblAlgn val="ctr"/>
        <c:lblOffset val="100"/>
      </c:catAx>
      <c:valAx>
        <c:axId val="11390912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800">
                    <a:latin typeface="微软雅黑" pitchFamily="34" charset="-122"/>
                    <a:ea typeface="微软雅黑" pitchFamily="34" charset="-122"/>
                  </a:defRPr>
                </a:pPr>
                <a:r>
                  <a:rPr lang="zh-CN" altLang="en-US" sz="800" dirty="0">
                    <a:latin typeface="微软雅黑" pitchFamily="34" charset="-122"/>
                    <a:ea typeface="微软雅黑" pitchFamily="34" charset="-122"/>
                  </a:rPr>
                  <a:t>单位：</a:t>
                </a:r>
                <a:r>
                  <a:rPr lang="en-US" altLang="zh-CN" sz="800" dirty="0">
                    <a:latin typeface="微软雅黑" pitchFamily="34" charset="-122"/>
                    <a:ea typeface="微软雅黑" pitchFamily="34" charset="-122"/>
                  </a:rPr>
                  <a:t>TB</a:t>
                </a:r>
                <a:endParaRPr lang="zh-CN" altLang="en-US" sz="800" dirty="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>
            <c:manualLayout>
              <c:xMode val="edge"/>
              <c:yMode val="edge"/>
              <c:x val="4.0092523527091514E-2"/>
              <c:y val="0.29556874632977403"/>
            </c:manualLayout>
          </c:layout>
        </c:title>
        <c:numFmt formatCode="0_ " sourceLinked="1"/>
        <c:tickLblPos val="nextTo"/>
        <c:crossAx val="113907200"/>
        <c:crosses val="autoZero"/>
        <c:crossBetween val="between"/>
        <c:majorUnit val="20"/>
      </c:valAx>
    </c:plotArea>
    <c:legend>
      <c:legendPos val="r"/>
      <c:layout>
        <c:manualLayout>
          <c:xMode val="edge"/>
          <c:yMode val="edge"/>
          <c:x val="0.85857582502011265"/>
          <c:y val="0.34677059691780426"/>
          <c:w val="9.1606629637050296E-2"/>
          <c:h val="0.2264907073817195"/>
        </c:manualLayout>
      </c:layout>
    </c:legend>
    <c:plotVisOnly val="1"/>
    <c:dispBlanksAs val="gap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lineChart>
        <c:grouping val="stacked"/>
        <c:ser>
          <c:idx val="1"/>
          <c:order val="0"/>
          <c:tx>
            <c:v>退费数量</c:v>
          </c:tx>
          <c:cat>
            <c:numRef>
              <c:f>Sheet1!$H$13:$S$13</c:f>
              <c:numCache>
                <c:formatCode>General</c:formatCode>
                <c:ptCount val="12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201601</c:v>
                </c:pt>
                <c:pt idx="11">
                  <c:v>201602</c:v>
                </c:pt>
              </c:numCache>
            </c:numRef>
          </c:cat>
          <c:val>
            <c:numRef>
              <c:f>Sheet1!$H$14:$S$14</c:f>
              <c:numCache>
                <c:formatCode>General</c:formatCode>
                <c:ptCount val="12"/>
                <c:pt idx="0">
                  <c:v>42</c:v>
                </c:pt>
                <c:pt idx="1">
                  <c:v>18</c:v>
                </c:pt>
                <c:pt idx="2">
                  <c:v>9</c:v>
                </c:pt>
                <c:pt idx="3">
                  <c:v>30</c:v>
                </c:pt>
                <c:pt idx="4">
                  <c:v>23</c:v>
                </c:pt>
                <c:pt idx="5">
                  <c:v>26</c:v>
                </c:pt>
                <c:pt idx="6">
                  <c:v>28</c:v>
                </c:pt>
                <c:pt idx="7">
                  <c:v>17</c:v>
                </c:pt>
                <c:pt idx="8">
                  <c:v>11</c:v>
                </c:pt>
                <c:pt idx="9">
                  <c:v>31</c:v>
                </c:pt>
                <c:pt idx="10">
                  <c:v>16</c:v>
                </c:pt>
                <c:pt idx="11">
                  <c:v>50</c:v>
                </c:pt>
              </c:numCache>
            </c:numRef>
          </c:val>
        </c:ser>
        <c:marker val="1"/>
        <c:axId val="63348736"/>
        <c:axId val="63350272"/>
      </c:lineChart>
      <c:catAx>
        <c:axId val="63348736"/>
        <c:scaling>
          <c:orientation val="minMax"/>
        </c:scaling>
        <c:axPos val="b"/>
        <c:numFmt formatCode="General" sourceLinked="1"/>
        <c:tickLblPos val="nextTo"/>
        <c:crossAx val="63350272"/>
        <c:crosses val="autoZero"/>
        <c:auto val="1"/>
        <c:lblAlgn val="ctr"/>
        <c:lblOffset val="100"/>
      </c:catAx>
      <c:valAx>
        <c:axId val="63350272"/>
        <c:scaling>
          <c:orientation val="minMax"/>
        </c:scaling>
        <c:axPos val="l"/>
        <c:majorGridlines/>
        <c:numFmt formatCode="General" sourceLinked="1"/>
        <c:tickLblPos val="nextTo"/>
        <c:crossAx val="63348736"/>
        <c:crosses val="autoZero"/>
        <c:crossBetween val="between"/>
      </c:valAx>
    </c:plotArea>
    <c:legend>
      <c:legendPos val="r"/>
      <c:layout/>
    </c:legend>
    <c:plotVisOnly val="1"/>
    <c:dispBlanksAs val="zero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2854394775456221"/>
          <c:y val="5.0709543659983702E-2"/>
          <c:w val="0.84835893938454565"/>
          <c:h val="0.79970444870861734"/>
        </c:manualLayout>
      </c:layout>
      <c:lineChart>
        <c:grouping val="standard"/>
        <c:ser>
          <c:idx val="1"/>
          <c:order val="0"/>
          <c:tx>
            <c:strRef>
              <c:f>Sheet1!$B$49</c:f>
              <c:strCache>
                <c:ptCount val="1"/>
                <c:pt idx="0">
                  <c:v>出访申告量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Sheet1!$A$63:$A$75</c:f>
              <c:numCache>
                <c:formatCode>General</c:formatCode>
                <c:ptCount val="13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201601</c:v>
                </c:pt>
                <c:pt idx="12">
                  <c:v>201602</c:v>
                </c:pt>
              </c:numCache>
            </c:numRef>
          </c:cat>
          <c:val>
            <c:numRef>
              <c:f>Sheet1!$B$63:$B$75</c:f>
              <c:numCache>
                <c:formatCode>General</c:formatCode>
                <c:ptCount val="13"/>
                <c:pt idx="0">
                  <c:v>71</c:v>
                </c:pt>
                <c:pt idx="1">
                  <c:v>91</c:v>
                </c:pt>
                <c:pt idx="2">
                  <c:v>81</c:v>
                </c:pt>
                <c:pt idx="3">
                  <c:v>81</c:v>
                </c:pt>
                <c:pt idx="4">
                  <c:v>84</c:v>
                </c:pt>
                <c:pt idx="5">
                  <c:v>98</c:v>
                </c:pt>
                <c:pt idx="6">
                  <c:v>99</c:v>
                </c:pt>
                <c:pt idx="7">
                  <c:v>104</c:v>
                </c:pt>
                <c:pt idx="8">
                  <c:v>101</c:v>
                </c:pt>
                <c:pt idx="9">
                  <c:v>98</c:v>
                </c:pt>
                <c:pt idx="10">
                  <c:v>79</c:v>
                </c:pt>
                <c:pt idx="11">
                  <c:v>82</c:v>
                </c:pt>
                <c:pt idx="12">
                  <c:v>70</c:v>
                </c:pt>
              </c:numCache>
            </c:numRef>
          </c:val>
        </c:ser>
        <c:marker val="1"/>
        <c:axId val="82438784"/>
        <c:axId val="82813312"/>
      </c:lineChart>
      <c:catAx>
        <c:axId val="82438784"/>
        <c:scaling>
          <c:orientation val="minMax"/>
        </c:scaling>
        <c:axPos val="b"/>
        <c:numFmt formatCode="General" sourceLinked="1"/>
        <c:majorTickMark val="none"/>
        <c:tickLblPos val="nextTo"/>
        <c:crossAx val="82813312"/>
        <c:crosses val="autoZero"/>
        <c:auto val="1"/>
        <c:lblAlgn val="ctr"/>
        <c:lblOffset val="100"/>
      </c:catAx>
      <c:valAx>
        <c:axId val="82813312"/>
        <c:scaling>
          <c:orientation val="minMax"/>
          <c:max val="120"/>
          <c:min val="0"/>
        </c:scaling>
        <c:axPos val="l"/>
        <c:majorGridlines/>
        <c:numFmt formatCode="General" sourceLinked="1"/>
        <c:majorTickMark val="in"/>
        <c:tickLblPos val="nextTo"/>
        <c:txPr>
          <a:bodyPr/>
          <a:lstStyle/>
          <a:p>
            <a:pPr>
              <a:defRPr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82438784"/>
        <c:crosses val="autoZero"/>
        <c:crossBetween val="between"/>
      </c:valAx>
    </c:plotArea>
    <c:plotVisOnly val="1"/>
    <c:dispBlanksAs val="gap"/>
  </c:chart>
  <c:externalData r:id="rId1"/>
  <c:userShapes r:id="rId2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6"/>
  <c:chart>
    <c:title>
      <c:tx>
        <c:rich>
          <a:bodyPr/>
          <a:lstStyle/>
          <a:p>
            <a:pPr>
              <a:defRPr sz="1200">
                <a:latin typeface="微软雅黑" pitchFamily="34" charset="-122"/>
                <a:ea typeface="微软雅黑" pitchFamily="34" charset="-122"/>
              </a:defRPr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出访申告类型</a:t>
            </a:r>
          </a:p>
        </c:rich>
      </c:tx>
      <c:layout/>
    </c:title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dLblPos val="inEnd"/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Sheet1!$K$79:$K$83</c:f>
              <c:strCache>
                <c:ptCount val="5"/>
                <c:pt idx="0">
                  <c:v>语音话单真实性</c:v>
                </c:pt>
                <c:pt idx="1">
                  <c:v>短信话单真实性</c:v>
                </c:pt>
                <c:pt idx="2">
                  <c:v>GPRS类</c:v>
                </c:pt>
                <c:pt idx="3">
                  <c:v>资费类</c:v>
                </c:pt>
                <c:pt idx="4">
                  <c:v>其他类</c:v>
                </c:pt>
              </c:strCache>
            </c:strRef>
          </c:cat>
          <c:val>
            <c:numRef>
              <c:f>Sheet1!$L$79:$L$83</c:f>
              <c:numCache>
                <c:formatCode>General</c:formatCode>
                <c:ptCount val="5"/>
                <c:pt idx="0">
                  <c:v>31</c:v>
                </c:pt>
                <c:pt idx="1">
                  <c:v>13</c:v>
                </c:pt>
                <c:pt idx="2">
                  <c:v>9</c:v>
                </c:pt>
                <c:pt idx="3">
                  <c:v>11</c:v>
                </c:pt>
                <c:pt idx="4">
                  <c:v>6</c:v>
                </c:pt>
              </c:numCache>
            </c:numRef>
          </c:val>
        </c:ser>
        <c:dLbls>
          <c:showPercent val="1"/>
        </c:dLbls>
        <c:firstSliceAng val="0"/>
      </c:pieChart>
      <c:spPr>
        <a:noFill/>
        <a:ln w="25400">
          <a:noFill/>
        </a:ln>
      </c:spPr>
    </c:plotArea>
    <c:legend>
      <c:legendPos val="t"/>
      <c:layout/>
      <c:txPr>
        <a:bodyPr/>
        <a:lstStyle/>
        <a:p>
          <a:pPr>
            <a:defRPr sz="800" b="1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5.2482413850127439E-2"/>
          <c:y val="5.9662775616083033E-2"/>
          <c:w val="0.92382345583215653"/>
          <c:h val="0.63823646557798952"/>
        </c:manualLayout>
      </c:layout>
      <c:lineChart>
        <c:grouping val="standard"/>
        <c:ser>
          <c:idx val="0"/>
          <c:order val="0"/>
          <c:spPr>
            <a:ln w="25400">
              <a:solidFill>
                <a:srgbClr val="4F81BD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F81BD"/>
              </a:solidFill>
              <a:ln>
                <a:solidFill>
                  <a:srgbClr val="4F81BD"/>
                </a:solidFill>
                <a:prstDash val="solid"/>
              </a:ln>
            </c:spPr>
          </c:marker>
          <c:cat>
            <c:numRef>
              <c:f>Sheet2!$A$6:$A$18</c:f>
              <c:numCache>
                <c:formatCode>General</c:formatCode>
                <c:ptCount val="13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201601</c:v>
                </c:pt>
                <c:pt idx="12">
                  <c:v>201602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Sheet2!$A$2:$A$18</c15:sqref>
                  </c15:fullRef>
                </c:ext>
              </c:extLst>
            </c:numRef>
          </c:cat>
          <c:val>
            <c:numRef>
              <c:f>Sheet2!$B$6:$B$18</c:f>
              <c:numCache>
                <c:formatCode>General</c:formatCode>
                <c:ptCount val="13"/>
                <c:pt idx="0">
                  <c:v>50</c:v>
                </c:pt>
                <c:pt idx="1">
                  <c:v>19</c:v>
                </c:pt>
                <c:pt idx="2">
                  <c:v>27</c:v>
                </c:pt>
                <c:pt idx="3">
                  <c:v>17</c:v>
                </c:pt>
                <c:pt idx="4">
                  <c:v>18</c:v>
                </c:pt>
                <c:pt idx="5">
                  <c:v>43</c:v>
                </c:pt>
                <c:pt idx="6">
                  <c:v>26</c:v>
                </c:pt>
                <c:pt idx="7">
                  <c:v>69</c:v>
                </c:pt>
                <c:pt idx="8">
                  <c:v>20</c:v>
                </c:pt>
                <c:pt idx="9">
                  <c:v>33</c:v>
                </c:pt>
                <c:pt idx="10">
                  <c:v>23</c:v>
                </c:pt>
                <c:pt idx="11">
                  <c:v>57</c:v>
                </c:pt>
                <c:pt idx="12">
                  <c:v>33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Sheet2!$B$2:$B$18</c15:sqref>
                  </c15:fullRef>
                </c:ext>
              </c:extLst>
            </c:numRef>
          </c:val>
        </c:ser>
        <c:marker val="1"/>
        <c:axId val="63416192"/>
        <c:axId val="63434752"/>
      </c:lineChart>
      <c:catAx>
        <c:axId val="63416192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46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63434752"/>
        <c:crosses val="autoZero"/>
        <c:auto val="1"/>
        <c:lblAlgn val="ctr"/>
        <c:lblOffset val="100"/>
        <c:tickLblSkip val="1"/>
        <c:tickMarkSkip val="1"/>
      </c:catAx>
      <c:valAx>
        <c:axId val="63434752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lgDash"/>
            </a:ln>
          </c:spPr>
        </c:majorGridlines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6341619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4"/>
  <c:chart>
    <c:autoTitleDeleted val="1"/>
    <c:plotArea>
      <c:layout>
        <c:manualLayout>
          <c:layoutTarget val="inner"/>
          <c:xMode val="edge"/>
          <c:yMode val="edge"/>
          <c:x val="0.21959497091064831"/>
          <c:y val="7.8950698507796971E-2"/>
          <c:w val="0.73879775529204661"/>
          <c:h val="0.63286206220778862"/>
        </c:manualLayout>
      </c:layout>
      <c:lineChart>
        <c:grouping val="standard"/>
        <c:ser>
          <c:idx val="0"/>
          <c:order val="0"/>
          <c:cat>
            <c:numRef>
              <c:f>RAP!$I$2:$U$2</c:f>
              <c:numCache>
                <c:formatCode>0_ ;[Red]\-0\ </c:formatCode>
                <c:ptCount val="13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201601</c:v>
                </c:pt>
                <c:pt idx="12">
                  <c:v>201602</c:v>
                </c:pt>
              </c:numCache>
            </c:numRef>
          </c:cat>
          <c:val>
            <c:numRef>
              <c:f>RAP!$I$6:$U$6</c:f>
              <c:numCache>
                <c:formatCode>General</c:formatCode>
                <c:ptCount val="13"/>
                <c:pt idx="0">
                  <c:v>134</c:v>
                </c:pt>
                <c:pt idx="1">
                  <c:v>229</c:v>
                </c:pt>
                <c:pt idx="2">
                  <c:v>175</c:v>
                </c:pt>
                <c:pt idx="3">
                  <c:v>107</c:v>
                </c:pt>
                <c:pt idx="4">
                  <c:v>140</c:v>
                </c:pt>
                <c:pt idx="5">
                  <c:v>273</c:v>
                </c:pt>
                <c:pt idx="6">
                  <c:v>480</c:v>
                </c:pt>
                <c:pt idx="7">
                  <c:v>207</c:v>
                </c:pt>
                <c:pt idx="8">
                  <c:v>305</c:v>
                </c:pt>
                <c:pt idx="9">
                  <c:v>381</c:v>
                </c:pt>
                <c:pt idx="10">
                  <c:v>412</c:v>
                </c:pt>
                <c:pt idx="11">
                  <c:v>263</c:v>
                </c:pt>
                <c:pt idx="12">
                  <c:v>130</c:v>
                </c:pt>
              </c:numCache>
            </c:numRef>
          </c:val>
        </c:ser>
        <c:ser>
          <c:idx val="6"/>
          <c:order val="1"/>
          <c:cat>
            <c:numRef>
              <c:f>RAP!$I$2:$U$2</c:f>
              <c:numCache>
                <c:formatCode>0_ ;[Red]\-0\ </c:formatCode>
                <c:ptCount val="13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201601</c:v>
                </c:pt>
                <c:pt idx="12">
                  <c:v>201602</c:v>
                </c:pt>
              </c:numCache>
            </c:numRef>
          </c:cat>
          <c:val>
            <c:numRef>
              <c:f>RAP!$I$3:$U$3</c:f>
              <c:numCache>
                <c:formatCode>General</c:formatCode>
                <c:ptCount val="13"/>
                <c:pt idx="0">
                  <c:v>1698</c:v>
                </c:pt>
                <c:pt idx="1">
                  <c:v>1210</c:v>
                </c:pt>
                <c:pt idx="2">
                  <c:v>1607</c:v>
                </c:pt>
                <c:pt idx="3">
                  <c:v>1187</c:v>
                </c:pt>
                <c:pt idx="4">
                  <c:v>2902</c:v>
                </c:pt>
                <c:pt idx="5">
                  <c:v>1975</c:v>
                </c:pt>
                <c:pt idx="6">
                  <c:v>1544</c:v>
                </c:pt>
                <c:pt idx="7">
                  <c:v>1890</c:v>
                </c:pt>
                <c:pt idx="8">
                  <c:v>1712</c:v>
                </c:pt>
                <c:pt idx="9">
                  <c:v>1382</c:v>
                </c:pt>
                <c:pt idx="10">
                  <c:v>1866</c:v>
                </c:pt>
                <c:pt idx="11">
                  <c:v>1816</c:v>
                </c:pt>
                <c:pt idx="12">
                  <c:v>2457</c:v>
                </c:pt>
              </c:numCache>
            </c:numRef>
          </c:val>
        </c:ser>
        <c:marker val="1"/>
        <c:axId val="63245696"/>
        <c:axId val="63251584"/>
      </c:lineChart>
      <c:catAx>
        <c:axId val="63245696"/>
        <c:scaling>
          <c:orientation val="minMax"/>
        </c:scaling>
        <c:axPos val="b"/>
        <c:numFmt formatCode="0_ ;[Red]\-0\ " sourceLinked="1"/>
        <c:maj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63251584"/>
        <c:crosses val="autoZero"/>
        <c:auto val="1"/>
        <c:lblAlgn val="ctr"/>
        <c:lblOffset val="100"/>
      </c:catAx>
      <c:valAx>
        <c:axId val="63251584"/>
        <c:scaling>
          <c:orientation val="minMax"/>
          <c:max val="2800"/>
          <c:min val="0"/>
        </c:scaling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 sz="1050"/>
                </a:pPr>
                <a:r>
                  <a:rPr lang="en-US" altLang="zh-CN" sz="1050"/>
                  <a:t>RAP</a:t>
                </a:r>
                <a:r>
                  <a:rPr lang="zh-CN" altLang="en-US" sz="1050"/>
                  <a:t>数量</a:t>
                </a:r>
              </a:p>
            </c:rich>
          </c:tx>
          <c:layout>
            <c:manualLayout>
              <c:xMode val="edge"/>
              <c:yMode val="edge"/>
              <c:x val="2.2222222222222251E-2"/>
              <c:y val="0.30901661244440354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050"/>
            </a:pPr>
            <a:endParaRPr lang="zh-CN"/>
          </a:p>
        </c:txPr>
        <c:crossAx val="63245696"/>
        <c:crosses val="autoZero"/>
        <c:crossBetween val="between"/>
        <c:majorUnit val="700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32"/>
  <c:chart>
    <c:title>
      <c:tx>
        <c:rich>
          <a:bodyPr/>
          <a:lstStyle/>
          <a:p>
            <a:pPr>
              <a:defRPr lang="zh-CN" altLang="en-US" sz="1400" b="1" kern="12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1400" b="1" kern="12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出访流量环比增长贡献比例图</a:t>
            </a:r>
          </a:p>
        </c:rich>
      </c:tx>
      <c:layout>
        <c:manualLayout>
          <c:xMode val="edge"/>
          <c:yMode val="edge"/>
          <c:x val="2.3001232186322829E-2"/>
          <c:y val="3.5273858460171219E-2"/>
        </c:manualLayout>
      </c:layout>
    </c:title>
    <c:plotArea>
      <c:layout>
        <c:manualLayout>
          <c:layoutTarget val="inner"/>
          <c:xMode val="edge"/>
          <c:yMode val="edge"/>
          <c:x val="0.2445916503104594"/>
          <c:y val="0.33458550901751766"/>
          <c:w val="0.38513910761154857"/>
          <c:h val="0.64189851268591747"/>
        </c:manualLayout>
      </c:layout>
      <c:ofPieChart>
        <c:ofPieType val="pie"/>
        <c:varyColors val="1"/>
        <c:ser>
          <c:idx val="0"/>
          <c:order val="0"/>
          <c:dPt>
            <c:idx val="4"/>
            <c:spPr>
              <a:solidFill>
                <a:schemeClr val="accent6"/>
              </a:solidFill>
            </c:spPr>
          </c:dPt>
          <c:dLbls>
            <c:dLbl>
              <c:idx val="0"/>
              <c:layout>
                <c:manualLayout>
                  <c:x val="-2.4960101463827048E-2"/>
                  <c:y val="2.2743885986214467E-3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b="1">
                        <a:solidFill>
                          <a:srgbClr val="FF0000"/>
                        </a:solidFill>
                      </a:rPr>
                      <a:t>台湾
</a:t>
                    </a:r>
                    <a:r>
                      <a:rPr lang="en-US" altLang="zh-CN" b="1">
                        <a:solidFill>
                          <a:srgbClr val="FF0000"/>
                        </a:solidFill>
                      </a:rPr>
                      <a:t>19%</a:t>
                    </a:r>
                    <a:endParaRPr lang="zh-CN" altLang="en-US" b="1">
                      <a:solidFill>
                        <a:srgbClr val="FF0000"/>
                      </a:solidFill>
                    </a:endParaRPr>
                  </a:p>
                </c:rich>
              </c:tx>
              <c:showCatName val="1"/>
              <c:showPercent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zh-CN" altLang="en-US" dirty="0"/>
                      <a:t>澳大利亚
</a:t>
                    </a:r>
                    <a:r>
                      <a:rPr lang="en-US" altLang="zh-CN" b="1" dirty="0">
                        <a:solidFill>
                          <a:srgbClr val="FF0000"/>
                        </a:solidFill>
                      </a:rPr>
                      <a:t>17%</a:t>
                    </a:r>
                  </a:p>
                </c:rich>
              </c:tx>
              <c:showCatName val="1"/>
              <c:showPercent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zh-CN" altLang="en-US"/>
                      <a:t>日本
</a:t>
                    </a:r>
                    <a:r>
                      <a:rPr lang="en-US" altLang="zh-CN" b="1"/>
                      <a:t>15%</a:t>
                    </a:r>
                  </a:p>
                </c:rich>
              </c:tx>
              <c:showCatName val="1"/>
              <c:showPercent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zh-CN" altLang="en-US"/>
                      <a:t>韩国
</a:t>
                    </a:r>
                    <a:r>
                      <a:rPr lang="en-US" altLang="zh-CN" b="1"/>
                      <a:t>7%</a:t>
                    </a:r>
                    <a:endParaRPr lang="zh-CN" altLang="en-US" b="1"/>
                  </a:p>
                </c:rich>
              </c:tx>
              <c:showCatName val="1"/>
              <c:showPercent val="1"/>
            </c:dLbl>
            <c:dLbl>
              <c:idx val="4"/>
              <c:layout>
                <c:manualLayout>
                  <c:x val="0.15733927167133979"/>
                  <c:y val="-0.25490825093508135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泰国、马来西亚等东南亚国家
</a:t>
                    </a:r>
                    <a:r>
                      <a:rPr lang="en-US" altLang="zh-CN" b="1">
                        <a:solidFill>
                          <a:srgbClr val="FF0000"/>
                        </a:solidFill>
                      </a:rPr>
                      <a:t>27%</a:t>
                    </a:r>
                    <a:endParaRPr lang="zh-CN" altLang="en-US" b="1">
                      <a:solidFill>
                        <a:srgbClr val="FF0000"/>
                      </a:solidFill>
                    </a:endParaRPr>
                  </a:p>
                </c:rich>
              </c:tx>
              <c:showCatName val="1"/>
              <c:showPercent val="1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zh-CN" altLang="en-US"/>
                      <a:t>其他
</a:t>
                    </a:r>
                    <a:r>
                      <a:rPr lang="en-US" altLang="zh-CN" b="1"/>
                      <a:t>42%</a:t>
                    </a:r>
                    <a:endParaRPr lang="zh-CN" altLang="en-US" b="1"/>
                  </a:p>
                </c:rich>
              </c:tx>
              <c:showCatName val="1"/>
              <c:showPercent val="1"/>
            </c:dLbl>
            <c:txPr>
              <a:bodyPr/>
              <a:lstStyle/>
              <a:p>
                <a:pPr>
                  <a:defRPr sz="800"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CatName val="1"/>
            <c:showPercent val="1"/>
            <c:showLeaderLines val="1"/>
          </c:dLbls>
          <c:cat>
            <c:strRef>
              <c:f>'出访总流量-分运营商贡献率 (2)'!$K$15:$K$20</c:f>
              <c:strCache>
                <c:ptCount val="6"/>
                <c:pt idx="0">
                  <c:v>台湾</c:v>
                </c:pt>
                <c:pt idx="1">
                  <c:v>澳大利亚</c:v>
                </c:pt>
                <c:pt idx="2">
                  <c:v>日本</c:v>
                </c:pt>
                <c:pt idx="3">
                  <c:v>韩国</c:v>
                </c:pt>
                <c:pt idx="4">
                  <c:v>泰国、马来西亚等东南亚国家</c:v>
                </c:pt>
                <c:pt idx="5">
                  <c:v>其他</c:v>
                </c:pt>
              </c:strCache>
            </c:strRef>
          </c:cat>
          <c:val>
            <c:numRef>
              <c:f>'出访总流量-分运营商贡献率 (2)'!$L$15:$L$20</c:f>
              <c:numCache>
                <c:formatCode>General</c:formatCode>
                <c:ptCount val="6"/>
                <c:pt idx="0">
                  <c:v>18.5</c:v>
                </c:pt>
                <c:pt idx="1">
                  <c:v>16.8</c:v>
                </c:pt>
                <c:pt idx="2">
                  <c:v>15.3</c:v>
                </c:pt>
                <c:pt idx="3">
                  <c:v>7</c:v>
                </c:pt>
                <c:pt idx="4">
                  <c:v>27.479999999999986</c:v>
                </c:pt>
                <c:pt idx="5">
                  <c:v>14.92</c:v>
                </c:pt>
              </c:numCache>
            </c:numRef>
          </c:val>
        </c:ser>
        <c:dLbls>
          <c:showCatName val="1"/>
          <c:showPercent val="1"/>
        </c:dLbls>
        <c:gapWidth val="150"/>
        <c:secondPieSize val="75"/>
        <c:serLines/>
      </c:ofPieChart>
    </c:plotArea>
    <c:plotVisOnly val="1"/>
    <c:dispBlanksAs val="zero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 sz="1400">
                <a:latin typeface="微软雅黑" pitchFamily="34" charset="-122"/>
                <a:ea typeface="微软雅黑" pitchFamily="34" charset="-122"/>
              </a:defRPr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国际漫游出访流量单日走势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8689129483814562"/>
          <c:y val="0.25671699560263972"/>
          <c:w val="0.59667497812773407"/>
          <c:h val="0.60075582999738375"/>
        </c:manualLayout>
      </c:layout>
      <c:lineChart>
        <c:grouping val="standard"/>
        <c:ser>
          <c:idx val="3"/>
          <c:order val="0"/>
          <c:tx>
            <c:strRef>
              <c:f>出访日流量!$J$13</c:f>
              <c:strCache>
                <c:ptCount val="1"/>
                <c:pt idx="0">
                  <c:v>201602</c:v>
                </c:pt>
              </c:strCache>
            </c:strRef>
          </c:tx>
          <c:cat>
            <c:numRef>
              <c:f>出访日流量!$F$14:$F$44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出访日流量!$J$14:$J$44</c:f>
              <c:numCache>
                <c:formatCode>General</c:formatCode>
                <c:ptCount val="31"/>
                <c:pt idx="0">
                  <c:v>8715.0991105064695</c:v>
                </c:pt>
                <c:pt idx="1">
                  <c:v>8793.1592821869999</c:v>
                </c:pt>
                <c:pt idx="2">
                  <c:v>8345.018940298809</c:v>
                </c:pt>
                <c:pt idx="3">
                  <c:v>8628.6917439633871</c:v>
                </c:pt>
                <c:pt idx="4">
                  <c:v>9235.4716526539851</c:v>
                </c:pt>
                <c:pt idx="5">
                  <c:v>9845.2566841039588</c:v>
                </c:pt>
                <c:pt idx="6">
                  <c:v>11258.045583335699</c:v>
                </c:pt>
                <c:pt idx="7">
                  <c:v>11949.865815799674</c:v>
                </c:pt>
                <c:pt idx="8">
                  <c:v>12018.478713149187</c:v>
                </c:pt>
                <c:pt idx="9">
                  <c:v>13071.156442993302</c:v>
                </c:pt>
                <c:pt idx="10">
                  <c:v>12537.1591189131</c:v>
                </c:pt>
                <c:pt idx="11">
                  <c:v>12965.595383490365</c:v>
                </c:pt>
                <c:pt idx="12">
                  <c:v>13001.830824327701</c:v>
                </c:pt>
                <c:pt idx="13">
                  <c:v>13309.08591411728</c:v>
                </c:pt>
                <c:pt idx="14">
                  <c:v>11440.4588281913</c:v>
                </c:pt>
                <c:pt idx="15">
                  <c:v>10684.862673010701</c:v>
                </c:pt>
                <c:pt idx="16">
                  <c:v>10830.6389062656</c:v>
                </c:pt>
                <c:pt idx="17">
                  <c:v>10655.693263941404</c:v>
                </c:pt>
                <c:pt idx="18">
                  <c:v>9908.7499711150522</c:v>
                </c:pt>
                <c:pt idx="19">
                  <c:v>9595.7955624777805</c:v>
                </c:pt>
                <c:pt idx="20">
                  <c:v>8646.7918226402271</c:v>
                </c:pt>
                <c:pt idx="21">
                  <c:v>8493.9483615979607</c:v>
                </c:pt>
                <c:pt idx="22">
                  <c:v>7476.0353936562296</c:v>
                </c:pt>
                <c:pt idx="23">
                  <c:v>7438.9063275996614</c:v>
                </c:pt>
                <c:pt idx="24">
                  <c:v>7376.6924515394621</c:v>
                </c:pt>
                <c:pt idx="25">
                  <c:v>7395.6716178366896</c:v>
                </c:pt>
                <c:pt idx="26">
                  <c:v>7619.2559018451702</c:v>
                </c:pt>
                <c:pt idx="27">
                  <c:v>7134.7315145209404</c:v>
                </c:pt>
                <c:pt idx="28">
                  <c:v>6840.6514428472101</c:v>
                </c:pt>
              </c:numCache>
            </c:numRef>
          </c:val>
        </c:ser>
        <c:ser>
          <c:idx val="0"/>
          <c:order val="1"/>
          <c:tx>
            <c:strRef>
              <c:f>出访日流量!$I$13</c:f>
              <c:strCache>
                <c:ptCount val="1"/>
                <c:pt idx="0">
                  <c:v>201601</c:v>
                </c:pt>
              </c:strCache>
            </c:strRef>
          </c:tx>
          <c:val>
            <c:numRef>
              <c:f>出访日流量!$I$14:$I$44</c:f>
              <c:numCache>
                <c:formatCode>General</c:formatCode>
                <c:ptCount val="31"/>
                <c:pt idx="0">
                  <c:v>6636.8381513804197</c:v>
                </c:pt>
                <c:pt idx="1">
                  <c:v>6552.5146722607324</c:v>
                </c:pt>
                <c:pt idx="2">
                  <c:v>6005.92746482044</c:v>
                </c:pt>
                <c:pt idx="3">
                  <c:v>5492.7042014096032</c:v>
                </c:pt>
                <c:pt idx="4">
                  <c:v>5505.0915436102114</c:v>
                </c:pt>
                <c:pt idx="5">
                  <c:v>5714.7795184329198</c:v>
                </c:pt>
                <c:pt idx="6">
                  <c:v>5771.9856924321475</c:v>
                </c:pt>
                <c:pt idx="7">
                  <c:v>5743.8419860228914</c:v>
                </c:pt>
                <c:pt idx="8">
                  <c:v>6063.1219855230411</c:v>
                </c:pt>
                <c:pt idx="9">
                  <c:v>6114.7715474003899</c:v>
                </c:pt>
                <c:pt idx="10">
                  <c:v>5599.4161102017424</c:v>
                </c:pt>
                <c:pt idx="11">
                  <c:v>5633.9764456637204</c:v>
                </c:pt>
                <c:pt idx="12">
                  <c:v>5636.0508107012101</c:v>
                </c:pt>
                <c:pt idx="13">
                  <c:v>5321.9610581323495</c:v>
                </c:pt>
                <c:pt idx="14">
                  <c:v>5686.4138103984169</c:v>
                </c:pt>
                <c:pt idx="15">
                  <c:v>6524.1815845668452</c:v>
                </c:pt>
                <c:pt idx="16">
                  <c:v>6619.2098939595744</c:v>
                </c:pt>
                <c:pt idx="17">
                  <c:v>6955.4808558858895</c:v>
                </c:pt>
                <c:pt idx="18">
                  <c:v>6688.3476032847502</c:v>
                </c:pt>
                <c:pt idx="19">
                  <c:v>6435.0494091603914</c:v>
                </c:pt>
                <c:pt idx="20">
                  <c:v>6694.6641634982252</c:v>
                </c:pt>
                <c:pt idx="21">
                  <c:v>7317.451182248059</c:v>
                </c:pt>
                <c:pt idx="22">
                  <c:v>7714.2424514424101</c:v>
                </c:pt>
                <c:pt idx="23">
                  <c:v>7920.1806566901514</c:v>
                </c:pt>
                <c:pt idx="24">
                  <c:v>7645.4739495841795</c:v>
                </c:pt>
                <c:pt idx="25">
                  <c:v>7914.1340725189102</c:v>
                </c:pt>
                <c:pt idx="26">
                  <c:v>8134.5115755107354</c:v>
                </c:pt>
                <c:pt idx="27">
                  <c:v>8033.779789900399</c:v>
                </c:pt>
                <c:pt idx="28">
                  <c:v>8808.7665227157995</c:v>
                </c:pt>
                <c:pt idx="29">
                  <c:v>9432.8789878152293</c:v>
                </c:pt>
                <c:pt idx="30">
                  <c:v>9027.080640903665</c:v>
                </c:pt>
              </c:numCache>
            </c:numRef>
          </c:val>
        </c:ser>
        <c:ser>
          <c:idx val="1"/>
          <c:order val="2"/>
          <c:tx>
            <c:strRef>
              <c:f>出访日流量!$H$13</c:f>
              <c:strCache>
                <c:ptCount val="1"/>
                <c:pt idx="0">
                  <c:v>201512</c:v>
                </c:pt>
              </c:strCache>
            </c:strRef>
          </c:tx>
          <c:val>
            <c:numRef>
              <c:f>出访日流量!$H$14:$H$44</c:f>
              <c:numCache>
                <c:formatCode>General</c:formatCode>
                <c:ptCount val="31"/>
                <c:pt idx="0">
                  <c:v>4719.9076075805397</c:v>
                </c:pt>
                <c:pt idx="1">
                  <c:v>4902.50873295777</c:v>
                </c:pt>
                <c:pt idx="2">
                  <c:v>5364.8802275983644</c:v>
                </c:pt>
                <c:pt idx="3">
                  <c:v>5584.2331045568044</c:v>
                </c:pt>
                <c:pt idx="4">
                  <c:v>5894.3665482672022</c:v>
                </c:pt>
                <c:pt idx="5">
                  <c:v>5543.7881838492995</c:v>
                </c:pt>
                <c:pt idx="6">
                  <c:v>4872.8700002497098</c:v>
                </c:pt>
                <c:pt idx="7">
                  <c:v>4817.3535633906704</c:v>
                </c:pt>
                <c:pt idx="8">
                  <c:v>4931.14335285779</c:v>
                </c:pt>
                <c:pt idx="9">
                  <c:v>5143.5920122377602</c:v>
                </c:pt>
                <c:pt idx="10">
                  <c:v>5076.9094672808396</c:v>
                </c:pt>
                <c:pt idx="11">
                  <c:v>5473.4932681694654</c:v>
                </c:pt>
                <c:pt idx="12">
                  <c:v>5212.0550133017814</c:v>
                </c:pt>
                <c:pt idx="13">
                  <c:v>4720.6401680484414</c:v>
                </c:pt>
                <c:pt idx="14">
                  <c:v>4868.6842125831254</c:v>
                </c:pt>
                <c:pt idx="15">
                  <c:v>5186.4075393173798</c:v>
                </c:pt>
                <c:pt idx="16">
                  <c:v>5698.03333287033</c:v>
                </c:pt>
                <c:pt idx="17">
                  <c:v>5614.0942473774803</c:v>
                </c:pt>
                <c:pt idx="18">
                  <c:v>6050.4519551713001</c:v>
                </c:pt>
                <c:pt idx="19">
                  <c:v>5906.5861753495401</c:v>
                </c:pt>
                <c:pt idx="20">
                  <c:v>5650.6388966366603</c:v>
                </c:pt>
                <c:pt idx="21">
                  <c:v>5613.4498354690104</c:v>
                </c:pt>
                <c:pt idx="22">
                  <c:v>5927.8152941977733</c:v>
                </c:pt>
                <c:pt idx="23">
                  <c:v>5988.0664788065524</c:v>
                </c:pt>
                <c:pt idx="24">
                  <c:v>5951.6286107059741</c:v>
                </c:pt>
                <c:pt idx="25">
                  <c:v>6060.6385637270314</c:v>
                </c:pt>
                <c:pt idx="26">
                  <c:v>5936.3833190854602</c:v>
                </c:pt>
                <c:pt idx="27">
                  <c:v>5392.7674927134103</c:v>
                </c:pt>
                <c:pt idx="28">
                  <c:v>5268.7981495857312</c:v>
                </c:pt>
                <c:pt idx="29">
                  <c:v>5412.0016011120824</c:v>
                </c:pt>
                <c:pt idx="30">
                  <c:v>6078.3054948970821</c:v>
                </c:pt>
              </c:numCache>
            </c:numRef>
          </c:val>
        </c:ser>
        <c:marker val="1"/>
        <c:axId val="101708928"/>
        <c:axId val="101739904"/>
      </c:lineChart>
      <c:catAx>
        <c:axId val="101708928"/>
        <c:scaling>
          <c:orientation val="minMax"/>
        </c:scaling>
        <c:axPos val="b"/>
        <c:numFmt formatCode="General" sourceLinked="1"/>
        <c:majorTickMark val="none"/>
        <c:tickLblPos val="nextTo"/>
        <c:crossAx val="101739904"/>
        <c:crosses val="autoZero"/>
        <c:auto val="1"/>
        <c:lblAlgn val="ctr"/>
        <c:lblOffset val="100"/>
      </c:catAx>
      <c:valAx>
        <c:axId val="10173990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>
                    <a:latin typeface="微软雅黑" pitchFamily="34" charset="-122"/>
                    <a:ea typeface="微软雅黑" pitchFamily="34" charset="-122"/>
                  </a:rPr>
                  <a:t>单位：</a:t>
                </a:r>
                <a:r>
                  <a:rPr lang="en-US" altLang="zh-CN">
                    <a:latin typeface="微软雅黑" pitchFamily="34" charset="-122"/>
                    <a:ea typeface="微软雅黑" pitchFamily="34" charset="-122"/>
                  </a:rPr>
                  <a:t>GB</a:t>
                </a: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/>
        </c:title>
        <c:numFmt formatCode="General" sourceLinked="1"/>
        <c:majorTickMark val="none"/>
        <c:tickLblPos val="nextTo"/>
        <c:crossAx val="101708928"/>
        <c:crosses val="autoZero"/>
        <c:crossBetween val="between"/>
        <c:majorUnit val="3000"/>
      </c:valAx>
    </c:plotArea>
    <c:legend>
      <c:legendPos val="r"/>
      <c:layout/>
    </c:legend>
    <c:plotVisOnly val="1"/>
    <c:dispBlanksAs val="gap"/>
  </c:chart>
  <c:spPr>
    <a:noFill/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en-US" sz="1400" b="1" i="0" u="none" strike="noStrike" kern="1200" baseline="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国际漫游</a:t>
            </a:r>
            <a:r>
              <a:rPr lang="zh-CN" altLang="en-US" sz="1400" b="1" i="0" u="none" strike="noStrike" kern="1200" baseline="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出访流量</a:t>
            </a:r>
            <a:r>
              <a:rPr lang="zh-CN" altLang="zh-CN" sz="1400" b="1" i="0" u="none" strike="noStrike" kern="1200" baseline="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单月</a:t>
            </a:r>
            <a:r>
              <a:rPr lang="zh-CN" altLang="en-US" sz="1400" b="1" i="0" u="none" strike="noStrike" kern="1200" baseline="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走势</a:t>
            </a:r>
            <a:r>
              <a:rPr lang="zh-CN" altLang="en-US" sz="1400" b="1" i="0" u="none" strike="noStrike" kern="1200" baseline="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'SQL Results'!$G$39</c:f>
              <c:strCache>
                <c:ptCount val="1"/>
                <c:pt idx="0">
                  <c:v>台湾</c:v>
                </c:pt>
              </c:strCache>
            </c:strRef>
          </c:tx>
          <c:cat>
            <c:numRef>
              <c:f>'SQL Results'!$F$40:$F$43</c:f>
              <c:numCache>
                <c:formatCode>General</c:formatCode>
                <c:ptCount val="4"/>
                <c:pt idx="0">
                  <c:v>201511</c:v>
                </c:pt>
                <c:pt idx="1">
                  <c:v>201512</c:v>
                </c:pt>
                <c:pt idx="2">
                  <c:v>201601</c:v>
                </c:pt>
                <c:pt idx="3">
                  <c:v>201602</c:v>
                </c:pt>
              </c:numCache>
            </c:numRef>
          </c:cat>
          <c:val>
            <c:numRef>
              <c:f>'SQL Results'!$G$40:$G$43</c:f>
              <c:numCache>
                <c:formatCode>General</c:formatCode>
                <c:ptCount val="4"/>
                <c:pt idx="0">
                  <c:v>11129.08064</c:v>
                </c:pt>
                <c:pt idx="1">
                  <c:v>12073.76496</c:v>
                </c:pt>
                <c:pt idx="2">
                  <c:v>14577.61996</c:v>
                </c:pt>
                <c:pt idx="3">
                  <c:v>27318.107940000002</c:v>
                </c:pt>
              </c:numCache>
            </c:numRef>
          </c:val>
        </c:ser>
        <c:ser>
          <c:idx val="1"/>
          <c:order val="1"/>
          <c:tx>
            <c:strRef>
              <c:f>'SQL Results'!$H$39</c:f>
              <c:strCache>
                <c:ptCount val="1"/>
                <c:pt idx="0">
                  <c:v>澳大利亚</c:v>
                </c:pt>
              </c:strCache>
            </c:strRef>
          </c:tx>
          <c:cat>
            <c:numRef>
              <c:f>'SQL Results'!$F$40:$F$43</c:f>
              <c:numCache>
                <c:formatCode>General</c:formatCode>
                <c:ptCount val="4"/>
                <c:pt idx="0">
                  <c:v>201511</c:v>
                </c:pt>
                <c:pt idx="1">
                  <c:v>201512</c:v>
                </c:pt>
                <c:pt idx="2">
                  <c:v>201601</c:v>
                </c:pt>
                <c:pt idx="3">
                  <c:v>201602</c:v>
                </c:pt>
              </c:numCache>
            </c:numRef>
          </c:cat>
          <c:val>
            <c:numRef>
              <c:f>'SQL Results'!$H$40:$H$43</c:f>
              <c:numCache>
                <c:formatCode>General</c:formatCode>
                <c:ptCount val="4"/>
                <c:pt idx="0">
                  <c:v>8416.6592079999991</c:v>
                </c:pt>
                <c:pt idx="1">
                  <c:v>12629.765219999987</c:v>
                </c:pt>
                <c:pt idx="2">
                  <c:v>18017.669899999997</c:v>
                </c:pt>
                <c:pt idx="3">
                  <c:v>29601.570400000001</c:v>
                </c:pt>
              </c:numCache>
            </c:numRef>
          </c:val>
        </c:ser>
        <c:ser>
          <c:idx val="2"/>
          <c:order val="2"/>
          <c:tx>
            <c:strRef>
              <c:f>'SQL Results'!$I$39</c:f>
              <c:strCache>
                <c:ptCount val="1"/>
                <c:pt idx="0">
                  <c:v>日本</c:v>
                </c:pt>
              </c:strCache>
            </c:strRef>
          </c:tx>
          <c:cat>
            <c:numRef>
              <c:f>'SQL Results'!$F$40:$F$43</c:f>
              <c:numCache>
                <c:formatCode>General</c:formatCode>
                <c:ptCount val="4"/>
                <c:pt idx="0">
                  <c:v>201511</c:v>
                </c:pt>
                <c:pt idx="1">
                  <c:v>201512</c:v>
                </c:pt>
                <c:pt idx="2">
                  <c:v>201601</c:v>
                </c:pt>
                <c:pt idx="3">
                  <c:v>201602</c:v>
                </c:pt>
              </c:numCache>
            </c:numRef>
          </c:cat>
          <c:val>
            <c:numRef>
              <c:f>'SQL Results'!$I$40:$I$43</c:f>
              <c:numCache>
                <c:formatCode>General</c:formatCode>
                <c:ptCount val="4"/>
                <c:pt idx="0">
                  <c:v>11343.791850000012</c:v>
                </c:pt>
                <c:pt idx="1">
                  <c:v>14354.5416</c:v>
                </c:pt>
                <c:pt idx="2">
                  <c:v>17976.649369999926</c:v>
                </c:pt>
                <c:pt idx="3">
                  <c:v>28484.133929999942</c:v>
                </c:pt>
              </c:numCache>
            </c:numRef>
          </c:val>
        </c:ser>
        <c:ser>
          <c:idx val="3"/>
          <c:order val="3"/>
          <c:tx>
            <c:strRef>
              <c:f>'SQL Results'!$J$39</c:f>
              <c:strCache>
                <c:ptCount val="1"/>
                <c:pt idx="0">
                  <c:v>泰国</c:v>
                </c:pt>
              </c:strCache>
            </c:strRef>
          </c:tx>
          <c:cat>
            <c:numRef>
              <c:f>'SQL Results'!$F$40:$F$43</c:f>
              <c:numCache>
                <c:formatCode>General</c:formatCode>
                <c:ptCount val="4"/>
                <c:pt idx="0">
                  <c:v>201511</c:v>
                </c:pt>
                <c:pt idx="1">
                  <c:v>201512</c:v>
                </c:pt>
                <c:pt idx="2">
                  <c:v>201601</c:v>
                </c:pt>
                <c:pt idx="3">
                  <c:v>201602</c:v>
                </c:pt>
              </c:numCache>
            </c:numRef>
          </c:cat>
          <c:val>
            <c:numRef>
              <c:f>'SQL Results'!$J$40:$J$43</c:f>
              <c:numCache>
                <c:formatCode>General</c:formatCode>
                <c:ptCount val="4"/>
                <c:pt idx="0">
                  <c:v>9330.0386679999992</c:v>
                </c:pt>
                <c:pt idx="1">
                  <c:v>11735.18655</c:v>
                </c:pt>
                <c:pt idx="2">
                  <c:v>16800.064380000025</c:v>
                </c:pt>
                <c:pt idx="3">
                  <c:v>27931.493149999998</c:v>
                </c:pt>
              </c:numCache>
            </c:numRef>
          </c:val>
        </c:ser>
        <c:ser>
          <c:idx val="4"/>
          <c:order val="4"/>
          <c:tx>
            <c:strRef>
              <c:f>'SQL Results'!$K$39</c:f>
              <c:strCache>
                <c:ptCount val="1"/>
                <c:pt idx="0">
                  <c:v>韩国</c:v>
                </c:pt>
              </c:strCache>
            </c:strRef>
          </c:tx>
          <c:val>
            <c:numRef>
              <c:f>'SQL Results'!$K$40:$K$43</c:f>
              <c:numCache>
                <c:formatCode>General</c:formatCode>
                <c:ptCount val="4"/>
                <c:pt idx="0">
                  <c:v>14019.234630000004</c:v>
                </c:pt>
                <c:pt idx="1">
                  <c:v>15849.96041</c:v>
                </c:pt>
                <c:pt idx="2">
                  <c:v>20257.235290000001</c:v>
                </c:pt>
                <c:pt idx="3">
                  <c:v>25084.723099999999</c:v>
                </c:pt>
              </c:numCache>
            </c:numRef>
          </c:val>
        </c:ser>
        <c:marker val="1"/>
        <c:axId val="111875968"/>
        <c:axId val="113779072"/>
      </c:lineChart>
      <c:catAx>
        <c:axId val="111875968"/>
        <c:scaling>
          <c:orientation val="minMax"/>
        </c:scaling>
        <c:axPos val="b"/>
        <c:numFmt formatCode="General" sourceLinked="1"/>
        <c:majorTickMark val="none"/>
        <c:tickLblPos val="nextTo"/>
        <c:crossAx val="113779072"/>
        <c:crosses val="autoZero"/>
        <c:auto val="1"/>
        <c:lblAlgn val="ctr"/>
        <c:lblOffset val="100"/>
      </c:catAx>
      <c:valAx>
        <c:axId val="11377907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>
                    <a:latin typeface="微软雅黑" pitchFamily="34" charset="-122"/>
                    <a:ea typeface="微软雅黑" pitchFamily="34" charset="-122"/>
                  </a:defRPr>
                </a:pPr>
                <a:r>
                  <a:rPr lang="zh-CN">
                    <a:latin typeface="微软雅黑" pitchFamily="34" charset="-122"/>
                    <a:ea typeface="微软雅黑" pitchFamily="34" charset="-122"/>
                  </a:rPr>
                  <a:t>单位：</a:t>
                </a:r>
                <a:r>
                  <a:rPr lang="en-US">
                    <a:latin typeface="微软雅黑" pitchFamily="34" charset="-122"/>
                    <a:ea typeface="微软雅黑" pitchFamily="34" charset="-122"/>
                  </a:rPr>
                  <a:t>GB</a:t>
                </a:r>
                <a:endParaRPr lang="zh-CN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/>
        </c:title>
        <c:numFmt formatCode="General" sourceLinked="1"/>
        <c:majorTickMark val="none"/>
        <c:tickLblPos val="nextTo"/>
        <c:crossAx val="111875968"/>
        <c:crosses val="autoZero"/>
        <c:crossBetween val="between"/>
        <c:majorUnit val="8000"/>
      </c:valAx>
    </c:plotArea>
    <c:legend>
      <c:legendPos val="r"/>
      <c:layout>
        <c:manualLayout>
          <c:xMode val="edge"/>
          <c:yMode val="edge"/>
          <c:x val="0.69037381351881322"/>
          <c:y val="0.26277008647784716"/>
          <c:w val="0.27435231713523167"/>
          <c:h val="0.51439848977353753"/>
        </c:manualLayout>
      </c:layout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zh-CN" sz="1400" b="1" i="0" u="none" strike="noStrike" kern="1200" baseline="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国际漫游</a:t>
            </a:r>
            <a:r>
              <a:rPr lang="zh-CN" altLang="zh-CN" sz="1400" b="1" i="0" u="none" strike="noStrike" kern="1200" baseline="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出访</a:t>
            </a:r>
            <a:r>
              <a:rPr lang="zh-CN" altLang="en-US" sz="1400" b="1" i="0" u="none" strike="noStrike" kern="1200" baseline="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用户数</a:t>
            </a:r>
            <a:r>
              <a:rPr lang="zh-CN" altLang="zh-CN" sz="1400" b="1" i="0" u="none" strike="noStrike" kern="1200" baseline="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单月走势</a:t>
            </a:r>
            <a:r>
              <a:rPr lang="zh-CN" altLang="zh-CN" sz="1400" b="1" i="0" u="none" strike="noStrike" kern="1200" baseline="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</a:t>
            </a:r>
          </a:p>
        </c:rich>
      </c:tx>
      <c:layout>
        <c:manualLayout>
          <c:xMode val="edge"/>
          <c:yMode val="edge"/>
          <c:x val="0.13597192904492095"/>
          <c:y val="0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'SQL Results'!$U$6</c:f>
              <c:strCache>
                <c:ptCount val="1"/>
                <c:pt idx="0">
                  <c:v>台湾</c:v>
                </c:pt>
              </c:strCache>
            </c:strRef>
          </c:tx>
          <c:cat>
            <c:numRef>
              <c:f>'SQL Results'!$T$7:$T$10</c:f>
              <c:numCache>
                <c:formatCode>General</c:formatCode>
                <c:ptCount val="4"/>
                <c:pt idx="0">
                  <c:v>201511</c:v>
                </c:pt>
                <c:pt idx="1">
                  <c:v>201512</c:v>
                </c:pt>
                <c:pt idx="2">
                  <c:v>201601</c:v>
                </c:pt>
                <c:pt idx="3">
                  <c:v>201602</c:v>
                </c:pt>
              </c:numCache>
            </c:numRef>
          </c:cat>
          <c:val>
            <c:numRef>
              <c:f>'SQL Results'!$U$7:$U$10</c:f>
              <c:numCache>
                <c:formatCode>General</c:formatCode>
                <c:ptCount val="4"/>
                <c:pt idx="0">
                  <c:v>51.142300000000013</c:v>
                </c:pt>
                <c:pt idx="1">
                  <c:v>50.113</c:v>
                </c:pt>
                <c:pt idx="2">
                  <c:v>47.812799999999996</c:v>
                </c:pt>
                <c:pt idx="3">
                  <c:v>59.055200000000006</c:v>
                </c:pt>
              </c:numCache>
            </c:numRef>
          </c:val>
        </c:ser>
        <c:ser>
          <c:idx val="1"/>
          <c:order val="1"/>
          <c:tx>
            <c:strRef>
              <c:f>'SQL Results'!$V$6</c:f>
              <c:strCache>
                <c:ptCount val="1"/>
                <c:pt idx="0">
                  <c:v>澳大利亚</c:v>
                </c:pt>
              </c:strCache>
            </c:strRef>
          </c:tx>
          <c:cat>
            <c:numRef>
              <c:f>'SQL Results'!$T$7:$T$10</c:f>
              <c:numCache>
                <c:formatCode>General</c:formatCode>
                <c:ptCount val="4"/>
                <c:pt idx="0">
                  <c:v>201511</c:v>
                </c:pt>
                <c:pt idx="1">
                  <c:v>201512</c:v>
                </c:pt>
                <c:pt idx="2">
                  <c:v>201601</c:v>
                </c:pt>
                <c:pt idx="3">
                  <c:v>201602</c:v>
                </c:pt>
              </c:numCache>
            </c:numRef>
          </c:cat>
          <c:val>
            <c:numRef>
              <c:f>'SQL Results'!$V$7:$V$10</c:f>
              <c:numCache>
                <c:formatCode>General</c:formatCode>
                <c:ptCount val="4"/>
                <c:pt idx="0">
                  <c:v>12.614600000000001</c:v>
                </c:pt>
                <c:pt idx="1">
                  <c:v>13.0884</c:v>
                </c:pt>
                <c:pt idx="2">
                  <c:v>11.892700000000019</c:v>
                </c:pt>
                <c:pt idx="3">
                  <c:v>19.976199999999956</c:v>
                </c:pt>
              </c:numCache>
            </c:numRef>
          </c:val>
        </c:ser>
        <c:ser>
          <c:idx val="2"/>
          <c:order val="2"/>
          <c:tx>
            <c:strRef>
              <c:f>'SQL Results'!$W$6</c:f>
              <c:strCache>
                <c:ptCount val="1"/>
                <c:pt idx="0">
                  <c:v>日本</c:v>
                </c:pt>
              </c:strCache>
            </c:strRef>
          </c:tx>
          <c:cat>
            <c:numRef>
              <c:f>'SQL Results'!$T$7:$T$10</c:f>
              <c:numCache>
                <c:formatCode>General</c:formatCode>
                <c:ptCount val="4"/>
                <c:pt idx="0">
                  <c:v>201511</c:v>
                </c:pt>
                <c:pt idx="1">
                  <c:v>201512</c:v>
                </c:pt>
                <c:pt idx="2">
                  <c:v>201601</c:v>
                </c:pt>
                <c:pt idx="3">
                  <c:v>201602</c:v>
                </c:pt>
              </c:numCache>
            </c:numRef>
          </c:cat>
          <c:val>
            <c:numRef>
              <c:f>'SQL Results'!$W$7:$W$10</c:f>
              <c:numCache>
                <c:formatCode>General</c:formatCode>
                <c:ptCount val="4"/>
                <c:pt idx="0">
                  <c:v>28.549499999999952</c:v>
                </c:pt>
                <c:pt idx="1">
                  <c:v>29.082899999999956</c:v>
                </c:pt>
                <c:pt idx="2">
                  <c:v>34.129000000000012</c:v>
                </c:pt>
                <c:pt idx="3">
                  <c:v>41.333999999999996</c:v>
                </c:pt>
              </c:numCache>
            </c:numRef>
          </c:val>
        </c:ser>
        <c:ser>
          <c:idx val="3"/>
          <c:order val="3"/>
          <c:tx>
            <c:strRef>
              <c:f>'SQL Results'!$X$6</c:f>
              <c:strCache>
                <c:ptCount val="1"/>
                <c:pt idx="0">
                  <c:v>泰国</c:v>
                </c:pt>
              </c:strCache>
            </c:strRef>
          </c:tx>
          <c:cat>
            <c:numRef>
              <c:f>'SQL Results'!$T$7:$T$10</c:f>
              <c:numCache>
                <c:formatCode>General</c:formatCode>
                <c:ptCount val="4"/>
                <c:pt idx="0">
                  <c:v>201511</c:v>
                </c:pt>
                <c:pt idx="1">
                  <c:v>201512</c:v>
                </c:pt>
                <c:pt idx="2">
                  <c:v>201601</c:v>
                </c:pt>
                <c:pt idx="3">
                  <c:v>201602</c:v>
                </c:pt>
              </c:numCache>
            </c:numRef>
          </c:cat>
          <c:val>
            <c:numRef>
              <c:f>'SQL Results'!$X$7:$X$10</c:f>
              <c:numCache>
                <c:formatCode>General</c:formatCode>
                <c:ptCount val="4"/>
                <c:pt idx="0">
                  <c:v>38.544499999999999</c:v>
                </c:pt>
                <c:pt idx="1">
                  <c:v>38.729900000000079</c:v>
                </c:pt>
                <c:pt idx="2">
                  <c:v>44.8367</c:v>
                </c:pt>
                <c:pt idx="3">
                  <c:v>62.590300000000013</c:v>
                </c:pt>
              </c:numCache>
            </c:numRef>
          </c:val>
        </c:ser>
        <c:ser>
          <c:idx val="4"/>
          <c:order val="4"/>
          <c:tx>
            <c:strRef>
              <c:f>'SQL Results'!$Y$6</c:f>
              <c:strCache>
                <c:ptCount val="1"/>
                <c:pt idx="0">
                  <c:v>韩国</c:v>
                </c:pt>
              </c:strCache>
            </c:strRef>
          </c:tx>
          <c:val>
            <c:numRef>
              <c:f>'SQL Results'!$Y$7:$Y$10</c:f>
              <c:numCache>
                <c:formatCode>General</c:formatCode>
                <c:ptCount val="4"/>
                <c:pt idx="0">
                  <c:v>20.133800000000047</c:v>
                </c:pt>
                <c:pt idx="1">
                  <c:v>18.756799999999952</c:v>
                </c:pt>
                <c:pt idx="2">
                  <c:v>20.528300000000002</c:v>
                </c:pt>
                <c:pt idx="3">
                  <c:v>21.516500000000001</c:v>
                </c:pt>
              </c:numCache>
            </c:numRef>
          </c:val>
        </c:ser>
        <c:marker val="1"/>
        <c:axId val="114749824"/>
        <c:axId val="114751360"/>
      </c:lineChart>
      <c:catAx>
        <c:axId val="114749824"/>
        <c:scaling>
          <c:orientation val="minMax"/>
        </c:scaling>
        <c:axPos val="b"/>
        <c:numFmt formatCode="General" sourceLinked="1"/>
        <c:majorTickMark val="none"/>
        <c:tickLblPos val="nextTo"/>
        <c:crossAx val="114751360"/>
        <c:crosses val="autoZero"/>
        <c:auto val="1"/>
        <c:lblAlgn val="ctr"/>
        <c:lblOffset val="100"/>
      </c:catAx>
      <c:valAx>
        <c:axId val="11475136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>
                    <a:latin typeface="微软雅黑" pitchFamily="34" charset="-122"/>
                    <a:ea typeface="微软雅黑" pitchFamily="34" charset="-122"/>
                  </a:rPr>
                  <a:t>单位：万人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14749824"/>
        <c:crosses val="autoZero"/>
        <c:crossBetween val="between"/>
        <c:majorUnit val="20"/>
      </c:valAx>
    </c:plotArea>
    <c:legend>
      <c:legendPos val="r"/>
      <c:layout>
        <c:manualLayout>
          <c:xMode val="edge"/>
          <c:yMode val="edge"/>
          <c:x val="0.700732017430163"/>
          <c:y val="0.23457902825611968"/>
          <c:w val="0.29394882050142584"/>
          <c:h val="0.56035440506610379"/>
        </c:manualLayout>
      </c:layout>
      <c:txPr>
        <a:bodyPr/>
        <a:lstStyle/>
        <a:p>
          <a:pPr>
            <a:defRPr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8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话单量趋势图!$D$3</c:f>
              <c:strCache>
                <c:ptCount val="1"/>
                <c:pt idx="0">
                  <c:v>来访</c:v>
                </c:pt>
              </c:strCache>
            </c:strRef>
          </c:tx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showVal val="1"/>
          </c:dLbls>
          <c:cat>
            <c:numRef>
              <c:f>话单量趋势图!$C$4:$C$16</c:f>
              <c:numCache>
                <c:formatCode>General</c:formatCode>
                <c:ptCount val="13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201601</c:v>
                </c:pt>
                <c:pt idx="12">
                  <c:v>201602</c:v>
                </c:pt>
              </c:numCache>
            </c:numRef>
          </c:cat>
          <c:val>
            <c:numRef>
              <c:f>话单量趋势图!$D$4:$D$16</c:f>
              <c:numCache>
                <c:formatCode>0.00_ </c:formatCode>
                <c:ptCount val="13"/>
                <c:pt idx="0">
                  <c:v>0.95453973000000003</c:v>
                </c:pt>
                <c:pt idx="1">
                  <c:v>1.26047395</c:v>
                </c:pt>
                <c:pt idx="2">
                  <c:v>1.4019832599999931</c:v>
                </c:pt>
                <c:pt idx="3">
                  <c:v>1.3759807799999999</c:v>
                </c:pt>
                <c:pt idx="4">
                  <c:v>1.45800588</c:v>
                </c:pt>
                <c:pt idx="5">
                  <c:v>1.5606390999999964</c:v>
                </c:pt>
                <c:pt idx="6">
                  <c:v>1.5751551800000001</c:v>
                </c:pt>
                <c:pt idx="7">
                  <c:v>1.5803691999999998</c:v>
                </c:pt>
                <c:pt idx="8">
                  <c:v>1.79612284</c:v>
                </c:pt>
                <c:pt idx="9">
                  <c:v>1.83281618</c:v>
                </c:pt>
                <c:pt idx="10">
                  <c:v>1.8738660199999961</c:v>
                </c:pt>
                <c:pt idx="11">
                  <c:v>1.8153743699999998</c:v>
                </c:pt>
                <c:pt idx="12">
                  <c:v>1.7306604499999998</c:v>
                </c:pt>
              </c:numCache>
            </c:numRef>
          </c:val>
        </c:ser>
        <c:ser>
          <c:idx val="1"/>
          <c:order val="1"/>
          <c:tx>
            <c:strRef>
              <c:f>话单量趋势图!$E$3</c:f>
              <c:strCache>
                <c:ptCount val="1"/>
                <c:pt idx="0">
                  <c:v>出访</c:v>
                </c:pt>
              </c:strCache>
            </c:strRef>
          </c:tx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showVal val="1"/>
          </c:dLbls>
          <c:cat>
            <c:numRef>
              <c:f>话单量趋势图!$C$4:$C$16</c:f>
              <c:numCache>
                <c:formatCode>General</c:formatCode>
                <c:ptCount val="13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201601</c:v>
                </c:pt>
                <c:pt idx="12">
                  <c:v>201602</c:v>
                </c:pt>
              </c:numCache>
            </c:numRef>
          </c:cat>
          <c:val>
            <c:numRef>
              <c:f>话单量趋势图!$E$4:$E$16</c:f>
              <c:numCache>
                <c:formatCode>0.00_ </c:formatCode>
                <c:ptCount val="13"/>
                <c:pt idx="0">
                  <c:v>1.9484112200000001</c:v>
                </c:pt>
                <c:pt idx="1">
                  <c:v>1.4979457699999998</c:v>
                </c:pt>
                <c:pt idx="2">
                  <c:v>1.7050208399999998</c:v>
                </c:pt>
                <c:pt idx="3">
                  <c:v>1.8157032999999951</c:v>
                </c:pt>
                <c:pt idx="4">
                  <c:v>1.8927094</c:v>
                </c:pt>
                <c:pt idx="5">
                  <c:v>2.3365622799999977</c:v>
                </c:pt>
                <c:pt idx="6">
                  <c:v>2.5568037099999987</c:v>
                </c:pt>
                <c:pt idx="7">
                  <c:v>2.0897451299999967</c:v>
                </c:pt>
                <c:pt idx="8">
                  <c:v>2.3131830299999998</c:v>
                </c:pt>
                <c:pt idx="9">
                  <c:v>2.0764403999999916</c:v>
                </c:pt>
                <c:pt idx="10">
                  <c:v>2.0683339700000012</c:v>
                </c:pt>
                <c:pt idx="11">
                  <c:v>2.0037778900000012</c:v>
                </c:pt>
                <c:pt idx="12">
                  <c:v>2.5124590499999977</c:v>
                </c:pt>
              </c:numCache>
            </c:numRef>
          </c:val>
        </c:ser>
        <c:dLbls>
          <c:showVal val="1"/>
        </c:dLbls>
        <c:gapWidth val="75"/>
        <c:overlap val="100"/>
        <c:axId val="137184384"/>
        <c:axId val="137185920"/>
      </c:barChart>
      <c:catAx>
        <c:axId val="137184384"/>
        <c:scaling>
          <c:orientation val="minMax"/>
        </c:scaling>
        <c:axPos val="b"/>
        <c:numFmt formatCode="General" sourceLinked="1"/>
        <c:majorTickMark val="none"/>
        <c:tickLblPos val="nextTo"/>
        <c:crossAx val="137185920"/>
        <c:crosses val="autoZero"/>
        <c:auto val="1"/>
        <c:lblAlgn val="ctr"/>
        <c:lblOffset val="100"/>
      </c:catAx>
      <c:valAx>
        <c:axId val="137185920"/>
        <c:scaling>
          <c:orientation val="minMax"/>
        </c:scaling>
        <c:axPos val="l"/>
        <c:numFmt formatCode="0.00_ " sourceLinked="1"/>
        <c:majorTickMark val="none"/>
        <c:tickLblPos val="nextTo"/>
        <c:crossAx val="1371843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83965195996741104"/>
          <c:y val="3.53604229159723E-2"/>
          <c:w val="0.11209663788543953"/>
          <c:h val="0.10630902121986445"/>
        </c:manualLayout>
      </c:layout>
    </c:legend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8"/>
  <c:chart>
    <c:plotArea>
      <c:layout/>
      <c:barChart>
        <c:barDir val="col"/>
        <c:grouping val="stacked"/>
        <c:ser>
          <c:idx val="0"/>
          <c:order val="0"/>
          <c:tx>
            <c:strRef>
              <c:f>话单量趋势图!$D$19</c:f>
              <c:strCache>
                <c:ptCount val="1"/>
                <c:pt idx="0">
                  <c:v>来访</c:v>
                </c:pt>
              </c:strCache>
            </c:strRef>
          </c:tx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showVal val="1"/>
          </c:dLbls>
          <c:cat>
            <c:numRef>
              <c:f>话单量趋势图!$C$20:$C$32</c:f>
              <c:numCache>
                <c:formatCode>General</c:formatCode>
                <c:ptCount val="13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201601</c:v>
                </c:pt>
                <c:pt idx="12">
                  <c:v>201602</c:v>
                </c:pt>
              </c:numCache>
            </c:numRef>
          </c:cat>
          <c:val>
            <c:numRef>
              <c:f>话单量趋势图!$D$20:$D$32</c:f>
              <c:numCache>
                <c:formatCode>0.00_ </c:formatCode>
                <c:ptCount val="13"/>
                <c:pt idx="0">
                  <c:v>0.71608540166666701</c:v>
                </c:pt>
                <c:pt idx="1">
                  <c:v>1.32985560666667</c:v>
                </c:pt>
                <c:pt idx="2">
                  <c:v>1.35015335</c:v>
                </c:pt>
                <c:pt idx="3">
                  <c:v>1.24103917666667</c:v>
                </c:pt>
                <c:pt idx="4">
                  <c:v>1.1801564150000001</c:v>
                </c:pt>
                <c:pt idx="5">
                  <c:v>1.1159559333333338</c:v>
                </c:pt>
                <c:pt idx="6">
                  <c:v>0.99923290499999751</c:v>
                </c:pt>
                <c:pt idx="7">
                  <c:v>1.1213577616666763</c:v>
                </c:pt>
                <c:pt idx="8">
                  <c:v>1.29246883833333</c:v>
                </c:pt>
                <c:pt idx="9">
                  <c:v>1.2875653699999998</c:v>
                </c:pt>
                <c:pt idx="10">
                  <c:v>1.0326866666666701</c:v>
                </c:pt>
                <c:pt idx="11">
                  <c:v>1.0940071466666752</c:v>
                </c:pt>
                <c:pt idx="12">
                  <c:v>0.77465791833333608</c:v>
                </c:pt>
              </c:numCache>
            </c:numRef>
          </c:val>
        </c:ser>
        <c:ser>
          <c:idx val="1"/>
          <c:order val="1"/>
          <c:tx>
            <c:strRef>
              <c:f>话单量趋势图!$E$19</c:f>
              <c:strCache>
                <c:ptCount val="1"/>
                <c:pt idx="0">
                  <c:v>出访</c:v>
                </c:pt>
              </c:strCache>
            </c:strRef>
          </c:tx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showVal val="1"/>
          </c:dLbls>
          <c:cat>
            <c:numRef>
              <c:f>话单量趋势图!$C$20:$C$32</c:f>
              <c:numCache>
                <c:formatCode>General</c:formatCode>
                <c:ptCount val="13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201601</c:v>
                </c:pt>
                <c:pt idx="12">
                  <c:v>201602</c:v>
                </c:pt>
              </c:numCache>
            </c:numRef>
          </c:cat>
          <c:val>
            <c:numRef>
              <c:f>话单量趋势图!$E$20:$E$32</c:f>
              <c:numCache>
                <c:formatCode>0.00_ </c:formatCode>
                <c:ptCount val="13"/>
                <c:pt idx="0">
                  <c:v>5.24737833666667</c:v>
                </c:pt>
                <c:pt idx="1">
                  <c:v>4.9112354199999997</c:v>
                </c:pt>
                <c:pt idx="2">
                  <c:v>5.1493325333333324</c:v>
                </c:pt>
                <c:pt idx="3">
                  <c:v>5.0972220400000001</c:v>
                </c:pt>
                <c:pt idx="4">
                  <c:v>4.7418298099999996</c:v>
                </c:pt>
                <c:pt idx="5">
                  <c:v>5.3838767216666703</c:v>
                </c:pt>
                <c:pt idx="6">
                  <c:v>5.6751971166666699</c:v>
                </c:pt>
                <c:pt idx="7">
                  <c:v>4.8442265616666695</c:v>
                </c:pt>
                <c:pt idx="8">
                  <c:v>4.8168764366666696</c:v>
                </c:pt>
                <c:pt idx="9">
                  <c:v>4.5700990150000171</c:v>
                </c:pt>
                <c:pt idx="10">
                  <c:v>4.66674576833333</c:v>
                </c:pt>
                <c:pt idx="11">
                  <c:v>4.3546259866666697</c:v>
                </c:pt>
                <c:pt idx="12">
                  <c:v>4.1965114716666685</c:v>
                </c:pt>
              </c:numCache>
            </c:numRef>
          </c:val>
        </c:ser>
        <c:dLbls>
          <c:showVal val="1"/>
        </c:dLbls>
        <c:gapWidth val="75"/>
        <c:overlap val="100"/>
        <c:axId val="137255936"/>
        <c:axId val="137265920"/>
      </c:barChart>
      <c:catAx>
        <c:axId val="137255936"/>
        <c:scaling>
          <c:orientation val="minMax"/>
        </c:scaling>
        <c:axPos val="b"/>
        <c:numFmt formatCode="General" sourceLinked="1"/>
        <c:majorTickMark val="none"/>
        <c:tickLblPos val="nextTo"/>
        <c:crossAx val="137265920"/>
        <c:crosses val="autoZero"/>
        <c:auto val="1"/>
        <c:lblAlgn val="ctr"/>
        <c:lblOffset val="100"/>
      </c:catAx>
      <c:valAx>
        <c:axId val="137265920"/>
        <c:scaling>
          <c:orientation val="minMax"/>
        </c:scaling>
        <c:axPos val="l"/>
        <c:numFmt formatCode="0.00_ " sourceLinked="1"/>
        <c:majorTickMark val="none"/>
        <c:tickLblPos val="nextTo"/>
        <c:crossAx val="1372559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83953912528237606"/>
          <c:y val="0.10600881511249673"/>
          <c:w val="0.11306298821203774"/>
          <c:h val="8.5022594649107303E-2"/>
        </c:manualLayout>
      </c:layout>
    </c:legend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8"/>
  <c:chart>
    <c:plotArea>
      <c:layout/>
      <c:barChart>
        <c:barDir val="col"/>
        <c:grouping val="stacked"/>
        <c:ser>
          <c:idx val="0"/>
          <c:order val="0"/>
          <c:tx>
            <c:strRef>
              <c:f>话单量趋势图!$D$36</c:f>
              <c:strCache>
                <c:ptCount val="1"/>
                <c:pt idx="0">
                  <c:v>来访</c:v>
                </c:pt>
              </c:strCache>
            </c:strRef>
          </c:tx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showVal val="1"/>
          </c:dLbls>
          <c:cat>
            <c:numRef>
              <c:f>话单量趋势图!$C$37:$C$49</c:f>
              <c:numCache>
                <c:formatCode>General</c:formatCode>
                <c:ptCount val="13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201601</c:v>
                </c:pt>
                <c:pt idx="12">
                  <c:v>201602</c:v>
                </c:pt>
              </c:numCache>
            </c:numRef>
          </c:cat>
          <c:val>
            <c:numRef>
              <c:f>话单量趋势图!$D$37:$D$49</c:f>
              <c:numCache>
                <c:formatCode>0.00_ </c:formatCode>
                <c:ptCount val="13"/>
                <c:pt idx="0">
                  <c:v>0.24884477999999999</c:v>
                </c:pt>
                <c:pt idx="1">
                  <c:v>0.35628040000000089</c:v>
                </c:pt>
                <c:pt idx="2">
                  <c:v>0.37079359000000001</c:v>
                </c:pt>
                <c:pt idx="3">
                  <c:v>0.36052803000000089</c:v>
                </c:pt>
                <c:pt idx="4">
                  <c:v>0.35435090000000113</c:v>
                </c:pt>
                <c:pt idx="5">
                  <c:v>0.35893522</c:v>
                </c:pt>
                <c:pt idx="6">
                  <c:v>0.35162806000000113</c:v>
                </c:pt>
                <c:pt idx="7">
                  <c:v>0.35555479000000101</c:v>
                </c:pt>
                <c:pt idx="8">
                  <c:v>0.37730352000000095</c:v>
                </c:pt>
                <c:pt idx="9">
                  <c:v>0.36092771000000101</c:v>
                </c:pt>
                <c:pt idx="10">
                  <c:v>0.35799456000000113</c:v>
                </c:pt>
                <c:pt idx="11">
                  <c:v>0.34279987000000001</c:v>
                </c:pt>
                <c:pt idx="12">
                  <c:v>0.29194392000000002</c:v>
                </c:pt>
              </c:numCache>
            </c:numRef>
          </c:val>
        </c:ser>
        <c:ser>
          <c:idx val="1"/>
          <c:order val="1"/>
          <c:tx>
            <c:strRef>
              <c:f>话单量趋势图!$E$36</c:f>
              <c:strCache>
                <c:ptCount val="1"/>
                <c:pt idx="0">
                  <c:v>出访</c:v>
                </c:pt>
              </c:strCache>
            </c:strRef>
          </c:tx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showVal val="1"/>
          </c:dLbls>
          <c:cat>
            <c:numRef>
              <c:f>话单量趋势图!$C$37:$C$49</c:f>
              <c:numCache>
                <c:formatCode>General</c:formatCode>
                <c:ptCount val="13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201601</c:v>
                </c:pt>
                <c:pt idx="12">
                  <c:v>201602</c:v>
                </c:pt>
              </c:numCache>
            </c:numRef>
          </c:cat>
          <c:val>
            <c:numRef>
              <c:f>话单量趋势图!$E$37:$E$49</c:f>
              <c:numCache>
                <c:formatCode>0.00_ </c:formatCode>
                <c:ptCount val="13"/>
                <c:pt idx="0">
                  <c:v>0.97605640000000005</c:v>
                </c:pt>
                <c:pt idx="1">
                  <c:v>0.74313954000000004</c:v>
                </c:pt>
                <c:pt idx="2">
                  <c:v>0.84734476999999997</c:v>
                </c:pt>
                <c:pt idx="3">
                  <c:v>0.87965515000000238</c:v>
                </c:pt>
                <c:pt idx="4">
                  <c:v>0.88254438999999762</c:v>
                </c:pt>
                <c:pt idx="5">
                  <c:v>0.97433295999999958</c:v>
                </c:pt>
                <c:pt idx="6">
                  <c:v>1.0573656899999961</c:v>
                </c:pt>
                <c:pt idx="7">
                  <c:v>0.91642791000000001</c:v>
                </c:pt>
                <c:pt idx="8">
                  <c:v>0.8593634999999995</c:v>
                </c:pt>
                <c:pt idx="9">
                  <c:v>0.79769171000000239</c:v>
                </c:pt>
                <c:pt idx="10">
                  <c:v>0.77817683000000226</c:v>
                </c:pt>
                <c:pt idx="11">
                  <c:v>0.69923997000000004</c:v>
                </c:pt>
                <c:pt idx="12">
                  <c:v>0.79259376999999798</c:v>
                </c:pt>
              </c:numCache>
            </c:numRef>
          </c:val>
        </c:ser>
        <c:dLbls>
          <c:showVal val="1"/>
        </c:dLbls>
        <c:gapWidth val="75"/>
        <c:overlap val="100"/>
        <c:axId val="137299456"/>
        <c:axId val="137300992"/>
      </c:barChart>
      <c:catAx>
        <c:axId val="137299456"/>
        <c:scaling>
          <c:orientation val="minMax"/>
        </c:scaling>
        <c:axPos val="b"/>
        <c:numFmt formatCode="General" sourceLinked="1"/>
        <c:majorTickMark val="none"/>
        <c:tickLblPos val="nextTo"/>
        <c:crossAx val="137300992"/>
        <c:crosses val="autoZero"/>
        <c:auto val="1"/>
        <c:lblAlgn val="ctr"/>
        <c:lblOffset val="100"/>
      </c:catAx>
      <c:valAx>
        <c:axId val="137300992"/>
        <c:scaling>
          <c:orientation val="minMax"/>
        </c:scaling>
        <c:axPos val="l"/>
        <c:numFmt formatCode="0.00_ " sourceLinked="1"/>
        <c:majorTickMark val="none"/>
        <c:tickLblPos val="nextTo"/>
        <c:crossAx val="1372994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84802342223413374"/>
          <c:y val="5.9601975040476422E-2"/>
          <c:w val="0.1102126607781211"/>
          <c:h val="9.2377590732192968E-2"/>
        </c:manualLayout>
      </c:layout>
    </c:legend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2"/>
  <c:chart>
    <c:title>
      <c:tx>
        <c:rich>
          <a:bodyPr/>
          <a:lstStyle/>
          <a:p>
            <a:pPr>
              <a:defRPr>
                <a:latin typeface="微软雅黑" pitchFamily="34" charset="-122"/>
                <a:ea typeface="微软雅黑" pitchFamily="34" charset="-122"/>
              </a:defRPr>
            </a:pPr>
            <a:r>
              <a:rPr lang="en-US" altLang="zh-CN" sz="1400" b="1" i="0" u="none" strike="noStrike" baseline="0" dirty="0" smtClean="0">
                <a:latin typeface="微软雅黑" pitchFamily="34" charset="-122"/>
                <a:ea typeface="微软雅黑" pitchFamily="34" charset="-122"/>
              </a:rPr>
              <a:t>201502-201602</a:t>
            </a:r>
            <a:r>
              <a:rPr lang="zh-CN" altLang="zh-CN" sz="1400" b="1" i="0" u="none" strike="noStrike" baseline="0" dirty="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zh-CN" altLang="en-US" sz="1400" b="1" i="0" u="none" strike="noStrike" baseline="0" dirty="0">
                <a:latin typeface="微软雅黑" pitchFamily="34" charset="-122"/>
                <a:ea typeface="微软雅黑" pitchFamily="34" charset="-122"/>
              </a:rPr>
              <a:t>国际漫游出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访流量趋势</a:t>
            </a:r>
          </a:p>
        </c:rich>
      </c:tx>
      <c:layout/>
    </c:title>
    <c:plotArea>
      <c:layout/>
      <c:barChart>
        <c:barDir val="col"/>
        <c:grouping val="stacked"/>
        <c:ser>
          <c:idx val="1"/>
          <c:order val="0"/>
          <c:tx>
            <c:strRef>
              <c:f>出访流量趋势柱状图!$C$6</c:f>
              <c:strCache>
                <c:ptCount val="1"/>
                <c:pt idx="0">
                  <c:v>4G</c:v>
                </c:pt>
              </c:strCache>
            </c:strRef>
          </c:tx>
          <c:cat>
            <c:numRef>
              <c:f>出访流量趋势柱状图!$B$7:$B$19</c:f>
              <c:numCache>
                <c:formatCode>General</c:formatCode>
                <c:ptCount val="13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201601</c:v>
                </c:pt>
                <c:pt idx="12">
                  <c:v>201602</c:v>
                </c:pt>
              </c:numCache>
            </c:numRef>
          </c:cat>
          <c:val>
            <c:numRef>
              <c:f>出访流量趋势柱状图!$C$7:$C$19</c:f>
              <c:numCache>
                <c:formatCode>0_ </c:formatCode>
                <c:ptCount val="13"/>
                <c:pt idx="0">
                  <c:v>23.960033954715897</c:v>
                </c:pt>
                <c:pt idx="1">
                  <c:v>21.191388946450495</c:v>
                </c:pt>
                <c:pt idx="2">
                  <c:v>27.039552127213931</c:v>
                </c:pt>
                <c:pt idx="3">
                  <c:v>28.137013390601201</c:v>
                </c:pt>
                <c:pt idx="4">
                  <c:v>26.703481670091588</c:v>
                </c:pt>
                <c:pt idx="5">
                  <c:v>36.323367568102078</c:v>
                </c:pt>
                <c:pt idx="6">
                  <c:v>49.525567214716801</c:v>
                </c:pt>
                <c:pt idx="7">
                  <c:v>54.522337005290005</c:v>
                </c:pt>
                <c:pt idx="8">
                  <c:v>74.916266048220209</c:v>
                </c:pt>
                <c:pt idx="9">
                  <c:v>64.291344483143234</c:v>
                </c:pt>
                <c:pt idx="10">
                  <c:v>80.543276920380805</c:v>
                </c:pt>
                <c:pt idx="11">
                  <c:v>100.635329234362</c:v>
                </c:pt>
                <c:pt idx="12">
                  <c:v>133.72307451721198</c:v>
                </c:pt>
              </c:numCache>
            </c:numRef>
          </c:val>
        </c:ser>
        <c:ser>
          <c:idx val="2"/>
          <c:order val="1"/>
          <c:tx>
            <c:strRef>
              <c:f>出访流量趋势柱状图!$D$6</c:f>
              <c:strCache>
                <c:ptCount val="1"/>
                <c:pt idx="0">
                  <c:v>2/3G</c:v>
                </c:pt>
              </c:strCache>
            </c:strRef>
          </c:tx>
          <c:cat>
            <c:numRef>
              <c:f>出访流量趋势柱状图!$B$7:$B$19</c:f>
              <c:numCache>
                <c:formatCode>General</c:formatCode>
                <c:ptCount val="13"/>
                <c:pt idx="0">
                  <c:v>201502</c:v>
                </c:pt>
                <c:pt idx="1">
                  <c:v>201503</c:v>
                </c:pt>
                <c:pt idx="2">
                  <c:v>201504</c:v>
                </c:pt>
                <c:pt idx="3">
                  <c:v>201505</c:v>
                </c:pt>
                <c:pt idx="4">
                  <c:v>201506</c:v>
                </c:pt>
                <c:pt idx="5">
                  <c:v>201507</c:v>
                </c:pt>
                <c:pt idx="6">
                  <c:v>201508</c:v>
                </c:pt>
                <c:pt idx="7">
                  <c:v>201509</c:v>
                </c:pt>
                <c:pt idx="8">
                  <c:v>201510</c:v>
                </c:pt>
                <c:pt idx="9">
                  <c:v>201511</c:v>
                </c:pt>
                <c:pt idx="10">
                  <c:v>201512</c:v>
                </c:pt>
                <c:pt idx="11">
                  <c:v>201601</c:v>
                </c:pt>
                <c:pt idx="12">
                  <c:v>201602</c:v>
                </c:pt>
              </c:numCache>
            </c:numRef>
          </c:cat>
          <c:val>
            <c:numRef>
              <c:f>出访流量趋势柱状图!$D$7:$D$19</c:f>
              <c:numCache>
                <c:formatCode>0_ </c:formatCode>
                <c:ptCount val="13"/>
                <c:pt idx="0">
                  <c:v>38.972457690376395</c:v>
                </c:pt>
                <c:pt idx="1">
                  <c:v>30.974766670833539</c:v>
                </c:pt>
                <c:pt idx="2">
                  <c:v>35.069062785779401</c:v>
                </c:pt>
                <c:pt idx="3">
                  <c:v>35.953985011903448</c:v>
                </c:pt>
                <c:pt idx="4">
                  <c:v>35.07706605138425</c:v>
                </c:pt>
                <c:pt idx="5">
                  <c:v>50.945652895762478</c:v>
                </c:pt>
                <c:pt idx="6">
                  <c:v>67.408750987447107</c:v>
                </c:pt>
                <c:pt idx="7">
                  <c:v>64.071366437356048</c:v>
                </c:pt>
                <c:pt idx="8">
                  <c:v>73.768038486425667</c:v>
                </c:pt>
                <c:pt idx="9">
                  <c:v>75.410172442554199</c:v>
                </c:pt>
                <c:pt idx="10">
                  <c:v>84.361500862775799</c:v>
                </c:pt>
                <c:pt idx="11">
                  <c:v>103.71754459316227</c:v>
                </c:pt>
                <c:pt idx="12">
                  <c:v>137.77390078850033</c:v>
                </c:pt>
              </c:numCache>
            </c:numRef>
          </c:val>
        </c:ser>
        <c:gapWidth val="300"/>
        <c:overlap val="100"/>
        <c:serLines>
          <c:spPr>
            <a:ln cap="rnd" cmpd="dbl">
              <a:prstDash val="sysDash"/>
              <a:miter lim="800000"/>
            </a:ln>
          </c:spPr>
        </c:serLines>
        <c:axId val="137031680"/>
        <c:axId val="137033600"/>
      </c:barChart>
      <c:catAx>
        <c:axId val="137031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月份</a:t>
                </a:r>
              </a:p>
            </c:rich>
          </c:tx>
          <c:layout/>
        </c:title>
        <c:numFmt formatCode="0_);\(0\)" sourceLinked="0"/>
        <c:majorTickMark val="none"/>
        <c:tickLblPos val="nextTo"/>
        <c:crossAx val="137033600"/>
        <c:crosses val="autoZero"/>
        <c:auto val="1"/>
        <c:lblAlgn val="ctr"/>
        <c:lblOffset val="100"/>
      </c:catAx>
      <c:valAx>
        <c:axId val="1370336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>
                    <a:latin typeface="微软雅黑" pitchFamily="34" charset="-122"/>
                    <a:ea typeface="微软雅黑" pitchFamily="34" charset="-122"/>
                  </a:defRPr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单位：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TB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>
            <c:manualLayout>
              <c:xMode val="edge"/>
              <c:yMode val="edge"/>
              <c:x val="2.5000000000000001E-2"/>
              <c:y val="0.29556874632977403"/>
            </c:manualLayout>
          </c:layout>
        </c:title>
        <c:numFmt formatCode="0_ " sourceLinked="1"/>
        <c:tickLblPos val="nextTo"/>
        <c:crossAx val="137031680"/>
        <c:crosses val="autoZero"/>
        <c:crossBetween val="between"/>
        <c:majorUnit val="50"/>
      </c:valAx>
    </c:plotArea>
    <c:legend>
      <c:legendPos val="r"/>
      <c:layout>
        <c:manualLayout>
          <c:xMode val="edge"/>
          <c:yMode val="edge"/>
          <c:x val="0.85071237970253555"/>
          <c:y val="0.34022767311568664"/>
          <c:w val="0.11459689413823272"/>
          <c:h val="0.21265137206977003"/>
        </c:manualLayout>
      </c:layout>
    </c:legend>
    <c:plotVisOnly val="1"/>
    <c:dispBlanksAs val="gap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0.00639</cdr:x>
      <cdr:y>0.05701</cdr:y>
    </cdr:from>
    <cdr:to>
      <cdr:x>0.14377</cdr:x>
      <cdr:y>0.13002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099" y="178647"/>
          <a:ext cx="819151" cy="2288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CN" altLang="zh-CN" sz="1100">
            <a:latin typeface="+mn-lt"/>
            <a:ea typeface="+mn-ea"/>
            <a:cs typeface="+mn-cs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0.18505</cdr:y>
    </cdr:from>
    <cdr:to>
      <cdr:x>0.26607</cdr:x>
      <cdr:y>0.31842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-72008" y="432048"/>
          <a:ext cx="1053754" cy="3113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900" b="1" dirty="0">
              <a:latin typeface="微软雅黑" pitchFamily="34" charset="-122"/>
              <a:ea typeface="微软雅黑" pitchFamily="34" charset="-122"/>
            </a:rPr>
            <a:t>单位：万人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0.00433</cdr:x>
      <cdr:y>0.20447</cdr:y>
    </cdr:from>
    <cdr:to>
      <cdr:x>0.25186</cdr:x>
      <cdr:y>0.30408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686" y="432048"/>
          <a:ext cx="1011316" cy="2104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900" b="1" dirty="0">
              <a:latin typeface="微软雅黑" pitchFamily="34" charset="-122"/>
              <a:ea typeface="微软雅黑" pitchFamily="34" charset="-122"/>
            </a:rPr>
            <a:t>单位：</a:t>
          </a:r>
          <a:r>
            <a:rPr lang="en-US" altLang="zh-CN" sz="900" b="1" dirty="0">
              <a:latin typeface="微软雅黑" pitchFamily="34" charset="-122"/>
              <a:ea typeface="微软雅黑" pitchFamily="34" charset="-122"/>
            </a:rPr>
            <a:t>MB/</a:t>
          </a:r>
          <a:r>
            <a:rPr lang="zh-CN" altLang="en-US" sz="900" b="1" dirty="0">
              <a:latin typeface="微软雅黑" pitchFamily="34" charset="-122"/>
              <a:ea typeface="微软雅黑" pitchFamily="34" charset="-122"/>
            </a:rPr>
            <a:t>用户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0.23954</cdr:y>
    </cdr:from>
    <cdr:to>
      <cdr:x>0.0693</cdr:x>
      <cdr:y>0.58408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216024" y="504056"/>
          <a:ext cx="157155" cy="7250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zh-CN" altLang="en-US" sz="900">
              <a:latin typeface="微软雅黑" pitchFamily="34" charset="-122"/>
              <a:ea typeface="微软雅黑" pitchFamily="34" charset="-122"/>
            </a:rPr>
            <a:t>出访申告量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B670E-6783-4B6E-A540-E5929245093B}" type="datetimeFigureOut">
              <a:rPr lang="zh-CN" altLang="en-US" smtClean="0"/>
              <a:pPr/>
              <a:t>2016/7/24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C6902-FE71-4D49-9A2B-C831F1544F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186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6902-FE71-4D49-9A2B-C831F1544F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来访通话时长降低，春节假期的原因：入境人数减少，拨打次数减少，商务往来减少。比对同时期</a:t>
            </a:r>
            <a:r>
              <a:rPr lang="en-US" altLang="zh-CN" dirty="0" smtClean="0"/>
              <a:t>201501-201502</a:t>
            </a:r>
            <a:r>
              <a:rPr lang="zh-CN" altLang="en-US" dirty="0" smtClean="0"/>
              <a:t>及</a:t>
            </a:r>
            <a:r>
              <a:rPr lang="en-US" altLang="zh-CN" dirty="0" smtClean="0"/>
              <a:t>201601-201602</a:t>
            </a:r>
            <a:r>
              <a:rPr lang="zh-CN" altLang="en-US" dirty="0" smtClean="0"/>
              <a:t>的趋势情况，与往年相同则说明波动原因相同。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出访流量增长：出境人数激增导致用户数增长？春节流量占整月流量占比？日均值占比？。比对春节期间用户数与流量增长趋势</a:t>
            </a:r>
            <a:endParaRPr lang="en-US" altLang="zh-CN" dirty="0" smtClean="0"/>
          </a:p>
          <a:p>
            <a:r>
              <a:rPr lang="zh-CN" altLang="en-US" dirty="0" smtClean="0"/>
              <a:t>流量增长原因：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春节出境人次增多</a:t>
            </a:r>
            <a:endParaRPr lang="en-US" altLang="zh-CN" dirty="0" smtClean="0"/>
          </a:p>
          <a:p>
            <a:r>
              <a:rPr lang="en-US" altLang="zh-CN" dirty="0" smtClean="0"/>
              <a:t>              2.</a:t>
            </a:r>
            <a:r>
              <a:rPr lang="zh-CN" altLang="en-US" dirty="0" smtClean="0"/>
              <a:t>大流量用户原因，统计近半年每月超</a:t>
            </a:r>
            <a:r>
              <a:rPr lang="en-US" altLang="zh-CN" dirty="0" smtClean="0"/>
              <a:t>1G</a:t>
            </a:r>
            <a:r>
              <a:rPr lang="zh-CN" altLang="en-US" dirty="0" smtClean="0"/>
              <a:t>用户的数量增长情况及最大流量值。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核查是否有单个用户的大流量，超</a:t>
            </a:r>
            <a:r>
              <a:rPr lang="en-US" altLang="zh-CN" dirty="0" smtClean="0"/>
              <a:t>1G</a:t>
            </a:r>
            <a:r>
              <a:rPr lang="zh-CN" altLang="en-US" dirty="0" smtClean="0"/>
              <a:t>用户的量。</a:t>
            </a:r>
            <a:endParaRPr lang="en-US" altLang="zh-CN" dirty="0" smtClean="0"/>
          </a:p>
          <a:p>
            <a:r>
              <a:rPr lang="zh-CN" altLang="en-US" dirty="0" smtClean="0"/>
              <a:t>出访澳大利亚的每月流量。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双坐标图：出访用户数与出访流量</a:t>
            </a:r>
            <a:endParaRPr lang="en-US" altLang="zh-CN" dirty="0" smtClean="0"/>
          </a:p>
          <a:p>
            <a:r>
              <a:rPr lang="zh-CN" altLang="en-US" dirty="0" smtClean="0"/>
              <a:t>来访用户数与来访流量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6902-FE71-4D49-9A2B-C831F1544F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6902-FE71-4D49-9A2B-C831F1544F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试一试双坐标轴将总流量体现出来。看</a:t>
            </a:r>
            <a:r>
              <a:rPr lang="en-US" altLang="zh-CN" dirty="0" smtClean="0"/>
              <a:t>LV</a:t>
            </a:r>
            <a:r>
              <a:rPr lang="zh-CN" altLang="en-US" dirty="0" smtClean="0"/>
              <a:t>的那个表：</a:t>
            </a:r>
            <a:r>
              <a:rPr lang="en-US" altLang="zh-CN" dirty="0" smtClean="0"/>
              <a:t>D</a:t>
            </a:r>
            <a:r>
              <a:rPr lang="zh-CN" altLang="en-US" dirty="0" smtClean="0"/>
              <a:t>盘</a:t>
            </a:r>
            <a:r>
              <a:rPr lang="zh-CN" altLang="en-US" baseline="0" dirty="0" smtClean="0"/>
              <a:t> 练习文件一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6902-FE71-4D49-9A2B-C831F1544F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6902-FE71-4D49-9A2B-C831F1544F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7340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6902-FE71-4D49-9A2B-C831F1544F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758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6902-FE71-4D49-9A2B-C831F1544F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643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2357438" y="2357438"/>
            <a:ext cx="3143250" cy="12144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image" Target="../media/image4.png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87015"/>
            <a:ext cx="5480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生产数据分析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环比分析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35010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分析结论</a:t>
            </a:r>
            <a:endParaRPr lang="en-US" altLang="zh-CN" b="1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085184"/>
            <a:ext cx="9186544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、出访业务量总体有所增长，其中流量增幅较大。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300"/>
              </a:spcAft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）流量增长主要集中在北上广江浙及山东一带，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占比约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71%</a:t>
            </a:r>
          </a:p>
          <a:p>
            <a:pPr>
              <a:spcAft>
                <a:spcPts val="300"/>
              </a:spcAft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）运营商则主要集中在台湾、澳大利亚、日本、韩国及泰国等东南亚国家和地区，占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300"/>
              </a:spcAft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比约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85%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861048"/>
            <a:ext cx="9324528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、来访业务量总体有所下降，其中，通话时长降幅较大。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300"/>
              </a:spcAft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）通话时长下降主要集中在北上广江浙一带，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占比约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86%</a:t>
            </a:r>
          </a:p>
          <a:p>
            <a:pPr>
              <a:spcAft>
                <a:spcPts val="300"/>
              </a:spcAft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）运营商分布较分散，并未呈现出集中现象，其中占比较大的有：美国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、日本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30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10%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、台湾地区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8%</a:t>
            </a:r>
          </a:p>
          <a:p>
            <a:pPr>
              <a:spcAft>
                <a:spcPts val="300"/>
              </a:spcAft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300"/>
              </a:spcAft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300"/>
              </a:spcAft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79512" y="836712"/>
          <a:ext cx="8784976" cy="2136221"/>
        </p:xfrm>
        <a:graphic>
          <a:graphicData uri="http://schemas.openxmlformats.org/drawingml/2006/table">
            <a:tbl>
              <a:tblPr/>
              <a:tblGrid>
                <a:gridCol w="1391788"/>
                <a:gridCol w="1414058"/>
                <a:gridCol w="1659013"/>
                <a:gridCol w="1659013"/>
                <a:gridCol w="1447461"/>
                <a:gridCol w="1213643"/>
              </a:tblGrid>
              <a:tr h="79208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漫游方向 </a:t>
                      </a: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总话单</a:t>
                      </a:r>
                      <a:r>
                        <a:rPr lang="zh-CN" altLang="en-US" sz="1400" b="1" i="0" u="none" strike="noStrike" kern="12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量</a:t>
                      </a:r>
                      <a:endParaRPr lang="en-US" altLang="zh-CN" sz="1400" b="1" i="0" u="none" strike="noStrike" kern="1200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lang="zh-CN" altLang="en-US" sz="1400" b="1" i="0" u="none" strike="noStrike" kern="12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亿条） </a:t>
                      </a: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总用户</a:t>
                      </a:r>
                      <a:r>
                        <a:rPr lang="zh-CN" altLang="en-US" sz="1400" b="1" i="0" u="none" strike="noStrike" kern="12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</a:t>
                      </a:r>
                      <a:endParaRPr lang="en-US" altLang="zh-CN" sz="1400" b="1" i="0" u="none" strike="noStrike" kern="1200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lang="zh-CN" altLang="en-US" sz="1400" b="1" i="0" u="none" strike="noStrike" kern="12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百万户） </a:t>
                      </a: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通话时</a:t>
                      </a:r>
                      <a:r>
                        <a:rPr lang="zh-CN" altLang="en-US" sz="1400" b="1" i="0" u="none" strike="noStrike" kern="12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长</a:t>
                      </a:r>
                      <a:endParaRPr lang="en-US" altLang="zh-CN" sz="1400" b="1" i="0" u="none" strike="noStrike" kern="1200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lang="zh-CN" altLang="en-US" sz="1400" b="1" i="0" u="none" strike="noStrike" kern="12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千万分钟） </a:t>
                      </a: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短信</a:t>
                      </a:r>
                      <a:r>
                        <a:rPr lang="zh-CN" altLang="en-US" sz="1400" b="1" i="0" u="none" strike="noStrike" kern="12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数量</a:t>
                      </a:r>
                      <a:endParaRPr lang="en-US" altLang="zh-CN" sz="1400" b="1" i="0" u="none" strike="noStrike" kern="1200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lang="zh-CN" altLang="en-US" sz="1400" b="1" i="0" u="none" strike="noStrike" kern="12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亿条） </a:t>
                      </a: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流量 </a:t>
                      </a:r>
                      <a:endParaRPr lang="en-US" altLang="zh-CN" sz="1400" b="1" i="0" u="none" strike="noStrike" kern="1200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lang="en-US" altLang="en-US" sz="1400" b="1" i="0" u="none" strike="noStrike" kern="12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TB） </a:t>
                      </a: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</a:tr>
              <a:tr h="36620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来访 </a:t>
                      </a: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1.73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2.41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altLang="zh-CN" sz="2000" b="1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0.29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95.91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8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-4.7%</a:t>
                      </a:r>
                      <a:endParaRPr lang="en-US" altLang="zh-CN" sz="14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-7.7%</a:t>
                      </a:r>
                      <a:endParaRPr lang="en-US" altLang="zh-CN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-29%</a:t>
                      </a:r>
                      <a:endParaRPr lang="en-US" altLang="zh-CN" sz="2000" b="1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-14.8%</a:t>
                      </a:r>
                      <a:endParaRPr lang="en-US" altLang="zh-CN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i="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-7.6%</a:t>
                      </a:r>
                      <a:endParaRPr lang="en-US" altLang="zh-CN" sz="1400" b="1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603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出访 </a:t>
                      </a: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i="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2.51</a:t>
                      </a:r>
                      <a:endParaRPr lang="en-US" altLang="zh-CN" sz="1400" b="1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3.56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0.79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271.5</a:t>
                      </a:r>
                      <a:endParaRPr lang="en-US" altLang="zh-CN" sz="2000" b="1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0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i="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25.4%</a:t>
                      </a:r>
                      <a:endParaRPr lang="en-US" altLang="zh-CN" sz="1400" b="1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5.7%</a:t>
                      </a:r>
                      <a:endParaRPr lang="en-US" altLang="zh-CN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-3.6%</a:t>
                      </a:r>
                      <a:endParaRPr lang="en-US" altLang="zh-CN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13.4%</a:t>
                      </a:r>
                      <a:endParaRPr lang="en-US" altLang="zh-CN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33%</a:t>
                      </a:r>
                      <a:endParaRPr lang="en-US" altLang="zh-CN" sz="2000" b="1" i="0" u="none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" marR="6145" marT="6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87015"/>
            <a:ext cx="5615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生产数据分析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环比分析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69269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分析点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月份国际漫游出访流量环比增长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33%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，出访总用户数环比增长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5.7%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79512" y="2204864"/>
            <a:ext cx="8784976" cy="2160240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052736"/>
            <a:ext cx="9036496" cy="111569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Clr>
                <a:srgbClr val="FF0000"/>
              </a:buClr>
              <a:buSzPct val="120000"/>
              <a:buFont typeface="Wingdings" pitchFamily="2" charset="2"/>
              <a:buChar char="p"/>
              <a:defRPr sz="1600" b="1" i="0" u="none" strike="noStrike" kern="1200" baseline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出访流量增长主要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集中春节假期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前后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，春节假期日均流量超出本月日均流量的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26%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超出上月日均流量的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83.6%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日均用户数超出本月日均用户数的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超出上月日均用户数的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40%</a:t>
            </a:r>
          </a:p>
          <a:p>
            <a:pPr>
              <a:spcBef>
                <a:spcPts val="300"/>
              </a:spcBef>
              <a:buClr>
                <a:srgbClr val="FF0000"/>
              </a:buClr>
              <a:buSzPct val="120000"/>
              <a:buFont typeface="Wingdings" pitchFamily="2" charset="2"/>
              <a:buChar char="p"/>
              <a:defRPr sz="1600" b="1" i="0" u="none" strike="noStrike" kern="1200" baseline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推测造成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本月出访流量增长的主要原因为：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春节假期出境旅游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人数增加，漫游出访用户数增多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。其中，台湾地区流量较上月增长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87%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，出访用户数增长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24%</a:t>
            </a:r>
            <a:r>
              <a:rPr lang="zh-CN" altLang="en-US" sz="1600" b="1" dirty="0" smtClean="0"/>
              <a:t>。</a:t>
            </a:r>
            <a:endParaRPr lang="en-US" altLang="zh-CN" sz="16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4644008" y="2132856"/>
          <a:ext cx="4248472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251520" y="4437112"/>
          <a:ext cx="3168352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矩形 10"/>
          <p:cNvSpPr/>
          <p:nvPr/>
        </p:nvSpPr>
        <p:spPr bwMode="auto">
          <a:xfrm>
            <a:off x="179512" y="4437112"/>
            <a:ext cx="2808312" cy="2232248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12" name="图表 11"/>
          <p:cNvGraphicFramePr>
            <a:graphicFrameLocks/>
          </p:cNvGraphicFramePr>
          <p:nvPr/>
        </p:nvGraphicFramePr>
        <p:xfrm>
          <a:off x="0" y="2132856"/>
          <a:ext cx="4644008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2915816" y="4437112"/>
          <a:ext cx="3240359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5903640" y="4509120"/>
          <a:ext cx="3240360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3059832" y="4437112"/>
            <a:ext cx="5904656" cy="2232248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87015"/>
            <a:ext cx="6657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生产数据分析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趋势分析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67744" y="692696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201502-201602</a:t>
            </a:r>
            <a:r>
              <a:rPr lang="zh-CN" altLang="en-US" dirty="0" smtClean="0"/>
              <a:t> 单月总话单量趋势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836712"/>
            <a:ext cx="1152128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单位：亿条</a:t>
            </a:r>
          </a:p>
        </p:txBody>
      </p:sp>
      <p:sp>
        <p:nvSpPr>
          <p:cNvPr id="18" name="矩形 17"/>
          <p:cNvSpPr/>
          <p:nvPr/>
        </p:nvSpPr>
        <p:spPr>
          <a:xfrm>
            <a:off x="2411760" y="2636912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201502-201602 </a:t>
            </a:r>
            <a:r>
              <a:rPr lang="zh-CN" altLang="en-US" dirty="0" smtClean="0"/>
              <a:t>单月总通话时长量趋势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83768" y="4653136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201502-201602  </a:t>
            </a:r>
            <a:r>
              <a:rPr lang="zh-CN" altLang="en-US" dirty="0" smtClean="0"/>
              <a:t>单月总短信条数趋势</a:t>
            </a:r>
            <a:endParaRPr lang="zh-CN" altLang="en-US" dirty="0"/>
          </a:p>
        </p:txBody>
      </p:sp>
      <p:graphicFrame>
        <p:nvGraphicFramePr>
          <p:cNvPr id="12" name="图表 11"/>
          <p:cNvGraphicFramePr/>
          <p:nvPr/>
        </p:nvGraphicFramePr>
        <p:xfrm>
          <a:off x="251520" y="692696"/>
          <a:ext cx="8640960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0"/>
          <p:cNvSpPr txBox="1"/>
          <p:nvPr/>
        </p:nvSpPr>
        <p:spPr>
          <a:xfrm>
            <a:off x="755576" y="2780928"/>
            <a:ext cx="1792489" cy="277009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单位：千万分钟</a:t>
            </a:r>
          </a:p>
        </p:txBody>
      </p:sp>
      <p:graphicFrame>
        <p:nvGraphicFramePr>
          <p:cNvPr id="20" name="图表 19"/>
          <p:cNvGraphicFramePr/>
          <p:nvPr/>
        </p:nvGraphicFramePr>
        <p:xfrm>
          <a:off x="251520" y="2636912"/>
          <a:ext cx="8640960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10"/>
          <p:cNvSpPr txBox="1"/>
          <p:nvPr/>
        </p:nvSpPr>
        <p:spPr>
          <a:xfrm>
            <a:off x="827584" y="4725144"/>
            <a:ext cx="1431055" cy="286043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单位：亿条</a:t>
            </a:r>
          </a:p>
        </p:txBody>
      </p:sp>
      <p:graphicFrame>
        <p:nvGraphicFramePr>
          <p:cNvPr id="22" name="图表 21"/>
          <p:cNvGraphicFramePr/>
          <p:nvPr/>
        </p:nvGraphicFramePr>
        <p:xfrm>
          <a:off x="251520" y="4869160"/>
          <a:ext cx="8640960" cy="2197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87015"/>
            <a:ext cx="6846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生产数据分析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趋势分析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数据业务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4572000" y="692696"/>
          <a:ext cx="4572000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107504" y="692696"/>
            <a:ext cx="8928992" cy="237626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7504" y="3861048"/>
            <a:ext cx="8928992" cy="280831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179512" y="3861048"/>
          <a:ext cx="41764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4499992" y="3861048"/>
          <a:ext cx="4464496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0" y="692696"/>
          <a:ext cx="4644008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7504" y="3140968"/>
            <a:ext cx="8928992" cy="677108"/>
          </a:xfrm>
          <a:prstGeom prst="rect">
            <a:avLst/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来访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LTE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新开通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家运营商（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MYSMT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MACSM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等），累计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103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家；</a:t>
            </a: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出访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LTE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新开通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家运营商（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SWEEP 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MACSM 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），累计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121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家。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6093296"/>
            <a:ext cx="4464496" cy="52322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本月来访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用户数环比下降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3%</a:t>
            </a:r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，出访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用户数环比增长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17%</a:t>
            </a:r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b="1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6016" y="6093296"/>
            <a:ext cx="4211960" cy="52322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本月来访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</a:t>
            </a:r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环比下降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6%</a:t>
            </a:r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，出访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 </a:t>
            </a:r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环比增长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14%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87015"/>
            <a:ext cx="4060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生产运营情况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282" y="1000108"/>
            <a:ext cx="4357718" cy="2643206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7158" y="785794"/>
            <a:ext cx="1838578" cy="3389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RAP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接收及申告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282" y="3929066"/>
            <a:ext cx="4357718" cy="2657502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806" y="3714752"/>
            <a:ext cx="1752922" cy="362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出访用户申告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90560" y="1124744"/>
            <a:ext cx="4714908" cy="842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来访：共接收</a:t>
            </a:r>
            <a:r>
              <a:rPr lang="en-US" altLang="zh-CN" sz="13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130</a:t>
            </a:r>
            <a:r>
              <a:rPr lang="zh-CN" altLang="en-US" sz="13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RAP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，环比</a:t>
            </a:r>
            <a:r>
              <a:rPr lang="en-US" altLang="zh-CN" sz="13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-102.3%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，同比</a:t>
            </a:r>
            <a:r>
              <a:rPr lang="en-US" altLang="zh-CN" sz="13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-3.1%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3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出访：共产生</a:t>
            </a:r>
            <a:r>
              <a:rPr lang="en-US" altLang="zh-CN" sz="13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2457</a:t>
            </a:r>
            <a:r>
              <a:rPr lang="zh-CN" altLang="en-US" sz="13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RAP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，环比</a:t>
            </a:r>
            <a:r>
              <a:rPr lang="en-US" altLang="zh-CN" sz="13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26.1%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，同比</a:t>
            </a:r>
            <a:r>
              <a:rPr lang="en-US" altLang="zh-CN" sz="13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30.9%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3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来访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RAP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全量申告对方，出访接收到的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RAP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申告约占</a:t>
            </a:r>
            <a:r>
              <a:rPr lang="en-US" altLang="zh-CN" sz="13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10%</a:t>
            </a:r>
          </a:p>
        </p:txBody>
      </p:sp>
      <p:sp>
        <p:nvSpPr>
          <p:cNvPr id="25" name="矩形 24"/>
          <p:cNvSpPr/>
          <p:nvPr/>
        </p:nvSpPr>
        <p:spPr>
          <a:xfrm>
            <a:off x="323528" y="4149080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月出访申告量有所下降，环比</a:t>
            </a:r>
            <a:r>
              <a:rPr lang="en-US" altLang="zh-CN" sz="13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-14.63%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，同比</a:t>
            </a:r>
            <a:r>
              <a:rPr lang="en-US" altLang="zh-CN" sz="13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-1.41%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3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出访申告类型仍然集中在</a:t>
            </a:r>
            <a:r>
              <a:rPr lang="zh-CN" altLang="en-US" sz="13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语音、短信真实性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申告上。</a:t>
            </a:r>
            <a:endParaRPr lang="zh-CN" altLang="en-US" sz="1300" dirty="0"/>
          </a:p>
        </p:txBody>
      </p:sp>
      <p:sp>
        <p:nvSpPr>
          <p:cNvPr id="30" name="矩形 29"/>
          <p:cNvSpPr/>
          <p:nvPr/>
        </p:nvSpPr>
        <p:spPr>
          <a:xfrm>
            <a:off x="4643438" y="3929066"/>
            <a:ext cx="4357718" cy="2643206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86314" y="3714752"/>
            <a:ext cx="1857388" cy="3594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退费处理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88024" y="4005064"/>
            <a:ext cx="417703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起：业务量承诺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25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GPRS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套餐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延迟（未）在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TAP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中实施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43438" y="1000108"/>
            <a:ext cx="4357718" cy="2643206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43438" y="1000108"/>
            <a:ext cx="4357718" cy="2643206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86314" y="785794"/>
            <a:ext cx="1522678" cy="3594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异常账单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572000" y="1087576"/>
            <a:ext cx="4320480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份：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金额不符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文件不全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文件重复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endPara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总数比上月减少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份，异常账单总体情况正常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6593" y="2500307"/>
            <a:ext cx="76540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" name="图表 23"/>
          <p:cNvGraphicFramePr/>
          <p:nvPr/>
        </p:nvGraphicFramePr>
        <p:xfrm>
          <a:off x="4788024" y="4509120"/>
          <a:ext cx="4104456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图表 21"/>
          <p:cNvGraphicFramePr>
            <a:graphicFrameLocks/>
          </p:cNvGraphicFramePr>
          <p:nvPr/>
        </p:nvGraphicFramePr>
        <p:xfrm>
          <a:off x="395536" y="4653136"/>
          <a:ext cx="2267744" cy="2032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" name="图表 28"/>
          <p:cNvGraphicFramePr>
            <a:graphicFrameLocks/>
          </p:cNvGraphicFramePr>
          <p:nvPr/>
        </p:nvGraphicFramePr>
        <p:xfrm>
          <a:off x="2195736" y="4509120"/>
          <a:ext cx="2736304" cy="2163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xmlns="" val="379687967"/>
              </p:ext>
            </p:extLst>
          </p:nvPr>
        </p:nvGraphicFramePr>
        <p:xfrm>
          <a:off x="4725104" y="2101413"/>
          <a:ext cx="4176464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7" name="图表 26"/>
          <p:cNvGraphicFramePr/>
          <p:nvPr/>
        </p:nvGraphicFramePr>
        <p:xfrm>
          <a:off x="214282" y="1928802"/>
          <a:ext cx="3714776" cy="178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8701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本月重点工作情况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12398879"/>
              </p:ext>
            </p:extLst>
          </p:nvPr>
        </p:nvGraphicFramePr>
        <p:xfrm>
          <a:off x="214282" y="911338"/>
          <a:ext cx="8750206" cy="5112568"/>
        </p:xfrm>
        <a:graphic>
          <a:graphicData uri="http://schemas.openxmlformats.org/drawingml/2006/table">
            <a:tbl>
              <a:tblPr/>
              <a:tblGrid>
                <a:gridCol w="846365"/>
                <a:gridCol w="3799385"/>
                <a:gridCol w="936104"/>
                <a:gridCol w="3168352"/>
              </a:tblGrid>
              <a:tr h="5308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工作名称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负责人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本月工作内容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512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转售业务国际漫游结算流程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林敏辉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沟通转售平台和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CMI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明确国际漫游结算流程</a:t>
                      </a:r>
                      <a:endParaRPr lang="en-US" altLang="zh-CN" sz="1400" b="0" i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834">
                <a:tc rowSpan="5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专项工作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GGSN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小流量话单免批改造需求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王慧敏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计费侧完成改造及上线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4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大中华区资费本地化结算支撑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李朝志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跟进结算需求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4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无忧行产品结算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王慧敏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跟进结算需求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4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IOT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管理需求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梁焕霞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完成局数据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业务量模块需求编写，跟进监控等其他模块需求确认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454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国漫业务集中化研究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李朝志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国漫业务集中化方案分析及初步评估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79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课题研究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国际漫游特殊资费模式下的</a:t>
                      </a:r>
                      <a:endParaRPr lang="en-US" altLang="zh-CN" sz="1400" b="0" i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结算支撑工具研发项目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傅晓华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可研评审、需求制定</a:t>
                      </a:r>
                      <a:endParaRPr lang="en-US" altLang="zh-CN" sz="1400" b="0" i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8701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下月计划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435782"/>
              </p:ext>
            </p:extLst>
          </p:nvPr>
        </p:nvGraphicFramePr>
        <p:xfrm>
          <a:off x="214282" y="911338"/>
          <a:ext cx="8750206" cy="5112568"/>
        </p:xfrm>
        <a:graphic>
          <a:graphicData uri="http://schemas.openxmlformats.org/drawingml/2006/table">
            <a:tbl>
              <a:tblPr/>
              <a:tblGrid>
                <a:gridCol w="846365"/>
                <a:gridCol w="3799385"/>
                <a:gridCol w="936104"/>
                <a:gridCol w="3168352"/>
              </a:tblGrid>
              <a:tr h="5308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工作名称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负责人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本月工作内容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512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转售业务国际漫游结算流程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林敏辉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CMI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确定结算报表的出具方式、模板等内容，尽快触发系统改造</a:t>
                      </a:r>
                      <a:endParaRPr lang="en-US" altLang="zh-CN" sz="1400" b="0" i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834">
                <a:tc rowSpan="5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专项工作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GGSN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小流量话单免批改造需求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王慧敏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跟进结算侧改造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4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大中华区资费本地化结算支撑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李朝志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CMI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告知在订购关系未获取的前提下，暂不考虑结算方案，暂停相应工作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4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无忧行产品结算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王慧敏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跟进结算需求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4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IOT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管理需求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梁焕霞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跟进局数据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业务量模块改造情况，完成其他模块需求编写并提交改造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454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国际漫游出访数据业务集中化计费研究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李朝志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需求细化分析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79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课题研究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国际漫游特殊资费模式下的</a:t>
                      </a:r>
                      <a:endParaRPr lang="en-US" altLang="zh-CN" sz="1400" b="0" i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结算支撑工具研发项目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傅晓华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需求完善、招聘第一批外援入场</a:t>
                      </a:r>
                      <a:endParaRPr lang="en-US" altLang="zh-CN" sz="1400" b="0" i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1C1C1C"/>
          </a:solidFill>
          <a:round/>
          <a:headEnd/>
          <a:tailEnd type="triangle" w="med" len="med"/>
        </a:ln>
      </a:spPr>
      <a:bodyPr wrap="none" anchor="ctr"/>
      <a:lstStyle>
        <a:defPPr fontAlgn="base">
          <a:spcBef>
            <a:spcPct val="0"/>
          </a:spcBef>
          <a:spcAft>
            <a:spcPct val="0"/>
          </a:spcAft>
          <a:defRPr smtClean="0">
            <a:solidFill>
              <a:srgbClr val="000000"/>
            </a:solidFill>
            <a:ea typeface="宋体" pitchFamily="2" charset="-122"/>
          </a:defRPr>
        </a:defPPr>
      </a:lstStyle>
    </a:spDef>
    <a:txDef>
      <a:spPr>
        <a:solidFill>
          <a:schemeClr val="lt1">
            <a:alpha val="0"/>
          </a:schemeClr>
        </a:solidFill>
        <a:ln>
          <a:solidFill>
            <a:schemeClr val="bg1"/>
          </a:solidFill>
        </a:ln>
      </a:spPr>
      <a:bodyPr wrap="square" rtlCol="0">
        <a:spAutoFit/>
      </a:bodyPr>
      <a:lstStyle>
        <a:defPPr>
          <a:defRPr sz="1400" b="1" dirty="0" smtClean="0">
            <a:solidFill>
              <a:schemeClr val="accent6">
                <a:lumMod val="7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13280</TotalTime>
  <Words>1247</Words>
  <Application>Microsoft Office PowerPoint</Application>
  <PresentationFormat>全屏显示(4:3)</PresentationFormat>
  <Paragraphs>186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任良川</dc:creator>
  <cp:lastModifiedBy>lenovo</cp:lastModifiedBy>
  <cp:revision>1739</cp:revision>
  <dcterms:created xsi:type="dcterms:W3CDTF">2013-11-22T10:39:44Z</dcterms:created>
  <dcterms:modified xsi:type="dcterms:W3CDTF">2016-07-24T13:37:19Z</dcterms:modified>
</cp:coreProperties>
</file>