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9B929"/>
    <a:srgbClr val="CCFFFF"/>
    <a:srgbClr val="F8F8F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92208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B670E-6783-4B6E-A540-E5929245093B}" type="datetimeFigureOut">
              <a:rPr lang="zh-CN" altLang="en-US" smtClean="0"/>
              <a:pPr/>
              <a:t>2016/9/7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C6902-FE71-4D49-9A2B-C831F1544F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4186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71406" y="87015"/>
            <a:ext cx="54264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生产数据情况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环比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总体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07504" y="392963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情况说明：</a:t>
            </a:r>
            <a:endParaRPr lang="en-US" altLang="zh-CN" b="1" u="sng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16"/>
          <p:cNvSpPr>
            <a:spLocks noGrp="1"/>
          </p:cNvSpPr>
          <p:nvPr>
            <p:ph sz="quarter" idx="12"/>
          </p:nvPr>
        </p:nvSpPr>
        <p:spPr>
          <a:xfrm>
            <a:off x="285750" y="4429129"/>
            <a:ext cx="8643968" cy="428631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 sz="1800"/>
            </a:lvl1pPr>
            <a:lvl2pPr marL="971550" indent="-514350">
              <a:buFont typeface="+mj-ea"/>
              <a:buNone/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8" name="内容占位符 16"/>
          <p:cNvSpPr>
            <a:spLocks noGrp="1"/>
          </p:cNvSpPr>
          <p:nvPr>
            <p:ph sz="quarter" idx="13"/>
          </p:nvPr>
        </p:nvSpPr>
        <p:spPr>
          <a:xfrm>
            <a:off x="285750" y="5072082"/>
            <a:ext cx="8643968" cy="1143000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 startAt="2"/>
              <a:defRPr sz="1800"/>
            </a:lvl1pPr>
            <a:lvl2pPr marL="971550" indent="-514350">
              <a:buFont typeface="+mj-ea"/>
              <a:buAutoNum type="circleNumDbPlain"/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8" name="矩形 7"/>
          <p:cNvSpPr/>
          <p:nvPr userDrawn="1"/>
        </p:nvSpPr>
        <p:spPr>
          <a:xfrm>
            <a:off x="35496" y="87015"/>
            <a:ext cx="83227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生产数据情况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传统业务趋势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来访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4348" y="857232"/>
            <a:ext cx="1428760" cy="2769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/>
              <a:t>单位：亿条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14348" y="2857496"/>
            <a:ext cx="1428760" cy="2769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/>
              <a:t>单位：千万分钟</a:t>
            </a:r>
            <a:endParaRPr lang="zh-CN" altLang="en-US" sz="12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14348" y="4857760"/>
            <a:ext cx="1428760" cy="2769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/>
              <a:t>单位：亿条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714744" y="714356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来访话单量趋势</a:t>
            </a:r>
            <a:endParaRPr lang="zh-CN" altLang="en-US" sz="1400" b="1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714744" y="2714620"/>
            <a:ext cx="1714512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来访通话时长趋势</a:t>
            </a:r>
            <a:endParaRPr lang="zh-CN" altLang="en-US" sz="1400" b="1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3714744" y="4714884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来访短信趋势</a:t>
            </a:r>
            <a:endParaRPr lang="zh-CN" altLang="en-US" sz="1400" b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8" name="矩形 7"/>
          <p:cNvSpPr/>
          <p:nvPr userDrawn="1"/>
        </p:nvSpPr>
        <p:spPr>
          <a:xfrm>
            <a:off x="35496" y="87015"/>
            <a:ext cx="80369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生产数据情况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传统业务趋势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出访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4348" y="857232"/>
            <a:ext cx="1428760" cy="2769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/>
              <a:t>单位：亿条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14348" y="2857496"/>
            <a:ext cx="1428760" cy="2769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/>
              <a:t>单位：千万分钟</a:t>
            </a:r>
            <a:endParaRPr lang="zh-CN" altLang="en-US" sz="12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14348" y="4857760"/>
            <a:ext cx="1428760" cy="2769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/>
              <a:t>单位：亿条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714744" y="714356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出访话单量趋势</a:t>
            </a:r>
            <a:endParaRPr lang="zh-CN" altLang="en-US" sz="1400" b="1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714744" y="2714620"/>
            <a:ext cx="1714512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出访通话时长趋势</a:t>
            </a:r>
            <a:endParaRPr lang="zh-CN" altLang="en-US" sz="1400" b="1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3714744" y="4714884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出访短信趋势</a:t>
            </a:r>
            <a:endParaRPr lang="zh-CN" altLang="en-US" sz="1400" b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5496" y="87015"/>
            <a:ext cx="5907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生产数据情况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数据业务趋势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 bwMode="auto">
          <a:xfrm>
            <a:off x="107504" y="692696"/>
            <a:ext cx="8928992" cy="2376264"/>
          </a:xfrm>
          <a:prstGeom prst="rect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noFill/>
              <a:ea typeface="宋体" pitchFamily="2" charset="-122"/>
            </a:endParaRPr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7504" y="3861048"/>
            <a:ext cx="8928992" cy="2952000"/>
          </a:xfrm>
          <a:prstGeom prst="rect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2" name="内容占位符 21"/>
          <p:cNvSpPr>
            <a:spLocks noGrp="1"/>
          </p:cNvSpPr>
          <p:nvPr>
            <p:ph sz="quarter" idx="15"/>
          </p:nvPr>
        </p:nvSpPr>
        <p:spPr>
          <a:xfrm>
            <a:off x="142875" y="3143250"/>
            <a:ext cx="8858250" cy="642938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/>
          <a:lstStyle>
            <a:lvl1pPr>
              <a:spcBef>
                <a:spcPts val="400"/>
              </a:spcBef>
              <a:spcAft>
                <a:spcPts val="0"/>
              </a:spcAft>
              <a:defRPr sz="1400" b="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0"/>
            <a:endParaRPr lang="zh-CN" altLang="en-US" dirty="0" smtClean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071934" y="1142984"/>
            <a:ext cx="1428760" cy="215444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800" dirty="0" smtClean="0"/>
              <a:t>单位：</a:t>
            </a:r>
            <a:r>
              <a:rPr lang="en-US" altLang="zh-CN" sz="800" dirty="0" smtClean="0"/>
              <a:t>TB</a:t>
            </a:r>
            <a:endParaRPr lang="zh-CN" altLang="en-US" sz="8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428728" y="739055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来访流量趋势</a:t>
            </a:r>
            <a:endParaRPr lang="zh-CN" altLang="en-US" sz="1400" b="1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6000760" y="739055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出访流量趋势</a:t>
            </a:r>
            <a:endParaRPr lang="zh-CN" altLang="en-US" sz="1400" b="1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428728" y="3916709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altLang="zh-CN" sz="1400" b="1" dirty="0" smtClean="0"/>
              <a:t>4G</a:t>
            </a:r>
            <a:r>
              <a:rPr lang="zh-CN" altLang="en-US" sz="1400" b="1" dirty="0" smtClean="0"/>
              <a:t>用户数情况</a:t>
            </a:r>
            <a:endParaRPr lang="en-US" altLang="zh-CN" sz="1400" b="1" dirty="0" smtClean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6000760" y="3916709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altLang="zh-CN" sz="1400" b="1" dirty="0" smtClean="0"/>
              <a:t>4G Dou</a:t>
            </a:r>
            <a:r>
              <a:rPr lang="zh-CN" altLang="en-US" sz="1400" b="1" dirty="0" smtClean="0"/>
              <a:t>情况</a:t>
            </a:r>
            <a:endParaRPr lang="zh-CN" altLang="en-US" sz="1400" b="1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714348" y="4155737"/>
            <a:ext cx="1428760" cy="215444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800" dirty="0" smtClean="0"/>
              <a:t>单位：万人</a:t>
            </a:r>
            <a:endParaRPr lang="zh-CN" altLang="en-US" sz="800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5072066" y="4155737"/>
            <a:ext cx="1428760" cy="215444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800" dirty="0" smtClean="0"/>
              <a:t>单位：</a:t>
            </a:r>
            <a:r>
              <a:rPr lang="en-US" altLang="zh-CN" sz="800" dirty="0" smtClean="0"/>
              <a:t>MB/</a:t>
            </a:r>
            <a:r>
              <a:rPr lang="zh-CN" altLang="en-US" sz="800" smtClean="0"/>
              <a:t>用户</a:t>
            </a:r>
            <a:endParaRPr lang="zh-CN" altLang="en-US" sz="800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6"/>
          </p:nvPr>
        </p:nvSpPr>
        <p:spPr>
          <a:xfrm>
            <a:off x="357188" y="6454089"/>
            <a:ext cx="3929062" cy="285750"/>
          </a:xfrm>
          <a:prstGeom prst="rect">
            <a:avLst/>
          </a:prstGeom>
        </p:spPr>
        <p:txBody>
          <a:bodyPr/>
          <a:lstStyle>
            <a:lvl1pPr>
              <a:buNone/>
              <a:defRPr sz="1400"/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19"/>
          <p:cNvSpPr>
            <a:spLocks noGrp="1"/>
          </p:cNvSpPr>
          <p:nvPr>
            <p:ph type="body" sz="quarter" idx="17"/>
          </p:nvPr>
        </p:nvSpPr>
        <p:spPr>
          <a:xfrm>
            <a:off x="5000628" y="6454089"/>
            <a:ext cx="3929062" cy="285750"/>
          </a:xfrm>
          <a:prstGeom prst="rect">
            <a:avLst/>
          </a:prstGeom>
        </p:spPr>
        <p:txBody>
          <a:bodyPr/>
          <a:lstStyle>
            <a:lvl1pPr>
              <a:buNone/>
              <a:defRPr sz="1400"/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16" name="TextBox 15"/>
          <p:cNvSpPr txBox="1"/>
          <p:nvPr userDrawn="1"/>
        </p:nvSpPr>
        <p:spPr>
          <a:xfrm>
            <a:off x="5857884" y="3534805"/>
            <a:ext cx="1714512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波动分析</a:t>
            </a:r>
            <a:r>
              <a:rPr lang="en-US" altLang="zh-CN" sz="1400" b="1" dirty="0" smtClean="0"/>
              <a:t>-</a:t>
            </a:r>
            <a:r>
              <a:rPr lang="zh-CN" altLang="en-US" sz="1400" b="1" dirty="0" smtClean="0"/>
              <a:t>前</a:t>
            </a:r>
            <a:r>
              <a:rPr lang="en-US" altLang="zh-CN" sz="1400" b="1" dirty="0" smtClean="0"/>
              <a:t>5</a:t>
            </a:r>
            <a:r>
              <a:rPr lang="zh-CN" altLang="en-US" sz="1400" b="1" dirty="0" smtClean="0"/>
              <a:t>省占</a:t>
            </a:r>
            <a:endParaRPr lang="zh-CN" altLang="en-US" sz="1400" b="1" dirty="0"/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107504" y="692696"/>
            <a:ext cx="8928992" cy="2736304"/>
          </a:xfrm>
          <a:prstGeom prst="rect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noFill/>
              <a:ea typeface="宋体" pitchFamily="2" charset="-122"/>
            </a:endParaRPr>
          </a:p>
        </p:txBody>
      </p:sp>
      <p:sp>
        <p:nvSpPr>
          <p:cNvPr id="17" name="矩形 16"/>
          <p:cNvSpPr/>
          <p:nvPr userDrawn="1"/>
        </p:nvSpPr>
        <p:spPr bwMode="auto">
          <a:xfrm>
            <a:off x="215008" y="3500438"/>
            <a:ext cx="4356992" cy="3143272"/>
          </a:xfrm>
          <a:prstGeom prst="rect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noFill/>
              <a:ea typeface="宋体" pitchFamily="2" charset="-122"/>
            </a:endParaRPr>
          </a:p>
        </p:txBody>
      </p:sp>
      <p:sp>
        <p:nvSpPr>
          <p:cNvPr id="18" name="矩形 17"/>
          <p:cNvSpPr/>
          <p:nvPr userDrawn="1"/>
        </p:nvSpPr>
        <p:spPr bwMode="auto">
          <a:xfrm>
            <a:off x="4643438" y="3500438"/>
            <a:ext cx="4356992" cy="3143272"/>
          </a:xfrm>
          <a:prstGeom prst="rect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noFill/>
              <a:ea typeface="宋体" pitchFamily="2" charset="-122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2976" y="3534805"/>
            <a:ext cx="2000264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波动分析</a:t>
            </a:r>
            <a:r>
              <a:rPr lang="en-US" altLang="zh-CN" sz="1400" b="1" dirty="0" smtClean="0"/>
              <a:t>-</a:t>
            </a:r>
            <a:r>
              <a:rPr lang="zh-CN" altLang="en-US" sz="1400" b="1" dirty="0" smtClean="0"/>
              <a:t>前</a:t>
            </a:r>
            <a:r>
              <a:rPr lang="en-US" altLang="zh-CN" sz="1400" b="1" dirty="0" smtClean="0"/>
              <a:t>5</a:t>
            </a:r>
            <a:r>
              <a:rPr lang="zh-CN" altLang="en-US" sz="1400" b="1" dirty="0" smtClean="0"/>
              <a:t>运营商占</a:t>
            </a:r>
            <a:endParaRPr lang="zh-CN" altLang="en-US" sz="1400" b="1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3059456" y="3525152"/>
            <a:ext cx="1142997" cy="28575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+mn-ea"/>
                <a:ea typeface="+mn-ea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 b="1" dirty="0" smtClean="0">
                <a:solidFill>
                  <a:srgbClr val="FF0000"/>
                </a:solidFill>
              </a:rPr>
              <a:t>80%</a:t>
            </a:r>
            <a:endParaRPr lang="zh-CN" altLang="en-US" dirty="0"/>
          </a:p>
        </p:txBody>
      </p:sp>
      <p:sp>
        <p:nvSpPr>
          <p:cNvPr id="15" name="内容占位符 11"/>
          <p:cNvSpPr>
            <a:spLocks noGrp="1"/>
          </p:cNvSpPr>
          <p:nvPr>
            <p:ph sz="quarter" idx="11" hasCustomPrompt="1"/>
          </p:nvPr>
        </p:nvSpPr>
        <p:spPr>
          <a:xfrm>
            <a:off x="7429520" y="3525152"/>
            <a:ext cx="1142997" cy="28575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+mn-ea"/>
                <a:ea typeface="+mn-ea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 b="1" dirty="0" smtClean="0">
                <a:solidFill>
                  <a:srgbClr val="FF0000"/>
                </a:solidFill>
              </a:rPr>
              <a:t>80%</a:t>
            </a:r>
            <a:endParaRPr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2" hasCustomPrompt="1"/>
          </p:nvPr>
        </p:nvSpPr>
        <p:spPr>
          <a:xfrm>
            <a:off x="714348" y="798151"/>
            <a:ext cx="1285875" cy="214313"/>
          </a:xfrm>
          <a:prstGeom prst="rect">
            <a:avLst/>
          </a:prstGeom>
        </p:spPr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zh-CN" altLang="en-US" dirty="0" smtClean="0"/>
              <a:t>单位：百万条</a:t>
            </a:r>
            <a:endParaRPr lang="zh-CN" altLang="en-US" dirty="0"/>
          </a:p>
        </p:txBody>
      </p:sp>
      <p:sp>
        <p:nvSpPr>
          <p:cNvPr id="28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3630949" y="726713"/>
            <a:ext cx="2857520" cy="273395"/>
          </a:xfrm>
          <a:prstGeom prst="rect">
            <a:avLst/>
          </a:prstGeom>
        </p:spPr>
        <p:txBody>
          <a:bodyPr/>
          <a:lstStyle>
            <a:lvl1pPr>
              <a:buNone/>
              <a:defRPr sz="1400" b="1"/>
            </a:lvl1pPr>
          </a:lstStyle>
          <a:p>
            <a:pPr lvl="0"/>
            <a:r>
              <a:rPr lang="zh-CN" altLang="en-US" dirty="0" smtClean="0"/>
              <a:t>来访话单量按日情况</a:t>
            </a:r>
            <a:endParaRPr lang="zh-CN" altLang="en-US" dirty="0"/>
          </a:p>
        </p:txBody>
      </p:sp>
      <p:sp>
        <p:nvSpPr>
          <p:cNvPr id="13" name="文本占位符 26"/>
          <p:cNvSpPr>
            <a:spLocks noGrp="1"/>
          </p:cNvSpPr>
          <p:nvPr>
            <p:ph type="body" sz="quarter" idx="14" hasCustomPrompt="1"/>
          </p:nvPr>
        </p:nvSpPr>
        <p:spPr>
          <a:xfrm>
            <a:off x="49396" y="83771"/>
            <a:ext cx="7072362" cy="500066"/>
          </a:xfrm>
          <a:prstGeom prst="rect">
            <a:avLst/>
          </a:prstGeom>
        </p:spPr>
        <p:txBody>
          <a:bodyPr/>
          <a:lstStyle>
            <a:lvl1pPr>
              <a:buNone/>
              <a:defRPr sz="24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生产数据情况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环比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来访话单数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3" r:id="rId3"/>
    <p:sldLayoutId id="2147483652" r:id="rId4"/>
    <p:sldLayoutId id="2147483651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1C1C1C"/>
          </a:solidFill>
          <a:round/>
          <a:headEnd/>
          <a:tailEnd type="triangle" w="med" len="med"/>
        </a:ln>
      </a:spPr>
      <a:bodyPr wrap="none" anchor="ctr"/>
      <a:lstStyle>
        <a:defPPr fontAlgn="base">
          <a:spcBef>
            <a:spcPct val="0"/>
          </a:spcBef>
          <a:spcAft>
            <a:spcPct val="0"/>
          </a:spcAft>
          <a:defRPr smtClean="0">
            <a:solidFill>
              <a:srgbClr val="000000"/>
            </a:solidFill>
            <a:ea typeface="宋体" pitchFamily="2" charset="-122"/>
          </a:defRPr>
        </a:defPPr>
      </a:lstStyle>
    </a:spDef>
    <a:txDef>
      <a:spPr>
        <a:solidFill>
          <a:schemeClr val="lt1">
            <a:alpha val="0"/>
          </a:schemeClr>
        </a:solidFill>
        <a:ln>
          <a:solidFill>
            <a:schemeClr val="bg1"/>
          </a:solidFill>
        </a:ln>
      </a:spPr>
      <a:bodyPr wrap="square" rtlCol="0">
        <a:spAutoFit/>
      </a:bodyPr>
      <a:lstStyle>
        <a:defPPr>
          <a:defRPr sz="1400" b="1" dirty="0" smtClean="0">
            <a:solidFill>
              <a:schemeClr val="accent6">
                <a:lumMod val="75000"/>
              </a:schemeClr>
            </a:solidFill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13646</TotalTime>
  <Words>0</Words>
  <Application>Microsoft Office PowerPoint</Application>
  <PresentationFormat>全屏显示(4:3)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" baseType="lpstr">
      <vt:lpstr>Office 主题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任良川</dc:creator>
  <cp:lastModifiedBy>lenovo</cp:lastModifiedBy>
  <cp:revision>1808</cp:revision>
  <dcterms:created xsi:type="dcterms:W3CDTF">2013-11-22T10:39:44Z</dcterms:created>
  <dcterms:modified xsi:type="dcterms:W3CDTF">2016-09-07T02:22:43Z</dcterms:modified>
</cp:coreProperties>
</file>