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94586" r:id="rId5"/>
    <p:sldMasterId id="2147494824" r:id="rId6"/>
  </p:sldMasterIdLst>
  <p:notesMasterIdLst>
    <p:notesMasterId r:id="rId33"/>
  </p:notesMasterIdLst>
  <p:handoutMasterIdLst>
    <p:handoutMasterId r:id="rId34"/>
  </p:handoutMasterIdLst>
  <p:sldIdLst>
    <p:sldId id="1052" r:id="rId7"/>
    <p:sldId id="1097" r:id="rId8"/>
    <p:sldId id="1217" r:id="rId9"/>
    <p:sldId id="1278" r:id="rId10"/>
    <p:sldId id="1279" r:id="rId11"/>
    <p:sldId id="1280" r:id="rId12"/>
    <p:sldId id="1281" r:id="rId13"/>
    <p:sldId id="1261" r:id="rId14"/>
    <p:sldId id="1273" r:id="rId15"/>
    <p:sldId id="1262" r:id="rId16"/>
    <p:sldId id="1258" r:id="rId17"/>
    <p:sldId id="1270" r:id="rId18"/>
    <p:sldId id="1266" r:id="rId19"/>
    <p:sldId id="1272" r:id="rId20"/>
    <p:sldId id="1256" r:id="rId21"/>
    <p:sldId id="1267" r:id="rId22"/>
    <p:sldId id="1268" r:id="rId23"/>
    <p:sldId id="1276" r:id="rId24"/>
    <p:sldId id="1277" r:id="rId25"/>
    <p:sldId id="1275" r:id="rId26"/>
    <p:sldId id="1274" r:id="rId27"/>
    <p:sldId id="1282" r:id="rId28"/>
    <p:sldId id="1283" r:id="rId29"/>
    <p:sldId id="1284" r:id="rId30"/>
    <p:sldId id="1285" r:id="rId31"/>
    <p:sldId id="1011" r:id="rId32"/>
  </p:sldIdLst>
  <p:sldSz cx="9906000" cy="6858000" type="A4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DA251D"/>
    <a:srgbClr val="3BCCFF"/>
    <a:srgbClr val="FF00FF"/>
    <a:srgbClr val="F9F907"/>
    <a:srgbClr val="EE0000"/>
    <a:srgbClr val="0A50A1"/>
    <a:srgbClr val="000000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7453" autoAdjust="0"/>
  </p:normalViewPr>
  <p:slideViewPr>
    <p:cSldViewPr>
      <p:cViewPr varScale="1">
        <p:scale>
          <a:sx n="61" d="100"/>
          <a:sy n="61" d="100"/>
        </p:scale>
        <p:origin x="-1416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3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3F25943-69D7-4E8A-A43D-A87315848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6888"/>
          </a:xfrm>
          <a:prstGeom prst="rect">
            <a:avLst/>
          </a:prstGeom>
        </p:spPr>
        <p:txBody>
          <a:bodyPr vert="horz" wrap="square" lIns="91678" tIns="45839" rIns="91678" bIns="458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GB" altLang="zh-TW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27A659B-9C0A-4769-BF34-B76372D086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wrap="square" lIns="91678" tIns="45839" rIns="91678" bIns="458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91A92D3F-0A50-422F-A2F2-173644BB4CF7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189FEE-A6AB-40FC-834A-23E1802049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7988" cy="496887"/>
          </a:xfrm>
          <a:prstGeom prst="rect">
            <a:avLst/>
          </a:prstGeom>
        </p:spPr>
        <p:txBody>
          <a:bodyPr vert="horz" wrap="square" lIns="91678" tIns="45839" rIns="91678" bIns="458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98F602-99F3-4A68-8BB3-CAE47EDB67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678" tIns="45839" rIns="91678" bIns="458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4E57E8DC-44CE-469A-A676-FAED844E3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03120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FE12C689-94E3-4EDC-B6CB-F6BBBEA283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78" tIns="45839" rIns="91678" bIns="458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5639A586-FA6A-4299-8DB1-1394470F90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78" tIns="45839" rIns="91678" bIns="458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3E4D9A02-C245-446E-A466-E173FC745B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3212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361CB875-6B3D-4960-B10A-05C94CF147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9638"/>
            <a:ext cx="49974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78" tIns="45839" rIns="91678" bIns="458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6EF32E53-3832-4F98-85E7-59025822CF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78" tIns="45839" rIns="91678" bIns="458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B5D30AF6-833C-4436-AABF-5A8A5715E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24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78" tIns="45839" rIns="91678" bIns="4583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1080383-7691-497F-8910-F4234274FC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30974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2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686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3A3808-376D-4A9E-9984-0DEBA18CEF46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45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17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753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18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275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19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478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3A3808-376D-4A9E-9984-0DEBA18CEF46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623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21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549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="" xmlns:a16="http://schemas.microsoft.com/office/drawing/2014/main" id="{4DE08309-8661-4FEF-B89A-AACCC820D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="" xmlns:a16="http://schemas.microsoft.com/office/drawing/2014/main" id="{01E90BD4-8289-4223-AD84-6312929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="" xmlns:a16="http://schemas.microsoft.com/office/drawing/2014/main" id="{D7FBB2D3-A170-4EED-8B32-52B2C1D4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9F6F8D1-B2B3-4998-A7A2-357844E4EEDF}" type="slidenum">
              <a:rPr lang="en-US" altLang="zh-TW" sz="1200">
                <a:ea typeface="MS PGothic" panose="020B0600070205080204" pitchFamily="34" charset="-128"/>
              </a:rPr>
              <a:pPr/>
              <a:t>22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190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="" xmlns:a16="http://schemas.microsoft.com/office/drawing/2014/main" id="{4DE08309-8661-4FEF-B89A-AACCC820D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="" xmlns:a16="http://schemas.microsoft.com/office/drawing/2014/main" id="{01E90BD4-8289-4223-AD84-6312929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="" xmlns:a16="http://schemas.microsoft.com/office/drawing/2014/main" id="{D7FBB2D3-A170-4EED-8B32-52B2C1D4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9F6F8D1-B2B3-4998-A7A2-357844E4EEDF}" type="slidenum">
              <a:rPr lang="en-US" altLang="zh-TW" sz="1200">
                <a:ea typeface="MS PGothic" panose="020B0600070205080204" pitchFamily="34" charset="-128"/>
              </a:rPr>
              <a:pPr/>
              <a:t>26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48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3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69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="" xmlns:a16="http://schemas.microsoft.com/office/drawing/2014/main" id="{4DE08309-8661-4FEF-B89A-AACCC820D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="" xmlns:a16="http://schemas.microsoft.com/office/drawing/2014/main" id="{01E90BD4-8289-4223-AD84-6312929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="" xmlns:a16="http://schemas.microsoft.com/office/drawing/2014/main" id="{D7FBB2D3-A170-4EED-8B32-52B2C1D4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9F6F8D1-B2B3-4998-A7A2-357844E4EEDF}" type="slidenum">
              <a:rPr lang="en-US" altLang="zh-TW" sz="1200">
                <a:ea typeface="MS PGothic" panose="020B0600070205080204" pitchFamily="34" charset="-128"/>
              </a:rPr>
              <a:pPr/>
              <a:t>4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36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="" xmlns:a16="http://schemas.microsoft.com/office/drawing/2014/main" id="{4DE08309-8661-4FEF-B89A-AACCC820D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="" xmlns:a16="http://schemas.microsoft.com/office/drawing/2014/main" id="{01E90BD4-8289-4223-AD84-6312929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="" xmlns:a16="http://schemas.microsoft.com/office/drawing/2014/main" id="{D7FBB2D3-A170-4EED-8B32-52B2C1D4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9F6F8D1-B2B3-4998-A7A2-357844E4EEDF}" type="slidenum">
              <a:rPr lang="en-US" altLang="zh-TW" sz="1200">
                <a:ea typeface="MS PGothic" panose="020B0600070205080204" pitchFamily="34" charset="-128"/>
              </a:rPr>
              <a:pPr/>
              <a:t>8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36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80383-7691-497F-8910-F4234274FC4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42947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="" xmlns:a16="http://schemas.microsoft.com/office/drawing/2014/main" id="{4DE08309-8661-4FEF-B89A-AACCC820D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="" xmlns:a16="http://schemas.microsoft.com/office/drawing/2014/main" id="{01E90BD4-8289-4223-AD84-6312929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="" xmlns:a16="http://schemas.microsoft.com/office/drawing/2014/main" id="{D7FBB2D3-A170-4EED-8B32-52B2C1D4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9F6F8D1-B2B3-4998-A7A2-357844E4EEDF}" type="slidenum">
              <a:rPr lang="en-US" altLang="zh-TW" sz="1200">
                <a:ea typeface="MS PGothic" panose="020B0600070205080204" pitchFamily="34" charset="-128"/>
              </a:rPr>
              <a:pPr/>
              <a:t>10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11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69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BC0C8450-4FE7-4DFC-908A-F7BB0E85FFD5}" type="slidenum">
              <a:rPr lang="en-US" altLang="zh-TW" sz="1200">
                <a:ea typeface="MS PGothic" panose="020B0600070205080204" pitchFamily="34" charset="-128"/>
              </a:rPr>
              <a:pPr/>
              <a:t>13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69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="" xmlns:a16="http://schemas.microsoft.com/office/drawing/2014/main" id="{4DE08309-8661-4FEF-B89A-AACCC820D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="" xmlns:a16="http://schemas.microsoft.com/office/drawing/2014/main" id="{01E90BD4-8289-4223-AD84-63129292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="" xmlns:a16="http://schemas.microsoft.com/office/drawing/2014/main" id="{D7FBB2D3-A170-4EED-8B32-52B2C1D4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39F6F8D1-B2B3-4998-A7A2-357844E4EEDF}" type="slidenum">
              <a:rPr lang="en-US" altLang="zh-TW" sz="1200">
                <a:ea typeface="MS PGothic" panose="020B0600070205080204" pitchFamily="34" charset="-128"/>
              </a:rPr>
              <a:pPr/>
              <a:t>15</a:t>
            </a:fld>
            <a:endParaRPr lang="en-US" altLang="zh-TW" sz="12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190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7192" y="1600200"/>
            <a:ext cx="7778623" cy="4648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15377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904454" y="533400"/>
            <a:ext cx="7796138" cy="990600"/>
          </a:xfrm>
        </p:spPr>
        <p:txBody>
          <a:bodyPr/>
          <a:lstStyle>
            <a:lvl1pPr>
              <a:defRPr>
                <a:solidFill>
                  <a:srgbClr val="B10021"/>
                </a:solidFill>
              </a:defRPr>
            </a:lvl1pPr>
          </a:lstStyle>
          <a:p>
            <a:r>
              <a:rPr lang="en-US" altLang="zh-TW"/>
              <a:t>Clik to edit Master title style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12261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8936C5-2851-4FA5-879E-C496E8461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55438-1944-4D25-A073-607FEA70740A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D2BBE240-22F0-4224-899C-19F9C3D743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3D5D6049-40AE-4656-B37A-28D23CB68D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531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0794" y="533400"/>
            <a:ext cx="2030244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77" y="533400"/>
            <a:ext cx="5941052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E8ED36-96DC-4186-B9F8-E981ED420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EC54C6D-1A94-4977-A5C6-E6B7FBDF76AB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4656D18-2F42-44BC-8742-7720CBD42B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EF46FE3A-F595-4BEE-9936-01A02A11004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92967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6876" y="533400"/>
            <a:ext cx="8124162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19A3B8D-35A9-43A5-8C19-032705A42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D93140C-3922-4BBC-86AD-EC8732D7B16B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F051C9F-51F8-4C41-B48D-A6ECACF648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BA55FBC-0633-4CBE-8F4F-C3811C0C266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82844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B7723A7-ED76-447D-A50E-188C2B6D4C19}" type="datetimeFigureOut">
              <a:rPr lang="en-HK" smtClean="0"/>
              <a:pPr/>
              <a:t>9/6/2019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0CAB942-5665-4633-A31A-3F6A973521B7}" type="slidenum">
              <a:rPr lang="en-HK" smtClean="0"/>
              <a:pPr/>
              <a:t>‹#›</a:t>
            </a:fld>
            <a:endParaRPr lang="en-HK"/>
          </a:p>
        </p:txBody>
      </p:sp>
    </p:spTree>
    <p:extLst>
      <p:ext uri="{BB962C8B-B14F-4D97-AF65-F5344CB8AC3E}">
        <p14:creationId xmlns="" xmlns:p14="http://schemas.microsoft.com/office/powerpoint/2010/main" val="3204070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9092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E06E82B4-C922-4242-BC5B-783D96EB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A173E-FE07-4DED-B1E0-DE3C73DCBC13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A0A64FBF-9940-4B26-94D5-AD0E53D5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0C4B3BD7-3507-4490-A39B-57750F77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3134B-D481-43A8-A027-17D9FE2693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588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90922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62623C-88DF-4AF6-BD2A-B36FBE502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86382CD-3587-4879-8558-A910AAD65EF5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C895BCA-ECAE-44FA-AD48-193278FEEC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CC2BF174-011B-40F4-A630-EEB0A868EF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98418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601788"/>
            <a:ext cx="8124825" cy="4646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27792E-22CA-4DF4-93E8-942CE5562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7D54641-4D1D-4E05-A629-A2C3664530B2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221E39A6-17E3-4102-A92A-5D8C5D0563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C1F3231F-6193-4515-8484-EC1B59794C76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60355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B7723A7-ED76-447D-A50E-188C2B6D4C19}" type="datetimeFigureOut">
              <a:rPr lang="en-HK" smtClean="0"/>
              <a:pPr/>
              <a:t>9/6/2019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0CAB942-5665-4633-A31A-3F6A973521B7}" type="slidenum">
              <a:rPr lang="en-HK" smtClean="0"/>
              <a:pPr/>
              <a:t>‹#›</a:t>
            </a:fld>
            <a:endParaRPr lang="en-HK"/>
          </a:p>
        </p:txBody>
      </p:sp>
    </p:spTree>
    <p:extLst>
      <p:ext uri="{BB962C8B-B14F-4D97-AF65-F5344CB8AC3E}">
        <p14:creationId xmlns="" xmlns:p14="http://schemas.microsoft.com/office/powerpoint/2010/main" val="32040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035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44" y="4406901"/>
            <a:ext cx="8420338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844" y="2906713"/>
            <a:ext cx="84203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2861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876" y="1601788"/>
            <a:ext cx="3985649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90" y="1601788"/>
            <a:ext cx="3985648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F3561F-CD57-4C98-B398-FC4BADE91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1A7E4B3-57E5-4FB7-847F-6712CBA0F29D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EC00C59B-A237-493C-A3BA-14D39CD182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D7FB455B-3160-41B9-A49A-A5485C55299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4057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55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22" y="1535113"/>
            <a:ext cx="43773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22" y="2174875"/>
            <a:ext cx="43773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822" y="1535113"/>
            <a:ext cx="437895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822" y="2174875"/>
            <a:ext cx="437895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5BEFB37-986D-4A5C-B2A6-623FB56125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DC6D10E-3DDA-4E94-8EE9-A1A9C63A44BF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9A612873-5C70-4E58-9AA9-B4DCB7486D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3181CC77-BA7D-4B57-A50F-05CC85B4011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02391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362623C-88DF-4AF6-BD2A-B36FBE502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86382CD-3587-4879-8558-A910AAD65EF5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C895BCA-ECAE-44FA-AD48-193278FEEC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CC2BF174-011B-40F4-A630-EEB0A868EF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55509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FFCAB9-9C9A-42B3-8BF3-52DCEBBCD4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69638E3-CDAC-4CDA-9DC1-B2DD9515A42B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DE6F1937-4944-4F12-8B15-BB63A277B7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D65C705A-DB75-48B9-A534-25FB7E5A2F9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68349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953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592" y="273051"/>
            <a:ext cx="55381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953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3B8A67-AD74-45AC-B1DA-765C21E62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7511643-3301-471F-ACB3-D0F5830C3CBF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BFA2F57-6246-4156-BAA5-7127C3BD3A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76532565-D46F-4AD8-8EAE-216B1CEB38D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38953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74" y="4800600"/>
            <a:ext cx="59442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074" y="612775"/>
            <a:ext cx="594423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074" y="5367338"/>
            <a:ext cx="59442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817895-B28B-4F53-BF41-461325341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633913" y="6324600"/>
            <a:ext cx="20637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6E9CB17-4E9D-4F85-B4ED-A20B83482CF4}" type="datetimeFigureOut">
              <a:rPr lang="en-US" altLang="zh-TW"/>
              <a:pPr>
                <a:defRPr/>
              </a:pPr>
              <a:t>9/6/2019</a:t>
            </a:fld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34A8781-A312-4055-8F51-2629D4A8B4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91338" y="6324600"/>
            <a:ext cx="841375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Page </a:t>
            </a:r>
            <a:fld id="{100C65FC-540A-4D56-A553-5126E67C643C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94374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="" xmlns:a16="http://schemas.microsoft.com/office/drawing/2014/main" id="{C49BE38B-8960-447C-AE81-E5786FE59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601788"/>
            <a:ext cx="8124825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35B0E1C8-AB1B-4863-80CC-26B13A09B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6463" y="533400"/>
            <a:ext cx="7785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矩形 1">
            <a:extLst>
              <a:ext uri="{FF2B5EF4-FFF2-40B4-BE49-F238E27FC236}">
                <a16:creationId xmlns="" xmlns:a16="http://schemas.microsoft.com/office/drawing/2014/main" id="{6E468EE5-77E9-4A66-96AF-2BDB96996F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A251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5164" r:id="rId1"/>
    <p:sldLayoutId id="2147495165" r:id="rId2"/>
    <p:sldLayoutId id="2147495166" r:id="rId3"/>
    <p:sldLayoutId id="2147495167" r:id="rId4"/>
    <p:sldLayoutId id="2147495168" r:id="rId5"/>
    <p:sldLayoutId id="2147495169" r:id="rId6"/>
    <p:sldLayoutId id="2147495170" r:id="rId7"/>
    <p:sldLayoutId id="2147495171" r:id="rId8"/>
    <p:sldLayoutId id="2147495172" r:id="rId9"/>
    <p:sldLayoutId id="2147495173" r:id="rId10"/>
    <p:sldLayoutId id="2147495174" r:id="rId11"/>
    <p:sldLayoutId id="2147495175" r:id="rId12"/>
    <p:sldLayoutId id="2147495179" r:id="rId13"/>
    <p:sldLayoutId id="214749518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A50A1"/>
          </a:solidFill>
          <a:latin typeface="MyriaMM_565 SB 600 NO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A50A1"/>
          </a:solidFill>
          <a:latin typeface="MyriaMM_565 SB 600 NO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A50A1"/>
          </a:solidFill>
          <a:latin typeface="MyriaMM_565 SB 600 NO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A50A1"/>
          </a:solidFill>
          <a:latin typeface="MyriaMM_565 SB 600 NO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0" fontAlgn="base" hangingPunct="0">
        <a:lnSpc>
          <a:spcPts val="1900"/>
        </a:lnSpc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lnSpc>
          <a:spcPts val="19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lnSpc>
          <a:spcPts val="1900"/>
        </a:lnSpc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lnSpc>
          <a:spcPts val="19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lnSpc>
          <a:spcPts val="1900"/>
        </a:lnSpc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lnSpc>
          <a:spcPts val="1900"/>
        </a:lnSpc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ts val="1900"/>
        </a:lnSpc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ts val="1900"/>
        </a:lnSpc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ts val="1900"/>
        </a:lnSpc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="" xmlns:a16="http://schemas.microsoft.com/office/drawing/2014/main" id="{B05A7CD0-9FBC-4E16-98CA-D32A484438B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22098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="" xmlns:a16="http://schemas.microsoft.com/office/drawing/2014/main" id="{C27C7F79-7265-44AB-8920-F2638A24CA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7B05286-2AC5-4592-A60C-0BFF70C0A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08B8FB-F8B2-426D-9C75-7578FF44CC91}" type="datetimeFigureOut">
              <a:rPr lang="zh-CN" altLang="en-US"/>
              <a:pPr>
                <a:defRPr/>
              </a:pPr>
              <a:t>2019/9/6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B685D8C-962B-453C-8971-9C44F396C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D40B74-CA33-470D-BE42-7424BAE0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C9AA1D-F486-4437-B81B-DBAA14C5A8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8" descr="C:\Users\liaorongshuang\Desktop\八达通2.png">
            <a:extLst>
              <a:ext uri="{FF2B5EF4-FFF2-40B4-BE49-F238E27FC236}">
                <a16:creationId xmlns="" xmlns:a16="http://schemas.microsoft.com/office/drawing/2014/main" id="{1C2926D9-DE63-4B9B-8E32-3F17C0C3E6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9600"/>
            <a:ext cx="9904412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1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="" xmlns:a16="http://schemas.microsoft.com/office/drawing/2014/main" id="{7A2B741D-3434-40F1-A34A-061C8453BB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22098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3075" name="Picture 2" descr="C:\Users\liaorongshuang\Desktop\八达通PPT图形.png">
            <a:extLst>
              <a:ext uri="{FF2B5EF4-FFF2-40B4-BE49-F238E27FC236}">
                <a16:creationId xmlns="" xmlns:a16="http://schemas.microsoft.com/office/drawing/2014/main" id="{F0D0FA81-1445-490E-82EC-19FE6FBD6E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9525"/>
            <a:ext cx="9904413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5163" r:id="rId1"/>
    <p:sldLayoutId id="2147495180" r:id="rId2"/>
    <p:sldLayoutId id="2147495183" r:id="rId3"/>
    <p:sldLayoutId id="214749518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freedomhe@apjcorp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mailto:royluo@apjcorp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js.com/" TargetMode="External"/><Relationship Id="rId2" Type="http://schemas.openxmlformats.org/officeDocument/2006/relationships/hyperlink" Target="https://github.com/xuliangzhan/vxe-tabl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6">
            <a:extLst>
              <a:ext uri="{FF2B5EF4-FFF2-40B4-BE49-F238E27FC236}">
                <a16:creationId xmlns="" xmlns:a16="http://schemas.microsoft.com/office/drawing/2014/main" id="{6B9BA9CA-8693-4310-84A8-B8DA16B17879}"/>
              </a:ext>
            </a:extLst>
          </p:cNvPr>
          <p:cNvSpPr txBox="1">
            <a:spLocks/>
          </p:cNvSpPr>
          <p:nvPr/>
        </p:nvSpPr>
        <p:spPr bwMode="auto">
          <a:xfrm>
            <a:off x="-228600" y="1828800"/>
            <a:ext cx="5715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标准时间分析系统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(MOST)</a:t>
            </a:r>
            <a:b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项目启动会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2019-09-09</a:t>
            </a:r>
            <a:b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Freedom (APJ)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="" xmlns:a16="http://schemas.microsoft.com/office/drawing/2014/main" id="{D71FEF2B-8393-41FC-9A5E-A778B06BD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13" y="3810000"/>
            <a:ext cx="1711541" cy="874242"/>
          </a:xfrm>
          <a:prstGeom prst="rect">
            <a:avLst/>
          </a:prstGeom>
        </p:spPr>
      </p:pic>
      <p:grpSp>
        <p:nvGrpSpPr>
          <p:cNvPr id="13" name="组合 14">
            <a:extLst>
              <a:ext uri="{FF2B5EF4-FFF2-40B4-BE49-F238E27FC236}">
                <a16:creationId xmlns="" xmlns:a16="http://schemas.microsoft.com/office/drawing/2014/main" id="{5CA7D23E-339B-439E-9A50-A5C0B25A841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089524"/>
            <a:ext cx="5243513" cy="1025608"/>
            <a:chOff x="1284017" y="5272193"/>
            <a:chExt cx="5673822" cy="1219213"/>
          </a:xfrm>
        </p:grpSpPr>
        <p:sp>
          <p:nvSpPr>
            <p:cNvPr id="14" name="Text Placeholder 1">
              <a:extLst>
                <a:ext uri="{FF2B5EF4-FFF2-40B4-BE49-F238E27FC236}">
                  <a16:creationId xmlns="" xmlns:a16="http://schemas.microsoft.com/office/drawing/2014/main" id="{03681D84-C102-4306-8BED-AEA7C6F59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923" y="5272193"/>
              <a:ext cx="4443891" cy="837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28600" indent="-228600">
                <a:lnSpc>
                  <a:spcPts val="1900"/>
                </a:lnSpc>
                <a:buChar char="•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1pPr>
              <a:lvl2pPr marL="742950" indent="-285750">
                <a:lnSpc>
                  <a:spcPts val="1900"/>
                </a:lnSpc>
                <a:buChar char="–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2pPr>
              <a:lvl3pPr marL="1143000" indent="-228600">
                <a:lnSpc>
                  <a:spcPts val="1900"/>
                </a:lnSpc>
                <a:buChar char="•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3pPr>
              <a:lvl4pPr marL="1600200" indent="-228600">
                <a:lnSpc>
                  <a:spcPts val="1900"/>
                </a:lnSpc>
                <a:buChar char="–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4pPr>
              <a:lvl5pPr marL="2057400" indent="-228600">
                <a:lnSpc>
                  <a:spcPts val="1900"/>
                </a:lnSpc>
                <a:buChar char="»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lnSpc>
                  <a:spcPts val="19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MyriaMM_400 RG 600 NO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FontTx/>
                <a:buNone/>
              </a:pPr>
              <a:endPara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Text Placeholder 2">
              <a:extLst>
                <a:ext uri="{FF2B5EF4-FFF2-40B4-BE49-F238E27FC236}">
                  <a16:creationId xmlns="" xmlns:a16="http://schemas.microsoft.com/office/drawing/2014/main" id="{E56E58E2-4DD1-4AB4-A59D-F34DCD6B15A6}"/>
                </a:ext>
              </a:extLst>
            </p:cNvPr>
            <p:cNvSpPr txBox="1">
              <a:spLocks/>
            </p:cNvSpPr>
            <p:nvPr/>
          </p:nvSpPr>
          <p:spPr>
            <a:xfrm>
              <a:off x="1284017" y="5442138"/>
              <a:ext cx="5673822" cy="1049268"/>
            </a:xfrm>
            <a:prstGeom prst="rect">
              <a:avLst/>
            </a:prstGeom>
          </p:spPr>
          <p:txBody>
            <a:bodyPr/>
            <a:lstStyle/>
            <a:p>
              <a:pPr marL="228600" indent="-228600" algn="ctr">
                <a:lnSpc>
                  <a:spcPct val="90000"/>
                </a:lnSpc>
                <a:spcBef>
                  <a:spcPts val="1000"/>
                </a:spcBef>
                <a:defRPr/>
              </a:pPr>
              <a:r>
                <a:rPr lang="zh-CN" altLang="en-US" sz="1800" b="1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珠海爱浦京软件股份有限公司</a:t>
              </a:r>
              <a:endParaRPr lang="en-US" sz="1800" dirty="0">
                <a:latin typeface="Century Gothic" panose="020B0502020202020204" pitchFamily="34" charset="0"/>
                <a:ea typeface="+mn-ea"/>
              </a:endParaRPr>
            </a:p>
          </p:txBody>
        </p:sp>
      </p:grpSp>
      <p:pic>
        <p:nvPicPr>
          <p:cNvPr id="16" name="Picture 7" descr="C:\Users\zhouwei\Pictures\CMMI L3.jpg">
            <a:extLst>
              <a:ext uri="{FF2B5EF4-FFF2-40B4-BE49-F238E27FC236}">
                <a16:creationId xmlns="" xmlns:a16="http://schemas.microsoft.com/office/drawing/2014/main" id="{35786C1E-2634-4B3A-BBB1-385FF443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867400"/>
            <a:ext cx="955775" cy="51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C:\Users\jkeen\Desktop\iso27001.png">
            <a:extLst>
              <a:ext uri="{FF2B5EF4-FFF2-40B4-BE49-F238E27FC236}">
                <a16:creationId xmlns="" xmlns:a16="http://schemas.microsoft.com/office/drawing/2014/main" id="{423E6B2E-15B9-4A05-9386-7E55D634BA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15000"/>
            <a:ext cx="831215" cy="83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D:\360极速浏览器下载\epson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9850" y="1981200"/>
            <a:ext cx="1735950" cy="8805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线形标注 1 36">
            <a:extLst>
              <a:ext uri="{FF2B5EF4-FFF2-40B4-BE49-F238E27FC236}">
                <a16:creationId xmlns="" xmlns:a16="http://schemas.microsoft.com/office/drawing/2014/main" id="{94F7852F-02B7-4C56-AD2C-1EFD28AB52F3}"/>
              </a:ext>
            </a:extLst>
          </p:cNvPr>
          <p:cNvSpPr/>
          <p:nvPr/>
        </p:nvSpPr>
        <p:spPr bwMode="auto">
          <a:xfrm>
            <a:off x="1371600" y="2362200"/>
            <a:ext cx="6248400" cy="1905000"/>
          </a:xfrm>
          <a:prstGeom prst="borderCallout1">
            <a:avLst>
              <a:gd name="adj1" fmla="val 100942"/>
              <a:gd name="adj2" fmla="val 28512"/>
              <a:gd name="adj3" fmla="val 110431"/>
              <a:gd name="adj4" fmla="val 24303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542925" indent="-363538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77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项目实施</a:t>
            </a:r>
            <a:endParaRPr lang="en-US" altLang="zh-CN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zh-CN" altLang="en-US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90119" name="Picture 2" descr="C:\Users\liaorongshuang\Desktop\APJ-LOGO.png">
            <a:extLst>
              <a:ext uri="{FF2B5EF4-FFF2-40B4-BE49-F238E27FC236}">
                <a16:creationId xmlns="" xmlns:a16="http://schemas.microsoft.com/office/drawing/2014/main" id="{EE0B9CD4-7EEE-494C-8CFA-3A64F6D7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95" y="3962400"/>
            <a:ext cx="1179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360极速浏览器下载\eps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9850" y="1981200"/>
            <a:ext cx="1735950" cy="880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9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项目团队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="" xmlns:a16="http://schemas.microsoft.com/office/drawing/2014/main" id="{FEE58913-D8B5-41AD-83F8-81371FFD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68766144"/>
              </p:ext>
            </p:extLst>
          </p:nvPr>
        </p:nvGraphicFramePr>
        <p:xfrm>
          <a:off x="228598" y="1143001"/>
          <a:ext cx="9448802" cy="55689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4602">
                  <a:extLst>
                    <a:ext uri="{9D8B030D-6E8A-4147-A177-3AD203B41FA5}">
                      <a16:colId xmlns="" xmlns:a16="http://schemas.microsoft.com/office/drawing/2014/main" val="1772749126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="" xmlns:a16="http://schemas.microsoft.com/office/drawing/2014/main" val="3169932470"/>
                    </a:ext>
                  </a:extLst>
                </a:gridCol>
              </a:tblGrid>
              <a:tr h="364265">
                <a:tc>
                  <a:txBody>
                    <a:bodyPr/>
                    <a:lstStyle/>
                    <a:p>
                      <a:r>
                        <a:rPr lang="en-HK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APJ 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项目角色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姓名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简介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8645043"/>
                  </a:ext>
                </a:extLst>
              </a:tr>
              <a:tr h="6226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项目总监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zh-CN" sz="16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人</a:t>
                      </a:r>
                      <a:endParaRPr lang="en-US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6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公司总监级</a:t>
                      </a:r>
                      <a:endParaRPr lang="en-US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0107407"/>
                  </a:ext>
                </a:extLst>
              </a:tr>
              <a:tr h="105299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项目经理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何福睿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u"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年开发经验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u"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JavaScript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全栈技术，精通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Node.js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Vue.js</a:t>
                      </a:r>
                    </a:p>
                    <a:p>
                      <a:pPr marL="342900" lvl="0" indent="-342900" algn="l" defTabSz="457200" rtl="0" eaLnBrk="1" latinLnBrk="0" hangingPunct="1">
                        <a:spcAft>
                          <a:spcPts val="0"/>
                        </a:spcAft>
                        <a:buFont typeface="Wingdings" pitchFamily="2" charset="2"/>
                        <a:buChar char="u"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精通数据库设计、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SQL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开发，熟悉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PostgreSQL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SQL Server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DB2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Greenplum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1545136"/>
                  </a:ext>
                </a:extLst>
              </a:tr>
              <a:tr h="157863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开发经理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张立岩</a:t>
                      </a:r>
                      <a:endParaRPr lang="en-US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itchFamily="2" charset="2"/>
                        <a:buChar char="u"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年的软件开发经验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Wingdings" pitchFamily="2" charset="2"/>
                        <a:buChar char="u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精通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JAVA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Spring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Spring MVC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Spring Boot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Dubbo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Spring Cloud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Struts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MyBatis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Hibernate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JSP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技术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u"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精通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Vue.js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Angular.js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u"/>
                        <a:tabLst/>
                        <a:defRPr/>
                      </a:pP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熟悉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ySQL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MongoDB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数据库</a:t>
                      </a:r>
                      <a:endParaRPr lang="en-US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557899"/>
                  </a:ext>
                </a:extLst>
              </a:tr>
              <a:tr h="62262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开发测试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人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9498667"/>
                  </a:ext>
                </a:extLst>
              </a:tr>
              <a:tr h="62262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UI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ＭＳ Ｐゴシック" pitchFamily="-10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endParaRPr lang="en-US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1376933"/>
                  </a:ext>
                </a:extLst>
              </a:tr>
              <a:tr h="62262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SQA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ＭＳ Ｐゴシック" pitchFamily="-107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8437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3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项目团队架构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4419600" y="2971800"/>
            <a:ext cx="2133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项目经理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何福睿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419600" y="4038600"/>
            <a:ext cx="2133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开发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经理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张立岩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04800" y="2971800"/>
            <a:ext cx="2133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SQA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2971800" y="5181600"/>
            <a:ext cx="2133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开发测试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019800" y="5181600"/>
            <a:ext cx="2133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UI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廖荣爽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667000" y="2438400"/>
            <a:ext cx="5638800" cy="3810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noFill/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3810000" y="1295400"/>
            <a:ext cx="2133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ＭＳ Ｐゴシック" pitchFamily="-107" charset="-128"/>
              </a:rPr>
              <a:t>项目总监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ＭＳ Ｐゴシック" pitchFamily="-107" charset="-128"/>
            </a:endParaRPr>
          </a:p>
        </p:txBody>
      </p:sp>
      <p:cxnSp>
        <p:nvCxnSpPr>
          <p:cNvPr id="43" name="肘形连接符 42"/>
          <p:cNvCxnSpPr/>
          <p:nvPr/>
        </p:nvCxnSpPr>
        <p:spPr bwMode="auto">
          <a:xfrm rot="5400000">
            <a:off x="2324100" y="876300"/>
            <a:ext cx="1143000" cy="3048000"/>
          </a:xfrm>
          <a:prstGeom prst="bentConnector3">
            <a:avLst>
              <a:gd name="adj1" fmla="val 33729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肘形连接符 46"/>
          <p:cNvCxnSpPr>
            <a:stCxn id="41" idx="2"/>
            <a:endCxn id="35" idx="0"/>
          </p:cNvCxnSpPr>
          <p:nvPr/>
        </p:nvCxnSpPr>
        <p:spPr bwMode="auto">
          <a:xfrm rot="16200000" flipH="1">
            <a:off x="4610100" y="2095500"/>
            <a:ext cx="1143000" cy="609600"/>
          </a:xfrm>
          <a:prstGeom prst="bentConnector3">
            <a:avLst>
              <a:gd name="adj1" fmla="val 2966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肘形连接符 49"/>
          <p:cNvCxnSpPr>
            <a:stCxn id="35" idx="2"/>
            <a:endCxn id="36" idx="0"/>
          </p:cNvCxnSpPr>
          <p:nvPr/>
        </p:nvCxnSpPr>
        <p:spPr bwMode="auto">
          <a:xfrm rot="5400000">
            <a:off x="5219700" y="3771900"/>
            <a:ext cx="533400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36" idx="2"/>
            <a:endCxn id="38" idx="0"/>
          </p:cNvCxnSpPr>
          <p:nvPr/>
        </p:nvCxnSpPr>
        <p:spPr bwMode="auto">
          <a:xfrm rot="5400000">
            <a:off x="4457700" y="4152900"/>
            <a:ext cx="609600" cy="14478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肘形连接符 57"/>
          <p:cNvCxnSpPr>
            <a:stCxn id="36" idx="2"/>
            <a:endCxn id="39" idx="0"/>
          </p:cNvCxnSpPr>
          <p:nvPr/>
        </p:nvCxnSpPr>
        <p:spPr bwMode="auto">
          <a:xfrm rot="16200000" flipH="1">
            <a:off x="5981700" y="4076700"/>
            <a:ext cx="609600" cy="1600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stCxn id="37" idx="3"/>
            <a:endCxn id="35" idx="1"/>
          </p:cNvCxnSpPr>
          <p:nvPr/>
        </p:nvCxnSpPr>
        <p:spPr bwMode="auto">
          <a:xfrm>
            <a:off x="2438400" y="3238500"/>
            <a:ext cx="1981200" cy="1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项目管控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="" xmlns:a16="http://schemas.microsoft.com/office/drawing/2014/main" id="{4C27DAD0-1DA7-4CFC-8ACC-A60FC518B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07767830"/>
              </p:ext>
            </p:extLst>
          </p:nvPr>
        </p:nvGraphicFramePr>
        <p:xfrm>
          <a:off x="381000" y="1447800"/>
          <a:ext cx="9220200" cy="4648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1780">
                  <a:extLst>
                    <a:ext uri="{9D8B030D-6E8A-4147-A177-3AD203B41FA5}">
                      <a16:colId xmlns="" xmlns:a16="http://schemas.microsoft.com/office/drawing/2014/main" val="1148139383"/>
                    </a:ext>
                  </a:extLst>
                </a:gridCol>
                <a:gridCol w="4137220">
                  <a:extLst>
                    <a:ext uri="{9D8B030D-6E8A-4147-A177-3AD203B41FA5}">
                      <a16:colId xmlns="" xmlns:a16="http://schemas.microsoft.com/office/drawing/2014/main" val="2848310206"/>
                    </a:ext>
                  </a:extLst>
                </a:gridCol>
              </a:tblGrid>
              <a:tr h="391436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频率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沟通形式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说明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3828944"/>
                  </a:ext>
                </a:extLst>
              </a:tr>
              <a:tr h="7381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每周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周例会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参与：双方项目组相关人员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产出：会议纪要、项目周报</a:t>
                      </a:r>
                      <a:endParaRPr lang="en-HK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3510206"/>
                  </a:ext>
                </a:extLst>
              </a:tr>
              <a:tr h="7416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每月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月度会议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参与：指导委员会及项目组相关人员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产出：会议纪要、项目月报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8298264"/>
                  </a:ext>
                </a:extLst>
              </a:tr>
              <a:tr h="9607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阶段性成果产出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阶段性会议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责任人：双方项目经理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参与：指导委员会及项目组相关人员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产出：阶段性成果</a:t>
                      </a:r>
                      <a:endParaRPr lang="en-US" altLang="zh-HK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7029162"/>
                  </a:ext>
                </a:extLst>
              </a:tr>
              <a:tr h="9080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不定期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专题研讨会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参与：双方相关人员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产出：会议纪要</a:t>
                      </a:r>
                      <a:endParaRPr lang="en-US" altLang="zh-HK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80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不定期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临时会议</a:t>
                      </a:r>
                      <a:endParaRPr 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参与：视情况而定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产出：会议纪要</a:t>
                      </a:r>
                      <a:endParaRPr lang="en-US" altLang="zh-HK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8437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3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沟通工具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6" descr="âwechat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00400"/>
            <a:ext cx="1885950" cy="1885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âemail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9" y="3200400"/>
            <a:ext cx="1976491" cy="1963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7"/>
          <p:cNvSpPr txBox="1"/>
          <p:nvPr/>
        </p:nvSpPr>
        <p:spPr>
          <a:xfrm>
            <a:off x="6440269" y="2041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2289175" y="20988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Email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9" name="Picture 2" descr="C:\Users\liaorongshuang\Desktop\APJ-LOGO.png">
            <a:extLst>
              <a:ext uri="{FF2B5EF4-FFF2-40B4-BE49-F238E27FC236}">
                <a16:creationId xmlns="" xmlns:a16="http://schemas.microsoft.com/office/drawing/2014/main" id="{EE0B9CD4-7EEE-494C-8CFA-3A64F6D7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95" y="3962400"/>
            <a:ext cx="1179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1 4">
            <a:extLst>
              <a:ext uri="{FF2B5EF4-FFF2-40B4-BE49-F238E27FC236}">
                <a16:creationId xmlns="" xmlns:a16="http://schemas.microsoft.com/office/drawing/2014/main" id="{94F7852F-02B7-4C56-AD2C-1EFD28AB52F3}"/>
              </a:ext>
            </a:extLst>
          </p:cNvPr>
          <p:cNvSpPr/>
          <p:nvPr/>
        </p:nvSpPr>
        <p:spPr bwMode="auto">
          <a:xfrm>
            <a:off x="1371600" y="2362200"/>
            <a:ext cx="6248400" cy="1905000"/>
          </a:xfrm>
          <a:prstGeom prst="borderCallout1">
            <a:avLst>
              <a:gd name="adj1" fmla="val 100942"/>
              <a:gd name="adj2" fmla="val 28512"/>
              <a:gd name="adj3" fmla="val 110431"/>
              <a:gd name="adj4" fmla="val 24303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542925" indent="-363538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77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开发计划</a:t>
            </a:r>
            <a:endParaRPr lang="en-US" altLang="zh-CN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zh-CN" altLang="en-US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D:\360极速浏览器下载\epson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9850" y="1981200"/>
            <a:ext cx="1735950" cy="880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143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DE4D13B0-7B62-4F79-BFD8-B34A59FC4A7B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开发计划</a:t>
            </a:r>
            <a:endParaRPr lang="en-HK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2" name="Table 8">
            <a:extLst>
              <a:ext uri="{FF2B5EF4-FFF2-40B4-BE49-F238E27FC236}">
                <a16:creationId xmlns="" xmlns:a16="http://schemas.microsoft.com/office/drawing/2014/main" id="{BEE41C96-5602-4DBB-8C27-A07579F33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3306189"/>
              </p:ext>
            </p:extLst>
          </p:nvPr>
        </p:nvGraphicFramePr>
        <p:xfrm>
          <a:off x="699138" y="3352800"/>
          <a:ext cx="8444862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631">
                  <a:extLst>
                    <a:ext uri="{9D8B030D-6E8A-4147-A177-3AD203B41FA5}">
                      <a16:colId xmlns="" xmlns:a16="http://schemas.microsoft.com/office/drawing/2014/main" val="839839120"/>
                    </a:ext>
                  </a:extLst>
                </a:gridCol>
                <a:gridCol w="4562501">
                  <a:extLst>
                    <a:ext uri="{9D8B030D-6E8A-4147-A177-3AD203B41FA5}">
                      <a16:colId xmlns="" xmlns:a16="http://schemas.microsoft.com/office/drawing/2014/main" val="1726457122"/>
                    </a:ext>
                  </a:extLst>
                </a:gridCol>
                <a:gridCol w="3393730">
                  <a:extLst>
                    <a:ext uri="{9D8B030D-6E8A-4147-A177-3AD203B41FA5}">
                      <a16:colId xmlns="" xmlns:a16="http://schemas.microsoft.com/office/drawing/2014/main" val="2007010232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阶段</a:t>
                      </a:r>
                      <a:endParaRPr lang="en-US" altLang="en-US" sz="1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日期</a:t>
                      </a:r>
                      <a:endParaRPr lang="en-US" altLang="en-US" sz="1800" b="1" kern="1200" dirty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7691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计划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-09-09</a:t>
                      </a:r>
                      <a:r>
                        <a:rPr lang="en-HK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-09-18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0615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需求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-09-09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517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设计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-09-19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-10-10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065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开发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-10-11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061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系统集成测试</a:t>
                      </a:r>
                      <a:r>
                        <a:rPr lang="en-HK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HK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SIT)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-12-05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-12-18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870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用户验收测试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UA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T)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-12-19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911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7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部署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-01-22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 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1219200"/>
            <a:ext cx="9096375" cy="18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1876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交付物</a:t>
            </a:r>
            <a:endParaRPr lang="en-HK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A65A3B77-EB99-49AA-81D7-9819DEE8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63147664"/>
              </p:ext>
            </p:extLst>
          </p:nvPr>
        </p:nvGraphicFramePr>
        <p:xfrm>
          <a:off x="304799" y="1538296"/>
          <a:ext cx="9296401" cy="48665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601">
                  <a:extLst>
                    <a:ext uri="{9D8B030D-6E8A-4147-A177-3AD203B41FA5}">
                      <a16:colId xmlns="" xmlns:a16="http://schemas.microsoft.com/office/drawing/2014/main" val="2362429584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1042749936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3883245005"/>
                    </a:ext>
                  </a:extLst>
                </a:gridCol>
              </a:tblGrid>
              <a:tr h="5865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阶段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日期</a:t>
                      </a:r>
                      <a:endParaRPr lang="en-US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关键交付物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885387"/>
                  </a:ext>
                </a:extLst>
              </a:tr>
              <a:tr h="5967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计划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-09-09</a:t>
                      </a:r>
                      <a:r>
                        <a:rPr lang="en-HK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-09-18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1600" b="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项目计划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9447018"/>
                  </a:ext>
                </a:extLst>
              </a:tr>
              <a:tr h="5967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需求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-09-09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用户需求说明书</a:t>
                      </a:r>
                      <a:r>
                        <a:rPr lang="en-US" altLang="zh-CN" sz="1600" b="0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(URS)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5815108"/>
                  </a:ext>
                </a:extLst>
              </a:tr>
              <a:tr h="530663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设计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-09-19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功能设计说明书</a:t>
                      </a:r>
                      <a:r>
                        <a:rPr lang="en-US" altLang="zh-HK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(FDS</a:t>
                      </a:r>
                      <a:r>
                        <a:rPr lang="en-US" altLang="zh-HK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5489988"/>
                  </a:ext>
                </a:extLst>
              </a:tr>
              <a:tr h="530663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开发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-10-11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0339895"/>
                  </a:ext>
                </a:extLst>
              </a:tr>
              <a:tr h="60111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系统集成测试</a:t>
                      </a:r>
                      <a:r>
                        <a:rPr lang="en-HK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HK" sz="1800" dirty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SIT)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-12-05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-12-18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SIT</a:t>
                      </a: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测试报告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05707092"/>
                  </a:ext>
                </a:extLst>
              </a:tr>
              <a:tr h="6011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用户验收测试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UA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-12-19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lang="en-US" altLang="zh-HK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测试报告</a:t>
                      </a:r>
                      <a:endParaRPr lang="en-US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用户手册、维护手册</a:t>
                      </a:r>
                      <a:endParaRPr lang="en-US" altLang="zh-CN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1600" b="0" kern="10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验收报告</a:t>
                      </a:r>
                      <a:endParaRPr lang="en-US" sz="16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37140151"/>
                  </a:ext>
                </a:extLst>
              </a:tr>
              <a:tr h="6011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部署</a:t>
                      </a:r>
                      <a:endParaRPr lang="en-US" sz="18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-01-22 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至 </a:t>
                      </a:r>
                      <a:r>
                        <a:rPr lang="zh-CN" altLang="en-US" sz="1800" baseline="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HK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lang="zh-CN" alt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系统应用</a:t>
                      </a:r>
                      <a:endParaRPr lang="en-US" altLang="zh-HK" sz="16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990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353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b="1" kern="0" dirty="0" smtClean="0">
                <a:solidFill>
                  <a:srgbClr val="FFFFFF"/>
                </a:solidFill>
                <a:cs typeface="Arial" panose="020B0604020202020204" pitchFamily="34" charset="0"/>
              </a:rPr>
              <a:t>EPSON </a:t>
            </a:r>
            <a:r>
              <a:rPr lang="zh-CN" altLang="en-US" sz="3200" b="1" kern="0" dirty="0" smtClean="0">
                <a:solidFill>
                  <a:srgbClr val="FFFFFF"/>
                </a:solidFill>
                <a:cs typeface="Arial" panose="020B0604020202020204" pitchFamily="34" charset="0"/>
              </a:rPr>
              <a:t>人员及和职责</a:t>
            </a:r>
            <a:endParaRPr lang="en-HK" altLang="zh-CN" sz="32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A65A3B77-EB99-49AA-81D7-9819DEE8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2678503"/>
              </p:ext>
            </p:extLst>
          </p:nvPr>
        </p:nvGraphicFramePr>
        <p:xfrm>
          <a:off x="241890" y="1524000"/>
          <a:ext cx="9435509" cy="19146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0167">
                  <a:extLst>
                    <a:ext uri="{9D8B030D-6E8A-4147-A177-3AD203B41FA5}">
                      <a16:colId xmlns:a16="http://schemas.microsoft.com/office/drawing/2014/main" xmlns="" val="2362429584"/>
                    </a:ext>
                  </a:extLst>
                </a:gridCol>
                <a:gridCol w="1103943">
                  <a:extLst>
                    <a:ext uri="{9D8B030D-6E8A-4147-A177-3AD203B41FA5}">
                      <a16:colId xmlns:a16="http://schemas.microsoft.com/office/drawing/2014/main" xmlns="" val="2003020046"/>
                    </a:ext>
                  </a:extLst>
                </a:gridCol>
                <a:gridCol w="1295400"/>
                <a:gridCol w="1600200">
                  <a:extLst>
                    <a:ext uri="{9D8B030D-6E8A-4147-A177-3AD203B41FA5}">
                      <a16:colId xmlns:a16="http://schemas.microsoft.com/office/drawing/2014/main" xmlns="" val="15911799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3884914410"/>
                    </a:ext>
                  </a:extLst>
                </a:gridCol>
                <a:gridCol w="1600200"/>
                <a:gridCol w="1295399"/>
              </a:tblGrid>
              <a:tr h="6096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角色</a:t>
                      </a:r>
                      <a:endParaRPr lang="en-US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用户需求</a:t>
                      </a:r>
                      <a:endParaRPr lang="en-US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用户需求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确认</a:t>
                      </a:r>
                      <a:endParaRPr lang="en-US" altLang="zh-HK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功能说明书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签字确认</a:t>
                      </a:r>
                      <a:endParaRPr lang="en-US" altLang="zh-HK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测试案例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测试报告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签字确认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验收报告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签字确认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85387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项目经理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HK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CN" sz="14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HK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CN" sz="12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37309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最终用户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HK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CN" sz="14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HK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CN" sz="12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HK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HK" sz="12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HK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CN" sz="12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HK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HK" sz="12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HK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✔</a:t>
                      </a:r>
                      <a:endParaRPr lang="en-US" altLang="zh-HK" sz="1200" b="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HK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121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EPSON </a:t>
            </a:r>
            <a:r>
              <a:rPr lang="zh-CN" alt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人员参与</a:t>
            </a:r>
            <a:endParaRPr lang="en-HK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A65A3B77-EB99-49AA-81D7-9819DEE8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4853650"/>
              </p:ext>
            </p:extLst>
          </p:nvPr>
        </p:nvGraphicFramePr>
        <p:xfrm>
          <a:off x="380999" y="1143000"/>
          <a:ext cx="9144001" cy="53379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xmlns="" val="524288295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xmlns="" val="3092156404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xmlns="" val="3883245005"/>
                    </a:ext>
                  </a:extLst>
                </a:gridCol>
              </a:tblGrid>
              <a:tr h="317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时间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角色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参与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85387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-09-09 ~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-09-18</a:t>
                      </a:r>
                      <a:endParaRPr lang="en-US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项目经理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最终用户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需求分析</a:t>
                      </a:r>
                      <a:endParaRPr lang="en-US" altLang="zh-HK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815108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2019-09-23 ~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2019-09-30</a:t>
                      </a:r>
                      <a:endParaRPr lang="en-US" alt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项目负责人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项目经理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检查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</a:t>
                      </a:r>
                      <a:r>
                        <a:rPr lang="zh-CN" alt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需求规格说明书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endParaRPr lang="en-US" altLang="zh-HK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5622679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2019-09-30</a:t>
                      </a:r>
                      <a:endParaRPr lang="en-US" alt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项目负责人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lang="zh-CN" alt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</a:t>
                      </a:r>
                      <a:r>
                        <a:rPr lang="zh-CN" altLang="en-US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需求规格说明书</a:t>
                      </a: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  <a:endParaRPr lang="en-US" altLang="zh-HK" sz="1400" kern="100" dirty="0" smtClean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endParaRPr kumimoji="0" lang="en-US" altLang="zh-HK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5489988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2019-10-14 ~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2019-10-18</a:t>
                      </a:r>
                      <a:endParaRPr lang="en-US" alt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项目负责人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项目经理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检查</a:t>
                      </a: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</a:t>
                      </a: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功能设计说明书</a:t>
                      </a: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528790"/>
                  </a:ext>
                </a:extLst>
              </a:tr>
              <a:tr h="635627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2019-10-18</a:t>
                      </a:r>
                      <a:endParaRPr lang="en-US" altLang="zh-CN" sz="14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项目负责人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</a:t>
                      </a: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</a:t>
                      </a: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功能设计说明书</a:t>
                      </a: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原型确认</a:t>
                      </a:r>
                      <a:endParaRPr kumimoji="0" lang="en-US" altLang="zh-HK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6440971"/>
                  </a:ext>
                </a:extLst>
              </a:tr>
              <a:tr h="628772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2019-12-09 ~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2019-12-18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项目经理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最终用户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《UAT</a:t>
                      </a: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测试用例</a:t>
                      </a: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  <a:endParaRPr kumimoji="0" lang="en-US" altLang="zh-HK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04868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HK" altLang="zh-CN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-12-19</a:t>
                      </a:r>
                      <a:r>
                        <a:rPr lang="en-HK" altLang="zh-CN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r>
                        <a:rPr lang="en-HK" altLang="zh-CN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-01-21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最终用户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"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UAT</a:t>
                      </a: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测试</a:t>
                      </a:r>
                      <a:endParaRPr kumimoji="0" lang="en-US" altLang="zh-HK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4943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2020-01-21</a:t>
                      </a:r>
                      <a:endParaRPr lang="en-US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项目负责人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kumimoji="0" lang="zh-CN" altLang="en-US" sz="14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</a:t>
                      </a:r>
                      <a:r>
                        <a:rPr lang="en-US" alt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《UAT</a:t>
                      </a:r>
                      <a:r>
                        <a:rPr lang="zh-CN" alt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测试报告</a:t>
                      </a:r>
                      <a:r>
                        <a:rPr lang="en-US" alt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zh-CN" alt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签字</a:t>
                      </a:r>
                      <a:r>
                        <a:rPr lang="en-US" alt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《</a:t>
                      </a:r>
                      <a:r>
                        <a:rPr lang="zh-CN" altLang="en-US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验收报告</a:t>
                      </a:r>
                      <a:r>
                        <a:rPr lang="en-US" altLang="zh-CN" sz="1400" b="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》</a:t>
                      </a:r>
                      <a:endParaRPr lang="en-US" sz="14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1911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93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="" xmlns:a16="http://schemas.microsoft.com/office/drawing/2014/main" id="{0550D049-96CA-4B49-A56A-14A6ECCFEF32}"/>
              </a:ext>
            </a:extLst>
          </p:cNvPr>
          <p:cNvSpPr txBox="1">
            <a:spLocks/>
          </p:cNvSpPr>
          <p:nvPr/>
        </p:nvSpPr>
        <p:spPr bwMode="auto">
          <a:xfrm>
            <a:off x="422031" y="1143000"/>
            <a:ext cx="9448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目标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技术框架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构建方法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项目团队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项目管控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开发计划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联系</a:t>
            </a: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方式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原型</a:t>
            </a: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endParaRPr lang="en-US" altLang="zh-CN" sz="2400" kern="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400" kern="0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sz="2400" kern="0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目录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94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 and açåçæå°çµæ">
            <a:extLst>
              <a:ext uri="{FF2B5EF4-FFF2-40B4-BE49-F238E27FC236}">
                <a16:creationId xmlns:a16="http://schemas.microsoft.com/office/drawing/2014/main" xmlns="" id="{A52F4AE8-CCFE-429C-ACD2-60C7F350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66092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77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联系方式</a:t>
            </a:r>
            <a:endParaRPr lang="en-HK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AutoShape 2" descr="âskype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xmlns="" id="{0D8EFD5C-4A23-4FC3-A793-BFC31ED28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4786188"/>
              </p:ext>
            </p:extLst>
          </p:nvPr>
        </p:nvGraphicFramePr>
        <p:xfrm>
          <a:off x="155575" y="1219201"/>
          <a:ext cx="9662668" cy="3428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xmlns="" val="1772749126"/>
                    </a:ext>
                  </a:extLst>
                </a:gridCol>
                <a:gridCol w="6617843">
                  <a:extLst>
                    <a:ext uri="{9D8B030D-6E8A-4147-A177-3AD203B41FA5}">
                      <a16:colId xmlns:a16="http://schemas.microsoft.com/office/drawing/2014/main" xmlns="" val="3169932470"/>
                    </a:ext>
                  </a:extLst>
                </a:gridCol>
              </a:tblGrid>
              <a:tr h="312732">
                <a:tc>
                  <a:txBody>
                    <a:bodyPr/>
                    <a:lstStyle/>
                    <a:p>
                      <a:r>
                        <a:rPr lang="en-HK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APJ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联系方式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8645043"/>
                  </a:ext>
                </a:extLst>
              </a:tr>
              <a:tr h="5472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湛旭东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Email: jkeen@apjcorp.com</a:t>
                      </a:r>
                      <a:endParaRPr lang="en-US" altLang="zh-HK" sz="1800" b="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472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何福睿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Email: </a:t>
                      </a:r>
                      <a:r>
                        <a:rPr lang="en-US" altLang="zh-HK" sz="1800" b="0" kern="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hlinkClick r:id="rId3"/>
                        </a:rPr>
                        <a:t>freedomhe@apjcorp.com</a:t>
                      </a:r>
                      <a:endParaRPr lang="en-US" altLang="zh-HK" sz="1800" b="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微信</a:t>
                      </a: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: 16023096</a:t>
                      </a:r>
                      <a:endParaRPr lang="en-US" altLang="zh-HK" sz="1800" b="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5262452"/>
                  </a:ext>
                </a:extLst>
              </a:tr>
              <a:tr h="54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张立岩</a:t>
                      </a:r>
                      <a:endParaRPr lang="en-US" altLang="zh-CN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Email: </a:t>
                      </a:r>
                      <a:r>
                        <a:rPr lang="en-US" altLang="zh-HK" sz="1800" b="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hlinkClick r:id="rId3"/>
                        </a:rPr>
                        <a:t>lakezhang@apjcorp.com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微信</a:t>
                      </a: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: 13683391260</a:t>
                      </a:r>
                      <a:endParaRPr lang="en-US" altLang="zh-HK" sz="1800" b="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4607299"/>
                  </a:ext>
                </a:extLst>
              </a:tr>
              <a:tr h="45606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罗钰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Email: </a:t>
                      </a: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hlinkClick r:id="rId4"/>
                        </a:rPr>
                        <a:t>royluo@apjcorp.com</a:t>
                      </a:r>
                      <a:endParaRPr lang="en-US" altLang="zh-HK" sz="1800" b="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微信</a:t>
                      </a:r>
                      <a:r>
                        <a:rPr lang="en-US" altLang="zh-CN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altLang="zh-CN" sz="1800" b="0" kern="100" baseline="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13597320713</a:t>
                      </a:r>
                      <a:endParaRPr lang="en-US" altLang="zh-HK" sz="1800" b="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8643288"/>
                  </a:ext>
                </a:extLst>
              </a:tr>
              <a:tr h="59571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廖荣爽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HK" sz="1800" b="0" kern="100" dirty="0" smtClean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Email: </a:t>
                      </a:r>
                      <a:r>
                        <a:rPr lang="en-US" altLang="zh-HK" sz="1800" b="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hlinkClick r:id="rId4"/>
                        </a:rPr>
                        <a:t>adoliao@apjcorp.com</a:t>
                      </a:r>
                      <a:endParaRPr lang="en-US" altLang="zh-HK" sz="1800" b="0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  <a:hlinkClick r:id="rId4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8" descr="âemailâçå¾çæç´¢ç»æ">
            <a:extLst>
              <a:ext uri="{FF2B5EF4-FFF2-40B4-BE49-F238E27FC236}">
                <a16:creationId xmlns:a16="http://schemas.microsoft.com/office/drawing/2014/main" xmlns="" id="{5436495C-93EF-4B76-AFE1-9CE82EDF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583046"/>
            <a:ext cx="823242" cy="81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âwechatâçå¾çæç´¢ç»æ">
            <a:extLst>
              <a:ext uri="{FF2B5EF4-FFF2-40B4-BE49-F238E27FC236}">
                <a16:creationId xmlns:a16="http://schemas.microsoft.com/office/drawing/2014/main" xmlns="" id="{BA6D13AE-7925-4965-9E0B-A3748872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5000"/>
            <a:ext cx="658370" cy="6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081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9" name="Picture 2" descr="C:\Users\liaorongshuang\Desktop\APJ-LOGO.png">
            <a:extLst>
              <a:ext uri="{FF2B5EF4-FFF2-40B4-BE49-F238E27FC236}">
                <a16:creationId xmlns="" xmlns:a16="http://schemas.microsoft.com/office/drawing/2014/main" id="{EE0B9CD4-7EEE-494C-8CFA-3A64F6D7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95" y="3962400"/>
            <a:ext cx="1179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1 4">
            <a:extLst>
              <a:ext uri="{FF2B5EF4-FFF2-40B4-BE49-F238E27FC236}">
                <a16:creationId xmlns="" xmlns:a16="http://schemas.microsoft.com/office/drawing/2014/main" id="{94F7852F-02B7-4C56-AD2C-1EFD28AB52F3}"/>
              </a:ext>
            </a:extLst>
          </p:cNvPr>
          <p:cNvSpPr/>
          <p:nvPr/>
        </p:nvSpPr>
        <p:spPr bwMode="auto">
          <a:xfrm>
            <a:off x="1752600" y="2362200"/>
            <a:ext cx="6248400" cy="1905000"/>
          </a:xfrm>
          <a:prstGeom prst="borderCallout1">
            <a:avLst>
              <a:gd name="adj1" fmla="val 100942"/>
              <a:gd name="adj2" fmla="val 28512"/>
              <a:gd name="adj3" fmla="val 110431"/>
              <a:gd name="adj4" fmla="val 24303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542925" indent="-363538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77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原型</a:t>
            </a:r>
            <a:endParaRPr lang="en-US" altLang="zh-CN" sz="5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zh-CN" altLang="en-US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2" descr="D:\360极速浏览器下载\eps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9850" y="1981200"/>
            <a:ext cx="1735950" cy="880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14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77057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原型</a:t>
            </a:r>
            <a:endParaRPr lang="en-HK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610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原型</a:t>
            </a:r>
            <a:endParaRPr lang="en-HK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612544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原型</a:t>
            </a:r>
            <a:endParaRPr lang="en-HK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线形标注 1 36">
            <a:extLst>
              <a:ext uri="{FF2B5EF4-FFF2-40B4-BE49-F238E27FC236}">
                <a16:creationId xmlns="" xmlns:a16="http://schemas.microsoft.com/office/drawing/2014/main" id="{94F7852F-02B7-4C56-AD2C-1EFD28AB52F3}"/>
              </a:ext>
            </a:extLst>
          </p:cNvPr>
          <p:cNvSpPr/>
          <p:nvPr/>
        </p:nvSpPr>
        <p:spPr bwMode="auto">
          <a:xfrm>
            <a:off x="2057400" y="1738223"/>
            <a:ext cx="6248400" cy="1905000"/>
          </a:xfrm>
          <a:prstGeom prst="borderCallout1">
            <a:avLst>
              <a:gd name="adj1" fmla="val 100942"/>
              <a:gd name="adj2" fmla="val 28512"/>
              <a:gd name="adj3" fmla="val 110431"/>
              <a:gd name="adj4" fmla="val 24303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542925" indent="-363538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77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</a:t>
            </a:r>
            <a:r>
              <a:rPr lang="en-US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!</a:t>
            </a:r>
            <a:endParaRPr lang="en-US" altLang="zh-CN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zh-CN" altLang="en-US" sz="14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0119" name="Picture 2" descr="C:\Users\liaorongshuang\Desktop\APJ-LOGO.png">
            <a:extLst>
              <a:ext uri="{FF2B5EF4-FFF2-40B4-BE49-F238E27FC236}">
                <a16:creationId xmlns="" xmlns:a16="http://schemas.microsoft.com/office/drawing/2014/main" id="{EE0B9CD4-7EEE-494C-8CFA-3A64F6D7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1179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360极速浏览器下载\eps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15644"/>
            <a:ext cx="1143000" cy="579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项目目标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86868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标准时间分析系统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(MOST)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：</a:t>
            </a: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提高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动作分析录入效率，减少无效操作，降低耗时</a:t>
            </a: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更灵活的控制视频播放</a:t>
            </a: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indent="-457200">
              <a:spcBef>
                <a:spcPts val="600"/>
              </a:spcBef>
            </a:pP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自动生成汇总表，把人员从繁重的报表汇总工作中解放出来</a:t>
            </a:r>
            <a:endParaRPr lang="en-HK" altLang="zh-HK" sz="2800" dirty="0" smtClean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843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线形标注 1 36">
            <a:extLst>
              <a:ext uri="{FF2B5EF4-FFF2-40B4-BE49-F238E27FC236}">
                <a16:creationId xmlns="" xmlns:a16="http://schemas.microsoft.com/office/drawing/2014/main" id="{94F7852F-02B7-4C56-AD2C-1EFD28AB52F3}"/>
              </a:ext>
            </a:extLst>
          </p:cNvPr>
          <p:cNvSpPr/>
          <p:nvPr/>
        </p:nvSpPr>
        <p:spPr bwMode="auto">
          <a:xfrm>
            <a:off x="1371600" y="2362200"/>
            <a:ext cx="6248400" cy="1905000"/>
          </a:xfrm>
          <a:prstGeom prst="borderCallout1">
            <a:avLst>
              <a:gd name="adj1" fmla="val 100942"/>
              <a:gd name="adj2" fmla="val 28512"/>
              <a:gd name="adj3" fmla="val 110431"/>
              <a:gd name="adj4" fmla="val 24303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542925" indent="-363538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77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技术框架</a:t>
            </a:r>
            <a:endParaRPr lang="en-US" altLang="zh-CN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zh-CN" altLang="en-US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90119" name="Picture 2" descr="C:\Users\liaorongshuang\Desktop\APJ-LOGO.png">
            <a:extLst>
              <a:ext uri="{FF2B5EF4-FFF2-40B4-BE49-F238E27FC236}">
                <a16:creationId xmlns="" xmlns:a16="http://schemas.microsoft.com/office/drawing/2014/main" id="{EE0B9CD4-7EEE-494C-8CFA-3A64F6D7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95" y="3962400"/>
            <a:ext cx="1179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360极速浏览器下载\eps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9850" y="1981200"/>
            <a:ext cx="1735950" cy="880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93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技术框架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Table 1">
            <a:extLst>
              <a:ext uri="{FF2B5EF4-FFF2-40B4-BE49-F238E27FC236}">
                <a16:creationId xmlns="" xmlns:a16="http://schemas.microsoft.com/office/drawing/2014/main" id="{4C27DAD0-1DA7-4CFC-8ACC-A60FC518B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5964263"/>
              </p:ext>
            </p:extLst>
          </p:nvPr>
        </p:nvGraphicFramePr>
        <p:xfrm>
          <a:off x="304800" y="1295400"/>
          <a:ext cx="9296400" cy="460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6796">
                  <a:extLst>
                    <a:ext uri="{9D8B030D-6E8A-4147-A177-3AD203B41FA5}">
                      <a16:colId xmlns="" xmlns:a16="http://schemas.microsoft.com/office/drawing/2014/main" val="3457739315"/>
                    </a:ext>
                  </a:extLst>
                </a:gridCol>
                <a:gridCol w="2949004">
                  <a:extLst>
                    <a:ext uri="{9D8B030D-6E8A-4147-A177-3AD203B41FA5}">
                      <a16:colId xmlns="" xmlns:a16="http://schemas.microsoft.com/office/drawing/2014/main" val="1148139383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848310206"/>
                    </a:ext>
                  </a:extLst>
                </a:gridCol>
              </a:tblGrid>
              <a:tr h="316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产品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服务类型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产品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服务名称（版本）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优势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3828944"/>
                  </a:ext>
                </a:extLst>
              </a:tr>
              <a:tr h="635292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服务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Nginx (1.14.2)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、高性能、高稳定性</a:t>
                      </a: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HTTP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和反向代理</a:t>
                      </a: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web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服务器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、低系统资源的消耗，占有内存少，并发能力强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、具有丰富的功能集、示例配置文件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8298264"/>
                  </a:ext>
                </a:extLst>
              </a:tr>
              <a:tr h="7777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后台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JAVA (8u221)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、一次编写，到处运行。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、系统的多平台支持。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、强大的可伸缩性。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、多样化和功能强大的开发工具支持。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、通过虚拟机的优化，性能接近低级语言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、高安全性</a:t>
                      </a:r>
                      <a:endParaRPr lang="en-US" altLang="zh-HK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7029162"/>
                  </a:ext>
                </a:extLst>
              </a:tr>
              <a:tr h="777798">
                <a:tc>
                  <a:txBody>
                    <a:bodyPr/>
                    <a:lstStyle/>
                    <a:p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Node.js (10.15.0 LTS)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（备选）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、事件驱动，充分利用系统资源，高性能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、异步、非阻塞，可以实现非常高的并发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、非常活跃的社区支持，大量的第三方资源</a:t>
                      </a:r>
                      <a:endParaRPr lang="en-US" altLang="zh-HK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777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数据库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PostgreSQL (9.6)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、基于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BSD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协议，完全免费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、全功能的自由软件数据库，支持事务、子查询、多版本并行控制系统、数据完整性检查等高级特性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、与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PostgreSQL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配合的开源软件很多</a:t>
                      </a:r>
                      <a:endParaRPr lang="en-US" altLang="zh-HK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295400"/>
          <a:ext cx="9296400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6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90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产品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服务类型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产品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服务名称（版本）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优势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77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前端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Vue.js (2.5.2)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、易用，基于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HTML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CSS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快速上手；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、灵活，不断繁荣的生态系统，可以在一个库和一套完整框架之间自如伸缩；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、高效，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20kB 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运行大小，超快虚拟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DOM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，最省心的优化</a:t>
                      </a:r>
                      <a:endParaRPr lang="en-US" altLang="zh-HK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7798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前端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UI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库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Element.UI</a:t>
                      </a:r>
                      <a:endParaRPr lang="en-US" sz="1600" dirty="0"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、一致。与现实生活的流程、逻辑保持一致，遵循用户习惯的语言和概念；所有元素和结构保持一致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、高效。设计简洁直观的操作流程；语言表达清晰且表意明确，让用户快速理解进而作出决策；界面简单直白，让用户快速识别而非回忆，减少用户记忆负担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Arial" panose="020B0604020202020204" pitchFamily="34" charset="0"/>
                        </a:rPr>
                        <a:t>、反馈。通过界面样式和交互动效让用户可以清晰的感知自己的操作；操作后，通过页面元素的变化清晰地展现当前状态</a:t>
                      </a:r>
                      <a:endParaRPr lang="en-US" altLang="zh-HK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技术框架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CEF06B-2F8F-4430-8925-5F25B460E4B0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核心功能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483816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动作分析录入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动作分析录入基于</a:t>
            </a:r>
            <a:r>
              <a:rPr lang="zh-CN" altLang="fr-FR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全功能的 </a:t>
            </a:r>
            <a:r>
              <a:rPr lang="fr-FR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 </a:t>
            </a:r>
            <a:r>
              <a:rPr lang="zh-CN" altLang="fr-FR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vxe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-table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进行定制开发；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>
              <a:buFont typeface="Wingdings" pitchFamily="2" charset="2"/>
              <a:buChar char="p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对于键盘事件有非常强大、灵活、易用的封装，便于监听键盘事件并进行处理，实现快捷输入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457200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4572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视频播放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indent="-45720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 indent="-457200"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基于开源的、灵活定制的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视频播放器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Video.js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开发视频播放功能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线形标注 1 36">
            <a:extLst>
              <a:ext uri="{FF2B5EF4-FFF2-40B4-BE49-F238E27FC236}">
                <a16:creationId xmlns="" xmlns:a16="http://schemas.microsoft.com/office/drawing/2014/main" id="{94F7852F-02B7-4C56-AD2C-1EFD28AB52F3}"/>
              </a:ext>
            </a:extLst>
          </p:cNvPr>
          <p:cNvSpPr/>
          <p:nvPr/>
        </p:nvSpPr>
        <p:spPr bwMode="auto">
          <a:xfrm>
            <a:off x="1371600" y="2362200"/>
            <a:ext cx="6248400" cy="1905000"/>
          </a:xfrm>
          <a:prstGeom prst="borderCallout1">
            <a:avLst>
              <a:gd name="adj1" fmla="val 100942"/>
              <a:gd name="adj2" fmla="val 28512"/>
              <a:gd name="adj3" fmla="val 110431"/>
              <a:gd name="adj4" fmla="val 24303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542925" indent="-363538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1778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构建方法</a:t>
            </a:r>
            <a:endParaRPr lang="en-US" altLang="zh-CN" sz="5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>
              <a:lnSpc>
                <a:spcPct val="120000"/>
              </a:lnSpc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en-US" altLang="zh-CN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lvl="1" algn="ctr">
              <a:spcBef>
                <a:spcPts val="1200"/>
              </a:spcBef>
              <a:defRPr/>
            </a:pPr>
            <a:endParaRPr lang="zh-CN" altLang="en-US" sz="140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90119" name="Picture 2" descr="C:\Users\liaorongshuang\Desktop\APJ-LOGO.png">
            <a:extLst>
              <a:ext uri="{FF2B5EF4-FFF2-40B4-BE49-F238E27FC236}">
                <a16:creationId xmlns="" xmlns:a16="http://schemas.microsoft.com/office/drawing/2014/main" id="{EE0B9CD4-7EEE-494C-8CFA-3A64F6D7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95" y="3962400"/>
            <a:ext cx="1179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360极速浏览器下载\eps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9850" y="1981200"/>
            <a:ext cx="1735950" cy="880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393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1" y="1219200"/>
            <a:ext cx="8448040" cy="52578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600" kern="0" dirty="0" smtClean="0">
                <a:solidFill>
                  <a:srgbClr val="01193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整体项目采用瀑布模型，在开发阶段采用迭代模式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1193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邀请用户参与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需求确认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57300" marR="0" lvl="2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最终确认需求规格说明书，产出高质量的系统功能设计说明书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.</a:t>
            </a:r>
          </a:p>
          <a:p>
            <a:pPr marL="1257300" marR="0" lvl="2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在编码开发前确认</a:t>
            </a:r>
            <a:r>
              <a:rPr kumimoji="0" lang="zh-CN" altLang="en-US" sz="1600" b="0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80%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的需求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57300" marR="0" lvl="2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原型设计阶段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41425" marR="0" lvl="3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用户参考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APJ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提供的原型设计，给出自己的建议进行调整。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41425" marR="0" lvl="3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kern="0" noProof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在编码开发前完成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80%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的原型设计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241425" marR="0" lvl="3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开发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阶段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355725" marR="0" lvl="3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用户可以在开发阶段的每个迭代完成后预览系统，尽早并提出建议，避免偏离用户需求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355725" marR="0" lvl="3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开发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每个迭代前 </a:t>
            </a: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100% 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确认该迭代的需求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1355725" lvl="3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6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开发每个迭代前 </a:t>
            </a:r>
            <a:r>
              <a:rPr lang="en-US" altLang="zh-TW" sz="16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100% </a:t>
            </a:r>
            <a:r>
              <a:rPr lang="zh-CN" altLang="en-US" sz="1600" kern="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确认该迭代的原型设计</a:t>
            </a:r>
            <a:endParaRPr kumimoji="0" lang="en-HK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HK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HK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HK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HK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F3BDBE12-53A4-487B-A5E3-627E131D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1364318"/>
              </p:ext>
            </p:extLst>
          </p:nvPr>
        </p:nvGraphicFramePr>
        <p:xfrm>
          <a:off x="8524240" y="2667000"/>
          <a:ext cx="1371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480446038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计划</a:t>
                      </a:r>
                      <a:endParaRPr lang="zh-HK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B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095846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需求</a:t>
                      </a:r>
                      <a:endParaRPr lang="zh-HK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F90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499402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设计</a:t>
                      </a:r>
                      <a:endParaRPr lang="zh-HK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F90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567486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开发</a:t>
                      </a:r>
                      <a:endParaRPr lang="zh-HK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F90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21642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5.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测试</a:t>
                      </a:r>
                      <a:endParaRPr lang="zh-HK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9F90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517378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altLang="zh-HK" sz="12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部署</a:t>
                      </a:r>
                      <a:endParaRPr lang="zh-HK" altLang="en-US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3B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4977917"/>
                  </a:ext>
                </a:extLst>
              </a:tr>
            </a:tbl>
          </a:graphicData>
        </a:graphic>
      </p:graphicFrame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F9084E91-B080-4050-9188-53E9DE20161A}"/>
              </a:ext>
            </a:extLst>
          </p:cNvPr>
          <p:cNvSpPr txBox="1"/>
          <p:nvPr/>
        </p:nvSpPr>
        <p:spPr>
          <a:xfrm>
            <a:off x="0" y="0"/>
            <a:ext cx="9906000" cy="74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构建方法</a:t>
            </a:r>
            <a:endParaRPr lang="en-HK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MyriaMM_565 SB 600 NO"/>
        <a:ea typeface="ＭＳ Ｐゴシック"/>
        <a:cs typeface="ＭＳ Ｐゴシック"/>
      </a:majorFont>
      <a:minorFont>
        <a:latin typeface="MyriaMM_400 RG 600 NO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4FB1AC0229C54491FD46C293C31202" ma:contentTypeVersion="113" ma:contentTypeDescription="Create a new document." ma:contentTypeScope="" ma:versionID="3cb6cc0cb716ee4d5a2a74a46011ef91">
  <xsd:schema xmlns:xsd="http://www.w3.org/2001/XMLSchema" xmlns:xs="http://www.w3.org/2001/XMLSchema" xmlns:p="http://schemas.microsoft.com/office/2006/metadata/properties" xmlns:ns2="249fd3fe-509a-4708-9c36-3305fca84d55" targetNamespace="http://schemas.microsoft.com/office/2006/metadata/properties" ma:root="true" ma:fieldsID="f11e1c5c0bcdb83b06d24793ba2affac" ns2:_="">
    <xsd:import namespace="249fd3fe-509a-4708-9c36-3305fca84d55"/>
    <xsd:element name="properties">
      <xsd:complexType>
        <xsd:sequence>
          <xsd:element name="documentManagement">
            <xsd:complexType>
              <xsd:all>
                <xsd:element ref="ns2:Descriptive_x0020_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fd3fe-509a-4708-9c36-3305fca84d55" elementFormDefault="qualified">
    <xsd:import namespace="http://schemas.microsoft.com/office/2006/documentManagement/types"/>
    <xsd:import namespace="http://schemas.microsoft.com/office/infopath/2007/PartnerControls"/>
    <xsd:element name="Descriptive_x0020_Name" ma:index="8" nillable="true" ma:displayName="Descriptive Name" ma:internalName="Descriptive_x0020_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ve_x0020_Name xmlns="249fd3fe-509a-4708-9c36-3305fca84d55" xsi:nil="true"/>
  </documentManagement>
</p:properties>
</file>

<file path=customXml/itemProps1.xml><?xml version="1.0" encoding="utf-8"?>
<ds:datastoreItem xmlns:ds="http://schemas.openxmlformats.org/officeDocument/2006/customXml" ds:itemID="{98C2EFCE-FD9D-4525-AEBC-2938A44DBB5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0CFA8D0-5EA8-4DBB-8CB8-9C567B965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9fd3fe-509a-4708-9c36-3305fca84d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1AFD49-1513-47BC-8B74-B33E0115C7C5}">
  <ds:schemaRefs>
    <ds:schemaRef ds:uri="http://www.w3.org/XML/1998/namespace"/>
    <ds:schemaRef ds:uri="http://purl.org/dc/terms/"/>
    <ds:schemaRef ds:uri="249fd3fe-509a-4708-9c36-3305fca84d5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3517</TotalTime>
  <Words>1211</Words>
  <Application>Microsoft Office PowerPoint</Application>
  <PresentationFormat>A4 纸张(210x297 毫米)</PresentationFormat>
  <Paragraphs>315</Paragraphs>
  <Slides>26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Blank Presentation</vt:lpstr>
      <vt:lpstr>自定义设计方案</vt:lpstr>
      <vt:lpstr>2_自定义设计方案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gary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Gary Kam Yin (朱錦賢)</dc:creator>
  <cp:lastModifiedBy>FuRuihe</cp:lastModifiedBy>
  <cp:revision>4339</cp:revision>
  <cp:lastPrinted>2016-12-15T05:20:12Z</cp:lastPrinted>
  <dcterms:created xsi:type="dcterms:W3CDTF">2013-11-04T10:44:28Z</dcterms:created>
  <dcterms:modified xsi:type="dcterms:W3CDTF">2019-09-06T09:56:12Z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