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599525" cy="32399288"/>
  <p:notesSz cx="6858000" cy="9144000"/>
  <p:defaultTextStyle>
    <a:defPPr>
      <a:defRPr lang="zh-TW"/>
    </a:defPPr>
    <a:lvl1pPr marL="0" algn="l" defTabSz="2591867" rtl="0" eaLnBrk="1" latinLnBrk="0" hangingPunct="1">
      <a:defRPr sz="5102" kern="1200">
        <a:solidFill>
          <a:schemeClr val="tx1"/>
        </a:solidFill>
        <a:latin typeface="+mn-lt"/>
        <a:ea typeface="+mn-ea"/>
        <a:cs typeface="+mn-cs"/>
      </a:defRPr>
    </a:lvl1pPr>
    <a:lvl2pPr marL="1295933" algn="l" defTabSz="2591867" rtl="0" eaLnBrk="1" latinLnBrk="0" hangingPunct="1">
      <a:defRPr sz="5102" kern="1200">
        <a:solidFill>
          <a:schemeClr val="tx1"/>
        </a:solidFill>
        <a:latin typeface="+mn-lt"/>
        <a:ea typeface="+mn-ea"/>
        <a:cs typeface="+mn-cs"/>
      </a:defRPr>
    </a:lvl2pPr>
    <a:lvl3pPr marL="2591867" algn="l" defTabSz="2591867" rtl="0" eaLnBrk="1" latinLnBrk="0" hangingPunct="1">
      <a:defRPr sz="5102" kern="1200">
        <a:solidFill>
          <a:schemeClr val="tx1"/>
        </a:solidFill>
        <a:latin typeface="+mn-lt"/>
        <a:ea typeface="+mn-ea"/>
        <a:cs typeface="+mn-cs"/>
      </a:defRPr>
    </a:lvl3pPr>
    <a:lvl4pPr marL="3887800" algn="l" defTabSz="2591867" rtl="0" eaLnBrk="1" latinLnBrk="0" hangingPunct="1">
      <a:defRPr sz="5102" kern="1200">
        <a:solidFill>
          <a:schemeClr val="tx1"/>
        </a:solidFill>
        <a:latin typeface="+mn-lt"/>
        <a:ea typeface="+mn-ea"/>
        <a:cs typeface="+mn-cs"/>
      </a:defRPr>
    </a:lvl4pPr>
    <a:lvl5pPr marL="5183734" algn="l" defTabSz="2591867" rtl="0" eaLnBrk="1" latinLnBrk="0" hangingPunct="1">
      <a:defRPr sz="5102" kern="1200">
        <a:solidFill>
          <a:schemeClr val="tx1"/>
        </a:solidFill>
        <a:latin typeface="+mn-lt"/>
        <a:ea typeface="+mn-ea"/>
        <a:cs typeface="+mn-cs"/>
      </a:defRPr>
    </a:lvl5pPr>
    <a:lvl6pPr marL="6479667" algn="l" defTabSz="2591867" rtl="0" eaLnBrk="1" latinLnBrk="0" hangingPunct="1">
      <a:defRPr sz="5102" kern="1200">
        <a:solidFill>
          <a:schemeClr val="tx1"/>
        </a:solidFill>
        <a:latin typeface="+mn-lt"/>
        <a:ea typeface="+mn-ea"/>
        <a:cs typeface="+mn-cs"/>
      </a:defRPr>
    </a:lvl6pPr>
    <a:lvl7pPr marL="7775600" algn="l" defTabSz="2591867" rtl="0" eaLnBrk="1" latinLnBrk="0" hangingPunct="1">
      <a:defRPr sz="5102" kern="1200">
        <a:solidFill>
          <a:schemeClr val="tx1"/>
        </a:solidFill>
        <a:latin typeface="+mn-lt"/>
        <a:ea typeface="+mn-ea"/>
        <a:cs typeface="+mn-cs"/>
      </a:defRPr>
    </a:lvl7pPr>
    <a:lvl8pPr marL="9071534" algn="l" defTabSz="2591867" rtl="0" eaLnBrk="1" latinLnBrk="0" hangingPunct="1">
      <a:defRPr sz="5102" kern="1200">
        <a:solidFill>
          <a:schemeClr val="tx1"/>
        </a:solidFill>
        <a:latin typeface="+mn-lt"/>
        <a:ea typeface="+mn-ea"/>
        <a:cs typeface="+mn-cs"/>
      </a:defRPr>
    </a:lvl8pPr>
    <a:lvl9pPr marL="10367467" algn="l" defTabSz="2591867" rtl="0" eaLnBrk="1" latinLnBrk="0" hangingPunct="1">
      <a:defRPr sz="510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7" autoAdjust="0"/>
    <p:restoredTop sz="94660"/>
  </p:normalViewPr>
  <p:slideViewPr>
    <p:cSldViewPr snapToGrid="0">
      <p:cViewPr>
        <p:scale>
          <a:sx n="33" d="100"/>
          <a:sy n="33" d="100"/>
        </p:scale>
        <p:origin x="253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699941" y="5302386"/>
            <a:ext cx="16199644" cy="11279752"/>
          </a:xfrm>
        </p:spPr>
        <p:txBody>
          <a:bodyPr anchor="b"/>
          <a:lstStyle>
            <a:lvl1pPr algn="ctr">
              <a:defRPr sz="10630"/>
            </a:lvl1pPr>
          </a:lstStyle>
          <a:p>
            <a:r>
              <a:rPr lang="zh-TW" altLang="en-US"/>
              <a:t>按一下以編輯母片標題樣式</a:t>
            </a:r>
          </a:p>
        </p:txBody>
      </p:sp>
      <p:sp>
        <p:nvSpPr>
          <p:cNvPr id="3" name="副標題 2"/>
          <p:cNvSpPr>
            <a:spLocks noGrp="1"/>
          </p:cNvSpPr>
          <p:nvPr>
            <p:ph type="subTitle" idx="1"/>
          </p:nvPr>
        </p:nvSpPr>
        <p:spPr>
          <a:xfrm>
            <a:off x="2699941" y="17017128"/>
            <a:ext cx="16199644" cy="7822326"/>
          </a:xfrm>
        </p:spPr>
        <p:txBody>
          <a:bodyPr/>
          <a:lstStyle>
            <a:lvl1pPr marL="0" indent="0" algn="ctr">
              <a:buNone/>
              <a:defRPr sz="4252"/>
            </a:lvl1pPr>
            <a:lvl2pPr marL="809976" indent="0" algn="ctr">
              <a:buNone/>
              <a:defRPr sz="3543"/>
            </a:lvl2pPr>
            <a:lvl3pPr marL="1619951" indent="0" algn="ctr">
              <a:buNone/>
              <a:defRPr sz="3189"/>
            </a:lvl3pPr>
            <a:lvl4pPr marL="2429927" indent="0" algn="ctr">
              <a:buNone/>
              <a:defRPr sz="2835"/>
            </a:lvl4pPr>
            <a:lvl5pPr marL="3239902" indent="0" algn="ctr">
              <a:buNone/>
              <a:defRPr sz="2835"/>
            </a:lvl5pPr>
            <a:lvl6pPr marL="4049878" indent="0" algn="ctr">
              <a:buNone/>
              <a:defRPr sz="2835"/>
            </a:lvl6pPr>
            <a:lvl7pPr marL="4859853" indent="0" algn="ctr">
              <a:buNone/>
              <a:defRPr sz="2835"/>
            </a:lvl7pPr>
            <a:lvl8pPr marL="5669829" indent="0" algn="ctr">
              <a:buNone/>
              <a:defRPr sz="2835"/>
            </a:lvl8pPr>
            <a:lvl9pPr marL="6479804" indent="0" algn="ctr">
              <a:buNone/>
              <a:defRPr sz="2835"/>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165143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134044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5457160" y="1724962"/>
            <a:ext cx="4657398" cy="27456899"/>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484967" y="1724962"/>
            <a:ext cx="13702199" cy="2745689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157651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16655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473718" y="8077327"/>
            <a:ext cx="18629590" cy="13477201"/>
          </a:xfrm>
        </p:spPr>
        <p:txBody>
          <a:bodyPr anchor="b"/>
          <a:lstStyle>
            <a:lvl1pPr>
              <a:defRPr sz="10630"/>
            </a:lvl1pPr>
          </a:lstStyle>
          <a:p>
            <a:r>
              <a:rPr lang="zh-TW" altLang="en-US"/>
              <a:t>按一下以編輯母片標題樣式</a:t>
            </a:r>
          </a:p>
        </p:txBody>
      </p:sp>
      <p:sp>
        <p:nvSpPr>
          <p:cNvPr id="3" name="文字版面配置區 2"/>
          <p:cNvSpPr>
            <a:spLocks noGrp="1"/>
          </p:cNvSpPr>
          <p:nvPr>
            <p:ph type="body" idx="1"/>
          </p:nvPr>
        </p:nvSpPr>
        <p:spPr>
          <a:xfrm>
            <a:off x="1473718" y="21682028"/>
            <a:ext cx="18629590" cy="7087342"/>
          </a:xfrm>
        </p:spPr>
        <p:txBody>
          <a:bodyPr/>
          <a:lstStyle>
            <a:lvl1pPr marL="0" indent="0">
              <a:buNone/>
              <a:defRPr sz="4252">
                <a:solidFill>
                  <a:schemeClr val="tx1">
                    <a:tint val="75000"/>
                  </a:schemeClr>
                </a:solidFill>
              </a:defRPr>
            </a:lvl1pPr>
            <a:lvl2pPr marL="809976" indent="0">
              <a:buNone/>
              <a:defRPr sz="3543">
                <a:solidFill>
                  <a:schemeClr val="tx1">
                    <a:tint val="75000"/>
                  </a:schemeClr>
                </a:solidFill>
              </a:defRPr>
            </a:lvl2pPr>
            <a:lvl3pPr marL="1619951" indent="0">
              <a:buNone/>
              <a:defRPr sz="3189">
                <a:solidFill>
                  <a:schemeClr val="tx1">
                    <a:tint val="75000"/>
                  </a:schemeClr>
                </a:solidFill>
              </a:defRPr>
            </a:lvl3pPr>
            <a:lvl4pPr marL="2429927" indent="0">
              <a:buNone/>
              <a:defRPr sz="2835">
                <a:solidFill>
                  <a:schemeClr val="tx1">
                    <a:tint val="75000"/>
                  </a:schemeClr>
                </a:solidFill>
              </a:defRPr>
            </a:lvl4pPr>
            <a:lvl5pPr marL="3239902" indent="0">
              <a:buNone/>
              <a:defRPr sz="2835">
                <a:solidFill>
                  <a:schemeClr val="tx1">
                    <a:tint val="75000"/>
                  </a:schemeClr>
                </a:solidFill>
              </a:defRPr>
            </a:lvl5pPr>
            <a:lvl6pPr marL="4049878" indent="0">
              <a:buNone/>
              <a:defRPr sz="2835">
                <a:solidFill>
                  <a:schemeClr val="tx1">
                    <a:tint val="75000"/>
                  </a:schemeClr>
                </a:solidFill>
              </a:defRPr>
            </a:lvl6pPr>
            <a:lvl7pPr marL="4859853" indent="0">
              <a:buNone/>
              <a:defRPr sz="2835">
                <a:solidFill>
                  <a:schemeClr val="tx1">
                    <a:tint val="75000"/>
                  </a:schemeClr>
                </a:solidFill>
              </a:defRPr>
            </a:lvl7pPr>
            <a:lvl8pPr marL="5669829" indent="0">
              <a:buNone/>
              <a:defRPr sz="2835">
                <a:solidFill>
                  <a:schemeClr val="tx1">
                    <a:tint val="75000"/>
                  </a:schemeClr>
                </a:solidFill>
              </a:defRPr>
            </a:lvl8pPr>
            <a:lvl9pPr marL="6479804" indent="0">
              <a:buNone/>
              <a:defRPr sz="2835">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385865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484967" y="8624810"/>
            <a:ext cx="9179798" cy="2055705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10934760" y="8624810"/>
            <a:ext cx="9179798" cy="2055705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382548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487781" y="1724964"/>
            <a:ext cx="18629590" cy="6262365"/>
          </a:xfrm>
        </p:spPr>
        <p:txBody>
          <a:bodyPr/>
          <a:lstStyle/>
          <a:p>
            <a:r>
              <a:rPr lang="zh-TW" altLang="en-US"/>
              <a:t>按一下以編輯母片標題樣式</a:t>
            </a:r>
          </a:p>
        </p:txBody>
      </p:sp>
      <p:sp>
        <p:nvSpPr>
          <p:cNvPr id="3" name="文字版面配置區 2"/>
          <p:cNvSpPr>
            <a:spLocks noGrp="1"/>
          </p:cNvSpPr>
          <p:nvPr>
            <p:ph type="body" idx="1"/>
          </p:nvPr>
        </p:nvSpPr>
        <p:spPr>
          <a:xfrm>
            <a:off x="1487781" y="7942328"/>
            <a:ext cx="9137611" cy="3892412"/>
          </a:xfrm>
        </p:spPr>
        <p:txBody>
          <a:bodyPr anchor="b"/>
          <a:lstStyle>
            <a:lvl1pPr marL="0" indent="0">
              <a:buNone/>
              <a:defRPr sz="4252" b="1"/>
            </a:lvl1pPr>
            <a:lvl2pPr marL="809976" indent="0">
              <a:buNone/>
              <a:defRPr sz="3543" b="1"/>
            </a:lvl2pPr>
            <a:lvl3pPr marL="1619951" indent="0">
              <a:buNone/>
              <a:defRPr sz="3189" b="1"/>
            </a:lvl3pPr>
            <a:lvl4pPr marL="2429927" indent="0">
              <a:buNone/>
              <a:defRPr sz="2835" b="1"/>
            </a:lvl4pPr>
            <a:lvl5pPr marL="3239902" indent="0">
              <a:buNone/>
              <a:defRPr sz="2835" b="1"/>
            </a:lvl5pPr>
            <a:lvl6pPr marL="4049878" indent="0">
              <a:buNone/>
              <a:defRPr sz="2835" b="1"/>
            </a:lvl6pPr>
            <a:lvl7pPr marL="4859853" indent="0">
              <a:buNone/>
              <a:defRPr sz="2835" b="1"/>
            </a:lvl7pPr>
            <a:lvl8pPr marL="5669829" indent="0">
              <a:buNone/>
              <a:defRPr sz="2835" b="1"/>
            </a:lvl8pPr>
            <a:lvl9pPr marL="6479804" indent="0">
              <a:buNone/>
              <a:defRPr sz="2835" b="1"/>
            </a:lvl9pPr>
          </a:lstStyle>
          <a:p>
            <a:pPr lvl="0"/>
            <a:r>
              <a:rPr lang="zh-TW" altLang="en-US"/>
              <a:t>按一下以編輯母片文字樣式</a:t>
            </a:r>
          </a:p>
        </p:txBody>
      </p:sp>
      <p:sp>
        <p:nvSpPr>
          <p:cNvPr id="4" name="內容版面配置區 3"/>
          <p:cNvSpPr>
            <a:spLocks noGrp="1"/>
          </p:cNvSpPr>
          <p:nvPr>
            <p:ph sz="half" idx="2"/>
          </p:nvPr>
        </p:nvSpPr>
        <p:spPr>
          <a:xfrm>
            <a:off x="1487781" y="11834740"/>
            <a:ext cx="9137611" cy="174071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10934760" y="7942328"/>
            <a:ext cx="9182611" cy="3892412"/>
          </a:xfrm>
        </p:spPr>
        <p:txBody>
          <a:bodyPr anchor="b"/>
          <a:lstStyle>
            <a:lvl1pPr marL="0" indent="0">
              <a:buNone/>
              <a:defRPr sz="4252" b="1"/>
            </a:lvl1pPr>
            <a:lvl2pPr marL="809976" indent="0">
              <a:buNone/>
              <a:defRPr sz="3543" b="1"/>
            </a:lvl2pPr>
            <a:lvl3pPr marL="1619951" indent="0">
              <a:buNone/>
              <a:defRPr sz="3189" b="1"/>
            </a:lvl3pPr>
            <a:lvl4pPr marL="2429927" indent="0">
              <a:buNone/>
              <a:defRPr sz="2835" b="1"/>
            </a:lvl4pPr>
            <a:lvl5pPr marL="3239902" indent="0">
              <a:buNone/>
              <a:defRPr sz="2835" b="1"/>
            </a:lvl5pPr>
            <a:lvl6pPr marL="4049878" indent="0">
              <a:buNone/>
              <a:defRPr sz="2835" b="1"/>
            </a:lvl6pPr>
            <a:lvl7pPr marL="4859853" indent="0">
              <a:buNone/>
              <a:defRPr sz="2835" b="1"/>
            </a:lvl7pPr>
            <a:lvl8pPr marL="5669829" indent="0">
              <a:buNone/>
              <a:defRPr sz="2835" b="1"/>
            </a:lvl8pPr>
            <a:lvl9pPr marL="6479804" indent="0">
              <a:buNone/>
              <a:defRPr sz="2835" b="1"/>
            </a:lvl9pPr>
          </a:lstStyle>
          <a:p>
            <a:pPr lvl="0"/>
            <a:r>
              <a:rPr lang="zh-TW" altLang="en-US"/>
              <a:t>按一下以編輯母片文字樣式</a:t>
            </a:r>
          </a:p>
        </p:txBody>
      </p:sp>
      <p:sp>
        <p:nvSpPr>
          <p:cNvPr id="6" name="內容版面配置區 5"/>
          <p:cNvSpPr>
            <a:spLocks noGrp="1"/>
          </p:cNvSpPr>
          <p:nvPr>
            <p:ph sz="quarter" idx="4"/>
          </p:nvPr>
        </p:nvSpPr>
        <p:spPr>
          <a:xfrm>
            <a:off x="10934760" y="11834740"/>
            <a:ext cx="9182611" cy="174071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23502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265504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314823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487782" y="2159952"/>
            <a:ext cx="6966408" cy="7559834"/>
          </a:xfrm>
        </p:spPr>
        <p:txBody>
          <a:bodyPr anchor="b"/>
          <a:lstStyle>
            <a:lvl1pPr>
              <a:defRPr sz="5669"/>
            </a:lvl1pPr>
          </a:lstStyle>
          <a:p>
            <a:r>
              <a:rPr lang="zh-TW" altLang="en-US"/>
              <a:t>按一下以編輯母片標題樣式</a:t>
            </a:r>
          </a:p>
        </p:txBody>
      </p:sp>
      <p:sp>
        <p:nvSpPr>
          <p:cNvPr id="3" name="內容版面配置區 2"/>
          <p:cNvSpPr>
            <a:spLocks noGrp="1"/>
          </p:cNvSpPr>
          <p:nvPr>
            <p:ph idx="1"/>
          </p:nvPr>
        </p:nvSpPr>
        <p:spPr>
          <a:xfrm>
            <a:off x="9182611" y="4664900"/>
            <a:ext cx="10934760" cy="23024494"/>
          </a:xfrm>
        </p:spPr>
        <p:txBody>
          <a:bodyPr/>
          <a:lstStyle>
            <a:lvl1pPr>
              <a:defRPr sz="5669"/>
            </a:lvl1pPr>
            <a:lvl2pPr>
              <a:defRPr sz="4960"/>
            </a:lvl2pPr>
            <a:lvl3pPr>
              <a:defRPr sz="4252"/>
            </a:lvl3pPr>
            <a:lvl4pPr>
              <a:defRPr sz="3543"/>
            </a:lvl4pPr>
            <a:lvl5pPr>
              <a:defRPr sz="3543"/>
            </a:lvl5pPr>
            <a:lvl6pPr>
              <a:defRPr sz="3543"/>
            </a:lvl6pPr>
            <a:lvl7pPr>
              <a:defRPr sz="3543"/>
            </a:lvl7pPr>
            <a:lvl8pPr>
              <a:defRPr sz="3543"/>
            </a:lvl8pPr>
            <a:lvl9pPr>
              <a:defRPr sz="354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1487782" y="9719786"/>
            <a:ext cx="6966408" cy="18007107"/>
          </a:xfrm>
        </p:spPr>
        <p:txBody>
          <a:bodyPr/>
          <a:lstStyle>
            <a:lvl1pPr marL="0" indent="0">
              <a:buNone/>
              <a:defRPr sz="2835"/>
            </a:lvl1pPr>
            <a:lvl2pPr marL="809976" indent="0">
              <a:buNone/>
              <a:defRPr sz="2480"/>
            </a:lvl2pPr>
            <a:lvl3pPr marL="1619951" indent="0">
              <a:buNone/>
              <a:defRPr sz="2126"/>
            </a:lvl3pPr>
            <a:lvl4pPr marL="2429927" indent="0">
              <a:buNone/>
              <a:defRPr sz="1772"/>
            </a:lvl4pPr>
            <a:lvl5pPr marL="3239902" indent="0">
              <a:buNone/>
              <a:defRPr sz="1772"/>
            </a:lvl5pPr>
            <a:lvl6pPr marL="4049878" indent="0">
              <a:buNone/>
              <a:defRPr sz="1772"/>
            </a:lvl6pPr>
            <a:lvl7pPr marL="4859853" indent="0">
              <a:buNone/>
              <a:defRPr sz="1772"/>
            </a:lvl7pPr>
            <a:lvl8pPr marL="5669829" indent="0">
              <a:buNone/>
              <a:defRPr sz="1772"/>
            </a:lvl8pPr>
            <a:lvl9pPr marL="6479804" indent="0">
              <a:buNone/>
              <a:defRPr sz="1772"/>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148973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487782" y="2159952"/>
            <a:ext cx="6966408" cy="7559834"/>
          </a:xfrm>
        </p:spPr>
        <p:txBody>
          <a:bodyPr anchor="b"/>
          <a:lstStyle>
            <a:lvl1pPr>
              <a:defRPr sz="5669"/>
            </a:lvl1pPr>
          </a:lstStyle>
          <a:p>
            <a:r>
              <a:rPr lang="zh-TW" altLang="en-US"/>
              <a:t>按一下以編輯母片標題樣式</a:t>
            </a:r>
          </a:p>
        </p:txBody>
      </p:sp>
      <p:sp>
        <p:nvSpPr>
          <p:cNvPr id="3" name="圖片版面配置區 2"/>
          <p:cNvSpPr>
            <a:spLocks noGrp="1"/>
          </p:cNvSpPr>
          <p:nvPr>
            <p:ph type="pic" idx="1"/>
          </p:nvPr>
        </p:nvSpPr>
        <p:spPr>
          <a:xfrm>
            <a:off x="9182611" y="4664900"/>
            <a:ext cx="10934760" cy="23024494"/>
          </a:xfrm>
        </p:spPr>
        <p:txBody>
          <a:bodyPr/>
          <a:lstStyle>
            <a:lvl1pPr marL="0" indent="0">
              <a:buNone/>
              <a:defRPr sz="5669"/>
            </a:lvl1pPr>
            <a:lvl2pPr marL="809976" indent="0">
              <a:buNone/>
              <a:defRPr sz="4960"/>
            </a:lvl2pPr>
            <a:lvl3pPr marL="1619951" indent="0">
              <a:buNone/>
              <a:defRPr sz="4252"/>
            </a:lvl3pPr>
            <a:lvl4pPr marL="2429927" indent="0">
              <a:buNone/>
              <a:defRPr sz="3543"/>
            </a:lvl4pPr>
            <a:lvl5pPr marL="3239902" indent="0">
              <a:buNone/>
              <a:defRPr sz="3543"/>
            </a:lvl5pPr>
            <a:lvl6pPr marL="4049878" indent="0">
              <a:buNone/>
              <a:defRPr sz="3543"/>
            </a:lvl6pPr>
            <a:lvl7pPr marL="4859853" indent="0">
              <a:buNone/>
              <a:defRPr sz="3543"/>
            </a:lvl7pPr>
            <a:lvl8pPr marL="5669829" indent="0">
              <a:buNone/>
              <a:defRPr sz="3543"/>
            </a:lvl8pPr>
            <a:lvl9pPr marL="6479804" indent="0">
              <a:buNone/>
              <a:defRPr sz="3543"/>
            </a:lvl9pPr>
          </a:lstStyle>
          <a:p>
            <a:endParaRPr lang="zh-TW" altLang="en-US"/>
          </a:p>
        </p:txBody>
      </p:sp>
      <p:sp>
        <p:nvSpPr>
          <p:cNvPr id="4" name="文字版面配置區 3"/>
          <p:cNvSpPr>
            <a:spLocks noGrp="1"/>
          </p:cNvSpPr>
          <p:nvPr>
            <p:ph type="body" sz="half" idx="2"/>
          </p:nvPr>
        </p:nvSpPr>
        <p:spPr>
          <a:xfrm>
            <a:off x="1487782" y="9719786"/>
            <a:ext cx="6966408" cy="18007107"/>
          </a:xfrm>
        </p:spPr>
        <p:txBody>
          <a:bodyPr/>
          <a:lstStyle>
            <a:lvl1pPr marL="0" indent="0">
              <a:buNone/>
              <a:defRPr sz="2835"/>
            </a:lvl1pPr>
            <a:lvl2pPr marL="809976" indent="0">
              <a:buNone/>
              <a:defRPr sz="2480"/>
            </a:lvl2pPr>
            <a:lvl3pPr marL="1619951" indent="0">
              <a:buNone/>
              <a:defRPr sz="2126"/>
            </a:lvl3pPr>
            <a:lvl4pPr marL="2429927" indent="0">
              <a:buNone/>
              <a:defRPr sz="1772"/>
            </a:lvl4pPr>
            <a:lvl5pPr marL="3239902" indent="0">
              <a:buNone/>
              <a:defRPr sz="1772"/>
            </a:lvl5pPr>
            <a:lvl6pPr marL="4049878" indent="0">
              <a:buNone/>
              <a:defRPr sz="1772"/>
            </a:lvl6pPr>
            <a:lvl7pPr marL="4859853" indent="0">
              <a:buNone/>
              <a:defRPr sz="1772"/>
            </a:lvl7pPr>
            <a:lvl8pPr marL="5669829" indent="0">
              <a:buNone/>
              <a:defRPr sz="1772"/>
            </a:lvl8pPr>
            <a:lvl9pPr marL="6479804" indent="0">
              <a:buNone/>
              <a:defRPr sz="1772"/>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1DA3A85E-F929-4A97-94BC-43A18423F0A2}" type="datetimeFigureOut">
              <a:rPr lang="zh-TW" altLang="en-US" smtClean="0"/>
              <a:t>2017/1/11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350452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484968" y="1724964"/>
            <a:ext cx="18629590" cy="6262365"/>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1484968" y="8624810"/>
            <a:ext cx="18629590" cy="2055705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484967" y="30029342"/>
            <a:ext cx="4859893" cy="1724962"/>
          </a:xfrm>
          <a:prstGeom prst="rect">
            <a:avLst/>
          </a:prstGeom>
        </p:spPr>
        <p:txBody>
          <a:bodyPr vert="horz" lIns="91440" tIns="45720" rIns="91440" bIns="45720" rtlCol="0" anchor="ctr"/>
          <a:lstStyle>
            <a:lvl1pPr algn="l">
              <a:defRPr sz="2126">
                <a:solidFill>
                  <a:schemeClr val="tx1">
                    <a:tint val="75000"/>
                  </a:schemeClr>
                </a:solidFill>
              </a:defRPr>
            </a:lvl1pPr>
          </a:lstStyle>
          <a:p>
            <a:fld id="{1DA3A85E-F929-4A97-94BC-43A18423F0A2}" type="datetimeFigureOut">
              <a:rPr lang="zh-TW" altLang="en-US" smtClean="0"/>
              <a:t>2017/1/11</a:t>
            </a:fld>
            <a:endParaRPr lang="zh-TW" altLang="en-US"/>
          </a:p>
        </p:txBody>
      </p:sp>
      <p:sp>
        <p:nvSpPr>
          <p:cNvPr id="5" name="頁尾版面配置區 4"/>
          <p:cNvSpPr>
            <a:spLocks noGrp="1"/>
          </p:cNvSpPr>
          <p:nvPr>
            <p:ph type="ftr" sz="quarter" idx="3"/>
          </p:nvPr>
        </p:nvSpPr>
        <p:spPr>
          <a:xfrm>
            <a:off x="7154843" y="30029342"/>
            <a:ext cx="7289840" cy="1724962"/>
          </a:xfrm>
          <a:prstGeom prst="rect">
            <a:avLst/>
          </a:prstGeom>
        </p:spPr>
        <p:txBody>
          <a:bodyPr vert="horz" lIns="91440" tIns="45720" rIns="91440" bIns="45720" rtlCol="0" anchor="ctr"/>
          <a:lstStyle>
            <a:lvl1pPr algn="ctr">
              <a:defRPr sz="2126">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5254665" y="30029342"/>
            <a:ext cx="4859893" cy="1724962"/>
          </a:xfrm>
          <a:prstGeom prst="rect">
            <a:avLst/>
          </a:prstGeom>
        </p:spPr>
        <p:txBody>
          <a:bodyPr vert="horz" lIns="91440" tIns="45720" rIns="91440" bIns="45720" rtlCol="0" anchor="ctr"/>
          <a:lstStyle>
            <a:lvl1pPr algn="r">
              <a:defRPr sz="2126">
                <a:solidFill>
                  <a:schemeClr val="tx1">
                    <a:tint val="75000"/>
                  </a:schemeClr>
                </a:solidFill>
              </a:defRPr>
            </a:lvl1pPr>
          </a:lstStyle>
          <a:p>
            <a:fld id="{0F664432-0C22-4BFE-AC0B-C22EC45C79C0}" type="slidenum">
              <a:rPr lang="zh-TW" altLang="en-US" smtClean="0"/>
              <a:t>‹#›</a:t>
            </a:fld>
            <a:endParaRPr lang="zh-TW" altLang="en-US"/>
          </a:p>
        </p:txBody>
      </p:sp>
    </p:spTree>
    <p:extLst>
      <p:ext uri="{BB962C8B-B14F-4D97-AF65-F5344CB8AC3E}">
        <p14:creationId xmlns:p14="http://schemas.microsoft.com/office/powerpoint/2010/main" val="37639238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619951" rtl="0" eaLnBrk="1" latinLnBrk="0" hangingPunct="1">
        <a:lnSpc>
          <a:spcPct val="90000"/>
        </a:lnSpc>
        <a:spcBef>
          <a:spcPct val="0"/>
        </a:spcBef>
        <a:buNone/>
        <a:defRPr sz="7795" kern="1200">
          <a:solidFill>
            <a:schemeClr val="tx1"/>
          </a:solidFill>
          <a:latin typeface="+mj-lt"/>
          <a:ea typeface="+mj-ea"/>
          <a:cs typeface="+mj-cs"/>
        </a:defRPr>
      </a:lvl1pPr>
    </p:titleStyle>
    <p:bodyStyle>
      <a:lvl1pPr marL="404988" indent="-404988" algn="l" defTabSz="1619951" rtl="0" eaLnBrk="1" latinLnBrk="0" hangingPunct="1">
        <a:lnSpc>
          <a:spcPct val="90000"/>
        </a:lnSpc>
        <a:spcBef>
          <a:spcPts val="1772"/>
        </a:spcBef>
        <a:buFont typeface="Arial" panose="020B0604020202020204" pitchFamily="34" charset="0"/>
        <a:buChar char="•"/>
        <a:defRPr sz="4960" kern="1200">
          <a:solidFill>
            <a:schemeClr val="tx1"/>
          </a:solidFill>
          <a:latin typeface="+mn-lt"/>
          <a:ea typeface="+mn-ea"/>
          <a:cs typeface="+mn-cs"/>
        </a:defRPr>
      </a:lvl1pPr>
      <a:lvl2pPr marL="1214963" indent="-404988" algn="l" defTabSz="1619951" rtl="0" eaLnBrk="1" latinLnBrk="0" hangingPunct="1">
        <a:lnSpc>
          <a:spcPct val="90000"/>
        </a:lnSpc>
        <a:spcBef>
          <a:spcPts val="886"/>
        </a:spcBef>
        <a:buFont typeface="Arial" panose="020B0604020202020204" pitchFamily="34" charset="0"/>
        <a:buChar char="•"/>
        <a:defRPr sz="4252" kern="1200">
          <a:solidFill>
            <a:schemeClr val="tx1"/>
          </a:solidFill>
          <a:latin typeface="+mn-lt"/>
          <a:ea typeface="+mn-ea"/>
          <a:cs typeface="+mn-cs"/>
        </a:defRPr>
      </a:lvl2pPr>
      <a:lvl3pPr marL="2024939" indent="-404988" algn="l" defTabSz="1619951" rtl="0" eaLnBrk="1" latinLnBrk="0" hangingPunct="1">
        <a:lnSpc>
          <a:spcPct val="90000"/>
        </a:lnSpc>
        <a:spcBef>
          <a:spcPts val="886"/>
        </a:spcBef>
        <a:buFont typeface="Arial" panose="020B0604020202020204" pitchFamily="34" charset="0"/>
        <a:buChar char="•"/>
        <a:defRPr sz="3543" kern="1200">
          <a:solidFill>
            <a:schemeClr val="tx1"/>
          </a:solidFill>
          <a:latin typeface="+mn-lt"/>
          <a:ea typeface="+mn-ea"/>
          <a:cs typeface="+mn-cs"/>
        </a:defRPr>
      </a:lvl3pPr>
      <a:lvl4pPr marL="2834914" indent="-404988" algn="l" defTabSz="1619951"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4pPr>
      <a:lvl5pPr marL="3644890" indent="-404988" algn="l" defTabSz="1619951"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5pPr>
      <a:lvl6pPr marL="4454865" indent="-404988" algn="l" defTabSz="1619951"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6pPr>
      <a:lvl7pPr marL="5264841" indent="-404988" algn="l" defTabSz="1619951"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7pPr>
      <a:lvl8pPr marL="6074816" indent="-404988" algn="l" defTabSz="1619951"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8pPr>
      <a:lvl9pPr marL="6884792" indent="-404988" algn="l" defTabSz="1619951"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9pPr>
    </p:bodyStyle>
    <p:otherStyle>
      <a:defPPr>
        <a:defRPr lang="zh-TW"/>
      </a:defPPr>
      <a:lvl1pPr marL="0" algn="l" defTabSz="1619951" rtl="0" eaLnBrk="1" latinLnBrk="0" hangingPunct="1">
        <a:defRPr sz="3189" kern="1200">
          <a:solidFill>
            <a:schemeClr val="tx1"/>
          </a:solidFill>
          <a:latin typeface="+mn-lt"/>
          <a:ea typeface="+mn-ea"/>
          <a:cs typeface="+mn-cs"/>
        </a:defRPr>
      </a:lvl1pPr>
      <a:lvl2pPr marL="809976" algn="l" defTabSz="1619951" rtl="0" eaLnBrk="1" latinLnBrk="0" hangingPunct="1">
        <a:defRPr sz="3189" kern="1200">
          <a:solidFill>
            <a:schemeClr val="tx1"/>
          </a:solidFill>
          <a:latin typeface="+mn-lt"/>
          <a:ea typeface="+mn-ea"/>
          <a:cs typeface="+mn-cs"/>
        </a:defRPr>
      </a:lvl2pPr>
      <a:lvl3pPr marL="1619951" algn="l" defTabSz="1619951" rtl="0" eaLnBrk="1" latinLnBrk="0" hangingPunct="1">
        <a:defRPr sz="3189" kern="1200">
          <a:solidFill>
            <a:schemeClr val="tx1"/>
          </a:solidFill>
          <a:latin typeface="+mn-lt"/>
          <a:ea typeface="+mn-ea"/>
          <a:cs typeface="+mn-cs"/>
        </a:defRPr>
      </a:lvl3pPr>
      <a:lvl4pPr marL="2429927" algn="l" defTabSz="1619951" rtl="0" eaLnBrk="1" latinLnBrk="0" hangingPunct="1">
        <a:defRPr sz="3189" kern="1200">
          <a:solidFill>
            <a:schemeClr val="tx1"/>
          </a:solidFill>
          <a:latin typeface="+mn-lt"/>
          <a:ea typeface="+mn-ea"/>
          <a:cs typeface="+mn-cs"/>
        </a:defRPr>
      </a:lvl4pPr>
      <a:lvl5pPr marL="3239902" algn="l" defTabSz="1619951" rtl="0" eaLnBrk="1" latinLnBrk="0" hangingPunct="1">
        <a:defRPr sz="3189" kern="1200">
          <a:solidFill>
            <a:schemeClr val="tx1"/>
          </a:solidFill>
          <a:latin typeface="+mn-lt"/>
          <a:ea typeface="+mn-ea"/>
          <a:cs typeface="+mn-cs"/>
        </a:defRPr>
      </a:lvl5pPr>
      <a:lvl6pPr marL="4049878" algn="l" defTabSz="1619951" rtl="0" eaLnBrk="1" latinLnBrk="0" hangingPunct="1">
        <a:defRPr sz="3189" kern="1200">
          <a:solidFill>
            <a:schemeClr val="tx1"/>
          </a:solidFill>
          <a:latin typeface="+mn-lt"/>
          <a:ea typeface="+mn-ea"/>
          <a:cs typeface="+mn-cs"/>
        </a:defRPr>
      </a:lvl6pPr>
      <a:lvl7pPr marL="4859853" algn="l" defTabSz="1619951" rtl="0" eaLnBrk="1" latinLnBrk="0" hangingPunct="1">
        <a:defRPr sz="3189" kern="1200">
          <a:solidFill>
            <a:schemeClr val="tx1"/>
          </a:solidFill>
          <a:latin typeface="+mn-lt"/>
          <a:ea typeface="+mn-ea"/>
          <a:cs typeface="+mn-cs"/>
        </a:defRPr>
      </a:lvl7pPr>
      <a:lvl8pPr marL="5669829" algn="l" defTabSz="1619951" rtl="0" eaLnBrk="1" latinLnBrk="0" hangingPunct="1">
        <a:defRPr sz="3189" kern="1200">
          <a:solidFill>
            <a:schemeClr val="tx1"/>
          </a:solidFill>
          <a:latin typeface="+mn-lt"/>
          <a:ea typeface="+mn-ea"/>
          <a:cs typeface="+mn-cs"/>
        </a:defRPr>
      </a:lvl8pPr>
      <a:lvl9pPr marL="6479804" algn="l" defTabSz="1619951" rtl="0" eaLnBrk="1" latinLnBrk="0" hangingPunct="1">
        <a:defRPr sz="31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4000">
              <a:schemeClr val="accent4">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111" name="圖片 110"/>
          <p:cNvPicPr>
            <a:picLocks noChangeAspect="1"/>
          </p:cNvPicPr>
          <p:nvPr/>
        </p:nvPicPr>
        <p:blipFill rotWithShape="1">
          <a:blip r:embed="rId2"/>
          <a:srcRect l="18231" t="19274" r="24363" b="53307"/>
          <a:stretch/>
        </p:blipFill>
        <p:spPr>
          <a:xfrm>
            <a:off x="12407" y="-20273"/>
            <a:ext cx="21579232" cy="5794948"/>
          </a:xfrm>
          <a:prstGeom prst="rect">
            <a:avLst/>
          </a:prstGeom>
        </p:spPr>
      </p:pic>
      <p:sp>
        <p:nvSpPr>
          <p:cNvPr id="2" name="標題 1"/>
          <p:cNvSpPr>
            <a:spLocks noGrp="1"/>
          </p:cNvSpPr>
          <p:nvPr>
            <p:ph type="ctrTitle"/>
          </p:nvPr>
        </p:nvSpPr>
        <p:spPr>
          <a:xfrm>
            <a:off x="1848266" y="1257850"/>
            <a:ext cx="17902992" cy="3503001"/>
          </a:xfrm>
        </p:spPr>
        <p:txBody>
          <a:bodyPr>
            <a:noAutofit/>
          </a:bodyPr>
          <a:lstStyle/>
          <a:p>
            <a:r>
              <a:rPr lang="en-US" altLang="zh-TW" sz="9600" b="1" dirty="0">
                <a:latin typeface="+mn-lt"/>
              </a:rPr>
              <a:t>LEARNING TO GENERATE RICH-CONTENT IMAGES CONDITIONED ON SEMANTIC LABELS</a:t>
            </a:r>
            <a:endParaRPr lang="zh-TW" altLang="en-US" sz="9600" b="1" dirty="0">
              <a:latin typeface="+mn-lt"/>
            </a:endParaRPr>
          </a:p>
        </p:txBody>
      </p:sp>
      <p:sp>
        <p:nvSpPr>
          <p:cNvPr id="7" name="文字方塊 6"/>
          <p:cNvSpPr txBox="1"/>
          <p:nvPr/>
        </p:nvSpPr>
        <p:spPr>
          <a:xfrm>
            <a:off x="1754528" y="4814974"/>
            <a:ext cx="17834593" cy="923330"/>
          </a:xfrm>
          <a:prstGeom prst="rect">
            <a:avLst/>
          </a:prstGeom>
          <a:noFill/>
        </p:spPr>
        <p:txBody>
          <a:bodyPr wrap="square" rtlCol="0">
            <a:spAutoFit/>
          </a:bodyPr>
          <a:lstStyle/>
          <a:p>
            <a:pPr algn="ctr"/>
            <a:r>
              <a:rPr lang="zh-TW" altLang="en-US" sz="5400" dirty="0">
                <a:latin typeface="標楷體" panose="03000509000000000000" pitchFamily="65" charset="-120"/>
                <a:ea typeface="標楷體" panose="03000509000000000000" pitchFamily="65" charset="-120"/>
              </a:rPr>
              <a:t>組員</a:t>
            </a:r>
            <a:r>
              <a:rPr lang="en-US" altLang="zh-TW" sz="5400" dirty="0">
                <a:latin typeface="標楷體" panose="03000509000000000000" pitchFamily="65" charset="-120"/>
                <a:ea typeface="標楷體" panose="03000509000000000000" pitchFamily="65" charset="-120"/>
              </a:rPr>
              <a:t>: </a:t>
            </a:r>
            <a:r>
              <a:rPr lang="zh-TW" altLang="en-US" sz="5400" dirty="0">
                <a:latin typeface="標楷體" panose="03000509000000000000" pitchFamily="65" charset="-120"/>
                <a:ea typeface="標楷體" panose="03000509000000000000" pitchFamily="65" charset="-120"/>
              </a:rPr>
              <a:t>王尊玄 胡展維 林秉言</a:t>
            </a:r>
          </a:p>
        </p:txBody>
      </p:sp>
      <p:sp>
        <p:nvSpPr>
          <p:cNvPr id="27" name="文字方塊 26"/>
          <p:cNvSpPr txBox="1"/>
          <p:nvPr/>
        </p:nvSpPr>
        <p:spPr>
          <a:xfrm>
            <a:off x="224807" y="17225977"/>
            <a:ext cx="10447018" cy="877484"/>
          </a:xfrm>
          <a:prstGeom prst="rect">
            <a:avLst/>
          </a:prstGeom>
          <a:noFill/>
        </p:spPr>
        <p:txBody>
          <a:bodyPr wrap="square" rtlCol="0">
            <a:spAutoFit/>
          </a:bodyPr>
          <a:lstStyle/>
          <a:p>
            <a:pPr algn="ctr"/>
            <a:r>
              <a:rPr lang="en-US" altLang="zh-TW" b="1" dirty="0"/>
              <a:t>An overview of SGAN</a:t>
            </a:r>
            <a:endParaRPr lang="zh-TW" altLang="en-US" b="1" dirty="0"/>
          </a:p>
        </p:txBody>
      </p:sp>
      <mc:AlternateContent xmlns:mc="http://schemas.openxmlformats.org/markup-compatibility/2006" xmlns:a14="http://schemas.microsoft.com/office/drawing/2010/main">
        <mc:Choice Requires="a14">
          <p:sp>
            <p:nvSpPr>
              <p:cNvPr id="43" name="文字方塊 42"/>
              <p:cNvSpPr txBox="1"/>
              <p:nvPr/>
            </p:nvSpPr>
            <p:spPr>
              <a:xfrm>
                <a:off x="11383002" y="6249524"/>
                <a:ext cx="10080000" cy="8279190"/>
              </a:xfrm>
              <a:prstGeom prst="rect">
                <a:avLst/>
              </a:prstGeom>
              <a:noFill/>
            </p:spPr>
            <p:txBody>
              <a:bodyPr wrap="square" rtlCol="0">
                <a:spAutoFit/>
              </a:bodyPr>
              <a:lstStyle/>
              <a:p>
                <a:pPr algn="just"/>
                <a:r>
                  <a:rPr lang="en-US" altLang="zh-TW" sz="2800" dirty="0"/>
                  <a:t>We first consider a DNN pre-trained for classification, which is referred to as the encoder </a:t>
                </a:r>
                <a14:m>
                  <m:oMath xmlns:m="http://schemas.openxmlformats.org/officeDocument/2006/math">
                    <m:r>
                      <a:rPr lang="en-US" altLang="zh-TW" sz="2800" b="0" i="1" smtClean="0">
                        <a:latin typeface="Cambria Math" panose="02040503050406030204" pitchFamily="18" charset="0"/>
                      </a:rPr>
                      <m:t>𝐸</m:t>
                    </m:r>
                  </m:oMath>
                </a14:m>
                <a:r>
                  <a:rPr lang="en-US" altLang="zh-TW" sz="2800" dirty="0"/>
                  <a:t> throughout. We then split encoder to several stacks and try to design corresponding generator and discriminator stacks. The introduction of encoder stacks </a:t>
                </a:r>
                <a14:m>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𝐸</m:t>
                        </m:r>
                      </m:e>
                      <m:sub>
                        <m:r>
                          <a:rPr lang="en-US" altLang="zh-TW" sz="2800" b="0" i="1" smtClean="0">
                            <a:latin typeface="Cambria Math" panose="02040503050406030204" pitchFamily="18" charset="0"/>
                          </a:rPr>
                          <m:t>𝑖</m:t>
                        </m:r>
                      </m:sub>
                    </m:sSub>
                  </m:oMath>
                </a14:m>
                <a:r>
                  <a:rPr lang="en-US" altLang="zh-TW" sz="2800" dirty="0"/>
                  <a:t> provides oracles leading the learning process of generator stacks </a:t>
                </a:r>
                <a14:m>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𝐺</m:t>
                        </m:r>
                      </m:e>
                      <m:sub>
                        <m:r>
                          <a:rPr lang="en-US" altLang="zh-TW" sz="2800" b="0" i="1" smtClean="0">
                            <a:latin typeface="Cambria Math" panose="02040503050406030204" pitchFamily="18" charset="0"/>
                          </a:rPr>
                          <m:t>𝑖</m:t>
                        </m:r>
                      </m:sub>
                    </m:sSub>
                  </m:oMath>
                </a14:m>
                <a:r>
                  <a:rPr lang="en-US" altLang="zh-TW" sz="2800" dirty="0"/>
                  <a:t>.</a:t>
                </a:r>
              </a:p>
              <a:p>
                <a:pPr algn="just"/>
                <a:r>
                  <a:rPr lang="en-US" altLang="zh-TW" sz="2800" dirty="0"/>
                  <a:t>     There are 3 different losses for training SGAN:</a:t>
                </a:r>
              </a:p>
              <a:p>
                <a:pPr algn="just"/>
                <a:r>
                  <a:rPr lang="en-US" altLang="zh-TW" sz="2800" dirty="0"/>
                  <a:t>1. Adversarial loss: Inherit the main concept from vanilla GAN, here we use a two-player min-max game to train each stack of </a:t>
                </a:r>
                <a14:m>
                  <m:oMath xmlns:m="http://schemas.openxmlformats.org/officeDocument/2006/math">
                    <m:r>
                      <a:rPr lang="en-US" altLang="zh-TW" sz="2800" b="0" i="1" smtClean="0">
                        <a:latin typeface="Cambria Math" panose="02040503050406030204" pitchFamily="18" charset="0"/>
                      </a:rPr>
                      <m:t>𝐺</m:t>
                    </m:r>
                  </m:oMath>
                </a14:m>
                <a:r>
                  <a:rPr lang="en-US" altLang="zh-TW" sz="2800" dirty="0"/>
                  <a:t> and </a:t>
                </a:r>
                <a14:m>
                  <m:oMath xmlns:m="http://schemas.openxmlformats.org/officeDocument/2006/math">
                    <m:r>
                      <a:rPr lang="en-US" altLang="zh-TW" sz="2800" i="1">
                        <a:latin typeface="Cambria Math" panose="02040503050406030204" pitchFamily="18" charset="0"/>
                      </a:rPr>
                      <m:t>𝐷</m:t>
                    </m:r>
                  </m:oMath>
                </a14:m>
                <a:r>
                  <a:rPr lang="en-US" altLang="zh-TW" sz="2800" dirty="0"/>
                  <a:t>; a discriminator is trained to distinguish generated images from real images, and a generator tries to fool the discriminator.</a:t>
                </a:r>
              </a:p>
              <a:p>
                <a:pPr algn="just"/>
                <a:r>
                  <a:rPr lang="en-US" altLang="zh-TW" sz="2800" dirty="0"/>
                  <a:t>2. Conditional loss: At each stack, conditional loss enforces a generator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𝐺</m:t>
                        </m:r>
                      </m:e>
                      <m:sub>
                        <m:r>
                          <a:rPr lang="en-US" altLang="zh-TW" sz="2800" i="1">
                            <a:latin typeface="Cambria Math" panose="02040503050406030204" pitchFamily="18" charset="0"/>
                          </a:rPr>
                          <m:t>𝑖</m:t>
                        </m:r>
                      </m:sub>
                    </m:sSub>
                  </m:oMath>
                </a14:m>
                <a:r>
                  <a:rPr lang="en-US" altLang="zh-TW" sz="2800" dirty="0"/>
                  <a:t> to capture distribution of low-level representations, conditioned on high level representations (output of higher-level stack or from oracles) </a:t>
                </a:r>
              </a:p>
              <a:p>
                <a:pPr algn="just"/>
                <a:r>
                  <a:rPr lang="en-US" altLang="zh-TW" sz="2800" dirty="0"/>
                  <a:t>3. Entropy loss: Simply adding conditional loss raises another issue, generators ignore random noise </a:t>
                </a:r>
                <a14:m>
                  <m:oMath xmlns:m="http://schemas.openxmlformats.org/officeDocument/2006/math">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𝑧</m:t>
                        </m:r>
                      </m:e>
                      <m:sub>
                        <m:r>
                          <a:rPr lang="en-US" altLang="zh-TW" sz="2800" i="1">
                            <a:latin typeface="Cambria Math" panose="02040503050406030204" pitchFamily="18" charset="0"/>
                          </a:rPr>
                          <m:t>𝑖</m:t>
                        </m:r>
                      </m:sub>
                    </m:sSub>
                  </m:oMath>
                </a14:m>
                <a:r>
                  <a:rPr lang="en-US" altLang="zh-TW" sz="2800" dirty="0"/>
                  <a:t> and collapse to a deterministic model. The objective of entropy loss is variational conditional entropy maximization, ensuring diversity of output conditioned on higher-level representations in a generator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𝐺</m:t>
                        </m:r>
                      </m:e>
                      <m:sub>
                        <m:r>
                          <a:rPr lang="en-US" altLang="zh-TW" sz="2800" i="1">
                            <a:latin typeface="Cambria Math" panose="02040503050406030204" pitchFamily="18" charset="0"/>
                          </a:rPr>
                          <m:t>𝑖</m:t>
                        </m:r>
                      </m:sub>
                    </m:sSub>
                  </m:oMath>
                </a14:m>
                <a:r>
                  <a:rPr lang="en-US" altLang="zh-TW" sz="2800" dirty="0"/>
                  <a:t>.</a:t>
                </a:r>
                <a:endParaRPr lang="zh-TW" altLang="zh-TW"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11383002" y="6249524"/>
                <a:ext cx="10080000" cy="8279190"/>
              </a:xfrm>
              <a:prstGeom prst="rect">
                <a:avLst/>
              </a:prstGeom>
              <a:blipFill rotWithShape="0">
                <a:blip r:embed="rId3"/>
                <a:stretch>
                  <a:fillRect l="-1209" t="-663" r="-1209" b="-1178"/>
                </a:stretch>
              </a:blipFill>
            </p:spPr>
            <p:txBody>
              <a:bodyPr/>
              <a:lstStyle/>
              <a:p>
                <a:r>
                  <a:rPr lang="zh-TW" altLang="en-US">
                    <a:noFill/>
                  </a:rPr>
                  <a:t> </a:t>
                </a:r>
              </a:p>
            </p:txBody>
          </p:sp>
        </mc:Fallback>
      </mc:AlternateContent>
      <p:grpSp>
        <p:nvGrpSpPr>
          <p:cNvPr id="17" name="群組 16"/>
          <p:cNvGrpSpPr/>
          <p:nvPr/>
        </p:nvGrpSpPr>
        <p:grpSpPr>
          <a:xfrm>
            <a:off x="803247" y="18103461"/>
            <a:ext cx="9706194" cy="9204148"/>
            <a:chOff x="1103028" y="18777156"/>
            <a:chExt cx="9706194" cy="9204148"/>
          </a:xfrm>
        </p:grpSpPr>
        <p:pic>
          <p:nvPicPr>
            <p:cNvPr id="15" name="圖片 14"/>
            <p:cNvPicPr>
              <a:picLocks noChangeAspect="1"/>
            </p:cNvPicPr>
            <p:nvPr/>
          </p:nvPicPr>
          <p:blipFill rotWithShape="1">
            <a:blip r:embed="rId4"/>
            <a:srcRect l="27757" t="20215" r="29783" b="8171"/>
            <a:stretch/>
          </p:blipFill>
          <p:spPr>
            <a:xfrm>
              <a:off x="1103028" y="18777156"/>
              <a:ext cx="9706194" cy="9204148"/>
            </a:xfrm>
            <a:prstGeom prst="rect">
              <a:avLst/>
            </a:prstGeom>
          </p:spPr>
        </p:pic>
        <p:sp>
          <p:nvSpPr>
            <p:cNvPr id="13" name="矩形 12"/>
            <p:cNvSpPr/>
            <p:nvPr/>
          </p:nvSpPr>
          <p:spPr>
            <a:xfrm>
              <a:off x="3287099" y="27381621"/>
              <a:ext cx="536417" cy="420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8259988" y="27381621"/>
              <a:ext cx="536417" cy="420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4" name="文字方塊 73"/>
          <p:cNvSpPr txBox="1"/>
          <p:nvPr/>
        </p:nvSpPr>
        <p:spPr>
          <a:xfrm>
            <a:off x="549138" y="6194457"/>
            <a:ext cx="10439999" cy="877484"/>
          </a:xfrm>
          <a:prstGeom prst="rect">
            <a:avLst/>
          </a:prstGeom>
          <a:noFill/>
        </p:spPr>
        <p:txBody>
          <a:bodyPr wrap="square" rtlCol="0">
            <a:spAutoFit/>
          </a:bodyPr>
          <a:lstStyle/>
          <a:p>
            <a:pPr algn="ctr"/>
            <a:r>
              <a:rPr lang="en-US" altLang="zh-TW" b="1" dirty="0"/>
              <a:t>Abstract</a:t>
            </a:r>
            <a:endParaRPr lang="zh-TW" altLang="en-US" b="1" dirty="0"/>
          </a:p>
        </p:txBody>
      </p:sp>
      <p:sp>
        <p:nvSpPr>
          <p:cNvPr id="75" name="文字方塊 74"/>
          <p:cNvSpPr txBox="1"/>
          <p:nvPr/>
        </p:nvSpPr>
        <p:spPr>
          <a:xfrm>
            <a:off x="549138" y="7061286"/>
            <a:ext cx="10440000" cy="6555641"/>
          </a:xfrm>
          <a:prstGeom prst="rect">
            <a:avLst/>
          </a:prstGeom>
          <a:noFill/>
        </p:spPr>
        <p:txBody>
          <a:bodyPr wrap="square" rtlCol="0">
            <a:spAutoFit/>
          </a:bodyPr>
          <a:lstStyle/>
          <a:p>
            <a:pPr algn="just"/>
            <a:r>
              <a:rPr lang="en-US" altLang="zh-TW" sz="2800" dirty="0"/>
              <a:t>    </a:t>
            </a:r>
            <a:r>
              <a:rPr lang="en-US" sz="2800" dirty="0"/>
              <a:t>There has been a large interest in generative models recently. These are models that can learn to create data that is similar to data that we give them. The intuition behind this is that if we can get a model to generate high-quality image for example, then it must have also learned a lot about images in general. Or in other words, the model should also have a good internal representation of images. We can then hopefully use this representation to help us with other related tasks, such as some unsupervised learning tasks.</a:t>
            </a:r>
          </a:p>
          <a:p>
            <a:pPr algn="just"/>
            <a:endParaRPr lang="en-US" altLang="zh-TW" sz="2800" dirty="0"/>
          </a:p>
          <a:p>
            <a:pPr marL="457200" indent="-457200" algn="just">
              <a:buFont typeface="Arial" charset="0"/>
              <a:buChar char="•"/>
            </a:pPr>
            <a:r>
              <a:rPr lang="en-US" altLang="zh-TW" sz="2800" dirty="0"/>
              <a:t>A </a:t>
            </a:r>
            <a:r>
              <a:rPr lang="en-US" sz="2800" b="1" dirty="0"/>
              <a:t>discriminative</a:t>
            </a:r>
            <a:r>
              <a:rPr lang="en-US" sz="2800" dirty="0"/>
              <a:t> model learns a function that maps the input data </a:t>
            </a:r>
            <a:r>
              <a:rPr lang="en-US" sz="2800" i="1" dirty="0"/>
              <a:t>x</a:t>
            </a:r>
            <a:r>
              <a:rPr lang="en-US" sz="2800" dirty="0"/>
              <a:t> to some desired output class label </a:t>
            </a:r>
            <a:r>
              <a:rPr lang="en-US" sz="2800" i="1" dirty="0"/>
              <a:t>y</a:t>
            </a:r>
            <a:r>
              <a:rPr lang="en-US" sz="2800" dirty="0"/>
              <a:t>. In GAN, it tries to distinguish the real image or the generated image.</a:t>
            </a:r>
          </a:p>
          <a:p>
            <a:pPr marL="457200" indent="-457200" algn="just">
              <a:buFont typeface="Arial" charset="0"/>
              <a:buChar char="•"/>
            </a:pPr>
            <a:r>
              <a:rPr lang="en-US" sz="2800" dirty="0"/>
              <a:t>A </a:t>
            </a:r>
            <a:r>
              <a:rPr lang="en-US" sz="2800" b="1" dirty="0"/>
              <a:t>generative</a:t>
            </a:r>
            <a:r>
              <a:rPr lang="en-US" sz="2800" dirty="0"/>
              <a:t> model tries to learn the joint probability of the input data and labels simultaneously, i.e. </a:t>
            </a:r>
            <a:r>
              <a:rPr lang="en-US" sz="2800" i="1" dirty="0"/>
              <a:t>P(</a:t>
            </a:r>
            <a:r>
              <a:rPr lang="en-US" sz="2800" i="1" dirty="0" err="1"/>
              <a:t>x,y</a:t>
            </a:r>
            <a:r>
              <a:rPr lang="en-US" sz="2800" i="1" dirty="0"/>
              <a:t>)</a:t>
            </a:r>
            <a:r>
              <a:rPr lang="en-US" sz="2800" dirty="0"/>
              <a:t>. In GAN, it tries to fool the discriminative model.</a:t>
            </a:r>
          </a:p>
        </p:txBody>
      </p:sp>
      <p:sp>
        <p:nvSpPr>
          <p:cNvPr id="76" name="圓角矩形 75"/>
          <p:cNvSpPr/>
          <p:nvPr/>
        </p:nvSpPr>
        <p:spPr>
          <a:xfrm>
            <a:off x="155273" y="6162033"/>
            <a:ext cx="11020926" cy="10827934"/>
          </a:xfrm>
          <a:prstGeom prst="roundRect">
            <a:avLst/>
          </a:prstGeom>
          <a:no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7" name="群組 76"/>
          <p:cNvGrpSpPr/>
          <p:nvPr/>
        </p:nvGrpSpPr>
        <p:grpSpPr>
          <a:xfrm>
            <a:off x="1188894" y="13502752"/>
            <a:ext cx="9091947" cy="3208860"/>
            <a:chOff x="1068656" y="16274326"/>
            <a:chExt cx="9091947" cy="3208860"/>
          </a:xfrm>
        </p:grpSpPr>
        <p:grpSp>
          <p:nvGrpSpPr>
            <p:cNvPr id="78" name="群組 77"/>
            <p:cNvGrpSpPr/>
            <p:nvPr/>
          </p:nvGrpSpPr>
          <p:grpSpPr>
            <a:xfrm>
              <a:off x="1068656" y="16274326"/>
              <a:ext cx="8069327" cy="3208860"/>
              <a:chOff x="1068656" y="16274326"/>
              <a:chExt cx="8069327" cy="3208860"/>
            </a:xfrm>
          </p:grpSpPr>
          <p:sp>
            <p:nvSpPr>
              <p:cNvPr id="80" name="Rectangle 12"/>
              <p:cNvSpPr/>
              <p:nvPr/>
            </p:nvSpPr>
            <p:spPr>
              <a:xfrm>
                <a:off x="1068656" y="17199195"/>
                <a:ext cx="1589484" cy="825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Real image</a:t>
                </a:r>
                <a:endParaRPr lang="en-US" sz="2400" b="1" dirty="0">
                  <a:ln w="22225">
                    <a:solidFill>
                      <a:schemeClr val="accent2"/>
                    </a:solidFill>
                    <a:prstDash val="solid"/>
                  </a:ln>
                  <a:solidFill>
                    <a:schemeClr val="accent2">
                      <a:lumMod val="40000"/>
                      <a:lumOff val="60000"/>
                    </a:schemeClr>
                  </a:solidFill>
                </a:endParaRPr>
              </a:p>
            </p:txBody>
          </p:sp>
          <p:sp>
            <p:nvSpPr>
              <p:cNvPr id="81" name="Rectangle 13"/>
              <p:cNvSpPr/>
              <p:nvPr/>
            </p:nvSpPr>
            <p:spPr>
              <a:xfrm>
                <a:off x="3636335" y="17199195"/>
                <a:ext cx="2236668" cy="825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discriminator</a:t>
                </a:r>
              </a:p>
            </p:txBody>
          </p:sp>
          <p:sp>
            <p:nvSpPr>
              <p:cNvPr id="82" name="Rectangle 14"/>
              <p:cNvSpPr/>
              <p:nvPr/>
            </p:nvSpPr>
            <p:spPr>
              <a:xfrm>
                <a:off x="6826102" y="17199195"/>
                <a:ext cx="2311881" cy="825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Generated image</a:t>
                </a:r>
              </a:p>
            </p:txBody>
          </p:sp>
          <p:sp>
            <p:nvSpPr>
              <p:cNvPr id="83" name="Rectangle 15"/>
              <p:cNvSpPr/>
              <p:nvPr/>
            </p:nvSpPr>
            <p:spPr>
              <a:xfrm>
                <a:off x="7208874" y="16274326"/>
                <a:ext cx="1467293" cy="41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noise</a:t>
                </a:r>
              </a:p>
            </p:txBody>
          </p:sp>
          <p:sp>
            <p:nvSpPr>
              <p:cNvPr id="84" name="Rectangle 16"/>
              <p:cNvSpPr/>
              <p:nvPr/>
            </p:nvSpPr>
            <p:spPr>
              <a:xfrm>
                <a:off x="3636335" y="18673410"/>
                <a:ext cx="2236668" cy="809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Real or fake?</a:t>
                </a:r>
              </a:p>
            </p:txBody>
          </p:sp>
          <p:sp>
            <p:nvSpPr>
              <p:cNvPr id="85" name="Right Arrow 20"/>
              <p:cNvSpPr/>
              <p:nvPr/>
            </p:nvSpPr>
            <p:spPr>
              <a:xfrm>
                <a:off x="2658034" y="17402188"/>
                <a:ext cx="978408"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47"/>
              <p:cNvSpPr/>
              <p:nvPr/>
            </p:nvSpPr>
            <p:spPr>
              <a:xfrm rot="10800000">
                <a:off x="5872790" y="17447378"/>
                <a:ext cx="953312" cy="43944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48"/>
              <p:cNvSpPr/>
              <p:nvPr/>
            </p:nvSpPr>
            <p:spPr>
              <a:xfrm rot="5400000">
                <a:off x="4431495" y="18128871"/>
                <a:ext cx="625399" cy="46368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ight Arrow 49"/>
              <p:cNvSpPr/>
              <p:nvPr/>
            </p:nvSpPr>
            <p:spPr>
              <a:xfrm rot="5400000">
                <a:off x="7685063" y="16743038"/>
                <a:ext cx="510823" cy="40149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22"/>
            <p:cNvSpPr txBox="1"/>
            <p:nvPr/>
          </p:nvSpPr>
          <p:spPr>
            <a:xfrm>
              <a:off x="8463516" y="16688374"/>
              <a:ext cx="1697087" cy="523220"/>
            </a:xfrm>
            <a:prstGeom prst="rect">
              <a:avLst/>
            </a:prstGeom>
            <a:noFill/>
          </p:spPr>
          <p:txBody>
            <a:bodyPr wrap="square" rtlCol="0">
              <a:spAutoFit/>
            </a:bodyPr>
            <a:lstStyle/>
            <a:p>
              <a:r>
                <a:rPr lang="en-US" sz="2800" dirty="0"/>
                <a:t>generator</a:t>
              </a:r>
            </a:p>
          </p:txBody>
        </p:sp>
      </p:grpSp>
      <mc:AlternateContent xmlns:mc="http://schemas.openxmlformats.org/markup-compatibility/2006" xmlns:a14="http://schemas.microsoft.com/office/drawing/2010/main">
        <mc:Choice Requires="a14">
          <p:sp>
            <p:nvSpPr>
              <p:cNvPr id="89" name="文字方塊 88"/>
              <p:cNvSpPr txBox="1"/>
              <p:nvPr/>
            </p:nvSpPr>
            <p:spPr>
              <a:xfrm>
                <a:off x="604337" y="27510719"/>
                <a:ext cx="10080000" cy="3539430"/>
              </a:xfrm>
              <a:prstGeom prst="rect">
                <a:avLst/>
              </a:prstGeom>
              <a:noFill/>
            </p:spPr>
            <p:txBody>
              <a:bodyPr wrap="square" rtlCol="0">
                <a:spAutoFit/>
              </a:bodyPr>
              <a:lstStyle/>
              <a:p>
                <a:pPr algn="just"/>
                <a:r>
                  <a:rPr lang="en-US" altLang="zh-TW" sz="2800" dirty="0"/>
                  <a:t>    The workflow of training SGAN, where each generator </a:t>
                </a:r>
                <a14:m>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𝐺</m:t>
                        </m:r>
                      </m:e>
                      <m:sub>
                        <m:r>
                          <a:rPr lang="en-US" altLang="zh-TW" sz="2800" b="0" i="1" smtClean="0">
                            <a:latin typeface="Cambria Math" panose="02040503050406030204" pitchFamily="18" charset="0"/>
                          </a:rPr>
                          <m:t>𝑖</m:t>
                        </m:r>
                      </m:sub>
                    </m:sSub>
                  </m:oMath>
                </a14:m>
                <a:r>
                  <a:rPr lang="en-US" altLang="zh-TW" sz="2800" dirty="0"/>
                  <a:t> tries to generate plausible features that can fool the corresponding representation discriminator </a:t>
                </a:r>
                <a14:m>
                  <m:oMath xmlns:m="http://schemas.openxmlformats.org/officeDocument/2006/math">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i="1">
                            <a:latin typeface="Cambria Math" panose="02040503050406030204" pitchFamily="18" charset="0"/>
                          </a:rPr>
                          <m:t>𝑖</m:t>
                        </m:r>
                      </m:sub>
                    </m:sSub>
                  </m:oMath>
                </a14:m>
                <a:r>
                  <a:rPr lang="en-US" altLang="zh-TW" sz="2800" dirty="0"/>
                  <a:t>. Each generator receives conditional input from encoders (leaded by oracles) in the independent training stage, and from the upper generators (joint inference) in the joint training stage. During test time, we feed random noise to each generator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𝐺</m:t>
                        </m:r>
                      </m:e>
                      <m:sub>
                        <m:r>
                          <a:rPr lang="en-US" altLang="zh-TW" sz="2800" i="1">
                            <a:latin typeface="Cambria Math" panose="02040503050406030204" pitchFamily="18" charset="0"/>
                          </a:rPr>
                          <m:t>𝑖</m:t>
                        </m:r>
                      </m:sub>
                    </m:sSub>
                  </m:oMath>
                </a14:m>
                <a:r>
                  <a:rPr lang="en-US" altLang="zh-TW" sz="2800" dirty="0"/>
                  <a:t> and feed label </a:t>
                </a:r>
                <a14:m>
                  <m:oMath xmlns:m="http://schemas.openxmlformats.org/officeDocument/2006/math">
                    <m:r>
                      <a:rPr lang="en-US" altLang="zh-TW" sz="2800" b="0" i="1" smtClean="0">
                        <a:latin typeface="Cambria Math" panose="02040503050406030204" pitchFamily="18" charset="0"/>
                      </a:rPr>
                      <m:t>𝑦</m:t>
                    </m:r>
                  </m:oMath>
                </a14:m>
                <a:r>
                  <a:rPr lang="en-US" altLang="zh-TW" sz="2800" dirty="0"/>
                  <a:t> to make generated images </a:t>
                </a:r>
                <a14:m>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a14:m>
                <a:r>
                  <a:rPr lang="en-US" altLang="zh-TW" sz="2800" dirty="0"/>
                  <a:t> conditioned on a certain class.</a:t>
                </a:r>
              </a:p>
            </p:txBody>
          </p:sp>
        </mc:Choice>
        <mc:Fallback xmlns="">
          <p:sp>
            <p:nvSpPr>
              <p:cNvPr id="89" name="文字方塊 88"/>
              <p:cNvSpPr txBox="1">
                <a:spLocks noRot="1" noChangeAspect="1" noMove="1" noResize="1" noEditPoints="1" noAdjustHandles="1" noChangeArrowheads="1" noChangeShapeType="1" noTextEdit="1"/>
              </p:cNvSpPr>
              <p:nvPr/>
            </p:nvSpPr>
            <p:spPr>
              <a:xfrm>
                <a:off x="604337" y="27510719"/>
                <a:ext cx="10080000" cy="3539430"/>
              </a:xfrm>
              <a:prstGeom prst="rect">
                <a:avLst/>
              </a:prstGeom>
              <a:blipFill rotWithShape="0">
                <a:blip r:embed="rId5"/>
                <a:stretch>
                  <a:fillRect l="-1209" t="-1721" r="-1209" b="-3959"/>
                </a:stretch>
              </a:blipFill>
            </p:spPr>
            <p:txBody>
              <a:bodyPr/>
              <a:lstStyle/>
              <a:p>
                <a:r>
                  <a:rPr lang="zh-TW" altLang="en-US">
                    <a:noFill/>
                  </a:rPr>
                  <a:t> </a:t>
                </a:r>
              </a:p>
            </p:txBody>
          </p:sp>
        </mc:Fallback>
      </mc:AlternateContent>
      <p:sp>
        <p:nvSpPr>
          <p:cNvPr id="91" name="文字方塊 90"/>
          <p:cNvSpPr txBox="1"/>
          <p:nvPr/>
        </p:nvSpPr>
        <p:spPr>
          <a:xfrm>
            <a:off x="10989137" y="14423915"/>
            <a:ext cx="10447018" cy="877484"/>
          </a:xfrm>
          <a:prstGeom prst="rect">
            <a:avLst/>
          </a:prstGeom>
          <a:noFill/>
        </p:spPr>
        <p:txBody>
          <a:bodyPr wrap="square" rtlCol="0">
            <a:spAutoFit/>
          </a:bodyPr>
          <a:lstStyle/>
          <a:p>
            <a:pPr algn="ctr"/>
            <a:r>
              <a:rPr lang="en-US" altLang="zh-TW" b="1" dirty="0"/>
              <a:t>Going deeper with SGAN</a:t>
            </a:r>
            <a:endParaRPr lang="zh-TW" altLang="en-US" b="1" dirty="0"/>
          </a:p>
        </p:txBody>
      </p:sp>
      <p:sp>
        <p:nvSpPr>
          <p:cNvPr id="92" name="文字方塊 91"/>
          <p:cNvSpPr txBox="1"/>
          <p:nvPr/>
        </p:nvSpPr>
        <p:spPr>
          <a:xfrm>
            <a:off x="11462540" y="15335702"/>
            <a:ext cx="10080000" cy="1384995"/>
          </a:xfrm>
          <a:prstGeom prst="rect">
            <a:avLst/>
          </a:prstGeom>
          <a:noFill/>
        </p:spPr>
        <p:txBody>
          <a:bodyPr wrap="square" rtlCol="0">
            <a:spAutoFit/>
          </a:bodyPr>
          <a:lstStyle/>
          <a:p>
            <a:pPr algn="just"/>
            <a:r>
              <a:rPr lang="en-US" altLang="zh-TW" sz="2800" dirty="0"/>
              <a:t>    Asides from generating low-resolution images, e.g. MNIST and CIFAR10, we have designed and experimented on a deeper and more-stacks SGAN. We first</a:t>
            </a:r>
          </a:p>
        </p:txBody>
      </p:sp>
      <p:sp>
        <p:nvSpPr>
          <p:cNvPr id="93" name="文字方塊 92"/>
          <p:cNvSpPr txBox="1"/>
          <p:nvPr/>
        </p:nvSpPr>
        <p:spPr>
          <a:xfrm>
            <a:off x="10661606" y="21202731"/>
            <a:ext cx="10447018" cy="877484"/>
          </a:xfrm>
          <a:prstGeom prst="rect">
            <a:avLst/>
          </a:prstGeom>
          <a:noFill/>
        </p:spPr>
        <p:txBody>
          <a:bodyPr wrap="square" rtlCol="0">
            <a:spAutoFit/>
          </a:bodyPr>
          <a:lstStyle/>
          <a:p>
            <a:pPr algn="ctr"/>
            <a:r>
              <a:rPr lang="en-US" altLang="zh-TW" b="1" dirty="0"/>
              <a:t>Experimental results</a:t>
            </a:r>
            <a:endParaRPr lang="zh-TW" altLang="en-US" b="1" dirty="0"/>
          </a:p>
        </p:txBody>
      </p:sp>
      <p:pic>
        <p:nvPicPr>
          <p:cNvPr id="1026" name="Picture 2" descr="https://scontent-tpe1-1.xx.fbcdn.net/v/t34.0-12/15970129_120300001557136538_1066725193_n.jpg?oh=745b037a6eebaffc50f8622c15888ec7&amp;oe=58762EE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016" y="16249102"/>
            <a:ext cx="5502908" cy="4883831"/>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11462540" y="16655104"/>
            <a:ext cx="4091092" cy="3970318"/>
          </a:xfrm>
          <a:prstGeom prst="rect">
            <a:avLst/>
          </a:prstGeom>
          <a:noFill/>
        </p:spPr>
        <p:txBody>
          <a:bodyPr wrap="square" rtlCol="0">
            <a:spAutoFit/>
          </a:bodyPr>
          <a:lstStyle/>
          <a:p>
            <a:pPr algn="just"/>
            <a:r>
              <a:rPr lang="en-US" altLang="zh-TW" sz="2800" dirty="0"/>
              <a:t>fine-tune a pretrained VGG-16 on our dataset and use it as the encoder. We then design stacked generator and stacked discriminator associated with the architecture of stacked encoder (VGG16), shown as the right figure.  </a:t>
            </a:r>
          </a:p>
        </p:txBody>
      </p:sp>
      <p:grpSp>
        <p:nvGrpSpPr>
          <p:cNvPr id="23" name="群組 22"/>
          <p:cNvGrpSpPr/>
          <p:nvPr/>
        </p:nvGrpSpPr>
        <p:grpSpPr>
          <a:xfrm>
            <a:off x="11176204" y="22211203"/>
            <a:ext cx="2161332" cy="2493617"/>
            <a:chOff x="11462540" y="22275573"/>
            <a:chExt cx="2133600" cy="2461624"/>
          </a:xfrm>
        </p:grpSpPr>
        <p:pic>
          <p:nvPicPr>
            <p:cNvPr id="19" name="圖片 18"/>
            <p:cNvPicPr>
              <a:picLocks noChangeAspect="1"/>
            </p:cNvPicPr>
            <p:nvPr/>
          </p:nvPicPr>
          <p:blipFill>
            <a:blip r:embed="rId7"/>
            <a:stretch>
              <a:fillRect/>
            </a:stretch>
          </p:blipFill>
          <p:spPr>
            <a:xfrm>
              <a:off x="11462540" y="22275573"/>
              <a:ext cx="2133600" cy="2133600"/>
            </a:xfrm>
            <a:prstGeom prst="rect">
              <a:avLst/>
            </a:prstGeom>
          </p:spPr>
        </p:pic>
        <p:sp>
          <p:nvSpPr>
            <p:cNvPr id="21" name="文字方塊 20"/>
            <p:cNvSpPr txBox="1"/>
            <p:nvPr/>
          </p:nvSpPr>
          <p:spPr>
            <a:xfrm>
              <a:off x="11623593" y="24372604"/>
              <a:ext cx="1934847" cy="364593"/>
            </a:xfrm>
            <a:prstGeom prst="rect">
              <a:avLst/>
            </a:prstGeom>
            <a:noFill/>
          </p:spPr>
          <p:txBody>
            <a:bodyPr wrap="square" rtlCol="0">
              <a:spAutoFit/>
            </a:bodyPr>
            <a:lstStyle/>
            <a:p>
              <a:r>
                <a:rPr lang="en-US" altLang="zh-TW" sz="1800" dirty="0"/>
                <a:t>Generated MNIST</a:t>
              </a:r>
              <a:endParaRPr lang="zh-TW" altLang="en-US" sz="1800" dirty="0"/>
            </a:p>
          </p:txBody>
        </p:sp>
      </p:grpSp>
      <p:grpSp>
        <p:nvGrpSpPr>
          <p:cNvPr id="30" name="群組 29"/>
          <p:cNvGrpSpPr/>
          <p:nvPr/>
        </p:nvGrpSpPr>
        <p:grpSpPr>
          <a:xfrm>
            <a:off x="13489037" y="22199884"/>
            <a:ext cx="2160538" cy="2464931"/>
            <a:chOff x="14649216" y="22638357"/>
            <a:chExt cx="2133600" cy="2434196"/>
          </a:xfrm>
        </p:grpSpPr>
        <p:pic>
          <p:nvPicPr>
            <p:cNvPr id="25" name="圖片 24"/>
            <p:cNvPicPr>
              <a:picLocks noChangeAspect="1"/>
            </p:cNvPicPr>
            <p:nvPr/>
          </p:nvPicPr>
          <p:blipFill>
            <a:blip r:embed="rId8"/>
            <a:stretch>
              <a:fillRect/>
            </a:stretch>
          </p:blipFill>
          <p:spPr>
            <a:xfrm>
              <a:off x="14649216" y="22638357"/>
              <a:ext cx="2133600" cy="2133600"/>
            </a:xfrm>
            <a:prstGeom prst="rect">
              <a:avLst/>
            </a:prstGeom>
          </p:spPr>
        </p:pic>
        <p:sp>
          <p:nvSpPr>
            <p:cNvPr id="95" name="文字方塊 94"/>
            <p:cNvSpPr txBox="1"/>
            <p:nvPr/>
          </p:nvSpPr>
          <p:spPr>
            <a:xfrm>
              <a:off x="15172488" y="24713429"/>
              <a:ext cx="1302643" cy="359124"/>
            </a:xfrm>
            <a:prstGeom prst="rect">
              <a:avLst/>
            </a:prstGeom>
            <a:noFill/>
          </p:spPr>
          <p:txBody>
            <a:bodyPr wrap="square" rtlCol="0">
              <a:spAutoFit/>
            </a:bodyPr>
            <a:lstStyle/>
            <a:p>
              <a:r>
                <a:rPr lang="en-US" altLang="zh-TW" sz="1800" dirty="0"/>
                <a:t>Real MNIST</a:t>
              </a:r>
              <a:endParaRPr lang="zh-TW" altLang="en-US" sz="1800" dirty="0"/>
            </a:p>
          </p:txBody>
        </p:sp>
      </p:grpSp>
      <p:sp>
        <p:nvSpPr>
          <p:cNvPr id="96" name="文字方塊 95"/>
          <p:cNvSpPr txBox="1"/>
          <p:nvPr/>
        </p:nvSpPr>
        <p:spPr>
          <a:xfrm>
            <a:off x="11567200" y="29262390"/>
            <a:ext cx="9975340" cy="2724144"/>
          </a:xfrm>
          <a:prstGeom prst="rect">
            <a:avLst/>
          </a:prstGeom>
          <a:noFill/>
        </p:spPr>
        <p:txBody>
          <a:bodyPr wrap="square" rtlCol="0">
            <a:spAutoFit/>
          </a:bodyPr>
          <a:lstStyle/>
          <a:p>
            <a:pPr algn="ctr"/>
            <a:r>
              <a:rPr lang="en-US" altLang="zh-TW" b="1" dirty="0"/>
              <a:t>References</a:t>
            </a:r>
          </a:p>
          <a:p>
            <a:r>
              <a:rPr lang="en-US" sz="2000" dirty="0"/>
              <a:t>[1] A. Radford, L. Metz, and S. </a:t>
            </a:r>
            <a:r>
              <a:rPr lang="en-US" sz="2000" dirty="0" err="1"/>
              <a:t>Chintala</a:t>
            </a:r>
            <a:r>
              <a:rPr lang="en-US" sz="2000" dirty="0"/>
              <a:t>. </a:t>
            </a:r>
            <a:r>
              <a:rPr lang="en-US" sz="2000" b="1" i="1" dirty="0"/>
              <a:t>Unsupervised representation learning with deep convolutional generative adversarial networks. </a:t>
            </a:r>
            <a:r>
              <a:rPr lang="en-US" sz="2000" dirty="0"/>
              <a:t>In ICLR, 2016.</a:t>
            </a:r>
            <a:endParaRPr lang="en-US" sz="2000" b="1" dirty="0"/>
          </a:p>
          <a:p>
            <a:r>
              <a:rPr lang="en-US" sz="2000" dirty="0"/>
              <a:t>[2] </a:t>
            </a:r>
            <a:r>
              <a:rPr lang="en-US" sz="2000" dirty="0" err="1"/>
              <a:t>Xun</a:t>
            </a:r>
            <a:r>
              <a:rPr lang="en-US" sz="2000" dirty="0"/>
              <a:t> Huang, </a:t>
            </a:r>
            <a:r>
              <a:rPr lang="en-US" sz="2000" dirty="0" err="1"/>
              <a:t>Yixuan</a:t>
            </a:r>
            <a:r>
              <a:rPr lang="en-US" sz="2000" dirty="0"/>
              <a:t> Li, Omid </a:t>
            </a:r>
            <a:r>
              <a:rPr lang="en-US" sz="2000" dirty="0" err="1"/>
              <a:t>Poursaeed</a:t>
            </a:r>
            <a:r>
              <a:rPr lang="en-US" sz="2000" dirty="0"/>
              <a:t>, John Hopcroft, Serge </a:t>
            </a:r>
            <a:r>
              <a:rPr lang="en-US" sz="2000" dirty="0" err="1"/>
              <a:t>Belongie</a:t>
            </a:r>
            <a:r>
              <a:rPr lang="en-US" sz="2000" dirty="0"/>
              <a:t>. </a:t>
            </a:r>
            <a:r>
              <a:rPr lang="en-US" sz="2000" b="1" i="1" dirty="0"/>
              <a:t>Stacked Generative Adversarial Networks</a:t>
            </a:r>
          </a:p>
          <a:p>
            <a:r>
              <a:rPr lang="en-US" sz="2000" dirty="0"/>
              <a:t>[3] </a:t>
            </a:r>
            <a:r>
              <a:rPr lang="en-US" sz="2000" dirty="0" err="1"/>
              <a:t>T.Salimans,I.Goodfellow,W.Zaremba,V.Cheung,A.Rad</a:t>
            </a:r>
            <a:r>
              <a:rPr lang="en-US" sz="2000" dirty="0"/>
              <a:t>- ford, and X. Chen. </a:t>
            </a:r>
            <a:r>
              <a:rPr lang="en-US" sz="2000" b="1" i="1" dirty="0"/>
              <a:t>Improved techniques for training </a:t>
            </a:r>
            <a:r>
              <a:rPr lang="en-US" sz="2000" b="1" i="1" dirty="0" err="1"/>
              <a:t>gans</a:t>
            </a:r>
            <a:r>
              <a:rPr lang="en-US" sz="2000" b="1" i="1" dirty="0"/>
              <a:t>. </a:t>
            </a:r>
            <a:r>
              <a:rPr lang="en-US" sz="2000" dirty="0"/>
              <a:t>In NIPS, 2016.</a:t>
            </a:r>
          </a:p>
        </p:txBody>
      </p:sp>
      <p:grpSp>
        <p:nvGrpSpPr>
          <p:cNvPr id="37" name="群組 36"/>
          <p:cNvGrpSpPr/>
          <p:nvPr/>
        </p:nvGrpSpPr>
        <p:grpSpPr>
          <a:xfrm>
            <a:off x="11975649" y="24976030"/>
            <a:ext cx="4114689" cy="4588185"/>
            <a:chOff x="13643562" y="23460143"/>
            <a:chExt cx="3552746" cy="3961577"/>
          </a:xfrm>
        </p:grpSpPr>
        <p:pic>
          <p:nvPicPr>
            <p:cNvPr id="31" name="圖片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643562" y="23460143"/>
              <a:ext cx="3552746" cy="3552746"/>
            </a:xfrm>
            <a:prstGeom prst="rect">
              <a:avLst/>
            </a:prstGeom>
          </p:spPr>
        </p:pic>
        <p:sp>
          <p:nvSpPr>
            <p:cNvPr id="97" name="文字方塊 96"/>
            <p:cNvSpPr txBox="1"/>
            <p:nvPr/>
          </p:nvSpPr>
          <p:spPr>
            <a:xfrm>
              <a:off x="14400873" y="26960055"/>
              <a:ext cx="2460416" cy="461665"/>
            </a:xfrm>
            <a:prstGeom prst="rect">
              <a:avLst/>
            </a:prstGeom>
            <a:noFill/>
          </p:spPr>
          <p:txBody>
            <a:bodyPr wrap="square" rtlCol="0">
              <a:spAutoFit/>
            </a:bodyPr>
            <a:lstStyle/>
            <a:p>
              <a:r>
                <a:rPr lang="en-US" altLang="zh-TW" sz="2400" dirty="0"/>
                <a:t>Generated indoor</a:t>
              </a:r>
              <a:endParaRPr lang="zh-TW" altLang="en-US" sz="2400" dirty="0"/>
            </a:p>
          </p:txBody>
        </p:sp>
      </p:grpSp>
      <p:grpSp>
        <p:nvGrpSpPr>
          <p:cNvPr id="39" name="群組 38"/>
          <p:cNvGrpSpPr/>
          <p:nvPr/>
        </p:nvGrpSpPr>
        <p:grpSpPr>
          <a:xfrm>
            <a:off x="16667309" y="24965428"/>
            <a:ext cx="4078141" cy="4564001"/>
            <a:chOff x="17703618" y="25846154"/>
            <a:chExt cx="3508765" cy="3926791"/>
          </a:xfrm>
        </p:grpSpPr>
        <p:pic>
          <p:nvPicPr>
            <p:cNvPr id="32" name="圖片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703618" y="25846154"/>
              <a:ext cx="3508765" cy="3508765"/>
            </a:xfrm>
            <a:prstGeom prst="rect">
              <a:avLst/>
            </a:prstGeom>
          </p:spPr>
        </p:pic>
        <p:sp>
          <p:nvSpPr>
            <p:cNvPr id="98" name="文字方塊 97"/>
            <p:cNvSpPr txBox="1"/>
            <p:nvPr/>
          </p:nvSpPr>
          <p:spPr>
            <a:xfrm>
              <a:off x="18894676" y="29311280"/>
              <a:ext cx="1767200" cy="461665"/>
            </a:xfrm>
            <a:prstGeom prst="rect">
              <a:avLst/>
            </a:prstGeom>
            <a:noFill/>
          </p:spPr>
          <p:txBody>
            <a:bodyPr wrap="square" rtlCol="0">
              <a:spAutoFit/>
            </a:bodyPr>
            <a:lstStyle/>
            <a:p>
              <a:r>
                <a:rPr lang="en-US" altLang="zh-TW" sz="2400" dirty="0"/>
                <a:t>Real indoor</a:t>
              </a:r>
              <a:endParaRPr lang="zh-TW" altLang="en-US" sz="2400" dirty="0"/>
            </a:p>
          </p:txBody>
        </p:sp>
      </p:grpSp>
      <p:pic>
        <p:nvPicPr>
          <p:cNvPr id="3" name="圖片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19392" y="21962545"/>
            <a:ext cx="2520441" cy="2520441"/>
          </a:xfrm>
          <a:prstGeom prst="rect">
            <a:avLst/>
          </a:prstGeom>
        </p:spPr>
      </p:pic>
      <p:pic>
        <p:nvPicPr>
          <p:cNvPr id="4" name="圖片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708735" y="21972797"/>
            <a:ext cx="2510189" cy="2510189"/>
          </a:xfrm>
          <a:prstGeom prst="rect">
            <a:avLst/>
          </a:prstGeom>
        </p:spPr>
      </p:pic>
      <p:sp>
        <p:nvSpPr>
          <p:cNvPr id="47" name="文字方塊 46"/>
          <p:cNvSpPr txBox="1"/>
          <p:nvPr/>
        </p:nvSpPr>
        <p:spPr>
          <a:xfrm>
            <a:off x="16356793" y="24426135"/>
            <a:ext cx="2035981" cy="369332"/>
          </a:xfrm>
          <a:prstGeom prst="rect">
            <a:avLst/>
          </a:prstGeom>
          <a:noFill/>
        </p:spPr>
        <p:txBody>
          <a:bodyPr wrap="square" rtlCol="0">
            <a:spAutoFit/>
          </a:bodyPr>
          <a:lstStyle/>
          <a:p>
            <a:r>
              <a:rPr lang="en-US" altLang="zh-TW" sz="1800" dirty="0"/>
              <a:t>Generated CIFAR10</a:t>
            </a:r>
            <a:endParaRPr lang="zh-TW" altLang="en-US" sz="1800" dirty="0"/>
          </a:p>
        </p:txBody>
      </p:sp>
      <p:sp>
        <p:nvSpPr>
          <p:cNvPr id="48" name="文字方塊 47"/>
          <p:cNvSpPr txBox="1"/>
          <p:nvPr/>
        </p:nvSpPr>
        <p:spPr>
          <a:xfrm>
            <a:off x="19290066" y="24458446"/>
            <a:ext cx="1818558" cy="369332"/>
          </a:xfrm>
          <a:prstGeom prst="rect">
            <a:avLst/>
          </a:prstGeom>
          <a:noFill/>
        </p:spPr>
        <p:txBody>
          <a:bodyPr wrap="square" rtlCol="0">
            <a:spAutoFit/>
          </a:bodyPr>
          <a:lstStyle/>
          <a:p>
            <a:r>
              <a:rPr lang="en-US" altLang="zh-TW" sz="1800" dirty="0"/>
              <a:t>Real CIFAR10</a:t>
            </a:r>
            <a:endParaRPr lang="zh-TW" altLang="en-US" sz="1800" dirty="0"/>
          </a:p>
        </p:txBody>
      </p:sp>
    </p:spTree>
    <p:extLst>
      <p:ext uri="{BB962C8B-B14F-4D97-AF65-F5344CB8AC3E}">
        <p14:creationId xmlns:p14="http://schemas.microsoft.com/office/powerpoint/2010/main" val="27933801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560</Words>
  <Application>Microsoft Office PowerPoint</Application>
  <PresentationFormat>自訂</PresentationFormat>
  <Paragraphs>34</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新細明體</vt:lpstr>
      <vt:lpstr>標楷體</vt:lpstr>
      <vt:lpstr>Arial</vt:lpstr>
      <vt:lpstr>Calibri</vt:lpstr>
      <vt:lpstr>Calibri Light</vt:lpstr>
      <vt:lpstr>Cambria Math</vt:lpstr>
      <vt:lpstr>Office 佈景主題</vt:lpstr>
      <vt:lpstr>LEARNING TO GENERATE RICH-CONTENT IMAGES CONDITIONED ON SEMANTIC LABELS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Drowning Detection Surveillance System</dc:title>
  <dc:creator>USER</dc:creator>
  <cp:lastModifiedBy>user</cp:lastModifiedBy>
  <cp:revision>114</cp:revision>
  <dcterms:created xsi:type="dcterms:W3CDTF">2016-09-07T03:40:41Z</dcterms:created>
  <dcterms:modified xsi:type="dcterms:W3CDTF">2017-01-11T00:16:53Z</dcterms:modified>
</cp:coreProperties>
</file>