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1" r:id="rId6"/>
    <p:sldId id="263" r:id="rId7"/>
    <p:sldId id="262" r:id="rId8"/>
    <p:sldId id="269" r:id="rId9"/>
    <p:sldId id="265" r:id="rId10"/>
    <p:sldId id="270" r:id="rId11"/>
    <p:sldId id="266" r:id="rId12"/>
    <p:sldId id="267" r:id="rId13"/>
    <p:sldId id="271" r:id="rId14"/>
    <p:sldId id="272" r:id="rId15"/>
    <p:sldId id="273" r:id="rId16"/>
    <p:sldId id="274" r:id="rId17"/>
    <p:sldId id="275" r:id="rId18"/>
    <p:sldId id="276"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494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71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13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755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054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473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714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646511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47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70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95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9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20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8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182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3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99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880427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E6FF30-657A-566C-2533-AE9897C4283C}"/>
              </a:ext>
            </a:extLst>
          </p:cNvPr>
          <p:cNvSpPr>
            <a:spLocks noGrp="1"/>
          </p:cNvSpPr>
          <p:nvPr>
            <p:ph type="ctrTitle"/>
          </p:nvPr>
        </p:nvSpPr>
        <p:spPr>
          <a:xfrm>
            <a:off x="3962399" y="2472268"/>
            <a:ext cx="7197726" cy="1122414"/>
          </a:xfrm>
        </p:spPr>
        <p:txBody>
          <a:bodyPr>
            <a:normAutofit/>
          </a:bodyPr>
          <a:lstStyle/>
          <a:p>
            <a:r>
              <a:rPr lang="en-US" altLang="zh-TW" sz="6000" dirty="0"/>
              <a:t>MEGA</a:t>
            </a:r>
            <a:r>
              <a:rPr lang="zh-TW" altLang="en-US" sz="6000" dirty="0"/>
              <a:t>系統分析報告</a:t>
            </a:r>
          </a:p>
        </p:txBody>
      </p:sp>
      <p:sp>
        <p:nvSpPr>
          <p:cNvPr id="3" name="副標題 2">
            <a:extLst>
              <a:ext uri="{FF2B5EF4-FFF2-40B4-BE49-F238E27FC236}">
                <a16:creationId xmlns:a16="http://schemas.microsoft.com/office/drawing/2014/main" id="{272D3982-BD56-B84F-2131-C0059A039BB2}"/>
              </a:ext>
            </a:extLst>
          </p:cNvPr>
          <p:cNvSpPr>
            <a:spLocks noGrp="1"/>
          </p:cNvSpPr>
          <p:nvPr>
            <p:ph type="subTitle" idx="1"/>
          </p:nvPr>
        </p:nvSpPr>
        <p:spPr>
          <a:xfrm>
            <a:off x="3962399" y="4108895"/>
            <a:ext cx="7197726" cy="1405467"/>
          </a:xfrm>
        </p:spPr>
        <p:txBody>
          <a:bodyPr>
            <a:normAutofit/>
          </a:bodyPr>
          <a:lstStyle/>
          <a:p>
            <a:r>
              <a:rPr lang="zh-TW" altLang="en-US" sz="3600" dirty="0"/>
              <a:t>組員：</a:t>
            </a:r>
            <a:r>
              <a:rPr lang="en-US" altLang="zh-TW" sz="3600" b="0" i="0" dirty="0">
                <a:effectLst/>
                <a:latin typeface="-apple-system"/>
              </a:rPr>
              <a:t>109108113</a:t>
            </a:r>
            <a:r>
              <a:rPr lang="zh-TW" altLang="en-US" sz="3600" b="0" i="0" dirty="0">
                <a:effectLst/>
                <a:latin typeface="-apple-system"/>
              </a:rPr>
              <a:t>梁舜勛　</a:t>
            </a:r>
            <a:r>
              <a:rPr lang="en-US" altLang="zh-TW" sz="3600" b="0" i="0" dirty="0">
                <a:effectLst/>
                <a:latin typeface="-apple-system"/>
              </a:rPr>
              <a:t>109111124</a:t>
            </a:r>
            <a:r>
              <a:rPr lang="zh-TW" altLang="en-US" sz="3600" b="0" i="0" dirty="0">
                <a:effectLst/>
                <a:latin typeface="-apple-system"/>
              </a:rPr>
              <a:t>蔡巧柔</a:t>
            </a:r>
            <a:endParaRPr lang="zh-TW" altLang="en-US" sz="3600" dirty="0"/>
          </a:p>
        </p:txBody>
      </p:sp>
    </p:spTree>
    <p:extLst>
      <p:ext uri="{BB962C8B-B14F-4D97-AF65-F5344CB8AC3E}">
        <p14:creationId xmlns:p14="http://schemas.microsoft.com/office/powerpoint/2010/main" val="103947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40F2C2-4EB1-9DDC-129B-3ADB6D1E99C8}"/>
              </a:ext>
            </a:extLst>
          </p:cNvPr>
          <p:cNvSpPr>
            <a:spLocks noGrp="1"/>
          </p:cNvSpPr>
          <p:nvPr>
            <p:ph type="title"/>
          </p:nvPr>
        </p:nvSpPr>
        <p:spPr>
          <a:xfrm>
            <a:off x="268448" y="0"/>
            <a:ext cx="10131425" cy="1456267"/>
          </a:xfrm>
        </p:spPr>
        <p:txBody>
          <a:bodyPr/>
          <a:lstStyle/>
          <a:p>
            <a:r>
              <a:rPr lang="zh-TW" altLang="en-US" dirty="0"/>
              <a:t>商業版</a:t>
            </a:r>
          </a:p>
        </p:txBody>
      </p:sp>
      <p:pic>
        <p:nvPicPr>
          <p:cNvPr id="4" name="圖片 3">
            <a:extLst>
              <a:ext uri="{FF2B5EF4-FFF2-40B4-BE49-F238E27FC236}">
                <a16:creationId xmlns:a16="http://schemas.microsoft.com/office/drawing/2014/main" id="{1CA3FD62-029F-CAD9-B402-70920489E74B}"/>
              </a:ext>
            </a:extLst>
          </p:cNvPr>
          <p:cNvPicPr>
            <a:picLocks noChangeAspect="1"/>
          </p:cNvPicPr>
          <p:nvPr/>
        </p:nvPicPr>
        <p:blipFill>
          <a:blip r:embed="rId2"/>
          <a:stretch>
            <a:fillRect/>
          </a:stretch>
        </p:blipFill>
        <p:spPr>
          <a:xfrm>
            <a:off x="808887" y="1573832"/>
            <a:ext cx="10574226" cy="4532157"/>
          </a:xfrm>
          <a:prstGeom prst="rect">
            <a:avLst/>
          </a:prstGeom>
        </p:spPr>
      </p:pic>
    </p:spTree>
    <p:extLst>
      <p:ext uri="{BB962C8B-B14F-4D97-AF65-F5344CB8AC3E}">
        <p14:creationId xmlns:p14="http://schemas.microsoft.com/office/powerpoint/2010/main" val="234550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0ADCA-7247-2430-6465-2AB6FB21F665}"/>
              </a:ext>
            </a:extLst>
          </p:cNvPr>
          <p:cNvSpPr>
            <a:spLocks noGrp="1"/>
          </p:cNvSpPr>
          <p:nvPr>
            <p:ph type="title"/>
          </p:nvPr>
        </p:nvSpPr>
        <p:spPr/>
        <p:txBody>
          <a:bodyPr/>
          <a:lstStyle/>
          <a:p>
            <a:r>
              <a:rPr lang="zh-TW" altLang="en-US" b="0" i="0" dirty="0">
                <a:effectLst/>
                <a:latin typeface="montserrat_light"/>
              </a:rPr>
              <a:t>適合您企業的安全解決方案</a:t>
            </a:r>
            <a:endParaRPr lang="zh-TW" altLang="en-US" dirty="0"/>
          </a:p>
        </p:txBody>
      </p:sp>
      <p:sp>
        <p:nvSpPr>
          <p:cNvPr id="3" name="內容版面配置區 2">
            <a:extLst>
              <a:ext uri="{FF2B5EF4-FFF2-40B4-BE49-F238E27FC236}">
                <a16:creationId xmlns:a16="http://schemas.microsoft.com/office/drawing/2014/main" id="{B096F071-2A72-6363-D2AF-FAB8ACF5895F}"/>
              </a:ext>
            </a:extLst>
          </p:cNvPr>
          <p:cNvSpPr>
            <a:spLocks noGrp="1"/>
          </p:cNvSpPr>
          <p:nvPr>
            <p:ph idx="1"/>
          </p:nvPr>
        </p:nvSpPr>
        <p:spPr>
          <a:xfrm>
            <a:off x="685801" y="2142067"/>
            <a:ext cx="4347593" cy="3649133"/>
          </a:xfrm>
        </p:spPr>
        <p:txBody>
          <a:bodyPr/>
          <a:lstStyle/>
          <a:p>
            <a:r>
              <a:rPr lang="zh-TW" altLang="en-US" b="0" i="0" dirty="0">
                <a:effectLst/>
                <a:latin typeface="LatoWeb"/>
              </a:rPr>
              <a:t>有我們使用者控制的點對點加密功能，您的資料與通訊再安全不過的了。透過</a:t>
            </a:r>
            <a:r>
              <a:rPr lang="en-US" altLang="zh-TW" b="0" i="0" dirty="0">
                <a:effectLst/>
                <a:latin typeface="LatoWeb"/>
              </a:rPr>
              <a:t>MEGA</a:t>
            </a:r>
            <a:r>
              <a:rPr lang="zh-TW" altLang="en-US" b="0" i="0" dirty="0">
                <a:effectLst/>
                <a:latin typeface="LatoWeb"/>
              </a:rPr>
              <a:t>簡單的檔案儲存與共享、輕鬆的使用者管理、無限制的檔案大小、受密碼保護的連結以及更多功能，在您所有裝置安全地進行共享與協作。而且別忘了我們的客服團隊是一天</a:t>
            </a:r>
            <a:r>
              <a:rPr lang="en-US" altLang="zh-TW" b="0" i="0" dirty="0">
                <a:effectLst/>
                <a:latin typeface="LatoWeb"/>
              </a:rPr>
              <a:t>24</a:t>
            </a:r>
            <a:r>
              <a:rPr lang="zh-TW" altLang="en-US" b="0" i="0" dirty="0">
                <a:effectLst/>
                <a:latin typeface="LatoWeb"/>
              </a:rPr>
              <a:t>小時，一周</a:t>
            </a:r>
            <a:r>
              <a:rPr lang="en-US" altLang="zh-TW" b="0" i="0" dirty="0">
                <a:effectLst/>
                <a:latin typeface="LatoWeb"/>
              </a:rPr>
              <a:t>7</a:t>
            </a:r>
            <a:r>
              <a:rPr lang="zh-TW" altLang="en-US" b="0" i="0" dirty="0">
                <a:effectLst/>
                <a:latin typeface="LatoWeb"/>
              </a:rPr>
              <a:t>天全天候為您服務，並且優先支援商業版帳戶。</a:t>
            </a:r>
            <a:endParaRPr lang="zh-TW" altLang="en-US" dirty="0"/>
          </a:p>
        </p:txBody>
      </p:sp>
      <p:pic>
        <p:nvPicPr>
          <p:cNvPr id="5" name="圖片 4">
            <a:extLst>
              <a:ext uri="{FF2B5EF4-FFF2-40B4-BE49-F238E27FC236}">
                <a16:creationId xmlns:a16="http://schemas.microsoft.com/office/drawing/2014/main" id="{251156C4-C2FF-2730-9231-8B2031960A72}"/>
              </a:ext>
            </a:extLst>
          </p:cNvPr>
          <p:cNvPicPr>
            <a:picLocks noChangeAspect="1"/>
          </p:cNvPicPr>
          <p:nvPr/>
        </p:nvPicPr>
        <p:blipFill>
          <a:blip r:embed="rId2"/>
          <a:stretch>
            <a:fillRect/>
          </a:stretch>
        </p:blipFill>
        <p:spPr>
          <a:xfrm>
            <a:off x="5656715" y="2142067"/>
            <a:ext cx="5550978" cy="3758977"/>
          </a:xfrm>
          <a:prstGeom prst="rect">
            <a:avLst/>
          </a:prstGeom>
        </p:spPr>
      </p:pic>
    </p:spTree>
    <p:extLst>
      <p:ext uri="{BB962C8B-B14F-4D97-AF65-F5344CB8AC3E}">
        <p14:creationId xmlns:p14="http://schemas.microsoft.com/office/powerpoint/2010/main" val="417267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EC0D0-C563-FAC5-15E6-A741B8461E89}"/>
              </a:ext>
            </a:extLst>
          </p:cNvPr>
          <p:cNvSpPr>
            <a:spLocks noGrp="1"/>
          </p:cNvSpPr>
          <p:nvPr>
            <p:ph type="title"/>
          </p:nvPr>
        </p:nvSpPr>
        <p:spPr/>
        <p:txBody>
          <a:bodyPr/>
          <a:lstStyle/>
          <a:p>
            <a:r>
              <a:rPr lang="zh-TW" altLang="en-US" b="0" i="0" dirty="0">
                <a:effectLst/>
                <a:latin typeface="montserrat_light"/>
              </a:rPr>
              <a:t>比較</a:t>
            </a:r>
            <a:r>
              <a:rPr lang="en-US" altLang="zh-TW" b="0" i="0" dirty="0">
                <a:effectLst/>
                <a:latin typeface="montserrat_light"/>
              </a:rPr>
              <a:t>MEGA</a:t>
            </a:r>
            <a:r>
              <a:rPr lang="zh-TW" altLang="en-US" b="0" i="0" dirty="0">
                <a:effectLst/>
                <a:latin typeface="montserrat_light"/>
              </a:rPr>
              <a:t>與</a:t>
            </a:r>
            <a:r>
              <a:rPr lang="en-US" altLang="zh-TW" b="0" i="0" dirty="0">
                <a:effectLst/>
                <a:latin typeface="montserrat_light"/>
              </a:rPr>
              <a:t>Google</a:t>
            </a:r>
            <a:endParaRPr lang="zh-TW" altLang="en-US" dirty="0"/>
          </a:p>
        </p:txBody>
      </p:sp>
      <p:sp>
        <p:nvSpPr>
          <p:cNvPr id="3" name="內容版面配置區 2">
            <a:extLst>
              <a:ext uri="{FF2B5EF4-FFF2-40B4-BE49-F238E27FC236}">
                <a16:creationId xmlns:a16="http://schemas.microsoft.com/office/drawing/2014/main" id="{449E3C4C-6874-69E9-880A-91EC9E3BAF42}"/>
              </a:ext>
            </a:extLst>
          </p:cNvPr>
          <p:cNvSpPr>
            <a:spLocks noGrp="1"/>
          </p:cNvSpPr>
          <p:nvPr>
            <p:ph idx="1"/>
          </p:nvPr>
        </p:nvSpPr>
        <p:spPr>
          <a:xfrm>
            <a:off x="685801" y="2142067"/>
            <a:ext cx="4498595" cy="3193331"/>
          </a:xfrm>
        </p:spPr>
        <p:txBody>
          <a:bodyPr/>
          <a:lstStyle/>
          <a:p>
            <a:r>
              <a:rPr lang="en-US" altLang="zh-TW" b="0" i="0" dirty="0">
                <a:effectLst/>
                <a:latin typeface="LatoWeb"/>
              </a:rPr>
              <a:t>MEGA</a:t>
            </a:r>
            <a:r>
              <a:rPr lang="zh-TW" altLang="en-US" b="0" i="0" dirty="0">
                <a:effectLst/>
                <a:latin typeface="LatoWeb"/>
              </a:rPr>
              <a:t>商業版計算方式不同。我們會針對不同用戶的儲存空間與傳輸配額做各別收費。更棒的是，我們僅會依照您的實際使用量，以每增加</a:t>
            </a:r>
            <a:r>
              <a:rPr lang="en-US" altLang="zh-TW" b="0" i="0" dirty="0">
                <a:effectLst/>
                <a:latin typeface="LatoWeb"/>
              </a:rPr>
              <a:t>1 TB</a:t>
            </a:r>
            <a:r>
              <a:rPr lang="zh-TW" altLang="en-US" b="0" i="0" dirty="0">
                <a:effectLst/>
                <a:latin typeface="LatoWeb"/>
              </a:rPr>
              <a:t>做增量收費。您無需為之後才會用到的大空間與流量配額預先付費。使用</a:t>
            </a:r>
            <a:r>
              <a:rPr lang="en-US" altLang="zh-TW" b="0" i="0" dirty="0">
                <a:effectLst/>
                <a:latin typeface="LatoWeb"/>
              </a:rPr>
              <a:t>MEGA</a:t>
            </a:r>
            <a:r>
              <a:rPr lang="zh-TW" altLang="en-US" b="0" i="0" dirty="0">
                <a:effectLst/>
                <a:latin typeface="LatoWeb"/>
              </a:rPr>
              <a:t>商業版您可以用多少付多少。</a:t>
            </a:r>
            <a:br>
              <a:rPr lang="zh-TW" altLang="en-US" dirty="0"/>
            </a:br>
            <a:br>
              <a:rPr lang="zh-TW" altLang="en-US" dirty="0"/>
            </a:br>
            <a:r>
              <a:rPr lang="zh-TW" altLang="en-US" b="0" i="0" dirty="0">
                <a:effectLst/>
                <a:latin typeface="LatoWeb"/>
              </a:rPr>
              <a:t>試試</a:t>
            </a:r>
            <a:r>
              <a:rPr lang="en-US" altLang="zh-TW" b="0" i="0" dirty="0">
                <a:effectLst/>
                <a:latin typeface="LatoWeb"/>
              </a:rPr>
              <a:t>MEGA</a:t>
            </a:r>
            <a:r>
              <a:rPr lang="zh-TW" altLang="en-US" b="0" i="0" dirty="0">
                <a:effectLst/>
                <a:latin typeface="LatoWeb"/>
              </a:rPr>
              <a:t>的費用比較工具來看看您可以節省多少費用。</a:t>
            </a:r>
            <a:endParaRPr lang="zh-TW" altLang="en-US" dirty="0"/>
          </a:p>
        </p:txBody>
      </p:sp>
      <p:pic>
        <p:nvPicPr>
          <p:cNvPr id="7" name="圖片 6">
            <a:extLst>
              <a:ext uri="{FF2B5EF4-FFF2-40B4-BE49-F238E27FC236}">
                <a16:creationId xmlns:a16="http://schemas.microsoft.com/office/drawing/2014/main" id="{0BD7C7FB-548C-2B8B-9F6C-7E3944DE2903}"/>
              </a:ext>
            </a:extLst>
          </p:cNvPr>
          <p:cNvPicPr>
            <a:picLocks noChangeAspect="1"/>
          </p:cNvPicPr>
          <p:nvPr/>
        </p:nvPicPr>
        <p:blipFill rotWithShape="1">
          <a:blip r:embed="rId2"/>
          <a:srcRect l="5701" t="7594" r="2425"/>
          <a:stretch/>
        </p:blipFill>
        <p:spPr>
          <a:xfrm>
            <a:off x="5751513" y="1375794"/>
            <a:ext cx="4687549" cy="4529977"/>
          </a:xfrm>
          <a:prstGeom prst="rect">
            <a:avLst/>
          </a:prstGeom>
        </p:spPr>
      </p:pic>
    </p:spTree>
    <p:extLst>
      <p:ext uri="{BB962C8B-B14F-4D97-AF65-F5344CB8AC3E}">
        <p14:creationId xmlns:p14="http://schemas.microsoft.com/office/powerpoint/2010/main" val="332580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C1DCA-42E1-5F55-2DD7-410ABE9761DB}"/>
              </a:ext>
            </a:extLst>
          </p:cNvPr>
          <p:cNvSpPr>
            <a:spLocks noGrp="1"/>
          </p:cNvSpPr>
          <p:nvPr>
            <p:ph type="title"/>
          </p:nvPr>
        </p:nvSpPr>
        <p:spPr>
          <a:xfrm>
            <a:off x="1030287" y="2700866"/>
            <a:ext cx="10131425" cy="1456267"/>
          </a:xfrm>
        </p:spPr>
        <p:txBody>
          <a:bodyPr>
            <a:normAutofit/>
          </a:bodyPr>
          <a:lstStyle/>
          <a:p>
            <a:pPr algn="ctr"/>
            <a:r>
              <a:rPr lang="en-US" altLang="zh-TW" sz="5400" dirty="0"/>
              <a:t>MEGA</a:t>
            </a:r>
            <a:r>
              <a:rPr lang="zh-TW" altLang="en-US" sz="5400" dirty="0"/>
              <a:t>系統分析表</a:t>
            </a:r>
          </a:p>
        </p:txBody>
      </p:sp>
    </p:spTree>
    <p:extLst>
      <p:ext uri="{BB962C8B-B14F-4D97-AF65-F5344CB8AC3E}">
        <p14:creationId xmlns:p14="http://schemas.microsoft.com/office/powerpoint/2010/main" val="340222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5FB-ECE1-A445-34D4-F9FF7B72B547}"/>
              </a:ext>
            </a:extLst>
          </p:cNvPr>
          <p:cNvSpPr>
            <a:spLocks noGrp="1"/>
          </p:cNvSpPr>
          <p:nvPr>
            <p:ph type="title"/>
          </p:nvPr>
        </p:nvSpPr>
        <p:spPr/>
        <p:txBody>
          <a:bodyPr/>
          <a:lstStyle/>
          <a:p>
            <a:r>
              <a:rPr lang="zh-TW" altLang="en-US" dirty="0"/>
              <a:t>利害關係人</a:t>
            </a:r>
          </a:p>
        </p:txBody>
      </p:sp>
      <p:pic>
        <p:nvPicPr>
          <p:cNvPr id="9" name="內容版面配置區 8">
            <a:extLst>
              <a:ext uri="{FF2B5EF4-FFF2-40B4-BE49-F238E27FC236}">
                <a16:creationId xmlns:a16="http://schemas.microsoft.com/office/drawing/2014/main" id="{F8198BFD-AC9A-B4C1-DC5B-5C1CB9554125}"/>
              </a:ext>
            </a:extLst>
          </p:cNvPr>
          <p:cNvPicPr>
            <a:picLocks noGrp="1" noChangeAspect="1"/>
          </p:cNvPicPr>
          <p:nvPr>
            <p:ph idx="1"/>
          </p:nvPr>
        </p:nvPicPr>
        <p:blipFill>
          <a:blip r:embed="rId2"/>
          <a:stretch>
            <a:fillRect/>
          </a:stretch>
        </p:blipFill>
        <p:spPr>
          <a:xfrm>
            <a:off x="3229955" y="1034315"/>
            <a:ext cx="4153883" cy="5567192"/>
          </a:xfrm>
        </p:spPr>
      </p:pic>
      <p:pic>
        <p:nvPicPr>
          <p:cNvPr id="11" name="圖片 10">
            <a:extLst>
              <a:ext uri="{FF2B5EF4-FFF2-40B4-BE49-F238E27FC236}">
                <a16:creationId xmlns:a16="http://schemas.microsoft.com/office/drawing/2014/main" id="{E9C31CAA-0F96-C444-2ECC-D2EDD422670D}"/>
              </a:ext>
            </a:extLst>
          </p:cNvPr>
          <p:cNvPicPr>
            <a:picLocks noChangeAspect="1"/>
          </p:cNvPicPr>
          <p:nvPr/>
        </p:nvPicPr>
        <p:blipFill>
          <a:blip r:embed="rId3"/>
          <a:stretch>
            <a:fillRect/>
          </a:stretch>
        </p:blipFill>
        <p:spPr>
          <a:xfrm>
            <a:off x="7509610" y="1034315"/>
            <a:ext cx="4153883" cy="5567192"/>
          </a:xfrm>
          <a:prstGeom prst="rect">
            <a:avLst/>
          </a:prstGeom>
        </p:spPr>
      </p:pic>
    </p:spTree>
    <p:extLst>
      <p:ext uri="{BB962C8B-B14F-4D97-AF65-F5344CB8AC3E}">
        <p14:creationId xmlns:p14="http://schemas.microsoft.com/office/powerpoint/2010/main" val="162971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05878B-29F7-C7F8-93C1-0B4EC231C20E}"/>
              </a:ext>
            </a:extLst>
          </p:cNvPr>
          <p:cNvSpPr>
            <a:spLocks noGrp="1"/>
          </p:cNvSpPr>
          <p:nvPr>
            <p:ph type="title"/>
          </p:nvPr>
        </p:nvSpPr>
        <p:spPr/>
        <p:txBody>
          <a:bodyPr/>
          <a:lstStyle/>
          <a:p>
            <a:r>
              <a:rPr lang="zh-TW" altLang="en-US" dirty="0"/>
              <a:t>事件表</a:t>
            </a:r>
          </a:p>
        </p:txBody>
      </p:sp>
      <p:pic>
        <p:nvPicPr>
          <p:cNvPr id="5" name="內容版面配置區 4">
            <a:extLst>
              <a:ext uri="{FF2B5EF4-FFF2-40B4-BE49-F238E27FC236}">
                <a16:creationId xmlns:a16="http://schemas.microsoft.com/office/drawing/2014/main" id="{42BACA99-6011-2B3E-C261-0AEEC3CF4F01}"/>
              </a:ext>
            </a:extLst>
          </p:cNvPr>
          <p:cNvPicPr>
            <a:picLocks noGrp="1" noChangeAspect="1"/>
          </p:cNvPicPr>
          <p:nvPr>
            <p:ph idx="1"/>
          </p:nvPr>
        </p:nvPicPr>
        <p:blipFill>
          <a:blip r:embed="rId2"/>
          <a:stretch>
            <a:fillRect/>
          </a:stretch>
        </p:blipFill>
        <p:spPr>
          <a:xfrm>
            <a:off x="3114505" y="207599"/>
            <a:ext cx="4251633" cy="6442802"/>
          </a:xfrm>
        </p:spPr>
      </p:pic>
      <p:pic>
        <p:nvPicPr>
          <p:cNvPr id="7" name="圖片 6">
            <a:extLst>
              <a:ext uri="{FF2B5EF4-FFF2-40B4-BE49-F238E27FC236}">
                <a16:creationId xmlns:a16="http://schemas.microsoft.com/office/drawing/2014/main" id="{DE2B397E-1371-0E38-7A17-84B813B7139C}"/>
              </a:ext>
            </a:extLst>
          </p:cNvPr>
          <p:cNvPicPr>
            <a:picLocks noChangeAspect="1"/>
          </p:cNvPicPr>
          <p:nvPr/>
        </p:nvPicPr>
        <p:blipFill>
          <a:blip r:embed="rId3"/>
          <a:stretch>
            <a:fillRect/>
          </a:stretch>
        </p:blipFill>
        <p:spPr>
          <a:xfrm>
            <a:off x="7523523" y="207599"/>
            <a:ext cx="4251634" cy="6442802"/>
          </a:xfrm>
          <a:prstGeom prst="rect">
            <a:avLst/>
          </a:prstGeom>
        </p:spPr>
      </p:pic>
    </p:spTree>
    <p:extLst>
      <p:ext uri="{BB962C8B-B14F-4D97-AF65-F5344CB8AC3E}">
        <p14:creationId xmlns:p14="http://schemas.microsoft.com/office/powerpoint/2010/main" val="404891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91644-C5A0-A6B9-149B-11671AD42BE2}"/>
              </a:ext>
            </a:extLst>
          </p:cNvPr>
          <p:cNvSpPr>
            <a:spLocks noGrp="1"/>
          </p:cNvSpPr>
          <p:nvPr>
            <p:ph type="title"/>
          </p:nvPr>
        </p:nvSpPr>
        <p:spPr>
          <a:xfrm>
            <a:off x="609895" y="0"/>
            <a:ext cx="10131425" cy="1456267"/>
          </a:xfrm>
        </p:spPr>
        <p:txBody>
          <a:bodyPr/>
          <a:lstStyle/>
          <a:p>
            <a:r>
              <a:rPr lang="zh-TW" altLang="en-US" dirty="0"/>
              <a:t>使用案例</a:t>
            </a:r>
          </a:p>
        </p:txBody>
      </p:sp>
      <p:pic>
        <p:nvPicPr>
          <p:cNvPr id="5" name="圖片 4">
            <a:extLst>
              <a:ext uri="{FF2B5EF4-FFF2-40B4-BE49-F238E27FC236}">
                <a16:creationId xmlns:a16="http://schemas.microsoft.com/office/drawing/2014/main" id="{ADCB391A-326C-0660-A058-CEB60679E7AC}"/>
              </a:ext>
            </a:extLst>
          </p:cNvPr>
          <p:cNvPicPr>
            <a:picLocks noChangeAspect="1"/>
          </p:cNvPicPr>
          <p:nvPr/>
        </p:nvPicPr>
        <p:blipFill>
          <a:blip r:embed="rId2"/>
          <a:stretch>
            <a:fillRect/>
          </a:stretch>
        </p:blipFill>
        <p:spPr>
          <a:xfrm>
            <a:off x="101231" y="1109122"/>
            <a:ext cx="5867485" cy="3209181"/>
          </a:xfrm>
          <a:prstGeom prst="rect">
            <a:avLst/>
          </a:prstGeom>
        </p:spPr>
      </p:pic>
      <p:pic>
        <p:nvPicPr>
          <p:cNvPr id="7" name="圖片 6">
            <a:extLst>
              <a:ext uri="{FF2B5EF4-FFF2-40B4-BE49-F238E27FC236}">
                <a16:creationId xmlns:a16="http://schemas.microsoft.com/office/drawing/2014/main" id="{8B2D4FBC-3F43-2677-53AB-AF879598DB3B}"/>
              </a:ext>
            </a:extLst>
          </p:cNvPr>
          <p:cNvPicPr>
            <a:picLocks noChangeAspect="1"/>
          </p:cNvPicPr>
          <p:nvPr/>
        </p:nvPicPr>
        <p:blipFill>
          <a:blip r:embed="rId3"/>
          <a:stretch>
            <a:fillRect/>
          </a:stretch>
        </p:blipFill>
        <p:spPr>
          <a:xfrm>
            <a:off x="6096000" y="1250044"/>
            <a:ext cx="5867485" cy="3068259"/>
          </a:xfrm>
          <a:prstGeom prst="rect">
            <a:avLst/>
          </a:prstGeom>
        </p:spPr>
      </p:pic>
      <p:pic>
        <p:nvPicPr>
          <p:cNvPr id="9" name="圖片 8">
            <a:extLst>
              <a:ext uri="{FF2B5EF4-FFF2-40B4-BE49-F238E27FC236}">
                <a16:creationId xmlns:a16="http://schemas.microsoft.com/office/drawing/2014/main" id="{828784DA-C393-FAB6-5226-1009B2718EF6}"/>
              </a:ext>
            </a:extLst>
          </p:cNvPr>
          <p:cNvPicPr>
            <a:picLocks noChangeAspect="1"/>
          </p:cNvPicPr>
          <p:nvPr/>
        </p:nvPicPr>
        <p:blipFill>
          <a:blip r:embed="rId4"/>
          <a:stretch>
            <a:fillRect/>
          </a:stretch>
        </p:blipFill>
        <p:spPr>
          <a:xfrm>
            <a:off x="101230" y="4397698"/>
            <a:ext cx="5867485" cy="2389270"/>
          </a:xfrm>
          <a:prstGeom prst="rect">
            <a:avLst/>
          </a:prstGeom>
        </p:spPr>
      </p:pic>
      <p:pic>
        <p:nvPicPr>
          <p:cNvPr id="11" name="圖片 10">
            <a:extLst>
              <a:ext uri="{FF2B5EF4-FFF2-40B4-BE49-F238E27FC236}">
                <a16:creationId xmlns:a16="http://schemas.microsoft.com/office/drawing/2014/main" id="{0355FF74-79DB-FC6B-3804-19872442DED2}"/>
              </a:ext>
            </a:extLst>
          </p:cNvPr>
          <p:cNvPicPr>
            <a:picLocks noChangeAspect="1"/>
          </p:cNvPicPr>
          <p:nvPr/>
        </p:nvPicPr>
        <p:blipFill>
          <a:blip r:embed="rId5"/>
          <a:stretch>
            <a:fillRect/>
          </a:stretch>
        </p:blipFill>
        <p:spPr>
          <a:xfrm>
            <a:off x="6096000" y="4397698"/>
            <a:ext cx="5007429" cy="2409955"/>
          </a:xfrm>
          <a:prstGeom prst="rect">
            <a:avLst/>
          </a:prstGeom>
        </p:spPr>
      </p:pic>
    </p:spTree>
    <p:extLst>
      <p:ext uri="{BB962C8B-B14F-4D97-AF65-F5344CB8AC3E}">
        <p14:creationId xmlns:p14="http://schemas.microsoft.com/office/powerpoint/2010/main" val="29674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27870-F199-4E2B-7A2E-5C6839CF2A46}"/>
              </a:ext>
            </a:extLst>
          </p:cNvPr>
          <p:cNvSpPr>
            <a:spLocks noGrp="1"/>
          </p:cNvSpPr>
          <p:nvPr>
            <p:ph type="title"/>
          </p:nvPr>
        </p:nvSpPr>
        <p:spPr>
          <a:xfrm>
            <a:off x="587829" y="0"/>
            <a:ext cx="10131425" cy="1456267"/>
          </a:xfrm>
        </p:spPr>
        <p:txBody>
          <a:bodyPr/>
          <a:lstStyle/>
          <a:p>
            <a:r>
              <a:rPr lang="zh-TW" altLang="en-US" dirty="0"/>
              <a:t>使用案例</a:t>
            </a:r>
          </a:p>
        </p:txBody>
      </p:sp>
      <p:pic>
        <p:nvPicPr>
          <p:cNvPr id="4" name="圖片 3">
            <a:extLst>
              <a:ext uri="{FF2B5EF4-FFF2-40B4-BE49-F238E27FC236}">
                <a16:creationId xmlns:a16="http://schemas.microsoft.com/office/drawing/2014/main" id="{7FFAE723-3619-C0AE-B693-1847B48DF5C6}"/>
              </a:ext>
            </a:extLst>
          </p:cNvPr>
          <p:cNvPicPr>
            <a:picLocks noChangeAspect="1"/>
          </p:cNvPicPr>
          <p:nvPr/>
        </p:nvPicPr>
        <p:blipFill>
          <a:blip r:embed="rId2"/>
          <a:stretch>
            <a:fillRect/>
          </a:stretch>
        </p:blipFill>
        <p:spPr>
          <a:xfrm>
            <a:off x="5653540" y="3978221"/>
            <a:ext cx="6143301" cy="2694430"/>
          </a:xfrm>
          <a:prstGeom prst="rect">
            <a:avLst/>
          </a:prstGeom>
        </p:spPr>
      </p:pic>
      <p:pic>
        <p:nvPicPr>
          <p:cNvPr id="5" name="圖片 4">
            <a:extLst>
              <a:ext uri="{FF2B5EF4-FFF2-40B4-BE49-F238E27FC236}">
                <a16:creationId xmlns:a16="http://schemas.microsoft.com/office/drawing/2014/main" id="{91D49320-EFB5-9BBD-1E3F-03B63ED0DB32}"/>
              </a:ext>
            </a:extLst>
          </p:cNvPr>
          <p:cNvPicPr>
            <a:picLocks noChangeAspect="1"/>
          </p:cNvPicPr>
          <p:nvPr/>
        </p:nvPicPr>
        <p:blipFill>
          <a:blip r:embed="rId3"/>
          <a:stretch>
            <a:fillRect/>
          </a:stretch>
        </p:blipFill>
        <p:spPr>
          <a:xfrm>
            <a:off x="5653539" y="989390"/>
            <a:ext cx="6143301" cy="2700867"/>
          </a:xfrm>
          <a:prstGeom prst="rect">
            <a:avLst/>
          </a:prstGeom>
        </p:spPr>
      </p:pic>
      <p:pic>
        <p:nvPicPr>
          <p:cNvPr id="6" name="圖片 5">
            <a:extLst>
              <a:ext uri="{FF2B5EF4-FFF2-40B4-BE49-F238E27FC236}">
                <a16:creationId xmlns:a16="http://schemas.microsoft.com/office/drawing/2014/main" id="{629924E9-AB8B-D3F4-B130-82A9A202803E}"/>
              </a:ext>
            </a:extLst>
          </p:cNvPr>
          <p:cNvPicPr>
            <a:picLocks noChangeAspect="1"/>
          </p:cNvPicPr>
          <p:nvPr/>
        </p:nvPicPr>
        <p:blipFill>
          <a:blip r:embed="rId4"/>
          <a:stretch>
            <a:fillRect/>
          </a:stretch>
        </p:blipFill>
        <p:spPr>
          <a:xfrm>
            <a:off x="587829" y="2612572"/>
            <a:ext cx="4847512" cy="4060080"/>
          </a:xfrm>
          <a:prstGeom prst="rect">
            <a:avLst/>
          </a:prstGeom>
        </p:spPr>
      </p:pic>
    </p:spTree>
    <p:extLst>
      <p:ext uri="{BB962C8B-B14F-4D97-AF65-F5344CB8AC3E}">
        <p14:creationId xmlns:p14="http://schemas.microsoft.com/office/powerpoint/2010/main" val="117229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C1DCA-42E1-5F55-2DD7-410ABE9761DB}"/>
              </a:ext>
            </a:extLst>
          </p:cNvPr>
          <p:cNvSpPr>
            <a:spLocks noGrp="1"/>
          </p:cNvSpPr>
          <p:nvPr>
            <p:ph type="title"/>
          </p:nvPr>
        </p:nvSpPr>
        <p:spPr>
          <a:xfrm>
            <a:off x="1030287" y="2700866"/>
            <a:ext cx="10131425" cy="1456267"/>
          </a:xfrm>
        </p:spPr>
        <p:txBody>
          <a:bodyPr>
            <a:normAutofit/>
          </a:bodyPr>
          <a:lstStyle/>
          <a:p>
            <a:pPr algn="ctr"/>
            <a:r>
              <a:rPr lang="en-US" altLang="zh-TW" sz="5400" dirty="0"/>
              <a:t>MEGA</a:t>
            </a:r>
            <a:r>
              <a:rPr lang="zh-TW" altLang="en-US" sz="5400" dirty="0"/>
              <a:t>系統分析圖</a:t>
            </a:r>
          </a:p>
        </p:txBody>
      </p:sp>
    </p:spTree>
    <p:extLst>
      <p:ext uri="{BB962C8B-B14F-4D97-AF65-F5344CB8AC3E}">
        <p14:creationId xmlns:p14="http://schemas.microsoft.com/office/powerpoint/2010/main" val="126862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FBE940-EFF6-ADCF-B3AE-20E21BAB8416}"/>
              </a:ext>
            </a:extLst>
          </p:cNvPr>
          <p:cNvSpPr>
            <a:spLocks noGrp="1"/>
          </p:cNvSpPr>
          <p:nvPr>
            <p:ph type="title"/>
          </p:nvPr>
        </p:nvSpPr>
        <p:spPr>
          <a:xfrm>
            <a:off x="209004" y="348040"/>
            <a:ext cx="10131425" cy="814251"/>
          </a:xfrm>
        </p:spPr>
        <p:txBody>
          <a:bodyPr/>
          <a:lstStyle/>
          <a:p>
            <a:r>
              <a:rPr lang="zh-TW" altLang="en-US" dirty="0"/>
              <a:t>使用案例圖</a:t>
            </a:r>
            <a:endParaRPr lang="zh-CN" altLang="en-US" dirty="0"/>
          </a:p>
        </p:txBody>
      </p:sp>
      <p:pic>
        <p:nvPicPr>
          <p:cNvPr id="9" name="內容版面配置區 8">
            <a:extLst>
              <a:ext uri="{FF2B5EF4-FFF2-40B4-BE49-F238E27FC236}">
                <a16:creationId xmlns:a16="http://schemas.microsoft.com/office/drawing/2014/main" id="{64D4FF35-A76D-63EC-81FD-F3C29EF37D5B}"/>
              </a:ext>
            </a:extLst>
          </p:cNvPr>
          <p:cNvPicPr>
            <a:picLocks noGrp="1" noChangeAspect="1"/>
          </p:cNvPicPr>
          <p:nvPr>
            <p:ph idx="1"/>
          </p:nvPr>
        </p:nvPicPr>
        <p:blipFill>
          <a:blip r:embed="rId2"/>
          <a:stretch>
            <a:fillRect/>
          </a:stretch>
        </p:blipFill>
        <p:spPr>
          <a:xfrm>
            <a:off x="2967779" y="348039"/>
            <a:ext cx="8971827" cy="6026635"/>
          </a:xfrm>
        </p:spPr>
      </p:pic>
    </p:spTree>
    <p:extLst>
      <p:ext uri="{BB962C8B-B14F-4D97-AF65-F5344CB8AC3E}">
        <p14:creationId xmlns:p14="http://schemas.microsoft.com/office/powerpoint/2010/main" val="28253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C086B6-8B20-2F8F-4EA4-114374E79B42}"/>
              </a:ext>
            </a:extLst>
          </p:cNvPr>
          <p:cNvSpPr>
            <a:spLocks noGrp="1"/>
          </p:cNvSpPr>
          <p:nvPr>
            <p:ph type="title"/>
          </p:nvPr>
        </p:nvSpPr>
        <p:spPr/>
        <p:txBody>
          <a:bodyPr>
            <a:normAutofit/>
          </a:bodyPr>
          <a:lstStyle/>
          <a:p>
            <a:r>
              <a:rPr lang="en-US" altLang="zh-TW" sz="5400" dirty="0"/>
              <a:t>MEGA</a:t>
            </a:r>
            <a:r>
              <a:rPr lang="zh-TW" altLang="en-US" sz="5400" dirty="0"/>
              <a:t>是什麼？</a:t>
            </a:r>
          </a:p>
        </p:txBody>
      </p:sp>
      <p:sp>
        <p:nvSpPr>
          <p:cNvPr id="3" name="內容版面配置區 2">
            <a:extLst>
              <a:ext uri="{FF2B5EF4-FFF2-40B4-BE49-F238E27FC236}">
                <a16:creationId xmlns:a16="http://schemas.microsoft.com/office/drawing/2014/main" id="{4F5A87B5-60CC-C4BC-A821-13929ED7FFEF}"/>
              </a:ext>
            </a:extLst>
          </p:cNvPr>
          <p:cNvSpPr>
            <a:spLocks noGrp="1"/>
          </p:cNvSpPr>
          <p:nvPr>
            <p:ph idx="1"/>
          </p:nvPr>
        </p:nvSpPr>
        <p:spPr/>
        <p:txBody>
          <a:bodyPr>
            <a:normAutofit/>
          </a:bodyPr>
          <a:lstStyle/>
          <a:p>
            <a:r>
              <a:rPr lang="en-US" altLang="zh-TW" sz="2400" b="0" i="0" dirty="0">
                <a:effectLst/>
                <a:latin typeface="arial" panose="020B0604020202020204" pitchFamily="34" charset="0"/>
              </a:rPr>
              <a:t>MEGA</a:t>
            </a:r>
            <a:r>
              <a:rPr lang="zh-TW" altLang="en-US" sz="2400" b="0" i="0" dirty="0">
                <a:effectLst/>
                <a:latin typeface="arial" panose="020B0604020202020204" pitchFamily="34" charset="0"/>
              </a:rPr>
              <a:t>是</a:t>
            </a:r>
            <a:r>
              <a:rPr lang="en-US" altLang="zh-TW" sz="2400" b="0" i="0" dirty="0">
                <a:effectLst/>
                <a:latin typeface="arial" panose="020B0604020202020204" pitchFamily="34" charset="0"/>
              </a:rPr>
              <a:t>Mega Limited</a:t>
            </a:r>
            <a:r>
              <a:rPr lang="zh-TW" altLang="en-US" sz="2400" b="0" i="0" dirty="0">
                <a:effectLst/>
                <a:latin typeface="arial" panose="020B0604020202020204" pitchFamily="34" charset="0"/>
              </a:rPr>
              <a:t>公司推出的一款雲端儲存服務。</a:t>
            </a:r>
            <a:r>
              <a:rPr lang="en-US" altLang="zh-TW" sz="2400" b="0" i="0" dirty="0">
                <a:effectLst/>
                <a:latin typeface="arial" panose="020B0604020202020204" pitchFamily="34" charset="0"/>
              </a:rPr>
              <a:t>2013</a:t>
            </a:r>
            <a:r>
              <a:rPr lang="zh-TW" altLang="en-US" sz="2400" b="0" i="0" dirty="0">
                <a:effectLst/>
                <a:latin typeface="arial" panose="020B0604020202020204" pitchFamily="34" charset="0"/>
              </a:rPr>
              <a:t>年</a:t>
            </a:r>
            <a:r>
              <a:rPr lang="en-US" altLang="zh-TW" sz="2400" b="0" i="0" dirty="0">
                <a:effectLst/>
                <a:latin typeface="arial" panose="020B0604020202020204" pitchFamily="34" charset="0"/>
              </a:rPr>
              <a:t>1</a:t>
            </a:r>
            <a:r>
              <a:rPr lang="zh-TW" altLang="en-US" sz="2400" b="0" i="0" dirty="0">
                <a:effectLst/>
                <a:latin typeface="arial" panose="020B0604020202020204" pitchFamily="34" charset="0"/>
              </a:rPr>
              <a:t>月</a:t>
            </a:r>
            <a:r>
              <a:rPr lang="en-US" altLang="zh-TW" sz="2400" b="0" i="0" dirty="0">
                <a:effectLst/>
                <a:latin typeface="arial" panose="020B0604020202020204" pitchFamily="34" charset="0"/>
              </a:rPr>
              <a:t>19</a:t>
            </a:r>
            <a:r>
              <a:rPr lang="zh-TW" altLang="en-US" sz="2400" b="0" i="0" dirty="0">
                <a:effectLst/>
                <a:latin typeface="arial" panose="020B0604020202020204" pitchFamily="34" charset="0"/>
              </a:rPr>
              <a:t>日在紐西蘭上線，該服務供應商廣泛宣傳其隱私性，所有檔案在上傳之前進行本地加密，提供</a:t>
            </a:r>
            <a:r>
              <a:rPr lang="en-US" altLang="zh-TW" sz="2400" b="0" i="0" dirty="0">
                <a:effectLst/>
                <a:latin typeface="arial" panose="020B0604020202020204" pitchFamily="34" charset="0"/>
              </a:rPr>
              <a:t>20 GB</a:t>
            </a:r>
            <a:r>
              <a:rPr lang="zh-TW" altLang="en-US" sz="2400" b="0" i="0" dirty="0">
                <a:effectLst/>
                <a:latin typeface="arial" panose="020B0604020202020204" pitchFamily="34" charset="0"/>
              </a:rPr>
              <a:t>的免費儲存空間，最高儲存空間可達</a:t>
            </a:r>
            <a:r>
              <a:rPr lang="en-US" altLang="zh-TW" sz="2400" b="0" i="0" dirty="0">
                <a:effectLst/>
                <a:latin typeface="arial" panose="020B0604020202020204" pitchFamily="34" charset="0"/>
              </a:rPr>
              <a:t>16 TB</a:t>
            </a:r>
            <a:r>
              <a:rPr lang="zh-TW" altLang="en-US" sz="2400" b="0" i="0" dirty="0">
                <a:effectLst/>
                <a:latin typeface="arial" panose="020B0604020202020204" pitchFamily="34" charset="0"/>
              </a:rPr>
              <a:t>。</a:t>
            </a:r>
            <a:endParaRPr lang="zh-TW" altLang="en-US" sz="2400" dirty="0"/>
          </a:p>
        </p:txBody>
      </p:sp>
    </p:spTree>
    <p:extLst>
      <p:ext uri="{BB962C8B-B14F-4D97-AF65-F5344CB8AC3E}">
        <p14:creationId xmlns:p14="http://schemas.microsoft.com/office/powerpoint/2010/main" val="300640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F7A91C-E24A-BEBB-37D0-BA41B3B29515}"/>
              </a:ext>
            </a:extLst>
          </p:cNvPr>
          <p:cNvSpPr>
            <a:spLocks noGrp="1"/>
          </p:cNvSpPr>
          <p:nvPr>
            <p:ph type="title"/>
          </p:nvPr>
        </p:nvSpPr>
        <p:spPr>
          <a:xfrm>
            <a:off x="685801" y="609600"/>
            <a:ext cx="10131425" cy="1049383"/>
          </a:xfrm>
        </p:spPr>
        <p:txBody>
          <a:bodyPr/>
          <a:lstStyle/>
          <a:p>
            <a:r>
              <a:rPr lang="zh-TW" altLang="en-US" dirty="0"/>
              <a:t>總結</a:t>
            </a:r>
          </a:p>
        </p:txBody>
      </p:sp>
      <p:sp>
        <p:nvSpPr>
          <p:cNvPr id="4" name="文字方塊 3">
            <a:extLst>
              <a:ext uri="{FF2B5EF4-FFF2-40B4-BE49-F238E27FC236}">
                <a16:creationId xmlns:a16="http://schemas.microsoft.com/office/drawing/2014/main" id="{6B006100-8B29-CF13-C9DD-B0D26730C146}"/>
              </a:ext>
            </a:extLst>
          </p:cNvPr>
          <p:cNvSpPr txBox="1"/>
          <p:nvPr/>
        </p:nvSpPr>
        <p:spPr>
          <a:xfrm>
            <a:off x="685801" y="1831202"/>
            <a:ext cx="10820398" cy="3416320"/>
          </a:xfrm>
          <a:prstGeom prst="rect">
            <a:avLst/>
          </a:prstGeom>
          <a:noFill/>
        </p:spPr>
        <p:txBody>
          <a:bodyPr wrap="square" rtlCol="0">
            <a:spAutoFit/>
          </a:bodyPr>
          <a:lstStyle/>
          <a:p>
            <a:r>
              <a:rPr lang="zh-TW" altLang="en-US" sz="2000" dirty="0"/>
              <a:t>在這次的系統分析課程中讓我了解系統分析是非常需要邏輯推理的一件事外，我也了解到許多關於以不同角度去思考其他人的角色所會遇到的問題及解決，並也在其中學會了如何去設計系統架構。這門課讓我收益良多，也非常感謝同學及老師的幫忙與指導。</a:t>
            </a:r>
            <a:endParaRPr lang="en-US" altLang="zh-TW" sz="2000" dirty="0"/>
          </a:p>
          <a:p>
            <a:endParaRPr lang="en-US" altLang="zh-TW" sz="2000" dirty="0"/>
          </a:p>
          <a:p>
            <a:endParaRPr lang="en-US" altLang="zh-TW" sz="2000" dirty="0"/>
          </a:p>
          <a:p>
            <a:r>
              <a:rPr lang="zh-TW" altLang="en-US" sz="2000" dirty="0"/>
              <a:t>這次的系統分析課程讓我了解到建構一個完整的系統是多麼的複雜，即使是一個看似簡單的下載軟體，背後也有非常多的環環相扣，這也是本次期末作業困難的地方，思考要從很多方面去下手，非常的消耗精力，但也讓我的分析事件的能力有了一定的提升，我認為是很大的收穫，非常感謝這堂課幫忙同學及老師</a:t>
            </a:r>
            <a:r>
              <a:rPr lang="zh-TW" altLang="en-US" dirty="0"/>
              <a:t>。</a:t>
            </a:r>
          </a:p>
          <a:p>
            <a:endParaRPr lang="en-US" altLang="zh-CN" dirty="0"/>
          </a:p>
          <a:p>
            <a:endParaRPr lang="zh-CN" altLang="en-US" dirty="0"/>
          </a:p>
        </p:txBody>
      </p:sp>
    </p:spTree>
    <p:extLst>
      <p:ext uri="{BB962C8B-B14F-4D97-AF65-F5344CB8AC3E}">
        <p14:creationId xmlns:p14="http://schemas.microsoft.com/office/powerpoint/2010/main" val="239709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C1DCA-42E1-5F55-2DD7-410ABE9761DB}"/>
              </a:ext>
            </a:extLst>
          </p:cNvPr>
          <p:cNvSpPr>
            <a:spLocks noGrp="1"/>
          </p:cNvSpPr>
          <p:nvPr>
            <p:ph type="title"/>
          </p:nvPr>
        </p:nvSpPr>
        <p:spPr>
          <a:xfrm>
            <a:off x="1030287" y="2700866"/>
            <a:ext cx="10131425" cy="1456267"/>
          </a:xfrm>
        </p:spPr>
        <p:txBody>
          <a:bodyPr>
            <a:normAutofit/>
          </a:bodyPr>
          <a:lstStyle/>
          <a:p>
            <a:pPr algn="ctr"/>
            <a:r>
              <a:rPr lang="zh-TW" altLang="en-US" sz="5400" dirty="0"/>
              <a:t>主要功能</a:t>
            </a:r>
          </a:p>
        </p:txBody>
      </p:sp>
    </p:spTree>
    <p:extLst>
      <p:ext uri="{BB962C8B-B14F-4D97-AF65-F5344CB8AC3E}">
        <p14:creationId xmlns:p14="http://schemas.microsoft.com/office/powerpoint/2010/main" val="26669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43E9-F437-0044-8F9F-C6DE1B54335F}"/>
              </a:ext>
            </a:extLst>
          </p:cNvPr>
          <p:cNvSpPr>
            <a:spLocks noGrp="1"/>
          </p:cNvSpPr>
          <p:nvPr>
            <p:ph type="title"/>
          </p:nvPr>
        </p:nvSpPr>
        <p:spPr>
          <a:xfrm>
            <a:off x="0" y="0"/>
            <a:ext cx="10131425" cy="1319247"/>
          </a:xfrm>
        </p:spPr>
        <p:txBody>
          <a:bodyPr/>
          <a:lstStyle/>
          <a:p>
            <a:r>
              <a:rPr lang="en-US" altLang="zh-TW" dirty="0"/>
              <a:t>MEGA</a:t>
            </a:r>
            <a:r>
              <a:rPr lang="zh-TW" altLang="en-US" dirty="0"/>
              <a:t>雲端：</a:t>
            </a:r>
            <a:r>
              <a:rPr lang="zh-TW" altLang="en-US" b="0" i="0" dirty="0">
                <a:effectLst/>
                <a:latin typeface="var(--text-font-family-second-bold)"/>
              </a:rPr>
              <a:t>安全的雲端空間與快速的傳輸</a:t>
            </a:r>
            <a:endParaRPr lang="zh-TW" altLang="en-US" dirty="0"/>
          </a:p>
        </p:txBody>
      </p:sp>
      <p:pic>
        <p:nvPicPr>
          <p:cNvPr id="5" name="圖片 4">
            <a:extLst>
              <a:ext uri="{FF2B5EF4-FFF2-40B4-BE49-F238E27FC236}">
                <a16:creationId xmlns:a16="http://schemas.microsoft.com/office/drawing/2014/main" id="{E79CB65F-E14B-E7E4-B58A-CA088DCF5D19}"/>
              </a:ext>
            </a:extLst>
          </p:cNvPr>
          <p:cNvPicPr>
            <a:picLocks noChangeAspect="1"/>
          </p:cNvPicPr>
          <p:nvPr/>
        </p:nvPicPr>
        <p:blipFill>
          <a:blip r:embed="rId2"/>
          <a:stretch>
            <a:fillRect/>
          </a:stretch>
        </p:blipFill>
        <p:spPr>
          <a:xfrm>
            <a:off x="187020" y="1315198"/>
            <a:ext cx="3075962" cy="2041485"/>
          </a:xfrm>
          <a:prstGeom prst="rect">
            <a:avLst/>
          </a:prstGeom>
        </p:spPr>
      </p:pic>
      <p:sp>
        <p:nvSpPr>
          <p:cNvPr id="8" name="文字方塊 7">
            <a:extLst>
              <a:ext uri="{FF2B5EF4-FFF2-40B4-BE49-F238E27FC236}">
                <a16:creationId xmlns:a16="http://schemas.microsoft.com/office/drawing/2014/main" id="{5198602C-B99E-76C2-58FA-976360523028}"/>
              </a:ext>
            </a:extLst>
          </p:cNvPr>
          <p:cNvSpPr txBox="1"/>
          <p:nvPr/>
        </p:nvSpPr>
        <p:spPr>
          <a:xfrm>
            <a:off x="93509" y="3422365"/>
            <a:ext cx="3075961" cy="646331"/>
          </a:xfrm>
          <a:prstGeom prst="rect">
            <a:avLst/>
          </a:prstGeom>
          <a:noFill/>
        </p:spPr>
        <p:txBody>
          <a:bodyPr wrap="square" rtlCol="0">
            <a:spAutoFit/>
          </a:bodyPr>
          <a:lstStyle/>
          <a:p>
            <a:r>
              <a:rPr lang="en-US" altLang="zh-TW" b="0" i="0" dirty="0">
                <a:effectLst/>
                <a:latin typeface="var(--text-font-family-second-bold)"/>
              </a:rPr>
              <a:t>MEGA</a:t>
            </a:r>
            <a:r>
              <a:rPr lang="zh-TW" altLang="en-US" b="0" i="0" dirty="0">
                <a:effectLst/>
                <a:latin typeface="var(--text-font-family-second-bold)"/>
              </a:rPr>
              <a:t>提供超大的雲端儲存空間</a:t>
            </a:r>
          </a:p>
        </p:txBody>
      </p:sp>
      <p:pic>
        <p:nvPicPr>
          <p:cNvPr id="10" name="圖片 9">
            <a:extLst>
              <a:ext uri="{FF2B5EF4-FFF2-40B4-BE49-F238E27FC236}">
                <a16:creationId xmlns:a16="http://schemas.microsoft.com/office/drawing/2014/main" id="{1389140C-69AA-17E1-FE1A-1B45A6084410}"/>
              </a:ext>
            </a:extLst>
          </p:cNvPr>
          <p:cNvPicPr>
            <a:picLocks noChangeAspect="1"/>
          </p:cNvPicPr>
          <p:nvPr/>
        </p:nvPicPr>
        <p:blipFill>
          <a:blip r:embed="rId3"/>
          <a:stretch>
            <a:fillRect/>
          </a:stretch>
        </p:blipFill>
        <p:spPr>
          <a:xfrm>
            <a:off x="6547770" y="1315198"/>
            <a:ext cx="3075962" cy="2041485"/>
          </a:xfrm>
          <a:prstGeom prst="rect">
            <a:avLst/>
          </a:prstGeom>
        </p:spPr>
      </p:pic>
      <p:sp>
        <p:nvSpPr>
          <p:cNvPr id="11" name="文字方塊 10">
            <a:extLst>
              <a:ext uri="{FF2B5EF4-FFF2-40B4-BE49-F238E27FC236}">
                <a16:creationId xmlns:a16="http://schemas.microsoft.com/office/drawing/2014/main" id="{A0AA59BB-DA0C-2DA1-9CC7-BE8475E834F3}"/>
              </a:ext>
            </a:extLst>
          </p:cNvPr>
          <p:cNvSpPr txBox="1"/>
          <p:nvPr/>
        </p:nvSpPr>
        <p:spPr>
          <a:xfrm>
            <a:off x="3309737" y="3422365"/>
            <a:ext cx="3075960" cy="646331"/>
          </a:xfrm>
          <a:prstGeom prst="rect">
            <a:avLst/>
          </a:prstGeom>
          <a:noFill/>
        </p:spPr>
        <p:txBody>
          <a:bodyPr wrap="square" rtlCol="0">
            <a:spAutoFit/>
          </a:bodyPr>
          <a:lstStyle/>
          <a:p>
            <a:r>
              <a:rPr lang="zh-TW" altLang="en-US" b="0" i="0" dirty="0">
                <a:effectLst/>
                <a:latin typeface="var(--text-font-family-second-bold)"/>
              </a:rPr>
              <a:t>不需註冊，使用連結即可下載檔案</a:t>
            </a:r>
            <a:endParaRPr lang="en-US" altLang="zh-TW" b="0" i="0" dirty="0">
              <a:effectLst/>
              <a:latin typeface="var(--text-font-family-second-bold)"/>
            </a:endParaRPr>
          </a:p>
        </p:txBody>
      </p:sp>
      <p:pic>
        <p:nvPicPr>
          <p:cNvPr id="13" name="圖片 12">
            <a:extLst>
              <a:ext uri="{FF2B5EF4-FFF2-40B4-BE49-F238E27FC236}">
                <a16:creationId xmlns:a16="http://schemas.microsoft.com/office/drawing/2014/main" id="{2005FA06-CF18-8D7D-5BC6-35F56EFE64ED}"/>
              </a:ext>
            </a:extLst>
          </p:cNvPr>
          <p:cNvPicPr>
            <a:picLocks noChangeAspect="1"/>
          </p:cNvPicPr>
          <p:nvPr/>
        </p:nvPicPr>
        <p:blipFill>
          <a:blip r:embed="rId4"/>
          <a:stretch>
            <a:fillRect/>
          </a:stretch>
        </p:blipFill>
        <p:spPr>
          <a:xfrm>
            <a:off x="3365132" y="1315197"/>
            <a:ext cx="3075962" cy="2041486"/>
          </a:xfrm>
          <a:prstGeom prst="rect">
            <a:avLst/>
          </a:prstGeom>
        </p:spPr>
      </p:pic>
      <p:sp>
        <p:nvSpPr>
          <p:cNvPr id="14" name="文字方塊 13">
            <a:extLst>
              <a:ext uri="{FF2B5EF4-FFF2-40B4-BE49-F238E27FC236}">
                <a16:creationId xmlns:a16="http://schemas.microsoft.com/office/drawing/2014/main" id="{D34049D6-F39C-5531-F662-99796B7EAA63}"/>
              </a:ext>
            </a:extLst>
          </p:cNvPr>
          <p:cNvSpPr txBox="1"/>
          <p:nvPr/>
        </p:nvSpPr>
        <p:spPr>
          <a:xfrm>
            <a:off x="6525964" y="3422022"/>
            <a:ext cx="3075960" cy="646331"/>
          </a:xfrm>
          <a:prstGeom prst="rect">
            <a:avLst/>
          </a:prstGeom>
          <a:noFill/>
        </p:spPr>
        <p:txBody>
          <a:bodyPr wrap="square" rtlCol="0">
            <a:spAutoFit/>
          </a:bodyPr>
          <a:lstStyle/>
          <a:p>
            <a:r>
              <a:rPr lang="zh-TW" altLang="en-US" b="0" i="0" dirty="0">
                <a:effectLst/>
                <a:latin typeface="var(--text-font-family-second-bold)"/>
              </a:rPr>
              <a:t>傳輸管理員可輕鬆管理您的傳輸</a:t>
            </a:r>
          </a:p>
        </p:txBody>
      </p:sp>
      <p:sp>
        <p:nvSpPr>
          <p:cNvPr id="17" name="文字方塊 16">
            <a:extLst>
              <a:ext uri="{FF2B5EF4-FFF2-40B4-BE49-F238E27FC236}">
                <a16:creationId xmlns:a16="http://schemas.microsoft.com/office/drawing/2014/main" id="{2539D65A-2053-4865-9215-FD4F69D7BCF9}"/>
              </a:ext>
            </a:extLst>
          </p:cNvPr>
          <p:cNvSpPr txBox="1"/>
          <p:nvPr/>
        </p:nvSpPr>
        <p:spPr>
          <a:xfrm>
            <a:off x="9788947" y="3422366"/>
            <a:ext cx="2403054" cy="646331"/>
          </a:xfrm>
          <a:prstGeom prst="rect">
            <a:avLst/>
          </a:prstGeom>
          <a:noFill/>
        </p:spPr>
        <p:txBody>
          <a:bodyPr wrap="square" rtlCol="0">
            <a:spAutoFit/>
          </a:bodyPr>
          <a:lstStyle/>
          <a:p>
            <a:r>
              <a:rPr lang="zh-TW" altLang="en-US" b="0" i="0" dirty="0">
                <a:effectLst/>
                <a:latin typeface="var(--text-font-family-second-bold)"/>
              </a:rPr>
              <a:t>甚至在行動裝置上完成檔案與傳輸的管理</a:t>
            </a:r>
          </a:p>
        </p:txBody>
      </p:sp>
      <p:pic>
        <p:nvPicPr>
          <p:cNvPr id="19" name="圖片 18">
            <a:extLst>
              <a:ext uri="{FF2B5EF4-FFF2-40B4-BE49-F238E27FC236}">
                <a16:creationId xmlns:a16="http://schemas.microsoft.com/office/drawing/2014/main" id="{18911A98-E383-BDFF-3CDA-8450013E839A}"/>
              </a:ext>
            </a:extLst>
          </p:cNvPr>
          <p:cNvPicPr>
            <a:picLocks noChangeAspect="1"/>
          </p:cNvPicPr>
          <p:nvPr/>
        </p:nvPicPr>
        <p:blipFill>
          <a:blip r:embed="rId5"/>
          <a:stretch>
            <a:fillRect/>
          </a:stretch>
        </p:blipFill>
        <p:spPr>
          <a:xfrm>
            <a:off x="9730408" y="1315198"/>
            <a:ext cx="2368492" cy="2041485"/>
          </a:xfrm>
          <a:prstGeom prst="rect">
            <a:avLst/>
          </a:prstGeom>
        </p:spPr>
      </p:pic>
      <p:pic>
        <p:nvPicPr>
          <p:cNvPr id="21" name="圖片 20">
            <a:extLst>
              <a:ext uri="{FF2B5EF4-FFF2-40B4-BE49-F238E27FC236}">
                <a16:creationId xmlns:a16="http://schemas.microsoft.com/office/drawing/2014/main" id="{DF6091C9-8D03-3FA5-F7D7-3749FB6574AA}"/>
              </a:ext>
            </a:extLst>
          </p:cNvPr>
          <p:cNvPicPr>
            <a:picLocks noChangeAspect="1"/>
          </p:cNvPicPr>
          <p:nvPr/>
        </p:nvPicPr>
        <p:blipFill>
          <a:blip r:embed="rId6"/>
          <a:stretch>
            <a:fillRect/>
          </a:stretch>
        </p:blipFill>
        <p:spPr>
          <a:xfrm>
            <a:off x="187020" y="4125201"/>
            <a:ext cx="4955232" cy="2661395"/>
          </a:xfrm>
          <a:prstGeom prst="rect">
            <a:avLst/>
          </a:prstGeom>
        </p:spPr>
      </p:pic>
      <p:sp>
        <p:nvSpPr>
          <p:cNvPr id="22" name="文字方塊 21">
            <a:extLst>
              <a:ext uri="{FF2B5EF4-FFF2-40B4-BE49-F238E27FC236}">
                <a16:creationId xmlns:a16="http://schemas.microsoft.com/office/drawing/2014/main" id="{B8C13F17-F1DF-CC16-B2AF-25D70DFF3418}"/>
              </a:ext>
            </a:extLst>
          </p:cNvPr>
          <p:cNvSpPr txBox="1"/>
          <p:nvPr/>
        </p:nvSpPr>
        <p:spPr>
          <a:xfrm>
            <a:off x="5268286" y="4823670"/>
            <a:ext cx="6504264" cy="1754326"/>
          </a:xfrm>
          <a:prstGeom prst="rect">
            <a:avLst/>
          </a:prstGeom>
          <a:noFill/>
        </p:spPr>
        <p:txBody>
          <a:bodyPr wrap="square" rtlCol="0">
            <a:spAutoFit/>
          </a:bodyPr>
          <a:lstStyle/>
          <a:p>
            <a:pPr algn="l"/>
            <a:r>
              <a:rPr lang="zh-TW" altLang="en-US" b="0" i="0" dirty="0">
                <a:effectLst/>
                <a:latin typeface="var(--text-font-family-second-bold)"/>
              </a:rPr>
              <a:t>安裝</a:t>
            </a:r>
            <a:r>
              <a:rPr lang="en-US" altLang="zh-TW" b="0" i="0" dirty="0">
                <a:effectLst/>
                <a:latin typeface="var(--text-font-family-second-bold)"/>
              </a:rPr>
              <a:t>MEGA</a:t>
            </a:r>
            <a:r>
              <a:rPr lang="zh-TW" altLang="en-US" b="0" i="0" dirty="0">
                <a:effectLst/>
                <a:latin typeface="var(--text-font-family-second-bold)"/>
              </a:rPr>
              <a:t>桌面應用程式，享受您電腦與您</a:t>
            </a:r>
            <a:r>
              <a:rPr lang="en-US" altLang="zh-TW" b="0" i="0" dirty="0">
                <a:effectLst/>
                <a:latin typeface="var(--text-font-family-second-bold)"/>
              </a:rPr>
              <a:t>MEGA</a:t>
            </a:r>
            <a:r>
              <a:rPr lang="zh-TW" altLang="en-US" b="0" i="0" dirty="0">
                <a:effectLst/>
                <a:latin typeface="var(--text-font-family-second-bold)"/>
              </a:rPr>
              <a:t>雲端硬碟之間的快速同步</a:t>
            </a:r>
          </a:p>
          <a:p>
            <a:pPr algn="l"/>
            <a:r>
              <a:rPr lang="zh-TW" altLang="en-US" b="0" i="0" dirty="0">
                <a:effectLst/>
                <a:latin typeface="LatoWeb"/>
              </a:rPr>
              <a:t>您可以完全控制進行中和已完成的傳輸。全方位功能讓您可以設定優先等級、暫停與恢復上傳及下載、並且能以輕鬆的方式為大型檔案產生連結，避免瀏覽器當機。</a:t>
            </a:r>
          </a:p>
          <a:p>
            <a:endParaRPr lang="zh-TW" altLang="en-US" dirty="0"/>
          </a:p>
        </p:txBody>
      </p:sp>
    </p:spTree>
    <p:extLst>
      <p:ext uri="{BB962C8B-B14F-4D97-AF65-F5344CB8AC3E}">
        <p14:creationId xmlns:p14="http://schemas.microsoft.com/office/powerpoint/2010/main" val="197019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0CDDA-279D-2917-36AE-7621BF717162}"/>
              </a:ext>
            </a:extLst>
          </p:cNvPr>
          <p:cNvSpPr>
            <a:spLocks noGrp="1"/>
          </p:cNvSpPr>
          <p:nvPr>
            <p:ph type="title"/>
          </p:nvPr>
        </p:nvSpPr>
        <p:spPr/>
        <p:txBody>
          <a:bodyPr/>
          <a:lstStyle/>
          <a:p>
            <a:r>
              <a:rPr lang="zh-TW" altLang="en-US" dirty="0"/>
              <a:t>安全性：</a:t>
            </a:r>
            <a:r>
              <a:rPr lang="zh-TW" altLang="en-US" b="0" i="0" dirty="0">
                <a:effectLst/>
                <a:latin typeface="montserrat_light"/>
              </a:rPr>
              <a:t>以使用者控制的點對點加密技術而設計</a:t>
            </a:r>
            <a:endParaRPr lang="zh-TW" altLang="en-US" dirty="0"/>
          </a:p>
        </p:txBody>
      </p:sp>
      <p:sp>
        <p:nvSpPr>
          <p:cNvPr id="3" name="內容版面配置區 2">
            <a:extLst>
              <a:ext uri="{FF2B5EF4-FFF2-40B4-BE49-F238E27FC236}">
                <a16:creationId xmlns:a16="http://schemas.microsoft.com/office/drawing/2014/main" id="{7C4117DD-13C0-85E1-94B8-17F09A6523AD}"/>
              </a:ext>
            </a:extLst>
          </p:cNvPr>
          <p:cNvSpPr>
            <a:spLocks noGrp="1"/>
          </p:cNvSpPr>
          <p:nvPr>
            <p:ph idx="1"/>
          </p:nvPr>
        </p:nvSpPr>
        <p:spPr/>
        <p:txBody>
          <a:bodyPr>
            <a:normAutofit/>
          </a:bodyPr>
          <a:lstStyle/>
          <a:p>
            <a:r>
              <a:rPr lang="zh-TW" altLang="en-US" sz="2400" b="0" i="0" dirty="0">
                <a:effectLst/>
                <a:latin typeface="LatoWeb"/>
              </a:rPr>
              <a:t>您在</a:t>
            </a:r>
            <a:r>
              <a:rPr lang="en-US" altLang="zh-TW" sz="2400" b="0" i="0" dirty="0">
                <a:effectLst/>
                <a:latin typeface="LatoWeb"/>
              </a:rPr>
              <a:t>MEGA</a:t>
            </a:r>
            <a:r>
              <a:rPr lang="zh-TW" altLang="en-US" sz="2400" b="0" i="0" dirty="0">
                <a:effectLst/>
                <a:latin typeface="LatoWeb"/>
              </a:rPr>
              <a:t>上的所有資料都使用從您密碼所衍生出來的金鑰進行加密；換句話說，您的密碼就是您的主加密金鑰。</a:t>
            </a:r>
            <a:r>
              <a:rPr lang="en-US" altLang="zh-TW" sz="2400" b="0" i="0" dirty="0">
                <a:effectLst/>
                <a:latin typeface="LatoWeb"/>
              </a:rPr>
              <a:t>MEGA</a:t>
            </a:r>
            <a:r>
              <a:rPr lang="zh-TW" altLang="en-US" sz="2400" b="0" i="0" dirty="0">
                <a:effectLst/>
                <a:latin typeface="LatoWeb"/>
              </a:rPr>
              <a:t>無權存取您的密碼或資料。使用高強度且獨特的密碼將確保您的資料免遭駭客入侵，並讓您完全放心您的資料將保持原貌。</a:t>
            </a:r>
            <a:r>
              <a:rPr lang="en-US" altLang="zh-TW" sz="2400" b="0" i="0" dirty="0">
                <a:effectLst/>
                <a:latin typeface="LatoWeb"/>
              </a:rPr>
              <a:t>MEGA</a:t>
            </a:r>
            <a:r>
              <a:rPr lang="zh-TW" altLang="en-US" sz="2400" b="0" i="0" dirty="0">
                <a:effectLst/>
                <a:latin typeface="LatoWeb"/>
              </a:rPr>
              <a:t>建議您產生一組唯一的高強度密碼，並將其儲存在密碼管理員裡。</a:t>
            </a:r>
            <a:endParaRPr lang="zh-TW" altLang="en-US" sz="2400" dirty="0"/>
          </a:p>
        </p:txBody>
      </p:sp>
    </p:spTree>
    <p:extLst>
      <p:ext uri="{BB962C8B-B14F-4D97-AF65-F5344CB8AC3E}">
        <p14:creationId xmlns:p14="http://schemas.microsoft.com/office/powerpoint/2010/main" val="299716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F4E18-39F3-63CA-6D78-B69C1B540133}"/>
              </a:ext>
            </a:extLst>
          </p:cNvPr>
          <p:cNvSpPr>
            <a:spLocks noGrp="1"/>
          </p:cNvSpPr>
          <p:nvPr>
            <p:ph type="title"/>
          </p:nvPr>
        </p:nvSpPr>
        <p:spPr>
          <a:xfrm>
            <a:off x="677410" y="129252"/>
            <a:ext cx="10131425" cy="1456267"/>
          </a:xfrm>
        </p:spPr>
        <p:txBody>
          <a:bodyPr/>
          <a:lstStyle/>
          <a:p>
            <a:r>
              <a:rPr lang="zh-TW" altLang="en-US" dirty="0"/>
              <a:t>安全對話：</a:t>
            </a:r>
            <a:r>
              <a:rPr lang="zh-TW" altLang="en-US" b="0" i="0" dirty="0">
                <a:effectLst/>
                <a:latin typeface="var(--text-font-family-second-bold)"/>
              </a:rPr>
              <a:t>具隱私和安全的通訊</a:t>
            </a:r>
            <a:endParaRPr lang="zh-TW" altLang="en-US" dirty="0"/>
          </a:p>
        </p:txBody>
      </p:sp>
      <p:pic>
        <p:nvPicPr>
          <p:cNvPr id="5" name="內容版面配置區 4">
            <a:extLst>
              <a:ext uri="{FF2B5EF4-FFF2-40B4-BE49-F238E27FC236}">
                <a16:creationId xmlns:a16="http://schemas.microsoft.com/office/drawing/2014/main" id="{2B5F56C0-B1E8-06DF-132B-6B4159A0589A}"/>
              </a:ext>
            </a:extLst>
          </p:cNvPr>
          <p:cNvPicPr>
            <a:picLocks noGrp="1" noChangeAspect="1"/>
          </p:cNvPicPr>
          <p:nvPr>
            <p:ph idx="1"/>
          </p:nvPr>
        </p:nvPicPr>
        <p:blipFill>
          <a:blip r:embed="rId2"/>
          <a:stretch>
            <a:fillRect/>
          </a:stretch>
        </p:blipFill>
        <p:spPr>
          <a:xfrm>
            <a:off x="1741296" y="1585519"/>
            <a:ext cx="8593741" cy="4939359"/>
          </a:xfrm>
        </p:spPr>
      </p:pic>
    </p:spTree>
    <p:extLst>
      <p:ext uri="{BB962C8B-B14F-4D97-AF65-F5344CB8AC3E}">
        <p14:creationId xmlns:p14="http://schemas.microsoft.com/office/powerpoint/2010/main" val="67167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CBF254-B020-093B-6794-E94675CB09AC}"/>
              </a:ext>
            </a:extLst>
          </p:cNvPr>
          <p:cNvSpPr>
            <a:spLocks noGrp="1"/>
          </p:cNvSpPr>
          <p:nvPr>
            <p:ph type="title"/>
          </p:nvPr>
        </p:nvSpPr>
        <p:spPr>
          <a:xfrm>
            <a:off x="593522" y="408265"/>
            <a:ext cx="10131425" cy="1456267"/>
          </a:xfrm>
        </p:spPr>
        <p:txBody>
          <a:bodyPr>
            <a:normAutofit/>
          </a:bodyPr>
          <a:lstStyle/>
          <a:p>
            <a:r>
              <a:rPr lang="zh-TW" altLang="en-US" dirty="0"/>
              <a:t>協同合作：</a:t>
            </a:r>
            <a:r>
              <a:rPr lang="zh-TW" altLang="en-US" b="0" i="0" dirty="0">
                <a:effectLst/>
                <a:latin typeface="var(--text-font-family-second-bold)"/>
              </a:rPr>
              <a:t>安全，簡單，以及全方位</a:t>
            </a:r>
            <a:br>
              <a:rPr lang="en-US" altLang="zh-TW" dirty="0"/>
            </a:br>
            <a:endParaRPr lang="zh-TW" altLang="en-US" dirty="0"/>
          </a:p>
        </p:txBody>
      </p:sp>
      <p:pic>
        <p:nvPicPr>
          <p:cNvPr id="5" name="內容版面配置區 4">
            <a:extLst>
              <a:ext uri="{FF2B5EF4-FFF2-40B4-BE49-F238E27FC236}">
                <a16:creationId xmlns:a16="http://schemas.microsoft.com/office/drawing/2014/main" id="{70DFC4C9-F9B6-DFBE-73D6-70A6238325D1}"/>
              </a:ext>
            </a:extLst>
          </p:cNvPr>
          <p:cNvPicPr>
            <a:picLocks noGrp="1" noChangeAspect="1"/>
          </p:cNvPicPr>
          <p:nvPr>
            <p:ph idx="1"/>
          </p:nvPr>
        </p:nvPicPr>
        <p:blipFill>
          <a:blip r:embed="rId2"/>
          <a:stretch>
            <a:fillRect/>
          </a:stretch>
        </p:blipFill>
        <p:spPr>
          <a:xfrm>
            <a:off x="2008840" y="1549894"/>
            <a:ext cx="8174319" cy="5138927"/>
          </a:xfrm>
        </p:spPr>
      </p:pic>
    </p:spTree>
    <p:extLst>
      <p:ext uri="{BB962C8B-B14F-4D97-AF65-F5344CB8AC3E}">
        <p14:creationId xmlns:p14="http://schemas.microsoft.com/office/powerpoint/2010/main" val="270397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40F2C2-4EB1-9DDC-129B-3ADB6D1E99C8}"/>
              </a:ext>
            </a:extLst>
          </p:cNvPr>
          <p:cNvSpPr>
            <a:spLocks noGrp="1"/>
          </p:cNvSpPr>
          <p:nvPr>
            <p:ph type="title"/>
          </p:nvPr>
        </p:nvSpPr>
        <p:spPr>
          <a:xfrm>
            <a:off x="268448" y="0"/>
            <a:ext cx="10131425" cy="1456267"/>
          </a:xfrm>
        </p:spPr>
        <p:txBody>
          <a:bodyPr/>
          <a:lstStyle/>
          <a:p>
            <a:r>
              <a:rPr lang="zh-TW" altLang="en-US" dirty="0"/>
              <a:t>個人版</a:t>
            </a:r>
          </a:p>
        </p:txBody>
      </p:sp>
      <p:pic>
        <p:nvPicPr>
          <p:cNvPr id="5" name="內容版面配置區 4">
            <a:extLst>
              <a:ext uri="{FF2B5EF4-FFF2-40B4-BE49-F238E27FC236}">
                <a16:creationId xmlns:a16="http://schemas.microsoft.com/office/drawing/2014/main" id="{7D82FDA2-83D4-170A-E646-E4448FDEF67A}"/>
              </a:ext>
            </a:extLst>
          </p:cNvPr>
          <p:cNvPicPr>
            <a:picLocks noGrp="1" noChangeAspect="1"/>
          </p:cNvPicPr>
          <p:nvPr>
            <p:ph idx="1"/>
          </p:nvPr>
        </p:nvPicPr>
        <p:blipFill>
          <a:blip r:embed="rId2"/>
          <a:stretch>
            <a:fillRect/>
          </a:stretch>
        </p:blipFill>
        <p:spPr>
          <a:xfrm>
            <a:off x="2587178" y="728133"/>
            <a:ext cx="7017644" cy="5868265"/>
          </a:xfrm>
        </p:spPr>
      </p:pic>
    </p:spTree>
    <p:extLst>
      <p:ext uri="{BB962C8B-B14F-4D97-AF65-F5344CB8AC3E}">
        <p14:creationId xmlns:p14="http://schemas.microsoft.com/office/powerpoint/2010/main" val="96294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C1DCA-42E1-5F55-2DD7-410ABE9761DB}"/>
              </a:ext>
            </a:extLst>
          </p:cNvPr>
          <p:cNvSpPr>
            <a:spLocks noGrp="1"/>
          </p:cNvSpPr>
          <p:nvPr>
            <p:ph type="title"/>
          </p:nvPr>
        </p:nvSpPr>
        <p:spPr>
          <a:xfrm>
            <a:off x="1030287" y="2700866"/>
            <a:ext cx="10131425" cy="1456267"/>
          </a:xfrm>
        </p:spPr>
        <p:txBody>
          <a:bodyPr>
            <a:normAutofit/>
          </a:bodyPr>
          <a:lstStyle/>
          <a:p>
            <a:pPr algn="ctr"/>
            <a:r>
              <a:rPr lang="zh-TW" altLang="en-US" sz="5400" dirty="0"/>
              <a:t>商業功能</a:t>
            </a:r>
          </a:p>
        </p:txBody>
      </p:sp>
    </p:spTree>
    <p:extLst>
      <p:ext uri="{BB962C8B-B14F-4D97-AF65-F5344CB8AC3E}">
        <p14:creationId xmlns:p14="http://schemas.microsoft.com/office/powerpoint/2010/main" val="229089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TM03457452[[fn=天體]]</Template>
  <TotalTime>185</TotalTime>
  <Words>702</Words>
  <Application>Microsoft Office PowerPoint</Application>
  <PresentationFormat>寬螢幕</PresentationFormat>
  <Paragraphs>35</Paragraphs>
  <Slides>20</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20</vt:i4>
      </vt:variant>
    </vt:vector>
  </HeadingPairs>
  <TitlesOfParts>
    <vt:vector size="29" baseType="lpstr">
      <vt:lpstr>-apple-system</vt:lpstr>
      <vt:lpstr>LatoWeb</vt:lpstr>
      <vt:lpstr>montserrat_light</vt:lpstr>
      <vt:lpstr>var(--text-font-family-second-bold)</vt:lpstr>
      <vt:lpstr>Arial</vt:lpstr>
      <vt:lpstr>Arial</vt:lpstr>
      <vt:lpstr>Calibri</vt:lpstr>
      <vt:lpstr>Calibri Light</vt:lpstr>
      <vt:lpstr>天體</vt:lpstr>
      <vt:lpstr>MEGA系統分析報告</vt:lpstr>
      <vt:lpstr>MEGA是什麼？</vt:lpstr>
      <vt:lpstr>主要功能</vt:lpstr>
      <vt:lpstr>MEGA雲端：安全的雲端空間與快速的傳輸</vt:lpstr>
      <vt:lpstr>安全性：以使用者控制的點對點加密技術而設計</vt:lpstr>
      <vt:lpstr>安全對話：具隱私和安全的通訊</vt:lpstr>
      <vt:lpstr>協同合作：安全，簡單，以及全方位 </vt:lpstr>
      <vt:lpstr>個人版</vt:lpstr>
      <vt:lpstr>商業功能</vt:lpstr>
      <vt:lpstr>商業版</vt:lpstr>
      <vt:lpstr>適合您企業的安全解決方案</vt:lpstr>
      <vt:lpstr>比較MEGA與Google</vt:lpstr>
      <vt:lpstr>MEGA系統分析表</vt:lpstr>
      <vt:lpstr>利害關係人</vt:lpstr>
      <vt:lpstr>事件表</vt:lpstr>
      <vt:lpstr>使用案例</vt:lpstr>
      <vt:lpstr>使用案例</vt:lpstr>
      <vt:lpstr>MEGA系統分析圖</vt:lpstr>
      <vt:lpstr>使用案例圖</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MEGA系統分析報告</dc:title>
  <dc:creator>日四技資管2A 蔡巧柔</dc:creator>
  <cp:lastModifiedBy>舜勛 梁</cp:lastModifiedBy>
  <cp:revision>8</cp:revision>
  <dcterms:created xsi:type="dcterms:W3CDTF">2022-06-19T04:22:57Z</dcterms:created>
  <dcterms:modified xsi:type="dcterms:W3CDTF">2022-06-20T21:33:12Z</dcterms:modified>
</cp:coreProperties>
</file>