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8"/>
  </p:notesMasterIdLst>
  <p:handoutMasterIdLst>
    <p:handoutMasterId r:id="rId69"/>
  </p:handoutMasterIdLst>
  <p:sldIdLst>
    <p:sldId id="256" r:id="rId2"/>
    <p:sldId id="402" r:id="rId3"/>
    <p:sldId id="565" r:id="rId4"/>
    <p:sldId id="567" r:id="rId5"/>
    <p:sldId id="568" r:id="rId6"/>
    <p:sldId id="626" r:id="rId7"/>
    <p:sldId id="569" r:id="rId8"/>
    <p:sldId id="570"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627" r:id="rId24"/>
    <p:sldId id="586" r:id="rId25"/>
    <p:sldId id="588" r:id="rId26"/>
    <p:sldId id="536" r:id="rId27"/>
    <p:sldId id="589" r:id="rId28"/>
    <p:sldId id="587" r:id="rId29"/>
    <p:sldId id="590" r:id="rId30"/>
    <p:sldId id="596" r:id="rId31"/>
    <p:sldId id="595" r:id="rId32"/>
    <p:sldId id="538" r:id="rId33"/>
    <p:sldId id="591" r:id="rId34"/>
    <p:sldId id="597" r:id="rId35"/>
    <p:sldId id="594" r:id="rId36"/>
    <p:sldId id="601" r:id="rId37"/>
    <p:sldId id="602" r:id="rId38"/>
    <p:sldId id="592" r:id="rId39"/>
    <p:sldId id="603" r:id="rId40"/>
    <p:sldId id="593" r:id="rId41"/>
    <p:sldId id="604" r:id="rId42"/>
    <p:sldId id="605" r:id="rId43"/>
    <p:sldId id="544" r:id="rId44"/>
    <p:sldId id="606" r:id="rId45"/>
    <p:sldId id="607" r:id="rId46"/>
    <p:sldId id="608" r:id="rId47"/>
    <p:sldId id="548" r:id="rId48"/>
    <p:sldId id="609" r:id="rId49"/>
    <p:sldId id="550" r:id="rId50"/>
    <p:sldId id="610" r:id="rId51"/>
    <p:sldId id="611" r:id="rId52"/>
    <p:sldId id="612" r:id="rId53"/>
    <p:sldId id="556" r:id="rId54"/>
    <p:sldId id="613" r:id="rId55"/>
    <p:sldId id="615" r:id="rId56"/>
    <p:sldId id="616" r:id="rId57"/>
    <p:sldId id="617" r:id="rId58"/>
    <p:sldId id="559" r:id="rId59"/>
    <p:sldId id="619" r:id="rId60"/>
    <p:sldId id="618" r:id="rId61"/>
    <p:sldId id="620" r:id="rId62"/>
    <p:sldId id="621" r:id="rId63"/>
    <p:sldId id="622" r:id="rId64"/>
    <p:sldId id="623" r:id="rId65"/>
    <p:sldId id="624" r:id="rId66"/>
    <p:sldId id="625" r:id="rId67"/>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5pPr>
    <a:lvl6pPr marL="2286000" algn="l" defTabSz="914400" rtl="0" eaLnBrk="1" latinLnBrk="0" hangingPunct="1">
      <a:defRPr sz="2000" kern="1200">
        <a:solidFill>
          <a:schemeClr val="tx1"/>
        </a:solidFill>
        <a:latin typeface="Batang" pitchFamily="18" charset="-127"/>
        <a:ea typeface="宋体" panose="02010600030101010101" pitchFamily="2" charset="-122"/>
        <a:cs typeface="+mn-cs"/>
      </a:defRPr>
    </a:lvl6pPr>
    <a:lvl7pPr marL="2743200" algn="l" defTabSz="914400" rtl="0" eaLnBrk="1" latinLnBrk="0" hangingPunct="1">
      <a:defRPr sz="2000" kern="1200">
        <a:solidFill>
          <a:schemeClr val="tx1"/>
        </a:solidFill>
        <a:latin typeface="Batang" pitchFamily="18" charset="-127"/>
        <a:ea typeface="宋体" panose="02010600030101010101" pitchFamily="2" charset="-122"/>
        <a:cs typeface="+mn-cs"/>
      </a:defRPr>
    </a:lvl7pPr>
    <a:lvl8pPr marL="3200400" algn="l" defTabSz="914400" rtl="0" eaLnBrk="1" latinLnBrk="0" hangingPunct="1">
      <a:defRPr sz="2000" kern="1200">
        <a:solidFill>
          <a:schemeClr val="tx1"/>
        </a:solidFill>
        <a:latin typeface="Batang" pitchFamily="18" charset="-127"/>
        <a:ea typeface="宋体" panose="02010600030101010101" pitchFamily="2" charset="-122"/>
        <a:cs typeface="+mn-cs"/>
      </a:defRPr>
    </a:lvl8pPr>
    <a:lvl9pPr marL="3657600" algn="l" defTabSz="914400" rtl="0" eaLnBrk="1" latinLnBrk="0" hangingPunct="1">
      <a:defRPr sz="2000" kern="1200">
        <a:solidFill>
          <a:schemeClr val="tx1"/>
        </a:solidFill>
        <a:latin typeface="Batang" pitchFamily="18" charset="-127"/>
        <a:ea typeface="宋体" panose="02010600030101010101" pitchFamily="2" charset="-122"/>
        <a:cs typeface="+mn-cs"/>
      </a:defRPr>
    </a:lvl9pPr>
  </p:defaultTextStyle>
  <p:extLs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CC0000"/>
    <a:srgbClr val="3366FF"/>
    <a:srgbClr val="800000"/>
    <a:srgbClr val="52667A"/>
    <a:srgbClr val="99CC00"/>
    <a:srgbClr val="FF6600"/>
    <a:srgbClr val="CC33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43" autoAdjust="0"/>
    <p:restoredTop sz="94118" autoAdjust="0"/>
  </p:normalViewPr>
  <p:slideViewPr>
    <p:cSldViewPr>
      <p:cViewPr varScale="1">
        <p:scale>
          <a:sx n="112" d="100"/>
          <a:sy n="112" d="100"/>
        </p:scale>
        <p:origin x="1122" y="108"/>
      </p:cViewPr>
      <p:guideLst>
        <p:guide orient="horz" pos="225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3F95225-A073-4C4C-AC89-373C591ABCC3}" type="datetimeFigureOut">
              <a:rPr lang="zh-CN" altLang="en-US"/>
              <a:pPr>
                <a:defRPr/>
              </a:pPr>
              <a:t>2019/3/25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752E2B2-EE17-43A4-BD3A-2FF91E14780C}" type="slidenum">
              <a:rPr lang="zh-CN" altLang="en-US"/>
              <a:pPr>
                <a:defRPr/>
              </a:pPr>
              <a:t>‹#›</a:t>
            </a:fld>
            <a:endParaRPr lang="zh-CN" altLang="en-US"/>
          </a:p>
        </p:txBody>
      </p:sp>
    </p:spTree>
    <p:extLst>
      <p:ext uri="{BB962C8B-B14F-4D97-AF65-F5344CB8AC3E}">
        <p14:creationId xmlns:p14="http://schemas.microsoft.com/office/powerpoint/2010/main" val="327075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EEEA62-2E8B-45B8-9694-FFCD1031B480}" type="slidenum">
              <a:rPr lang="en-US" altLang="zh-CN"/>
              <a:pPr>
                <a:defRPr/>
              </a:pPr>
              <a:t>‹#›</a:t>
            </a:fld>
            <a:endParaRPr lang="en-US" altLang="zh-CN"/>
          </a:p>
        </p:txBody>
      </p:sp>
    </p:spTree>
    <p:extLst>
      <p:ext uri="{BB962C8B-B14F-4D97-AF65-F5344CB8AC3E}">
        <p14:creationId xmlns:p14="http://schemas.microsoft.com/office/powerpoint/2010/main" val="56800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dirty="0"/>
              <a:t>单击此处编辑母版副标题样式</a:t>
            </a:r>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5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b="0"/>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84168" y="6247044"/>
            <a:ext cx="936104"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100392" y="6245225"/>
            <a:ext cx="724342" cy="476250"/>
          </a:xfrm>
          <a:prstGeom prst="rect">
            <a:avLst/>
          </a:prstGeom>
          <a:ln/>
        </p:spPr>
        <p:txBody>
          <a:bodyPr/>
          <a:lstStyle>
            <a:lvl1pPr>
              <a:defRPr sz="1600">
                <a:latin typeface="Times New Roman" panose="02020603050405020304" pitchFamily="18" charset="0"/>
                <a:cs typeface="Times New Roman" panose="02020603050405020304" pitchFamily="18" charset="0"/>
              </a:defRPr>
            </a:lvl1pPr>
          </a:lstStyle>
          <a:p>
            <a:pPr>
              <a:defRPr/>
            </a:pPr>
            <a:fld id="{BC120BD5-977A-42A5-BBAD-59A61BB20C95}" type="slidenum">
              <a:rPr lang="en-US" altLang="zh-CN" smtClean="0"/>
              <a:pPr>
                <a:defRPr/>
              </a:pPr>
              <a:t>‹#›</a:t>
            </a:fld>
            <a:endParaRPr lang="en-US" altLang="zh-CN"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6200830"/>
            <a:ext cx="1802160" cy="495074"/>
          </a:xfrm>
          <a:prstGeom prst="rect">
            <a:avLst/>
          </a:prstGeom>
        </p:spPr>
      </p:pic>
      <p:sp>
        <p:nvSpPr>
          <p:cNvPr id="8" name="文本框 7"/>
          <p:cNvSpPr txBox="1"/>
          <p:nvPr userDrawn="1"/>
        </p:nvSpPr>
        <p:spPr>
          <a:xfrm>
            <a:off x="5364088" y="6263701"/>
            <a:ext cx="2524542" cy="369332"/>
          </a:xfrm>
          <a:prstGeom prst="rect">
            <a:avLst/>
          </a:prstGeom>
          <a:noFill/>
        </p:spPr>
        <p:txBody>
          <a:bodyPr wrap="square" rtlCol="0">
            <a:spAutoFit/>
          </a:bodyPr>
          <a:lstStyle/>
          <a:p>
            <a:r>
              <a:rPr lang="zh-CN" altLang="en-US" sz="1800" b="0" dirty="0" smtClean="0">
                <a:latin typeface="华文行楷" panose="02010800040101010101" pitchFamily="2" charset="-122"/>
                <a:ea typeface="华文行楷" panose="02010800040101010101" pitchFamily="2" charset="-122"/>
              </a:rPr>
              <a:t>微机原理与单片机应用</a:t>
            </a:r>
            <a:endParaRPr lang="zh-CN" altLang="en-US" sz="1800" b="0" dirty="0">
              <a:latin typeface="华文行楷" panose="02010800040101010101" pitchFamily="2" charset="-122"/>
              <a:ea typeface="华文行楷" panose="02010800040101010101" pitchFamily="2" charset="-122"/>
            </a:endParaRPr>
          </a:p>
        </p:txBody>
      </p:sp>
      <p:sp>
        <p:nvSpPr>
          <p:cNvPr id="9"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342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EF36119-0D74-4439-8FA5-6C1EFC22330A}" type="slidenum">
              <a:rPr lang="en-US" altLang="zh-CN"/>
              <a:pPr/>
              <a:t>‹#›</a:t>
            </a:fld>
            <a:endParaRPr lang="en-US" altLang="zh-CN"/>
          </a:p>
        </p:txBody>
      </p:sp>
    </p:spTree>
    <p:extLst>
      <p:ext uri="{BB962C8B-B14F-4D97-AF65-F5344CB8AC3E}">
        <p14:creationId xmlns:p14="http://schemas.microsoft.com/office/powerpoint/2010/main" val="25145657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71663" y="179388"/>
            <a:ext cx="7197725" cy="688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268413"/>
            <a:ext cx="8229600" cy="5065712"/>
          </a:xfrm>
        </p:spPr>
        <p:txBody>
          <a:bodyPr/>
          <a:lstStyle/>
          <a:p>
            <a:endParaRPr lang="zh-CN" altLang="en-US"/>
          </a:p>
        </p:txBody>
      </p:sp>
      <p:sp>
        <p:nvSpPr>
          <p:cNvPr id="4" name="灯片编号占位符 3"/>
          <p:cNvSpPr>
            <a:spLocks noGrp="1"/>
          </p:cNvSpPr>
          <p:nvPr>
            <p:ph type="sldNum" sz="quarter" idx="10"/>
          </p:nvPr>
        </p:nvSpPr>
        <p:spPr>
          <a:xfrm>
            <a:off x="8496300" y="6496050"/>
            <a:ext cx="638175" cy="457200"/>
          </a:xfrm>
        </p:spPr>
        <p:txBody>
          <a:bodyPr/>
          <a:lstStyle>
            <a:lvl1pPr>
              <a:defRPr/>
            </a:lvl1pPr>
          </a:lstStyle>
          <a:p>
            <a:fld id="{2688F5E3-16E3-4F98-A84F-74B7215F6A0F}" type="slidenum">
              <a:rPr lang="en-US" altLang="zh-CN"/>
              <a:pPr/>
              <a:t>‹#›</a:t>
            </a:fld>
            <a:endParaRPr lang="en-US" altLang="zh-CN"/>
          </a:p>
        </p:txBody>
      </p:sp>
    </p:spTree>
    <p:extLst>
      <p:ext uri="{BB962C8B-B14F-4D97-AF65-F5344CB8AC3E}">
        <p14:creationId xmlns:p14="http://schemas.microsoft.com/office/powerpoint/2010/main" val="10599541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31800" y="179388"/>
            <a:ext cx="8637588" cy="61547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a:xfrm>
            <a:off x="8496300" y="6496050"/>
            <a:ext cx="638175" cy="457200"/>
          </a:xfrm>
        </p:spPr>
        <p:txBody>
          <a:bodyPr/>
          <a:lstStyle>
            <a:lvl1pPr>
              <a:defRPr/>
            </a:lvl1pPr>
          </a:lstStyle>
          <a:p>
            <a:fld id="{B7B4AD40-F839-4380-A03B-BB091C12DDFF}" type="slidenum">
              <a:rPr lang="en-US" altLang="zh-CN"/>
              <a:pPr/>
              <a:t>‹#›</a:t>
            </a:fld>
            <a:endParaRPr lang="en-US" altLang="zh-CN"/>
          </a:p>
        </p:txBody>
      </p:sp>
    </p:spTree>
    <p:extLst>
      <p:ext uri="{BB962C8B-B14F-4D97-AF65-F5344CB8AC3E}">
        <p14:creationId xmlns:p14="http://schemas.microsoft.com/office/powerpoint/2010/main" val="9481772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Rectangle 6"/>
          <p:cNvSpPr>
            <a:spLocks noGrp="1" noChangeArrowheads="1"/>
          </p:cNvSpPr>
          <p:nvPr>
            <p:ph type="dt" sz="half" idx="2"/>
          </p:nvPr>
        </p:nvSpPr>
        <p:spPr>
          <a:xfrm>
            <a:off x="5039072" y="6247044"/>
            <a:ext cx="1981200" cy="476250"/>
          </a:xfrm>
          <a:prstGeom prst="rect">
            <a:avLst/>
          </a:prstGeom>
          <a:ln/>
        </p:spPr>
        <p:txBody>
          <a:bodyPr/>
          <a:lstStyle>
            <a:lvl1pPr>
              <a:defRPr/>
            </a:lvl1pPr>
          </a:lstStyle>
          <a:p>
            <a:pPr>
              <a:defRPr/>
            </a:pPr>
            <a:endParaRPr lang="en-US" altLang="zh-CN" dirty="0"/>
          </a:p>
        </p:txBody>
      </p:sp>
      <p:sp>
        <p:nvSpPr>
          <p:cNvPr id="12" name="Rectangle 7"/>
          <p:cNvSpPr>
            <a:spLocks noGrp="1" noChangeArrowheads="1"/>
          </p:cNvSpPr>
          <p:nvPr>
            <p:ph type="ftr" sz="quarter" idx="3"/>
          </p:nvPr>
        </p:nvSpPr>
        <p:spPr>
          <a:xfrm>
            <a:off x="7020272" y="6245225"/>
            <a:ext cx="1080120" cy="476250"/>
          </a:xfrm>
          <a:prstGeom prst="rect">
            <a:avLst/>
          </a:prstGeom>
          <a:ln/>
        </p:spPr>
        <p:txBody>
          <a:bodyPr/>
          <a:lstStyle>
            <a:lvl1pPr>
              <a:defRPr/>
            </a:lvl1pPr>
          </a:lstStyle>
          <a:p>
            <a:pPr>
              <a:defRPr/>
            </a:pPr>
            <a:endParaRPr lang="en-US" altLang="zh-CN" dirty="0"/>
          </a:p>
        </p:txBody>
      </p:sp>
      <p:sp>
        <p:nvSpPr>
          <p:cNvPr id="13" name="Rectangle 8"/>
          <p:cNvSpPr>
            <a:spLocks noGrp="1" noChangeArrowheads="1"/>
          </p:cNvSpPr>
          <p:nvPr>
            <p:ph type="sldNum" sz="quarter" idx="4"/>
          </p:nvPr>
        </p:nvSpPr>
        <p:spPr>
          <a:xfrm>
            <a:off x="8100392" y="6245225"/>
            <a:ext cx="474812" cy="476250"/>
          </a:xfrm>
          <a:prstGeom prst="rect">
            <a:avLst/>
          </a:prstGeom>
          <a:ln/>
        </p:spPr>
        <p:txBody>
          <a:bodyPr/>
          <a:lstStyle>
            <a:lvl1pPr>
              <a:defRPr sz="1600"/>
            </a:lvl1pPr>
          </a:lstStyle>
          <a:p>
            <a:pPr>
              <a:defRPr/>
            </a:pPr>
            <a:fld id="{BC120BD5-977A-42A5-BBAD-59A61BB20C95}"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663" r:id="rId1"/>
    <p:sldLayoutId id="2147484587" r:id="rId2"/>
    <p:sldLayoutId id="2147484664" r:id="rId3"/>
    <p:sldLayoutId id="2147484665" r:id="rId4"/>
    <p:sldLayoutId id="2147484667" r:id="rId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smtClean="0"/>
              <a:t>第</a:t>
            </a:r>
            <a:r>
              <a:rPr lang="en-US" altLang="zh-CN" dirty="0" smtClean="0"/>
              <a:t>3</a:t>
            </a:r>
            <a:r>
              <a:rPr lang="zh-CN" altLang="en-US" dirty="0" smtClean="0"/>
              <a:t>章   </a:t>
            </a:r>
            <a:r>
              <a:rPr lang="en-US" altLang="zh-CN" dirty="0" smtClean="0"/>
              <a:t>8086</a:t>
            </a:r>
            <a:r>
              <a:rPr lang="zh-CN" altLang="en-US" dirty="0" smtClean="0"/>
              <a:t>的指令系统</a:t>
            </a:r>
            <a:endParaRPr lang="zh-CN" altLang="en-US" dirty="0"/>
          </a:p>
        </p:txBody>
      </p:sp>
      <p:sp>
        <p:nvSpPr>
          <p:cNvPr id="14339" name="矩形 3"/>
          <p:cNvSpPr>
            <a:spLocks noChangeArrowheads="1"/>
          </p:cNvSpPr>
          <p:nvPr/>
        </p:nvSpPr>
        <p:spPr bwMode="auto">
          <a:xfrm>
            <a:off x="5368925" y="5516563"/>
            <a:ext cx="305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eaLnBrk="1" hangingPunct="1">
              <a:spcBef>
                <a:spcPct val="20000"/>
              </a:spcBef>
            </a:pPr>
            <a:r>
              <a:rPr lang="zh-CN" altLang="en-US" sz="32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主讲人：荣生辉</a:t>
            </a:r>
            <a:endParaRPr lang="en-US" altLang="zh-CN" sz="3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3.1.1</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indent="0">
              <a:lnSpc>
                <a:spcPct val="100000"/>
              </a:lnSpc>
              <a:spcBef>
                <a:spcPct val="50000"/>
              </a:spcBef>
              <a:buClrTx/>
              <a:buSzPct val="80000"/>
              <a:buNone/>
            </a:pPr>
            <a:r>
              <a:rPr lang="en-US" altLang="zh-CN" sz="3200" b="1" kern="1200" dirty="0">
                <a:solidFill>
                  <a:srgbClr val="00FFFF"/>
                </a:solidFill>
                <a:ea typeface="宋体" panose="02010600030101010101" pitchFamily="2" charset="-122"/>
              </a:rPr>
              <a:t> </a:t>
            </a:r>
            <a:r>
              <a:rPr lang="en-US" altLang="en-US" b="1" kern="1200" dirty="0" err="1" smtClean="0">
                <a:solidFill>
                  <a:srgbClr val="00B050"/>
                </a:solidFill>
                <a:ea typeface="宋体" panose="02010600030101010101" pitchFamily="2" charset="-122"/>
              </a:rPr>
              <a:t>操作数直接</a:t>
            </a:r>
            <a:r>
              <a:rPr lang="zh-CN" altLang="en-US" b="1" kern="1200" dirty="0">
                <a:solidFill>
                  <a:srgbClr val="00B050"/>
                </a:solidFill>
                <a:ea typeface="宋体" panose="02010600030101010101" pitchFamily="2" charset="-122"/>
              </a:rPr>
              <a:t>由指令给</a:t>
            </a:r>
            <a:r>
              <a:rPr lang="zh-CN" altLang="en-US" b="1" kern="1200" dirty="0" smtClean="0">
                <a:solidFill>
                  <a:srgbClr val="00B050"/>
                </a:solidFill>
                <a:ea typeface="宋体" panose="02010600030101010101" pitchFamily="2" charset="-122"/>
              </a:rPr>
              <a:t>出</a:t>
            </a:r>
            <a:r>
              <a:rPr lang="zh-CN" altLang="en-US" b="1" kern="1200" dirty="0" smtClean="0">
                <a:solidFill>
                  <a:srgbClr val="00FFFF"/>
                </a:solidFill>
                <a:ea typeface="宋体" panose="02010600030101010101" pitchFamily="2" charset="-122"/>
              </a:rPr>
              <a:t> </a:t>
            </a:r>
            <a:r>
              <a:rPr lang="en-US" altLang="zh-CN" b="1" kern="1200" dirty="0">
                <a:solidFill>
                  <a:srgbClr val="000000"/>
                </a:solidFill>
                <a:ea typeface="宋体" panose="02010600030101010101" pitchFamily="2" charset="-122"/>
              </a:rPr>
              <a:t>(</a:t>
            </a:r>
            <a:r>
              <a:rPr lang="zh-CN" altLang="en-US" b="1" kern="1200" dirty="0">
                <a:solidFill>
                  <a:srgbClr val="000000"/>
                </a:solidFill>
                <a:ea typeface="宋体" panose="02010600030101010101" pitchFamily="2" charset="-122"/>
              </a:rPr>
              <a:t>此操作数</a:t>
            </a:r>
            <a:r>
              <a:rPr lang="zh-CN" altLang="en-US" b="1" kern="1200" dirty="0">
                <a:solidFill>
                  <a:srgbClr val="00B050"/>
                </a:solidFill>
                <a:ea typeface="宋体" panose="02010600030101010101" pitchFamily="2" charset="-122"/>
              </a:rPr>
              <a:t>为一常数，</a:t>
            </a:r>
            <a:r>
              <a:rPr lang="zh-CN" altLang="en-US" b="1" kern="1200" dirty="0">
                <a:solidFill>
                  <a:srgbClr val="000000"/>
                </a:solidFill>
                <a:ea typeface="宋体" panose="02010600030101010101" pitchFamily="2" charset="-122"/>
              </a:rPr>
              <a:t>称为立即数</a:t>
            </a:r>
            <a:r>
              <a:rPr lang="en-US" altLang="zh-CN" b="1" kern="1200" dirty="0">
                <a:solidFill>
                  <a:srgbClr val="000000"/>
                </a:solidFill>
                <a:ea typeface="宋体" panose="02010600030101010101" pitchFamily="2" charset="-122"/>
              </a:rPr>
              <a:t>)</a:t>
            </a:r>
          </a:p>
          <a:p>
            <a:pPr marL="342900" indent="-342900">
              <a:lnSpc>
                <a:spcPct val="100000"/>
              </a:lnSpc>
              <a:buClrTx/>
              <a:buSzPct val="80000"/>
            </a:pPr>
            <a:r>
              <a:rPr lang="en-US" altLang="zh-CN" b="1" kern="1200" dirty="0">
                <a:solidFill>
                  <a:srgbClr val="000000"/>
                </a:solidFill>
                <a:ea typeface="宋体" panose="02010600030101010101" pitchFamily="2" charset="-122"/>
              </a:rPr>
              <a:t> </a:t>
            </a:r>
            <a:r>
              <a:rPr lang="zh-CN" altLang="en-US" b="1" kern="1200" dirty="0">
                <a:solidFill>
                  <a:srgbClr val="000000"/>
                </a:solidFill>
                <a:ea typeface="宋体" panose="02010600030101010101" pitchFamily="2" charset="-122"/>
              </a:rPr>
              <a:t>立即寻址只能用于源</a:t>
            </a:r>
            <a:r>
              <a:rPr lang="zh-CN" altLang="en-US" b="1" kern="1200" dirty="0" smtClean="0">
                <a:solidFill>
                  <a:srgbClr val="000000"/>
                </a:solidFill>
                <a:ea typeface="宋体" panose="02010600030101010101" pitchFamily="2" charset="-122"/>
              </a:rPr>
              <a:t>操作数。</a:t>
            </a:r>
            <a:endParaRPr lang="zh-CN" altLang="en-US" b="1" kern="1200" dirty="0">
              <a:solidFill>
                <a:srgbClr val="000000"/>
              </a:solidFill>
              <a:ea typeface="宋体" panose="02010600030101010101" pitchFamily="2" charset="-122"/>
            </a:endParaRPr>
          </a:p>
          <a:p>
            <a:pPr marL="342900" indent="-342900">
              <a:lnSpc>
                <a:spcPct val="100000"/>
              </a:lnSpc>
              <a:buClrTx/>
              <a:buSzPct val="80000"/>
            </a:pPr>
            <a:r>
              <a:rPr lang="zh-CN" altLang="en-US" b="1" kern="1200" dirty="0">
                <a:solidFill>
                  <a:srgbClr val="000000"/>
                </a:solidFill>
                <a:ea typeface="宋体" panose="02010600030101010101" pitchFamily="2" charset="-122"/>
              </a:rPr>
              <a:t>用途：用于给寄存器赋初值。</a:t>
            </a:r>
          </a:p>
          <a:p>
            <a:pPr marL="342900" indent="-342900">
              <a:lnSpc>
                <a:spcPct val="100000"/>
              </a:lnSpc>
              <a:buClrTx/>
              <a:buSzPct val="80000"/>
            </a:pPr>
            <a:r>
              <a:rPr lang="zh-CN" altLang="en-US" b="1" kern="1200" dirty="0" smtClean="0">
                <a:solidFill>
                  <a:srgbClr val="C00000"/>
                </a:solidFill>
                <a:ea typeface="宋体" panose="02010600030101010101" pitchFamily="2" charset="-122"/>
              </a:rPr>
              <a:t>例</a:t>
            </a:r>
            <a:r>
              <a:rPr lang="zh-CN" altLang="en-US" b="1" kern="1200" dirty="0">
                <a:solidFill>
                  <a:srgbClr val="C00000"/>
                </a:solidFill>
                <a:ea typeface="宋体" panose="02010600030101010101" pitchFamily="2" charset="-122"/>
              </a:rPr>
              <a:t>：</a:t>
            </a:r>
          </a:p>
          <a:p>
            <a:pPr lvl="0" indent="0">
              <a:lnSpc>
                <a:spcPct val="100000"/>
              </a:lnSpc>
              <a:buClrTx/>
              <a:buSzPct val="80000"/>
              <a:buNone/>
            </a:pPr>
            <a:r>
              <a:rPr lang="zh-CN" altLang="en-US" b="1" kern="1200" dirty="0">
                <a:solidFill>
                  <a:srgbClr val="000000"/>
                </a:solidFill>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MOV</a:t>
            </a:r>
            <a:r>
              <a:rPr lang="en-US" altLang="zh-CN" b="1" i="1" kern="1200" dirty="0">
                <a:solidFill>
                  <a:srgbClr val="000000"/>
                </a:solidFill>
                <a:latin typeface="Tahoma" panose="020B0604030504040204" pitchFamily="34" charset="0"/>
                <a:ea typeface="宋体" panose="02010600030101010101" pitchFamily="2" charset="-122"/>
              </a:rPr>
              <a:t>    AX,  </a:t>
            </a:r>
            <a:r>
              <a:rPr lang="en-US" altLang="zh-CN" b="1" i="1" kern="1200" dirty="0" smtClean="0">
                <a:solidFill>
                  <a:srgbClr val="000000"/>
                </a:solidFill>
                <a:latin typeface="Tahoma" panose="020B0604030504040204" pitchFamily="34" charset="0"/>
                <a:ea typeface="宋体" panose="02010600030101010101" pitchFamily="2" charset="-122"/>
              </a:rPr>
              <a:t> </a:t>
            </a:r>
            <a:r>
              <a:rPr lang="en-US" altLang="zh-CN" b="1" i="1" kern="1200" dirty="0" err="1" smtClean="0">
                <a:solidFill>
                  <a:srgbClr val="000000"/>
                </a:solidFill>
                <a:latin typeface="Tahoma" panose="020B0604030504040204" pitchFamily="34" charset="0"/>
                <a:ea typeface="宋体" panose="02010600030101010101" pitchFamily="2" charset="-122"/>
              </a:rPr>
              <a:t>1C8FH</a:t>
            </a:r>
            <a:endParaRPr lang="en-US" altLang="zh-CN" b="1" i="1" kern="1200" dirty="0">
              <a:solidFill>
                <a:srgbClr val="000000"/>
              </a:solidFill>
              <a:latin typeface="Tahoma" panose="020B0604030504040204" pitchFamily="34" charset="0"/>
              <a:ea typeface="宋体" panose="02010600030101010101" pitchFamily="2" charset="-122"/>
            </a:endParaRPr>
          </a:p>
          <a:p>
            <a:pPr lvl="0" indent="0">
              <a:lnSpc>
                <a:spcPct val="100000"/>
              </a:lnSpc>
              <a:buClrTx/>
              <a:buSzPct val="80000"/>
              <a:buNone/>
            </a:pP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MOV</a:t>
            </a:r>
            <a:r>
              <a:rPr lang="en-US" altLang="zh-CN" b="1" i="1" kern="1200" dirty="0">
                <a:solidFill>
                  <a:srgbClr val="000000"/>
                </a:solidFill>
                <a:latin typeface="Tahoma" panose="020B0604030504040204" pitchFamily="34" charset="0"/>
                <a:ea typeface="宋体" panose="02010600030101010101" pitchFamily="2" charset="-122"/>
              </a:rPr>
              <a:t>    BYTE </a:t>
            </a:r>
            <a:r>
              <a:rPr lang="en-US" altLang="zh-CN" b="1" i="1" kern="1200" dirty="0" smtClean="0">
                <a:solidFill>
                  <a:srgbClr val="000000"/>
                </a:solidFill>
                <a:latin typeface="Tahoma" panose="020B0604030504040204" pitchFamily="34" charset="0"/>
                <a:ea typeface="宋体" panose="02010600030101010101" pitchFamily="2" charset="-122"/>
              </a:rPr>
              <a:t> PTR[</a:t>
            </a:r>
            <a:r>
              <a:rPr lang="en-US" altLang="zh-CN" b="1" i="1" kern="1200" dirty="0" err="1" smtClean="0">
                <a:solidFill>
                  <a:srgbClr val="000000"/>
                </a:solidFill>
                <a:latin typeface="Tahoma" panose="020B0604030504040204" pitchFamily="34" charset="0"/>
                <a:ea typeface="宋体" panose="02010600030101010101" pitchFamily="2" charset="-122"/>
              </a:rPr>
              <a:t>2A00H</a:t>
            </a: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8FH</a:t>
            </a:r>
            <a:endParaRPr lang="en-US" altLang="zh-CN" b="1" i="1" kern="1200" dirty="0">
              <a:solidFill>
                <a:srgbClr val="000000"/>
              </a:solidFill>
              <a:latin typeface="Tahoma" panose="020B0604030504040204" pitchFamily="34" charset="0"/>
              <a:ea typeface="宋体" panose="02010600030101010101" pitchFamily="2" charset="-122"/>
            </a:endParaRPr>
          </a:p>
          <a:p>
            <a:pPr lvl="0" indent="0">
              <a:lnSpc>
                <a:spcPct val="100000"/>
              </a:lnSpc>
              <a:buClrTx/>
              <a:buSzPct val="80000"/>
              <a:buNone/>
            </a:pPr>
            <a:r>
              <a:rPr lang="en-US" altLang="zh-CN" b="1" i="1" kern="1200" dirty="0">
                <a:solidFill>
                  <a:srgbClr val="000000"/>
                </a:solidFill>
                <a:latin typeface="Tahoma" panose="020B0604030504040204" pitchFamily="34" charset="0"/>
                <a:ea typeface="宋体" panose="02010600030101010101" pitchFamily="2" charset="-122"/>
              </a:rPr>
              <a:t>   </a:t>
            </a:r>
            <a:r>
              <a:rPr lang="zh-CN" altLang="en-US" b="1" kern="1200" dirty="0">
                <a:solidFill>
                  <a:srgbClr val="000000"/>
                </a:solidFill>
                <a:latin typeface="Tahoma" panose="020B0604030504040204" pitchFamily="34" charset="0"/>
                <a:ea typeface="宋体" panose="02010600030101010101" pitchFamily="2" charset="-122"/>
              </a:rPr>
              <a:t>错误例：</a:t>
            </a:r>
          </a:p>
          <a:p>
            <a:pPr lvl="0" indent="0">
              <a:lnSpc>
                <a:spcPct val="100000"/>
              </a:lnSpc>
              <a:buClrTx/>
              <a:buSzPct val="80000"/>
              <a:buNone/>
            </a:pPr>
            <a:r>
              <a:rPr lang="zh-CN" altLang="en-US" b="1" i="1" kern="1200" dirty="0">
                <a:solidFill>
                  <a:srgbClr val="000000"/>
                </a:solidFill>
                <a:latin typeface="宋体" panose="02010600030101010101" pitchFamily="2" charset="-122"/>
                <a:ea typeface="宋体" panose="02010600030101010101" pitchFamily="2" charset="-122"/>
              </a:rPr>
              <a:t>  </a:t>
            </a:r>
            <a:r>
              <a:rPr lang="en-US" altLang="zh-CN" b="1" i="1" kern="1200" dirty="0">
                <a:solidFill>
                  <a:srgbClr val="FF0000"/>
                </a:solidFill>
                <a:latin typeface="宋体" panose="02010600030101010101" pitchFamily="2" charset="-122"/>
                <a:ea typeface="宋体" panose="02010600030101010101" pitchFamily="2" charset="-122"/>
              </a:rPr>
              <a:t>×</a:t>
            </a:r>
            <a:r>
              <a:rPr lang="en-US" altLang="zh-CN" b="1" i="1" kern="1200" dirty="0">
                <a:solidFill>
                  <a:srgbClr val="FF0000"/>
                </a:solidFill>
                <a:latin typeface="Tahoma" panose="020B0604030504040204" pitchFamily="34" charset="0"/>
                <a:ea typeface="宋体" panose="02010600030101010101" pitchFamily="2" charset="-122"/>
              </a:rPr>
              <a:t> </a:t>
            </a: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MOV</a:t>
            </a:r>
            <a:r>
              <a:rPr lang="en-US" altLang="zh-CN" b="1" i="1" kern="1200" dirty="0">
                <a:solidFill>
                  <a:srgbClr val="000000"/>
                </a:solidFill>
                <a:latin typeface="Tahoma" panose="020B0604030504040204" pitchFamily="34" charset="0"/>
                <a:ea typeface="宋体" panose="02010600030101010101" pitchFamily="2" charset="-122"/>
              </a:rPr>
              <a:t>    </a:t>
            </a:r>
            <a:r>
              <a:rPr lang="en-US" altLang="zh-CN" b="1" i="1" kern="1200" dirty="0" err="1">
                <a:solidFill>
                  <a:srgbClr val="000000"/>
                </a:solidFill>
                <a:latin typeface="Tahoma" panose="020B0604030504040204" pitchFamily="34" charset="0"/>
                <a:ea typeface="宋体" panose="02010600030101010101" pitchFamily="2" charset="-122"/>
              </a:rPr>
              <a:t>2A00H</a:t>
            </a:r>
            <a:r>
              <a:rPr lang="en-US" altLang="zh-CN" b="1" i="1" kern="1200" dirty="0">
                <a:solidFill>
                  <a:srgbClr val="000000"/>
                </a:solidFill>
                <a:latin typeface="Tahoma" panose="020B0604030504040204" pitchFamily="34" charset="0"/>
                <a:ea typeface="宋体" panose="02010600030101010101" pitchFamily="2" charset="-122"/>
              </a:rPr>
              <a:t>,  AX     ; </a:t>
            </a:r>
            <a:r>
              <a:rPr lang="zh-CN" altLang="en-US" b="1" i="1" kern="1200" dirty="0">
                <a:solidFill>
                  <a:srgbClr val="C00000"/>
                </a:solidFill>
                <a:latin typeface="Tahoma" panose="020B0604030504040204" pitchFamily="34" charset="0"/>
                <a:ea typeface="宋体" panose="02010600030101010101" pitchFamily="2" charset="-122"/>
              </a:rPr>
              <a:t>错误！ </a:t>
            </a:r>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a:t>
            </a:fld>
            <a:endParaRPr lang="en-US" altLang="zh-CN" dirty="0"/>
          </a:p>
        </p:txBody>
      </p:sp>
    </p:spTree>
    <p:extLst>
      <p:ext uri="{BB962C8B-B14F-4D97-AF65-F5344CB8AC3E}">
        <p14:creationId xmlns:p14="http://schemas.microsoft.com/office/powerpoint/2010/main" val="3855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3.1.1</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a:spcBef>
                <a:spcPct val="50000"/>
              </a:spcBef>
              <a:buSzPct val="80000"/>
              <a:buNone/>
            </a:pPr>
            <a:r>
              <a:rPr lang="zh-CN" altLang="en-US" b="1" dirty="0"/>
              <a:t>指令操作例：</a:t>
            </a:r>
            <a:r>
              <a:rPr lang="en-US" altLang="zh-CN" b="1" dirty="0" err="1"/>
              <a:t>MOV</a:t>
            </a:r>
            <a:r>
              <a:rPr lang="en-US" altLang="zh-CN" b="1" dirty="0"/>
              <a:t> AX</a:t>
            </a:r>
            <a:r>
              <a:rPr lang="zh-CN" altLang="en-US" b="1" dirty="0"/>
              <a:t>，</a:t>
            </a:r>
            <a:r>
              <a:rPr lang="en-US" altLang="zh-CN" b="1" dirty="0" err="1"/>
              <a:t>3102H</a:t>
            </a:r>
            <a:r>
              <a:rPr lang="en-US" altLang="zh-CN" b="1" dirty="0"/>
              <a:t>      ; AX       </a:t>
            </a:r>
            <a:r>
              <a:rPr lang="en-US" altLang="zh-CN" b="1" dirty="0" err="1" smtClean="0"/>
              <a:t>3102H</a:t>
            </a:r>
            <a:endParaRPr lang="en-US" altLang="zh-CN" b="1" dirty="0" smtClean="0"/>
          </a:p>
          <a:p>
            <a:pPr>
              <a:spcBef>
                <a:spcPct val="50000"/>
              </a:spcBef>
              <a:buSzPct val="80000"/>
              <a:buNone/>
            </a:pPr>
            <a:r>
              <a:rPr lang="zh-CN" altLang="en-US" b="1" dirty="0" smtClean="0"/>
              <a:t>执行</a:t>
            </a:r>
            <a:r>
              <a:rPr lang="zh-CN" altLang="en-US" b="1" dirty="0"/>
              <a:t>后，</a:t>
            </a:r>
            <a:r>
              <a:rPr lang="en-US" altLang="zh-CN" b="1" dirty="0"/>
              <a:t>(AH) = </a:t>
            </a:r>
            <a:r>
              <a:rPr lang="en-US" altLang="zh-CN" b="1" dirty="0" err="1"/>
              <a:t>31H</a:t>
            </a:r>
            <a:r>
              <a:rPr lang="zh-CN" altLang="en-US" b="1" dirty="0"/>
              <a:t>，</a:t>
            </a:r>
            <a:r>
              <a:rPr lang="en-US" altLang="zh-CN" b="1" dirty="0"/>
              <a:t>(AL) = </a:t>
            </a:r>
            <a:r>
              <a:rPr lang="en-US" altLang="zh-CN" b="1" dirty="0" err="1"/>
              <a:t>02H</a:t>
            </a:r>
            <a:endParaRPr lang="en-US" altLang="zh-CN" b="1" dirty="0"/>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a:t>
            </a:fld>
            <a:endParaRPr lang="en-US" altLang="zh-CN" dirty="0"/>
          </a:p>
        </p:txBody>
      </p:sp>
      <p:sp>
        <p:nvSpPr>
          <p:cNvPr id="5" name="Line 40"/>
          <p:cNvSpPr>
            <a:spLocks noChangeShapeType="1"/>
          </p:cNvSpPr>
          <p:nvPr/>
        </p:nvSpPr>
        <p:spPr bwMode="auto">
          <a:xfrm flipH="1">
            <a:off x="5868144" y="2204864"/>
            <a:ext cx="431800" cy="0"/>
          </a:xfrm>
          <a:prstGeom prst="line">
            <a:avLst/>
          </a:prstGeom>
          <a:ln>
            <a:headEnd/>
            <a:tailEnd type="triangle" w="med" len="lg"/>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Tree>
    <p:extLst>
      <p:ext uri="{BB962C8B-B14F-4D97-AF65-F5344CB8AC3E}">
        <p14:creationId xmlns:p14="http://schemas.microsoft.com/office/powerpoint/2010/main" val="316426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3.1.1</a:t>
            </a:r>
            <a:r>
              <a:rPr lang="zh-CN" altLang="en-US" b="1" dirty="0" smtClean="0">
                <a:solidFill>
                  <a:srgbClr val="C00000"/>
                </a:solidFill>
                <a:latin typeface="宋体" panose="02010600030101010101" pitchFamily="2" charset="-122"/>
              </a:rPr>
              <a:t>立即</a:t>
            </a:r>
            <a:r>
              <a:rPr lang="zh-CN" altLang="en-US" b="1" dirty="0">
                <a:solidFill>
                  <a:srgbClr val="C00000"/>
                </a:solidFill>
                <a:latin typeface="宋体" panose="02010600030101010101" pitchFamily="2" charset="-122"/>
              </a:rPr>
              <a:t>数寻址</a:t>
            </a:r>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a:t>
            </a:fld>
            <a:endParaRPr lang="en-US" altLang="zh-CN" dirty="0"/>
          </a:p>
        </p:txBody>
      </p:sp>
      <p:sp>
        <p:nvSpPr>
          <p:cNvPr id="6" name="Rectangle 4"/>
          <p:cNvSpPr>
            <a:spLocks noChangeArrowheads="1"/>
          </p:cNvSpPr>
          <p:nvPr/>
        </p:nvSpPr>
        <p:spPr bwMode="auto">
          <a:xfrm>
            <a:off x="1547664" y="2708920"/>
            <a:ext cx="1368425" cy="2913062"/>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7" name="Line 5"/>
          <p:cNvSpPr>
            <a:spLocks noChangeShapeType="1"/>
          </p:cNvSpPr>
          <p:nvPr/>
        </p:nvSpPr>
        <p:spPr bwMode="auto">
          <a:xfrm flipV="1">
            <a:off x="1547664" y="3285182"/>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flipV="1">
            <a:off x="1547664" y="3645545"/>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flipV="1">
            <a:off x="1547664" y="4005907"/>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V="1">
            <a:off x="1547664" y="4364682"/>
            <a:ext cx="1368425"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a:off x="928539" y="3572520"/>
            <a:ext cx="36512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b="1"/>
              <a:t>立即数</a:t>
            </a:r>
            <a:endParaRPr lang="zh-CN" altLang="en-US"/>
          </a:p>
        </p:txBody>
      </p:sp>
      <p:sp>
        <p:nvSpPr>
          <p:cNvPr id="12" name="AutoShape 10"/>
          <p:cNvSpPr>
            <a:spLocks/>
          </p:cNvSpPr>
          <p:nvPr/>
        </p:nvSpPr>
        <p:spPr bwMode="auto">
          <a:xfrm>
            <a:off x="1288901" y="3631257"/>
            <a:ext cx="215900" cy="744538"/>
          </a:xfrm>
          <a:prstGeom prst="leftBrace">
            <a:avLst>
              <a:gd name="adj1" fmla="val 28722"/>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 name="AutoShape 11"/>
          <p:cNvSpPr>
            <a:spLocks/>
          </p:cNvSpPr>
          <p:nvPr/>
        </p:nvSpPr>
        <p:spPr bwMode="auto">
          <a:xfrm>
            <a:off x="3060551" y="2766070"/>
            <a:ext cx="287338" cy="2809875"/>
          </a:xfrm>
          <a:prstGeom prst="rightBrace">
            <a:avLst>
              <a:gd name="adj1" fmla="val 81446"/>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4" name="Text Box 12"/>
          <p:cNvSpPr txBox="1">
            <a:spLocks noChangeArrowheads="1"/>
          </p:cNvSpPr>
          <p:nvPr/>
        </p:nvSpPr>
        <p:spPr bwMode="auto">
          <a:xfrm>
            <a:off x="1763564" y="3285182"/>
            <a:ext cx="911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zh-CN" altLang="en-US" sz="2000" b="1">
                <a:solidFill>
                  <a:srgbClr val="FF3300"/>
                </a:solidFill>
              </a:rPr>
              <a:t>操作码</a:t>
            </a:r>
            <a:endParaRPr lang="zh-CN" altLang="en-US" sz="2000"/>
          </a:p>
        </p:txBody>
      </p:sp>
      <p:sp>
        <p:nvSpPr>
          <p:cNvPr id="15" name="Text Box 13"/>
          <p:cNvSpPr txBox="1">
            <a:spLocks noChangeArrowheads="1"/>
          </p:cNvSpPr>
          <p:nvPr/>
        </p:nvSpPr>
        <p:spPr bwMode="auto">
          <a:xfrm>
            <a:off x="1908026" y="3645545"/>
            <a:ext cx="695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000" b="1">
                <a:solidFill>
                  <a:srgbClr val="FF3300"/>
                </a:solidFill>
              </a:rPr>
              <a:t>低</a:t>
            </a:r>
            <a:r>
              <a:rPr lang="en-US" altLang="zh-CN" sz="2000" b="1">
                <a:solidFill>
                  <a:srgbClr val="FF3300"/>
                </a:solidFill>
              </a:rPr>
              <a:t>8</a:t>
            </a:r>
            <a:r>
              <a:rPr lang="zh-CN" altLang="en-US" sz="2000" b="1">
                <a:solidFill>
                  <a:srgbClr val="FF3300"/>
                </a:solidFill>
              </a:rPr>
              <a:t>位</a:t>
            </a:r>
            <a:endParaRPr lang="zh-CN" altLang="en-US" sz="2000"/>
          </a:p>
        </p:txBody>
      </p:sp>
      <p:sp>
        <p:nvSpPr>
          <p:cNvPr id="16" name="Text Box 14"/>
          <p:cNvSpPr txBox="1">
            <a:spLocks noChangeArrowheads="1"/>
          </p:cNvSpPr>
          <p:nvPr/>
        </p:nvSpPr>
        <p:spPr bwMode="auto">
          <a:xfrm>
            <a:off x="1863576" y="4034482"/>
            <a:ext cx="766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zh-CN" altLang="en-US" sz="2000" b="1">
                <a:solidFill>
                  <a:srgbClr val="FF3300"/>
                </a:solidFill>
              </a:rPr>
              <a:t>高</a:t>
            </a:r>
            <a:r>
              <a:rPr lang="en-US" altLang="zh-CN" sz="2000" b="1">
                <a:solidFill>
                  <a:srgbClr val="FF3300"/>
                </a:solidFill>
              </a:rPr>
              <a:t>8</a:t>
            </a:r>
            <a:r>
              <a:rPr lang="zh-CN" altLang="en-US" sz="2000" b="1">
                <a:solidFill>
                  <a:srgbClr val="FF3300"/>
                </a:solidFill>
              </a:rPr>
              <a:t>位</a:t>
            </a:r>
            <a:endParaRPr lang="zh-CN" altLang="en-US" sz="2000"/>
          </a:p>
        </p:txBody>
      </p:sp>
      <p:sp>
        <p:nvSpPr>
          <p:cNvPr id="17" name="Text Box 35"/>
          <p:cNvSpPr txBox="1">
            <a:spLocks noChangeArrowheads="1"/>
          </p:cNvSpPr>
          <p:nvPr/>
        </p:nvSpPr>
        <p:spPr bwMode="auto">
          <a:xfrm>
            <a:off x="3419326" y="3716982"/>
            <a:ext cx="3651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18" name="Text Box 37"/>
          <p:cNvSpPr txBox="1">
            <a:spLocks noChangeArrowheads="1"/>
          </p:cNvSpPr>
          <p:nvPr/>
        </p:nvSpPr>
        <p:spPr bwMode="auto">
          <a:xfrm>
            <a:off x="1187301" y="1988195"/>
            <a:ext cx="2160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000" b="1"/>
              <a:t>立即寻址指令在存储器中的存放形式</a:t>
            </a:r>
          </a:p>
        </p:txBody>
      </p:sp>
      <p:sp>
        <p:nvSpPr>
          <p:cNvPr id="19" name="Rectangle 15"/>
          <p:cNvSpPr>
            <a:spLocks noChangeArrowheads="1"/>
          </p:cNvSpPr>
          <p:nvPr/>
        </p:nvSpPr>
        <p:spPr bwMode="auto">
          <a:xfrm>
            <a:off x="3842717" y="2410470"/>
            <a:ext cx="1630362" cy="512762"/>
          </a:xfrm>
          <a:prstGeom prst="rect">
            <a:avLst/>
          </a:prstGeom>
          <a:solidFill>
            <a:srgbClr val="99FFCC"/>
          </a:solidFill>
          <a:ln w="57150">
            <a:solidFill>
              <a:srgbClr val="006600"/>
            </a:solidFill>
            <a:miter lim="800000"/>
            <a:headEnd/>
            <a:tailEnd/>
          </a:ln>
        </p:spPr>
        <p:txBody>
          <a:bodyPr lIns="0" tIns="0" rIns="0" bIns="0" anchor="ctr">
            <a:spAutoFit/>
          </a:bodyPr>
          <a:lstStyle/>
          <a:p>
            <a:endParaRPr lang="zh-CN" altLang="en-US"/>
          </a:p>
        </p:txBody>
      </p:sp>
      <p:sp>
        <p:nvSpPr>
          <p:cNvPr id="20" name="Line 16"/>
          <p:cNvSpPr>
            <a:spLocks noChangeShapeType="1"/>
          </p:cNvSpPr>
          <p:nvPr/>
        </p:nvSpPr>
        <p:spPr bwMode="auto">
          <a:xfrm>
            <a:off x="4690442" y="2410470"/>
            <a:ext cx="1587" cy="51276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17"/>
          <p:cNvSpPr>
            <a:spLocks noChangeArrowheads="1"/>
          </p:cNvSpPr>
          <p:nvPr/>
        </p:nvSpPr>
        <p:spPr bwMode="auto">
          <a:xfrm>
            <a:off x="6252542" y="2045345"/>
            <a:ext cx="1847850" cy="3810000"/>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22" name="Text Box 18"/>
          <p:cNvSpPr txBox="1">
            <a:spLocks noChangeArrowheads="1"/>
          </p:cNvSpPr>
          <p:nvPr/>
        </p:nvSpPr>
        <p:spPr bwMode="auto">
          <a:xfrm>
            <a:off x="6633542" y="1435745"/>
            <a:ext cx="1219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9999FF"/>
                </a:solidFill>
              </a:rPr>
              <a:t>存储器</a:t>
            </a:r>
            <a:endParaRPr lang="zh-CN" altLang="en-US"/>
          </a:p>
        </p:txBody>
      </p:sp>
      <p:sp>
        <p:nvSpPr>
          <p:cNvPr id="23" name="AutoShape 19"/>
          <p:cNvSpPr>
            <a:spLocks/>
          </p:cNvSpPr>
          <p:nvPr/>
        </p:nvSpPr>
        <p:spPr bwMode="auto">
          <a:xfrm>
            <a:off x="8244854" y="2124720"/>
            <a:ext cx="142875" cy="3673475"/>
          </a:xfrm>
          <a:prstGeom prst="rightBrace">
            <a:avLst>
              <a:gd name="adj1" fmla="val 214140"/>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4" name="Line 20"/>
          <p:cNvSpPr>
            <a:spLocks noChangeShapeType="1"/>
          </p:cNvSpPr>
          <p:nvPr/>
        </p:nvSpPr>
        <p:spPr bwMode="auto">
          <a:xfrm flipV="1">
            <a:off x="6300167" y="2988320"/>
            <a:ext cx="1800225"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a:off x="6252542" y="4248795"/>
            <a:ext cx="1871662"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flipV="1">
            <a:off x="6228729" y="3637607"/>
            <a:ext cx="187166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6228729" y="4861570"/>
            <a:ext cx="187166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24"/>
          <p:cNvSpPr txBox="1">
            <a:spLocks noChangeArrowheads="1"/>
          </p:cNvSpPr>
          <p:nvPr/>
        </p:nvSpPr>
        <p:spPr bwMode="auto">
          <a:xfrm>
            <a:off x="6328742" y="3112145"/>
            <a:ext cx="1770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solidFill>
                  <a:srgbClr val="FF3300"/>
                </a:solidFill>
              </a:rPr>
              <a:t>MOV</a:t>
            </a:r>
            <a:r>
              <a:rPr lang="zh-CN" altLang="en-US" b="1">
                <a:solidFill>
                  <a:srgbClr val="FF3300"/>
                </a:solidFill>
              </a:rPr>
              <a:t>操作码</a:t>
            </a:r>
            <a:endParaRPr lang="zh-CN" altLang="en-US"/>
          </a:p>
        </p:txBody>
      </p:sp>
      <p:sp>
        <p:nvSpPr>
          <p:cNvPr id="29" name="Text Box 25"/>
          <p:cNvSpPr txBox="1">
            <a:spLocks noChangeArrowheads="1"/>
          </p:cNvSpPr>
          <p:nvPr/>
        </p:nvSpPr>
        <p:spPr bwMode="auto">
          <a:xfrm>
            <a:off x="6828804" y="3729682"/>
            <a:ext cx="7667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FF3300"/>
                </a:solidFill>
              </a:rPr>
              <a:t>02H</a:t>
            </a:r>
            <a:endParaRPr lang="en-US" altLang="zh-CN"/>
          </a:p>
        </p:txBody>
      </p:sp>
      <p:sp>
        <p:nvSpPr>
          <p:cNvPr id="30" name="Text Box 26"/>
          <p:cNvSpPr txBox="1">
            <a:spLocks noChangeArrowheads="1"/>
          </p:cNvSpPr>
          <p:nvPr/>
        </p:nvSpPr>
        <p:spPr bwMode="auto">
          <a:xfrm>
            <a:off x="6857379" y="4336107"/>
            <a:ext cx="695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FF3300"/>
                </a:solidFill>
              </a:rPr>
              <a:t>31H</a:t>
            </a:r>
            <a:endParaRPr lang="en-US" altLang="zh-CN"/>
          </a:p>
        </p:txBody>
      </p:sp>
      <p:sp>
        <p:nvSpPr>
          <p:cNvPr id="31" name="Text Box 27"/>
          <p:cNvSpPr txBox="1">
            <a:spLocks noChangeArrowheads="1"/>
          </p:cNvSpPr>
          <p:nvPr/>
        </p:nvSpPr>
        <p:spPr bwMode="auto">
          <a:xfrm>
            <a:off x="4061792" y="2478732"/>
            <a:ext cx="508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solidFill>
                  <a:srgbClr val="FF3300"/>
                </a:solidFill>
              </a:rPr>
              <a:t>AH</a:t>
            </a:r>
          </a:p>
        </p:txBody>
      </p:sp>
      <p:sp>
        <p:nvSpPr>
          <p:cNvPr id="32" name="Text Box 28"/>
          <p:cNvSpPr txBox="1">
            <a:spLocks noChangeArrowheads="1"/>
          </p:cNvSpPr>
          <p:nvPr/>
        </p:nvSpPr>
        <p:spPr bwMode="auto">
          <a:xfrm>
            <a:off x="4884117" y="2477145"/>
            <a:ext cx="463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solidFill>
                  <a:srgbClr val="FF3300"/>
                </a:solidFill>
              </a:rPr>
              <a:t>AL</a:t>
            </a:r>
          </a:p>
        </p:txBody>
      </p:sp>
      <p:grpSp>
        <p:nvGrpSpPr>
          <p:cNvPr id="33" name="Group 29"/>
          <p:cNvGrpSpPr>
            <a:grpSpLocks/>
          </p:cNvGrpSpPr>
          <p:nvPr/>
        </p:nvGrpSpPr>
        <p:grpSpPr bwMode="auto">
          <a:xfrm>
            <a:off x="4380879" y="2980382"/>
            <a:ext cx="2303463" cy="1584325"/>
            <a:chOff x="2544" y="1440"/>
            <a:chExt cx="1680" cy="1488"/>
          </a:xfrm>
        </p:grpSpPr>
        <p:sp>
          <p:nvSpPr>
            <p:cNvPr id="34" name="Line 30"/>
            <p:cNvSpPr>
              <a:spLocks noChangeShapeType="1"/>
            </p:cNvSpPr>
            <p:nvPr/>
          </p:nvSpPr>
          <p:spPr bwMode="auto">
            <a:xfrm flipH="1" flipV="1">
              <a:off x="2544" y="1440"/>
              <a:ext cx="1680" cy="1488"/>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 name="Oval 31"/>
            <p:cNvSpPr>
              <a:spLocks noChangeArrowheads="1"/>
            </p:cNvSpPr>
            <p:nvPr/>
          </p:nvSpPr>
          <p:spPr bwMode="auto">
            <a:xfrm>
              <a:off x="4176" y="2880"/>
              <a:ext cx="48" cy="48"/>
            </a:xfrm>
            <a:prstGeom prst="ellipse">
              <a:avLst/>
            </a:prstGeom>
            <a:solidFill>
              <a:schemeClr val="tx2"/>
            </a:solidFill>
            <a:ln w="9525">
              <a:solidFill>
                <a:schemeClr val="tx2"/>
              </a:solidFill>
              <a:round/>
              <a:headEnd/>
              <a:tailEnd/>
            </a:ln>
          </p:spPr>
          <p:txBody>
            <a:bodyPr wrap="none" lIns="0" tIns="0" rIns="0" bIns="0" anchor="ctr">
              <a:spAutoFit/>
            </a:bodyPr>
            <a:lstStyle/>
            <a:p>
              <a:endParaRPr lang="zh-CN" altLang="en-US"/>
            </a:p>
          </p:txBody>
        </p:sp>
      </p:grpSp>
      <p:grpSp>
        <p:nvGrpSpPr>
          <p:cNvPr id="36" name="Group 32"/>
          <p:cNvGrpSpPr>
            <a:grpSpLocks/>
          </p:cNvGrpSpPr>
          <p:nvPr/>
        </p:nvGrpSpPr>
        <p:grpSpPr bwMode="auto">
          <a:xfrm>
            <a:off x="5173042" y="2980382"/>
            <a:ext cx="1487487" cy="1008063"/>
            <a:chOff x="3168" y="1440"/>
            <a:chExt cx="1104" cy="1152"/>
          </a:xfrm>
        </p:grpSpPr>
        <p:sp>
          <p:nvSpPr>
            <p:cNvPr id="37" name="Line 33"/>
            <p:cNvSpPr>
              <a:spLocks noChangeShapeType="1"/>
            </p:cNvSpPr>
            <p:nvPr/>
          </p:nvSpPr>
          <p:spPr bwMode="auto">
            <a:xfrm flipH="1" flipV="1">
              <a:off x="3168" y="1440"/>
              <a:ext cx="1056" cy="1104"/>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8" name="Oval 34"/>
            <p:cNvSpPr>
              <a:spLocks noChangeArrowheads="1"/>
            </p:cNvSpPr>
            <p:nvPr/>
          </p:nvSpPr>
          <p:spPr bwMode="auto">
            <a:xfrm>
              <a:off x="4224" y="2544"/>
              <a:ext cx="48" cy="48"/>
            </a:xfrm>
            <a:prstGeom prst="ellipse">
              <a:avLst/>
            </a:prstGeom>
            <a:solidFill>
              <a:schemeClr val="tx2"/>
            </a:solidFill>
            <a:ln w="9525">
              <a:solidFill>
                <a:schemeClr val="tx2"/>
              </a:solidFill>
              <a:round/>
              <a:headEnd/>
              <a:tailEnd/>
            </a:ln>
          </p:spPr>
          <p:txBody>
            <a:bodyPr wrap="none" lIns="0" tIns="0" rIns="0" bIns="0" anchor="ctr">
              <a:spAutoFit/>
            </a:bodyPr>
            <a:lstStyle/>
            <a:p>
              <a:endParaRPr lang="zh-CN" altLang="en-US"/>
            </a:p>
          </p:txBody>
        </p:sp>
      </p:grpSp>
      <p:sp>
        <p:nvSpPr>
          <p:cNvPr id="39" name="Text Box 36"/>
          <p:cNvSpPr txBox="1">
            <a:spLocks noChangeArrowheads="1"/>
          </p:cNvSpPr>
          <p:nvPr/>
        </p:nvSpPr>
        <p:spPr bwMode="auto">
          <a:xfrm>
            <a:off x="8460754" y="3493145"/>
            <a:ext cx="3651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40" name="Text Box 38"/>
          <p:cNvSpPr txBox="1">
            <a:spLocks noChangeArrowheads="1"/>
          </p:cNvSpPr>
          <p:nvPr/>
        </p:nvSpPr>
        <p:spPr bwMode="auto">
          <a:xfrm>
            <a:off x="4452317" y="1972320"/>
            <a:ext cx="508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b="1">
                <a:latin typeface="Arial" panose="020B0604020202020204" pitchFamily="34" charset="0"/>
              </a:rPr>
              <a:t>AX</a:t>
            </a:r>
          </a:p>
        </p:txBody>
      </p:sp>
    </p:spTree>
    <p:extLst>
      <p:ext uri="{BB962C8B-B14F-4D97-AF65-F5344CB8AC3E}">
        <p14:creationId xmlns:p14="http://schemas.microsoft.com/office/powerpoint/2010/main" val="368061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3.1.2</a:t>
            </a:r>
            <a:r>
              <a:rPr lang="zh-CN" altLang="en-US" b="1" dirty="0">
                <a:solidFill>
                  <a:srgbClr val="C00000"/>
                </a:solidFill>
                <a:latin typeface="宋体" panose="02010600030101010101" pitchFamily="2" charset="-122"/>
              </a:rPr>
              <a:t>寄存器寻址</a:t>
            </a:r>
            <a:endParaRPr lang="zh-CN" altLang="en-US" b="1" dirty="0">
              <a:solidFill>
                <a:srgbClr val="C00000"/>
              </a:solidFill>
              <a:latin typeface="宋体" panose="02010600030101010101" pitchFamily="2" charset="-122"/>
            </a:endParaRPr>
          </a:p>
          <a:p>
            <a:pPr algn="just">
              <a:spcBef>
                <a:spcPct val="30000"/>
              </a:spcBef>
              <a:buClr>
                <a:srgbClr val="00FFFF"/>
              </a:buClr>
              <a:buSzPct val="80000"/>
              <a:buFont typeface="Wingdings" panose="05000000000000000000" pitchFamily="2" charset="2"/>
              <a:buChar char="l"/>
            </a:pPr>
            <a:r>
              <a:rPr lang="en-US" altLang="zh-CN" b="1" dirty="0"/>
              <a:t> </a:t>
            </a:r>
            <a:r>
              <a:rPr lang="zh-CN" altLang="en-US" b="1" dirty="0"/>
              <a:t>操作数放在某个寄存器中</a:t>
            </a:r>
            <a:endParaRPr lang="zh-CN" altLang="en-US" dirty="0"/>
          </a:p>
          <a:p>
            <a:pPr algn="just">
              <a:spcBef>
                <a:spcPct val="30000"/>
              </a:spcBef>
              <a:buClr>
                <a:srgbClr val="00FFFF"/>
              </a:buClr>
              <a:buSzPct val="80000"/>
              <a:buFont typeface="Wingdings" panose="05000000000000000000" pitchFamily="2" charset="2"/>
              <a:buChar char="l"/>
            </a:pPr>
            <a:r>
              <a:rPr lang="en-US" altLang="zh-CN" dirty="0"/>
              <a:t>AL AH  BL  </a:t>
            </a:r>
            <a:r>
              <a:rPr lang="en-US" altLang="zh-CN" dirty="0" err="1"/>
              <a:t>BH</a:t>
            </a:r>
            <a:r>
              <a:rPr lang="en-US" altLang="zh-CN" dirty="0"/>
              <a:t>  CL CH DL DH</a:t>
            </a:r>
          </a:p>
          <a:p>
            <a:pPr algn="just">
              <a:spcBef>
                <a:spcPct val="30000"/>
              </a:spcBef>
              <a:buClr>
                <a:srgbClr val="00FFFF"/>
              </a:buClr>
              <a:buSzPct val="80000"/>
              <a:buNone/>
            </a:pPr>
            <a:r>
              <a:rPr lang="en-US" altLang="zh-CN" dirty="0"/>
              <a:t> </a:t>
            </a:r>
            <a:r>
              <a:rPr lang="en-US" altLang="zh-CN" dirty="0" smtClean="0"/>
              <a:t>     AX  </a:t>
            </a:r>
            <a:r>
              <a:rPr lang="en-US" altLang="zh-CN" dirty="0"/>
              <a:t>BX  CX  DX  SI  DI  </a:t>
            </a:r>
            <a:r>
              <a:rPr lang="en-US" altLang="zh-CN" dirty="0" err="1"/>
              <a:t>SP</a:t>
            </a:r>
            <a:r>
              <a:rPr lang="en-US" altLang="zh-CN" dirty="0"/>
              <a:t>  BP;</a:t>
            </a:r>
          </a:p>
          <a:p>
            <a:pPr>
              <a:spcBef>
                <a:spcPct val="30000"/>
              </a:spcBef>
              <a:buClr>
                <a:schemeClr val="tx1"/>
              </a:buClr>
              <a:buSzPct val="80000"/>
              <a:buNone/>
            </a:pPr>
            <a:r>
              <a:rPr lang="zh-CN" altLang="en-US" b="1" dirty="0"/>
              <a:t>例</a:t>
            </a:r>
            <a:r>
              <a:rPr lang="zh-CN" altLang="en-US" b="1" dirty="0" smtClean="0"/>
              <a:t>：  </a:t>
            </a:r>
            <a:r>
              <a:rPr lang="en-US" altLang="zh-CN" b="1" dirty="0" err="1" smtClean="0"/>
              <a:t>MOV</a:t>
            </a:r>
            <a:r>
              <a:rPr lang="en-US" altLang="zh-CN" b="1" dirty="0" smtClean="0"/>
              <a:t>    </a:t>
            </a:r>
            <a:r>
              <a:rPr lang="en-US" altLang="zh-CN" b="1" dirty="0"/>
              <a:t>AX,  BX</a:t>
            </a:r>
          </a:p>
          <a:p>
            <a:pPr>
              <a:buClr>
                <a:srgbClr val="00FFFF"/>
              </a:buClr>
              <a:buSzPct val="80000"/>
              <a:buNone/>
            </a:pPr>
            <a:r>
              <a:rPr lang="en-US" altLang="zh-CN" b="1" dirty="0"/>
              <a:t>          </a:t>
            </a:r>
            <a:r>
              <a:rPr lang="en-US" altLang="zh-CN" b="1" dirty="0" err="1"/>
              <a:t>MOV</a:t>
            </a:r>
            <a:r>
              <a:rPr lang="en-US" altLang="zh-CN" b="1" dirty="0"/>
              <a:t>    [</a:t>
            </a:r>
            <a:r>
              <a:rPr lang="en-US" altLang="zh-CN" b="1" dirty="0" err="1"/>
              <a:t>3F00H</a:t>
            </a:r>
            <a:r>
              <a:rPr lang="en-US" altLang="zh-CN" b="1" dirty="0"/>
              <a:t>],  AX</a:t>
            </a:r>
          </a:p>
          <a:p>
            <a:pPr>
              <a:buClr>
                <a:srgbClr val="00FFFF"/>
              </a:buClr>
              <a:buSzPct val="80000"/>
              <a:buNone/>
            </a:pPr>
            <a:r>
              <a:rPr lang="en-US" altLang="zh-CN" b="1" dirty="0"/>
              <a:t>          </a:t>
            </a:r>
            <a:r>
              <a:rPr lang="en-US" altLang="zh-CN" b="1" dirty="0" err="1"/>
              <a:t>MOV</a:t>
            </a:r>
            <a:r>
              <a:rPr lang="en-US" altLang="zh-CN" b="1" dirty="0"/>
              <a:t>    CL,  AL</a:t>
            </a:r>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13</a:t>
            </a:fld>
            <a:endParaRPr lang="en-US" altLang="zh-CN" dirty="0"/>
          </a:p>
        </p:txBody>
      </p:sp>
    </p:spTree>
    <p:extLst>
      <p:ext uri="{BB962C8B-B14F-4D97-AF65-F5344CB8AC3E}">
        <p14:creationId xmlns:p14="http://schemas.microsoft.com/office/powerpoint/2010/main" val="134279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3.1.2</a:t>
            </a:r>
            <a:r>
              <a:rPr lang="zh-CN" altLang="en-US" b="1" dirty="0">
                <a:solidFill>
                  <a:srgbClr val="C00000"/>
                </a:solidFill>
                <a:latin typeface="宋体" panose="02010600030101010101" pitchFamily="2" charset="-122"/>
              </a:rPr>
              <a:t>寄存器寻址</a:t>
            </a:r>
            <a:endParaRPr lang="zh-CN" altLang="en-US" b="1" dirty="0">
              <a:solidFill>
                <a:srgbClr val="C00000"/>
              </a:solidFill>
              <a:latin typeface="宋体" panose="02010600030101010101" pitchFamily="2" charset="-122"/>
            </a:endParaRPr>
          </a:p>
          <a:p>
            <a:pPr>
              <a:spcBef>
                <a:spcPct val="50000"/>
              </a:spcBef>
              <a:buSzPct val="80000"/>
              <a:buNone/>
            </a:pPr>
            <a:r>
              <a:rPr lang="zh-CN" altLang="en-US" b="1" dirty="0"/>
              <a:t>指令操作例：</a:t>
            </a:r>
            <a:r>
              <a:rPr lang="en-US" altLang="zh-CN" b="1" dirty="0" err="1"/>
              <a:t>MOV</a:t>
            </a:r>
            <a:r>
              <a:rPr lang="en-US" altLang="zh-CN" b="1" dirty="0"/>
              <a:t>  SI</a:t>
            </a:r>
            <a:r>
              <a:rPr lang="zh-CN" altLang="en-US" b="1" dirty="0"/>
              <a:t>，</a:t>
            </a:r>
            <a:r>
              <a:rPr lang="en-US" altLang="zh-CN" b="1" dirty="0"/>
              <a:t>AX    ;</a:t>
            </a:r>
            <a:r>
              <a:rPr lang="en-US" altLang="zh-CN" b="1" dirty="0">
                <a:solidFill>
                  <a:srgbClr val="C00000"/>
                </a:solidFill>
              </a:rPr>
              <a:t> SI        (AX)  </a:t>
            </a:r>
          </a:p>
          <a:p>
            <a:pPr>
              <a:spcBef>
                <a:spcPct val="50000"/>
              </a:spcBef>
            </a:pPr>
            <a:r>
              <a:rPr lang="en-US" altLang="zh-CN" dirty="0"/>
              <a:t>   </a:t>
            </a:r>
            <a:r>
              <a:rPr lang="en-US" altLang="en-US" dirty="0" err="1"/>
              <a:t>指令执行前</a:t>
            </a:r>
            <a:r>
              <a:rPr lang="zh-CN" altLang="en-US" dirty="0"/>
              <a:t>：</a:t>
            </a:r>
            <a:r>
              <a:rPr lang="en-US" altLang="en-US" dirty="0"/>
              <a:t>(</a:t>
            </a:r>
            <a:r>
              <a:rPr lang="en-US" altLang="zh-CN" dirty="0"/>
              <a:t>AX)=</a:t>
            </a:r>
            <a:r>
              <a:rPr lang="en-US" altLang="zh-CN" dirty="0" err="1"/>
              <a:t>2233H</a:t>
            </a:r>
            <a:endParaRPr lang="en-US" altLang="zh-CN" dirty="0"/>
          </a:p>
          <a:p>
            <a:pPr>
              <a:spcBef>
                <a:spcPct val="50000"/>
              </a:spcBef>
            </a:pPr>
            <a:r>
              <a:rPr lang="en-US" altLang="zh-CN" dirty="0"/>
              <a:t>   </a:t>
            </a:r>
            <a:r>
              <a:rPr lang="en-US" altLang="en-US" dirty="0" err="1"/>
              <a:t>指令执行</a:t>
            </a:r>
            <a:r>
              <a:rPr lang="zh-CN" altLang="en-US" dirty="0"/>
              <a:t>后：</a:t>
            </a:r>
            <a:r>
              <a:rPr lang="en-US" altLang="en-US" dirty="0"/>
              <a:t>(</a:t>
            </a:r>
            <a:r>
              <a:rPr lang="en-US" altLang="zh-CN" dirty="0"/>
              <a:t>AX)=</a:t>
            </a:r>
            <a:r>
              <a:rPr lang="en-US" altLang="zh-CN" dirty="0" err="1"/>
              <a:t>2233H</a:t>
            </a:r>
            <a:r>
              <a:rPr lang="zh-CN" altLang="en-US" dirty="0"/>
              <a:t>，</a:t>
            </a:r>
            <a:r>
              <a:rPr lang="en-US" altLang="zh-CN" dirty="0"/>
              <a:t>(SI)=</a:t>
            </a:r>
            <a:r>
              <a:rPr lang="en-US" altLang="zh-CN" dirty="0" err="1"/>
              <a:t>2233H</a:t>
            </a:r>
            <a:endParaRPr lang="en-US" altLang="zh-CN" b="1" dirty="0"/>
          </a:p>
          <a:p>
            <a:pPr eaLnBrk="1" hangingPunct="1">
              <a:buFont typeface="Wingdings" panose="05000000000000000000" pitchFamily="2" charset="2"/>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14</a:t>
            </a:fld>
            <a:endParaRPr lang="en-US" altLang="zh-CN" dirty="0"/>
          </a:p>
        </p:txBody>
      </p:sp>
      <p:sp>
        <p:nvSpPr>
          <p:cNvPr id="5" name="Line 9"/>
          <p:cNvSpPr>
            <a:spLocks noChangeShapeType="1"/>
          </p:cNvSpPr>
          <p:nvPr/>
        </p:nvSpPr>
        <p:spPr bwMode="auto">
          <a:xfrm flipH="1">
            <a:off x="5076056" y="2060848"/>
            <a:ext cx="504825" cy="0"/>
          </a:xfrm>
          <a:prstGeom prst="line">
            <a:avLst/>
          </a:prstGeom>
          <a:ln>
            <a:headEnd/>
            <a:tailEnd type="triangle" w="med" len="lg"/>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
        <p:nvSpPr>
          <p:cNvPr id="6" name="Rectangle 2"/>
          <p:cNvSpPr>
            <a:spLocks noChangeArrowheads="1"/>
          </p:cNvSpPr>
          <p:nvPr/>
        </p:nvSpPr>
        <p:spPr bwMode="auto">
          <a:xfrm>
            <a:off x="2699792" y="5373489"/>
            <a:ext cx="3311525"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endParaRPr lang="zh-CN" altLang="zh-CN" sz="2800" b="1">
              <a:latin typeface="Tahoma" panose="020B0604030504040204" pitchFamily="34" charset="0"/>
            </a:endParaRPr>
          </a:p>
        </p:txBody>
      </p:sp>
      <p:sp>
        <p:nvSpPr>
          <p:cNvPr id="7" name="AutoShape 3"/>
          <p:cNvSpPr>
            <a:spLocks noChangeArrowheads="1"/>
          </p:cNvSpPr>
          <p:nvPr/>
        </p:nvSpPr>
        <p:spPr bwMode="auto">
          <a:xfrm>
            <a:off x="4139655" y="4725789"/>
            <a:ext cx="431800" cy="503237"/>
          </a:xfrm>
          <a:prstGeom prst="downArrow">
            <a:avLst>
              <a:gd name="adj1" fmla="val 50000"/>
              <a:gd name="adj2" fmla="val 29131"/>
            </a:avLst>
          </a:prstGeom>
          <a:solidFill>
            <a:srgbClr val="66FFCC"/>
          </a:solidFill>
          <a:ln w="9525">
            <a:solidFill>
              <a:srgbClr val="99FFCC"/>
            </a:solidFill>
            <a:miter lim="800000"/>
            <a:headEnd/>
            <a:tailEnd/>
          </a:ln>
        </p:spPr>
        <p:txBody>
          <a:bodyPr wrap="none" lIns="0" tIns="0" rIns="0" bIns="0" anchor="ctr">
            <a:spAutoFit/>
          </a:bodyPr>
          <a:lstStyle/>
          <a:p>
            <a:endParaRPr lang="zh-CN" altLang="en-US"/>
          </a:p>
        </p:txBody>
      </p:sp>
      <p:sp>
        <p:nvSpPr>
          <p:cNvPr id="8" name="Text Box 4"/>
          <p:cNvSpPr txBox="1">
            <a:spLocks noChangeArrowheads="1"/>
          </p:cNvSpPr>
          <p:nvPr/>
        </p:nvSpPr>
        <p:spPr bwMode="auto">
          <a:xfrm>
            <a:off x="1836192" y="4076501"/>
            <a:ext cx="576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latin typeface="Tahoma" panose="020B0604030504040204" pitchFamily="34" charset="0"/>
              </a:rPr>
              <a:t>AX</a:t>
            </a:r>
          </a:p>
        </p:txBody>
      </p:sp>
      <p:sp>
        <p:nvSpPr>
          <p:cNvPr id="9" name="Text Box 5"/>
          <p:cNvSpPr txBox="1">
            <a:spLocks noChangeArrowheads="1"/>
          </p:cNvSpPr>
          <p:nvPr/>
        </p:nvSpPr>
        <p:spPr bwMode="auto">
          <a:xfrm>
            <a:off x="1836192" y="5444926"/>
            <a:ext cx="576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latin typeface="Tahoma" panose="020B0604030504040204" pitchFamily="34" charset="0"/>
              </a:rPr>
              <a:t>SI</a:t>
            </a:r>
          </a:p>
        </p:txBody>
      </p:sp>
      <p:sp>
        <p:nvSpPr>
          <p:cNvPr id="10" name="Rectangle 6"/>
          <p:cNvSpPr>
            <a:spLocks noChangeArrowheads="1"/>
          </p:cNvSpPr>
          <p:nvPr/>
        </p:nvSpPr>
        <p:spPr bwMode="auto">
          <a:xfrm>
            <a:off x="2699792" y="4005064"/>
            <a:ext cx="3311525" cy="5048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zh-CN" sz="2800" b="1">
                <a:latin typeface="Tahoma" panose="020B0604030504040204" pitchFamily="34" charset="0"/>
              </a:rPr>
              <a:t>2233H</a:t>
            </a:r>
          </a:p>
        </p:txBody>
      </p:sp>
      <p:sp>
        <p:nvSpPr>
          <p:cNvPr id="11" name="Text Box 7"/>
          <p:cNvSpPr txBox="1">
            <a:spLocks noChangeArrowheads="1"/>
          </p:cNvSpPr>
          <p:nvPr/>
        </p:nvSpPr>
        <p:spPr bwMode="auto">
          <a:xfrm>
            <a:off x="3765005" y="4047926"/>
            <a:ext cx="1295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dirty="0" err="1">
                <a:latin typeface="Tahoma" panose="020B0604030504040204" pitchFamily="34" charset="0"/>
              </a:rPr>
              <a:t>2233H</a:t>
            </a:r>
            <a:endParaRPr lang="en-US" altLang="zh-CN" sz="2800" b="1" dirty="0">
              <a:latin typeface="Tahoma" panose="020B0604030504040204" pitchFamily="34" charset="0"/>
            </a:endParaRPr>
          </a:p>
        </p:txBody>
      </p:sp>
    </p:spTree>
    <p:extLst>
      <p:ext uri="{BB962C8B-B14F-4D97-AF65-F5344CB8AC3E}">
        <p14:creationId xmlns:p14="http://schemas.microsoft.com/office/powerpoint/2010/main" val="249014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61111E-6 -2.43337E-7 L -3.61111E-6 0.19977 " pathEditMode="relative" rAng="0" ptsTypes="AA">
                                      <p:cBhvr>
                                        <p:cTn id="6" dur="1000" fill="hold"/>
                                        <p:tgtEl>
                                          <p:spTgt spid="10">
                                            <p:txEl>
                                              <p:pRg st="0" end="0"/>
                                            </p:txEl>
                                          </p:spTgt>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C00000"/>
                </a:solidFill>
                <a:latin typeface="宋体" panose="02010600030101010101" pitchFamily="2" charset="-122"/>
              </a:rPr>
              <a:t>3.1.2</a:t>
            </a:r>
            <a:r>
              <a:rPr lang="zh-CN" altLang="en-US" b="1" dirty="0" smtClean="0">
                <a:solidFill>
                  <a:srgbClr val="C00000"/>
                </a:solidFill>
                <a:latin typeface="宋体" panose="02010600030101010101" pitchFamily="2" charset="-122"/>
              </a:rPr>
              <a:t>寄存器寻址</a:t>
            </a:r>
            <a:endParaRPr lang="zh-CN" altLang="en-US" b="1" dirty="0">
              <a:solidFill>
                <a:srgbClr val="C00000"/>
              </a:solidFill>
              <a:latin typeface="宋体" panose="02010600030101010101" pitchFamily="2" charset="-122"/>
            </a:endParaRPr>
          </a:p>
          <a:p>
            <a:pPr>
              <a:spcBef>
                <a:spcPct val="50000"/>
              </a:spcBef>
              <a:buSzPct val="80000"/>
              <a:buNone/>
            </a:pPr>
            <a:r>
              <a:rPr lang="zh-CN" altLang="en-US" b="1" dirty="0" smtClean="0"/>
              <a:t>注意：</a:t>
            </a:r>
            <a:endParaRPr lang="en-US" altLang="zh-CN" b="1" dirty="0" smtClean="0"/>
          </a:p>
          <a:p>
            <a:pPr>
              <a:lnSpc>
                <a:spcPct val="125000"/>
              </a:lnSpc>
              <a:spcBef>
                <a:spcPct val="0"/>
              </a:spcBef>
              <a:buClr>
                <a:schemeClr val="tx2"/>
              </a:buClr>
              <a:buFont typeface="Wingdings" panose="05000000000000000000" pitchFamily="2" charset="2"/>
              <a:buChar char="Ø"/>
            </a:pPr>
            <a:r>
              <a:rPr lang="en-US" altLang="zh-CN" b="1" dirty="0">
                <a:solidFill>
                  <a:srgbClr val="C00000"/>
                </a:solidFill>
              </a:rPr>
              <a:t>CS</a:t>
            </a:r>
            <a:r>
              <a:rPr lang="zh-CN" altLang="en-US" b="1" dirty="0">
                <a:solidFill>
                  <a:srgbClr val="C00000"/>
                </a:solidFill>
              </a:rPr>
              <a:t>一般不用赋值。</a:t>
            </a:r>
          </a:p>
          <a:p>
            <a:pPr algn="just">
              <a:lnSpc>
                <a:spcPct val="125000"/>
              </a:lnSpc>
              <a:spcBef>
                <a:spcPct val="0"/>
              </a:spcBef>
              <a:buClr>
                <a:schemeClr val="tx2"/>
              </a:buClr>
              <a:buFont typeface="Wingdings" panose="05000000000000000000" pitchFamily="2" charset="2"/>
              <a:buChar char="Ø"/>
            </a:pPr>
            <a:r>
              <a:rPr lang="zh-CN" altLang="en-US" b="1" dirty="0">
                <a:solidFill>
                  <a:srgbClr val="C00000"/>
                </a:solidFill>
              </a:rPr>
              <a:t>对段寄存器</a:t>
            </a:r>
            <a:r>
              <a:rPr lang="en-US" altLang="zh-CN" b="1" dirty="0" err="1">
                <a:solidFill>
                  <a:srgbClr val="C00000"/>
                </a:solidFill>
              </a:rPr>
              <a:t>ES</a:t>
            </a:r>
            <a:r>
              <a:rPr lang="en-US" altLang="zh-CN" b="1" dirty="0">
                <a:solidFill>
                  <a:srgbClr val="C00000"/>
                </a:solidFill>
              </a:rPr>
              <a:t> </a:t>
            </a:r>
            <a:r>
              <a:rPr lang="zh-CN" altLang="en-US" b="1" dirty="0">
                <a:solidFill>
                  <a:srgbClr val="C00000"/>
                </a:solidFill>
              </a:rPr>
              <a:t>、</a:t>
            </a:r>
            <a:r>
              <a:rPr lang="en-US" altLang="zh-CN" b="1" dirty="0">
                <a:solidFill>
                  <a:srgbClr val="C00000"/>
                </a:solidFill>
              </a:rPr>
              <a:t>DS </a:t>
            </a:r>
            <a:r>
              <a:rPr lang="zh-CN" altLang="en-US" b="1" dirty="0">
                <a:solidFill>
                  <a:srgbClr val="C00000"/>
                </a:solidFill>
              </a:rPr>
              <a:t>、</a:t>
            </a:r>
            <a:r>
              <a:rPr lang="en-US" altLang="zh-CN" b="1" dirty="0">
                <a:solidFill>
                  <a:srgbClr val="C00000"/>
                </a:solidFill>
              </a:rPr>
              <a:t>SS</a:t>
            </a:r>
            <a:r>
              <a:rPr lang="zh-CN" altLang="en-US" b="1" dirty="0">
                <a:solidFill>
                  <a:srgbClr val="C00000"/>
                </a:solidFill>
              </a:rPr>
              <a:t>进行赋值，不能将立即数直接送段寄存器，要将立即数送通用寄存器，再从通用寄存器送段寄存器。</a:t>
            </a:r>
          </a:p>
          <a:p>
            <a:pPr algn="just">
              <a:lnSpc>
                <a:spcPct val="125000"/>
              </a:lnSpc>
              <a:spcBef>
                <a:spcPct val="0"/>
              </a:spcBef>
              <a:buClr>
                <a:schemeClr val="tx2"/>
              </a:buClr>
              <a:buFont typeface="Wingdings" panose="05000000000000000000" pitchFamily="2" charset="2"/>
              <a:buChar char="Ø"/>
            </a:pPr>
            <a:r>
              <a:rPr lang="zh-CN" altLang="en-US" b="1" dirty="0">
                <a:solidFill>
                  <a:srgbClr val="C00000"/>
                </a:solidFill>
              </a:rPr>
              <a:t>寄存器长度应匹配</a:t>
            </a:r>
          </a:p>
          <a:p>
            <a:pPr>
              <a:spcBef>
                <a:spcPct val="50000"/>
              </a:spcBef>
              <a:buSzPct val="80000"/>
              <a:buNone/>
            </a:pPr>
            <a:endParaRPr lang="en-US" altLang="zh-CN" sz="1800"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15</a:t>
            </a:fld>
            <a:endParaRPr lang="en-US" altLang="zh-CN" dirty="0"/>
          </a:p>
        </p:txBody>
      </p:sp>
    </p:spTree>
    <p:extLst>
      <p:ext uri="{BB962C8B-B14F-4D97-AF65-F5344CB8AC3E}">
        <p14:creationId xmlns:p14="http://schemas.microsoft.com/office/powerpoint/2010/main" val="280958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3.1.3 IO</a:t>
            </a:r>
            <a:r>
              <a:rPr lang="zh-CN" altLang="en-US" b="1" dirty="0" smtClean="0">
                <a:solidFill>
                  <a:srgbClr val="800000"/>
                </a:solidFill>
                <a:latin typeface="宋体" panose="02010600030101010101" pitchFamily="2" charset="-122"/>
              </a:rPr>
              <a:t>端口寻址</a:t>
            </a:r>
            <a:endParaRPr lang="zh-CN" altLang="en-US" b="1" dirty="0">
              <a:solidFill>
                <a:srgbClr val="800000"/>
              </a:solidFill>
              <a:latin typeface="宋体" panose="02010600030101010101" pitchFamily="2" charset="-122"/>
            </a:endParaRPr>
          </a:p>
          <a:p>
            <a:pPr indent="0">
              <a:buNone/>
            </a:pPr>
            <a:r>
              <a:rPr lang="en-US" altLang="zh-CN" dirty="0"/>
              <a:t>1</a:t>
            </a:r>
            <a:r>
              <a:rPr lang="zh-CN" altLang="en-US" dirty="0"/>
              <a:t>．直接寻址</a:t>
            </a:r>
          </a:p>
          <a:p>
            <a:pPr>
              <a:buFont typeface="Wingdings" panose="05000000000000000000" pitchFamily="2" charset="2"/>
              <a:buChar char="Ø"/>
            </a:pPr>
            <a:r>
              <a:rPr lang="zh-CN" altLang="en-US" dirty="0"/>
              <a:t>指令直接给出端口号，</a:t>
            </a:r>
          </a:p>
          <a:p>
            <a:pPr>
              <a:buFont typeface="Wingdings" panose="05000000000000000000" pitchFamily="2" charset="2"/>
              <a:buChar char="Ø"/>
            </a:pPr>
            <a:r>
              <a:rPr lang="zh-CN" altLang="en-US" dirty="0"/>
              <a:t>端口号可以为</a:t>
            </a:r>
            <a:r>
              <a:rPr lang="en-US" altLang="zh-CN" dirty="0"/>
              <a:t>0~255</a:t>
            </a:r>
            <a:r>
              <a:rPr lang="zh-CN" altLang="en-US" dirty="0"/>
              <a:t>。</a:t>
            </a:r>
          </a:p>
          <a:p>
            <a:pPr>
              <a:buFont typeface="Wingdings" panose="05000000000000000000" pitchFamily="2" charset="2"/>
              <a:buChar char="Ø"/>
            </a:pPr>
            <a:r>
              <a:rPr lang="zh-CN" altLang="en-US" dirty="0"/>
              <a:t>例如：</a:t>
            </a:r>
            <a:r>
              <a:rPr lang="en-US" altLang="zh-CN" dirty="0"/>
              <a:t>IN </a:t>
            </a:r>
            <a:r>
              <a:rPr lang="en-US" altLang="zh-CN" dirty="0" smtClean="0"/>
              <a:t> AL</a:t>
            </a:r>
            <a:r>
              <a:rPr lang="zh-CN" altLang="en-US" dirty="0"/>
              <a:t>，</a:t>
            </a:r>
            <a:r>
              <a:rPr lang="en-US" altLang="zh-CN" dirty="0" err="1"/>
              <a:t>32H</a:t>
            </a:r>
            <a:r>
              <a:rPr lang="zh-CN" altLang="en-US" dirty="0"/>
              <a:t>；</a:t>
            </a:r>
            <a:r>
              <a:rPr lang="en-US" altLang="zh-CN" b="1" dirty="0" err="1">
                <a:solidFill>
                  <a:srgbClr val="00B050"/>
                </a:solidFill>
              </a:rPr>
              <a:t>32H</a:t>
            </a:r>
            <a:r>
              <a:rPr lang="zh-CN" altLang="en-US" b="1" dirty="0">
                <a:solidFill>
                  <a:srgbClr val="00B050"/>
                </a:solidFill>
              </a:rPr>
              <a:t>为</a:t>
            </a:r>
            <a:r>
              <a:rPr lang="en-US" altLang="zh-CN" b="1" dirty="0">
                <a:solidFill>
                  <a:srgbClr val="00B050"/>
                </a:solidFill>
              </a:rPr>
              <a:t>8</a:t>
            </a:r>
            <a:r>
              <a:rPr lang="zh-CN" altLang="en-US" b="1" dirty="0">
                <a:solidFill>
                  <a:srgbClr val="00B050"/>
                </a:solidFill>
              </a:rPr>
              <a:t>位端口</a:t>
            </a:r>
            <a:r>
              <a:rPr lang="zh-CN" altLang="en-US" b="1" dirty="0" smtClean="0">
                <a:solidFill>
                  <a:srgbClr val="00B050"/>
                </a:solidFill>
              </a:rPr>
              <a:t>号</a:t>
            </a:r>
            <a:endParaRPr lang="en-US" altLang="zh-CN" b="1" dirty="0" smtClean="0">
              <a:solidFill>
                <a:srgbClr val="00B050"/>
              </a:solidFill>
            </a:endParaRPr>
          </a:p>
          <a:p>
            <a:pPr lvl="0" indent="0">
              <a:buNone/>
            </a:pPr>
            <a:r>
              <a:rPr lang="en-US" altLang="zh-CN" dirty="0" smtClean="0">
                <a:solidFill>
                  <a:srgbClr val="000000"/>
                </a:solidFill>
              </a:rPr>
              <a:t>                  OUT  </a:t>
            </a:r>
            <a:r>
              <a:rPr lang="en-US" altLang="zh-CN" dirty="0" err="1" smtClean="0">
                <a:solidFill>
                  <a:srgbClr val="000000"/>
                </a:solidFill>
              </a:rPr>
              <a:t>80H</a:t>
            </a:r>
            <a:r>
              <a:rPr lang="zh-CN" altLang="en-US" dirty="0" smtClean="0">
                <a:solidFill>
                  <a:srgbClr val="000000"/>
                </a:solidFill>
              </a:rPr>
              <a:t>，</a:t>
            </a:r>
            <a:r>
              <a:rPr lang="en-US" altLang="zh-CN" dirty="0" err="1" smtClean="0">
                <a:solidFill>
                  <a:srgbClr val="000000"/>
                </a:solidFill>
              </a:rPr>
              <a:t>10H</a:t>
            </a:r>
            <a:r>
              <a:rPr lang="zh-CN" altLang="en-US" dirty="0" smtClean="0">
                <a:solidFill>
                  <a:srgbClr val="000000"/>
                </a:solidFill>
              </a:rPr>
              <a:t>；</a:t>
            </a:r>
            <a:r>
              <a:rPr lang="en-US" altLang="zh-CN" b="1" dirty="0" err="1">
                <a:solidFill>
                  <a:srgbClr val="00B050"/>
                </a:solidFill>
              </a:rPr>
              <a:t>80H</a:t>
            </a:r>
            <a:r>
              <a:rPr lang="zh-CN" altLang="en-US" b="1" dirty="0">
                <a:solidFill>
                  <a:srgbClr val="00B050"/>
                </a:solidFill>
              </a:rPr>
              <a:t>为</a:t>
            </a:r>
            <a:r>
              <a:rPr lang="en-US" altLang="zh-CN" b="1" dirty="0">
                <a:solidFill>
                  <a:srgbClr val="00B050"/>
                </a:solidFill>
              </a:rPr>
              <a:t>8</a:t>
            </a:r>
            <a:r>
              <a:rPr lang="zh-CN" altLang="en-US" b="1" dirty="0">
                <a:solidFill>
                  <a:srgbClr val="00B050"/>
                </a:solidFill>
              </a:rPr>
              <a:t>位端口号</a:t>
            </a:r>
            <a:endParaRPr lang="en-US" altLang="zh-CN" b="1" dirty="0">
              <a:solidFill>
                <a:srgbClr val="00B050"/>
              </a:solidFill>
            </a:endParaRP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16</a:t>
            </a:fld>
            <a:endParaRPr lang="en-US" altLang="zh-CN" dirty="0"/>
          </a:p>
        </p:txBody>
      </p:sp>
    </p:spTree>
    <p:extLst>
      <p:ext uri="{BB962C8B-B14F-4D97-AF65-F5344CB8AC3E}">
        <p14:creationId xmlns:p14="http://schemas.microsoft.com/office/powerpoint/2010/main" val="3757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3.1.3 IO</a:t>
            </a:r>
            <a:r>
              <a:rPr lang="zh-CN" altLang="en-US" b="1" dirty="0" smtClean="0">
                <a:solidFill>
                  <a:srgbClr val="800000"/>
                </a:solidFill>
                <a:latin typeface="宋体" panose="02010600030101010101" pitchFamily="2" charset="-122"/>
              </a:rPr>
              <a:t>端口寻址</a:t>
            </a:r>
            <a:endParaRPr lang="zh-CN" altLang="en-US" b="1" dirty="0">
              <a:solidFill>
                <a:srgbClr val="800000"/>
              </a:solidFill>
              <a:latin typeface="宋体" panose="02010600030101010101" pitchFamily="2" charset="-122"/>
            </a:endParaRPr>
          </a:p>
          <a:p>
            <a:pPr indent="0" algn="just">
              <a:spcBef>
                <a:spcPct val="0"/>
              </a:spcBef>
              <a:buNone/>
            </a:pPr>
            <a:r>
              <a:rPr lang="en-US" altLang="zh-CN" dirty="0"/>
              <a:t>2. DX</a:t>
            </a:r>
            <a:r>
              <a:rPr lang="zh-CN" altLang="en-US" dirty="0"/>
              <a:t>间接寻址</a:t>
            </a:r>
          </a:p>
          <a:p>
            <a:pPr indent="0" algn="just">
              <a:spcBef>
                <a:spcPct val="0"/>
              </a:spcBef>
              <a:buFont typeface="Wingdings" panose="05000000000000000000" pitchFamily="2" charset="2"/>
              <a:buChar char="Ø"/>
            </a:pPr>
            <a:r>
              <a:rPr lang="zh-CN" altLang="en-US" dirty="0"/>
              <a:t>  由</a:t>
            </a:r>
            <a:r>
              <a:rPr lang="en-US" altLang="zh-CN" dirty="0"/>
              <a:t>DX</a:t>
            </a:r>
            <a:r>
              <a:rPr lang="zh-CN" altLang="en-US" dirty="0"/>
              <a:t>寄存器指出端口号</a:t>
            </a:r>
            <a:r>
              <a:rPr lang="zh-CN" altLang="en-US" dirty="0" smtClean="0"/>
              <a:t>，端口</a:t>
            </a:r>
            <a:r>
              <a:rPr lang="zh-CN" altLang="en-US" dirty="0"/>
              <a:t>号可为</a:t>
            </a:r>
            <a:r>
              <a:rPr lang="en-US" altLang="zh-CN" dirty="0"/>
              <a:t>0~65535</a:t>
            </a:r>
            <a:r>
              <a:rPr lang="zh-CN" altLang="en-US" dirty="0"/>
              <a:t>。</a:t>
            </a:r>
          </a:p>
          <a:p>
            <a:pPr indent="0" algn="just">
              <a:spcBef>
                <a:spcPct val="0"/>
              </a:spcBef>
              <a:buNone/>
            </a:pPr>
            <a:r>
              <a:rPr lang="zh-CN" altLang="en-US" dirty="0"/>
              <a:t>例如</a:t>
            </a:r>
            <a:r>
              <a:rPr lang="zh-CN" altLang="en-US" dirty="0" smtClean="0"/>
              <a:t>：</a:t>
            </a:r>
            <a:r>
              <a:rPr lang="en-US" altLang="zh-CN" dirty="0" err="1" smtClean="0"/>
              <a:t>MOV</a:t>
            </a:r>
            <a:r>
              <a:rPr lang="en-US" altLang="zh-CN" dirty="0" smtClean="0"/>
              <a:t>  </a:t>
            </a:r>
            <a:r>
              <a:rPr lang="en-US" altLang="zh-CN" dirty="0"/>
              <a:t>DX, </a:t>
            </a:r>
            <a:r>
              <a:rPr lang="en-US" altLang="zh-CN" dirty="0" err="1"/>
              <a:t>8000H</a:t>
            </a:r>
            <a:endParaRPr lang="en-US" altLang="zh-CN" dirty="0"/>
          </a:p>
          <a:p>
            <a:pPr indent="0" algn="just">
              <a:spcBef>
                <a:spcPct val="0"/>
              </a:spcBef>
              <a:buNone/>
            </a:pPr>
            <a:r>
              <a:rPr lang="en-US" altLang="zh-CN" dirty="0" smtClean="0"/>
              <a:t>             IN  </a:t>
            </a:r>
            <a:r>
              <a:rPr lang="en-US" altLang="zh-CN" dirty="0"/>
              <a:t>AL</a:t>
            </a:r>
            <a:r>
              <a:rPr lang="zh-CN" altLang="en-US" dirty="0"/>
              <a:t>，</a:t>
            </a:r>
            <a:r>
              <a:rPr lang="en-US" altLang="zh-CN" dirty="0"/>
              <a:t>DX</a:t>
            </a:r>
            <a:r>
              <a:rPr lang="zh-CN" altLang="en-US" b="1" dirty="0">
                <a:solidFill>
                  <a:srgbClr val="00B050"/>
                </a:solidFill>
              </a:rPr>
              <a:t>；</a:t>
            </a:r>
            <a:r>
              <a:rPr lang="en-US" altLang="zh-CN" b="1" dirty="0">
                <a:solidFill>
                  <a:srgbClr val="00B050"/>
                </a:solidFill>
              </a:rPr>
              <a:t>DX</a:t>
            </a:r>
            <a:r>
              <a:rPr lang="zh-CN" altLang="en-US" b="1" dirty="0">
                <a:solidFill>
                  <a:srgbClr val="00B050"/>
                </a:solidFill>
              </a:rPr>
              <a:t>寄存器的内容为端口</a:t>
            </a:r>
            <a:r>
              <a:rPr lang="zh-CN" altLang="en-US" b="1" dirty="0" smtClean="0">
                <a:solidFill>
                  <a:srgbClr val="00B050"/>
                </a:solidFill>
              </a:rPr>
              <a:t>号</a:t>
            </a:r>
            <a:endParaRPr lang="zh-CN" altLang="en-US" b="1" dirty="0">
              <a:solidFill>
                <a:srgbClr val="00B050"/>
              </a:solidFill>
            </a:endParaRPr>
          </a:p>
          <a:p>
            <a:pPr indent="0" algn="just">
              <a:spcBef>
                <a:spcPct val="0"/>
              </a:spcBef>
              <a:buNone/>
            </a:pPr>
            <a:r>
              <a:rPr lang="zh-CN" altLang="en-US" dirty="0" smtClean="0">
                <a:solidFill>
                  <a:srgbClr val="C00000"/>
                </a:solidFill>
              </a:rPr>
              <a:t>注</a:t>
            </a:r>
            <a:r>
              <a:rPr lang="zh-CN" altLang="en-US" dirty="0">
                <a:solidFill>
                  <a:srgbClr val="C00000"/>
                </a:solidFill>
              </a:rPr>
              <a:t>：无论程序工作在</a:t>
            </a:r>
            <a:r>
              <a:rPr lang="en-US" altLang="zh-CN" dirty="0">
                <a:solidFill>
                  <a:srgbClr val="C00000"/>
                </a:solidFill>
              </a:rPr>
              <a:t>16</a:t>
            </a:r>
            <a:r>
              <a:rPr lang="zh-CN" altLang="en-US" dirty="0">
                <a:solidFill>
                  <a:srgbClr val="C00000"/>
                </a:solidFill>
              </a:rPr>
              <a:t>位还是</a:t>
            </a:r>
            <a:r>
              <a:rPr lang="en-US" altLang="zh-CN" dirty="0">
                <a:solidFill>
                  <a:srgbClr val="C00000"/>
                </a:solidFill>
              </a:rPr>
              <a:t>32</a:t>
            </a:r>
            <a:r>
              <a:rPr lang="zh-CN" altLang="en-US" dirty="0">
                <a:solidFill>
                  <a:srgbClr val="C00000"/>
                </a:solidFill>
              </a:rPr>
              <a:t>位模式，都用</a:t>
            </a:r>
            <a:r>
              <a:rPr lang="en-US" altLang="zh-CN" dirty="0">
                <a:solidFill>
                  <a:srgbClr val="C00000"/>
                </a:solidFill>
              </a:rPr>
              <a:t>DX</a:t>
            </a:r>
            <a:r>
              <a:rPr lang="zh-CN" altLang="en-US" dirty="0">
                <a:solidFill>
                  <a:srgbClr val="C00000"/>
                </a:solidFill>
              </a:rPr>
              <a:t>作为</a:t>
            </a:r>
            <a:r>
              <a:rPr lang="en-US" altLang="zh-CN" dirty="0">
                <a:solidFill>
                  <a:srgbClr val="C00000"/>
                </a:solidFill>
              </a:rPr>
              <a:t>I/O</a:t>
            </a:r>
            <a:r>
              <a:rPr lang="zh-CN" altLang="en-US" dirty="0">
                <a:solidFill>
                  <a:srgbClr val="C00000"/>
                </a:solidFill>
              </a:rPr>
              <a:t>空间的间址寄存器，这是因为</a:t>
            </a:r>
            <a:r>
              <a:rPr lang="en-US" altLang="zh-CN" dirty="0">
                <a:solidFill>
                  <a:srgbClr val="C00000"/>
                </a:solidFill>
              </a:rPr>
              <a:t>I/O</a:t>
            </a:r>
            <a:r>
              <a:rPr lang="zh-CN" altLang="en-US" dirty="0">
                <a:solidFill>
                  <a:srgbClr val="C00000"/>
                </a:solidFill>
              </a:rPr>
              <a:t>地址空间仅有</a:t>
            </a:r>
            <a:r>
              <a:rPr lang="en-US" altLang="zh-CN" dirty="0" err="1">
                <a:solidFill>
                  <a:srgbClr val="C00000"/>
                </a:solidFill>
              </a:rPr>
              <a:t>64KB</a:t>
            </a:r>
            <a:r>
              <a:rPr lang="zh-CN" altLang="en-US" dirty="0">
                <a:solidFill>
                  <a:srgbClr val="C00000"/>
                </a:solidFill>
              </a:rPr>
              <a:t>的缘故。</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17</a:t>
            </a:fld>
            <a:endParaRPr lang="en-US" altLang="zh-CN" dirty="0"/>
          </a:p>
        </p:txBody>
      </p:sp>
    </p:spTree>
    <p:extLst>
      <p:ext uri="{BB962C8B-B14F-4D97-AF65-F5344CB8AC3E}">
        <p14:creationId xmlns:p14="http://schemas.microsoft.com/office/powerpoint/2010/main" val="175998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4896544"/>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3.1.3 IO</a:t>
            </a:r>
            <a:r>
              <a:rPr lang="zh-CN" altLang="en-US" b="1" dirty="0" smtClean="0">
                <a:solidFill>
                  <a:srgbClr val="800000"/>
                </a:solidFill>
                <a:latin typeface="宋体" panose="02010600030101010101" pitchFamily="2" charset="-122"/>
              </a:rPr>
              <a:t>端口寻址</a:t>
            </a:r>
            <a:endParaRPr lang="zh-CN" altLang="en-US" b="1" dirty="0">
              <a:solidFill>
                <a:srgbClr val="800000"/>
              </a:solidFill>
              <a:latin typeface="宋体" panose="02010600030101010101" pitchFamily="2" charset="-122"/>
            </a:endParaRPr>
          </a:p>
          <a:p>
            <a:pPr indent="0" algn="just">
              <a:spcBef>
                <a:spcPct val="0"/>
              </a:spcBef>
              <a:buNone/>
            </a:pPr>
            <a:r>
              <a:rPr lang="zh-CN" altLang="en-US" dirty="0" smtClean="0">
                <a:solidFill>
                  <a:srgbClr val="C00000"/>
                </a:solidFill>
              </a:rPr>
              <a:t>注：</a:t>
            </a:r>
            <a:endParaRPr lang="en-US" altLang="zh-CN" dirty="0" smtClean="0">
              <a:solidFill>
                <a:srgbClr val="C00000"/>
              </a:solidFill>
            </a:endParaRPr>
          </a:p>
          <a:p>
            <a:pPr indent="0" algn="just">
              <a:spcBef>
                <a:spcPct val="0"/>
              </a:spcBef>
              <a:buNone/>
            </a:pPr>
            <a:r>
              <a:rPr lang="zh-CN" altLang="en-US" dirty="0" smtClean="0"/>
              <a:t>（</a:t>
            </a:r>
            <a:r>
              <a:rPr lang="en-US" altLang="zh-CN" dirty="0" smtClean="0"/>
              <a:t>1</a:t>
            </a:r>
            <a:r>
              <a:rPr lang="zh-CN" altLang="en-US" dirty="0" smtClean="0"/>
              <a:t>） </a:t>
            </a:r>
            <a:r>
              <a:rPr lang="en-US" altLang="zh-CN" dirty="0" smtClean="0"/>
              <a:t>IO</a:t>
            </a:r>
            <a:r>
              <a:rPr lang="zh-CN" altLang="en-US" dirty="0" smtClean="0"/>
              <a:t>直接寻址时，寻址范围为</a:t>
            </a:r>
            <a:r>
              <a:rPr lang="en-US" altLang="zh-CN" dirty="0" smtClean="0"/>
              <a:t>0~255</a:t>
            </a:r>
            <a:r>
              <a:rPr lang="zh-CN" altLang="en-US" dirty="0" smtClean="0"/>
              <a:t>，最大端口号为</a:t>
            </a:r>
            <a:r>
              <a:rPr lang="en-US" altLang="zh-CN" dirty="0" err="1" smtClean="0"/>
              <a:t>FFH</a:t>
            </a:r>
            <a:r>
              <a:rPr lang="zh-CN" altLang="en-US" dirty="0" smtClean="0"/>
              <a:t>。</a:t>
            </a:r>
            <a:endParaRPr lang="en-US" altLang="zh-CN" dirty="0"/>
          </a:p>
          <a:p>
            <a:pPr indent="0" algn="just">
              <a:spcBef>
                <a:spcPct val="0"/>
              </a:spcBef>
              <a:buNone/>
            </a:pPr>
            <a:r>
              <a:rPr lang="zh-CN" altLang="en-US" dirty="0" smtClean="0"/>
              <a:t>（</a:t>
            </a:r>
            <a:r>
              <a:rPr lang="en-US" altLang="zh-CN" dirty="0" smtClean="0"/>
              <a:t>2</a:t>
            </a:r>
            <a:r>
              <a:rPr lang="zh-CN" altLang="en-US" dirty="0" smtClean="0"/>
              <a:t>）用</a:t>
            </a:r>
            <a:r>
              <a:rPr lang="en-US" altLang="zh-CN" dirty="0"/>
              <a:t>DX</a:t>
            </a:r>
            <a:r>
              <a:rPr lang="zh-CN" altLang="en-US" dirty="0"/>
              <a:t>作为</a:t>
            </a:r>
            <a:r>
              <a:rPr lang="en-US" altLang="zh-CN" dirty="0"/>
              <a:t>I/O</a:t>
            </a:r>
            <a:r>
              <a:rPr lang="zh-CN" altLang="en-US" dirty="0"/>
              <a:t>空间的间址寄存器</a:t>
            </a:r>
            <a:r>
              <a:rPr lang="zh-CN" altLang="en-US" dirty="0" smtClean="0"/>
              <a:t>，其寻址范围为</a:t>
            </a:r>
            <a:r>
              <a:rPr lang="en-US" altLang="zh-CN" dirty="0" smtClean="0"/>
              <a:t>0~65535</a:t>
            </a:r>
            <a:r>
              <a:rPr lang="zh-CN" altLang="en-US" dirty="0" smtClean="0"/>
              <a:t>，最大端口号为</a:t>
            </a:r>
            <a:r>
              <a:rPr lang="en-US" altLang="zh-CN" dirty="0" err="1" smtClean="0"/>
              <a:t>FFFFH</a:t>
            </a:r>
            <a:r>
              <a:rPr lang="zh-CN" altLang="en-US" dirty="0" smtClean="0"/>
              <a:t>，这</a:t>
            </a:r>
            <a:r>
              <a:rPr lang="zh-CN" altLang="en-US" dirty="0"/>
              <a:t>是因为</a:t>
            </a:r>
            <a:r>
              <a:rPr lang="en-US" altLang="zh-CN" dirty="0"/>
              <a:t>I/O</a:t>
            </a:r>
            <a:r>
              <a:rPr lang="zh-CN" altLang="en-US" dirty="0"/>
              <a:t>地址空间仅有</a:t>
            </a:r>
            <a:r>
              <a:rPr lang="en-US" altLang="zh-CN" dirty="0" err="1"/>
              <a:t>64KB</a:t>
            </a:r>
            <a:r>
              <a:rPr lang="zh-CN" altLang="en-US" dirty="0"/>
              <a:t>的缘故。</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18</a:t>
            </a:fld>
            <a:endParaRPr lang="en-US" altLang="zh-CN" dirty="0"/>
          </a:p>
        </p:txBody>
      </p:sp>
    </p:spTree>
    <p:extLst>
      <p:ext uri="{BB962C8B-B14F-4D97-AF65-F5344CB8AC3E}">
        <p14:creationId xmlns:p14="http://schemas.microsoft.com/office/powerpoint/2010/main" val="8765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lnSpc>
                <a:spcPct val="125000"/>
              </a:lnSpc>
              <a:spcBef>
                <a:spcPct val="0"/>
              </a:spcBef>
              <a:buNone/>
            </a:pPr>
            <a:r>
              <a:rPr lang="zh-CN" altLang="en-US" dirty="0" smtClean="0">
                <a:latin typeface="宋体" panose="02010600030101010101" pitchFamily="2" charset="-122"/>
              </a:rPr>
              <a:t>    通过不同的寻址方式求得操作数的</a:t>
            </a:r>
            <a:r>
              <a:rPr lang="zh-CN" altLang="en-US" u="sng" dirty="0" smtClean="0">
                <a:latin typeface="宋体" panose="02010600030101010101" pitchFamily="2" charset="-122"/>
              </a:rPr>
              <a:t>地址 </a:t>
            </a:r>
            <a:r>
              <a:rPr lang="en-US" altLang="zh-CN" dirty="0" smtClean="0">
                <a:latin typeface="宋体" panose="02010600030101010101" pitchFamily="2" charset="-122"/>
              </a:rPr>
              <a:t>- </a:t>
            </a:r>
            <a:r>
              <a:rPr lang="zh-CN" altLang="en-US" dirty="0" smtClean="0">
                <a:latin typeface="宋体" panose="02010600030101010101" pitchFamily="2" charset="-122"/>
              </a:rPr>
              <a:t>从而取得操作数。</a:t>
            </a:r>
            <a:r>
              <a:rPr lang="en-US" altLang="zh-CN" dirty="0" err="1" smtClean="0">
                <a:latin typeface="宋体" panose="02010600030101010101" pitchFamily="2" charset="-122"/>
              </a:rPr>
              <a:t>80X86</a:t>
            </a:r>
            <a:r>
              <a:rPr lang="zh-CN" altLang="en-US" dirty="0" smtClean="0">
                <a:latin typeface="宋体" panose="02010600030101010101" pitchFamily="2" charset="-122"/>
              </a:rPr>
              <a:t>任何内存单元的地址由段基址和偏移地址组成</a:t>
            </a:r>
          </a:p>
          <a:p>
            <a:pPr indent="0">
              <a:lnSpc>
                <a:spcPct val="125000"/>
              </a:lnSpc>
              <a:spcBef>
                <a:spcPct val="0"/>
              </a:spcBef>
              <a:buClr>
                <a:schemeClr val="tx2"/>
              </a:buClr>
              <a:buFont typeface="Wingdings" panose="05000000000000000000" pitchFamily="2" charset="2"/>
              <a:buChar char="Ø"/>
            </a:pPr>
            <a:r>
              <a:rPr lang="zh-CN" altLang="en-US" dirty="0" smtClean="0">
                <a:latin typeface="宋体" panose="02010600030101010101" pitchFamily="2" charset="-122"/>
              </a:rPr>
              <a:t>􀁺</a:t>
            </a:r>
            <a:r>
              <a:rPr lang="zh-CN" altLang="en-US" dirty="0">
                <a:latin typeface="宋体" panose="02010600030101010101" pitchFamily="2" charset="-122"/>
              </a:rPr>
              <a:t>段基址由段寄存器提供</a:t>
            </a:r>
          </a:p>
          <a:p>
            <a:pPr indent="0">
              <a:lnSpc>
                <a:spcPct val="125000"/>
              </a:lnSpc>
              <a:spcBef>
                <a:spcPct val="0"/>
              </a:spcBef>
              <a:buClr>
                <a:schemeClr val="tx2"/>
              </a:buClr>
              <a:buFont typeface="Wingdings" panose="05000000000000000000" pitchFamily="2" charset="2"/>
              <a:buChar char="Ø"/>
            </a:pPr>
            <a:r>
              <a:rPr lang="zh-CN" altLang="en-US" dirty="0">
                <a:latin typeface="宋体" panose="02010600030101010101" pitchFamily="2" charset="-122"/>
              </a:rPr>
              <a:t>􀁺而偏移地址由以下四个基本部分组合而成。</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基址寄存器；</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变址寄存器；</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比例因子；</a:t>
            </a:r>
          </a:p>
          <a:p>
            <a:pPr indent="0">
              <a:lnSpc>
                <a:spcPct val="125000"/>
              </a:lnSpc>
              <a:spcBef>
                <a:spcPct val="0"/>
              </a:spcBef>
              <a:buNone/>
            </a:pPr>
            <a:r>
              <a:rPr lang="zh-CN" altLang="en-US" dirty="0">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位移量；</a:t>
            </a:r>
          </a:p>
          <a:p>
            <a:pPr indent="0">
              <a:lnSpc>
                <a:spcPct val="125000"/>
              </a:lnSpc>
              <a:spcBef>
                <a:spcPct val="0"/>
              </a:spcBef>
              <a:buNone/>
            </a:pPr>
            <a:r>
              <a:rPr lang="zh-CN" altLang="en-US" dirty="0">
                <a:latin typeface="宋体" panose="02010600030101010101" pitchFamily="2" charset="-122"/>
              </a:rPr>
              <a:t>它们的组合和计算方法为：</a:t>
            </a:r>
          </a:p>
          <a:p>
            <a:pPr indent="0">
              <a:lnSpc>
                <a:spcPct val="125000"/>
              </a:lnSpc>
              <a:spcBef>
                <a:spcPct val="0"/>
              </a:spcBef>
              <a:buNone/>
            </a:pPr>
            <a:r>
              <a:rPr lang="zh-CN" altLang="en-US" dirty="0" smtClean="0">
                <a:latin typeface="宋体" panose="02010600030101010101" pitchFamily="2" charset="-122"/>
              </a:rPr>
              <a:t>    有效地址</a:t>
            </a:r>
            <a:r>
              <a:rPr lang="en-US" altLang="zh-CN" dirty="0" err="1" smtClean="0">
                <a:latin typeface="宋体" panose="02010600030101010101" pitchFamily="2" charset="-122"/>
              </a:rPr>
              <a:t>EA</a:t>
            </a:r>
            <a:r>
              <a:rPr lang="en-US" altLang="zh-CN" dirty="0" smtClean="0">
                <a:latin typeface="宋体" panose="02010600030101010101" pitchFamily="2" charset="-122"/>
              </a:rPr>
              <a:t> = </a:t>
            </a:r>
            <a:r>
              <a:rPr lang="zh-CN" altLang="en-US" dirty="0" smtClean="0">
                <a:latin typeface="宋体" panose="02010600030101010101" pitchFamily="2" charset="-122"/>
              </a:rPr>
              <a:t>基址</a:t>
            </a:r>
            <a:r>
              <a:rPr lang="en-US" altLang="zh-CN" dirty="0">
                <a:latin typeface="宋体" panose="02010600030101010101" pitchFamily="2" charset="-122"/>
              </a:rPr>
              <a:t>+</a:t>
            </a:r>
            <a:r>
              <a:rPr lang="zh-CN" altLang="en-US" dirty="0">
                <a:latin typeface="宋体" panose="02010600030101010101" pitchFamily="2" charset="-122"/>
              </a:rPr>
              <a:t>变址</a:t>
            </a:r>
            <a:r>
              <a:rPr lang="en-US" altLang="zh-CN" dirty="0">
                <a:latin typeface="宋体" panose="02010600030101010101" pitchFamily="2" charset="-122"/>
              </a:rPr>
              <a:t>×</a:t>
            </a:r>
            <a:r>
              <a:rPr lang="zh-CN" altLang="en-US" dirty="0">
                <a:latin typeface="宋体" panose="02010600030101010101" pitchFamily="2" charset="-122"/>
              </a:rPr>
              <a:t>比例因子</a:t>
            </a:r>
            <a:r>
              <a:rPr lang="en-US" altLang="zh-CN" dirty="0">
                <a:latin typeface="宋体" panose="02010600030101010101" pitchFamily="2" charset="-122"/>
              </a:rPr>
              <a:t>+</a:t>
            </a:r>
            <a:r>
              <a:rPr lang="zh-CN" altLang="en-US" dirty="0">
                <a:latin typeface="宋体" panose="02010600030101010101" pitchFamily="2" charset="-122"/>
              </a:rPr>
              <a:t>位移量</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19</a:t>
            </a:fld>
            <a:endParaRPr lang="en-US" altLang="zh-CN" dirty="0"/>
          </a:p>
        </p:txBody>
      </p:sp>
    </p:spTree>
    <p:extLst>
      <p:ext uri="{BB962C8B-B14F-4D97-AF65-F5344CB8AC3E}">
        <p14:creationId xmlns:p14="http://schemas.microsoft.com/office/powerpoint/2010/main" val="30617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endParaRPr lang="en-US" altLang="zh-CN" b="1" dirty="0" smtClean="0">
              <a:solidFill>
                <a:srgbClr val="C00000"/>
              </a:solidFill>
            </a:endParaRPr>
          </a:p>
          <a:p>
            <a:pPr indent="0">
              <a:lnSpc>
                <a:spcPct val="125000"/>
              </a:lnSpc>
              <a:spcBef>
                <a:spcPct val="0"/>
              </a:spcBef>
              <a:buNone/>
            </a:pPr>
            <a:r>
              <a:rPr lang="zh-CN" altLang="en-US" b="1" dirty="0" smtClean="0"/>
              <a:t>汇编语言</a:t>
            </a:r>
            <a:r>
              <a:rPr lang="zh-CN" altLang="en-US" b="1" dirty="0"/>
              <a:t>指令要解决的两个问题：</a:t>
            </a:r>
          </a:p>
          <a:p>
            <a:pPr>
              <a:lnSpc>
                <a:spcPct val="125000"/>
              </a:lnSpc>
              <a:spcBef>
                <a:spcPct val="0"/>
              </a:spcBef>
            </a:pPr>
            <a:r>
              <a:rPr lang="zh-CN" altLang="en-US" b="1" dirty="0"/>
              <a:t>要指出进行什么操作</a:t>
            </a:r>
            <a:r>
              <a:rPr lang="en-US" altLang="zh-CN" b="1" dirty="0">
                <a:latin typeface="宋体" panose="02010600030101010101" pitchFamily="2" charset="-122"/>
              </a:rPr>
              <a:t>—</a:t>
            </a:r>
            <a:r>
              <a:rPr lang="zh-CN" altLang="en-US" b="1" dirty="0"/>
              <a:t>操作符；</a:t>
            </a:r>
          </a:p>
          <a:p>
            <a:pPr>
              <a:lnSpc>
                <a:spcPct val="125000"/>
              </a:lnSpc>
              <a:spcBef>
                <a:spcPct val="0"/>
              </a:spcBef>
            </a:pPr>
            <a:r>
              <a:rPr lang="zh-CN" altLang="en-US" b="1" dirty="0"/>
              <a:t>要指出操作数和操作结果放在何处</a:t>
            </a:r>
            <a:r>
              <a:rPr lang="en-US" altLang="zh-CN" b="1" dirty="0">
                <a:latin typeface="宋体" panose="02010600030101010101" pitchFamily="2" charset="-122"/>
              </a:rPr>
              <a:t>—</a:t>
            </a:r>
            <a:r>
              <a:rPr lang="zh-CN" altLang="en-US" b="1" dirty="0"/>
              <a:t>寻址方式。</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a:t>
            </a:fld>
            <a:endParaRPr lang="en-US" altLang="zh-CN" dirty="0"/>
          </a:p>
        </p:txBody>
      </p:sp>
    </p:spTree>
    <p:extLst>
      <p:ext uri="{BB962C8B-B14F-4D97-AF65-F5344CB8AC3E}">
        <p14:creationId xmlns:p14="http://schemas.microsoft.com/office/powerpoint/2010/main" val="266562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lnSpc>
                <a:spcPct val="125000"/>
              </a:lnSpc>
              <a:spcBef>
                <a:spcPct val="0"/>
              </a:spcBef>
              <a:buNone/>
            </a:pPr>
            <a:r>
              <a:rPr lang="zh-CN" altLang="en-US" dirty="0"/>
              <a:t>有效地址可有以下四种成分组成：</a:t>
            </a:r>
            <a:endParaRPr lang="zh-CN" altLang="en-US" dirty="0" smtClean="0">
              <a:latin typeface="宋体" panose="02010600030101010101" pitchFamily="2" charset="-122"/>
            </a:endParaRPr>
          </a:p>
          <a:p>
            <a:pPr indent="0">
              <a:lnSpc>
                <a:spcPct val="125000"/>
              </a:lnSpc>
              <a:spcBef>
                <a:spcPct val="0"/>
              </a:spcBef>
              <a:buNone/>
            </a:pPr>
            <a:r>
              <a:rPr lang="en-US" altLang="zh-CN" b="1" dirty="0"/>
              <a:t>(1)</a:t>
            </a:r>
            <a:r>
              <a:rPr lang="zh-CN" altLang="en-US" b="1" dirty="0"/>
              <a:t>位移量：</a:t>
            </a:r>
          </a:p>
          <a:p>
            <a:pPr indent="0" algn="just">
              <a:lnSpc>
                <a:spcPct val="125000"/>
              </a:lnSpc>
              <a:spcBef>
                <a:spcPct val="0"/>
              </a:spcBef>
              <a:buNone/>
            </a:pPr>
            <a:r>
              <a:rPr lang="zh-CN" altLang="en-US" b="1" dirty="0"/>
              <a:t>是存放在指令中的一个</a:t>
            </a:r>
            <a:r>
              <a:rPr lang="en-US" altLang="zh-CN" b="1" dirty="0"/>
              <a:t>8</a:t>
            </a:r>
            <a:r>
              <a:rPr lang="zh-CN" altLang="en-US" b="1" dirty="0"/>
              <a:t>位、</a:t>
            </a:r>
            <a:r>
              <a:rPr lang="en-US" altLang="zh-CN" b="1" dirty="0"/>
              <a:t>16</a:t>
            </a:r>
            <a:r>
              <a:rPr lang="zh-CN" altLang="en-US" b="1" dirty="0"/>
              <a:t>位或</a:t>
            </a:r>
            <a:r>
              <a:rPr lang="en-US" altLang="zh-CN" b="1" dirty="0"/>
              <a:t>32</a:t>
            </a:r>
            <a:r>
              <a:rPr lang="zh-CN" altLang="en-US" b="1" dirty="0"/>
              <a:t>位的常数。</a:t>
            </a:r>
          </a:p>
          <a:p>
            <a:pPr indent="0" algn="just">
              <a:lnSpc>
                <a:spcPct val="125000"/>
              </a:lnSpc>
              <a:spcBef>
                <a:spcPct val="0"/>
              </a:spcBef>
              <a:buNone/>
            </a:pPr>
            <a:r>
              <a:rPr lang="en-US" altLang="zh-CN" b="1" dirty="0"/>
              <a:t>(2)</a:t>
            </a:r>
            <a:r>
              <a:rPr lang="zh-CN" altLang="en-US" b="1" dirty="0"/>
              <a:t>基址：</a:t>
            </a:r>
            <a:r>
              <a:rPr lang="en-US" altLang="zh-CN" b="1" dirty="0" err="1"/>
              <a:t>EA</a:t>
            </a:r>
            <a:r>
              <a:rPr lang="zh-CN" altLang="en-US" b="1" dirty="0"/>
              <a:t>的一个基础量</a:t>
            </a:r>
          </a:p>
          <a:p>
            <a:pPr indent="0" algn="just">
              <a:lnSpc>
                <a:spcPct val="125000"/>
              </a:lnSpc>
              <a:spcBef>
                <a:spcPct val="0"/>
              </a:spcBef>
              <a:buNone/>
            </a:pPr>
            <a:r>
              <a:rPr lang="zh-CN" altLang="en-US" b="1" dirty="0"/>
              <a:t>基址寄存器</a:t>
            </a:r>
            <a:r>
              <a:rPr lang="en-US" altLang="zh-CN" b="1" dirty="0"/>
              <a:t>:</a:t>
            </a:r>
            <a:r>
              <a:rPr lang="zh-CN" altLang="en-US" b="1" dirty="0"/>
              <a:t>任何通用寄存器</a:t>
            </a:r>
            <a:r>
              <a:rPr lang="en-US" altLang="zh-CN" b="1" dirty="0"/>
              <a:t>(</a:t>
            </a:r>
            <a:r>
              <a:rPr lang="zh-CN" altLang="en-US" b="1" dirty="0"/>
              <a:t>包括</a:t>
            </a:r>
            <a:r>
              <a:rPr lang="en-US" altLang="zh-CN" b="1" dirty="0"/>
              <a:t>32</a:t>
            </a:r>
            <a:r>
              <a:rPr lang="zh-CN" altLang="en-US" b="1" dirty="0"/>
              <a:t>位）</a:t>
            </a:r>
          </a:p>
          <a:p>
            <a:pPr indent="0" algn="just">
              <a:lnSpc>
                <a:spcPct val="125000"/>
              </a:lnSpc>
              <a:spcBef>
                <a:spcPct val="0"/>
              </a:spcBef>
              <a:buNone/>
            </a:pPr>
            <a:r>
              <a:rPr lang="zh-CN" altLang="en-US" b="1" dirty="0"/>
              <a:t>常用基址寄存器：</a:t>
            </a:r>
            <a:r>
              <a:rPr lang="en-US" altLang="zh-CN" b="1" dirty="0"/>
              <a:t>BX</a:t>
            </a:r>
            <a:r>
              <a:rPr lang="zh-CN" altLang="en-US" b="1" dirty="0"/>
              <a:t>、</a:t>
            </a:r>
            <a:r>
              <a:rPr lang="en-US" altLang="zh-CN" b="1" dirty="0" smtClean="0"/>
              <a:t>BP</a:t>
            </a:r>
            <a:r>
              <a:rPr lang="zh-CN" altLang="en-US" b="1" dirty="0" smtClean="0"/>
              <a:t>、</a:t>
            </a:r>
            <a:r>
              <a:rPr lang="en-US" altLang="zh-CN" b="1" dirty="0" err="1" smtClean="0"/>
              <a:t>EBX</a:t>
            </a:r>
            <a:r>
              <a:rPr lang="zh-CN" altLang="en-US" b="1" dirty="0" smtClean="0"/>
              <a:t>、</a:t>
            </a:r>
            <a:r>
              <a:rPr lang="en-US" altLang="zh-CN" b="1" dirty="0" err="1" smtClean="0"/>
              <a:t>EBP</a:t>
            </a:r>
            <a:endParaRPr lang="en-US" altLang="zh-CN" b="1" dirty="0" smtClean="0"/>
          </a:p>
          <a:p>
            <a:pPr indent="0" algn="just">
              <a:lnSpc>
                <a:spcPct val="125000"/>
              </a:lnSpc>
              <a:spcBef>
                <a:spcPct val="0"/>
              </a:spcBef>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20</a:t>
            </a:fld>
            <a:endParaRPr lang="en-US" altLang="zh-CN" dirty="0"/>
          </a:p>
        </p:txBody>
      </p:sp>
    </p:spTree>
    <p:extLst>
      <p:ext uri="{BB962C8B-B14F-4D97-AF65-F5344CB8AC3E}">
        <p14:creationId xmlns:p14="http://schemas.microsoft.com/office/powerpoint/2010/main" val="286013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lnSpc>
                <a:spcPct val="125000"/>
              </a:lnSpc>
              <a:spcBef>
                <a:spcPct val="0"/>
              </a:spcBef>
              <a:buNone/>
            </a:pPr>
            <a:r>
              <a:rPr lang="zh-CN" altLang="en-US" dirty="0"/>
              <a:t>有效地址可有以下四种成分组成：</a:t>
            </a:r>
            <a:endParaRPr lang="zh-CN" altLang="en-US" dirty="0" smtClean="0">
              <a:latin typeface="宋体" panose="02010600030101010101" pitchFamily="2" charset="-122"/>
            </a:endParaRPr>
          </a:p>
          <a:p>
            <a:pPr indent="0" algn="just">
              <a:lnSpc>
                <a:spcPct val="125000"/>
              </a:lnSpc>
              <a:spcBef>
                <a:spcPct val="0"/>
              </a:spcBef>
              <a:buNone/>
            </a:pPr>
            <a:r>
              <a:rPr lang="en-US" altLang="zh-CN" b="1" dirty="0" smtClean="0"/>
              <a:t>(</a:t>
            </a:r>
            <a:r>
              <a:rPr lang="en-US" altLang="zh-CN" b="1" dirty="0"/>
              <a:t>3)</a:t>
            </a:r>
            <a:r>
              <a:rPr lang="zh-CN" altLang="en-US" b="1" dirty="0"/>
              <a:t>变址：</a:t>
            </a:r>
          </a:p>
          <a:p>
            <a:pPr indent="0" algn="just">
              <a:lnSpc>
                <a:spcPct val="125000"/>
              </a:lnSpc>
              <a:spcBef>
                <a:spcPct val="0"/>
              </a:spcBef>
              <a:buNone/>
            </a:pPr>
            <a:r>
              <a:rPr lang="zh-CN" altLang="en-US" b="1" dirty="0"/>
              <a:t>变址寄存器：除</a:t>
            </a:r>
            <a:r>
              <a:rPr lang="en-US" altLang="zh-CN" b="1" dirty="0"/>
              <a:t>ESP</a:t>
            </a:r>
            <a:r>
              <a:rPr lang="zh-CN" altLang="en-US" b="1" dirty="0"/>
              <a:t>外的通用寄存器</a:t>
            </a:r>
          </a:p>
          <a:p>
            <a:pPr indent="0" algn="just">
              <a:lnSpc>
                <a:spcPct val="125000"/>
              </a:lnSpc>
              <a:spcBef>
                <a:spcPct val="0"/>
              </a:spcBef>
              <a:buNone/>
            </a:pPr>
            <a:r>
              <a:rPr lang="zh-CN" altLang="en-US" b="1" dirty="0"/>
              <a:t>常用变址寄存器：</a:t>
            </a:r>
            <a:r>
              <a:rPr lang="en-US" altLang="zh-CN" b="1" dirty="0"/>
              <a:t>SI  DI  </a:t>
            </a:r>
            <a:r>
              <a:rPr lang="en-US" altLang="zh-CN" b="1" dirty="0" err="1"/>
              <a:t>ESI</a:t>
            </a:r>
            <a:r>
              <a:rPr lang="en-US" altLang="zh-CN" b="1" dirty="0"/>
              <a:t>  EDI</a:t>
            </a:r>
          </a:p>
          <a:p>
            <a:pPr indent="0" algn="just">
              <a:lnSpc>
                <a:spcPct val="125000"/>
              </a:lnSpc>
              <a:spcBef>
                <a:spcPct val="0"/>
              </a:spcBef>
              <a:buNone/>
            </a:pPr>
            <a:r>
              <a:rPr lang="en-US" altLang="zh-CN" b="1" dirty="0"/>
              <a:t>(4)</a:t>
            </a:r>
            <a:r>
              <a:rPr lang="zh-CN" altLang="en-US" b="1" dirty="0"/>
              <a:t>比例因子：</a:t>
            </a:r>
          </a:p>
          <a:p>
            <a:pPr indent="0" algn="just">
              <a:lnSpc>
                <a:spcPct val="125000"/>
              </a:lnSpc>
              <a:spcBef>
                <a:spcPct val="0"/>
              </a:spcBef>
              <a:buNone/>
            </a:pPr>
            <a:r>
              <a:rPr lang="zh-CN" altLang="en-US" b="1" dirty="0"/>
              <a:t>是</a:t>
            </a:r>
            <a:r>
              <a:rPr lang="en-US" altLang="zh-CN" b="1" dirty="0"/>
              <a:t>386</a:t>
            </a:r>
            <a:r>
              <a:rPr lang="zh-CN" altLang="en-US" b="1" dirty="0"/>
              <a:t>及后继机型中新增寻址方式中的术语。</a:t>
            </a:r>
          </a:p>
          <a:p>
            <a:pPr indent="0" algn="just">
              <a:lnSpc>
                <a:spcPct val="125000"/>
              </a:lnSpc>
              <a:spcBef>
                <a:spcPct val="0"/>
              </a:spcBef>
              <a:buNone/>
            </a:pPr>
            <a:r>
              <a:rPr lang="zh-CN" altLang="en-US" b="1" dirty="0"/>
              <a:t>其值可为</a:t>
            </a:r>
            <a:r>
              <a:rPr lang="en-US" altLang="zh-CN" b="1" dirty="0"/>
              <a:t>1</a:t>
            </a:r>
            <a:r>
              <a:rPr lang="zh-CN" altLang="en-US" b="1" dirty="0"/>
              <a:t>、</a:t>
            </a:r>
            <a:r>
              <a:rPr lang="en-US" altLang="zh-CN" b="1" dirty="0"/>
              <a:t>2</a:t>
            </a:r>
            <a:r>
              <a:rPr lang="zh-CN" altLang="en-US" b="1" dirty="0"/>
              <a:t>、</a:t>
            </a:r>
            <a:r>
              <a:rPr lang="en-US" altLang="zh-CN" b="1" dirty="0"/>
              <a:t>4</a:t>
            </a:r>
            <a:r>
              <a:rPr lang="zh-CN" altLang="en-US" b="1" dirty="0"/>
              <a:t>、</a:t>
            </a:r>
            <a:r>
              <a:rPr lang="en-US" altLang="zh-CN" b="1" dirty="0"/>
              <a:t>8</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21</a:t>
            </a:fld>
            <a:endParaRPr lang="en-US" altLang="zh-CN" dirty="0"/>
          </a:p>
        </p:txBody>
      </p:sp>
    </p:spTree>
    <p:extLst>
      <p:ext uri="{BB962C8B-B14F-4D97-AF65-F5344CB8AC3E}">
        <p14:creationId xmlns:p14="http://schemas.microsoft.com/office/powerpoint/2010/main" val="361812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zh-CN" altLang="en-US" b="1" dirty="0">
              <a:solidFill>
                <a:srgbClr val="800000"/>
              </a:solidFill>
              <a:latin typeface="宋体" panose="02010600030101010101" pitchFamily="2" charset="-122"/>
            </a:endParaRPr>
          </a:p>
          <a:p>
            <a:pPr indent="0">
              <a:buNone/>
            </a:pPr>
            <a:r>
              <a:rPr lang="zh-CN" altLang="en-US" b="1" dirty="0">
                <a:latin typeface="黑体" panose="02010609060101010101" pitchFamily="49" charset="-122"/>
              </a:rPr>
              <a:t>段</a:t>
            </a:r>
            <a:r>
              <a:rPr lang="zh-CN" altLang="en-US" b="1" dirty="0" smtClean="0">
                <a:latin typeface="黑体" panose="02010609060101010101" pitchFamily="49" charset="-122"/>
              </a:rPr>
              <a:t>基址</a:t>
            </a:r>
            <a:endParaRPr lang="en-US" altLang="zh-CN" b="1" dirty="0" smtClean="0">
              <a:latin typeface="黑体" panose="02010609060101010101" pitchFamily="49" charset="-122"/>
            </a:endParaRPr>
          </a:p>
          <a:p>
            <a:pPr indent="0">
              <a:lnSpc>
                <a:spcPct val="125000"/>
              </a:lnSpc>
              <a:buFont typeface="Wingdings" panose="05000000000000000000" pitchFamily="2" charset="2"/>
              <a:buChar char="Ø"/>
            </a:pPr>
            <a:r>
              <a:rPr lang="zh-CN" altLang="en-US" b="1" dirty="0">
                <a:latin typeface="宋体" panose="02010600030101010101" pitchFamily="2" charset="-122"/>
              </a:rPr>
              <a:t>若工作在实模式，段基址为段寄存器中的内容</a:t>
            </a:r>
            <a:r>
              <a:rPr lang="zh-CN" altLang="en-US" b="1" dirty="0">
                <a:solidFill>
                  <a:srgbClr val="FF0000"/>
                </a:solidFill>
                <a:latin typeface="宋体" panose="02010600030101010101" pitchFamily="2" charset="-122"/>
              </a:rPr>
              <a:t>乘以</a:t>
            </a:r>
            <a:r>
              <a:rPr lang="en-US" altLang="zh-CN" b="1" dirty="0">
                <a:solidFill>
                  <a:srgbClr val="FF0000"/>
                </a:solidFill>
                <a:latin typeface="宋体" panose="02010600030101010101" pitchFamily="2" charset="-122"/>
              </a:rPr>
              <a:t>16</a:t>
            </a:r>
            <a:r>
              <a:rPr lang="zh-CN" altLang="en-US" b="1" dirty="0">
                <a:latin typeface="宋体" panose="02010600030101010101" pitchFamily="2" charset="-122"/>
              </a:rPr>
              <a:t>的值。   </a:t>
            </a:r>
          </a:p>
          <a:p>
            <a:pPr indent="0">
              <a:lnSpc>
                <a:spcPct val="125000"/>
              </a:lnSpc>
              <a:buFont typeface="Wingdings" panose="05000000000000000000" pitchFamily="2" charset="2"/>
              <a:buChar char="Ø"/>
            </a:pPr>
            <a:r>
              <a:rPr lang="zh-CN" altLang="en-US" b="1" dirty="0">
                <a:latin typeface="宋体" panose="02010600030101010101" pitchFamily="2" charset="-122"/>
              </a:rPr>
              <a:t>若工作在保护模式，段基址通过段寄存器中的段选择子从描述符中得到。</a:t>
            </a:r>
          </a:p>
          <a:p>
            <a:pPr indent="0">
              <a:lnSpc>
                <a:spcPct val="125000"/>
              </a:lnSpc>
            </a:pPr>
            <a:r>
              <a:rPr lang="zh-CN" altLang="en-US" b="1" dirty="0" smtClean="0">
                <a:latin typeface="宋体" panose="02010600030101010101" pitchFamily="2" charset="-122"/>
              </a:rPr>
              <a:t>注：本章</a:t>
            </a:r>
            <a:r>
              <a:rPr lang="zh-CN" altLang="en-US" b="1" dirty="0">
                <a:latin typeface="宋体" panose="02010600030101010101" pitchFamily="2" charset="-122"/>
              </a:rPr>
              <a:t>例中的物理地址按实模式计算。</a:t>
            </a:r>
            <a:r>
              <a:rPr lang="zh-CN" altLang="en-US" dirty="0">
                <a:latin typeface="宋体" panose="02010600030101010101" pitchFamily="2" charset="-122"/>
              </a:rPr>
              <a:t> </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22</a:t>
            </a:fld>
            <a:endParaRPr lang="en-US" altLang="zh-CN" dirty="0"/>
          </a:p>
        </p:txBody>
      </p:sp>
    </p:spTree>
    <p:extLst>
      <p:ext uri="{BB962C8B-B14F-4D97-AF65-F5344CB8AC3E}">
        <p14:creationId xmlns:p14="http://schemas.microsoft.com/office/powerpoint/2010/main" val="181683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90000"/>
              </a:lnSpc>
              <a:buClr>
                <a:schemeClr val="tx2"/>
              </a:buClr>
              <a:buNone/>
            </a:pPr>
            <a:r>
              <a:rPr lang="en-US" altLang="zh-CN" sz="2800" b="1" dirty="0">
                <a:solidFill>
                  <a:srgbClr val="800000"/>
                </a:solidFill>
                <a:latin typeface="宋体" panose="02010600030101010101" pitchFamily="2" charset="-122"/>
              </a:rPr>
              <a:t>3.1.4 </a:t>
            </a:r>
            <a:r>
              <a:rPr lang="zh-CN" altLang="en-US" sz="2800" b="1" dirty="0">
                <a:solidFill>
                  <a:srgbClr val="800000"/>
                </a:solidFill>
                <a:latin typeface="宋体" panose="02010600030101010101" pitchFamily="2" charset="-122"/>
              </a:rPr>
              <a:t>存储器寻址</a:t>
            </a:r>
          </a:p>
          <a:p>
            <a:pPr>
              <a:lnSpc>
                <a:spcPct val="90000"/>
              </a:lnSpc>
              <a:buClr>
                <a:schemeClr val="tx2"/>
              </a:buClr>
              <a:buFont typeface="Wingdings" panose="05000000000000000000" pitchFamily="2" charset="2"/>
              <a:buChar char="Ø"/>
            </a:pPr>
            <a:r>
              <a:rPr lang="zh-CN" altLang="en-US" sz="2800" b="1" dirty="0" smtClean="0">
                <a:latin typeface="宋体" panose="02010600030101010101" pitchFamily="2" charset="-122"/>
              </a:rPr>
              <a:t>直接寻址</a:t>
            </a:r>
            <a:endParaRPr lang="zh-CN" altLang="en-US" sz="2800" b="1" dirty="0">
              <a:latin typeface="宋体" panose="02010600030101010101" pitchFamily="2" charset="-122"/>
            </a:endParaRP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寄存器间接寻址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寄存器相对寻址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基址加变址寻址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相对的基址加变址寻址</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比例变址寻址方式</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基址比例变址寻址方式      </a:t>
            </a:r>
          </a:p>
          <a:p>
            <a:pPr>
              <a:lnSpc>
                <a:spcPct val="90000"/>
              </a:lnSpc>
              <a:buClr>
                <a:schemeClr val="tx2"/>
              </a:buClr>
              <a:buFont typeface="Wingdings" panose="05000000000000000000" pitchFamily="2" charset="2"/>
              <a:buChar char="Ø"/>
            </a:pPr>
            <a:r>
              <a:rPr lang="zh-CN" altLang="en-US" sz="2800" b="1" dirty="0">
                <a:latin typeface="宋体" panose="02010600030101010101" pitchFamily="2" charset="-122"/>
              </a:rPr>
              <a:t>相对基址比例变址寻址方式</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23</a:t>
            </a:fld>
            <a:endParaRPr lang="en-US" altLang="zh-CN" dirty="0"/>
          </a:p>
        </p:txBody>
      </p:sp>
    </p:spTree>
    <p:extLst>
      <p:ext uri="{BB962C8B-B14F-4D97-AF65-F5344CB8AC3E}">
        <p14:creationId xmlns:p14="http://schemas.microsoft.com/office/powerpoint/2010/main" val="401765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a:spcBef>
                <a:spcPct val="50000"/>
              </a:spcBef>
              <a:buSzPct val="80000"/>
              <a:buFont typeface="Wingdings" panose="05000000000000000000" pitchFamily="2" charset="2"/>
              <a:buChar char="l"/>
            </a:pPr>
            <a:r>
              <a:rPr lang="en-US" altLang="zh-CN" dirty="0" smtClean="0">
                <a:solidFill>
                  <a:srgbClr val="3366FF"/>
                </a:solidFill>
              </a:rPr>
              <a:t> </a:t>
            </a:r>
            <a:r>
              <a:rPr lang="zh-CN" altLang="en-US" dirty="0">
                <a:solidFill>
                  <a:srgbClr val="3366FF"/>
                </a:solidFill>
              </a:rPr>
              <a:t>指令</a:t>
            </a:r>
            <a:r>
              <a:rPr lang="en-US" altLang="en-US" dirty="0" err="1">
                <a:solidFill>
                  <a:srgbClr val="3366FF"/>
                </a:solidFill>
              </a:rPr>
              <a:t>中直接给出操作数的偏移地址</a:t>
            </a:r>
            <a:endParaRPr lang="zh-CN" altLang="en-US" dirty="0">
              <a:solidFill>
                <a:srgbClr val="3366FF"/>
              </a:solidFill>
            </a:endParaRPr>
          </a:p>
          <a:p>
            <a:pPr>
              <a:spcBef>
                <a:spcPct val="50000"/>
              </a:spcBef>
              <a:buSzPct val="80000"/>
              <a:buNone/>
            </a:pPr>
            <a:r>
              <a:rPr lang="zh-CN" altLang="en-US" dirty="0">
                <a:solidFill>
                  <a:srgbClr val="00FFFF"/>
                </a:solidFill>
              </a:rPr>
              <a:t>   </a:t>
            </a:r>
            <a:r>
              <a:rPr lang="zh-CN" altLang="en-US" dirty="0"/>
              <a:t>偏移地址也称为有效地址</a:t>
            </a:r>
            <a:r>
              <a:rPr lang="en-US" altLang="zh-CN" dirty="0"/>
              <a:t>(</a:t>
            </a:r>
            <a:r>
              <a:rPr lang="en-US" altLang="zh-CN" dirty="0" err="1"/>
              <a:t>EA</a:t>
            </a:r>
            <a:r>
              <a:rPr lang="en-US" altLang="zh-CN" dirty="0"/>
              <a:t>, Effective Address)</a:t>
            </a:r>
          </a:p>
          <a:p>
            <a:pPr>
              <a:spcBef>
                <a:spcPct val="50000"/>
              </a:spcBef>
              <a:buSzPct val="80000"/>
              <a:buFont typeface="Wingdings" panose="05000000000000000000" pitchFamily="2" charset="2"/>
              <a:buChar char="l"/>
            </a:pPr>
            <a:r>
              <a:rPr lang="en-US" altLang="zh-CN" dirty="0"/>
              <a:t> </a:t>
            </a:r>
            <a:r>
              <a:rPr lang="zh-CN" altLang="en-US" dirty="0"/>
              <a:t>默认的段寄存器为</a:t>
            </a:r>
            <a:r>
              <a:rPr lang="en-US" altLang="zh-CN" dirty="0"/>
              <a:t>DS</a:t>
            </a:r>
            <a:r>
              <a:rPr lang="zh-CN" altLang="en-US" dirty="0"/>
              <a:t>，但也可以显式地指定其他段寄存器</a:t>
            </a:r>
            <a:r>
              <a:rPr lang="en-US" altLang="zh-CN" dirty="0"/>
              <a:t>—</a:t>
            </a:r>
            <a:r>
              <a:rPr lang="zh-CN" altLang="en-US" dirty="0"/>
              <a:t>称为段超越前缀</a:t>
            </a:r>
          </a:p>
          <a:p>
            <a:pPr>
              <a:spcBef>
                <a:spcPct val="50000"/>
              </a:spcBef>
              <a:buSzPct val="80000"/>
              <a:buFont typeface="Wingdings" panose="05000000000000000000" pitchFamily="2" charset="2"/>
              <a:buChar char="l"/>
            </a:pPr>
            <a:r>
              <a:rPr lang="zh-CN" altLang="en-US" dirty="0"/>
              <a:t> 例</a:t>
            </a:r>
            <a:r>
              <a:rPr lang="zh-CN" altLang="en-US" dirty="0" smtClean="0"/>
              <a:t>：</a:t>
            </a:r>
            <a:r>
              <a:rPr lang="en-US" altLang="zh-CN" dirty="0" err="1" smtClean="0">
                <a:latin typeface="Tahoma" panose="020B0604030504040204" pitchFamily="34" charset="0"/>
              </a:rPr>
              <a:t>MOV</a:t>
            </a:r>
            <a:r>
              <a:rPr lang="en-US" altLang="zh-CN" dirty="0" smtClean="0">
                <a:latin typeface="Tahoma" panose="020B0604030504040204" pitchFamily="34" charset="0"/>
              </a:rPr>
              <a:t>    </a:t>
            </a:r>
            <a:r>
              <a:rPr lang="en-US" altLang="zh-CN" dirty="0">
                <a:latin typeface="Tahoma" panose="020B0604030504040204" pitchFamily="34" charset="0"/>
              </a:rPr>
              <a:t>AX ,  [</a:t>
            </a:r>
            <a:r>
              <a:rPr lang="en-US" altLang="zh-CN" dirty="0" err="1">
                <a:latin typeface="Tahoma" panose="020B0604030504040204" pitchFamily="34" charset="0"/>
              </a:rPr>
              <a:t>2A00H</a:t>
            </a:r>
            <a:r>
              <a:rPr lang="en-US" altLang="zh-CN" dirty="0">
                <a:latin typeface="Tahoma" panose="020B0604030504040204" pitchFamily="34" charset="0"/>
              </a:rPr>
              <a:t>]</a:t>
            </a:r>
          </a:p>
          <a:p>
            <a:pPr>
              <a:spcBef>
                <a:spcPct val="50000"/>
              </a:spcBef>
              <a:buSzPct val="80000"/>
              <a:buNone/>
            </a:pPr>
            <a:r>
              <a:rPr lang="en-US" altLang="zh-CN" dirty="0">
                <a:latin typeface="Tahoma" panose="020B0604030504040204" pitchFamily="34" charset="0"/>
              </a:rPr>
              <a:t>            </a:t>
            </a:r>
            <a:r>
              <a:rPr lang="en-US" altLang="zh-CN" dirty="0" err="1">
                <a:latin typeface="Tahoma" panose="020B0604030504040204" pitchFamily="34" charset="0"/>
              </a:rPr>
              <a:t>MOV</a:t>
            </a:r>
            <a:r>
              <a:rPr lang="en-US" altLang="zh-CN" dirty="0">
                <a:latin typeface="Tahoma" panose="020B0604030504040204" pitchFamily="34" charset="0"/>
              </a:rPr>
              <a:t>    DX ,  </a:t>
            </a:r>
            <a:r>
              <a:rPr lang="en-US" altLang="zh-CN" dirty="0" err="1">
                <a:latin typeface="Tahoma" panose="020B0604030504040204" pitchFamily="34" charset="0"/>
              </a:rPr>
              <a:t>ES</a:t>
            </a:r>
            <a:r>
              <a:rPr lang="en-US" altLang="zh-CN" dirty="0">
                <a:latin typeface="Tahoma" panose="020B0604030504040204" pitchFamily="34" charset="0"/>
              </a:rPr>
              <a:t>: [</a:t>
            </a:r>
            <a:r>
              <a:rPr lang="en-US" altLang="zh-CN" dirty="0" err="1">
                <a:latin typeface="Tahoma" panose="020B0604030504040204" pitchFamily="34" charset="0"/>
              </a:rPr>
              <a:t>2A00H</a:t>
            </a:r>
            <a:r>
              <a:rPr lang="en-US" altLang="zh-CN" dirty="0">
                <a:latin typeface="Tahoma" panose="020B0604030504040204" pitchFamily="34" charset="0"/>
              </a:rPr>
              <a:t>]</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24</a:t>
            </a:fld>
            <a:endParaRPr lang="en-US" altLang="zh-CN" dirty="0"/>
          </a:p>
        </p:txBody>
      </p:sp>
    </p:spTree>
    <p:extLst>
      <p:ext uri="{BB962C8B-B14F-4D97-AF65-F5344CB8AC3E}">
        <p14:creationId xmlns:p14="http://schemas.microsoft.com/office/powerpoint/2010/main" val="233842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indent="0">
              <a:spcBef>
                <a:spcPct val="50000"/>
              </a:spcBef>
              <a:buNone/>
            </a:pPr>
            <a:r>
              <a:rPr lang="zh-CN" altLang="en-US" b="1" dirty="0"/>
              <a:t>指令操作例：</a:t>
            </a:r>
            <a:r>
              <a:rPr lang="en-US" altLang="zh-CN" b="1" dirty="0" err="1"/>
              <a:t>MOV</a:t>
            </a:r>
            <a:r>
              <a:rPr lang="en-US" altLang="zh-CN" b="1" dirty="0"/>
              <a:t> </a:t>
            </a:r>
            <a:r>
              <a:rPr lang="en-US" altLang="zh-CN" b="1" dirty="0" smtClean="0"/>
              <a:t> AX</a:t>
            </a:r>
            <a:r>
              <a:rPr lang="zh-CN" altLang="en-US" b="1" dirty="0"/>
              <a:t>，</a:t>
            </a:r>
            <a:r>
              <a:rPr lang="en-US" altLang="zh-CN" b="1" dirty="0"/>
              <a:t>[</a:t>
            </a:r>
            <a:r>
              <a:rPr lang="en-US" altLang="zh-CN" b="1" dirty="0" err="1"/>
              <a:t>3102H</a:t>
            </a:r>
            <a:r>
              <a:rPr lang="en-US" altLang="zh-CN" b="1" dirty="0"/>
              <a:t>]  </a:t>
            </a:r>
          </a:p>
          <a:p>
            <a:pPr indent="0">
              <a:spcBef>
                <a:spcPct val="30000"/>
              </a:spcBef>
              <a:buNone/>
            </a:pPr>
            <a:endParaRPr lang="en-US" altLang="zh-CN" b="1" dirty="0"/>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25</a:t>
            </a:fld>
            <a:endParaRPr lang="en-US" altLang="zh-CN" dirty="0"/>
          </a:p>
        </p:txBody>
      </p:sp>
    </p:spTree>
    <p:extLst>
      <p:ext uri="{BB962C8B-B14F-4D97-AF65-F5344CB8AC3E}">
        <p14:creationId xmlns:p14="http://schemas.microsoft.com/office/powerpoint/2010/main" val="303885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031297D-5EF9-4997-92CE-BCCAA5065753}" type="slidenum">
              <a:rPr lang="en-US" altLang="zh-CN" smtClean="0"/>
              <a:pPr/>
              <a:t>26</a:t>
            </a:fld>
            <a:endParaRPr lang="en-US" altLang="zh-CN" smtClean="0"/>
          </a:p>
        </p:txBody>
      </p:sp>
      <p:sp>
        <p:nvSpPr>
          <p:cNvPr id="27654" name="Rectangle 8"/>
          <p:cNvSpPr>
            <a:spLocks noChangeArrowheads="1"/>
          </p:cNvSpPr>
          <p:nvPr/>
        </p:nvSpPr>
        <p:spPr bwMode="auto">
          <a:xfrm>
            <a:off x="5580112" y="2676103"/>
            <a:ext cx="2209800" cy="3705225"/>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27655" name="Line 9"/>
          <p:cNvSpPr>
            <a:spLocks noChangeShapeType="1"/>
          </p:cNvSpPr>
          <p:nvPr/>
        </p:nvSpPr>
        <p:spPr bwMode="auto">
          <a:xfrm>
            <a:off x="5580112" y="31047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6" name="Line 10"/>
          <p:cNvSpPr>
            <a:spLocks noChangeShapeType="1"/>
          </p:cNvSpPr>
          <p:nvPr/>
        </p:nvSpPr>
        <p:spPr bwMode="auto">
          <a:xfrm>
            <a:off x="5580112" y="4019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Line 11"/>
          <p:cNvSpPr>
            <a:spLocks noChangeShapeType="1"/>
          </p:cNvSpPr>
          <p:nvPr/>
        </p:nvSpPr>
        <p:spPr bwMode="auto">
          <a:xfrm>
            <a:off x="5580112" y="44763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Text Box 12"/>
          <p:cNvSpPr txBox="1">
            <a:spLocks noChangeArrowheads="1"/>
          </p:cNvSpPr>
          <p:nvPr/>
        </p:nvSpPr>
        <p:spPr bwMode="auto">
          <a:xfrm>
            <a:off x="5592812" y="3180928"/>
            <a:ext cx="21605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MOV</a:t>
            </a:r>
            <a:r>
              <a:rPr lang="zh-CN" altLang="en-US" sz="2800" b="1">
                <a:solidFill>
                  <a:srgbClr val="FF3300"/>
                </a:solidFill>
              </a:rPr>
              <a:t>操作码</a:t>
            </a:r>
            <a:endParaRPr lang="zh-CN" altLang="en-US" sz="2800"/>
          </a:p>
        </p:txBody>
      </p:sp>
      <p:sp>
        <p:nvSpPr>
          <p:cNvPr id="27659" name="Text Box 13"/>
          <p:cNvSpPr txBox="1">
            <a:spLocks noChangeArrowheads="1"/>
          </p:cNvSpPr>
          <p:nvPr/>
        </p:nvSpPr>
        <p:spPr bwMode="auto">
          <a:xfrm>
            <a:off x="6337349" y="3638128"/>
            <a:ext cx="708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02H</a:t>
            </a:r>
          </a:p>
        </p:txBody>
      </p:sp>
      <p:sp>
        <p:nvSpPr>
          <p:cNvPr id="27660" name="Text Box 14"/>
          <p:cNvSpPr txBox="1">
            <a:spLocks noChangeArrowheads="1"/>
          </p:cNvSpPr>
          <p:nvPr/>
        </p:nvSpPr>
        <p:spPr bwMode="auto">
          <a:xfrm>
            <a:off x="6337349" y="4019128"/>
            <a:ext cx="708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31H</a:t>
            </a:r>
            <a:endParaRPr lang="en-US" altLang="zh-CN"/>
          </a:p>
        </p:txBody>
      </p:sp>
      <p:sp>
        <p:nvSpPr>
          <p:cNvPr id="27661" name="Line 15"/>
          <p:cNvSpPr>
            <a:spLocks noChangeShapeType="1"/>
          </p:cNvSpPr>
          <p:nvPr/>
        </p:nvSpPr>
        <p:spPr bwMode="auto">
          <a:xfrm>
            <a:off x="5580112" y="3638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6"/>
          <p:cNvSpPr>
            <a:spLocks noChangeShapeType="1"/>
          </p:cNvSpPr>
          <p:nvPr/>
        </p:nvSpPr>
        <p:spPr bwMode="auto">
          <a:xfrm>
            <a:off x="5580112" y="5162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7"/>
          <p:cNvSpPr>
            <a:spLocks noChangeShapeType="1"/>
          </p:cNvSpPr>
          <p:nvPr/>
        </p:nvSpPr>
        <p:spPr bwMode="auto">
          <a:xfrm>
            <a:off x="5580112" y="5543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8"/>
          <p:cNvSpPr>
            <a:spLocks noChangeShapeType="1"/>
          </p:cNvSpPr>
          <p:nvPr/>
        </p:nvSpPr>
        <p:spPr bwMode="auto">
          <a:xfrm>
            <a:off x="5580112" y="5924128"/>
            <a:ext cx="2209800" cy="1588"/>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Text Box 27"/>
          <p:cNvSpPr txBox="1">
            <a:spLocks noChangeArrowheads="1"/>
          </p:cNvSpPr>
          <p:nvPr/>
        </p:nvSpPr>
        <p:spPr bwMode="auto">
          <a:xfrm>
            <a:off x="4297412" y="5168478"/>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dirty="0" err="1"/>
              <a:t>23102H</a:t>
            </a:r>
            <a:endParaRPr lang="en-US" altLang="zh-CN" dirty="0"/>
          </a:p>
        </p:txBody>
      </p:sp>
      <p:sp>
        <p:nvSpPr>
          <p:cNvPr id="27674" name="Text Box 28"/>
          <p:cNvSpPr txBox="1">
            <a:spLocks noChangeArrowheads="1"/>
          </p:cNvSpPr>
          <p:nvPr/>
        </p:nvSpPr>
        <p:spPr bwMode="auto">
          <a:xfrm>
            <a:off x="6265912" y="5162128"/>
            <a:ext cx="8842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err="1">
                <a:solidFill>
                  <a:srgbClr val="FF3300"/>
                </a:solidFill>
              </a:rPr>
              <a:t>CDH</a:t>
            </a:r>
            <a:endParaRPr lang="en-US" altLang="zh-CN" sz="2800" b="1" dirty="0">
              <a:solidFill>
                <a:srgbClr val="FF3300"/>
              </a:solidFill>
            </a:endParaRPr>
          </a:p>
        </p:txBody>
      </p:sp>
      <p:sp>
        <p:nvSpPr>
          <p:cNvPr id="27675" name="Text Box 29"/>
          <p:cNvSpPr txBox="1">
            <a:spLocks noChangeArrowheads="1"/>
          </p:cNvSpPr>
          <p:nvPr/>
        </p:nvSpPr>
        <p:spPr bwMode="auto">
          <a:xfrm>
            <a:off x="6280199" y="5543128"/>
            <a:ext cx="841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ABH</a:t>
            </a:r>
          </a:p>
        </p:txBody>
      </p:sp>
      <p:sp>
        <p:nvSpPr>
          <p:cNvPr id="27676" name="Text Box 30"/>
          <p:cNvSpPr txBox="1">
            <a:spLocks noChangeArrowheads="1"/>
          </p:cNvSpPr>
          <p:nvPr/>
        </p:nvSpPr>
        <p:spPr bwMode="auto">
          <a:xfrm>
            <a:off x="6313537" y="2244303"/>
            <a:ext cx="10080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a:solidFill>
                  <a:srgbClr val="00FFFF"/>
                </a:solidFill>
              </a:rPr>
              <a:t>存储器</a:t>
            </a:r>
            <a:endParaRPr lang="zh-CN" altLang="en-US">
              <a:solidFill>
                <a:srgbClr val="00FFFF"/>
              </a:solidFill>
            </a:endParaRPr>
          </a:p>
        </p:txBody>
      </p:sp>
      <p:sp>
        <p:nvSpPr>
          <p:cNvPr id="27677" name="AutoShape 31"/>
          <p:cNvSpPr>
            <a:spLocks/>
          </p:cNvSpPr>
          <p:nvPr/>
        </p:nvSpPr>
        <p:spPr bwMode="auto">
          <a:xfrm>
            <a:off x="7908974" y="2952328"/>
            <a:ext cx="247650" cy="1600200"/>
          </a:xfrm>
          <a:prstGeom prst="rightBrace">
            <a:avLst>
              <a:gd name="adj1" fmla="val 53816"/>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7678" name="AutoShape 32"/>
          <p:cNvSpPr>
            <a:spLocks/>
          </p:cNvSpPr>
          <p:nvPr/>
        </p:nvSpPr>
        <p:spPr bwMode="auto">
          <a:xfrm>
            <a:off x="7913737" y="5009728"/>
            <a:ext cx="242887" cy="1066800"/>
          </a:xfrm>
          <a:prstGeom prst="rightBrace">
            <a:avLst>
              <a:gd name="adj1" fmla="val 3658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7679" name="Text Box 33"/>
          <p:cNvSpPr txBox="1">
            <a:spLocks noChangeArrowheads="1"/>
          </p:cNvSpPr>
          <p:nvPr/>
        </p:nvSpPr>
        <p:spPr bwMode="auto">
          <a:xfrm>
            <a:off x="8285212" y="3304753"/>
            <a:ext cx="365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27680" name="Text Box 34"/>
          <p:cNvSpPr txBox="1">
            <a:spLocks noChangeArrowheads="1"/>
          </p:cNvSpPr>
          <p:nvPr/>
        </p:nvSpPr>
        <p:spPr bwMode="auto">
          <a:xfrm>
            <a:off x="8309024" y="5085928"/>
            <a:ext cx="3651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数据段</a:t>
            </a:r>
          </a:p>
        </p:txBody>
      </p:sp>
      <p:sp>
        <p:nvSpPr>
          <p:cNvPr id="27681" name="Text Box 35"/>
          <p:cNvSpPr txBox="1">
            <a:spLocks noChangeArrowheads="1"/>
          </p:cNvSpPr>
          <p:nvPr/>
        </p:nvSpPr>
        <p:spPr bwMode="auto">
          <a:xfrm>
            <a:off x="6313537" y="4535066"/>
            <a:ext cx="708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4000" b="1">
                <a:solidFill>
                  <a:srgbClr val="FF3300"/>
                </a:solidFill>
              </a:rPr>
              <a:t>.</a:t>
            </a:r>
          </a:p>
          <a:p>
            <a:pPr algn="ctr">
              <a:lnSpc>
                <a:spcPct val="40000"/>
              </a:lnSpc>
            </a:pPr>
            <a:r>
              <a:rPr lang="en-US" altLang="zh-CN" sz="4000" b="1">
                <a:solidFill>
                  <a:srgbClr val="FF3300"/>
                </a:solidFill>
              </a:rPr>
              <a:t>.</a:t>
            </a:r>
            <a:endParaRPr lang="en-US" altLang="zh-CN" sz="4000"/>
          </a:p>
        </p:txBody>
      </p:sp>
      <p:sp>
        <p:nvSpPr>
          <p:cNvPr id="35" name="Rectangle 19"/>
          <p:cNvSpPr>
            <a:spLocks noChangeArrowheads="1"/>
          </p:cNvSpPr>
          <p:nvPr/>
        </p:nvSpPr>
        <p:spPr bwMode="auto">
          <a:xfrm>
            <a:off x="322312" y="722784"/>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36" name="Text Box 21"/>
          <p:cNvSpPr txBox="1">
            <a:spLocks noChangeArrowheads="1"/>
          </p:cNvSpPr>
          <p:nvPr/>
        </p:nvSpPr>
        <p:spPr bwMode="auto">
          <a:xfrm>
            <a:off x="1038274" y="136922"/>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smtClean="0">
                <a:solidFill>
                  <a:srgbClr val="FF3300"/>
                </a:solidFill>
              </a:rPr>
              <a:t>DS</a:t>
            </a:r>
            <a:endParaRPr lang="en-US" altLang="zh-CN" sz="2800" b="1" dirty="0">
              <a:solidFill>
                <a:srgbClr val="FF3300"/>
              </a:solidFill>
            </a:endParaRPr>
          </a:p>
        </p:txBody>
      </p:sp>
      <p:sp>
        <p:nvSpPr>
          <p:cNvPr id="37" name="Text Box 21"/>
          <p:cNvSpPr txBox="1">
            <a:spLocks noChangeArrowheads="1"/>
          </p:cNvSpPr>
          <p:nvPr/>
        </p:nvSpPr>
        <p:spPr bwMode="auto">
          <a:xfrm>
            <a:off x="562472" y="901451"/>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err="1" smtClean="0">
                <a:solidFill>
                  <a:srgbClr val="FF3300"/>
                </a:solidFill>
              </a:rPr>
              <a:t>2000H</a:t>
            </a:r>
            <a:endParaRPr lang="en-US" altLang="zh-CN" sz="2800" b="1" dirty="0">
              <a:solidFill>
                <a:srgbClr val="FF3300"/>
              </a:solidFill>
            </a:endParaRPr>
          </a:p>
        </p:txBody>
      </p:sp>
      <p:sp>
        <p:nvSpPr>
          <p:cNvPr id="39" name="Text Box 21"/>
          <p:cNvSpPr txBox="1">
            <a:spLocks noChangeArrowheads="1"/>
          </p:cNvSpPr>
          <p:nvPr/>
        </p:nvSpPr>
        <p:spPr bwMode="auto">
          <a:xfrm>
            <a:off x="2808784" y="888340"/>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00B050"/>
                </a:solidFill>
              </a:rPr>
              <a:t>[</a:t>
            </a:r>
            <a:r>
              <a:rPr lang="en-US" altLang="zh-CN" sz="2800" b="1" dirty="0" err="1" smtClean="0">
                <a:solidFill>
                  <a:srgbClr val="00B050"/>
                </a:solidFill>
              </a:rPr>
              <a:t>3102H</a:t>
            </a:r>
            <a:r>
              <a:rPr lang="en-US" altLang="zh-CN" sz="2800" b="1" dirty="0">
                <a:solidFill>
                  <a:srgbClr val="00B050"/>
                </a:solidFill>
              </a:rPr>
              <a:t>]</a:t>
            </a:r>
            <a:endParaRPr lang="zh-CN" altLang="en-US" sz="2800" dirty="0">
              <a:solidFill>
                <a:srgbClr val="00B050"/>
              </a:solidFill>
            </a:endParaRPr>
          </a:p>
        </p:txBody>
      </p:sp>
      <p:sp>
        <p:nvSpPr>
          <p:cNvPr id="40" name="Text Box 21"/>
          <p:cNvSpPr txBox="1">
            <a:spLocks noChangeArrowheads="1"/>
          </p:cNvSpPr>
          <p:nvPr/>
        </p:nvSpPr>
        <p:spPr bwMode="auto">
          <a:xfrm>
            <a:off x="1691680" y="2371036"/>
            <a:ext cx="194421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00B050"/>
                </a:solidFill>
              </a:rPr>
              <a:t>[</a:t>
            </a:r>
            <a:r>
              <a:rPr lang="en-US" altLang="zh-CN" sz="2800" b="1" dirty="0" err="1" smtClean="0">
                <a:solidFill>
                  <a:srgbClr val="00B050"/>
                </a:solidFill>
              </a:rPr>
              <a:t>23102H</a:t>
            </a:r>
            <a:r>
              <a:rPr lang="en-US" altLang="zh-CN" sz="2800" b="1" dirty="0">
                <a:solidFill>
                  <a:srgbClr val="00B050"/>
                </a:solidFill>
              </a:rPr>
              <a:t>]</a:t>
            </a:r>
            <a:endParaRPr lang="zh-CN" altLang="en-US" sz="2800" dirty="0">
              <a:solidFill>
                <a:srgbClr val="00B050"/>
              </a:solidFill>
            </a:endParaRPr>
          </a:p>
        </p:txBody>
      </p:sp>
      <p:sp>
        <p:nvSpPr>
          <p:cNvPr id="41" name="Rectangle 19"/>
          <p:cNvSpPr>
            <a:spLocks noChangeArrowheads="1"/>
          </p:cNvSpPr>
          <p:nvPr/>
        </p:nvSpPr>
        <p:spPr bwMode="auto">
          <a:xfrm>
            <a:off x="322312" y="3990553"/>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2" name="Line 20"/>
          <p:cNvSpPr>
            <a:spLocks noChangeShapeType="1"/>
          </p:cNvSpPr>
          <p:nvPr/>
        </p:nvSpPr>
        <p:spPr bwMode="auto">
          <a:xfrm>
            <a:off x="1312912" y="3990553"/>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Text Box 21"/>
          <p:cNvSpPr txBox="1">
            <a:spLocks noChangeArrowheads="1"/>
          </p:cNvSpPr>
          <p:nvPr/>
        </p:nvSpPr>
        <p:spPr bwMode="auto">
          <a:xfrm>
            <a:off x="552946" y="3515890"/>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a:solidFill>
                  <a:srgbClr val="FF3300"/>
                </a:solidFill>
              </a:rPr>
              <a:t>AH</a:t>
            </a:r>
          </a:p>
        </p:txBody>
      </p:sp>
      <p:sp>
        <p:nvSpPr>
          <p:cNvPr id="44" name="Text Box 22"/>
          <p:cNvSpPr txBox="1">
            <a:spLocks noChangeArrowheads="1"/>
          </p:cNvSpPr>
          <p:nvPr/>
        </p:nvSpPr>
        <p:spPr bwMode="auto">
          <a:xfrm>
            <a:off x="1567475" y="3515890"/>
            <a:ext cx="566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dirty="0">
                <a:solidFill>
                  <a:srgbClr val="FF3300"/>
                </a:solidFill>
              </a:rPr>
              <a:t>AL</a:t>
            </a:r>
          </a:p>
        </p:txBody>
      </p:sp>
      <p:sp>
        <p:nvSpPr>
          <p:cNvPr id="45" name="Rectangle 19"/>
          <p:cNvSpPr>
            <a:spLocks noChangeArrowheads="1"/>
          </p:cNvSpPr>
          <p:nvPr/>
        </p:nvSpPr>
        <p:spPr bwMode="auto">
          <a:xfrm>
            <a:off x="304486" y="5638805"/>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6" name="Text Box 21"/>
          <p:cNvSpPr txBox="1">
            <a:spLocks noChangeArrowheads="1"/>
          </p:cNvSpPr>
          <p:nvPr/>
        </p:nvSpPr>
        <p:spPr bwMode="auto">
          <a:xfrm>
            <a:off x="535120" y="5164142"/>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dirty="0">
                <a:solidFill>
                  <a:srgbClr val="FF3300"/>
                </a:solidFill>
              </a:rPr>
              <a:t>AH</a:t>
            </a:r>
          </a:p>
        </p:txBody>
      </p:sp>
      <p:sp>
        <p:nvSpPr>
          <p:cNvPr id="47" name="Text Box 22"/>
          <p:cNvSpPr txBox="1">
            <a:spLocks noChangeArrowheads="1"/>
          </p:cNvSpPr>
          <p:nvPr/>
        </p:nvSpPr>
        <p:spPr bwMode="auto">
          <a:xfrm>
            <a:off x="1549649" y="5164142"/>
            <a:ext cx="566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dirty="0">
                <a:solidFill>
                  <a:srgbClr val="FF3300"/>
                </a:solidFill>
              </a:rPr>
              <a:t>AL</a:t>
            </a:r>
          </a:p>
        </p:txBody>
      </p:sp>
      <p:sp>
        <p:nvSpPr>
          <p:cNvPr id="48" name="Line 20"/>
          <p:cNvSpPr>
            <a:spLocks noChangeShapeType="1"/>
          </p:cNvSpPr>
          <p:nvPr/>
        </p:nvSpPr>
        <p:spPr bwMode="auto">
          <a:xfrm>
            <a:off x="1312912" y="5638805"/>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Text Box 27"/>
          <p:cNvSpPr txBox="1">
            <a:spLocks noChangeArrowheads="1"/>
          </p:cNvSpPr>
          <p:nvPr/>
        </p:nvSpPr>
        <p:spPr bwMode="auto">
          <a:xfrm>
            <a:off x="4284712" y="5567765"/>
            <a:ext cx="121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dirty="0" err="1" smtClean="0"/>
              <a:t>23103H</a:t>
            </a:r>
            <a:endParaRPr lang="en-US" altLang="zh-CN" dirty="0"/>
          </a:p>
        </p:txBody>
      </p:sp>
      <p:sp>
        <p:nvSpPr>
          <p:cNvPr id="50" name="Text Box 21"/>
          <p:cNvSpPr txBox="1">
            <a:spLocks noChangeArrowheads="1"/>
          </p:cNvSpPr>
          <p:nvPr/>
        </p:nvSpPr>
        <p:spPr bwMode="auto">
          <a:xfrm>
            <a:off x="574947" y="4170610"/>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FF3300"/>
                </a:solidFill>
              </a:rPr>
              <a:t>?     ?</a:t>
            </a:r>
            <a:endParaRPr lang="en-US" altLang="zh-CN" sz="2800" b="1" dirty="0">
              <a:solidFill>
                <a:srgbClr val="FF3300"/>
              </a:solidFill>
            </a:endParaRPr>
          </a:p>
        </p:txBody>
      </p:sp>
      <p:sp>
        <p:nvSpPr>
          <p:cNvPr id="51" name="Text Box 21"/>
          <p:cNvSpPr txBox="1">
            <a:spLocks noChangeArrowheads="1"/>
          </p:cNvSpPr>
          <p:nvPr/>
        </p:nvSpPr>
        <p:spPr bwMode="auto">
          <a:xfrm>
            <a:off x="557122" y="5814338"/>
            <a:ext cx="147592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smtClean="0">
                <a:solidFill>
                  <a:srgbClr val="FF3300"/>
                </a:solidFill>
              </a:rPr>
              <a:t>AB  CD</a:t>
            </a:r>
            <a:endParaRPr lang="en-US" altLang="zh-CN" sz="2800" b="1" dirty="0">
              <a:solidFill>
                <a:srgbClr val="FF3300"/>
              </a:solidFill>
            </a:endParaRPr>
          </a:p>
        </p:txBody>
      </p:sp>
      <p:cxnSp>
        <p:nvCxnSpPr>
          <p:cNvPr id="4" name="肘形连接符 3"/>
          <p:cNvCxnSpPr>
            <a:stCxn id="35" idx="2"/>
            <a:endCxn id="40" idx="0"/>
          </p:cNvCxnSpPr>
          <p:nvPr/>
        </p:nvCxnSpPr>
        <p:spPr>
          <a:xfrm rot="16200000" flipH="1">
            <a:off x="1545224" y="1252472"/>
            <a:ext cx="886252" cy="1350876"/>
          </a:xfrm>
          <a:prstGeom prst="bentConnector3">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6" name="肘形连接符 5"/>
          <p:cNvCxnSpPr>
            <a:stCxn id="39" idx="2"/>
            <a:endCxn id="40" idx="0"/>
          </p:cNvCxnSpPr>
          <p:nvPr/>
        </p:nvCxnSpPr>
        <p:spPr>
          <a:xfrm rot="5400000">
            <a:off x="2579364" y="1403651"/>
            <a:ext cx="1051809" cy="882960"/>
          </a:xfrm>
          <a:prstGeom prst="bentConnector3">
            <a:avLst>
              <a:gd name="adj1" fmla="val 58484"/>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1" name="直接箭头连接符 10"/>
          <p:cNvCxnSpPr>
            <a:stCxn id="27673" idx="1"/>
          </p:cNvCxnSpPr>
          <p:nvPr/>
        </p:nvCxnSpPr>
        <p:spPr>
          <a:xfrm flipH="1" flipV="1">
            <a:off x="1691680" y="4752553"/>
            <a:ext cx="2605732" cy="5984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直接箭头连接符 12"/>
          <p:cNvCxnSpPr>
            <a:stCxn id="49" idx="1"/>
          </p:cNvCxnSpPr>
          <p:nvPr/>
        </p:nvCxnSpPr>
        <p:spPr>
          <a:xfrm flipH="1" flipV="1">
            <a:off x="899592" y="4797152"/>
            <a:ext cx="3385120" cy="92450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7003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22" presetClass="entr" presetSubtype="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654"/>
                                        </p:tgtEl>
                                        <p:attrNameLst>
                                          <p:attrName>style.visibility</p:attrName>
                                        </p:attrNameLst>
                                      </p:cBhvr>
                                      <p:to>
                                        <p:strVal val="visible"/>
                                      </p:to>
                                    </p:set>
                                    <p:animEffect transition="in" filter="wipe(up)">
                                      <p:cBhvr>
                                        <p:cTn id="32" dur="500"/>
                                        <p:tgtEl>
                                          <p:spTgt spid="2765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7655"/>
                                        </p:tgtEl>
                                        <p:attrNameLst>
                                          <p:attrName>style.visibility</p:attrName>
                                        </p:attrNameLst>
                                      </p:cBhvr>
                                      <p:to>
                                        <p:strVal val="visible"/>
                                      </p:to>
                                    </p:set>
                                    <p:animEffect transition="in" filter="wipe(up)">
                                      <p:cBhvr>
                                        <p:cTn id="35" dur="500"/>
                                        <p:tgtEl>
                                          <p:spTgt spid="27655"/>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7656"/>
                                        </p:tgtEl>
                                        <p:attrNameLst>
                                          <p:attrName>style.visibility</p:attrName>
                                        </p:attrNameLst>
                                      </p:cBhvr>
                                      <p:to>
                                        <p:strVal val="visible"/>
                                      </p:to>
                                    </p:set>
                                    <p:animEffect transition="in" filter="wipe(up)">
                                      <p:cBhvr>
                                        <p:cTn id="38" dur="500"/>
                                        <p:tgtEl>
                                          <p:spTgt spid="2765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7657"/>
                                        </p:tgtEl>
                                        <p:attrNameLst>
                                          <p:attrName>style.visibility</p:attrName>
                                        </p:attrNameLst>
                                      </p:cBhvr>
                                      <p:to>
                                        <p:strVal val="visible"/>
                                      </p:to>
                                    </p:set>
                                    <p:animEffect transition="in" filter="wipe(up)">
                                      <p:cBhvr>
                                        <p:cTn id="41" dur="500"/>
                                        <p:tgtEl>
                                          <p:spTgt spid="2765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7658"/>
                                        </p:tgtEl>
                                        <p:attrNameLst>
                                          <p:attrName>style.visibility</p:attrName>
                                        </p:attrNameLst>
                                      </p:cBhvr>
                                      <p:to>
                                        <p:strVal val="visible"/>
                                      </p:to>
                                    </p:set>
                                    <p:animEffect transition="in" filter="wipe(up)">
                                      <p:cBhvr>
                                        <p:cTn id="44" dur="500"/>
                                        <p:tgtEl>
                                          <p:spTgt spid="27658"/>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7659"/>
                                        </p:tgtEl>
                                        <p:attrNameLst>
                                          <p:attrName>style.visibility</p:attrName>
                                        </p:attrNameLst>
                                      </p:cBhvr>
                                      <p:to>
                                        <p:strVal val="visible"/>
                                      </p:to>
                                    </p:set>
                                    <p:animEffect transition="in" filter="wipe(up)">
                                      <p:cBhvr>
                                        <p:cTn id="47" dur="500"/>
                                        <p:tgtEl>
                                          <p:spTgt spid="2765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7660"/>
                                        </p:tgtEl>
                                        <p:attrNameLst>
                                          <p:attrName>style.visibility</p:attrName>
                                        </p:attrNameLst>
                                      </p:cBhvr>
                                      <p:to>
                                        <p:strVal val="visible"/>
                                      </p:to>
                                    </p:set>
                                    <p:animEffect transition="in" filter="wipe(up)">
                                      <p:cBhvr>
                                        <p:cTn id="50" dur="500"/>
                                        <p:tgtEl>
                                          <p:spTgt spid="2766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7661"/>
                                        </p:tgtEl>
                                        <p:attrNameLst>
                                          <p:attrName>style.visibility</p:attrName>
                                        </p:attrNameLst>
                                      </p:cBhvr>
                                      <p:to>
                                        <p:strVal val="visible"/>
                                      </p:to>
                                    </p:set>
                                    <p:animEffect transition="in" filter="wipe(up)">
                                      <p:cBhvr>
                                        <p:cTn id="53" dur="500"/>
                                        <p:tgtEl>
                                          <p:spTgt spid="27661"/>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7662"/>
                                        </p:tgtEl>
                                        <p:attrNameLst>
                                          <p:attrName>style.visibility</p:attrName>
                                        </p:attrNameLst>
                                      </p:cBhvr>
                                      <p:to>
                                        <p:strVal val="visible"/>
                                      </p:to>
                                    </p:set>
                                    <p:animEffect transition="in" filter="wipe(up)">
                                      <p:cBhvr>
                                        <p:cTn id="56" dur="500"/>
                                        <p:tgtEl>
                                          <p:spTgt spid="27662"/>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663"/>
                                        </p:tgtEl>
                                        <p:attrNameLst>
                                          <p:attrName>style.visibility</p:attrName>
                                        </p:attrNameLst>
                                      </p:cBhvr>
                                      <p:to>
                                        <p:strVal val="visible"/>
                                      </p:to>
                                    </p:set>
                                    <p:animEffect transition="in" filter="wipe(up)">
                                      <p:cBhvr>
                                        <p:cTn id="59" dur="500"/>
                                        <p:tgtEl>
                                          <p:spTgt spid="2766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7664"/>
                                        </p:tgtEl>
                                        <p:attrNameLst>
                                          <p:attrName>style.visibility</p:attrName>
                                        </p:attrNameLst>
                                      </p:cBhvr>
                                      <p:to>
                                        <p:strVal val="visible"/>
                                      </p:to>
                                    </p:set>
                                    <p:animEffect transition="in" filter="wipe(up)">
                                      <p:cBhvr>
                                        <p:cTn id="62" dur="500"/>
                                        <p:tgtEl>
                                          <p:spTgt spid="27664"/>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7673"/>
                                        </p:tgtEl>
                                        <p:attrNameLst>
                                          <p:attrName>style.visibility</p:attrName>
                                        </p:attrNameLst>
                                      </p:cBhvr>
                                      <p:to>
                                        <p:strVal val="visible"/>
                                      </p:to>
                                    </p:set>
                                    <p:animEffect transition="in" filter="wipe(up)">
                                      <p:cBhvr>
                                        <p:cTn id="65" dur="500"/>
                                        <p:tgtEl>
                                          <p:spTgt spid="27673"/>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7674"/>
                                        </p:tgtEl>
                                        <p:attrNameLst>
                                          <p:attrName>style.visibility</p:attrName>
                                        </p:attrNameLst>
                                      </p:cBhvr>
                                      <p:to>
                                        <p:strVal val="visible"/>
                                      </p:to>
                                    </p:set>
                                    <p:animEffect transition="in" filter="wipe(up)">
                                      <p:cBhvr>
                                        <p:cTn id="68" dur="500"/>
                                        <p:tgtEl>
                                          <p:spTgt spid="27674"/>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7675"/>
                                        </p:tgtEl>
                                        <p:attrNameLst>
                                          <p:attrName>style.visibility</p:attrName>
                                        </p:attrNameLst>
                                      </p:cBhvr>
                                      <p:to>
                                        <p:strVal val="visible"/>
                                      </p:to>
                                    </p:set>
                                    <p:animEffect transition="in" filter="wipe(up)">
                                      <p:cBhvr>
                                        <p:cTn id="71" dur="500"/>
                                        <p:tgtEl>
                                          <p:spTgt spid="2767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676"/>
                                        </p:tgtEl>
                                        <p:attrNameLst>
                                          <p:attrName>style.visibility</p:attrName>
                                        </p:attrNameLst>
                                      </p:cBhvr>
                                      <p:to>
                                        <p:strVal val="visible"/>
                                      </p:to>
                                    </p:set>
                                    <p:animEffect transition="in" filter="wipe(up)">
                                      <p:cBhvr>
                                        <p:cTn id="74" dur="500"/>
                                        <p:tgtEl>
                                          <p:spTgt spid="27676"/>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27677"/>
                                        </p:tgtEl>
                                        <p:attrNameLst>
                                          <p:attrName>style.visibility</p:attrName>
                                        </p:attrNameLst>
                                      </p:cBhvr>
                                      <p:to>
                                        <p:strVal val="visible"/>
                                      </p:to>
                                    </p:set>
                                    <p:animEffect transition="in" filter="wipe(up)">
                                      <p:cBhvr>
                                        <p:cTn id="77" dur="500"/>
                                        <p:tgtEl>
                                          <p:spTgt spid="27677"/>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27678"/>
                                        </p:tgtEl>
                                        <p:attrNameLst>
                                          <p:attrName>style.visibility</p:attrName>
                                        </p:attrNameLst>
                                      </p:cBhvr>
                                      <p:to>
                                        <p:strVal val="visible"/>
                                      </p:to>
                                    </p:set>
                                    <p:animEffect transition="in" filter="wipe(up)">
                                      <p:cBhvr>
                                        <p:cTn id="80" dur="500"/>
                                        <p:tgtEl>
                                          <p:spTgt spid="27678"/>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7679"/>
                                        </p:tgtEl>
                                        <p:attrNameLst>
                                          <p:attrName>style.visibility</p:attrName>
                                        </p:attrNameLst>
                                      </p:cBhvr>
                                      <p:to>
                                        <p:strVal val="visible"/>
                                      </p:to>
                                    </p:set>
                                    <p:animEffect transition="in" filter="wipe(up)">
                                      <p:cBhvr>
                                        <p:cTn id="83" dur="500"/>
                                        <p:tgtEl>
                                          <p:spTgt spid="2767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7680"/>
                                        </p:tgtEl>
                                        <p:attrNameLst>
                                          <p:attrName>style.visibility</p:attrName>
                                        </p:attrNameLst>
                                      </p:cBhvr>
                                      <p:to>
                                        <p:strVal val="visible"/>
                                      </p:to>
                                    </p:set>
                                    <p:animEffect transition="in" filter="wipe(up)">
                                      <p:cBhvr>
                                        <p:cTn id="86" dur="500"/>
                                        <p:tgtEl>
                                          <p:spTgt spid="27680"/>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7681"/>
                                        </p:tgtEl>
                                        <p:attrNameLst>
                                          <p:attrName>style.visibility</p:attrName>
                                        </p:attrNameLst>
                                      </p:cBhvr>
                                      <p:to>
                                        <p:strVal val="visible"/>
                                      </p:to>
                                    </p:set>
                                    <p:animEffect transition="in" filter="wipe(up)">
                                      <p:cBhvr>
                                        <p:cTn id="89" dur="500"/>
                                        <p:tgtEl>
                                          <p:spTgt spid="2768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up)">
                                      <p:cBhvr>
                                        <p:cTn id="97" dur="500"/>
                                        <p:tgtEl>
                                          <p:spTgt spid="41"/>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up)">
                                      <p:cBhvr>
                                        <p:cTn id="100" dur="500"/>
                                        <p:tgtEl>
                                          <p:spTgt spid="42"/>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up)">
                                      <p:cBhvr>
                                        <p:cTn id="103" dur="500"/>
                                        <p:tgtEl>
                                          <p:spTgt spid="43"/>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up)">
                                      <p:cBhvr>
                                        <p:cTn id="106" dur="500"/>
                                        <p:tgtEl>
                                          <p:spTgt spid="44"/>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500"/>
                                        <p:tgtEl>
                                          <p:spTgt spid="1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wipe(up)">
                                      <p:cBhvr>
                                        <p:cTn id="122" dur="500"/>
                                        <p:tgtEl>
                                          <p:spTgt spid="45"/>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Effect transition="in" filter="wipe(up)">
                                      <p:cBhvr>
                                        <p:cTn id="125" dur="500"/>
                                        <p:tgtEl>
                                          <p:spTgt spid="46"/>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wipe(up)">
                                      <p:cBhvr>
                                        <p:cTn id="128" dur="500"/>
                                        <p:tgtEl>
                                          <p:spTgt spid="47"/>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up)">
                                      <p:cBhvr>
                                        <p:cTn id="131" dur="500"/>
                                        <p:tgtEl>
                                          <p:spTgt spid="48"/>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wipe(up)">
                                      <p:cBhvr>
                                        <p:cTn id="1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5" grpId="0" animBg="1"/>
      <p:bldP spid="27656" grpId="0" animBg="1"/>
      <p:bldP spid="27657" grpId="0" animBg="1"/>
      <p:bldP spid="27658" grpId="0"/>
      <p:bldP spid="27659" grpId="0"/>
      <p:bldP spid="27660" grpId="0"/>
      <p:bldP spid="27661" grpId="0" animBg="1"/>
      <p:bldP spid="27662" grpId="0" animBg="1"/>
      <p:bldP spid="27663" grpId="0" animBg="1"/>
      <p:bldP spid="27664" grpId="0" animBg="1"/>
      <p:bldP spid="27673" grpId="0"/>
      <p:bldP spid="27674" grpId="0"/>
      <p:bldP spid="27675" grpId="0"/>
      <p:bldP spid="27676" grpId="0"/>
      <p:bldP spid="27677" grpId="0" animBg="1"/>
      <p:bldP spid="27678" grpId="0" animBg="1"/>
      <p:bldP spid="27679" grpId="0"/>
      <p:bldP spid="27680" grpId="0"/>
      <p:bldP spid="27681" grpId="0"/>
      <p:bldP spid="35" grpId="0" animBg="1"/>
      <p:bldP spid="36" grpId="0"/>
      <p:bldP spid="37" grpId="0"/>
      <p:bldP spid="39" grpId="0"/>
      <p:bldP spid="40" grpId="0"/>
      <p:bldP spid="41" grpId="0" animBg="1"/>
      <p:bldP spid="42" grpId="0" animBg="1"/>
      <p:bldP spid="43" grpId="0"/>
      <p:bldP spid="44" grpId="0"/>
      <p:bldP spid="45" grpId="0" animBg="1"/>
      <p:bldP spid="46" grpId="0"/>
      <p:bldP spid="47" grpId="0"/>
      <p:bldP spid="48" grpId="0" animBg="1"/>
      <p:bldP spid="49" grpId="0"/>
      <p:bldP spid="50" grpId="0"/>
      <p:bldP spid="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indent="0">
              <a:spcBef>
                <a:spcPct val="50000"/>
              </a:spcBef>
              <a:buNone/>
            </a:pPr>
            <a:r>
              <a:rPr lang="zh-CN" altLang="en-US" b="1" dirty="0"/>
              <a:t>指令操作例：</a:t>
            </a:r>
            <a:r>
              <a:rPr lang="en-US" altLang="zh-CN" b="1" dirty="0" err="1"/>
              <a:t>MOV</a:t>
            </a:r>
            <a:r>
              <a:rPr lang="en-US" altLang="zh-CN" b="1" dirty="0"/>
              <a:t> AX</a:t>
            </a:r>
            <a:r>
              <a:rPr lang="zh-CN" altLang="en-US" b="1" dirty="0"/>
              <a:t>，</a:t>
            </a:r>
            <a:r>
              <a:rPr lang="en-US" altLang="zh-CN" b="1" dirty="0"/>
              <a:t>[</a:t>
            </a:r>
            <a:r>
              <a:rPr lang="en-US" altLang="zh-CN" b="1" dirty="0" err="1"/>
              <a:t>3102H</a:t>
            </a:r>
            <a:r>
              <a:rPr lang="en-US" altLang="zh-CN" b="1" dirty="0"/>
              <a:t>]  </a:t>
            </a:r>
          </a:p>
          <a:p>
            <a:pPr indent="0">
              <a:spcBef>
                <a:spcPct val="30000"/>
              </a:spcBef>
              <a:buNone/>
            </a:pPr>
            <a:r>
              <a:rPr lang="en-US" altLang="zh-CN" b="1" dirty="0"/>
              <a:t>        AL       </a:t>
            </a:r>
            <a:r>
              <a:rPr lang="en-US" altLang="zh-CN" b="1" dirty="0" smtClean="0"/>
              <a:t>[</a:t>
            </a:r>
            <a:r>
              <a:rPr lang="en-US" altLang="zh-CN" b="1" dirty="0" err="1" smtClean="0"/>
              <a:t>3102H</a:t>
            </a:r>
            <a:r>
              <a:rPr lang="en-US" altLang="zh-CN" b="1" dirty="0" smtClean="0"/>
              <a:t>] </a:t>
            </a:r>
            <a:r>
              <a:rPr lang="en-US" altLang="zh-CN" b="1" dirty="0"/>
              <a:t>,   AH       </a:t>
            </a:r>
            <a:r>
              <a:rPr lang="en-US" altLang="zh-CN" b="1" dirty="0" smtClean="0"/>
              <a:t>[</a:t>
            </a:r>
            <a:r>
              <a:rPr lang="en-US" altLang="zh-CN" b="1" dirty="0" err="1" smtClean="0"/>
              <a:t>3103H</a:t>
            </a:r>
            <a:r>
              <a:rPr lang="en-US" altLang="zh-CN" b="1" dirty="0" smtClean="0"/>
              <a:t>]</a:t>
            </a:r>
          </a:p>
          <a:p>
            <a:pPr indent="0" algn="just">
              <a:buNone/>
            </a:pPr>
            <a:r>
              <a:rPr lang="en-US" altLang="en-US" dirty="0" err="1" smtClean="0"/>
              <a:t>如果</a:t>
            </a:r>
            <a:r>
              <a:rPr lang="en-US" altLang="en-US" dirty="0" smtClean="0"/>
              <a:t> ( </a:t>
            </a:r>
            <a:r>
              <a:rPr lang="en-US" altLang="zh-CN" dirty="0" smtClean="0"/>
              <a:t>DS )=  </a:t>
            </a:r>
            <a:r>
              <a:rPr lang="en-US" altLang="zh-CN" dirty="0" err="1" smtClean="0"/>
              <a:t>2000H</a:t>
            </a:r>
            <a:r>
              <a:rPr lang="en-US" altLang="zh-CN" dirty="0"/>
              <a:t>, </a:t>
            </a:r>
            <a:r>
              <a:rPr lang="en-US" altLang="zh-CN" dirty="0" smtClean="0"/>
              <a:t>[</a:t>
            </a:r>
            <a:r>
              <a:rPr lang="en-US" altLang="zh-CN" dirty="0" err="1" smtClean="0"/>
              <a:t>23102H</a:t>
            </a:r>
            <a:r>
              <a:rPr lang="en-US" altLang="zh-CN" dirty="0" smtClean="0"/>
              <a:t> ] </a:t>
            </a:r>
            <a:r>
              <a:rPr lang="en-US" altLang="zh-CN" dirty="0"/>
              <a:t>= </a:t>
            </a:r>
            <a:r>
              <a:rPr lang="en-US" altLang="zh-CN" dirty="0" err="1"/>
              <a:t>CDH</a:t>
            </a:r>
            <a:r>
              <a:rPr lang="en-US" altLang="zh-CN" dirty="0"/>
              <a:t>,  </a:t>
            </a:r>
            <a:r>
              <a:rPr lang="en-US" altLang="zh-CN" dirty="0" smtClean="0"/>
              <a:t>[</a:t>
            </a:r>
            <a:r>
              <a:rPr lang="en-US" altLang="zh-CN" dirty="0" err="1" smtClean="0"/>
              <a:t>23103H</a:t>
            </a:r>
            <a:r>
              <a:rPr lang="en-US" altLang="zh-CN" dirty="0" smtClean="0"/>
              <a:t> ] </a:t>
            </a:r>
            <a:r>
              <a:rPr lang="en-US" altLang="zh-CN" dirty="0"/>
              <a:t>= </a:t>
            </a:r>
            <a:r>
              <a:rPr lang="en-US" altLang="zh-CN" dirty="0" err="1"/>
              <a:t>ABH</a:t>
            </a:r>
            <a:endParaRPr lang="en-US" altLang="zh-CN" dirty="0"/>
          </a:p>
          <a:p>
            <a:pPr indent="0">
              <a:buNone/>
            </a:pPr>
            <a:r>
              <a:rPr lang="zh-CN" altLang="en-US" dirty="0"/>
              <a:t>则</a:t>
            </a:r>
            <a:r>
              <a:rPr lang="en-US" altLang="en-US" dirty="0" err="1"/>
              <a:t>操作数</a:t>
            </a:r>
            <a:r>
              <a:rPr lang="zh-CN" altLang="en-US" dirty="0"/>
              <a:t>的</a:t>
            </a:r>
            <a:r>
              <a:rPr lang="en-US" altLang="en-US" dirty="0" err="1"/>
              <a:t>物理地址</a:t>
            </a:r>
            <a:r>
              <a:rPr lang="zh-CN" altLang="en-US" dirty="0"/>
              <a:t>为</a:t>
            </a:r>
            <a:r>
              <a:rPr lang="en-US" altLang="en-US" dirty="0"/>
              <a:t>：</a:t>
            </a:r>
            <a:r>
              <a:rPr lang="zh-CN" altLang="en-US" dirty="0"/>
              <a:t>   </a:t>
            </a:r>
          </a:p>
          <a:p>
            <a:pPr indent="0">
              <a:buNone/>
            </a:pPr>
            <a:r>
              <a:rPr lang="zh-CN" altLang="en-US" dirty="0"/>
              <a:t>    </a:t>
            </a:r>
            <a:r>
              <a:rPr lang="en-US" altLang="en-US" dirty="0" err="1"/>
              <a:t>20000</a:t>
            </a:r>
            <a:r>
              <a:rPr lang="en-US" altLang="zh-CN" dirty="0" err="1"/>
              <a:t>H+3102H</a:t>
            </a:r>
            <a:r>
              <a:rPr lang="en-US" altLang="zh-CN" dirty="0"/>
              <a:t> = </a:t>
            </a:r>
            <a:r>
              <a:rPr lang="en-US" altLang="zh-CN" dirty="0" err="1"/>
              <a:t>23102H</a:t>
            </a:r>
            <a:endParaRPr lang="en-US" altLang="zh-CN" dirty="0"/>
          </a:p>
          <a:p>
            <a:pPr indent="0">
              <a:buNone/>
            </a:pPr>
            <a:r>
              <a:rPr lang="zh-CN" altLang="en-US" dirty="0" smtClean="0"/>
              <a:t>指令执行后：</a:t>
            </a:r>
            <a:r>
              <a:rPr lang="en-US" altLang="zh-CN" dirty="0" smtClean="0"/>
              <a:t>AX = </a:t>
            </a:r>
            <a:r>
              <a:rPr lang="en-US" altLang="zh-CN" dirty="0" err="1" smtClean="0"/>
              <a:t>ABCDH</a:t>
            </a:r>
            <a:endParaRPr lang="en-US" altLang="zh-CN" dirty="0" smtClean="0"/>
          </a:p>
          <a:p>
            <a:pPr indent="0">
              <a:spcBef>
                <a:spcPct val="30000"/>
              </a:spcBef>
              <a:buNone/>
            </a:pPr>
            <a:endParaRPr lang="en-US" altLang="zh-CN" b="1" dirty="0"/>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27</a:t>
            </a:fld>
            <a:endParaRPr lang="en-US" altLang="zh-CN" dirty="0"/>
          </a:p>
        </p:txBody>
      </p:sp>
      <p:sp>
        <p:nvSpPr>
          <p:cNvPr id="5" name="Line 5"/>
          <p:cNvSpPr>
            <a:spLocks noChangeShapeType="1"/>
          </p:cNvSpPr>
          <p:nvPr/>
        </p:nvSpPr>
        <p:spPr bwMode="auto">
          <a:xfrm flipH="1">
            <a:off x="1691680" y="2708920"/>
            <a:ext cx="360363" cy="0"/>
          </a:xfrm>
          <a:prstGeom prst="line">
            <a:avLst/>
          </a:prstGeom>
          <a:ln>
            <a:headEnd/>
            <a:tailEnd type="triangle" w="med" len="med"/>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
        <p:nvSpPr>
          <p:cNvPr id="6" name="Line 6"/>
          <p:cNvSpPr>
            <a:spLocks noChangeShapeType="1"/>
          </p:cNvSpPr>
          <p:nvPr/>
        </p:nvSpPr>
        <p:spPr bwMode="auto">
          <a:xfrm flipH="1">
            <a:off x="4067944" y="2725915"/>
            <a:ext cx="360362" cy="0"/>
          </a:xfrm>
          <a:prstGeom prst="line">
            <a:avLst/>
          </a:prstGeom>
          <a:ln>
            <a:headEnd/>
            <a:tailEnd type="triangle" w="med" len="med"/>
          </a:ln>
          <a:extLst/>
        </p:spPr>
        <p:style>
          <a:lnRef idx="1">
            <a:schemeClr val="accent6"/>
          </a:lnRef>
          <a:fillRef idx="0">
            <a:schemeClr val="accent6"/>
          </a:fillRef>
          <a:effectRef idx="0">
            <a:schemeClr val="accent6"/>
          </a:effectRef>
          <a:fontRef idx="minor">
            <a:schemeClr val="tx1"/>
          </a:fontRef>
        </p:style>
        <p:txBody>
          <a:bodyPr/>
          <a:lstStyle/>
          <a:p>
            <a:endParaRPr lang="zh-CN" altLang="en-US"/>
          </a:p>
        </p:txBody>
      </p:sp>
    </p:spTree>
    <p:extLst>
      <p:ext uri="{BB962C8B-B14F-4D97-AF65-F5344CB8AC3E}">
        <p14:creationId xmlns:p14="http://schemas.microsoft.com/office/powerpoint/2010/main" val="7210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a:solidFill>
                  <a:srgbClr val="800000"/>
                </a:solidFill>
                <a:latin typeface="宋体" panose="02010600030101010101" pitchFamily="2" charset="-122"/>
              </a:rPr>
              <a:t>1</a:t>
            </a:r>
            <a:r>
              <a:rPr lang="zh-CN" altLang="en-US" b="1" dirty="0">
                <a:solidFill>
                  <a:srgbClr val="800000"/>
                </a:solidFill>
                <a:latin typeface="宋体" panose="02010600030101010101" pitchFamily="2" charset="-122"/>
              </a:rPr>
              <a:t>）直接寻址</a:t>
            </a:r>
          </a:p>
          <a:p>
            <a:pPr indent="0">
              <a:spcBef>
                <a:spcPct val="0"/>
              </a:spcBef>
              <a:buFont typeface="Wingdings" panose="05000000000000000000" pitchFamily="2" charset="2"/>
              <a:buChar char="l"/>
            </a:pPr>
            <a:r>
              <a:rPr lang="zh-CN" altLang="en-US" b="1" dirty="0"/>
              <a:t>偏移地址也可用</a:t>
            </a:r>
            <a:r>
              <a:rPr lang="zh-CN" altLang="en-US" b="1" dirty="0">
                <a:solidFill>
                  <a:srgbClr val="00B050"/>
                </a:solidFill>
              </a:rPr>
              <a:t>符号地址</a:t>
            </a:r>
            <a:r>
              <a:rPr lang="zh-CN" altLang="en-US" b="1" dirty="0"/>
              <a:t>来表示，如</a:t>
            </a:r>
            <a:r>
              <a:rPr lang="en-US" altLang="zh-CN" b="1" dirty="0" err="1"/>
              <a:t>ADDR</a:t>
            </a:r>
            <a:r>
              <a:rPr lang="zh-CN" altLang="en-US" b="1" dirty="0" smtClean="0"/>
              <a:t>、</a:t>
            </a:r>
            <a:endParaRPr lang="en-US" altLang="zh-CN" b="1" dirty="0" smtClean="0"/>
          </a:p>
          <a:p>
            <a:pPr indent="0">
              <a:spcBef>
                <a:spcPct val="0"/>
              </a:spcBef>
              <a:buNone/>
            </a:pPr>
            <a:r>
              <a:rPr lang="zh-CN" altLang="en-US" b="1" dirty="0"/>
              <a:t>	</a:t>
            </a:r>
            <a:r>
              <a:rPr lang="en-US" altLang="zh-CN" b="1" dirty="0" err="1"/>
              <a:t>MOV</a:t>
            </a:r>
            <a:r>
              <a:rPr lang="en-US" altLang="zh-CN" b="1" dirty="0"/>
              <a:t>    SI ,  TABLE</a:t>
            </a:r>
          </a:p>
          <a:p>
            <a:pPr indent="0">
              <a:spcBef>
                <a:spcPct val="0"/>
              </a:spcBef>
              <a:buNone/>
            </a:pPr>
            <a:r>
              <a:rPr lang="en-US" altLang="zh-CN" b="1" dirty="0"/>
              <a:t>	</a:t>
            </a:r>
            <a:r>
              <a:rPr lang="en-US" altLang="zh-CN" b="1" dirty="0" err="1"/>
              <a:t>MOV</a:t>
            </a:r>
            <a:r>
              <a:rPr lang="en-US" altLang="zh-CN" b="1" dirty="0"/>
              <a:t>   AL,   </a:t>
            </a:r>
            <a:r>
              <a:rPr lang="en-US" altLang="zh-CN" b="1" dirty="0">
                <a:solidFill>
                  <a:schemeClr val="tx2"/>
                </a:solidFill>
              </a:rPr>
              <a:t>VAR</a:t>
            </a:r>
            <a:endParaRPr lang="en-US" altLang="zh-CN" b="1" dirty="0"/>
          </a:p>
          <a:p>
            <a:pPr indent="0">
              <a:spcBef>
                <a:spcPct val="0"/>
              </a:spcBef>
            </a:pPr>
            <a:r>
              <a:rPr lang="zh-CN" altLang="en-US" b="1" dirty="0" smtClean="0"/>
              <a:t>  由于</a:t>
            </a:r>
            <a:r>
              <a:rPr lang="zh-CN" altLang="en-US" b="1" dirty="0"/>
              <a:t>在汇编语言中用符号表示地址，</a:t>
            </a:r>
            <a:r>
              <a:rPr lang="en-US" altLang="zh-CN" b="1" dirty="0"/>
              <a:t>VAR</a:t>
            </a:r>
            <a:r>
              <a:rPr lang="zh-CN" altLang="en-US" b="1" dirty="0"/>
              <a:t>是内存的符号地址</a:t>
            </a:r>
            <a:r>
              <a:rPr lang="zh-CN" altLang="en-US" b="1" dirty="0" smtClean="0"/>
              <a:t>。实际上</a:t>
            </a:r>
            <a:r>
              <a:rPr lang="zh-CN" altLang="en-US" b="1" dirty="0"/>
              <a:t>在汇编语言源程序中所看到的直接寻址</a:t>
            </a:r>
            <a:r>
              <a:rPr lang="zh-CN" altLang="en-US" b="1" dirty="0" smtClean="0"/>
              <a:t>方式大多是</a:t>
            </a:r>
            <a:r>
              <a:rPr lang="zh-CN" altLang="en-US" b="1" dirty="0"/>
              <a:t>用符号表示的</a:t>
            </a:r>
            <a:r>
              <a:rPr lang="en-US" altLang="zh-CN" b="1" dirty="0"/>
              <a:t>,</a:t>
            </a:r>
            <a:r>
              <a:rPr lang="zh-CN" altLang="en-US" b="1" dirty="0"/>
              <a:t>只有在</a:t>
            </a:r>
            <a:r>
              <a:rPr lang="en-US" altLang="zh-CN" b="1" dirty="0"/>
              <a:t>DEBUG</a:t>
            </a:r>
            <a:r>
              <a:rPr lang="zh-CN" altLang="en-US" b="1" dirty="0"/>
              <a:t>环境下，才有</a:t>
            </a:r>
            <a:r>
              <a:rPr lang="en-US" altLang="zh-CN" b="1" dirty="0"/>
              <a:t>[</a:t>
            </a:r>
            <a:r>
              <a:rPr lang="en-US" altLang="zh-CN" b="1" dirty="0" err="1"/>
              <a:t>78H</a:t>
            </a:r>
            <a:r>
              <a:rPr lang="en-US" altLang="zh-CN" b="1" dirty="0"/>
              <a:t>]</a:t>
            </a:r>
            <a:r>
              <a:rPr lang="zh-CN" altLang="en-US" b="1" dirty="0"/>
              <a:t>这样的表示。</a:t>
            </a:r>
            <a:r>
              <a:rPr lang="zh-CN" altLang="en-US" dirty="0"/>
              <a:t> </a:t>
            </a:r>
          </a:p>
          <a:p>
            <a:pPr>
              <a:buFont typeface="Wingdings" panose="05000000000000000000" pitchFamily="2" charset="2"/>
              <a:buChar char="Ø"/>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28</a:t>
            </a:fld>
            <a:endParaRPr lang="en-US" altLang="zh-CN" dirty="0"/>
          </a:p>
        </p:txBody>
      </p:sp>
    </p:spTree>
    <p:extLst>
      <p:ext uri="{BB962C8B-B14F-4D97-AF65-F5344CB8AC3E}">
        <p14:creationId xmlns:p14="http://schemas.microsoft.com/office/powerpoint/2010/main" val="41408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3704"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indent="0">
              <a:buNone/>
            </a:pPr>
            <a:r>
              <a:rPr lang="zh-CN" altLang="en-US" dirty="0" smtClean="0"/>
              <a:t>        </a:t>
            </a:r>
            <a:r>
              <a:rPr lang="zh-CN" altLang="en-US" b="1" dirty="0" smtClean="0"/>
              <a:t>操作数</a:t>
            </a:r>
            <a:r>
              <a:rPr lang="zh-CN" altLang="en-US" b="1" dirty="0"/>
              <a:t>在存储器中</a:t>
            </a:r>
            <a:r>
              <a:rPr lang="zh-CN" altLang="en-US" b="1" dirty="0" smtClean="0"/>
              <a:t>，存储单元的有效地址由寄存器给出，对</a:t>
            </a:r>
            <a:r>
              <a:rPr lang="en-US" altLang="zh-CN" b="1" dirty="0" smtClean="0"/>
              <a:t>8086 CPU</a:t>
            </a:r>
            <a:r>
              <a:rPr lang="zh-CN" altLang="en-US" b="1" dirty="0"/>
              <a:t>，操作数的有效地址</a:t>
            </a:r>
            <a:r>
              <a:rPr lang="en-US" altLang="zh-CN" b="1" dirty="0" err="1"/>
              <a:t>EA</a:t>
            </a:r>
            <a:r>
              <a:rPr lang="zh-CN" altLang="en-US" b="1" dirty="0"/>
              <a:t>在基址寄存器</a:t>
            </a:r>
            <a:r>
              <a:rPr lang="en-US" altLang="zh-CN" b="1" dirty="0"/>
              <a:t>BX</a:t>
            </a:r>
            <a:r>
              <a:rPr lang="zh-CN" altLang="en-US" b="1" dirty="0"/>
              <a:t>中</a:t>
            </a:r>
            <a:r>
              <a:rPr lang="en-US" altLang="zh-CN" b="1" dirty="0"/>
              <a:t>,</a:t>
            </a:r>
            <a:r>
              <a:rPr lang="zh-CN" altLang="en-US" b="1" dirty="0" smtClean="0"/>
              <a:t>基</a:t>
            </a:r>
            <a:r>
              <a:rPr lang="zh-CN" altLang="en-US" b="1" dirty="0"/>
              <a:t>数</a:t>
            </a:r>
            <a:r>
              <a:rPr lang="zh-CN" altLang="en-US" b="1" dirty="0" smtClean="0"/>
              <a:t>指针</a:t>
            </a:r>
            <a:r>
              <a:rPr lang="zh-CN" altLang="en-US" b="1" dirty="0"/>
              <a:t>寄存器</a:t>
            </a:r>
            <a:r>
              <a:rPr lang="en-US" altLang="zh-CN" b="1" dirty="0"/>
              <a:t>BP,</a:t>
            </a:r>
            <a:r>
              <a:rPr lang="zh-CN" altLang="en-US" b="1" dirty="0"/>
              <a:t>或变址寄存器</a:t>
            </a:r>
            <a:r>
              <a:rPr lang="en-US" altLang="zh-CN" b="1" dirty="0"/>
              <a:t>SI</a:t>
            </a:r>
            <a:r>
              <a:rPr lang="zh-CN" altLang="en-US" b="1" dirty="0"/>
              <a:t>、</a:t>
            </a:r>
            <a:r>
              <a:rPr lang="en-US" altLang="zh-CN" b="1" dirty="0"/>
              <a:t>DI</a:t>
            </a:r>
            <a:r>
              <a:rPr lang="zh-CN" altLang="en-US" b="1" dirty="0"/>
              <a:t>中，而操作数在存储器中</a:t>
            </a:r>
            <a:r>
              <a:rPr lang="zh-CN" altLang="en-US" b="1" dirty="0" smtClean="0"/>
              <a:t>。</a:t>
            </a:r>
            <a:endParaRPr lang="en-US" altLang="zh-CN" b="1" dirty="0" smtClean="0"/>
          </a:p>
          <a:p>
            <a:pPr indent="0">
              <a:buNone/>
            </a:pPr>
            <a:endParaRPr lang="zh-CN" altLang="en-US" dirty="0"/>
          </a:p>
          <a:p>
            <a:pPr indent="0">
              <a:buFont typeface="Wingdings" panose="05000000000000000000" pitchFamily="2" charset="2"/>
              <a:buChar char="Ø"/>
            </a:pPr>
            <a:endParaRPr lang="zh-CN" altLang="en-US" dirty="0"/>
          </a:p>
          <a:p>
            <a:pPr indent="0">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29</a:t>
            </a:fld>
            <a:endParaRPr lang="en-US" altLang="zh-CN" dirty="0"/>
          </a:p>
        </p:txBody>
      </p:sp>
    </p:spTree>
    <p:extLst>
      <p:ext uri="{BB962C8B-B14F-4D97-AF65-F5344CB8AC3E}">
        <p14:creationId xmlns:p14="http://schemas.microsoft.com/office/powerpoint/2010/main" val="256326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latin typeface="华文楷体" panose="02010600040101010101" pitchFamily="2" charset="-122"/>
                <a:ea typeface="华文楷体" panose="02010600040101010101" pitchFamily="2" charset="-122"/>
              </a:rPr>
              <a:pPr>
                <a:defRPr/>
              </a:pPr>
              <a:t>3</a:t>
            </a:fld>
            <a:endParaRPr lang="en-US" altLang="zh-CN" dirty="0">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549275" y="1347711"/>
            <a:ext cx="7543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a:lstStyle>
          <a:p>
            <a:r>
              <a:rPr lang="zh-CN" altLang="en-US" sz="3600" kern="0" dirty="0" smtClean="0">
                <a:solidFill>
                  <a:schemeClr val="tx1"/>
                </a:solidFill>
              </a:rPr>
              <a:t>指令的基本构成</a:t>
            </a:r>
            <a:endParaRPr lang="zh-CN" altLang="en-US" sz="3600" kern="0" dirty="0" smtClean="0"/>
          </a:p>
        </p:txBody>
      </p:sp>
      <p:sp>
        <p:nvSpPr>
          <p:cNvPr id="6" name="WordArt 4"/>
          <p:cNvSpPr>
            <a:spLocks noChangeArrowheads="1" noChangeShapeType="1" noTextEdit="1"/>
          </p:cNvSpPr>
          <p:nvPr/>
        </p:nvSpPr>
        <p:spPr bwMode="auto">
          <a:xfrm>
            <a:off x="549275" y="2630488"/>
            <a:ext cx="2514600" cy="838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200" b="1">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操作码 </a:t>
            </a:r>
          </a:p>
        </p:txBody>
      </p:sp>
      <p:sp>
        <p:nvSpPr>
          <p:cNvPr id="7" name="WordArt 5"/>
          <p:cNvSpPr>
            <a:spLocks noChangeArrowheads="1" noChangeShapeType="1" noTextEdit="1"/>
          </p:cNvSpPr>
          <p:nvPr/>
        </p:nvSpPr>
        <p:spPr bwMode="auto">
          <a:xfrm>
            <a:off x="3573463" y="2692400"/>
            <a:ext cx="24384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r>
              <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操作数</a:t>
            </a: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r>
              <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p>
        </p:txBody>
      </p:sp>
      <p:sp>
        <p:nvSpPr>
          <p:cNvPr id="8" name="WordArt 6"/>
          <p:cNvSpPr>
            <a:spLocks noChangeArrowheads="1" noChangeShapeType="1" noTextEdit="1"/>
          </p:cNvSpPr>
          <p:nvPr/>
        </p:nvSpPr>
        <p:spPr bwMode="auto">
          <a:xfrm>
            <a:off x="6392863" y="2692400"/>
            <a:ext cx="22860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r>
              <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操作数</a:t>
            </a:r>
            <a:r>
              <a:rPr lang="en-US" altLang="zh-CN"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rPr>
              <a:t>]</a:t>
            </a:r>
            <a:endParaRPr lang="zh-CN" altLang="en-US" sz="3200" b="1" kern="10">
              <a:solidFill>
                <a:srgbClr val="00FF00"/>
              </a:solidFill>
              <a:effectLst>
                <a:outerShdw dist="35921" dir="2700000" algn="ctr" rotWithShape="0">
                  <a:srgbClr val="C0C0C0">
                    <a:alpha val="79999"/>
                  </a:srgbClr>
                </a:outerShdw>
              </a:effectLst>
              <a:latin typeface="华文楷体" panose="02010600040101010101" pitchFamily="2" charset="-122"/>
              <a:ea typeface="华文楷体" panose="02010600040101010101" pitchFamily="2" charset="-122"/>
            </a:endParaRPr>
          </a:p>
        </p:txBody>
      </p:sp>
      <p:sp>
        <p:nvSpPr>
          <p:cNvPr id="9" name="AutoShape 8"/>
          <p:cNvSpPr>
            <a:spLocks noChangeArrowheads="1"/>
          </p:cNvSpPr>
          <p:nvPr/>
        </p:nvSpPr>
        <p:spPr bwMode="auto">
          <a:xfrm>
            <a:off x="1363663" y="3683000"/>
            <a:ext cx="533400" cy="457200"/>
          </a:xfrm>
          <a:prstGeom prst="downArrow">
            <a:avLst>
              <a:gd name="adj1" fmla="val 50000"/>
              <a:gd name="adj2" fmla="val 25000"/>
            </a:avLst>
          </a:prstGeom>
          <a:solidFill>
            <a:srgbClr val="99FFCC"/>
          </a:solidFill>
          <a:ln w="9525">
            <a:solidFill>
              <a:schemeClr val="tx1"/>
            </a:solidFill>
            <a:miter lim="800000"/>
            <a:headEnd/>
            <a:tailEnd/>
          </a:ln>
        </p:spPr>
        <p:txBody>
          <a:bodyPr vert="eaVert" wrap="none" anchor="ctr"/>
          <a:lstStyle/>
          <a:p>
            <a:endParaRPr lang="zh-CN" altLang="en-US" sz="1600">
              <a:latin typeface="华文楷体" panose="02010600040101010101" pitchFamily="2" charset="-122"/>
              <a:ea typeface="华文楷体" panose="02010600040101010101" pitchFamily="2" charset="-122"/>
            </a:endParaRPr>
          </a:p>
        </p:txBody>
      </p:sp>
      <p:sp>
        <p:nvSpPr>
          <p:cNvPr id="10" name="Text Box 9"/>
          <p:cNvSpPr txBox="1">
            <a:spLocks noChangeArrowheads="1"/>
          </p:cNvSpPr>
          <p:nvPr/>
        </p:nvSpPr>
        <p:spPr bwMode="auto">
          <a:xfrm>
            <a:off x="373063" y="4445000"/>
            <a:ext cx="3551237" cy="120032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FF3300"/>
                </a:solidFill>
                <a:latin typeface="华文楷体" panose="02010600040101010101" pitchFamily="2" charset="-122"/>
                <a:ea typeface="华文楷体" panose="02010600040101010101" pitchFamily="2" charset="-122"/>
              </a:rPr>
              <a:t>说明要执行的是什么操作</a:t>
            </a:r>
          </a:p>
        </p:txBody>
      </p:sp>
      <p:sp>
        <p:nvSpPr>
          <p:cNvPr id="11" name="AutoShape 11"/>
          <p:cNvSpPr>
            <a:spLocks/>
          </p:cNvSpPr>
          <p:nvPr/>
        </p:nvSpPr>
        <p:spPr bwMode="auto">
          <a:xfrm rot="16263672">
            <a:off x="5813426" y="2073275"/>
            <a:ext cx="609600" cy="3673475"/>
          </a:xfrm>
          <a:prstGeom prst="leftBrace">
            <a:avLst>
              <a:gd name="adj1" fmla="val 67319"/>
              <a:gd name="adj2" fmla="val 50694"/>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600">
              <a:latin typeface="华文楷体" panose="02010600040101010101" pitchFamily="2" charset="-122"/>
              <a:ea typeface="华文楷体" panose="02010600040101010101" pitchFamily="2" charset="-122"/>
            </a:endParaRPr>
          </a:p>
        </p:txBody>
      </p:sp>
      <p:sp>
        <p:nvSpPr>
          <p:cNvPr id="12" name="Text Box 12"/>
          <p:cNvSpPr txBox="1">
            <a:spLocks noChangeArrowheads="1"/>
          </p:cNvSpPr>
          <p:nvPr/>
        </p:nvSpPr>
        <p:spPr bwMode="auto">
          <a:xfrm>
            <a:off x="4500563" y="4445000"/>
            <a:ext cx="4392612" cy="120032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FF3300"/>
                </a:solidFill>
                <a:latin typeface="华文楷体" panose="02010600040101010101" pitchFamily="2" charset="-122"/>
                <a:ea typeface="华文楷体" panose="02010600040101010101" pitchFamily="2" charset="-122"/>
              </a:rPr>
              <a:t>操作对象，可以有</a:t>
            </a:r>
            <a:r>
              <a:rPr lang="en-US" altLang="zh-CN" sz="3600" b="1">
                <a:solidFill>
                  <a:srgbClr val="FF3300"/>
                </a:solidFill>
                <a:latin typeface="华文楷体" panose="02010600040101010101" pitchFamily="2" charset="-122"/>
                <a:ea typeface="华文楷体" panose="02010600040101010101" pitchFamily="2" charset="-122"/>
              </a:rPr>
              <a:t>0</a:t>
            </a:r>
            <a:r>
              <a:rPr lang="zh-CN" altLang="en-US" sz="3600" b="1">
                <a:solidFill>
                  <a:srgbClr val="FF3300"/>
                </a:solidFill>
                <a:latin typeface="华文楷体" panose="02010600040101010101" pitchFamily="2" charset="-122"/>
                <a:ea typeface="华文楷体" panose="02010600040101010101" pitchFamily="2" charset="-122"/>
              </a:rPr>
              <a:t>个、</a:t>
            </a:r>
            <a:r>
              <a:rPr lang="en-US" altLang="zh-CN" sz="3600" b="1">
                <a:solidFill>
                  <a:srgbClr val="FF3300"/>
                </a:solidFill>
                <a:latin typeface="华文楷体" panose="02010600040101010101" pitchFamily="2" charset="-122"/>
                <a:ea typeface="华文楷体" panose="02010600040101010101" pitchFamily="2" charset="-122"/>
              </a:rPr>
              <a:t>1</a:t>
            </a:r>
            <a:r>
              <a:rPr lang="zh-CN" altLang="en-US" sz="3600" b="1">
                <a:solidFill>
                  <a:srgbClr val="FF3300"/>
                </a:solidFill>
                <a:latin typeface="华文楷体" panose="02010600040101010101" pitchFamily="2" charset="-122"/>
                <a:ea typeface="华文楷体" panose="02010600040101010101" pitchFamily="2" charset="-122"/>
              </a:rPr>
              <a:t>个或</a:t>
            </a:r>
            <a:r>
              <a:rPr lang="en-US" altLang="zh-CN" sz="3600" b="1">
                <a:solidFill>
                  <a:srgbClr val="FF3300"/>
                </a:solidFill>
                <a:latin typeface="华文楷体" panose="02010600040101010101" pitchFamily="2" charset="-122"/>
                <a:ea typeface="华文楷体" panose="02010600040101010101" pitchFamily="2" charset="-122"/>
              </a:rPr>
              <a:t>2</a:t>
            </a:r>
            <a:r>
              <a:rPr lang="zh-CN" altLang="en-US" sz="3600" b="1">
                <a:solidFill>
                  <a:srgbClr val="FF3300"/>
                </a:solidFill>
                <a:latin typeface="华文楷体" panose="02010600040101010101" pitchFamily="2" charset="-122"/>
                <a:ea typeface="华文楷体" panose="02010600040101010101" pitchFamily="2" charset="-122"/>
              </a:rPr>
              <a:t>个</a:t>
            </a:r>
          </a:p>
        </p:txBody>
      </p:sp>
      <p:sp>
        <p:nvSpPr>
          <p:cNvPr id="13" name="Text Box 13"/>
          <p:cNvSpPr txBox="1">
            <a:spLocks noChangeArrowheads="1"/>
          </p:cNvSpPr>
          <p:nvPr/>
        </p:nvSpPr>
        <p:spPr bwMode="auto">
          <a:xfrm>
            <a:off x="4183063" y="20828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dirty="0">
                <a:solidFill>
                  <a:srgbClr val="66FFCC"/>
                </a:solidFill>
                <a:latin typeface="华文楷体" panose="02010600040101010101" pitchFamily="2" charset="-122"/>
                <a:ea typeface="华文楷体" panose="02010600040101010101" pitchFamily="2" charset="-122"/>
              </a:rPr>
              <a:t>目的</a:t>
            </a:r>
          </a:p>
        </p:txBody>
      </p:sp>
      <p:sp>
        <p:nvSpPr>
          <p:cNvPr id="14" name="Text Box 14"/>
          <p:cNvSpPr txBox="1">
            <a:spLocks noChangeArrowheads="1"/>
          </p:cNvSpPr>
          <p:nvPr/>
        </p:nvSpPr>
        <p:spPr bwMode="auto">
          <a:xfrm>
            <a:off x="7308850" y="2060575"/>
            <a:ext cx="685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66FFCC"/>
                </a:solidFill>
                <a:latin typeface="华文楷体" panose="02010600040101010101" pitchFamily="2" charset="-122"/>
                <a:ea typeface="华文楷体" panose="02010600040101010101" pitchFamily="2" charset="-122"/>
              </a:rPr>
              <a:t>源</a:t>
            </a:r>
          </a:p>
        </p:txBody>
      </p:sp>
    </p:spTree>
    <p:extLst>
      <p:ext uri="{BB962C8B-B14F-4D97-AF65-F5344CB8AC3E}">
        <p14:creationId xmlns:p14="http://schemas.microsoft.com/office/powerpoint/2010/main" val="287540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3704"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indent="0">
              <a:buNone/>
            </a:pPr>
            <a:r>
              <a:rPr lang="zh-CN" altLang="en-US" dirty="0" smtClean="0"/>
              <a:t>        </a:t>
            </a:r>
            <a:r>
              <a:rPr lang="en-US" altLang="zh-CN" dirty="0"/>
              <a:t>1</a:t>
            </a:r>
            <a:r>
              <a:rPr lang="zh-CN" altLang="en-US" dirty="0"/>
              <a:t>、若指令中指定的寄存器是</a:t>
            </a:r>
            <a:r>
              <a:rPr lang="en-AU" altLang="zh-CN" dirty="0"/>
              <a:t>BX</a:t>
            </a:r>
            <a:r>
              <a:rPr lang="zh-CN" altLang="en-AU" dirty="0"/>
              <a:t>，</a:t>
            </a:r>
            <a:r>
              <a:rPr lang="en-AU" altLang="zh-CN" dirty="0"/>
              <a:t>SI</a:t>
            </a:r>
            <a:r>
              <a:rPr lang="zh-CN" altLang="en-AU" dirty="0"/>
              <a:t>，</a:t>
            </a:r>
            <a:r>
              <a:rPr lang="en-AU" altLang="zh-CN" dirty="0"/>
              <a:t>DI</a:t>
            </a:r>
            <a:r>
              <a:rPr lang="zh-CN" altLang="en-AU" dirty="0"/>
              <a:t>，</a:t>
            </a:r>
            <a:r>
              <a:rPr lang="zh-CN" altLang="en-US" dirty="0"/>
              <a:t>则操作数在数据段中，所以用</a:t>
            </a:r>
            <a:r>
              <a:rPr lang="en-AU" altLang="zh-CN" dirty="0"/>
              <a:t>DS</a:t>
            </a:r>
            <a:r>
              <a:rPr lang="zh-CN" altLang="en-US" dirty="0"/>
              <a:t>的内容为段地址，即操作数的物理地址为：</a:t>
            </a:r>
          </a:p>
          <a:p>
            <a:pPr indent="0">
              <a:buNone/>
            </a:pPr>
            <a:r>
              <a:rPr lang="zh-CN" altLang="en-US" b="1" dirty="0"/>
              <a:t>物理地址</a:t>
            </a:r>
            <a:r>
              <a:rPr lang="en-US" altLang="zh-CN" b="1" dirty="0"/>
              <a:t>=16</a:t>
            </a:r>
            <a:r>
              <a:rPr lang="en-AU" altLang="zh-CN" b="1" dirty="0"/>
              <a:t>d*</a:t>
            </a:r>
            <a:r>
              <a:rPr lang="en-AU" altLang="zh-CN" b="1" dirty="0" err="1">
                <a:solidFill>
                  <a:srgbClr val="C00000"/>
                </a:solidFill>
              </a:rPr>
              <a:t>DS</a:t>
            </a:r>
            <a:r>
              <a:rPr lang="en-AU" altLang="zh-CN" b="1" dirty="0" err="1"/>
              <a:t>+BX</a:t>
            </a:r>
            <a:r>
              <a:rPr lang="en-AU" altLang="zh-CN" b="1" dirty="0"/>
              <a:t>     </a:t>
            </a:r>
            <a:r>
              <a:rPr lang="zh-CN" altLang="en-US" b="1" dirty="0"/>
              <a:t>或</a:t>
            </a:r>
          </a:p>
          <a:p>
            <a:pPr indent="0">
              <a:buNone/>
            </a:pPr>
            <a:r>
              <a:rPr lang="zh-CN" altLang="en-US" b="1" dirty="0"/>
              <a:t>物理地址</a:t>
            </a:r>
            <a:r>
              <a:rPr lang="en-US" altLang="zh-CN" b="1" dirty="0"/>
              <a:t>=16</a:t>
            </a:r>
            <a:r>
              <a:rPr lang="en-AU" altLang="zh-CN" b="1" dirty="0"/>
              <a:t>d*</a:t>
            </a:r>
            <a:r>
              <a:rPr lang="en-AU" altLang="zh-CN" b="1" dirty="0" err="1">
                <a:solidFill>
                  <a:srgbClr val="C00000"/>
                </a:solidFill>
              </a:rPr>
              <a:t>DS</a:t>
            </a:r>
            <a:r>
              <a:rPr lang="en-AU" altLang="zh-CN" b="1" dirty="0" err="1"/>
              <a:t>+SI</a:t>
            </a:r>
            <a:r>
              <a:rPr lang="en-AU" altLang="zh-CN" b="1" dirty="0"/>
              <a:t>      </a:t>
            </a:r>
            <a:r>
              <a:rPr lang="zh-CN" altLang="en-US" b="1" dirty="0"/>
              <a:t>或</a:t>
            </a:r>
          </a:p>
          <a:p>
            <a:pPr indent="0">
              <a:buNone/>
            </a:pPr>
            <a:r>
              <a:rPr lang="zh-CN" altLang="en-US" b="1" dirty="0"/>
              <a:t>物理地址</a:t>
            </a:r>
            <a:r>
              <a:rPr lang="en-US" altLang="zh-CN" b="1" dirty="0"/>
              <a:t>=16</a:t>
            </a:r>
            <a:r>
              <a:rPr lang="en-AU" altLang="zh-CN" b="1" dirty="0"/>
              <a:t>d*</a:t>
            </a:r>
            <a:r>
              <a:rPr lang="en-AU" altLang="zh-CN" b="1" dirty="0" err="1">
                <a:solidFill>
                  <a:srgbClr val="C00000"/>
                </a:solidFill>
              </a:rPr>
              <a:t>DS</a:t>
            </a:r>
            <a:r>
              <a:rPr lang="en-AU" altLang="zh-CN" b="1" dirty="0" err="1"/>
              <a:t>+DI</a:t>
            </a:r>
            <a:endParaRPr lang="en-AU" altLang="zh-CN" b="1" dirty="0"/>
          </a:p>
          <a:p>
            <a:pPr indent="0">
              <a:buNone/>
            </a:pPr>
            <a:endParaRPr lang="zh-CN" altLang="en-US" dirty="0"/>
          </a:p>
          <a:p>
            <a:pPr indent="0">
              <a:buFont typeface="Wingdings" panose="05000000000000000000" pitchFamily="2" charset="2"/>
              <a:buChar char="Ø"/>
            </a:pPr>
            <a:endParaRPr lang="zh-CN" altLang="en-US" dirty="0"/>
          </a:p>
          <a:p>
            <a:pPr indent="0">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30</a:t>
            </a:fld>
            <a:endParaRPr lang="en-US" altLang="zh-CN" dirty="0"/>
          </a:p>
        </p:txBody>
      </p:sp>
    </p:spTree>
    <p:extLst>
      <p:ext uri="{BB962C8B-B14F-4D97-AF65-F5344CB8AC3E}">
        <p14:creationId xmlns:p14="http://schemas.microsoft.com/office/powerpoint/2010/main" val="76713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3704"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indent="0">
              <a:buNone/>
            </a:pPr>
            <a:r>
              <a:rPr lang="zh-CN" altLang="en-US" b="1" dirty="0" smtClean="0">
                <a:solidFill>
                  <a:srgbClr val="CC0000"/>
                </a:solidFill>
              </a:rPr>
              <a:t>例</a:t>
            </a:r>
            <a:r>
              <a:rPr lang="zh-CN" altLang="en-US" b="1" dirty="0">
                <a:solidFill>
                  <a:srgbClr val="CC0000"/>
                </a:solidFill>
              </a:rPr>
              <a:t>：</a:t>
            </a:r>
            <a:r>
              <a:rPr lang="en-US" altLang="zh-CN" dirty="0" err="1"/>
              <a:t>MOV</a:t>
            </a:r>
            <a:r>
              <a:rPr lang="en-US" altLang="zh-CN" dirty="0"/>
              <a:t>  AX</a:t>
            </a:r>
            <a:r>
              <a:rPr lang="zh-CN" altLang="en-US" dirty="0"/>
              <a:t>，</a:t>
            </a:r>
            <a:r>
              <a:rPr lang="en-US" altLang="zh-CN" dirty="0" smtClean="0"/>
              <a:t>[SI]</a:t>
            </a:r>
            <a:endParaRPr lang="en-US" altLang="zh-CN" dirty="0"/>
          </a:p>
          <a:p>
            <a:pPr marL="342900" indent="-342900">
              <a:buFont typeface="Arial" panose="020B0604020202020204" pitchFamily="34" charset="0"/>
              <a:buChar char="•"/>
            </a:pPr>
            <a:r>
              <a:rPr lang="zh-CN" altLang="en-US" dirty="0"/>
              <a:t>若 </a:t>
            </a:r>
            <a:r>
              <a:rPr lang="en-US" altLang="en-GB" dirty="0" smtClean="0"/>
              <a:t>( </a:t>
            </a:r>
            <a:r>
              <a:rPr lang="en-GB" altLang="zh-CN" dirty="0" smtClean="0"/>
              <a:t>DS )=</a:t>
            </a:r>
            <a:r>
              <a:rPr lang="en-GB" altLang="zh-CN" dirty="0" err="1" smtClean="0"/>
              <a:t>6000H</a:t>
            </a:r>
            <a:r>
              <a:rPr lang="en-GB" altLang="zh-CN" dirty="0"/>
              <a:t>, </a:t>
            </a:r>
            <a:r>
              <a:rPr lang="zh-CN" altLang="en-GB" dirty="0"/>
              <a:t> </a:t>
            </a:r>
            <a:endParaRPr lang="en-US" altLang="zh-CN" dirty="0" smtClean="0"/>
          </a:p>
          <a:p>
            <a:pPr marL="342900" indent="-342900">
              <a:buFont typeface="Arial" panose="020B0604020202020204" pitchFamily="34" charset="0"/>
              <a:buChar char="•"/>
            </a:pPr>
            <a:r>
              <a:rPr lang="en-GB" altLang="zh-CN" dirty="0" smtClean="0"/>
              <a:t>(</a:t>
            </a:r>
            <a:r>
              <a:rPr lang="en-GB" altLang="zh-CN" dirty="0"/>
              <a:t>SI)=</a:t>
            </a:r>
            <a:r>
              <a:rPr lang="en-GB" altLang="zh-CN" dirty="0" err="1"/>
              <a:t>1200H</a:t>
            </a:r>
            <a:r>
              <a:rPr lang="en-GB" altLang="zh-CN" dirty="0"/>
              <a:t>,  </a:t>
            </a:r>
            <a:endParaRPr lang="en-GB" altLang="zh-CN" dirty="0" smtClean="0"/>
          </a:p>
          <a:p>
            <a:pPr marL="342900" indent="-342900">
              <a:buFont typeface="Arial" panose="020B0604020202020204" pitchFamily="34" charset="0"/>
              <a:buChar char="•"/>
            </a:pPr>
            <a:r>
              <a:rPr lang="en-GB" altLang="zh-CN" dirty="0" smtClean="0"/>
              <a:t>(</a:t>
            </a:r>
            <a:r>
              <a:rPr lang="en-GB" altLang="zh-CN" dirty="0" err="1"/>
              <a:t>61200H</a:t>
            </a:r>
            <a:r>
              <a:rPr lang="en-GB" altLang="zh-CN" dirty="0"/>
              <a:t>)=</a:t>
            </a:r>
            <a:r>
              <a:rPr lang="en-GB" altLang="zh-CN" dirty="0" err="1"/>
              <a:t>44H</a:t>
            </a:r>
            <a:r>
              <a:rPr lang="en-GB" altLang="zh-CN" dirty="0"/>
              <a:t>,  </a:t>
            </a:r>
            <a:endParaRPr lang="en-GB" altLang="zh-CN" dirty="0" smtClean="0"/>
          </a:p>
          <a:p>
            <a:pPr marL="342900" indent="-342900">
              <a:buFont typeface="Arial" panose="020B0604020202020204" pitchFamily="34" charset="0"/>
              <a:buChar char="•"/>
            </a:pPr>
            <a:r>
              <a:rPr lang="en-GB" altLang="zh-CN" dirty="0" smtClean="0"/>
              <a:t>(</a:t>
            </a:r>
            <a:r>
              <a:rPr lang="en-GB" altLang="zh-CN" dirty="0" err="1" smtClean="0"/>
              <a:t>61201H</a:t>
            </a:r>
            <a:r>
              <a:rPr lang="en-GB" altLang="zh-CN" dirty="0"/>
              <a:t>)=</a:t>
            </a:r>
            <a:r>
              <a:rPr lang="en-GB" altLang="zh-CN" dirty="0" err="1"/>
              <a:t>33H</a:t>
            </a:r>
            <a:endParaRPr lang="en-GB" altLang="zh-CN" dirty="0"/>
          </a:p>
          <a:p>
            <a:pPr marL="342900" indent="-342900">
              <a:buFont typeface="Arial" panose="020B0604020202020204" pitchFamily="34" charset="0"/>
              <a:buChar char="•"/>
            </a:pPr>
            <a:r>
              <a:rPr lang="zh-CN" altLang="en-GB" dirty="0"/>
              <a:t>则指令执行后，</a:t>
            </a:r>
            <a:r>
              <a:rPr lang="en-GB" altLang="zh-CN" dirty="0"/>
              <a:t>(</a:t>
            </a:r>
            <a:r>
              <a:rPr lang="en-GB" altLang="zh-CN" dirty="0" err="1"/>
              <a:t>AX</a:t>
            </a:r>
            <a:r>
              <a:rPr lang="en-GB" altLang="zh-CN" dirty="0" smtClean="0"/>
              <a:t>)=</a:t>
            </a:r>
            <a:r>
              <a:rPr lang="en-GB" altLang="zh-CN" dirty="0" err="1" smtClean="0"/>
              <a:t>3344H</a:t>
            </a:r>
            <a:r>
              <a:rPr lang="zh-CN" altLang="en-GB" dirty="0"/>
              <a:t>。</a:t>
            </a:r>
            <a:endParaRPr lang="zh-CN" altLang="en-US" dirty="0"/>
          </a:p>
          <a:p>
            <a:pPr indent="0">
              <a:buNone/>
            </a:pPr>
            <a:endParaRPr lang="zh-CN" altLang="en-US" dirty="0"/>
          </a:p>
          <a:p>
            <a:pPr indent="0">
              <a:buFont typeface="Wingdings" panose="05000000000000000000" pitchFamily="2" charset="2"/>
              <a:buChar char="Ø"/>
            </a:pPr>
            <a:endParaRPr lang="zh-CN" altLang="en-US" dirty="0"/>
          </a:p>
          <a:p>
            <a:pPr indent="0">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31</a:t>
            </a:fld>
            <a:endParaRPr lang="en-US" altLang="zh-CN" dirty="0"/>
          </a:p>
        </p:txBody>
      </p:sp>
    </p:spTree>
    <p:extLst>
      <p:ext uri="{BB962C8B-B14F-4D97-AF65-F5344CB8AC3E}">
        <p14:creationId xmlns:p14="http://schemas.microsoft.com/office/powerpoint/2010/main" val="266761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Effect transition="in" filter="fade">
                                      <p:cBhvr>
                                        <p:cTn id="7" dur="500"/>
                                        <p:tgtEl>
                                          <p:spTgt spid="358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3" end="3"/>
                                            </p:txEl>
                                          </p:spTgt>
                                        </p:tgtEl>
                                        <p:attrNameLst>
                                          <p:attrName>style.visibility</p:attrName>
                                        </p:attrNameLst>
                                      </p:cBhvr>
                                      <p:to>
                                        <p:strVal val="visible"/>
                                      </p:to>
                                    </p:set>
                                    <p:animEffect transition="in" filter="fade">
                                      <p:cBhvr>
                                        <p:cTn id="12" dur="500"/>
                                        <p:tgtEl>
                                          <p:spTgt spid="358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fade">
                                      <p:cBhvr>
                                        <p:cTn id="17" dur="500"/>
                                        <p:tgtEl>
                                          <p:spTgt spid="358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843">
                                            <p:txEl>
                                              <p:pRg st="5" end="5"/>
                                            </p:txEl>
                                          </p:spTgt>
                                        </p:tgtEl>
                                        <p:attrNameLst>
                                          <p:attrName>style.visibility</p:attrName>
                                        </p:attrNameLst>
                                      </p:cBhvr>
                                      <p:to>
                                        <p:strVal val="visible"/>
                                      </p:to>
                                    </p:set>
                                    <p:animEffect transition="in" filter="fade">
                                      <p:cBhvr>
                                        <p:cTn id="22" dur="500"/>
                                        <p:tgtEl>
                                          <p:spTgt spid="3584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Effect transition="in" filter="fade">
                                      <p:cBhvr>
                                        <p:cTn id="25"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12C9464-11C2-4017-B060-750BA494FC99}" type="slidenum">
              <a:rPr lang="en-US" altLang="zh-CN" smtClean="0"/>
              <a:pPr/>
              <a:t>32</a:t>
            </a:fld>
            <a:endParaRPr lang="en-US" altLang="zh-CN" smtClean="0"/>
          </a:p>
        </p:txBody>
      </p:sp>
      <p:sp>
        <p:nvSpPr>
          <p:cNvPr id="29700" name="Rectangle 6"/>
          <p:cNvSpPr>
            <a:spLocks noChangeArrowheads="1"/>
          </p:cNvSpPr>
          <p:nvPr/>
        </p:nvSpPr>
        <p:spPr bwMode="auto">
          <a:xfrm>
            <a:off x="5729473" y="1688687"/>
            <a:ext cx="2100216" cy="3315364"/>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29701" name="Line 7"/>
          <p:cNvSpPr>
            <a:spLocks noChangeShapeType="1"/>
          </p:cNvSpPr>
          <p:nvPr/>
        </p:nvSpPr>
        <p:spPr bwMode="auto">
          <a:xfrm>
            <a:off x="5729473" y="3611598"/>
            <a:ext cx="210021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2" name="Line 8"/>
          <p:cNvSpPr>
            <a:spLocks noChangeShapeType="1"/>
          </p:cNvSpPr>
          <p:nvPr/>
        </p:nvSpPr>
        <p:spPr bwMode="auto">
          <a:xfrm>
            <a:off x="5729473" y="3081140"/>
            <a:ext cx="210021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3" name="Line 9"/>
          <p:cNvSpPr>
            <a:spLocks noChangeShapeType="1"/>
          </p:cNvSpPr>
          <p:nvPr/>
        </p:nvSpPr>
        <p:spPr bwMode="auto">
          <a:xfrm>
            <a:off x="5729473" y="4162777"/>
            <a:ext cx="2100216"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Text Box 10"/>
          <p:cNvSpPr txBox="1">
            <a:spLocks noChangeArrowheads="1"/>
          </p:cNvSpPr>
          <p:nvPr/>
        </p:nvSpPr>
        <p:spPr bwMode="auto">
          <a:xfrm>
            <a:off x="6551756" y="3136396"/>
            <a:ext cx="1024459"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dirty="0" err="1">
                <a:solidFill>
                  <a:srgbClr val="FF3300"/>
                </a:solidFill>
              </a:rPr>
              <a:t>44H</a:t>
            </a:r>
            <a:endParaRPr lang="en-US" altLang="zh-CN" dirty="0"/>
          </a:p>
        </p:txBody>
      </p:sp>
      <p:sp>
        <p:nvSpPr>
          <p:cNvPr id="29705" name="Text Box 11"/>
          <p:cNvSpPr txBox="1">
            <a:spLocks noChangeArrowheads="1"/>
          </p:cNvSpPr>
          <p:nvPr/>
        </p:nvSpPr>
        <p:spPr bwMode="auto">
          <a:xfrm>
            <a:off x="6541194" y="3675142"/>
            <a:ext cx="1205512"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dirty="0" err="1">
                <a:solidFill>
                  <a:srgbClr val="FF3300"/>
                </a:solidFill>
              </a:rPr>
              <a:t>33H</a:t>
            </a:r>
            <a:endParaRPr lang="en-US" altLang="zh-CN" dirty="0"/>
          </a:p>
        </p:txBody>
      </p:sp>
      <p:sp>
        <p:nvSpPr>
          <p:cNvPr id="29706" name="Rectangle 12"/>
          <p:cNvSpPr>
            <a:spLocks noChangeArrowheads="1"/>
          </p:cNvSpPr>
          <p:nvPr/>
        </p:nvSpPr>
        <p:spPr bwMode="auto">
          <a:xfrm>
            <a:off x="598125" y="1068437"/>
            <a:ext cx="1810531" cy="464151"/>
          </a:xfrm>
          <a:prstGeom prst="rect">
            <a:avLst/>
          </a:prstGeom>
          <a:solidFill>
            <a:srgbClr val="99FFCC"/>
          </a:solidFill>
          <a:ln w="57150">
            <a:solidFill>
              <a:srgbClr val="006600"/>
            </a:solidFill>
            <a:miter lim="800000"/>
            <a:headEnd/>
            <a:tailEnd/>
          </a:ln>
        </p:spPr>
        <p:txBody>
          <a:bodyPr lIns="0" tIns="0" rIns="0" bIns="0" anchor="ctr">
            <a:spAutoFit/>
          </a:bodyPr>
          <a:lstStyle/>
          <a:p>
            <a:endParaRPr lang="zh-CN" altLang="en-US"/>
          </a:p>
        </p:txBody>
      </p:sp>
      <p:sp>
        <p:nvSpPr>
          <p:cNvPr id="29707" name="Rectangle 13"/>
          <p:cNvSpPr>
            <a:spLocks noChangeArrowheads="1"/>
          </p:cNvSpPr>
          <p:nvPr/>
        </p:nvSpPr>
        <p:spPr bwMode="auto">
          <a:xfrm>
            <a:off x="2787359" y="1068437"/>
            <a:ext cx="1810531" cy="464151"/>
          </a:xfrm>
          <a:prstGeom prst="rect">
            <a:avLst/>
          </a:prstGeom>
          <a:solidFill>
            <a:srgbClr val="99FFCC"/>
          </a:solidFill>
          <a:ln w="57150">
            <a:solidFill>
              <a:srgbClr val="006600"/>
            </a:solidFill>
            <a:miter lim="800000"/>
            <a:headEnd/>
            <a:tailEnd/>
          </a:ln>
        </p:spPr>
        <p:txBody>
          <a:bodyPr lIns="0" tIns="0" rIns="0" bIns="0" anchor="ctr">
            <a:spAutoFit/>
          </a:bodyPr>
          <a:lstStyle/>
          <a:p>
            <a:endParaRPr lang="zh-CN" altLang="en-US"/>
          </a:p>
        </p:txBody>
      </p:sp>
      <p:sp>
        <p:nvSpPr>
          <p:cNvPr id="29708" name="Text Box 14"/>
          <p:cNvSpPr txBox="1">
            <a:spLocks noChangeArrowheads="1"/>
          </p:cNvSpPr>
          <p:nvPr/>
        </p:nvSpPr>
        <p:spPr bwMode="auto">
          <a:xfrm>
            <a:off x="1076407" y="1131982"/>
            <a:ext cx="1032003"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a:solidFill>
                  <a:srgbClr val="FF3300"/>
                </a:solidFill>
              </a:rPr>
              <a:t>6000</a:t>
            </a:r>
            <a:endParaRPr lang="en-US" altLang="zh-CN" dirty="0"/>
          </a:p>
        </p:txBody>
      </p:sp>
      <p:sp>
        <p:nvSpPr>
          <p:cNvPr id="29709" name="Text Box 15"/>
          <p:cNvSpPr txBox="1">
            <a:spLocks noChangeArrowheads="1"/>
          </p:cNvSpPr>
          <p:nvPr/>
        </p:nvSpPr>
        <p:spPr bwMode="auto">
          <a:xfrm>
            <a:off x="3138904" y="1143033"/>
            <a:ext cx="1161758"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50000"/>
              </a:spcBef>
            </a:pPr>
            <a:r>
              <a:rPr lang="en-US" altLang="zh-CN" sz="2800" b="1" dirty="0">
                <a:solidFill>
                  <a:srgbClr val="FF3300"/>
                </a:solidFill>
              </a:rPr>
              <a:t>1200</a:t>
            </a:r>
            <a:endParaRPr lang="en-US" altLang="zh-CN" dirty="0"/>
          </a:p>
        </p:txBody>
      </p:sp>
      <p:sp>
        <p:nvSpPr>
          <p:cNvPr id="29710" name="Text Box 16"/>
          <p:cNvSpPr txBox="1">
            <a:spLocks noChangeArrowheads="1"/>
          </p:cNvSpPr>
          <p:nvPr/>
        </p:nvSpPr>
        <p:spPr bwMode="auto">
          <a:xfrm>
            <a:off x="1076407" y="692696"/>
            <a:ext cx="796634"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t>DS</a:t>
            </a:r>
            <a:endParaRPr lang="en-US" altLang="zh-CN"/>
          </a:p>
        </p:txBody>
      </p:sp>
      <p:sp>
        <p:nvSpPr>
          <p:cNvPr id="29711" name="Text Box 17"/>
          <p:cNvSpPr txBox="1">
            <a:spLocks noChangeArrowheads="1"/>
          </p:cNvSpPr>
          <p:nvPr/>
        </p:nvSpPr>
        <p:spPr bwMode="auto">
          <a:xfrm>
            <a:off x="3267150" y="692696"/>
            <a:ext cx="796634"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t>SI</a:t>
            </a:r>
            <a:endParaRPr lang="en-US" altLang="zh-CN"/>
          </a:p>
        </p:txBody>
      </p:sp>
      <p:sp>
        <p:nvSpPr>
          <p:cNvPr id="29712" name="Rectangle 18"/>
          <p:cNvSpPr>
            <a:spLocks noChangeArrowheads="1"/>
          </p:cNvSpPr>
          <p:nvPr/>
        </p:nvSpPr>
        <p:spPr bwMode="auto">
          <a:xfrm>
            <a:off x="949670" y="1995358"/>
            <a:ext cx="1013898" cy="437904"/>
          </a:xfrm>
          <a:prstGeom prst="rect">
            <a:avLst/>
          </a:prstGeom>
          <a:solidFill>
            <a:srgbClr val="3366CC"/>
          </a:solidFill>
          <a:ln w="12700">
            <a:solidFill>
              <a:schemeClr val="tx1"/>
            </a:solidFill>
            <a:miter lim="800000"/>
            <a:headEnd/>
            <a:tailEnd/>
          </a:ln>
        </p:spPr>
        <p:txBody>
          <a:bodyPr lIns="0" tIns="0" rIns="0" bIns="0" anchor="ctr">
            <a:spAutoFit/>
          </a:bodyPr>
          <a:lstStyle/>
          <a:p>
            <a:endParaRPr lang="zh-CN" altLang="en-US"/>
          </a:p>
        </p:txBody>
      </p:sp>
      <p:sp>
        <p:nvSpPr>
          <p:cNvPr id="29713" name="Text Box 19"/>
          <p:cNvSpPr txBox="1">
            <a:spLocks noChangeArrowheads="1"/>
          </p:cNvSpPr>
          <p:nvPr/>
        </p:nvSpPr>
        <p:spPr bwMode="auto">
          <a:xfrm>
            <a:off x="963249" y="1995358"/>
            <a:ext cx="1250775"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3200" dirty="0">
                <a:latin typeface="Arial" panose="020B0604020202020204" pitchFamily="34" charset="0"/>
              </a:rPr>
              <a:t>60000</a:t>
            </a:r>
          </a:p>
        </p:txBody>
      </p:sp>
      <p:sp>
        <p:nvSpPr>
          <p:cNvPr id="29714" name="Line 20"/>
          <p:cNvSpPr>
            <a:spLocks noChangeShapeType="1"/>
          </p:cNvSpPr>
          <p:nvPr/>
        </p:nvSpPr>
        <p:spPr bwMode="auto">
          <a:xfrm>
            <a:off x="391423" y="2948525"/>
            <a:ext cx="191765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Text Box 21"/>
          <p:cNvSpPr txBox="1">
            <a:spLocks noChangeArrowheads="1"/>
          </p:cNvSpPr>
          <p:nvPr/>
        </p:nvSpPr>
        <p:spPr bwMode="auto">
          <a:xfrm>
            <a:off x="954196" y="3074233"/>
            <a:ext cx="1258319"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3200">
                <a:latin typeface="Arial" panose="020B0604020202020204" pitchFamily="34" charset="0"/>
              </a:rPr>
              <a:t>61200</a:t>
            </a:r>
            <a:endParaRPr lang="en-US" altLang="zh-CN">
              <a:latin typeface="Arial" panose="020B0604020202020204" pitchFamily="34" charset="0"/>
            </a:endParaRPr>
          </a:p>
        </p:txBody>
      </p:sp>
      <p:sp>
        <p:nvSpPr>
          <p:cNvPr id="29716" name="Text Box 22"/>
          <p:cNvSpPr txBox="1">
            <a:spLocks noChangeArrowheads="1"/>
          </p:cNvSpPr>
          <p:nvPr/>
        </p:nvSpPr>
        <p:spPr bwMode="auto">
          <a:xfrm>
            <a:off x="3918941" y="3082521"/>
            <a:ext cx="1665689" cy="48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dirty="0"/>
              <a:t>   </a:t>
            </a:r>
            <a:r>
              <a:rPr lang="en-US" altLang="zh-CN" sz="3200" dirty="0" err="1">
                <a:latin typeface="Arial" panose="020B0604020202020204" pitchFamily="34" charset="0"/>
              </a:rPr>
              <a:t>61200H</a:t>
            </a:r>
            <a:endParaRPr lang="en-US" altLang="zh-CN" dirty="0">
              <a:latin typeface="Arial" panose="020B0604020202020204" pitchFamily="34" charset="0"/>
            </a:endParaRPr>
          </a:p>
        </p:txBody>
      </p:sp>
      <p:sp>
        <p:nvSpPr>
          <p:cNvPr id="29717" name="Line 23"/>
          <p:cNvSpPr>
            <a:spLocks noChangeShapeType="1"/>
          </p:cNvSpPr>
          <p:nvPr/>
        </p:nvSpPr>
        <p:spPr bwMode="auto">
          <a:xfrm>
            <a:off x="1486794" y="1569886"/>
            <a:ext cx="0" cy="39784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18" name="Group 24"/>
          <p:cNvGrpSpPr>
            <a:grpSpLocks/>
          </p:cNvGrpSpPr>
          <p:nvPr/>
        </p:nvGrpSpPr>
        <p:grpSpPr bwMode="auto">
          <a:xfrm>
            <a:off x="2253253" y="1569886"/>
            <a:ext cx="1376004" cy="1113410"/>
            <a:chOff x="1392" y="960"/>
            <a:chExt cx="912" cy="1008"/>
          </a:xfrm>
        </p:grpSpPr>
        <p:sp>
          <p:nvSpPr>
            <p:cNvPr id="29719" name="Line 25"/>
            <p:cNvSpPr>
              <a:spLocks noChangeShapeType="1"/>
            </p:cNvSpPr>
            <p:nvPr/>
          </p:nvSpPr>
          <p:spPr bwMode="auto">
            <a:xfrm>
              <a:off x="2304" y="960"/>
              <a:ext cx="0" cy="10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6"/>
            <p:cNvSpPr>
              <a:spLocks noChangeShapeType="1"/>
            </p:cNvSpPr>
            <p:nvPr/>
          </p:nvSpPr>
          <p:spPr bwMode="auto">
            <a:xfrm flipH="1">
              <a:off x="1392" y="1968"/>
              <a:ext cx="9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21" name="Line 27"/>
          <p:cNvSpPr>
            <a:spLocks noChangeShapeType="1"/>
          </p:cNvSpPr>
          <p:nvPr/>
        </p:nvSpPr>
        <p:spPr bwMode="auto">
          <a:xfrm>
            <a:off x="2217042" y="3561867"/>
            <a:ext cx="1846742"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22" name="Rectangle 28"/>
          <p:cNvSpPr>
            <a:spLocks noChangeArrowheads="1"/>
          </p:cNvSpPr>
          <p:nvPr/>
        </p:nvSpPr>
        <p:spPr bwMode="auto">
          <a:xfrm>
            <a:off x="2108410" y="4208364"/>
            <a:ext cx="1882953" cy="663073"/>
          </a:xfrm>
          <a:prstGeom prst="rect">
            <a:avLst/>
          </a:prstGeom>
          <a:solidFill>
            <a:srgbClr val="00FFFF"/>
          </a:solidFill>
          <a:ln w="57150">
            <a:solidFill>
              <a:srgbClr val="006600"/>
            </a:solidFill>
            <a:miter lim="800000"/>
            <a:headEnd/>
            <a:tailEnd/>
          </a:ln>
        </p:spPr>
        <p:txBody>
          <a:bodyPr wrap="none" lIns="0" tIns="0" rIns="0" bIns="0" anchor="ctr">
            <a:spAutoFit/>
          </a:bodyPr>
          <a:lstStyle/>
          <a:p>
            <a:endParaRPr lang="zh-CN" altLang="en-US"/>
          </a:p>
        </p:txBody>
      </p:sp>
      <p:sp>
        <p:nvSpPr>
          <p:cNvPr id="29723" name="Line 29"/>
          <p:cNvSpPr>
            <a:spLocks noChangeShapeType="1"/>
          </p:cNvSpPr>
          <p:nvPr/>
        </p:nvSpPr>
        <p:spPr bwMode="auto">
          <a:xfrm>
            <a:off x="3049886" y="4208364"/>
            <a:ext cx="0" cy="663073"/>
          </a:xfrm>
          <a:prstGeom prst="line">
            <a:avLst/>
          </a:prstGeom>
          <a:noFill/>
          <a:ln w="38100">
            <a:solidFill>
              <a:srgbClr val="00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30"/>
          <p:cNvSpPr txBox="1">
            <a:spLocks noChangeArrowheads="1"/>
          </p:cNvSpPr>
          <p:nvPr/>
        </p:nvSpPr>
        <p:spPr bwMode="auto">
          <a:xfrm>
            <a:off x="2615359" y="3744213"/>
            <a:ext cx="795125"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t>AX</a:t>
            </a:r>
            <a:endParaRPr lang="en-US" altLang="zh-CN"/>
          </a:p>
        </p:txBody>
      </p:sp>
      <p:sp>
        <p:nvSpPr>
          <p:cNvPr id="29725" name="Text Box 31"/>
          <p:cNvSpPr txBox="1">
            <a:spLocks noChangeArrowheads="1"/>
          </p:cNvSpPr>
          <p:nvPr/>
        </p:nvSpPr>
        <p:spPr bwMode="auto">
          <a:xfrm>
            <a:off x="6209264" y="1256308"/>
            <a:ext cx="1158740"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9999FF"/>
                </a:solidFill>
              </a:rPr>
              <a:t>存储器</a:t>
            </a:r>
            <a:endParaRPr lang="zh-CN" altLang="en-US"/>
          </a:p>
        </p:txBody>
      </p:sp>
      <p:sp>
        <p:nvSpPr>
          <p:cNvPr id="29726" name="Freeform 32"/>
          <p:cNvSpPr>
            <a:spLocks noChangeArrowheads="1"/>
          </p:cNvSpPr>
          <p:nvPr/>
        </p:nvSpPr>
        <p:spPr bwMode="auto">
          <a:xfrm>
            <a:off x="2687780" y="4009442"/>
            <a:ext cx="3186535" cy="1514016"/>
          </a:xfrm>
          <a:custGeom>
            <a:avLst/>
            <a:gdLst>
              <a:gd name="T0" fmla="*/ 2112 w 2112"/>
              <a:gd name="T1" fmla="*/ 0 h 1096"/>
              <a:gd name="T2" fmla="*/ 1152 w 2112"/>
              <a:gd name="T3" fmla="*/ 1008 h 1096"/>
              <a:gd name="T4" fmla="*/ 0 w 2112"/>
              <a:gd name="T5" fmla="*/ 528 h 1096"/>
            </a:gdLst>
            <a:ahLst/>
            <a:cxnLst>
              <a:cxn ang="0">
                <a:pos x="T0" y="T1"/>
              </a:cxn>
              <a:cxn ang="0">
                <a:pos x="T2" y="T3"/>
              </a:cxn>
              <a:cxn ang="0">
                <a:pos x="T4" y="T5"/>
              </a:cxn>
            </a:cxnLst>
            <a:rect l="0" t="0" r="r" b="b"/>
            <a:pathLst>
              <a:path w="2112" h="1096">
                <a:moveTo>
                  <a:pt x="2112" y="0"/>
                </a:moveTo>
                <a:cubicBezTo>
                  <a:pt x="1808" y="460"/>
                  <a:pt x="1504" y="920"/>
                  <a:pt x="1152" y="1008"/>
                </a:cubicBezTo>
                <a:cubicBezTo>
                  <a:pt x="800" y="1096"/>
                  <a:pt x="400" y="812"/>
                  <a:pt x="0" y="528"/>
                </a:cubicBezTo>
              </a:path>
            </a:pathLst>
          </a:custGeom>
          <a:noFill/>
          <a:ln w="38100">
            <a:solidFill>
              <a:schemeClr val="tx2"/>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29727" name="Freeform 33"/>
          <p:cNvSpPr>
            <a:spLocks noChangeArrowheads="1"/>
          </p:cNvSpPr>
          <p:nvPr/>
        </p:nvSpPr>
        <p:spPr bwMode="auto">
          <a:xfrm>
            <a:off x="3813327" y="3346369"/>
            <a:ext cx="2060988" cy="1193531"/>
          </a:xfrm>
          <a:custGeom>
            <a:avLst/>
            <a:gdLst>
              <a:gd name="T0" fmla="*/ 1488 w 1488"/>
              <a:gd name="T1" fmla="*/ 0 h 864"/>
              <a:gd name="T2" fmla="*/ 960 w 1488"/>
              <a:gd name="T3" fmla="*/ 672 h 864"/>
              <a:gd name="T4" fmla="*/ 0 w 1488"/>
              <a:gd name="T5" fmla="*/ 864 h 864"/>
            </a:gdLst>
            <a:ahLst/>
            <a:cxnLst>
              <a:cxn ang="0">
                <a:pos x="T0" y="T1"/>
              </a:cxn>
              <a:cxn ang="0">
                <a:pos x="T2" y="T3"/>
              </a:cxn>
              <a:cxn ang="0">
                <a:pos x="T4" y="T5"/>
              </a:cxn>
            </a:cxnLst>
            <a:rect l="0" t="0" r="r" b="b"/>
            <a:pathLst>
              <a:path w="1488" h="864">
                <a:moveTo>
                  <a:pt x="1488" y="0"/>
                </a:moveTo>
                <a:cubicBezTo>
                  <a:pt x="1348" y="264"/>
                  <a:pt x="1208" y="528"/>
                  <a:pt x="960" y="672"/>
                </a:cubicBezTo>
                <a:cubicBezTo>
                  <a:pt x="712" y="816"/>
                  <a:pt x="356" y="840"/>
                  <a:pt x="0" y="864"/>
                </a:cubicBezTo>
              </a:path>
            </a:pathLst>
          </a:custGeom>
          <a:noFill/>
          <a:ln w="38100">
            <a:solidFill>
              <a:schemeClr val="tx2"/>
            </a:solidFill>
            <a:round/>
            <a:headEnd/>
            <a:tailEnd type="triangl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9728" name="Oval 34"/>
          <p:cNvSpPr>
            <a:spLocks noChangeArrowheads="1"/>
          </p:cNvSpPr>
          <p:nvPr/>
        </p:nvSpPr>
        <p:spPr bwMode="auto">
          <a:xfrm>
            <a:off x="5874315" y="3943134"/>
            <a:ext cx="144843" cy="13261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29729" name="Oval 35"/>
          <p:cNvSpPr>
            <a:spLocks noChangeArrowheads="1"/>
          </p:cNvSpPr>
          <p:nvPr/>
        </p:nvSpPr>
        <p:spPr bwMode="auto">
          <a:xfrm>
            <a:off x="5874315" y="3280062"/>
            <a:ext cx="144843" cy="13261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p>
            <a:endParaRPr lang="zh-CN" altLang="en-US"/>
          </a:p>
        </p:txBody>
      </p:sp>
      <p:sp>
        <p:nvSpPr>
          <p:cNvPr id="29730" name="AutoShape 36"/>
          <p:cNvSpPr>
            <a:spLocks/>
          </p:cNvSpPr>
          <p:nvPr/>
        </p:nvSpPr>
        <p:spPr bwMode="auto">
          <a:xfrm>
            <a:off x="7974532" y="2882218"/>
            <a:ext cx="150878" cy="1758524"/>
          </a:xfrm>
          <a:prstGeom prst="rightBrace">
            <a:avLst>
              <a:gd name="adj1" fmla="val 106024"/>
              <a:gd name="adj2" fmla="val 50000"/>
            </a:avLst>
          </a:prstGeom>
          <a:noFill/>
          <a:ln w="5715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29731" name="Text Box 37"/>
          <p:cNvSpPr txBox="1">
            <a:spLocks noChangeArrowheads="1"/>
          </p:cNvSpPr>
          <p:nvPr/>
        </p:nvSpPr>
        <p:spPr bwMode="auto">
          <a:xfrm>
            <a:off x="8172181" y="3263485"/>
            <a:ext cx="426984" cy="112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sz="2800"/>
              <a:t>数据段</a:t>
            </a:r>
            <a:endParaRPr lang="zh-CN" altLang="en-US"/>
          </a:p>
        </p:txBody>
      </p:sp>
      <p:sp>
        <p:nvSpPr>
          <p:cNvPr id="29732" name="Text Box 38"/>
          <p:cNvSpPr txBox="1">
            <a:spLocks noChangeArrowheads="1"/>
          </p:cNvSpPr>
          <p:nvPr/>
        </p:nvSpPr>
        <p:spPr bwMode="auto">
          <a:xfrm>
            <a:off x="323528" y="2447076"/>
            <a:ext cx="479791"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a:latin typeface="Arial" panose="020B0604020202020204" pitchFamily="34" charset="0"/>
              </a:rPr>
              <a:t> </a:t>
            </a:r>
            <a:r>
              <a:rPr lang="en-US" altLang="zh-CN" sz="3200">
                <a:latin typeface="Arial" panose="020B0604020202020204" pitchFamily="34" charset="0"/>
              </a:rPr>
              <a:t>+)  </a:t>
            </a:r>
            <a:endParaRPr lang="en-US" altLang="zh-CN">
              <a:latin typeface="Arial" panose="020B0604020202020204" pitchFamily="34" charset="0"/>
            </a:endParaRPr>
          </a:p>
        </p:txBody>
      </p:sp>
      <p:sp>
        <p:nvSpPr>
          <p:cNvPr id="29733" name="Text Box 39"/>
          <p:cNvSpPr txBox="1">
            <a:spLocks noChangeArrowheads="1"/>
          </p:cNvSpPr>
          <p:nvPr/>
        </p:nvSpPr>
        <p:spPr bwMode="auto">
          <a:xfrm>
            <a:off x="1210688" y="2445695"/>
            <a:ext cx="988248" cy="48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3200">
                <a:latin typeface="Arial" panose="020B0604020202020204" pitchFamily="34" charset="0"/>
              </a:rPr>
              <a:t>1200</a:t>
            </a:r>
            <a:endParaRPr lang="en-US" altLang="zh-CN">
              <a:latin typeface="Arial" panose="020B0604020202020204" pitchFamily="34" charset="0"/>
            </a:endParaRPr>
          </a:p>
        </p:txBody>
      </p:sp>
      <p:sp>
        <p:nvSpPr>
          <p:cNvPr id="29734" name="Text Box 40"/>
          <p:cNvSpPr txBox="1">
            <a:spLocks noChangeArrowheads="1"/>
          </p:cNvSpPr>
          <p:nvPr/>
        </p:nvSpPr>
        <p:spPr bwMode="auto">
          <a:xfrm>
            <a:off x="3197747" y="4327164"/>
            <a:ext cx="721195"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a:solidFill>
                  <a:srgbClr val="FF3300"/>
                </a:solidFill>
              </a:rPr>
              <a:t>44H</a:t>
            </a:r>
            <a:endParaRPr lang="en-US" altLang="zh-CN"/>
          </a:p>
        </p:txBody>
      </p:sp>
      <p:sp>
        <p:nvSpPr>
          <p:cNvPr id="29735" name="Text Box 41"/>
          <p:cNvSpPr txBox="1">
            <a:spLocks noChangeArrowheads="1"/>
          </p:cNvSpPr>
          <p:nvPr/>
        </p:nvSpPr>
        <p:spPr bwMode="auto">
          <a:xfrm>
            <a:off x="2309077" y="4327164"/>
            <a:ext cx="740809" cy="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b="1" dirty="0" err="1">
                <a:solidFill>
                  <a:srgbClr val="FF3300"/>
                </a:solidFill>
              </a:rPr>
              <a:t>33H</a:t>
            </a:r>
            <a:endParaRPr lang="en-US" altLang="zh-CN" dirty="0"/>
          </a:p>
        </p:txBody>
      </p:sp>
    </p:spTree>
    <p:extLst>
      <p:ext uri="{BB962C8B-B14F-4D97-AF65-F5344CB8AC3E}">
        <p14:creationId xmlns:p14="http://schemas.microsoft.com/office/powerpoint/2010/main" val="313805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fade">
                                      <p:cBhvr>
                                        <p:cTn id="7" dur="500"/>
                                        <p:tgtEl>
                                          <p:spTgt spid="29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7"/>
                                        </p:tgtEl>
                                        <p:attrNameLst>
                                          <p:attrName>style.visibility</p:attrName>
                                        </p:attrNameLst>
                                      </p:cBhvr>
                                      <p:to>
                                        <p:strVal val="visible"/>
                                      </p:to>
                                    </p:set>
                                    <p:animEffect transition="in" filter="fade">
                                      <p:cBhvr>
                                        <p:cTn id="10" dur="500"/>
                                        <p:tgtEl>
                                          <p:spTgt spid="297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8"/>
                                        </p:tgtEl>
                                        <p:attrNameLst>
                                          <p:attrName>style.visibility</p:attrName>
                                        </p:attrNameLst>
                                      </p:cBhvr>
                                      <p:to>
                                        <p:strVal val="visible"/>
                                      </p:to>
                                    </p:set>
                                    <p:animEffect transition="in" filter="fade">
                                      <p:cBhvr>
                                        <p:cTn id="13" dur="500"/>
                                        <p:tgtEl>
                                          <p:spTgt spid="297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709"/>
                                        </p:tgtEl>
                                        <p:attrNameLst>
                                          <p:attrName>style.visibility</p:attrName>
                                        </p:attrNameLst>
                                      </p:cBhvr>
                                      <p:to>
                                        <p:strVal val="visible"/>
                                      </p:to>
                                    </p:set>
                                    <p:animEffect transition="in" filter="fade">
                                      <p:cBhvr>
                                        <p:cTn id="16" dur="500"/>
                                        <p:tgtEl>
                                          <p:spTgt spid="297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710"/>
                                        </p:tgtEl>
                                        <p:attrNameLst>
                                          <p:attrName>style.visibility</p:attrName>
                                        </p:attrNameLst>
                                      </p:cBhvr>
                                      <p:to>
                                        <p:strVal val="visible"/>
                                      </p:to>
                                    </p:set>
                                    <p:animEffect transition="in" filter="fade">
                                      <p:cBhvr>
                                        <p:cTn id="19" dur="500"/>
                                        <p:tgtEl>
                                          <p:spTgt spid="297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711"/>
                                        </p:tgtEl>
                                        <p:attrNameLst>
                                          <p:attrName>style.visibility</p:attrName>
                                        </p:attrNameLst>
                                      </p:cBhvr>
                                      <p:to>
                                        <p:strVal val="visible"/>
                                      </p:to>
                                    </p:set>
                                    <p:animEffect transition="in" filter="fade">
                                      <p:cBhvr>
                                        <p:cTn id="22" dur="500"/>
                                        <p:tgtEl>
                                          <p:spTgt spid="297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717"/>
                                        </p:tgtEl>
                                        <p:attrNameLst>
                                          <p:attrName>style.visibility</p:attrName>
                                        </p:attrNameLst>
                                      </p:cBhvr>
                                      <p:to>
                                        <p:strVal val="visible"/>
                                      </p:to>
                                    </p:set>
                                    <p:animEffect transition="in" filter="wipe(up)">
                                      <p:cBhvr>
                                        <p:cTn id="27" dur="500"/>
                                        <p:tgtEl>
                                          <p:spTgt spid="29717"/>
                                        </p:tgtEl>
                                      </p:cBhvr>
                                    </p:animEffect>
                                  </p:childTnLst>
                                </p:cTn>
                              </p:par>
                              <p:par>
                                <p:cTn id="28" presetID="22" presetClass="entr" presetSubtype="1" fill="hold" nodeType="withEffect">
                                  <p:stCondLst>
                                    <p:cond delay="0"/>
                                  </p:stCondLst>
                                  <p:childTnLst>
                                    <p:set>
                                      <p:cBhvr>
                                        <p:cTn id="29" dur="1" fill="hold">
                                          <p:stCondLst>
                                            <p:cond delay="0"/>
                                          </p:stCondLst>
                                        </p:cTn>
                                        <p:tgtEl>
                                          <p:spTgt spid="29718"/>
                                        </p:tgtEl>
                                        <p:attrNameLst>
                                          <p:attrName>style.visibility</p:attrName>
                                        </p:attrNameLst>
                                      </p:cBhvr>
                                      <p:to>
                                        <p:strVal val="visible"/>
                                      </p:to>
                                    </p:set>
                                    <p:animEffect transition="in" filter="wipe(up)">
                                      <p:cBhvr>
                                        <p:cTn id="30" dur="500"/>
                                        <p:tgtEl>
                                          <p:spTgt spid="297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9712"/>
                                        </p:tgtEl>
                                        <p:attrNameLst>
                                          <p:attrName>style.visibility</p:attrName>
                                        </p:attrNameLst>
                                      </p:cBhvr>
                                      <p:to>
                                        <p:strVal val="visible"/>
                                      </p:to>
                                    </p:set>
                                    <p:animEffect transition="in" filter="wipe(up)">
                                      <p:cBhvr>
                                        <p:cTn id="33" dur="500"/>
                                        <p:tgtEl>
                                          <p:spTgt spid="2971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9713"/>
                                        </p:tgtEl>
                                        <p:attrNameLst>
                                          <p:attrName>style.visibility</p:attrName>
                                        </p:attrNameLst>
                                      </p:cBhvr>
                                      <p:to>
                                        <p:strVal val="visible"/>
                                      </p:to>
                                    </p:set>
                                    <p:animEffect transition="in" filter="wipe(up)">
                                      <p:cBhvr>
                                        <p:cTn id="36" dur="500"/>
                                        <p:tgtEl>
                                          <p:spTgt spid="297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9714"/>
                                        </p:tgtEl>
                                        <p:attrNameLst>
                                          <p:attrName>style.visibility</p:attrName>
                                        </p:attrNameLst>
                                      </p:cBhvr>
                                      <p:to>
                                        <p:strVal val="visible"/>
                                      </p:to>
                                    </p:set>
                                    <p:animEffect transition="in" filter="wipe(up)">
                                      <p:cBhvr>
                                        <p:cTn id="39" dur="500"/>
                                        <p:tgtEl>
                                          <p:spTgt spid="2971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9715"/>
                                        </p:tgtEl>
                                        <p:attrNameLst>
                                          <p:attrName>style.visibility</p:attrName>
                                        </p:attrNameLst>
                                      </p:cBhvr>
                                      <p:to>
                                        <p:strVal val="visible"/>
                                      </p:to>
                                    </p:set>
                                    <p:animEffect transition="in" filter="wipe(up)">
                                      <p:cBhvr>
                                        <p:cTn id="42" dur="500"/>
                                        <p:tgtEl>
                                          <p:spTgt spid="2971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9732"/>
                                        </p:tgtEl>
                                        <p:attrNameLst>
                                          <p:attrName>style.visibility</p:attrName>
                                        </p:attrNameLst>
                                      </p:cBhvr>
                                      <p:to>
                                        <p:strVal val="visible"/>
                                      </p:to>
                                    </p:set>
                                    <p:animEffect transition="in" filter="wipe(up)">
                                      <p:cBhvr>
                                        <p:cTn id="45" dur="500"/>
                                        <p:tgtEl>
                                          <p:spTgt spid="2973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9733"/>
                                        </p:tgtEl>
                                        <p:attrNameLst>
                                          <p:attrName>style.visibility</p:attrName>
                                        </p:attrNameLst>
                                      </p:cBhvr>
                                      <p:to>
                                        <p:strVal val="visible"/>
                                      </p:to>
                                    </p:set>
                                    <p:animEffect transition="in" filter="wipe(up)">
                                      <p:cBhvr>
                                        <p:cTn id="48" dur="500"/>
                                        <p:tgtEl>
                                          <p:spTgt spid="297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700"/>
                                        </p:tgtEl>
                                        <p:attrNameLst>
                                          <p:attrName>style.visibility</p:attrName>
                                        </p:attrNameLst>
                                      </p:cBhvr>
                                      <p:to>
                                        <p:strVal val="visible"/>
                                      </p:to>
                                    </p:set>
                                    <p:animEffect transition="in" filter="fade">
                                      <p:cBhvr>
                                        <p:cTn id="53" dur="500"/>
                                        <p:tgtEl>
                                          <p:spTgt spid="2970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701"/>
                                        </p:tgtEl>
                                        <p:attrNameLst>
                                          <p:attrName>style.visibility</p:attrName>
                                        </p:attrNameLst>
                                      </p:cBhvr>
                                      <p:to>
                                        <p:strVal val="visible"/>
                                      </p:to>
                                    </p:set>
                                    <p:animEffect transition="in" filter="fade">
                                      <p:cBhvr>
                                        <p:cTn id="56" dur="500"/>
                                        <p:tgtEl>
                                          <p:spTgt spid="2970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702"/>
                                        </p:tgtEl>
                                        <p:attrNameLst>
                                          <p:attrName>style.visibility</p:attrName>
                                        </p:attrNameLst>
                                      </p:cBhvr>
                                      <p:to>
                                        <p:strVal val="visible"/>
                                      </p:to>
                                    </p:set>
                                    <p:animEffect transition="in" filter="fade">
                                      <p:cBhvr>
                                        <p:cTn id="59" dur="500"/>
                                        <p:tgtEl>
                                          <p:spTgt spid="297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703"/>
                                        </p:tgtEl>
                                        <p:attrNameLst>
                                          <p:attrName>style.visibility</p:attrName>
                                        </p:attrNameLst>
                                      </p:cBhvr>
                                      <p:to>
                                        <p:strVal val="visible"/>
                                      </p:to>
                                    </p:set>
                                    <p:animEffect transition="in" filter="fade">
                                      <p:cBhvr>
                                        <p:cTn id="62" dur="500"/>
                                        <p:tgtEl>
                                          <p:spTgt spid="297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704"/>
                                        </p:tgtEl>
                                        <p:attrNameLst>
                                          <p:attrName>style.visibility</p:attrName>
                                        </p:attrNameLst>
                                      </p:cBhvr>
                                      <p:to>
                                        <p:strVal val="visible"/>
                                      </p:to>
                                    </p:set>
                                    <p:animEffect transition="in" filter="fade">
                                      <p:cBhvr>
                                        <p:cTn id="65" dur="500"/>
                                        <p:tgtEl>
                                          <p:spTgt spid="2970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705"/>
                                        </p:tgtEl>
                                        <p:attrNameLst>
                                          <p:attrName>style.visibility</p:attrName>
                                        </p:attrNameLst>
                                      </p:cBhvr>
                                      <p:to>
                                        <p:strVal val="visible"/>
                                      </p:to>
                                    </p:set>
                                    <p:animEffect transition="in" filter="fade">
                                      <p:cBhvr>
                                        <p:cTn id="68" dur="500"/>
                                        <p:tgtEl>
                                          <p:spTgt spid="2970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725"/>
                                        </p:tgtEl>
                                        <p:attrNameLst>
                                          <p:attrName>style.visibility</p:attrName>
                                        </p:attrNameLst>
                                      </p:cBhvr>
                                      <p:to>
                                        <p:strVal val="visible"/>
                                      </p:to>
                                    </p:set>
                                    <p:animEffect transition="in" filter="fade">
                                      <p:cBhvr>
                                        <p:cTn id="71" dur="500"/>
                                        <p:tgtEl>
                                          <p:spTgt spid="297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728"/>
                                        </p:tgtEl>
                                        <p:attrNameLst>
                                          <p:attrName>style.visibility</p:attrName>
                                        </p:attrNameLst>
                                      </p:cBhvr>
                                      <p:to>
                                        <p:strVal val="visible"/>
                                      </p:to>
                                    </p:set>
                                    <p:animEffect transition="in" filter="fade">
                                      <p:cBhvr>
                                        <p:cTn id="74" dur="500"/>
                                        <p:tgtEl>
                                          <p:spTgt spid="297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729"/>
                                        </p:tgtEl>
                                        <p:attrNameLst>
                                          <p:attrName>style.visibility</p:attrName>
                                        </p:attrNameLst>
                                      </p:cBhvr>
                                      <p:to>
                                        <p:strVal val="visible"/>
                                      </p:to>
                                    </p:set>
                                    <p:animEffect transition="in" filter="fade">
                                      <p:cBhvr>
                                        <p:cTn id="77" dur="500"/>
                                        <p:tgtEl>
                                          <p:spTgt spid="297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730"/>
                                        </p:tgtEl>
                                        <p:attrNameLst>
                                          <p:attrName>style.visibility</p:attrName>
                                        </p:attrNameLst>
                                      </p:cBhvr>
                                      <p:to>
                                        <p:strVal val="visible"/>
                                      </p:to>
                                    </p:set>
                                    <p:animEffect transition="in" filter="fade">
                                      <p:cBhvr>
                                        <p:cTn id="80" dur="500"/>
                                        <p:tgtEl>
                                          <p:spTgt spid="297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731"/>
                                        </p:tgtEl>
                                        <p:attrNameLst>
                                          <p:attrName>style.visibility</p:attrName>
                                        </p:attrNameLst>
                                      </p:cBhvr>
                                      <p:to>
                                        <p:strVal val="visible"/>
                                      </p:to>
                                    </p:set>
                                    <p:animEffect transition="in" filter="fade">
                                      <p:cBhvr>
                                        <p:cTn id="83" dur="500"/>
                                        <p:tgtEl>
                                          <p:spTgt spid="2973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9716"/>
                                        </p:tgtEl>
                                        <p:attrNameLst>
                                          <p:attrName>style.visibility</p:attrName>
                                        </p:attrNameLst>
                                      </p:cBhvr>
                                      <p:to>
                                        <p:strVal val="visible"/>
                                      </p:to>
                                    </p:set>
                                    <p:animEffect transition="in" filter="wipe(left)">
                                      <p:cBhvr>
                                        <p:cTn id="88" dur="500"/>
                                        <p:tgtEl>
                                          <p:spTgt spid="2971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9721"/>
                                        </p:tgtEl>
                                        <p:attrNameLst>
                                          <p:attrName>style.visibility</p:attrName>
                                        </p:attrNameLst>
                                      </p:cBhvr>
                                      <p:to>
                                        <p:strVal val="visible"/>
                                      </p:to>
                                    </p:set>
                                    <p:animEffect transition="in" filter="wipe(left)">
                                      <p:cBhvr>
                                        <p:cTn id="91" dur="500"/>
                                        <p:tgtEl>
                                          <p:spTgt spid="2972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9726"/>
                                        </p:tgtEl>
                                        <p:attrNameLst>
                                          <p:attrName>style.visibility</p:attrName>
                                        </p:attrNameLst>
                                      </p:cBhvr>
                                      <p:to>
                                        <p:strVal val="visible"/>
                                      </p:to>
                                    </p:set>
                                    <p:animEffect transition="in" filter="fade">
                                      <p:cBhvr>
                                        <p:cTn id="96" dur="500"/>
                                        <p:tgtEl>
                                          <p:spTgt spid="297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727"/>
                                        </p:tgtEl>
                                        <p:attrNameLst>
                                          <p:attrName>style.visibility</p:attrName>
                                        </p:attrNameLst>
                                      </p:cBhvr>
                                      <p:to>
                                        <p:strVal val="visible"/>
                                      </p:to>
                                    </p:set>
                                    <p:animEffect transition="in" filter="fade">
                                      <p:cBhvr>
                                        <p:cTn id="99" dur="500"/>
                                        <p:tgtEl>
                                          <p:spTgt spid="2972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723"/>
                                        </p:tgtEl>
                                        <p:attrNameLst>
                                          <p:attrName>style.visibility</p:attrName>
                                        </p:attrNameLst>
                                      </p:cBhvr>
                                      <p:to>
                                        <p:strVal val="visible"/>
                                      </p:to>
                                    </p:set>
                                    <p:animEffect transition="in" filter="fade">
                                      <p:cBhvr>
                                        <p:cTn id="102" dur="500"/>
                                        <p:tgtEl>
                                          <p:spTgt spid="2972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9724"/>
                                        </p:tgtEl>
                                        <p:attrNameLst>
                                          <p:attrName>style.visibility</p:attrName>
                                        </p:attrNameLst>
                                      </p:cBhvr>
                                      <p:to>
                                        <p:strVal val="visible"/>
                                      </p:to>
                                    </p:set>
                                    <p:animEffect transition="in" filter="fade">
                                      <p:cBhvr>
                                        <p:cTn id="105" dur="500"/>
                                        <p:tgtEl>
                                          <p:spTgt spid="297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734"/>
                                        </p:tgtEl>
                                        <p:attrNameLst>
                                          <p:attrName>style.visibility</p:attrName>
                                        </p:attrNameLst>
                                      </p:cBhvr>
                                      <p:to>
                                        <p:strVal val="visible"/>
                                      </p:to>
                                    </p:set>
                                    <p:animEffect transition="in" filter="fade">
                                      <p:cBhvr>
                                        <p:cTn id="108" dur="500"/>
                                        <p:tgtEl>
                                          <p:spTgt spid="2973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735"/>
                                        </p:tgtEl>
                                        <p:attrNameLst>
                                          <p:attrName>style.visibility</p:attrName>
                                        </p:attrNameLst>
                                      </p:cBhvr>
                                      <p:to>
                                        <p:strVal val="visible"/>
                                      </p:to>
                                    </p:set>
                                    <p:animEffect transition="in" filter="fade">
                                      <p:cBhvr>
                                        <p:cTn id="111" dur="500"/>
                                        <p:tgtEl>
                                          <p:spTgt spid="2973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9722"/>
                                        </p:tgtEl>
                                        <p:attrNameLst>
                                          <p:attrName>style.visibility</p:attrName>
                                        </p:attrNameLst>
                                      </p:cBhvr>
                                      <p:to>
                                        <p:strVal val="visible"/>
                                      </p:to>
                                    </p:set>
                                    <p:animEffect transition="in" filter="fade">
                                      <p:cBhvr>
                                        <p:cTn id="114" dur="500"/>
                                        <p:tgtEl>
                                          <p:spTgt spid="2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P spid="29702" grpId="0" animBg="1"/>
      <p:bldP spid="29703" grpId="0" animBg="1"/>
      <p:bldP spid="29704" grpId="0"/>
      <p:bldP spid="29705" grpId="0"/>
      <p:bldP spid="29706" grpId="0" animBg="1"/>
      <p:bldP spid="29707" grpId="0" animBg="1"/>
      <p:bldP spid="29708" grpId="0"/>
      <p:bldP spid="29709" grpId="0"/>
      <p:bldP spid="29710" grpId="0"/>
      <p:bldP spid="29711" grpId="0"/>
      <p:bldP spid="29712" grpId="0" animBg="1"/>
      <p:bldP spid="29713" grpId="0"/>
      <p:bldP spid="29714" grpId="0" animBg="1"/>
      <p:bldP spid="29715" grpId="0"/>
      <p:bldP spid="29716" grpId="0"/>
      <p:bldP spid="29717" grpId="0" animBg="1"/>
      <p:bldP spid="29721" grpId="0" animBg="1"/>
      <p:bldP spid="29722" grpId="0" animBg="1"/>
      <p:bldP spid="29723" grpId="0" animBg="1"/>
      <p:bldP spid="29724" grpId="0"/>
      <p:bldP spid="29725" grpId="0"/>
      <p:bldP spid="29726" grpId="0" animBg="1"/>
      <p:bldP spid="29727" grpId="0" animBg="1"/>
      <p:bldP spid="29728" grpId="0" animBg="1"/>
      <p:bldP spid="29729" grpId="0" animBg="1"/>
      <p:bldP spid="29730" grpId="0" animBg="1"/>
      <p:bldP spid="29731" grpId="0"/>
      <p:bldP spid="29732" grpId="0"/>
      <p:bldP spid="29733" grpId="0"/>
      <p:bldP spid="29734" grpId="0"/>
      <p:bldP spid="297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712788" lvl="1" indent="-533400" eaLnBrk="1" hangingPunct="1">
              <a:buNone/>
              <a:defRPr/>
            </a:pPr>
            <a:r>
              <a:rPr lang="zh-CN" altLang="zh-CN" dirty="0">
                <a:solidFill>
                  <a:srgbClr val="003399"/>
                </a:solidFill>
                <a:effectLst>
                  <a:outerShdw blurRad="38100" dist="38100" dir="2700000" algn="tl">
                    <a:srgbClr val="C0C0C0"/>
                  </a:outerShdw>
                </a:effectLst>
              </a:rPr>
              <a:t>若指令中指定的寄存器是BP，则操作数在堆栈段中，段地址在SS中，操作数的物理地址为：</a:t>
            </a:r>
            <a:endParaRPr lang="zh-CN" altLang="zh-CN" dirty="0">
              <a:solidFill>
                <a:srgbClr val="003399"/>
              </a:solidFill>
              <a:effectLst>
                <a:outerShdw blurRad="38100" dist="38100" dir="2700000" algn="tl">
                  <a:srgbClr val="C0C0C0"/>
                </a:outerShdw>
              </a:effectLst>
              <a:ea typeface="宋体" panose="02010600030101010101" pitchFamily="2" charset="-122"/>
            </a:endParaRPr>
          </a:p>
          <a:p>
            <a:pPr marL="358775" lvl="2" indent="0" eaLnBrk="1" hangingPunct="1">
              <a:buNone/>
              <a:defRPr/>
            </a:pPr>
            <a:r>
              <a:rPr lang="zh-CN" altLang="zh-CN" dirty="0">
                <a:solidFill>
                  <a:srgbClr val="003399"/>
                </a:solidFill>
                <a:effectLst>
                  <a:outerShdw blurRad="38100" dist="38100" dir="2700000" algn="tl">
                    <a:srgbClr val="C0C0C0"/>
                  </a:outerShdw>
                </a:effectLst>
              </a:rPr>
              <a:t>物理地址=16d*SS+BP</a:t>
            </a:r>
            <a:endParaRPr lang="zh-CN" altLang="zh-CN" dirty="0">
              <a:solidFill>
                <a:srgbClr val="003399"/>
              </a:solidFill>
              <a:effectLst>
                <a:outerShdw blurRad="38100" dist="38100" dir="2700000" algn="tl">
                  <a:srgbClr val="C0C0C0"/>
                </a:outerShdw>
              </a:effectLst>
              <a:ea typeface="宋体" panose="02010600030101010101" pitchFamily="2" charset="-122"/>
            </a:endParaRPr>
          </a:p>
          <a:p>
            <a:pPr marL="892175" lvl="2" indent="-533400" eaLnBrk="1" hangingPunct="1">
              <a:defRPr/>
            </a:pPr>
            <a:r>
              <a:rPr lang="zh-CN" altLang="zh-CN" dirty="0" smtClean="0">
                <a:solidFill>
                  <a:srgbClr val="FF0000"/>
                </a:solidFill>
                <a:effectLst>
                  <a:outerShdw blurRad="38100" dist="38100" dir="2700000" algn="tl">
                    <a:srgbClr val="C0C0C0"/>
                  </a:outerShdw>
                </a:effectLst>
              </a:rPr>
              <a:t>例 </a:t>
            </a:r>
            <a:r>
              <a:rPr lang="zh-CN" altLang="zh-CN" dirty="0">
                <a:solidFill>
                  <a:srgbClr val="FF0000"/>
                </a:solidFill>
                <a:effectLst>
                  <a:outerShdw blurRad="38100" dist="38100" dir="2700000" algn="tl">
                    <a:srgbClr val="C0C0C0"/>
                  </a:outerShdw>
                </a:effectLst>
              </a:rPr>
              <a:t>：</a:t>
            </a:r>
            <a:r>
              <a:rPr lang="zh-CN" altLang="zh-CN" b="1" dirty="0">
                <a:solidFill>
                  <a:srgbClr val="C00000"/>
                </a:solidFill>
                <a:effectLst>
                  <a:outerShdw blurRad="38100" dist="38100" dir="2700000" algn="tl">
                    <a:srgbClr val="C0C0C0"/>
                  </a:outerShdw>
                </a:effectLst>
              </a:rPr>
              <a:t>MOV AX，[BP</a:t>
            </a:r>
            <a:r>
              <a:rPr lang="zh-CN" altLang="zh-CN" b="1" dirty="0" smtClean="0">
                <a:solidFill>
                  <a:srgbClr val="C00000"/>
                </a:solidFill>
                <a:effectLst>
                  <a:outerShdw blurRad="38100" dist="38100" dir="2700000" algn="tl">
                    <a:srgbClr val="C0C0C0"/>
                  </a:outerShdw>
                </a:effectLst>
              </a:rPr>
              <a:t>]</a:t>
            </a:r>
            <a:endParaRPr lang="en-US" altLang="zh-CN" b="1" dirty="0" smtClean="0">
              <a:solidFill>
                <a:srgbClr val="C00000"/>
              </a:solidFill>
              <a:effectLst>
                <a:outerShdw blurRad="38100" dist="38100" dir="2700000" algn="tl">
                  <a:srgbClr val="C0C0C0"/>
                </a:outerShdw>
              </a:effectLst>
            </a:endParaRPr>
          </a:p>
          <a:p>
            <a:pPr eaLnBrk="1" hangingPunct="1">
              <a:spcBef>
                <a:spcPct val="50000"/>
              </a:spcBef>
            </a:pPr>
            <a:r>
              <a:rPr lang="zh-CN" altLang="en-US" b="1" dirty="0" smtClean="0">
                <a:solidFill>
                  <a:srgbClr val="000000"/>
                </a:solidFill>
                <a:latin typeface="宋体" panose="02010600030101010101" pitchFamily="2" charset="-122"/>
                <a:ea typeface="宋体" panose="02010600030101010101" pitchFamily="2" charset="-122"/>
              </a:rPr>
              <a:t>若</a:t>
            </a:r>
            <a:r>
              <a:rPr lang="zh-CN" altLang="zh-CN" b="1" dirty="0" smtClean="0">
                <a:solidFill>
                  <a:srgbClr val="000000"/>
                </a:solidFill>
                <a:latin typeface="宋体" panose="02010600030101010101" pitchFamily="2" charset="-122"/>
                <a:ea typeface="宋体" panose="02010600030101010101" pitchFamily="2" charset="-122"/>
              </a:rPr>
              <a:t>： </a:t>
            </a:r>
            <a:r>
              <a:rPr lang="zh-CN" altLang="zh-CN" b="1" dirty="0">
                <a:solidFill>
                  <a:srgbClr val="000000"/>
                </a:solidFill>
                <a:latin typeface="宋体" panose="02010600030101010101" pitchFamily="2" charset="-122"/>
                <a:ea typeface="宋体" panose="02010600030101010101" pitchFamily="2" charset="-122"/>
              </a:rPr>
              <a:t>SS=1000H , </a:t>
            </a:r>
            <a:r>
              <a:rPr lang="zh-CN" altLang="zh-CN" b="1" dirty="0" smtClean="0">
                <a:solidFill>
                  <a:srgbClr val="000000"/>
                </a:solidFill>
                <a:latin typeface="宋体" panose="02010600030101010101" pitchFamily="2" charset="-122"/>
                <a:ea typeface="宋体" panose="02010600030101010101" pitchFamily="2" charset="-122"/>
              </a:rPr>
              <a:t>BP</a:t>
            </a:r>
            <a:r>
              <a:rPr lang="zh-CN" altLang="zh-CN" b="1" dirty="0">
                <a:solidFill>
                  <a:srgbClr val="000000"/>
                </a:solidFill>
                <a:latin typeface="宋体" panose="02010600030101010101" pitchFamily="2" charset="-122"/>
                <a:ea typeface="宋体" panose="02010600030101010101" pitchFamily="2" charset="-122"/>
              </a:rPr>
              <a:t>=3000H </a:t>
            </a:r>
            <a:r>
              <a:rPr lang="zh-CN" altLang="zh-CN" b="1" dirty="0" smtClean="0">
                <a:solidFill>
                  <a:srgbClr val="000000"/>
                </a:solidFill>
                <a:latin typeface="宋体" panose="02010600030101010101" pitchFamily="2" charset="-122"/>
                <a:ea typeface="宋体" panose="02010600030101010101" pitchFamily="2" charset="-122"/>
              </a:rPr>
              <a:t>,</a:t>
            </a:r>
            <a:r>
              <a:rPr lang="zh-CN" altLang="zh-CN" b="1" dirty="0" smtClean="0">
                <a:solidFill>
                  <a:srgbClr val="003399"/>
                </a:solidFill>
                <a:latin typeface="Times New Roman" panose="02020603050405020304" pitchFamily="18" charset="0"/>
                <a:ea typeface="楷体_GB2312" pitchFamily="1" charset="-122"/>
              </a:rPr>
              <a:t>地址</a:t>
            </a:r>
            <a:r>
              <a:rPr lang="en-US" altLang="zh-CN" b="1" dirty="0">
                <a:solidFill>
                  <a:srgbClr val="000000"/>
                </a:solidFill>
                <a:latin typeface="宋体" panose="02010600030101010101" pitchFamily="2" charset="-122"/>
                <a:ea typeface="宋体" panose="02010600030101010101" pitchFamily="2" charset="-122"/>
              </a:rPr>
              <a:t>[</a:t>
            </a:r>
            <a:r>
              <a:rPr lang="zh-CN" altLang="zh-CN" b="1" dirty="0" smtClean="0">
                <a:solidFill>
                  <a:srgbClr val="000000"/>
                </a:solidFill>
                <a:latin typeface="宋体" panose="02010600030101010101" pitchFamily="2" charset="-122"/>
                <a:ea typeface="宋体" panose="02010600030101010101" pitchFamily="2" charset="-122"/>
              </a:rPr>
              <a:t>13000H</a:t>
            </a:r>
            <a:r>
              <a:rPr lang="en-US" altLang="zh-CN" b="1" dirty="0" smtClean="0">
                <a:solidFill>
                  <a:srgbClr val="000000"/>
                </a:solidFill>
                <a:latin typeface="宋体" panose="02010600030101010101" pitchFamily="2" charset="-122"/>
                <a:ea typeface="宋体" panose="02010600030101010101" pitchFamily="2" charset="-122"/>
              </a:rPr>
              <a:t>]</a:t>
            </a:r>
            <a:r>
              <a:rPr lang="zh-CN" altLang="zh-CN" b="1" dirty="0" smtClean="0">
                <a:solidFill>
                  <a:srgbClr val="000000"/>
                </a:solidFill>
                <a:latin typeface="宋体" panose="02010600030101010101" pitchFamily="2" charset="-122"/>
                <a:ea typeface="宋体" panose="02010600030101010101" pitchFamily="2" charset="-122"/>
              </a:rPr>
              <a:t>=</a:t>
            </a:r>
            <a:r>
              <a:rPr lang="zh-CN" altLang="zh-CN" b="1" dirty="0">
                <a:solidFill>
                  <a:srgbClr val="000000"/>
                </a:solidFill>
                <a:latin typeface="宋体" panose="02010600030101010101" pitchFamily="2" charset="-122"/>
                <a:ea typeface="宋体" panose="02010600030101010101" pitchFamily="2" charset="-122"/>
              </a:rPr>
              <a:t>1234</a:t>
            </a:r>
            <a:r>
              <a:rPr lang="zh-CN" altLang="zh-CN" b="1" dirty="0" smtClean="0">
                <a:solidFill>
                  <a:srgbClr val="000000"/>
                </a:solidFill>
                <a:latin typeface="宋体" panose="02010600030101010101" pitchFamily="2" charset="-122"/>
                <a:ea typeface="宋体" panose="02010600030101010101" pitchFamily="2" charset="-122"/>
              </a:rPr>
              <a:t>H</a:t>
            </a:r>
            <a:endParaRPr lang="en-US" altLang="zh-CN" b="1" dirty="0" smtClean="0">
              <a:solidFill>
                <a:srgbClr val="000000"/>
              </a:solidFill>
              <a:latin typeface="宋体" panose="02010600030101010101" pitchFamily="2" charset="-122"/>
              <a:ea typeface="宋体" panose="02010600030101010101" pitchFamily="2" charset="-122"/>
            </a:endParaRPr>
          </a:p>
          <a:p>
            <a:pPr eaLnBrk="1" hangingPunct="1">
              <a:spcBef>
                <a:spcPct val="50000"/>
              </a:spcBef>
            </a:pPr>
            <a:r>
              <a:rPr lang="zh-CN" altLang="en-US" b="1" dirty="0" smtClean="0">
                <a:solidFill>
                  <a:srgbClr val="000000"/>
                </a:solidFill>
                <a:latin typeface="宋体" panose="02010600030101010101" pitchFamily="2" charset="-122"/>
                <a:ea typeface="宋体" panose="02010600030101010101" pitchFamily="2" charset="-122"/>
              </a:rPr>
              <a:t>则 </a:t>
            </a:r>
            <a:r>
              <a:rPr lang="en-US" altLang="zh-CN" b="1" dirty="0" smtClean="0">
                <a:solidFill>
                  <a:srgbClr val="000000"/>
                </a:solidFill>
                <a:latin typeface="宋体" panose="02010600030101010101" pitchFamily="2" charset="-122"/>
                <a:ea typeface="宋体" panose="02010600030101010101" pitchFamily="2" charset="-122"/>
              </a:rPr>
              <a:t>AX</a:t>
            </a:r>
            <a:r>
              <a:rPr lang="zh-CN" altLang="en-US" b="1" dirty="0" smtClean="0">
                <a:solidFill>
                  <a:srgbClr val="000000"/>
                </a:solidFill>
                <a:latin typeface="宋体" panose="02010600030101010101" pitchFamily="2" charset="-122"/>
                <a:ea typeface="宋体" panose="02010600030101010101" pitchFamily="2" charset="-122"/>
              </a:rPr>
              <a:t>执行后的值为？</a:t>
            </a:r>
            <a:endParaRPr lang="zh-CN" altLang="zh-CN" b="1" dirty="0">
              <a:solidFill>
                <a:srgbClr val="000000"/>
              </a:solidFill>
              <a:latin typeface="宋体" panose="02010600030101010101" pitchFamily="2" charset="-122"/>
              <a:ea typeface="宋体" panose="02010600030101010101" pitchFamily="2" charset="-122"/>
            </a:endParaRPr>
          </a:p>
          <a:p>
            <a:pPr marL="892175" lvl="2" indent="-533400" eaLnBrk="1" hangingPunct="1">
              <a:defRPr/>
            </a:pPr>
            <a:endParaRPr lang="zh-CN" altLang="zh-CN" b="1" dirty="0">
              <a:solidFill>
                <a:srgbClr val="C00000"/>
              </a:solidFill>
              <a:effectLst>
                <a:outerShdw blurRad="38100" dist="38100" dir="2700000" algn="tl">
                  <a:srgbClr val="C0C0C0"/>
                </a:outerShdw>
              </a:effectLst>
            </a:endParaRP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33</a:t>
            </a:fld>
            <a:endParaRPr lang="en-US" altLang="zh-CN" dirty="0"/>
          </a:p>
        </p:txBody>
      </p:sp>
    </p:spTree>
    <p:extLst>
      <p:ext uri="{BB962C8B-B14F-4D97-AF65-F5344CB8AC3E}">
        <p14:creationId xmlns:p14="http://schemas.microsoft.com/office/powerpoint/2010/main" val="247761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fld id="{3DBE9B3F-8332-41F5-8455-7F2F8E2F24A2}" type="slidenum">
              <a:rPr lang="zh-CN" altLang="zh-CN" sz="1000">
                <a:solidFill>
                  <a:schemeClr val="bg1"/>
                </a:solidFill>
                <a:ea typeface="宋体" panose="02010600030101010101" pitchFamily="2" charset="-122"/>
              </a:rPr>
              <a:pPr/>
              <a:t>34</a:t>
            </a:fld>
            <a:endParaRPr lang="zh-CN" altLang="zh-CN" sz="1000">
              <a:solidFill>
                <a:schemeClr val="bg1"/>
              </a:solidFill>
              <a:ea typeface="宋体" panose="02010600030101010101" pitchFamily="2" charset="-122"/>
            </a:endParaRPr>
          </a:p>
        </p:txBody>
      </p:sp>
      <p:sp>
        <p:nvSpPr>
          <p:cNvPr id="2" name="Rectangle 2"/>
          <p:cNvSpPr>
            <a:spLocks noChangeArrowheads="1"/>
          </p:cNvSpPr>
          <p:nvPr/>
        </p:nvSpPr>
        <p:spPr bwMode="auto">
          <a:xfrm>
            <a:off x="304800" y="1066800"/>
            <a:ext cx="48434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zh-CN" altLang="zh-CN" b="1" dirty="0">
                <a:solidFill>
                  <a:srgbClr val="0000FF"/>
                </a:solidFill>
                <a:latin typeface="宋体" panose="02010600030101010101" pitchFamily="2" charset="-122"/>
                <a:ea typeface="宋体" panose="02010600030101010101" pitchFamily="2" charset="-122"/>
              </a:rPr>
              <a:t>若选择BP寄存器作为间接寻址</a:t>
            </a:r>
          </a:p>
          <a:p>
            <a:pPr eaLnBrk="1" hangingPunct="1">
              <a:spcBef>
                <a:spcPct val="50000"/>
              </a:spcBef>
            </a:pPr>
            <a:r>
              <a:rPr lang="zh-CN" altLang="zh-CN" sz="2400" b="1" dirty="0" smtClean="0">
                <a:solidFill>
                  <a:srgbClr val="000000"/>
                </a:solidFill>
                <a:latin typeface="宋体" panose="02010600030101010101" pitchFamily="2" charset="-122"/>
                <a:ea typeface="宋体" panose="02010600030101010101" pitchFamily="2" charset="-122"/>
              </a:rPr>
              <a:t>例：   </a:t>
            </a:r>
            <a:r>
              <a:rPr lang="zh-CN" altLang="zh-CN" sz="2400" b="1" dirty="0">
                <a:solidFill>
                  <a:srgbClr val="000000"/>
                </a:solidFill>
                <a:latin typeface="宋体" panose="02010600030101010101" pitchFamily="2" charset="-122"/>
                <a:ea typeface="宋体" panose="02010600030101010101" pitchFamily="2" charset="-122"/>
              </a:rPr>
              <a:t>MOV AX, [BP] </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执行前： SS=1000H ,  </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	   BP=3000H ,</a:t>
            </a:r>
          </a:p>
          <a:p>
            <a:pPr eaLnBrk="1" hangingPunct="1">
              <a:spcBef>
                <a:spcPct val="50000"/>
              </a:spcBef>
            </a:pPr>
            <a:r>
              <a:rPr lang="zh-CN" altLang="zh-CN" sz="2400" b="1" dirty="0">
                <a:solidFill>
                  <a:srgbClr val="003399"/>
                </a:solidFill>
                <a:latin typeface="Times New Roman" panose="02020603050405020304" pitchFamily="18" charset="0"/>
                <a:ea typeface="楷体_GB2312" pitchFamily="1" charset="-122"/>
              </a:rPr>
              <a:t>操作数的物理地址</a:t>
            </a:r>
            <a:r>
              <a:rPr lang="zh-CN" altLang="zh-CN" sz="2400" b="1" dirty="0">
                <a:solidFill>
                  <a:srgbClr val="000000"/>
                </a:solidFill>
                <a:latin typeface="宋体" panose="02010600030101010101" pitchFamily="2" charset="-122"/>
                <a:ea typeface="宋体" panose="02010600030101010101" pitchFamily="2" charset="-122"/>
              </a:rPr>
              <a:t>=13000H,</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      (13000H)=1234H</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执行后： (AX)=1234H</a:t>
            </a:r>
          </a:p>
          <a:p>
            <a:pPr eaLnBrk="1" hangingPunct="1">
              <a:spcBef>
                <a:spcPct val="50000"/>
              </a:spcBef>
            </a:pPr>
            <a:r>
              <a:rPr lang="zh-CN" altLang="zh-CN" sz="2400" b="1" dirty="0">
                <a:solidFill>
                  <a:srgbClr val="000000"/>
                </a:solidFill>
                <a:latin typeface="宋体" panose="02010600030101010101" pitchFamily="2" charset="-122"/>
                <a:ea typeface="宋体" panose="02010600030101010101" pitchFamily="2" charset="-122"/>
              </a:rPr>
              <a:t>	    	</a:t>
            </a:r>
          </a:p>
        </p:txBody>
      </p:sp>
      <p:sp>
        <p:nvSpPr>
          <p:cNvPr id="30723" name="Text Box 3"/>
          <p:cNvSpPr txBox="1">
            <a:spLocks noChangeArrowheads="1"/>
          </p:cNvSpPr>
          <p:nvPr/>
        </p:nvSpPr>
        <p:spPr bwMode="auto">
          <a:xfrm>
            <a:off x="6516688" y="63087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lvl1pPr marL="342900" indent="-3429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defTabSz="7620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defTabSz="7620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a:spcBef>
                <a:spcPct val="50000"/>
              </a:spcBef>
              <a:buClr>
                <a:srgbClr val="00FFFF"/>
              </a:buClr>
              <a:buSzPct val="65000"/>
              <a:buFont typeface="Wingdings" panose="05000000000000000000" pitchFamily="2" charset="2"/>
              <a:buNone/>
            </a:pPr>
            <a:endParaRPr lang="zh-CN" altLang="zh-CN" sz="1800" b="1">
              <a:solidFill>
                <a:srgbClr val="FF6600"/>
              </a:solidFill>
              <a:ea typeface="宋体" panose="02010600030101010101" pitchFamily="2" charset="-122"/>
            </a:endParaRPr>
          </a:p>
        </p:txBody>
      </p:sp>
      <p:grpSp>
        <p:nvGrpSpPr>
          <p:cNvPr id="30724" name="Group 4"/>
          <p:cNvGrpSpPr>
            <a:grpSpLocks/>
          </p:cNvGrpSpPr>
          <p:nvPr/>
        </p:nvGrpSpPr>
        <p:grpSpPr bwMode="auto">
          <a:xfrm>
            <a:off x="4419600" y="1752600"/>
            <a:ext cx="4414838" cy="4572000"/>
            <a:chOff x="0" y="0"/>
            <a:chExt cx="2781" cy="2880"/>
          </a:xfrm>
        </p:grpSpPr>
        <p:graphicFrame>
          <p:nvGraphicFramePr>
            <p:cNvPr id="30727" name="Object 5"/>
            <p:cNvGraphicFramePr>
              <a:graphicFrameLocks noChangeAspect="1"/>
            </p:cNvGraphicFramePr>
            <p:nvPr/>
          </p:nvGraphicFramePr>
          <p:xfrm>
            <a:off x="0" y="0"/>
            <a:ext cx="2781" cy="2880"/>
          </p:xfrm>
          <a:graphic>
            <a:graphicData uri="http://schemas.openxmlformats.org/presentationml/2006/ole">
              <mc:AlternateContent xmlns:mc="http://schemas.openxmlformats.org/markup-compatibility/2006">
                <mc:Choice xmlns:v="urn:schemas-microsoft-com:vml" Requires="v">
                  <p:oleObj spid="_x0000_s1040" r:id="rId3" imgW="5062220" imgH="5097780" progId="Visio.Drawing.6">
                    <p:embed/>
                  </p:oleObj>
                </mc:Choice>
                <mc:Fallback>
                  <p:oleObj r:id="rId3" imgW="5062220" imgH="5097780" progId="Visio.Drawing.6">
                    <p:embed/>
                    <p:pic>
                      <p:nvPicPr>
                        <p:cNvPr id="3072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81" cy="2880"/>
                        </a:xfrm>
                        <a:prstGeom prst="rect">
                          <a:avLst/>
                        </a:prstGeom>
                        <a:noFill/>
                        <a:ln>
                          <a:noFill/>
                        </a:ln>
                        <a:effectLst/>
                        <a:extLst>
                          <a:ext uri="{909E8E84-426E-40DD-AFC4-6F175D3DCCD1}">
                            <a14:hiddenFill xmlns:a14="http://schemas.microsoft.com/office/drawing/2010/main">
                              <a:gradFill rotWithShape="0">
                                <a:gsLst>
                                  <a:gs pos="0">
                                    <a:srgbClr val="FFCCFF"/>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Text Box 6"/>
            <p:cNvSpPr txBox="1">
              <a:spLocks noChangeArrowheads="1"/>
            </p:cNvSpPr>
            <p:nvPr/>
          </p:nvSpPr>
          <p:spPr bwMode="auto">
            <a:xfrm>
              <a:off x="144" y="2456"/>
              <a:ext cx="148" cy="2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eaLnBrk="1" hangingPunct="1"/>
              <a:r>
                <a:rPr lang="zh-CN" altLang="zh-CN" sz="1600" b="1">
                  <a:latin typeface="Times New Roman" panose="02020603050405020304" pitchFamily="18" charset="0"/>
                  <a:ea typeface="楷体_GB2312" pitchFamily="1" charset="-122"/>
                </a:rPr>
                <a:t> </a:t>
              </a:r>
            </a:p>
          </p:txBody>
        </p:sp>
        <p:sp>
          <p:nvSpPr>
            <p:cNvPr id="30729" name="Rectangle 7"/>
            <p:cNvSpPr>
              <a:spLocks noChangeArrowheads="1"/>
            </p:cNvSpPr>
            <p:nvPr/>
          </p:nvSpPr>
          <p:spPr bwMode="auto">
            <a:xfrm>
              <a:off x="1557" y="1546"/>
              <a:ext cx="90" cy="4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30730" name="Line 8"/>
            <p:cNvSpPr>
              <a:spLocks noChangeShapeType="1"/>
            </p:cNvSpPr>
            <p:nvPr/>
          </p:nvSpPr>
          <p:spPr bwMode="auto">
            <a:xfrm flipH="1">
              <a:off x="1139" y="1827"/>
              <a:ext cx="91" cy="0"/>
            </a:xfrm>
            <a:prstGeom prst="line">
              <a:avLst/>
            </a:prstGeom>
            <a:noFill/>
            <a:ln w="38100">
              <a:solidFill>
                <a:srgbClr val="0033CC"/>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Line 9"/>
            <p:cNvSpPr>
              <a:spLocks noChangeShapeType="1"/>
            </p:cNvSpPr>
            <p:nvPr/>
          </p:nvSpPr>
          <p:spPr bwMode="auto">
            <a:xfrm flipH="1" flipV="1">
              <a:off x="459" y="1963"/>
              <a:ext cx="91" cy="46"/>
            </a:xfrm>
            <a:prstGeom prst="line">
              <a:avLst/>
            </a:prstGeom>
            <a:noFill/>
            <a:ln w="38100">
              <a:solidFill>
                <a:srgbClr val="0033CC"/>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581767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checkerboard(across)">
                                      <p:cBhvr>
                                        <p:cTn id="12" dur="500"/>
                                        <p:tgtEl>
                                          <p:spTgt spid="30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0723"/>
                                        </p:tgtEl>
                                        <p:attrNameLst>
                                          <p:attrName>style.visibility</p:attrName>
                                        </p:attrNameLst>
                                      </p:cBhvr>
                                      <p:to>
                                        <p:strVal val="visible"/>
                                      </p:to>
                                    </p:set>
                                    <p:animEffect transition="in" filter="dissolve">
                                      <p:cBhvr>
                                        <p:cTn id="1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072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712788" lvl="1" indent="-533400" eaLnBrk="1" hangingPunct="1">
              <a:buNone/>
              <a:defRPr/>
            </a:pPr>
            <a:r>
              <a:rPr lang="zh-CN" altLang="zh-CN" u="sng" dirty="0">
                <a:solidFill>
                  <a:srgbClr val="FF0000"/>
                </a:solidFill>
                <a:effectLst>
                  <a:outerShdw blurRad="38100" dist="38100" dir="2700000" algn="tl">
                    <a:srgbClr val="C0C0C0"/>
                  </a:outerShdw>
                </a:effectLst>
              </a:rPr>
              <a:t>为了和寄存器寻址区别，规定如下：</a:t>
            </a:r>
          </a:p>
          <a:p>
            <a:pPr marL="539750" lvl="2" indent="-539750" eaLnBrk="1" hangingPunct="1">
              <a:defRPr/>
            </a:pPr>
            <a:r>
              <a:rPr lang="zh-CN" altLang="zh-CN" dirty="0">
                <a:solidFill>
                  <a:srgbClr val="003399"/>
                </a:solidFill>
                <a:effectLst>
                  <a:outerShdw blurRad="38100" dist="38100" dir="2700000" algn="tl">
                    <a:srgbClr val="C0C0C0"/>
                  </a:outerShdw>
                </a:effectLst>
              </a:rPr>
              <a:t>寄存器用作间接寻址时必须把寄存器名放在方括号中，即用[BX]、[BP]、[SI]、[DI]来表示。</a:t>
            </a:r>
          </a:p>
          <a:p>
            <a:pPr marL="623888" lvl="2" indent="-623888" eaLnBrk="1" hangingPunct="1">
              <a:defRPr/>
            </a:pPr>
            <a:r>
              <a:rPr lang="zh-CN" altLang="zh-CN" dirty="0">
                <a:solidFill>
                  <a:srgbClr val="003399"/>
                </a:solidFill>
                <a:effectLst>
                  <a:outerShdw blurRad="38100" dist="38100" dir="2700000" algn="tl">
                    <a:srgbClr val="C0C0C0"/>
                  </a:outerShdw>
                </a:effectLst>
              </a:rPr>
              <a:t> </a:t>
            </a:r>
            <a:r>
              <a:rPr lang="zh-CN" altLang="zh-CN" dirty="0" smtClean="0">
                <a:solidFill>
                  <a:srgbClr val="003399"/>
                </a:solidFill>
                <a:effectLst>
                  <a:outerShdw blurRad="38100" dist="38100" dir="2700000" algn="tl">
                    <a:srgbClr val="C0C0C0"/>
                  </a:outerShdw>
                </a:effectLst>
              </a:rPr>
              <a:t>特点</a:t>
            </a:r>
            <a:r>
              <a:rPr lang="zh-CN" altLang="zh-CN" dirty="0">
                <a:solidFill>
                  <a:srgbClr val="003399"/>
                </a:solidFill>
                <a:effectLst>
                  <a:outerShdw blurRad="38100" dist="38100" dir="2700000" algn="tl">
                    <a:srgbClr val="C0C0C0"/>
                  </a:outerShdw>
                </a:effectLst>
              </a:rPr>
              <a:t>：只要对SI、DI、BX、BP的内容作适当的修改，一条指令就可以对许多不同的存储单元进行访问，指令代码长度短，一般只占两个单元，编程时占用计算机的资源少。</a:t>
            </a: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35</a:t>
            </a:fld>
            <a:endParaRPr lang="en-US" altLang="zh-CN" dirty="0"/>
          </a:p>
        </p:txBody>
      </p:sp>
    </p:spTree>
    <p:extLst>
      <p:ext uri="{BB962C8B-B14F-4D97-AF65-F5344CB8AC3E}">
        <p14:creationId xmlns:p14="http://schemas.microsoft.com/office/powerpoint/2010/main" val="254467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442913" lvl="2" indent="-442913" eaLnBrk="1" hangingPunct="1">
              <a:defRPr/>
            </a:pPr>
            <a:r>
              <a:rPr lang="zh-CN" altLang="zh-CN" dirty="0">
                <a:solidFill>
                  <a:srgbClr val="FF0000"/>
                </a:solidFill>
                <a:effectLst>
                  <a:outerShdw blurRad="38100" dist="38100" dir="2700000" algn="tl">
                    <a:srgbClr val="C0C0C0"/>
                  </a:outerShdw>
                </a:effectLst>
              </a:rPr>
              <a:t>段寄存器隐含规定：</a:t>
            </a:r>
            <a:r>
              <a:rPr lang="zh-CN" altLang="zh-CN" dirty="0">
                <a:solidFill>
                  <a:srgbClr val="003399"/>
                </a:solidFill>
              </a:rPr>
              <a:t>SI、DI、BX寄存器隐含DS段，</a:t>
            </a:r>
            <a:r>
              <a:rPr lang="zh-CN" altLang="zh-CN" dirty="0">
                <a:solidFill>
                  <a:schemeClr val="bg1"/>
                </a:solidFill>
              </a:rPr>
              <a:t>BP</a:t>
            </a:r>
            <a:r>
              <a:rPr lang="zh-CN" altLang="zh-CN" dirty="0">
                <a:solidFill>
                  <a:srgbClr val="003399"/>
                </a:solidFill>
              </a:rPr>
              <a:t>隐含SS段。</a:t>
            </a:r>
          </a:p>
          <a:p>
            <a:pPr marL="442913" lvl="2" indent="-442913" eaLnBrk="1" hangingPunct="1">
              <a:defRPr/>
            </a:pPr>
            <a:r>
              <a:rPr lang="zh-CN" altLang="zh-CN" dirty="0">
                <a:solidFill>
                  <a:srgbClr val="FF0000"/>
                </a:solidFill>
                <a:effectLst>
                  <a:outerShdw blurRad="38100" dist="38100" dir="2700000" algn="tl">
                    <a:srgbClr val="C0C0C0"/>
                  </a:outerShdw>
                </a:effectLst>
              </a:rPr>
              <a:t>例4 </a:t>
            </a:r>
            <a:r>
              <a:rPr lang="zh-CN" altLang="zh-CN" dirty="0" smtClean="0">
                <a:solidFill>
                  <a:srgbClr val="FF0000"/>
                </a:solidFill>
                <a:effectLst>
                  <a:outerShdw blurRad="38100" dist="38100" dir="2700000" algn="tl">
                    <a:srgbClr val="C0C0C0"/>
                  </a:outerShdw>
                </a:effectLst>
              </a:rPr>
              <a:t>：</a:t>
            </a:r>
            <a:r>
              <a:rPr lang="zh-CN" altLang="zh-CN" dirty="0">
                <a:solidFill>
                  <a:srgbClr val="003399"/>
                </a:solidFill>
              </a:rPr>
              <a:t>MOV AX,  [DI]    ;功能是将当前</a:t>
            </a:r>
            <a:r>
              <a:rPr lang="zh-CN" altLang="zh-CN" dirty="0" smtClean="0">
                <a:solidFill>
                  <a:srgbClr val="003399"/>
                </a:solidFill>
              </a:rPr>
              <a:t>数据段</a:t>
            </a:r>
            <a:r>
              <a:rPr lang="en-US" altLang="zh-CN" dirty="0" smtClean="0">
                <a:solidFill>
                  <a:srgbClr val="003399"/>
                </a:solidFill>
              </a:rPr>
              <a:t>DS</a:t>
            </a:r>
            <a:r>
              <a:rPr lang="zh-CN" altLang="zh-CN" dirty="0" smtClean="0">
                <a:solidFill>
                  <a:srgbClr val="003399"/>
                </a:solidFill>
              </a:rPr>
              <a:t>偏移</a:t>
            </a:r>
            <a:r>
              <a:rPr lang="zh-CN" altLang="zh-CN" dirty="0">
                <a:solidFill>
                  <a:srgbClr val="003399"/>
                </a:solidFill>
              </a:rPr>
              <a:t>地址为DI的字存储单元的内容送AX。</a:t>
            </a:r>
          </a:p>
          <a:p>
            <a:pPr marL="442913" lvl="2" indent="-442913" eaLnBrk="1" hangingPunct="1">
              <a:defRPr/>
            </a:pPr>
            <a:r>
              <a:rPr lang="zh-CN" altLang="zh-CN" dirty="0">
                <a:solidFill>
                  <a:srgbClr val="003399"/>
                </a:solidFill>
              </a:rPr>
              <a:t>如果数据不在相应的间址寄存器隐含的段</a:t>
            </a:r>
            <a:r>
              <a:rPr lang="zh-CN" altLang="zh-CN" dirty="0">
                <a:solidFill>
                  <a:srgbClr val="FF0000"/>
                </a:solidFill>
                <a:effectLst>
                  <a:outerShdw blurRad="38100" dist="38100" dir="2700000" algn="tl">
                    <a:srgbClr val="C0C0C0"/>
                  </a:outerShdw>
                </a:effectLst>
              </a:rPr>
              <a:t>中，应在指令中指定段跨越前缀，如：</a:t>
            </a:r>
          </a:p>
          <a:p>
            <a:pPr marL="442913" lvl="4" indent="-442913" eaLnBrk="1" hangingPunct="1">
              <a:defRPr/>
            </a:pPr>
            <a:r>
              <a:rPr lang="zh-CN" altLang="zh-CN" dirty="0">
                <a:solidFill>
                  <a:srgbClr val="003399"/>
                </a:solidFill>
              </a:rPr>
              <a:t>MOV AX,  ES：[DI]   ;功能是将附加段偏移地址为DI的字存储单元的内容送AX。</a:t>
            </a: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36</a:t>
            </a:fld>
            <a:endParaRPr lang="en-US" altLang="zh-CN" dirty="0"/>
          </a:p>
        </p:txBody>
      </p:sp>
    </p:spTree>
    <p:extLst>
      <p:ext uri="{BB962C8B-B14F-4D97-AF65-F5344CB8AC3E}">
        <p14:creationId xmlns:p14="http://schemas.microsoft.com/office/powerpoint/2010/main" val="4389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2</a:t>
            </a:r>
            <a:r>
              <a:rPr lang="zh-CN" altLang="en-US" b="1" dirty="0" smtClean="0">
                <a:solidFill>
                  <a:srgbClr val="800000"/>
                </a:solidFill>
                <a:latin typeface="宋体" panose="02010600030101010101" pitchFamily="2" charset="-122"/>
              </a:rPr>
              <a:t>）寄存器间接寻址</a:t>
            </a:r>
            <a:endParaRPr lang="zh-CN" altLang="en-US" b="1" dirty="0">
              <a:solidFill>
                <a:srgbClr val="800000"/>
              </a:solidFill>
              <a:latin typeface="宋体" panose="02010600030101010101" pitchFamily="2" charset="-122"/>
            </a:endParaRPr>
          </a:p>
          <a:p>
            <a:pPr marL="609600" indent="-609600" eaLnBrk="1" hangingPunct="1">
              <a:lnSpc>
                <a:spcPct val="100000"/>
              </a:lnSpc>
              <a:spcBef>
                <a:spcPct val="50000"/>
              </a:spcBef>
              <a:buClrTx/>
              <a:buNone/>
              <a:defRPr/>
            </a:pPr>
            <a:r>
              <a:rPr lang="zh-CN" altLang="zh-CN" dirty="0">
                <a:solidFill>
                  <a:srgbClr val="003399"/>
                </a:solidFill>
              </a:rPr>
              <a:t>指令中可以指定段跨越前缀来取得其他段中的数据。 </a:t>
            </a:r>
          </a:p>
          <a:p>
            <a:pPr marL="609600" indent="-609600" eaLnBrk="1" hangingPunct="1">
              <a:lnSpc>
                <a:spcPct val="100000"/>
              </a:lnSpc>
              <a:spcBef>
                <a:spcPct val="50000"/>
              </a:spcBef>
              <a:buClrTx/>
              <a:buNone/>
              <a:defRPr/>
            </a:pPr>
            <a:r>
              <a:rPr lang="zh-CN" altLang="zh-CN" dirty="0">
                <a:solidFill>
                  <a:srgbClr val="003399"/>
                </a:solidFill>
              </a:rPr>
              <a:t>例：MOV   ES:[DI], AX</a:t>
            </a:r>
          </a:p>
          <a:p>
            <a:pPr marL="609600" indent="-609600" eaLnBrk="1" hangingPunct="1">
              <a:lnSpc>
                <a:spcPct val="100000"/>
              </a:lnSpc>
              <a:spcBef>
                <a:spcPct val="50000"/>
              </a:spcBef>
              <a:buClrTx/>
              <a:buNone/>
              <a:defRPr/>
            </a:pPr>
            <a:r>
              <a:rPr lang="zh-CN" altLang="zh-CN" dirty="0">
                <a:solidFill>
                  <a:srgbClr val="003399"/>
                </a:solidFill>
              </a:rPr>
              <a:t>	操作数的物理地址=16 d ×ES+DI</a:t>
            </a:r>
          </a:p>
          <a:p>
            <a:pPr marL="609600" indent="-609600" eaLnBrk="1" hangingPunct="1">
              <a:lnSpc>
                <a:spcPct val="100000"/>
              </a:lnSpc>
              <a:spcBef>
                <a:spcPct val="50000"/>
              </a:spcBef>
              <a:buClrTx/>
              <a:buNone/>
              <a:defRPr/>
            </a:pPr>
            <a:r>
              <a:rPr lang="zh-CN" altLang="zh-CN" dirty="0">
                <a:solidFill>
                  <a:srgbClr val="003399"/>
                </a:solidFill>
              </a:rPr>
              <a:t>      MOV  DX,  DS:[BP]</a:t>
            </a:r>
          </a:p>
          <a:p>
            <a:pPr marL="609600" indent="-609600" eaLnBrk="1" hangingPunct="1">
              <a:lnSpc>
                <a:spcPct val="100000"/>
              </a:lnSpc>
              <a:spcBef>
                <a:spcPct val="50000"/>
              </a:spcBef>
              <a:buClrTx/>
              <a:buNone/>
              <a:defRPr/>
            </a:pPr>
            <a:r>
              <a:rPr lang="zh-CN" altLang="zh-CN" dirty="0">
                <a:solidFill>
                  <a:srgbClr val="003399"/>
                </a:solidFill>
              </a:rPr>
              <a:t>	操作数的物理地址=16 d ×DS+BP</a:t>
            </a: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37</a:t>
            </a:fld>
            <a:endParaRPr lang="en-US" altLang="zh-CN" dirty="0"/>
          </a:p>
        </p:txBody>
      </p:sp>
    </p:spTree>
    <p:extLst>
      <p:ext uri="{BB962C8B-B14F-4D97-AF65-F5344CB8AC3E}">
        <p14:creationId xmlns:p14="http://schemas.microsoft.com/office/powerpoint/2010/main" val="60999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buNone/>
            </a:pPr>
            <a:r>
              <a:rPr lang="zh-CN" altLang="en-US" b="1" dirty="0">
                <a:solidFill>
                  <a:srgbClr val="669900"/>
                </a:solidFill>
              </a:rPr>
              <a:t> </a:t>
            </a:r>
            <a:r>
              <a:rPr lang="zh-CN" altLang="en-US" b="1" dirty="0" smtClean="0">
                <a:solidFill>
                  <a:srgbClr val="669900"/>
                </a:solidFill>
              </a:rPr>
              <a:t>      操作数</a:t>
            </a:r>
            <a:r>
              <a:rPr lang="zh-CN" altLang="en-US" b="1" dirty="0">
                <a:solidFill>
                  <a:srgbClr val="669900"/>
                </a:solidFill>
              </a:rPr>
              <a:t>的有效地址是一个间址寄存器的内容和指令中给定的一个位移量</a:t>
            </a:r>
            <a:r>
              <a:rPr lang="zh-CN" altLang="en-US" b="1" dirty="0" smtClean="0">
                <a:solidFill>
                  <a:srgbClr val="669900"/>
                </a:solidFill>
              </a:rPr>
              <a:t>（</a:t>
            </a:r>
            <a:r>
              <a:rPr lang="en-US" altLang="zh-CN" b="1" dirty="0" smtClean="0">
                <a:solidFill>
                  <a:srgbClr val="669900"/>
                </a:solidFill>
              </a:rPr>
              <a:t>8</a:t>
            </a:r>
            <a:r>
              <a:rPr lang="zh-CN" altLang="en-US" b="1" dirty="0" smtClean="0">
                <a:solidFill>
                  <a:srgbClr val="669900"/>
                </a:solidFill>
              </a:rPr>
              <a:t>位或者</a:t>
            </a:r>
            <a:r>
              <a:rPr lang="en-US" altLang="zh-CN" b="1" dirty="0" smtClean="0">
                <a:solidFill>
                  <a:srgbClr val="669900"/>
                </a:solidFill>
              </a:rPr>
              <a:t>16</a:t>
            </a:r>
            <a:r>
              <a:rPr lang="zh-CN" altLang="en-US" b="1" dirty="0" smtClean="0">
                <a:solidFill>
                  <a:srgbClr val="669900"/>
                </a:solidFill>
              </a:rPr>
              <a:t>位）</a:t>
            </a:r>
            <a:r>
              <a:rPr lang="zh-CN" altLang="en-US" b="1" dirty="0">
                <a:solidFill>
                  <a:srgbClr val="669900"/>
                </a:solidFill>
              </a:rPr>
              <a:t>之和。</a:t>
            </a:r>
          </a:p>
          <a:p>
            <a:pPr indent="0">
              <a:buFont typeface="Wingdings" panose="05000000000000000000" pitchFamily="2" charset="2"/>
              <a:buChar char="Ø"/>
            </a:pPr>
            <a:r>
              <a:rPr lang="zh-CN" altLang="en-US" dirty="0" smtClean="0"/>
              <a:t>寄存器</a:t>
            </a:r>
            <a:r>
              <a:rPr lang="zh-CN" altLang="en-US" dirty="0"/>
              <a:t>相对寻址方式 </a:t>
            </a:r>
          </a:p>
          <a:p>
            <a:pPr indent="0">
              <a:buNone/>
            </a:pPr>
            <a:r>
              <a:rPr lang="en-US" altLang="zh-CN" b="1" dirty="0" smtClean="0">
                <a:solidFill>
                  <a:srgbClr val="C00000"/>
                </a:solidFill>
              </a:rPr>
              <a:t> </a:t>
            </a:r>
            <a:r>
              <a:rPr lang="en-US" altLang="zh-CN" b="1" dirty="0" err="1" smtClean="0">
                <a:solidFill>
                  <a:srgbClr val="C00000"/>
                </a:solidFill>
              </a:rPr>
              <a:t>EA</a:t>
            </a:r>
            <a:r>
              <a:rPr lang="en-US" altLang="zh-CN" b="1" dirty="0" smtClean="0">
                <a:solidFill>
                  <a:srgbClr val="C00000"/>
                </a:solidFill>
              </a:rPr>
              <a:t> </a:t>
            </a:r>
            <a:r>
              <a:rPr lang="zh-CN" altLang="en-US" b="1" dirty="0" smtClean="0">
                <a:solidFill>
                  <a:srgbClr val="C00000"/>
                </a:solidFill>
              </a:rPr>
              <a:t>＝  </a:t>
            </a:r>
            <a:r>
              <a:rPr lang="en-US" altLang="zh-CN" b="1" dirty="0">
                <a:solidFill>
                  <a:srgbClr val="C00000"/>
                </a:solidFill>
              </a:rPr>
              <a:t>(BX</a:t>
            </a:r>
            <a:r>
              <a:rPr lang="zh-CN" altLang="en-US" b="1" dirty="0">
                <a:solidFill>
                  <a:srgbClr val="C00000"/>
                </a:solidFill>
              </a:rPr>
              <a:t>）或（</a:t>
            </a:r>
            <a:r>
              <a:rPr lang="en-US" altLang="zh-CN" b="1" dirty="0">
                <a:solidFill>
                  <a:srgbClr val="C00000"/>
                </a:solidFill>
              </a:rPr>
              <a:t>BP) </a:t>
            </a:r>
            <a:r>
              <a:rPr lang="zh-CN" altLang="en-US" b="1" dirty="0">
                <a:solidFill>
                  <a:srgbClr val="C00000"/>
                </a:solidFill>
              </a:rPr>
              <a:t>或</a:t>
            </a:r>
            <a:r>
              <a:rPr lang="en-US" altLang="zh-CN" b="1" dirty="0">
                <a:solidFill>
                  <a:srgbClr val="C00000"/>
                </a:solidFill>
              </a:rPr>
              <a:t>(SI</a:t>
            </a:r>
            <a:r>
              <a:rPr lang="zh-CN" altLang="en-US" b="1" dirty="0">
                <a:solidFill>
                  <a:srgbClr val="C00000"/>
                </a:solidFill>
              </a:rPr>
              <a:t>）或（</a:t>
            </a:r>
            <a:r>
              <a:rPr lang="en-US" altLang="zh-CN" b="1" dirty="0">
                <a:solidFill>
                  <a:srgbClr val="C00000"/>
                </a:solidFill>
              </a:rPr>
              <a:t>DI</a:t>
            </a:r>
            <a:r>
              <a:rPr lang="zh-CN" altLang="en-US" b="1" dirty="0" smtClean="0">
                <a:solidFill>
                  <a:srgbClr val="C00000"/>
                </a:solidFill>
              </a:rPr>
              <a:t>）＋偏移量</a:t>
            </a:r>
            <a:endParaRPr lang="en-US" altLang="zh-CN" b="1" dirty="0" smtClean="0">
              <a:solidFill>
                <a:srgbClr val="C00000"/>
              </a:solidFill>
            </a:endParaRP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38</a:t>
            </a:fld>
            <a:endParaRPr lang="en-US" altLang="zh-CN" dirty="0"/>
          </a:p>
        </p:txBody>
      </p:sp>
      <p:pic>
        <p:nvPicPr>
          <p:cNvPr id="2050" name="Picture 2" descr="http://www.eeworld.com.cn/uploadfile/2017/0122/14850540389583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3931637"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3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eaLnBrk="1" hangingPunct="1">
              <a:spcBef>
                <a:spcPct val="50000"/>
              </a:spcBef>
              <a:buFont typeface="Arial" panose="020B0604020202020204" pitchFamily="34" charset="0"/>
              <a:buChar char="•"/>
              <a:defRPr/>
            </a:pPr>
            <a:r>
              <a:rPr lang="zh-CN" altLang="zh-CN" dirty="0">
                <a:solidFill>
                  <a:srgbClr val="003C78"/>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寄存器是BX、SI、DI时，段寄存器用</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DS</a:t>
            </a:r>
            <a:r>
              <a:rPr lang="zh-CN" altLang="en-US"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zh-CN" altLang="zh-CN"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zh-CN" altLang="zh-CN"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2、 寄存器是BP时段寄存器用</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SS</a:t>
            </a:r>
            <a:r>
              <a:rPr lang="zh-CN" altLang="en-US"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物理地址=16d*DS+BX(或SI或DI)+</a:t>
            </a:r>
            <a:r>
              <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位移量。</a:t>
            </a: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物理地址=16d*SS+BP+</a:t>
            </a:r>
            <a:r>
              <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位移量</a:t>
            </a: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r>
              <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b="1" dirty="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rPr>
              <a:t>均允许使用段超越前缀。</a:t>
            </a:r>
          </a:p>
          <a:p>
            <a:pPr eaLnBrk="1" hangingPunct="1">
              <a:spcBef>
                <a:spcPct val="50000"/>
              </a:spcBef>
              <a:buFont typeface="Arial" panose="020B0604020202020204" pitchFamily="34" charset="0"/>
              <a:buChar char="•"/>
              <a:defRPr/>
            </a:pPr>
            <a:endParaRPr lang="en-US"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spcBef>
                <a:spcPct val="50000"/>
              </a:spcBef>
              <a:buFont typeface="Arial" panose="020B0604020202020204" pitchFamily="34" charset="0"/>
              <a:buChar char="•"/>
              <a:defRPr/>
            </a:pPr>
            <a:endParaRPr lang="zh-CN" altLang="zh-CN" b="1" dirty="0" smtClean="0">
              <a:solidFill>
                <a:srgbClr val="003C78"/>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39</a:t>
            </a:fld>
            <a:endParaRPr lang="en-US" altLang="zh-CN" dirty="0"/>
          </a:p>
        </p:txBody>
      </p:sp>
    </p:spTree>
    <p:extLst>
      <p:ext uri="{BB962C8B-B14F-4D97-AF65-F5344CB8AC3E}">
        <p14:creationId xmlns:p14="http://schemas.microsoft.com/office/powerpoint/2010/main" val="378991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latin typeface="华文楷体" panose="02010600040101010101" pitchFamily="2" charset="-122"/>
                <a:ea typeface="华文楷体" panose="02010600040101010101" pitchFamily="2" charset="-122"/>
              </a:rPr>
              <a:pPr>
                <a:defRPr/>
              </a:pPr>
              <a:t>4</a:t>
            </a:fld>
            <a:endParaRPr lang="en-US" altLang="zh-CN" dirty="0">
              <a:latin typeface="华文楷体" panose="02010600040101010101" pitchFamily="2" charset="-122"/>
              <a:ea typeface="华文楷体" panose="02010600040101010101" pitchFamily="2" charset="-122"/>
            </a:endParaRPr>
          </a:p>
        </p:txBody>
      </p:sp>
      <p:sp>
        <p:nvSpPr>
          <p:cNvPr id="5" name="Text Box 3"/>
          <p:cNvSpPr txBox="1">
            <a:spLocks noChangeArrowheads="1"/>
          </p:cNvSpPr>
          <p:nvPr/>
        </p:nvSpPr>
        <p:spPr bwMode="auto">
          <a:xfrm>
            <a:off x="603662" y="1346521"/>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指令举例：</a:t>
            </a:r>
          </a:p>
        </p:txBody>
      </p:sp>
      <p:sp>
        <p:nvSpPr>
          <p:cNvPr id="6" name="Text Box 4"/>
          <p:cNvSpPr txBox="1">
            <a:spLocks noChangeArrowheads="1"/>
          </p:cNvSpPr>
          <p:nvPr/>
        </p:nvSpPr>
        <p:spPr bwMode="auto">
          <a:xfrm>
            <a:off x="1043608" y="4441035"/>
            <a:ext cx="6165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ADD    AX</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SI+6</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a:t>
            </a:r>
          </a:p>
        </p:txBody>
      </p:sp>
      <p:sp>
        <p:nvSpPr>
          <p:cNvPr id="7" name="Text Box 5"/>
          <p:cNvSpPr txBox="1">
            <a:spLocks noChangeArrowheads="1"/>
          </p:cNvSpPr>
          <p:nvPr/>
        </p:nvSpPr>
        <p:spPr bwMode="auto">
          <a:xfrm>
            <a:off x="2195736" y="2163252"/>
            <a:ext cx="655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MOV</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AX , BX</a:t>
            </a:r>
          </a:p>
        </p:txBody>
      </p:sp>
      <p:sp>
        <p:nvSpPr>
          <p:cNvPr id="8" name="Text Box 6"/>
          <p:cNvSpPr txBox="1">
            <a:spLocks noChangeArrowheads="1"/>
          </p:cNvSpPr>
          <p:nvPr/>
        </p:nvSpPr>
        <p:spPr bwMode="auto">
          <a:xfrm>
            <a:off x="2195736" y="3713130"/>
            <a:ext cx="5472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操作码   操作数</a:t>
            </a:r>
          </a:p>
        </p:txBody>
      </p:sp>
      <p:sp>
        <p:nvSpPr>
          <p:cNvPr id="9" name="AutoShape 7"/>
          <p:cNvSpPr>
            <a:spLocks noChangeArrowheads="1"/>
          </p:cNvSpPr>
          <p:nvPr/>
        </p:nvSpPr>
        <p:spPr bwMode="auto">
          <a:xfrm>
            <a:off x="2699792" y="2786104"/>
            <a:ext cx="216024" cy="838200"/>
          </a:xfrm>
          <a:prstGeom prst="downArrow">
            <a:avLst>
              <a:gd name="adj1" fmla="val 18598"/>
              <a:gd name="adj2" fmla="val 83344"/>
            </a:avLst>
          </a:prstGeom>
          <a:solidFill>
            <a:schemeClr val="accent2"/>
          </a:solidFill>
          <a:ln w="9525">
            <a:solidFill>
              <a:schemeClr val="tx1"/>
            </a:solidFill>
            <a:miter lim="800000"/>
            <a:headEnd/>
            <a:tailEnd/>
          </a:ln>
        </p:spPr>
        <p:txBody>
          <a:bodyPr vert="eaVert" wrap="none" anchor="ctr"/>
          <a:lstStyle/>
          <a:p>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Text Box 12"/>
          <p:cNvSpPr txBox="1">
            <a:spLocks noChangeArrowheads="1"/>
          </p:cNvSpPr>
          <p:nvPr/>
        </p:nvSpPr>
        <p:spPr bwMode="auto">
          <a:xfrm>
            <a:off x="1047979" y="4885245"/>
            <a:ext cx="464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dirty="0" err="1">
                <a:latin typeface="华文楷体" panose="02010600040101010101" pitchFamily="2" charset="-122"/>
                <a:ea typeface="华文楷体" panose="02010600040101010101" pitchFamily="2" charset="-122"/>
                <a:cs typeface="Times New Roman" panose="02020603050405020304" pitchFamily="18" charset="0"/>
              </a:rPr>
              <a:t>INC</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[BX]</a:t>
            </a:r>
          </a:p>
        </p:txBody>
      </p:sp>
      <p:sp>
        <p:nvSpPr>
          <p:cNvPr id="13" name="Text Box 14"/>
          <p:cNvSpPr txBox="1">
            <a:spLocks noChangeArrowheads="1"/>
          </p:cNvSpPr>
          <p:nvPr/>
        </p:nvSpPr>
        <p:spPr bwMode="auto">
          <a:xfrm>
            <a:off x="1065800" y="5412045"/>
            <a:ext cx="464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HLT</a:t>
            </a:r>
          </a:p>
        </p:txBody>
      </p:sp>
      <p:sp>
        <p:nvSpPr>
          <p:cNvPr id="14" name="AutoShape 7"/>
          <p:cNvSpPr>
            <a:spLocks noChangeArrowheads="1"/>
          </p:cNvSpPr>
          <p:nvPr/>
        </p:nvSpPr>
        <p:spPr bwMode="auto">
          <a:xfrm rot="20177504">
            <a:off x="3701772" y="2748270"/>
            <a:ext cx="216024" cy="876175"/>
          </a:xfrm>
          <a:prstGeom prst="downArrow">
            <a:avLst>
              <a:gd name="adj1" fmla="val 18598"/>
              <a:gd name="adj2" fmla="val 83344"/>
            </a:avLst>
          </a:prstGeom>
          <a:solidFill>
            <a:schemeClr val="accent2"/>
          </a:solidFill>
          <a:ln w="9525">
            <a:solidFill>
              <a:schemeClr val="tx1"/>
            </a:solidFill>
            <a:miter lim="800000"/>
            <a:headEnd/>
            <a:tailEnd/>
          </a:ln>
        </p:spPr>
        <p:txBody>
          <a:bodyPr vert="eaVert" wrap="none" anchor="ctr"/>
          <a:lstStyle/>
          <a:p>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AutoShape 7"/>
          <p:cNvSpPr>
            <a:spLocks noChangeArrowheads="1"/>
          </p:cNvSpPr>
          <p:nvPr/>
        </p:nvSpPr>
        <p:spPr bwMode="auto">
          <a:xfrm rot="1258150">
            <a:off x="4227654" y="2797002"/>
            <a:ext cx="216024" cy="838200"/>
          </a:xfrm>
          <a:prstGeom prst="downArrow">
            <a:avLst>
              <a:gd name="adj1" fmla="val 18598"/>
              <a:gd name="adj2" fmla="val 83344"/>
            </a:avLst>
          </a:prstGeom>
          <a:solidFill>
            <a:schemeClr val="accent2"/>
          </a:solidFill>
          <a:ln w="9525">
            <a:solidFill>
              <a:schemeClr val="tx1"/>
            </a:solidFill>
            <a:miter lim="800000"/>
            <a:headEnd/>
            <a:tailEnd/>
          </a:ln>
        </p:spPr>
        <p:txBody>
          <a:bodyPr vert="eaVert" wrap="none" anchor="ctr"/>
          <a:lstStyle/>
          <a:p>
            <a:endParaRPr lang="zh-CN" altLang="en-US" sz="280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4581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spcBef>
                <a:spcPct val="50000"/>
              </a:spcBef>
              <a:buNone/>
            </a:pPr>
            <a:r>
              <a:rPr lang="zh-CN" altLang="en-US" sz="2800" b="1" dirty="0"/>
              <a:t>例： </a:t>
            </a:r>
          </a:p>
          <a:p>
            <a:pPr marL="342900" indent="-342900">
              <a:spcBef>
                <a:spcPct val="50000"/>
              </a:spcBef>
            </a:pPr>
            <a:r>
              <a:rPr lang="zh-CN" altLang="en-US" sz="2800" b="1" dirty="0"/>
              <a:t> </a:t>
            </a:r>
            <a:r>
              <a:rPr lang="en-US" altLang="zh-CN" sz="2800" b="1" dirty="0" err="1"/>
              <a:t>MOV</a:t>
            </a:r>
            <a:r>
              <a:rPr lang="en-US" altLang="zh-CN" sz="2800" b="1" dirty="0"/>
              <a:t>   AX,  [</a:t>
            </a:r>
            <a:r>
              <a:rPr lang="en-US" altLang="zh-CN" sz="2800" b="1" dirty="0" err="1"/>
              <a:t>BX+8</a:t>
            </a:r>
            <a:r>
              <a:rPr lang="en-US" altLang="zh-CN" sz="2800" b="1" dirty="0"/>
              <a:t>]</a:t>
            </a:r>
          </a:p>
          <a:p>
            <a:pPr marL="342900" indent="-342900"/>
            <a:r>
              <a:rPr lang="en-US" altLang="zh-CN" sz="2800" b="1" dirty="0" err="1" smtClean="0"/>
              <a:t>MOV</a:t>
            </a:r>
            <a:r>
              <a:rPr lang="en-US" altLang="zh-CN" sz="2800" b="1" dirty="0" smtClean="0"/>
              <a:t>   </a:t>
            </a:r>
            <a:r>
              <a:rPr lang="en-US" altLang="zh-CN" sz="2800" b="1" dirty="0"/>
              <a:t>AX,  [</a:t>
            </a:r>
            <a:r>
              <a:rPr lang="en-US" altLang="zh-CN" sz="2800" b="1" dirty="0" err="1"/>
              <a:t>BP+1000H</a:t>
            </a:r>
            <a:r>
              <a:rPr lang="en-US" altLang="zh-CN" sz="2800" b="1" dirty="0"/>
              <a:t>] ; </a:t>
            </a:r>
            <a:r>
              <a:rPr lang="en-US" altLang="zh-CN" sz="2800" b="1" dirty="0" smtClean="0"/>
              <a:t> </a:t>
            </a:r>
            <a:r>
              <a:rPr lang="zh-CN" altLang="en-US" sz="2800" b="1" dirty="0" smtClean="0"/>
              <a:t>默认</a:t>
            </a:r>
            <a:r>
              <a:rPr lang="zh-CN" altLang="en-US" sz="2800" b="1" dirty="0"/>
              <a:t>段寄存器为</a:t>
            </a:r>
            <a:r>
              <a:rPr lang="en-US" altLang="zh-CN" sz="2800" b="1" dirty="0"/>
              <a:t>SS</a:t>
            </a:r>
            <a:endParaRPr lang="en-US" altLang="zh-CN" sz="2800" dirty="0"/>
          </a:p>
          <a:p>
            <a:pPr indent="0">
              <a:buFont typeface="Wingdings" panose="05000000000000000000" pitchFamily="2" charset="2"/>
              <a:buChar char="Ø"/>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40</a:t>
            </a:fld>
            <a:endParaRPr lang="en-US" altLang="zh-CN" dirty="0"/>
          </a:p>
        </p:txBody>
      </p:sp>
    </p:spTree>
    <p:extLst>
      <p:ext uri="{BB962C8B-B14F-4D97-AF65-F5344CB8AC3E}">
        <p14:creationId xmlns:p14="http://schemas.microsoft.com/office/powerpoint/2010/main" val="102856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buNone/>
            </a:pPr>
            <a:r>
              <a:rPr lang="zh-CN" altLang="en-US" b="1" dirty="0" smtClean="0"/>
              <a:t>注意：寄存器相对寻址常用于表格（数组）处理，此时，将表格的首地址作为偏移量，通过修改寄存器的内容指向表格的某一项。</a:t>
            </a:r>
            <a:endParaRPr lang="en-US" altLang="zh-CN" b="1" dirty="0" smtClean="0"/>
          </a:p>
          <a:p>
            <a:pPr indent="0">
              <a:buNone/>
            </a:pPr>
            <a:r>
              <a:rPr lang="zh-CN" altLang="en-US" b="1" dirty="0" smtClean="0">
                <a:solidFill>
                  <a:srgbClr val="C00000"/>
                </a:solidFill>
              </a:rPr>
              <a:t>例：</a:t>
            </a:r>
            <a:r>
              <a:rPr lang="en-US" altLang="zh-CN" b="1" dirty="0" err="1" smtClean="0"/>
              <a:t>MOV</a:t>
            </a:r>
            <a:r>
              <a:rPr lang="en-US" altLang="zh-CN" b="1" dirty="0" smtClean="0"/>
              <a:t>   </a:t>
            </a:r>
            <a:r>
              <a:rPr lang="en-US" altLang="zh-CN" b="1" dirty="0"/>
              <a:t>CX,  </a:t>
            </a:r>
            <a:r>
              <a:rPr lang="en-US" altLang="zh-CN" b="1" dirty="0">
                <a:solidFill>
                  <a:srgbClr val="C00000"/>
                </a:solidFill>
              </a:rPr>
              <a:t>TABLE</a:t>
            </a:r>
            <a:r>
              <a:rPr lang="en-US" altLang="zh-CN" b="1" dirty="0"/>
              <a:t>[SI]</a:t>
            </a:r>
          </a:p>
          <a:p>
            <a:pPr indent="0">
              <a:buNone/>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41</a:t>
            </a:fld>
            <a:endParaRPr lang="en-US" altLang="zh-CN" dirty="0"/>
          </a:p>
        </p:txBody>
      </p:sp>
    </p:spTree>
    <p:extLst>
      <p:ext uri="{BB962C8B-B14F-4D97-AF65-F5344CB8AC3E}">
        <p14:creationId xmlns:p14="http://schemas.microsoft.com/office/powerpoint/2010/main" val="14096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spcBef>
                <a:spcPct val="50000"/>
              </a:spcBef>
              <a:buSzPct val="80000"/>
              <a:buNone/>
            </a:pPr>
            <a:r>
              <a:rPr lang="zh-CN" altLang="en-US" b="1" dirty="0"/>
              <a:t>指令操作例：</a:t>
            </a:r>
            <a:r>
              <a:rPr lang="en-US" altLang="zh-CN" b="1" dirty="0" err="1">
                <a:solidFill>
                  <a:srgbClr val="002060"/>
                </a:solidFill>
              </a:rPr>
              <a:t>MOV</a:t>
            </a:r>
            <a:r>
              <a:rPr lang="en-US" altLang="zh-CN" b="1" dirty="0">
                <a:solidFill>
                  <a:srgbClr val="002060"/>
                </a:solidFill>
              </a:rPr>
              <a:t>  AX</a:t>
            </a:r>
            <a:r>
              <a:rPr lang="zh-CN" altLang="en-US" b="1" dirty="0">
                <a:solidFill>
                  <a:srgbClr val="002060"/>
                </a:solidFill>
              </a:rPr>
              <a:t>，</a:t>
            </a:r>
            <a:r>
              <a:rPr lang="en-US" altLang="zh-CN" b="1" dirty="0">
                <a:solidFill>
                  <a:srgbClr val="002060"/>
                </a:solidFill>
              </a:rPr>
              <a:t>DATA[BX]</a:t>
            </a:r>
          </a:p>
          <a:p>
            <a:pPr indent="0">
              <a:spcBef>
                <a:spcPct val="50000"/>
              </a:spcBef>
            </a:pPr>
            <a:r>
              <a:rPr lang="en-US" altLang="zh-CN" b="1" dirty="0"/>
              <a:t>    </a:t>
            </a:r>
            <a:r>
              <a:rPr lang="zh-CN" altLang="en-US" b="1" dirty="0"/>
              <a:t>若</a:t>
            </a:r>
            <a:r>
              <a:rPr lang="en-US" altLang="zh-CN" b="1" dirty="0"/>
              <a:t>(DS)=</a:t>
            </a:r>
            <a:r>
              <a:rPr lang="en-US" altLang="zh-CN" b="1" dirty="0" err="1"/>
              <a:t>6000H</a:t>
            </a:r>
            <a:r>
              <a:rPr lang="en-US" altLang="zh-CN" b="1" dirty="0"/>
              <a:t>, (BX)=</a:t>
            </a:r>
            <a:r>
              <a:rPr lang="en-US" altLang="zh-CN" b="1" dirty="0" err="1"/>
              <a:t>1000H</a:t>
            </a:r>
            <a:r>
              <a:rPr lang="en-US" altLang="zh-CN" b="1" dirty="0"/>
              <a:t>, </a:t>
            </a:r>
            <a:r>
              <a:rPr lang="en-US" altLang="zh-CN" b="1" dirty="0" smtClean="0"/>
              <a:t> DATA=</a:t>
            </a:r>
            <a:r>
              <a:rPr lang="en-US" altLang="zh-CN" b="1" dirty="0" err="1" smtClean="0"/>
              <a:t>2A00H</a:t>
            </a:r>
            <a:r>
              <a:rPr lang="en-US" altLang="zh-CN" b="1" dirty="0"/>
              <a:t>,</a:t>
            </a:r>
          </a:p>
          <a:p>
            <a:pPr indent="0">
              <a:spcBef>
                <a:spcPct val="50000"/>
              </a:spcBef>
            </a:pPr>
            <a:r>
              <a:rPr lang="en-US" altLang="zh-CN" b="1" dirty="0"/>
              <a:t>   </a:t>
            </a:r>
            <a:r>
              <a:rPr lang="en-US" altLang="zh-CN" b="1" dirty="0" smtClean="0"/>
              <a:t> </a:t>
            </a:r>
            <a:r>
              <a:rPr lang="en-US" altLang="zh-CN" b="1" dirty="0"/>
              <a:t>(</a:t>
            </a:r>
            <a:r>
              <a:rPr lang="en-US" altLang="zh-CN" b="1" dirty="0" err="1"/>
              <a:t>63A00H</a:t>
            </a:r>
            <a:r>
              <a:rPr lang="en-US" altLang="zh-CN" b="1" dirty="0"/>
              <a:t>)=</a:t>
            </a:r>
            <a:r>
              <a:rPr lang="en-US" altLang="zh-CN" b="1" dirty="0" err="1"/>
              <a:t>66H</a:t>
            </a:r>
            <a:r>
              <a:rPr lang="en-US" altLang="zh-CN" b="1" dirty="0"/>
              <a:t>,  (</a:t>
            </a:r>
            <a:r>
              <a:rPr lang="en-US" altLang="zh-CN" b="1" dirty="0" err="1"/>
              <a:t>63A01H</a:t>
            </a:r>
            <a:r>
              <a:rPr lang="en-US" altLang="zh-CN" b="1" dirty="0"/>
              <a:t>)=</a:t>
            </a:r>
            <a:r>
              <a:rPr lang="en-US" altLang="zh-CN" b="1" dirty="0" err="1"/>
              <a:t>55H</a:t>
            </a:r>
            <a:endParaRPr lang="en-US" altLang="zh-CN" b="1" dirty="0"/>
          </a:p>
          <a:p>
            <a:pPr indent="0">
              <a:spcBef>
                <a:spcPct val="50000"/>
              </a:spcBef>
            </a:pPr>
            <a:r>
              <a:rPr lang="en-US" altLang="zh-CN" b="1" dirty="0"/>
              <a:t> </a:t>
            </a:r>
            <a:r>
              <a:rPr lang="en-US" altLang="zh-CN" b="1" dirty="0" smtClean="0"/>
              <a:t>   </a:t>
            </a:r>
            <a:r>
              <a:rPr lang="zh-CN" altLang="en-US" b="1" dirty="0" smtClean="0"/>
              <a:t>物理</a:t>
            </a:r>
            <a:r>
              <a:rPr lang="zh-CN" altLang="en-US" b="1" dirty="0"/>
              <a:t>地址 </a:t>
            </a:r>
            <a:r>
              <a:rPr lang="en-US" altLang="zh-CN" b="1" dirty="0"/>
              <a:t>= </a:t>
            </a:r>
            <a:r>
              <a:rPr lang="en-US" altLang="zh-CN" b="1" dirty="0" smtClean="0"/>
              <a:t> </a:t>
            </a:r>
            <a:r>
              <a:rPr lang="en-US" altLang="zh-CN" b="1" dirty="0" err="1" smtClean="0"/>
              <a:t>60000H</a:t>
            </a:r>
            <a:r>
              <a:rPr lang="en-US" altLang="zh-CN" b="1" dirty="0" smtClean="0"/>
              <a:t> </a:t>
            </a:r>
            <a:r>
              <a:rPr lang="en-US" altLang="zh-CN" b="1" dirty="0"/>
              <a:t>+ </a:t>
            </a:r>
            <a:r>
              <a:rPr lang="en-US" altLang="zh-CN" b="1" dirty="0" err="1"/>
              <a:t>1000H</a:t>
            </a:r>
            <a:r>
              <a:rPr lang="en-US" altLang="zh-CN" b="1" dirty="0"/>
              <a:t> + </a:t>
            </a:r>
            <a:r>
              <a:rPr lang="en-US" altLang="zh-CN" b="1" dirty="0" err="1"/>
              <a:t>2A00H</a:t>
            </a:r>
            <a:r>
              <a:rPr lang="en-US" altLang="zh-CN" b="1" dirty="0"/>
              <a:t> = </a:t>
            </a:r>
            <a:r>
              <a:rPr lang="en-US" altLang="zh-CN" b="1" dirty="0" err="1"/>
              <a:t>63A00H</a:t>
            </a:r>
            <a:endParaRPr lang="en-US" altLang="zh-CN" b="1" dirty="0"/>
          </a:p>
          <a:p>
            <a:pPr indent="0" algn="just">
              <a:lnSpc>
                <a:spcPct val="120000"/>
              </a:lnSpc>
            </a:pPr>
            <a:r>
              <a:rPr lang="en-GB" altLang="zh-CN" b="1" dirty="0"/>
              <a:t>    </a:t>
            </a:r>
            <a:r>
              <a:rPr lang="zh-CN" altLang="en-GB" b="1" dirty="0"/>
              <a:t>指令执行后</a:t>
            </a:r>
            <a:r>
              <a:rPr lang="en-US" altLang="en-GB" b="1" dirty="0"/>
              <a:t>：</a:t>
            </a:r>
            <a:r>
              <a:rPr lang="en-US" altLang="en-US" b="1" dirty="0"/>
              <a:t>（</a:t>
            </a:r>
            <a:r>
              <a:rPr lang="en-US" altLang="zh-CN" b="1" dirty="0"/>
              <a:t>AX</a:t>
            </a:r>
            <a:r>
              <a:rPr lang="zh-CN" altLang="en-US" b="1" dirty="0"/>
              <a:t>）</a:t>
            </a:r>
            <a:r>
              <a:rPr lang="en-US" altLang="zh-CN" b="1" dirty="0"/>
              <a:t>=</a:t>
            </a:r>
            <a:r>
              <a:rPr lang="en-US" altLang="zh-CN" b="1" dirty="0" err="1"/>
              <a:t>5566H</a:t>
            </a:r>
            <a:endParaRPr lang="en-US" altLang="zh-CN" b="1" dirty="0"/>
          </a:p>
          <a:p>
            <a:pPr indent="0">
              <a:buNone/>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42</a:t>
            </a:fld>
            <a:endParaRPr lang="en-US" altLang="zh-CN" dirty="0"/>
          </a:p>
        </p:txBody>
      </p:sp>
    </p:spTree>
    <p:extLst>
      <p:ext uri="{BB962C8B-B14F-4D97-AF65-F5344CB8AC3E}">
        <p14:creationId xmlns:p14="http://schemas.microsoft.com/office/powerpoint/2010/main" val="33869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Effect transition="in" filter="fade">
                                      <p:cBhvr>
                                        <p:cTn id="7" dur="500"/>
                                        <p:tgtEl>
                                          <p:spTgt spid="358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4" end="4"/>
                                            </p:txEl>
                                          </p:spTgt>
                                        </p:tgtEl>
                                        <p:attrNameLst>
                                          <p:attrName>style.visibility</p:attrName>
                                        </p:attrNameLst>
                                      </p:cBhvr>
                                      <p:to>
                                        <p:strVal val="visible"/>
                                      </p:to>
                                    </p:set>
                                    <p:animEffect transition="in" filter="fade">
                                      <p:cBhvr>
                                        <p:cTn id="12" dur="500"/>
                                        <p:tgtEl>
                                          <p:spTgt spid="3584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5843">
                                            <p:txEl>
                                              <p:pRg st="5" end="5"/>
                                            </p:txEl>
                                          </p:spTgt>
                                        </p:tgtEl>
                                        <p:attrNameLst>
                                          <p:attrName>style.visibility</p:attrName>
                                        </p:attrNameLst>
                                      </p:cBhvr>
                                      <p:to>
                                        <p:strVal val="visible"/>
                                      </p:to>
                                    </p:set>
                                    <p:animEffect transition="in" filter="fade">
                                      <p:cBhvr>
                                        <p:cTn id="15"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EDCCF9B-0ACB-49E1-A74B-41F2E8B623EC}" type="slidenum">
              <a:rPr lang="en-US" altLang="zh-CN" smtClean="0"/>
              <a:pPr/>
              <a:t>43</a:t>
            </a:fld>
            <a:endParaRPr lang="en-US" altLang="zh-CN" smtClean="0"/>
          </a:p>
        </p:txBody>
      </p:sp>
      <p:sp>
        <p:nvSpPr>
          <p:cNvPr id="35842" name="Rectangle 2"/>
          <p:cNvSpPr>
            <a:spLocks noChangeArrowheads="1"/>
          </p:cNvSpPr>
          <p:nvPr/>
        </p:nvSpPr>
        <p:spPr bwMode="auto">
          <a:xfrm>
            <a:off x="5724525" y="981075"/>
            <a:ext cx="2209800" cy="5076825"/>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35843" name="Line 3"/>
          <p:cNvSpPr>
            <a:spLocks noChangeShapeType="1"/>
          </p:cNvSpPr>
          <p:nvPr/>
        </p:nvSpPr>
        <p:spPr bwMode="auto">
          <a:xfrm>
            <a:off x="5724525" y="32385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4" name="Line 5"/>
          <p:cNvSpPr>
            <a:spLocks noChangeShapeType="1"/>
          </p:cNvSpPr>
          <p:nvPr/>
        </p:nvSpPr>
        <p:spPr bwMode="auto">
          <a:xfrm>
            <a:off x="5724525" y="43053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Text Box 7"/>
          <p:cNvSpPr txBox="1">
            <a:spLocks noChangeArrowheads="1"/>
          </p:cNvSpPr>
          <p:nvPr/>
        </p:nvSpPr>
        <p:spPr bwMode="auto">
          <a:xfrm>
            <a:off x="6257925" y="1790700"/>
            <a:ext cx="121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2800" b="1">
                <a:solidFill>
                  <a:srgbClr val="FF3300"/>
                </a:solidFill>
              </a:rPr>
              <a:t>操作码</a:t>
            </a:r>
            <a:endParaRPr lang="zh-CN" altLang="en-US"/>
          </a:p>
        </p:txBody>
      </p:sp>
      <p:sp>
        <p:nvSpPr>
          <p:cNvPr id="35846" name="Line 12"/>
          <p:cNvSpPr>
            <a:spLocks noChangeShapeType="1"/>
          </p:cNvSpPr>
          <p:nvPr/>
        </p:nvSpPr>
        <p:spPr bwMode="auto">
          <a:xfrm>
            <a:off x="5724525" y="17907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Line 13"/>
          <p:cNvSpPr>
            <a:spLocks noChangeShapeType="1"/>
          </p:cNvSpPr>
          <p:nvPr/>
        </p:nvSpPr>
        <p:spPr bwMode="auto">
          <a:xfrm>
            <a:off x="5724525" y="23241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14"/>
          <p:cNvSpPr>
            <a:spLocks noChangeShapeType="1"/>
          </p:cNvSpPr>
          <p:nvPr/>
        </p:nvSpPr>
        <p:spPr bwMode="auto">
          <a:xfrm>
            <a:off x="5724525" y="27813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15"/>
          <p:cNvSpPr>
            <a:spLocks noChangeShapeType="1"/>
          </p:cNvSpPr>
          <p:nvPr/>
        </p:nvSpPr>
        <p:spPr bwMode="auto">
          <a:xfrm>
            <a:off x="5724525" y="47625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16"/>
          <p:cNvSpPr>
            <a:spLocks noChangeShapeType="1"/>
          </p:cNvSpPr>
          <p:nvPr/>
        </p:nvSpPr>
        <p:spPr bwMode="auto">
          <a:xfrm>
            <a:off x="5724525" y="5219700"/>
            <a:ext cx="220980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Text Box 19"/>
          <p:cNvSpPr txBox="1">
            <a:spLocks noChangeArrowheads="1"/>
          </p:cNvSpPr>
          <p:nvPr/>
        </p:nvSpPr>
        <p:spPr bwMode="auto">
          <a:xfrm>
            <a:off x="5953125" y="2324100"/>
            <a:ext cx="2057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solidFill>
                  <a:srgbClr val="FF3300"/>
                </a:solidFill>
              </a:rPr>
              <a:t>00 </a:t>
            </a:r>
            <a:r>
              <a:rPr lang="zh-CN" altLang="en-US" sz="2800">
                <a:solidFill>
                  <a:srgbClr val="FF3300"/>
                </a:solidFill>
              </a:rPr>
              <a:t>偏移量低</a:t>
            </a:r>
            <a:endParaRPr lang="zh-CN" altLang="en-US"/>
          </a:p>
        </p:txBody>
      </p:sp>
      <p:sp>
        <p:nvSpPr>
          <p:cNvPr id="35852" name="Text Box 20"/>
          <p:cNvSpPr txBox="1">
            <a:spLocks noChangeArrowheads="1"/>
          </p:cNvSpPr>
          <p:nvPr/>
        </p:nvSpPr>
        <p:spPr bwMode="auto">
          <a:xfrm>
            <a:off x="5895975" y="2781300"/>
            <a:ext cx="1981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solidFill>
                  <a:srgbClr val="FF3300"/>
                </a:solidFill>
              </a:rPr>
              <a:t>2A </a:t>
            </a:r>
            <a:r>
              <a:rPr lang="zh-CN" altLang="en-US" sz="2800">
                <a:solidFill>
                  <a:srgbClr val="FF3300"/>
                </a:solidFill>
              </a:rPr>
              <a:t>偏移量高</a:t>
            </a:r>
            <a:endParaRPr lang="zh-CN" altLang="en-US"/>
          </a:p>
        </p:txBody>
      </p:sp>
      <p:sp>
        <p:nvSpPr>
          <p:cNvPr id="35853" name="Text Box 22"/>
          <p:cNvSpPr txBox="1">
            <a:spLocks noChangeArrowheads="1"/>
          </p:cNvSpPr>
          <p:nvPr/>
        </p:nvSpPr>
        <p:spPr bwMode="auto">
          <a:xfrm>
            <a:off x="1234834" y="1555751"/>
            <a:ext cx="2133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3200" dirty="0"/>
              <a:t>DS  </a:t>
            </a:r>
            <a:r>
              <a:rPr lang="en-US" altLang="zh-CN" sz="3200" dirty="0">
                <a:latin typeface="Arial" panose="020B0604020202020204" pitchFamily="34" charset="0"/>
              </a:rPr>
              <a:t>6000</a:t>
            </a:r>
          </a:p>
        </p:txBody>
      </p:sp>
      <p:sp>
        <p:nvSpPr>
          <p:cNvPr id="35854" name="Text Box 23"/>
          <p:cNvSpPr txBox="1">
            <a:spLocks noChangeArrowheads="1"/>
          </p:cNvSpPr>
          <p:nvPr/>
        </p:nvSpPr>
        <p:spPr bwMode="auto">
          <a:xfrm>
            <a:off x="1216819" y="2350770"/>
            <a:ext cx="2980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3200" dirty="0"/>
              <a:t>BX    </a:t>
            </a:r>
            <a:r>
              <a:rPr lang="en-US" altLang="zh-CN" sz="3200" dirty="0">
                <a:latin typeface="Arial" panose="020B0604020202020204" pitchFamily="34" charset="0"/>
              </a:rPr>
              <a:t>1000</a:t>
            </a:r>
          </a:p>
        </p:txBody>
      </p:sp>
      <p:sp>
        <p:nvSpPr>
          <p:cNvPr id="35855" name="Text Box 24"/>
          <p:cNvSpPr txBox="1">
            <a:spLocks noChangeArrowheads="1"/>
          </p:cNvSpPr>
          <p:nvPr/>
        </p:nvSpPr>
        <p:spPr bwMode="auto">
          <a:xfrm>
            <a:off x="179313" y="3185794"/>
            <a:ext cx="44958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3200" dirty="0"/>
              <a:t> + DATA    </a:t>
            </a:r>
            <a:r>
              <a:rPr lang="en-US" altLang="zh-CN" sz="3200" dirty="0" err="1">
                <a:latin typeface="Arial" panose="020B0604020202020204" pitchFamily="34" charset="0"/>
              </a:rPr>
              <a:t>2A00</a:t>
            </a:r>
            <a:endParaRPr lang="en-US" altLang="zh-CN" sz="3200" dirty="0">
              <a:latin typeface="Arial" panose="020B0604020202020204" pitchFamily="34" charset="0"/>
            </a:endParaRPr>
          </a:p>
        </p:txBody>
      </p:sp>
      <p:sp>
        <p:nvSpPr>
          <p:cNvPr id="35856" name="Rectangle 25"/>
          <p:cNvSpPr>
            <a:spLocks noChangeArrowheads="1"/>
          </p:cNvSpPr>
          <p:nvPr/>
        </p:nvSpPr>
        <p:spPr bwMode="auto">
          <a:xfrm>
            <a:off x="1993900" y="1509713"/>
            <a:ext cx="1031875" cy="609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57" name="Rectangle 26"/>
          <p:cNvSpPr>
            <a:spLocks noChangeArrowheads="1"/>
          </p:cNvSpPr>
          <p:nvPr/>
        </p:nvSpPr>
        <p:spPr bwMode="auto">
          <a:xfrm>
            <a:off x="2241550" y="2271713"/>
            <a:ext cx="1071563" cy="609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58" name="Rectangle 27"/>
          <p:cNvSpPr>
            <a:spLocks noChangeArrowheads="1"/>
          </p:cNvSpPr>
          <p:nvPr/>
        </p:nvSpPr>
        <p:spPr bwMode="auto">
          <a:xfrm>
            <a:off x="2241550" y="3109913"/>
            <a:ext cx="1071563" cy="6096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59" name="Line 28"/>
          <p:cNvSpPr>
            <a:spLocks noChangeShapeType="1"/>
          </p:cNvSpPr>
          <p:nvPr/>
        </p:nvSpPr>
        <p:spPr bwMode="auto">
          <a:xfrm flipV="1">
            <a:off x="404813" y="3860800"/>
            <a:ext cx="3097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Text Box 29"/>
          <p:cNvSpPr txBox="1">
            <a:spLocks noChangeArrowheads="1"/>
          </p:cNvSpPr>
          <p:nvPr/>
        </p:nvSpPr>
        <p:spPr bwMode="auto">
          <a:xfrm>
            <a:off x="2079625" y="3948113"/>
            <a:ext cx="1219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3200">
                <a:latin typeface="Arial" panose="020B0604020202020204" pitchFamily="34" charset="0"/>
              </a:rPr>
              <a:t>63A00</a:t>
            </a:r>
          </a:p>
        </p:txBody>
      </p:sp>
      <p:sp>
        <p:nvSpPr>
          <p:cNvPr id="35861" name="Text Box 31"/>
          <p:cNvSpPr txBox="1">
            <a:spLocks noChangeArrowheads="1"/>
          </p:cNvSpPr>
          <p:nvPr/>
        </p:nvSpPr>
        <p:spPr bwMode="auto">
          <a:xfrm>
            <a:off x="4149725" y="4252913"/>
            <a:ext cx="14224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sz="3200"/>
              <a:t>63A00H</a:t>
            </a:r>
          </a:p>
        </p:txBody>
      </p:sp>
      <p:sp>
        <p:nvSpPr>
          <p:cNvPr id="35862" name="Rectangle 32"/>
          <p:cNvSpPr>
            <a:spLocks noChangeArrowheads="1"/>
          </p:cNvSpPr>
          <p:nvPr/>
        </p:nvSpPr>
        <p:spPr bwMode="auto">
          <a:xfrm>
            <a:off x="2066925" y="4838700"/>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35863" name="Line 33"/>
          <p:cNvSpPr>
            <a:spLocks noChangeShapeType="1"/>
          </p:cNvSpPr>
          <p:nvPr/>
        </p:nvSpPr>
        <p:spPr bwMode="auto">
          <a:xfrm>
            <a:off x="3057525" y="4838700"/>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Text Box 34"/>
          <p:cNvSpPr txBox="1">
            <a:spLocks noChangeArrowheads="1"/>
          </p:cNvSpPr>
          <p:nvPr/>
        </p:nvSpPr>
        <p:spPr bwMode="auto">
          <a:xfrm>
            <a:off x="2100263" y="499110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AH</a:t>
            </a:r>
          </a:p>
        </p:txBody>
      </p:sp>
      <p:sp>
        <p:nvSpPr>
          <p:cNvPr id="35865" name="Text Box 35"/>
          <p:cNvSpPr txBox="1">
            <a:spLocks noChangeArrowheads="1"/>
          </p:cNvSpPr>
          <p:nvPr/>
        </p:nvSpPr>
        <p:spPr bwMode="auto">
          <a:xfrm>
            <a:off x="3048000" y="499110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AL</a:t>
            </a:r>
          </a:p>
        </p:txBody>
      </p:sp>
      <p:sp>
        <p:nvSpPr>
          <p:cNvPr id="35866" name="Text Box 38"/>
          <p:cNvSpPr txBox="1">
            <a:spLocks noChangeArrowheads="1"/>
          </p:cNvSpPr>
          <p:nvPr/>
        </p:nvSpPr>
        <p:spPr bwMode="auto">
          <a:xfrm>
            <a:off x="1381125" y="499110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t>AX</a:t>
            </a:r>
          </a:p>
        </p:txBody>
      </p:sp>
      <p:grpSp>
        <p:nvGrpSpPr>
          <p:cNvPr id="35867" name="Group 44"/>
          <p:cNvGrpSpPr>
            <a:grpSpLocks/>
          </p:cNvGrpSpPr>
          <p:nvPr/>
        </p:nvGrpSpPr>
        <p:grpSpPr bwMode="auto">
          <a:xfrm>
            <a:off x="2244725" y="4800600"/>
            <a:ext cx="3632200" cy="1435100"/>
            <a:chOff x="1408" y="2616"/>
            <a:chExt cx="2288" cy="904"/>
          </a:xfrm>
        </p:grpSpPr>
        <p:sp>
          <p:nvSpPr>
            <p:cNvPr id="35868" name="Freeform 39"/>
            <p:cNvSpPr>
              <a:spLocks noChangeArrowheads="1"/>
            </p:cNvSpPr>
            <p:nvPr/>
          </p:nvSpPr>
          <p:spPr bwMode="auto">
            <a:xfrm>
              <a:off x="1408" y="2616"/>
              <a:ext cx="2288" cy="904"/>
            </a:xfrm>
            <a:custGeom>
              <a:avLst/>
              <a:gdLst>
                <a:gd name="T0" fmla="*/ 2288 w 2288"/>
                <a:gd name="T1" fmla="*/ 120 h 904"/>
                <a:gd name="T2" fmla="*/ 2000 w 2288"/>
                <a:gd name="T3" fmla="*/ 120 h 904"/>
                <a:gd name="T4" fmla="*/ 1184 w 2288"/>
                <a:gd name="T5" fmla="*/ 840 h 904"/>
                <a:gd name="T6" fmla="*/ 176 w 2288"/>
                <a:gd name="T7" fmla="*/ 504 h 904"/>
                <a:gd name="T8" fmla="*/ 128 w 2288"/>
                <a:gd name="T9" fmla="*/ 456 h 904"/>
              </a:gdLst>
              <a:ahLst/>
              <a:cxnLst>
                <a:cxn ang="0">
                  <a:pos x="T0" y="T1"/>
                </a:cxn>
                <a:cxn ang="0">
                  <a:pos x="T2" y="T3"/>
                </a:cxn>
                <a:cxn ang="0">
                  <a:pos x="T4" y="T5"/>
                </a:cxn>
                <a:cxn ang="0">
                  <a:pos x="T6" y="T7"/>
                </a:cxn>
                <a:cxn ang="0">
                  <a:pos x="T8" y="T9"/>
                </a:cxn>
              </a:cxnLst>
              <a:rect l="0" t="0" r="r" b="b"/>
              <a:pathLst>
                <a:path w="2288" h="904">
                  <a:moveTo>
                    <a:pt x="2288" y="120"/>
                  </a:moveTo>
                  <a:cubicBezTo>
                    <a:pt x="2236" y="60"/>
                    <a:pt x="2184" y="0"/>
                    <a:pt x="2000" y="120"/>
                  </a:cubicBezTo>
                  <a:cubicBezTo>
                    <a:pt x="1816" y="240"/>
                    <a:pt x="1488" y="776"/>
                    <a:pt x="1184" y="840"/>
                  </a:cubicBezTo>
                  <a:cubicBezTo>
                    <a:pt x="880" y="904"/>
                    <a:pt x="352" y="568"/>
                    <a:pt x="176" y="504"/>
                  </a:cubicBezTo>
                  <a:cubicBezTo>
                    <a:pt x="0" y="440"/>
                    <a:pt x="64" y="448"/>
                    <a:pt x="128" y="456"/>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35869" name="Line 42"/>
            <p:cNvSpPr>
              <a:spLocks noChangeShapeType="1"/>
            </p:cNvSpPr>
            <p:nvPr/>
          </p:nvSpPr>
          <p:spPr bwMode="auto">
            <a:xfrm>
              <a:off x="1488" y="3072"/>
              <a:ext cx="48" cy="9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Line 43"/>
            <p:cNvSpPr>
              <a:spLocks noChangeShapeType="1"/>
            </p:cNvSpPr>
            <p:nvPr/>
          </p:nvSpPr>
          <p:spPr bwMode="auto">
            <a:xfrm>
              <a:off x="1488" y="3072"/>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71" name="Group 47"/>
          <p:cNvGrpSpPr>
            <a:grpSpLocks/>
          </p:cNvGrpSpPr>
          <p:nvPr/>
        </p:nvGrpSpPr>
        <p:grpSpPr bwMode="auto">
          <a:xfrm>
            <a:off x="4048125" y="4533900"/>
            <a:ext cx="1828800" cy="914400"/>
            <a:chOff x="2544" y="2448"/>
            <a:chExt cx="1152" cy="576"/>
          </a:xfrm>
        </p:grpSpPr>
        <p:sp>
          <p:nvSpPr>
            <p:cNvPr id="35872" name="Freeform 41"/>
            <p:cNvSpPr>
              <a:spLocks noChangeArrowheads="1"/>
            </p:cNvSpPr>
            <p:nvPr/>
          </p:nvSpPr>
          <p:spPr bwMode="auto">
            <a:xfrm>
              <a:off x="2544" y="2448"/>
              <a:ext cx="1152" cy="560"/>
            </a:xfrm>
            <a:custGeom>
              <a:avLst/>
              <a:gdLst>
                <a:gd name="T0" fmla="*/ 1152 w 1152"/>
                <a:gd name="T1" fmla="*/ 0 h 560"/>
                <a:gd name="T2" fmla="*/ 288 w 1152"/>
                <a:gd name="T3" fmla="*/ 480 h 560"/>
                <a:gd name="T4" fmla="*/ 0 w 1152"/>
                <a:gd name="T5" fmla="*/ 480 h 560"/>
              </a:gdLst>
              <a:ahLst/>
              <a:cxnLst>
                <a:cxn ang="0">
                  <a:pos x="T0" y="T1"/>
                </a:cxn>
                <a:cxn ang="0">
                  <a:pos x="T2" y="T3"/>
                </a:cxn>
                <a:cxn ang="0">
                  <a:pos x="T4" y="T5"/>
                </a:cxn>
              </a:cxnLst>
              <a:rect l="0" t="0" r="r" b="b"/>
              <a:pathLst>
                <a:path w="1152" h="560">
                  <a:moveTo>
                    <a:pt x="1152" y="0"/>
                  </a:moveTo>
                  <a:cubicBezTo>
                    <a:pt x="816" y="200"/>
                    <a:pt x="480" y="400"/>
                    <a:pt x="288" y="480"/>
                  </a:cubicBezTo>
                  <a:cubicBezTo>
                    <a:pt x="96" y="560"/>
                    <a:pt x="48" y="480"/>
                    <a:pt x="0" y="480"/>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35873" name="Line 45"/>
            <p:cNvSpPr>
              <a:spLocks noChangeShapeType="1"/>
            </p:cNvSpPr>
            <p:nvPr/>
          </p:nvSpPr>
          <p:spPr bwMode="auto">
            <a:xfrm>
              <a:off x="2544" y="2928"/>
              <a:ext cx="48" cy="9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Line 46"/>
            <p:cNvSpPr>
              <a:spLocks noChangeShapeType="1"/>
            </p:cNvSpPr>
            <p:nvPr/>
          </p:nvSpPr>
          <p:spPr bwMode="auto">
            <a:xfrm flipV="1">
              <a:off x="2544" y="2880"/>
              <a:ext cx="96" cy="4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75" name="Oval 48"/>
          <p:cNvSpPr>
            <a:spLocks noChangeArrowheads="1"/>
          </p:cNvSpPr>
          <p:nvPr/>
        </p:nvSpPr>
        <p:spPr bwMode="auto">
          <a:xfrm>
            <a:off x="5876925" y="4914900"/>
            <a:ext cx="152400" cy="152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35876" name="Oval 49"/>
          <p:cNvSpPr>
            <a:spLocks noChangeArrowheads="1"/>
          </p:cNvSpPr>
          <p:nvPr/>
        </p:nvSpPr>
        <p:spPr bwMode="auto">
          <a:xfrm>
            <a:off x="5876925" y="4457700"/>
            <a:ext cx="152400" cy="152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35877" name="AutoShape 50"/>
          <p:cNvSpPr>
            <a:spLocks/>
          </p:cNvSpPr>
          <p:nvPr/>
        </p:nvSpPr>
        <p:spPr bwMode="auto">
          <a:xfrm>
            <a:off x="8010525" y="4152900"/>
            <a:ext cx="315913" cy="1436688"/>
          </a:xfrm>
          <a:prstGeom prst="rightBrace">
            <a:avLst>
              <a:gd name="adj1" fmla="val 37877"/>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78" name="AutoShape 51"/>
          <p:cNvSpPr>
            <a:spLocks/>
          </p:cNvSpPr>
          <p:nvPr/>
        </p:nvSpPr>
        <p:spPr bwMode="auto">
          <a:xfrm>
            <a:off x="8037513" y="1484313"/>
            <a:ext cx="288925" cy="2074862"/>
          </a:xfrm>
          <a:prstGeom prst="rightBrace">
            <a:avLst>
              <a:gd name="adj1" fmla="val 5981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35879" name="Text Box 53"/>
          <p:cNvSpPr txBox="1">
            <a:spLocks noChangeArrowheads="1"/>
          </p:cNvSpPr>
          <p:nvPr/>
        </p:nvSpPr>
        <p:spPr bwMode="auto">
          <a:xfrm>
            <a:off x="8469313" y="2132013"/>
            <a:ext cx="365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35880" name="Text Box 54"/>
          <p:cNvSpPr txBox="1">
            <a:spLocks noChangeArrowheads="1"/>
          </p:cNvSpPr>
          <p:nvPr/>
        </p:nvSpPr>
        <p:spPr bwMode="auto">
          <a:xfrm>
            <a:off x="8467725" y="4457700"/>
            <a:ext cx="3651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数据段</a:t>
            </a:r>
          </a:p>
        </p:txBody>
      </p:sp>
      <p:sp>
        <p:nvSpPr>
          <p:cNvPr id="35881" name="Line 55"/>
          <p:cNvSpPr>
            <a:spLocks noChangeShapeType="1"/>
          </p:cNvSpPr>
          <p:nvPr/>
        </p:nvSpPr>
        <p:spPr bwMode="auto">
          <a:xfrm>
            <a:off x="3286125" y="4221163"/>
            <a:ext cx="863600" cy="2159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882" name="Text Box 56"/>
          <p:cNvSpPr txBox="1">
            <a:spLocks noChangeArrowheads="1"/>
          </p:cNvSpPr>
          <p:nvPr/>
        </p:nvSpPr>
        <p:spPr bwMode="auto">
          <a:xfrm>
            <a:off x="6669088" y="1052513"/>
            <a:ext cx="215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35883" name="Text Box 57"/>
          <p:cNvSpPr txBox="1">
            <a:spLocks noChangeArrowheads="1"/>
          </p:cNvSpPr>
          <p:nvPr/>
        </p:nvSpPr>
        <p:spPr bwMode="auto">
          <a:xfrm>
            <a:off x="6669088" y="3429000"/>
            <a:ext cx="215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35884" name="Text Box 58"/>
          <p:cNvSpPr txBox="1">
            <a:spLocks noChangeArrowheads="1"/>
          </p:cNvSpPr>
          <p:nvPr/>
        </p:nvSpPr>
        <p:spPr bwMode="auto">
          <a:xfrm>
            <a:off x="6669088" y="5372100"/>
            <a:ext cx="2159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35885" name="Text Box 59"/>
          <p:cNvSpPr txBox="1">
            <a:spLocks noChangeArrowheads="1"/>
          </p:cNvSpPr>
          <p:nvPr/>
        </p:nvSpPr>
        <p:spPr bwMode="auto">
          <a:xfrm>
            <a:off x="6467475" y="4321175"/>
            <a:ext cx="7921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66H</a:t>
            </a:r>
            <a:endParaRPr lang="en-US" altLang="zh-CN" b="1"/>
          </a:p>
        </p:txBody>
      </p:sp>
      <p:sp>
        <p:nvSpPr>
          <p:cNvPr id="35886" name="Text Box 60"/>
          <p:cNvSpPr txBox="1">
            <a:spLocks noChangeArrowheads="1"/>
          </p:cNvSpPr>
          <p:nvPr/>
        </p:nvSpPr>
        <p:spPr bwMode="auto">
          <a:xfrm>
            <a:off x="6453188" y="4797425"/>
            <a:ext cx="7921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55H</a:t>
            </a:r>
            <a:endParaRPr lang="en-US" altLang="zh-CN" b="1"/>
          </a:p>
        </p:txBody>
      </p:sp>
      <p:sp>
        <p:nvSpPr>
          <p:cNvPr id="35887" name="Rectangle 61"/>
          <p:cNvSpPr>
            <a:spLocks noChangeArrowheads="1"/>
          </p:cNvSpPr>
          <p:nvPr/>
        </p:nvSpPr>
        <p:spPr bwMode="auto">
          <a:xfrm>
            <a:off x="539750" y="425450"/>
            <a:ext cx="3657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err="1">
                <a:solidFill>
                  <a:srgbClr val="00FFFF"/>
                </a:solidFill>
              </a:rPr>
              <a:t>MOV</a:t>
            </a:r>
            <a:r>
              <a:rPr lang="en-US" altLang="zh-CN" sz="2800" b="1" dirty="0">
                <a:solidFill>
                  <a:srgbClr val="00FFFF"/>
                </a:solidFill>
              </a:rPr>
              <a:t>  AX</a:t>
            </a:r>
            <a:r>
              <a:rPr lang="zh-CN" altLang="en-US" sz="2800" b="1" dirty="0">
                <a:solidFill>
                  <a:srgbClr val="00FFFF"/>
                </a:solidFill>
              </a:rPr>
              <a:t>，</a:t>
            </a:r>
            <a:r>
              <a:rPr lang="en-US" altLang="zh-CN" sz="2800" b="1" dirty="0">
                <a:solidFill>
                  <a:srgbClr val="00FFFF"/>
                </a:solidFill>
              </a:rPr>
              <a:t>DATA[BX]</a:t>
            </a:r>
          </a:p>
        </p:txBody>
      </p:sp>
    </p:spTree>
    <p:extLst>
      <p:ext uri="{BB962C8B-B14F-4D97-AF65-F5344CB8AC3E}">
        <p14:creationId xmlns:p14="http://schemas.microsoft.com/office/powerpoint/2010/main" val="818002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）寄存器相对寻址</a:t>
            </a:r>
            <a:endParaRPr lang="zh-CN" altLang="en-US" b="1" dirty="0">
              <a:solidFill>
                <a:srgbClr val="800000"/>
              </a:solidFill>
              <a:latin typeface="宋体" panose="02010600030101010101" pitchFamily="2" charset="-122"/>
            </a:endParaRPr>
          </a:p>
          <a:p>
            <a:pPr indent="0">
              <a:spcBef>
                <a:spcPct val="50000"/>
              </a:spcBef>
              <a:buSzPct val="80000"/>
              <a:buNone/>
            </a:pPr>
            <a:r>
              <a:rPr lang="en-GB" altLang="en-US" dirty="0" err="1"/>
              <a:t>寄存器相对寻址</a:t>
            </a:r>
            <a:r>
              <a:rPr lang="zh-CN" altLang="en-GB" dirty="0"/>
              <a:t>典型</a:t>
            </a:r>
            <a:r>
              <a:rPr lang="zh-CN" altLang="en-GB" dirty="0" smtClean="0"/>
              <a:t>应用</a:t>
            </a:r>
            <a:r>
              <a:rPr lang="zh-CN" altLang="en-US" dirty="0" smtClean="0"/>
              <a:t>：</a:t>
            </a:r>
            <a:endParaRPr lang="en-US" altLang="zh-CN" dirty="0" smtClean="0"/>
          </a:p>
          <a:p>
            <a:r>
              <a:rPr lang="zh-CN" altLang="en-US" b="1" dirty="0">
                <a:solidFill>
                  <a:srgbClr val="C00000"/>
                </a:solidFill>
              </a:rPr>
              <a:t>用于存取表格或一维数组中的元素：</a:t>
            </a:r>
          </a:p>
          <a:p>
            <a:r>
              <a:rPr lang="zh-CN" altLang="en-US" b="1" dirty="0">
                <a:solidFill>
                  <a:srgbClr val="C00000"/>
                </a:solidFill>
              </a:rPr>
              <a:t>把表格的首地址作为位移</a:t>
            </a:r>
            <a:r>
              <a:rPr lang="zh-CN" altLang="en-US" b="1" dirty="0" smtClean="0">
                <a:solidFill>
                  <a:srgbClr val="C00000"/>
                </a:solidFill>
              </a:rPr>
              <a:t>量；</a:t>
            </a:r>
            <a:endParaRPr lang="en-US" altLang="zh-CN" b="1" dirty="0" smtClean="0">
              <a:solidFill>
                <a:srgbClr val="C00000"/>
              </a:solidFill>
            </a:endParaRPr>
          </a:p>
          <a:p>
            <a:r>
              <a:rPr lang="en-US" altLang="en-US" b="1" dirty="0" err="1" smtClean="0">
                <a:solidFill>
                  <a:srgbClr val="C00000"/>
                </a:solidFill>
              </a:rPr>
              <a:t>元素的下标值放在间址寄存器中</a:t>
            </a:r>
            <a:r>
              <a:rPr lang="zh-CN" altLang="en-US" b="1" dirty="0" smtClean="0">
                <a:solidFill>
                  <a:srgbClr val="C00000"/>
                </a:solidFill>
              </a:rPr>
              <a:t>；</a:t>
            </a:r>
            <a:endParaRPr lang="zh-CN" altLang="en-US" b="1" dirty="0">
              <a:solidFill>
                <a:srgbClr val="C00000"/>
              </a:solidFill>
            </a:endParaRPr>
          </a:p>
          <a:p>
            <a:pPr indent="0">
              <a:buNone/>
            </a:pPr>
            <a:endParaRPr lang="en-US" altLang="zh-CN" dirty="0" smtClean="0"/>
          </a:p>
          <a:p>
            <a:pPr indent="0" algn="just">
              <a:buNone/>
            </a:pPr>
            <a:endParaRPr lang="en-US" altLang="zh-CN" sz="1800" dirty="0" smtClean="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44</a:t>
            </a:fld>
            <a:endParaRPr lang="en-US" altLang="zh-CN" dirty="0"/>
          </a:p>
        </p:txBody>
      </p:sp>
    </p:spTree>
    <p:extLst>
      <p:ext uri="{BB962C8B-B14F-4D97-AF65-F5344CB8AC3E}">
        <p14:creationId xmlns:p14="http://schemas.microsoft.com/office/powerpoint/2010/main" val="101912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4</a:t>
            </a:r>
            <a:r>
              <a:rPr lang="zh-CN" altLang="en-US" b="1" dirty="0" smtClean="0">
                <a:solidFill>
                  <a:srgbClr val="800000"/>
                </a:solidFill>
                <a:latin typeface="宋体" panose="02010600030101010101" pitchFamily="2" charset="-122"/>
              </a:rPr>
              <a:t>）基址变址寻址</a:t>
            </a:r>
            <a:endParaRPr lang="zh-CN" altLang="en-US" b="1" dirty="0">
              <a:solidFill>
                <a:srgbClr val="800000"/>
              </a:solidFill>
              <a:latin typeface="宋体" panose="02010600030101010101" pitchFamily="2" charset="-122"/>
            </a:endParaRPr>
          </a:p>
          <a:p>
            <a:pPr marL="712788" lvl="1" indent="-533400" eaLnBrk="1" hangingPunct="1">
              <a:defRPr/>
            </a:pPr>
            <a:r>
              <a:rPr lang="zh-CN" altLang="zh-CN" u="sng" dirty="0">
                <a:solidFill>
                  <a:srgbClr val="FF0000"/>
                </a:solidFill>
                <a:effectLst>
                  <a:outerShdw blurRad="38100" dist="38100" dir="2700000" algn="tl">
                    <a:srgbClr val="C0C0C0"/>
                  </a:outerShdw>
                </a:effectLst>
              </a:rPr>
              <a:t>基址加变址寻址：</a:t>
            </a:r>
            <a:r>
              <a:rPr lang="zh-CN" altLang="zh-CN" u="sng" dirty="0" smtClean="0">
                <a:solidFill>
                  <a:srgbClr val="FF0000"/>
                </a:solidFill>
                <a:effectLst>
                  <a:outerShdw blurRad="38100" dist="38100" dir="2700000" algn="tl">
                    <a:srgbClr val="C0C0C0"/>
                  </a:outerShdw>
                </a:effectLst>
              </a:rPr>
              <a:t>操作数</a:t>
            </a:r>
            <a:r>
              <a:rPr lang="zh-CN" altLang="zh-CN" u="sng" dirty="0">
                <a:solidFill>
                  <a:srgbClr val="FF0000"/>
                </a:solidFill>
                <a:effectLst>
                  <a:outerShdw blurRad="38100" dist="38100" dir="2700000" algn="tl">
                    <a:srgbClr val="C0C0C0"/>
                  </a:outerShdw>
                </a:effectLst>
              </a:rPr>
              <a:t>的有效地址EA是一个基址寄存器（BX或BP）和变址寄存器（SI或DI）的内容之和，两个寄存器均由指令指定</a:t>
            </a:r>
            <a:r>
              <a:rPr lang="zh-CN" altLang="zh-CN" u="sng" dirty="0" smtClean="0">
                <a:solidFill>
                  <a:srgbClr val="FF0000"/>
                </a:solidFill>
                <a:effectLst>
                  <a:outerShdw blurRad="38100" dist="38100" dir="2700000" algn="tl">
                    <a:srgbClr val="C0C0C0"/>
                  </a:outerShdw>
                </a:effectLst>
              </a:rPr>
              <a:t>。</a:t>
            </a:r>
            <a:endParaRPr lang="en-AU" altLang="zh-CN" u="sng" dirty="0" smtClean="0">
              <a:solidFill>
                <a:srgbClr val="FF0000"/>
              </a:solidFill>
              <a:effectLst>
                <a:outerShdw blurRad="38100" dist="38100" dir="2700000" algn="tl">
                  <a:srgbClr val="C0C0C0"/>
                </a:outerShdw>
              </a:effectLst>
            </a:endParaRPr>
          </a:p>
          <a:p>
            <a:pPr marL="712788" lvl="1" indent="-533400" eaLnBrk="1" hangingPunct="1">
              <a:defRPr/>
            </a:pPr>
            <a:r>
              <a:rPr lang="zh-CN" altLang="zh-CN" dirty="0">
                <a:solidFill>
                  <a:srgbClr val="003399"/>
                </a:solidFill>
              </a:rPr>
              <a:t>1</a:t>
            </a:r>
            <a:r>
              <a:rPr lang="zh-CN" altLang="zh-CN" dirty="0" smtClean="0">
                <a:solidFill>
                  <a:srgbClr val="003399"/>
                </a:solidFill>
              </a:rPr>
              <a:t>、</a:t>
            </a:r>
            <a:r>
              <a:rPr lang="zh-CN" altLang="zh-CN" dirty="0">
                <a:solidFill>
                  <a:srgbClr val="003399"/>
                </a:solidFill>
              </a:rPr>
              <a:t>基址寄存器用BX时，段寄存器用DS，</a:t>
            </a:r>
          </a:p>
          <a:p>
            <a:pPr marL="712788" lvl="1" indent="-533400" eaLnBrk="1" hangingPunct="1">
              <a:defRPr/>
            </a:pPr>
            <a:r>
              <a:rPr lang="zh-CN" altLang="zh-CN" dirty="0">
                <a:solidFill>
                  <a:srgbClr val="003399"/>
                </a:solidFill>
              </a:rPr>
              <a:t>2、基址寄存器用BP时，段寄存器用SS，</a:t>
            </a:r>
          </a:p>
          <a:p>
            <a:pPr marL="712788" lvl="1" indent="-533400" eaLnBrk="1" hangingPunct="1">
              <a:defRPr/>
            </a:pPr>
            <a:r>
              <a:rPr lang="zh-CN" altLang="zh-CN" dirty="0">
                <a:solidFill>
                  <a:srgbClr val="FF0000"/>
                </a:solidFill>
              </a:rPr>
              <a:t>物理地址=16*DS+BX+SI </a:t>
            </a:r>
            <a:r>
              <a:rPr lang="zh-CN" altLang="zh-CN" dirty="0" smtClean="0">
                <a:solidFill>
                  <a:srgbClr val="FF0000"/>
                </a:solidFill>
              </a:rPr>
              <a:t>或</a:t>
            </a:r>
            <a:r>
              <a:rPr lang="zh-CN" altLang="zh-CN" dirty="0">
                <a:solidFill>
                  <a:srgbClr val="FF0000"/>
                </a:solidFill>
              </a:rPr>
              <a:t>DI </a:t>
            </a:r>
            <a:endParaRPr lang="zh-CN" altLang="zh-CN" dirty="0">
              <a:solidFill>
                <a:srgbClr val="FF0000"/>
              </a:solidFill>
              <a:ea typeface="宋体" panose="02010600030101010101" pitchFamily="2" charset="-122"/>
            </a:endParaRPr>
          </a:p>
          <a:p>
            <a:pPr marL="712788" lvl="1" indent="-533400" eaLnBrk="1" hangingPunct="1">
              <a:defRPr/>
            </a:pPr>
            <a:r>
              <a:rPr lang="zh-CN" altLang="zh-CN" dirty="0" smtClean="0">
                <a:solidFill>
                  <a:srgbClr val="FF0000"/>
                </a:solidFill>
              </a:rPr>
              <a:t>物理</a:t>
            </a:r>
            <a:r>
              <a:rPr lang="zh-CN" altLang="zh-CN" dirty="0">
                <a:solidFill>
                  <a:srgbClr val="FF0000"/>
                </a:solidFill>
              </a:rPr>
              <a:t>地址=16*SS+BP+SI </a:t>
            </a:r>
            <a:r>
              <a:rPr lang="zh-CN" altLang="zh-CN" dirty="0" smtClean="0">
                <a:solidFill>
                  <a:srgbClr val="FF0000"/>
                </a:solidFill>
              </a:rPr>
              <a:t>或</a:t>
            </a:r>
            <a:r>
              <a:rPr lang="zh-CN" altLang="zh-CN" dirty="0">
                <a:solidFill>
                  <a:srgbClr val="FF0000"/>
                </a:solidFill>
              </a:rPr>
              <a:t>DI</a:t>
            </a: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45</a:t>
            </a:fld>
            <a:endParaRPr lang="en-US" altLang="zh-CN" dirty="0"/>
          </a:p>
        </p:txBody>
      </p:sp>
    </p:spTree>
    <p:extLst>
      <p:ext uri="{BB962C8B-B14F-4D97-AF65-F5344CB8AC3E}">
        <p14:creationId xmlns:p14="http://schemas.microsoft.com/office/powerpoint/2010/main" val="45098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4</a:t>
            </a:r>
            <a:r>
              <a:rPr lang="zh-CN" altLang="en-US" b="1" dirty="0" smtClean="0">
                <a:solidFill>
                  <a:srgbClr val="800000"/>
                </a:solidFill>
                <a:latin typeface="宋体" panose="02010600030101010101" pitchFamily="2" charset="-122"/>
              </a:rPr>
              <a:t>）基址变址寻址</a:t>
            </a:r>
            <a:endParaRPr lang="en-AU" altLang="zh-CN" b="1" dirty="0">
              <a:solidFill>
                <a:srgbClr val="800000"/>
              </a:solidFill>
              <a:latin typeface="宋体" panose="02010600030101010101" pitchFamily="2" charset="-122"/>
            </a:endParaRPr>
          </a:p>
          <a:p>
            <a:pPr indent="0">
              <a:lnSpc>
                <a:spcPct val="120000"/>
              </a:lnSpc>
              <a:spcBef>
                <a:spcPct val="0"/>
              </a:spcBef>
              <a:buFont typeface="Wingdings" panose="05000000000000000000" pitchFamily="2" charset="2"/>
              <a:buChar char="Ø"/>
            </a:pPr>
            <a:endParaRPr lang="en-US" altLang="zh-CN" b="1" dirty="0" smtClean="0">
              <a:solidFill>
                <a:srgbClr val="800000"/>
              </a:solidFill>
              <a:latin typeface="宋体" panose="02010600030101010101" pitchFamily="2" charset="-122"/>
              <a:ea typeface="宋体" panose="02010600030101010101" pitchFamily="2" charset="-122"/>
            </a:endParaRPr>
          </a:p>
          <a:p>
            <a:pPr indent="0">
              <a:lnSpc>
                <a:spcPct val="120000"/>
              </a:lnSpc>
              <a:spcBef>
                <a:spcPct val="0"/>
              </a:spcBef>
              <a:buFont typeface="Wingdings" panose="05000000000000000000" pitchFamily="2" charset="2"/>
              <a:buChar char="Ø"/>
            </a:pPr>
            <a:r>
              <a:rPr lang="zh-CN" altLang="en-US" b="1" dirty="0" smtClean="0">
                <a:solidFill>
                  <a:srgbClr val="800000"/>
                </a:solidFill>
                <a:latin typeface="宋体" panose="02010600030101010101" pitchFamily="2" charset="-122"/>
                <a:ea typeface="宋体" panose="02010600030101010101" pitchFamily="2" charset="-122"/>
              </a:rPr>
              <a:t>注意：</a:t>
            </a:r>
            <a:r>
              <a:rPr lang="en-US" altLang="zh-CN" b="1" dirty="0">
                <a:latin typeface="黑体" panose="02010609060101010101" pitchFamily="49" charset="-122"/>
                <a:ea typeface="黑体" panose="02010609060101010101" pitchFamily="49" charset="-122"/>
              </a:rPr>
              <a:t>386</a:t>
            </a:r>
            <a:r>
              <a:rPr lang="zh-CN" altLang="en-US" b="1" dirty="0">
                <a:latin typeface="黑体" panose="02010609060101010101" pitchFamily="49" charset="-122"/>
                <a:ea typeface="黑体" panose="02010609060101010101" pitchFamily="49" charset="-122"/>
              </a:rPr>
              <a:t>以上的间址寄存器：</a:t>
            </a:r>
          </a:p>
          <a:p>
            <a:pPr indent="0">
              <a:lnSpc>
                <a:spcPct val="120000"/>
              </a:lnSpc>
              <a:spcBef>
                <a:spcPct val="0"/>
              </a:spcBef>
              <a:buNone/>
            </a:pPr>
            <a:r>
              <a:rPr lang="zh-CN" altLang="en-US" b="1" dirty="0">
                <a:latin typeface="黑体" panose="02010609060101010101" pitchFamily="49" charset="-122"/>
                <a:ea typeface="黑体" panose="02010609060101010101" pitchFamily="49" charset="-122"/>
              </a:rPr>
              <a:t>基址寄存器：任何</a:t>
            </a:r>
            <a:r>
              <a:rPr lang="zh-CN" altLang="en-US" b="1" dirty="0" smtClean="0">
                <a:latin typeface="黑体" panose="02010609060101010101" pitchFamily="49" charset="-122"/>
                <a:ea typeface="黑体" panose="02010609060101010101" pitchFamily="49" charset="-122"/>
              </a:rPr>
              <a:t>通用寄存器变址寄存器</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除</a:t>
            </a:r>
            <a:r>
              <a:rPr lang="en-US" altLang="zh-CN" b="1" dirty="0">
                <a:latin typeface="黑体" panose="02010609060101010101" pitchFamily="49" charset="-122"/>
                <a:ea typeface="黑体" panose="02010609060101010101" pitchFamily="49" charset="-122"/>
              </a:rPr>
              <a:t>ESP</a:t>
            </a:r>
            <a:r>
              <a:rPr lang="zh-CN" altLang="en-US" b="1" dirty="0">
                <a:latin typeface="黑体" panose="02010609060101010101" pitchFamily="49" charset="-122"/>
                <a:ea typeface="黑体" panose="02010609060101010101" pitchFamily="49" charset="-122"/>
              </a:rPr>
              <a:t>以外的任何通用寄存器。 </a:t>
            </a: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46</a:t>
            </a:fld>
            <a:endParaRPr lang="en-US" altLang="zh-CN" dirty="0"/>
          </a:p>
        </p:txBody>
      </p:sp>
      <p:grpSp>
        <p:nvGrpSpPr>
          <p:cNvPr id="5" name="Group 3"/>
          <p:cNvGrpSpPr>
            <a:grpSpLocks/>
          </p:cNvGrpSpPr>
          <p:nvPr/>
        </p:nvGrpSpPr>
        <p:grpSpPr bwMode="auto">
          <a:xfrm>
            <a:off x="1043608" y="4221088"/>
            <a:ext cx="5110163" cy="996950"/>
            <a:chOff x="840" y="2687"/>
            <a:chExt cx="3219" cy="628"/>
          </a:xfrm>
        </p:grpSpPr>
        <p:sp>
          <p:nvSpPr>
            <p:cNvPr id="6" name="Text Box 4"/>
            <p:cNvSpPr txBox="1">
              <a:spLocks noChangeArrowheads="1"/>
            </p:cNvSpPr>
            <p:nvPr/>
          </p:nvSpPr>
          <p:spPr bwMode="auto">
            <a:xfrm>
              <a:off x="840" y="2849"/>
              <a:ext cx="58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200" dirty="0" err="1">
                  <a:latin typeface="Arial" panose="020B0604020202020204" pitchFamily="34" charset="0"/>
                </a:rPr>
                <a:t>EA</a:t>
              </a:r>
              <a:r>
                <a:rPr lang="en-US" altLang="zh-CN" sz="3200" dirty="0">
                  <a:latin typeface="Arial" panose="020B0604020202020204" pitchFamily="34" charset="0"/>
                </a:rPr>
                <a:t> = </a:t>
              </a:r>
            </a:p>
          </p:txBody>
        </p:sp>
        <p:sp>
          <p:nvSpPr>
            <p:cNvPr id="7" name="Text Box 5"/>
            <p:cNvSpPr txBox="1">
              <a:spLocks noChangeArrowheads="1"/>
            </p:cNvSpPr>
            <p:nvPr/>
          </p:nvSpPr>
          <p:spPr bwMode="auto">
            <a:xfrm>
              <a:off x="1792" y="2696"/>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dirty="0">
                  <a:latin typeface="Arial" panose="020B0604020202020204" pitchFamily="34" charset="0"/>
                </a:rPr>
                <a:t>(BX)</a:t>
              </a:r>
            </a:p>
            <a:p>
              <a:pPr algn="ctr">
                <a:spcBef>
                  <a:spcPct val="30000"/>
                </a:spcBef>
              </a:pPr>
              <a:r>
                <a:rPr lang="en-US" altLang="zh-CN" sz="2800" dirty="0">
                  <a:latin typeface="Arial" panose="020B0604020202020204" pitchFamily="34" charset="0"/>
                </a:rPr>
                <a:t>(BP)</a:t>
              </a:r>
            </a:p>
          </p:txBody>
        </p:sp>
        <p:sp>
          <p:nvSpPr>
            <p:cNvPr id="8" name="AutoShape 6"/>
            <p:cNvSpPr>
              <a:spLocks/>
            </p:cNvSpPr>
            <p:nvPr/>
          </p:nvSpPr>
          <p:spPr bwMode="auto">
            <a:xfrm>
              <a:off x="1565" y="2714"/>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9" name="AutoShape 7"/>
            <p:cNvSpPr>
              <a:spLocks/>
            </p:cNvSpPr>
            <p:nvPr/>
          </p:nvSpPr>
          <p:spPr bwMode="auto">
            <a:xfrm>
              <a:off x="2381" y="2714"/>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0" name="Text Box 8"/>
            <p:cNvSpPr txBox="1">
              <a:spLocks noChangeArrowheads="1"/>
            </p:cNvSpPr>
            <p:nvPr/>
          </p:nvSpPr>
          <p:spPr bwMode="auto">
            <a:xfrm>
              <a:off x="2699" y="2795"/>
              <a:ext cx="27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4400">
                  <a:latin typeface="Arial" panose="020B0604020202020204" pitchFamily="34" charset="0"/>
                </a:rPr>
                <a:t>+ </a:t>
              </a:r>
            </a:p>
          </p:txBody>
        </p:sp>
        <p:sp>
          <p:nvSpPr>
            <p:cNvPr id="11" name="Text Box 9"/>
            <p:cNvSpPr txBox="1">
              <a:spLocks noChangeArrowheads="1"/>
            </p:cNvSpPr>
            <p:nvPr/>
          </p:nvSpPr>
          <p:spPr bwMode="auto">
            <a:xfrm>
              <a:off x="3334" y="2687"/>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(SI)</a:t>
              </a:r>
            </a:p>
            <a:p>
              <a:pPr algn="ctr">
                <a:spcBef>
                  <a:spcPct val="30000"/>
                </a:spcBef>
              </a:pPr>
              <a:r>
                <a:rPr lang="en-US" altLang="zh-CN" sz="2800">
                  <a:latin typeface="Arial" panose="020B0604020202020204" pitchFamily="34" charset="0"/>
                </a:rPr>
                <a:t>(DI)</a:t>
              </a:r>
            </a:p>
          </p:txBody>
        </p:sp>
        <p:sp>
          <p:nvSpPr>
            <p:cNvPr id="12" name="AutoShape 10"/>
            <p:cNvSpPr>
              <a:spLocks/>
            </p:cNvSpPr>
            <p:nvPr/>
          </p:nvSpPr>
          <p:spPr bwMode="auto">
            <a:xfrm>
              <a:off x="3107" y="2705"/>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 name="AutoShape 11"/>
            <p:cNvSpPr>
              <a:spLocks/>
            </p:cNvSpPr>
            <p:nvPr/>
          </p:nvSpPr>
          <p:spPr bwMode="auto">
            <a:xfrm>
              <a:off x="3923" y="2705"/>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grpSp>
    </p:spTree>
    <p:extLst>
      <p:ext uri="{BB962C8B-B14F-4D97-AF65-F5344CB8AC3E}">
        <p14:creationId xmlns:p14="http://schemas.microsoft.com/office/powerpoint/2010/main" val="287545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5203479-9175-42B2-89DD-F55DB97ECA95}" type="slidenum">
              <a:rPr lang="en-US" altLang="zh-CN" smtClean="0">
                <a:solidFill>
                  <a:srgbClr val="FF0000"/>
                </a:solidFill>
              </a:rPr>
              <a:pPr/>
              <a:t>47</a:t>
            </a:fld>
            <a:endParaRPr lang="en-US" altLang="zh-CN" smtClean="0">
              <a:solidFill>
                <a:srgbClr val="FF0000"/>
              </a:solidFill>
            </a:endParaRPr>
          </a:p>
        </p:txBody>
      </p:sp>
      <p:grpSp>
        <p:nvGrpSpPr>
          <p:cNvPr id="40963" name="Group 3"/>
          <p:cNvGrpSpPr>
            <a:grpSpLocks/>
          </p:cNvGrpSpPr>
          <p:nvPr/>
        </p:nvGrpSpPr>
        <p:grpSpPr bwMode="auto">
          <a:xfrm>
            <a:off x="1331640" y="381000"/>
            <a:ext cx="6804298" cy="5713413"/>
            <a:chOff x="869" y="240"/>
            <a:chExt cx="4256" cy="3599"/>
          </a:xfrm>
        </p:grpSpPr>
        <p:sp>
          <p:nvSpPr>
            <p:cNvPr id="40964" name="Text Box 4"/>
            <p:cNvSpPr txBox="1">
              <a:spLocks noChangeArrowheads="1"/>
            </p:cNvSpPr>
            <p:nvPr/>
          </p:nvSpPr>
          <p:spPr bwMode="auto">
            <a:xfrm>
              <a:off x="1877" y="240"/>
              <a:ext cx="91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FF0000"/>
                  </a:solidFill>
                  <a:latin typeface="Times New Roman" panose="02020603050405020304" pitchFamily="18" charset="0"/>
                  <a:ea typeface="+mn-ea"/>
                  <a:cs typeface="Times New Roman" panose="02020603050405020304" pitchFamily="18" charset="0"/>
                </a:rPr>
                <a:t>基址     </a:t>
              </a:r>
              <a:r>
                <a:rPr lang="en-US" altLang="zh-CN" sz="3000" b="1">
                  <a:solidFill>
                    <a:srgbClr val="FF0000"/>
                  </a:solidFill>
                  <a:latin typeface="Times New Roman" panose="02020603050405020304" pitchFamily="18" charset="0"/>
                  <a:ea typeface="+mn-ea"/>
                  <a:cs typeface="Times New Roman" panose="02020603050405020304" pitchFamily="18" charset="0"/>
                </a:rPr>
                <a:t>EAX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ECX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ESP</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EBP</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ESI</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EDI</a:t>
              </a:r>
            </a:p>
            <a:p>
              <a:pPr algn="just" eaLnBrk="0" hangingPunct="0"/>
              <a:endParaRPr lang="en-US" altLang="zh-CN" sz="1000">
                <a:solidFill>
                  <a:srgbClr val="FF0000"/>
                </a:solidFill>
                <a:latin typeface="Times New Roman" panose="02020603050405020304" pitchFamily="18" charset="0"/>
                <a:ea typeface="+mn-ea"/>
                <a:cs typeface="Times New Roman" panose="02020603050405020304" pitchFamily="18" charset="0"/>
              </a:endParaRPr>
            </a:p>
          </p:txBody>
        </p:sp>
        <p:sp>
          <p:nvSpPr>
            <p:cNvPr id="40965" name="AutoShape 5"/>
            <p:cNvSpPr>
              <a:spLocks noChangeArrowheads="1"/>
            </p:cNvSpPr>
            <p:nvPr/>
          </p:nvSpPr>
          <p:spPr bwMode="auto">
            <a:xfrm>
              <a:off x="1541" y="602"/>
              <a:ext cx="1152"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latin typeface="Times New Roman" panose="02020603050405020304" pitchFamily="18" charset="0"/>
                <a:ea typeface="+mn-ea"/>
                <a:cs typeface="Times New Roman" panose="02020603050405020304" pitchFamily="18" charset="0"/>
              </a:endParaRPr>
            </a:p>
          </p:txBody>
        </p:sp>
        <p:sp>
          <p:nvSpPr>
            <p:cNvPr id="40966" name="Text Box 6"/>
            <p:cNvSpPr txBox="1">
              <a:spLocks noChangeArrowheads="1"/>
            </p:cNvSpPr>
            <p:nvPr/>
          </p:nvSpPr>
          <p:spPr bwMode="auto">
            <a:xfrm>
              <a:off x="869" y="1584"/>
              <a:ext cx="86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3600" b="1" dirty="0" err="1">
                  <a:solidFill>
                    <a:srgbClr val="FF0000"/>
                  </a:solidFill>
                  <a:latin typeface="Times New Roman" panose="02020603050405020304" pitchFamily="18" charset="0"/>
                  <a:ea typeface="+mn-ea"/>
                  <a:cs typeface="Times New Roman" panose="02020603050405020304" pitchFamily="18" charset="0"/>
                </a:rPr>
                <a:t>EA</a:t>
              </a:r>
              <a:r>
                <a:rPr lang="zh-CN" altLang="en-US" sz="3600" b="1" dirty="0">
                  <a:solidFill>
                    <a:srgbClr val="FF0000"/>
                  </a:solidFill>
                  <a:latin typeface="Times New Roman" panose="02020603050405020304" pitchFamily="18" charset="0"/>
                  <a:ea typeface="+mn-ea"/>
                  <a:cs typeface="Times New Roman" panose="02020603050405020304" pitchFamily="18" charset="0"/>
                </a:rPr>
                <a:t>＝</a:t>
              </a:r>
            </a:p>
          </p:txBody>
        </p:sp>
        <p:sp>
          <p:nvSpPr>
            <p:cNvPr id="40967" name="Text Box 7"/>
            <p:cNvSpPr txBox="1">
              <a:spLocks noChangeArrowheads="1"/>
            </p:cNvSpPr>
            <p:nvPr/>
          </p:nvSpPr>
          <p:spPr bwMode="auto">
            <a:xfrm>
              <a:off x="2933" y="1598"/>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3000" b="1">
                  <a:solidFill>
                    <a:srgbClr val="FF0000"/>
                  </a:solidFill>
                  <a:latin typeface="Times New Roman" panose="02020603050405020304" pitchFamily="18" charset="0"/>
                  <a:ea typeface="+mn-ea"/>
                  <a:cs typeface="Times New Roman" panose="02020603050405020304" pitchFamily="18" charset="0"/>
                </a:rPr>
                <a:t>＋</a:t>
              </a:r>
            </a:p>
          </p:txBody>
        </p:sp>
        <p:sp>
          <p:nvSpPr>
            <p:cNvPr id="40968" name="Text Box 8"/>
            <p:cNvSpPr txBox="1">
              <a:spLocks noChangeArrowheads="1"/>
            </p:cNvSpPr>
            <p:nvPr/>
          </p:nvSpPr>
          <p:spPr bwMode="auto">
            <a:xfrm>
              <a:off x="3749" y="240"/>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FF0000"/>
                  </a:solidFill>
                  <a:latin typeface="Times New Roman" panose="02020603050405020304" pitchFamily="18" charset="0"/>
                  <a:ea typeface="+mn-ea"/>
                  <a:cs typeface="Times New Roman" panose="02020603050405020304" pitchFamily="18" charset="0"/>
                </a:rPr>
                <a:t>变址</a:t>
              </a:r>
              <a:r>
                <a:rPr lang="en-US" altLang="zh-CN" sz="3000" b="1">
                  <a:solidFill>
                    <a:srgbClr val="FF0000"/>
                  </a:solidFill>
                  <a:latin typeface="Times New Roman" panose="02020603050405020304" pitchFamily="18" charset="0"/>
                  <a:ea typeface="+mn-ea"/>
                  <a:cs typeface="Times New Roman" panose="02020603050405020304" pitchFamily="18" charset="0"/>
                </a:rPr>
                <a:t>EAX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ECX</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EDX</a:t>
              </a:r>
            </a:p>
            <a:p>
              <a:pPr algn="just" eaLnBrk="0" hangingPunct="0"/>
              <a:endParaRPr lang="en-US" altLang="zh-CN" sz="3000" b="1">
                <a:solidFill>
                  <a:srgbClr val="FF0000"/>
                </a:solidFill>
                <a:latin typeface="Times New Roman" panose="02020603050405020304" pitchFamily="18" charset="0"/>
                <a:ea typeface="+mn-ea"/>
                <a:cs typeface="Times New Roman" panose="02020603050405020304" pitchFamily="18" charset="0"/>
              </a:endParaRP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EBP</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ESI</a:t>
              </a:r>
            </a:p>
            <a:p>
              <a:pPr algn="just" eaLnBrk="0" hangingPunct="0"/>
              <a:r>
                <a:rPr lang="en-US" altLang="zh-CN" sz="3000" b="1">
                  <a:solidFill>
                    <a:srgbClr val="FF0000"/>
                  </a:solidFill>
                  <a:latin typeface="Times New Roman" panose="02020603050405020304" pitchFamily="18" charset="0"/>
                  <a:ea typeface="+mn-ea"/>
                  <a:cs typeface="Times New Roman" panose="02020603050405020304" pitchFamily="18" charset="0"/>
                </a:rPr>
                <a:t>EDI</a:t>
              </a:r>
            </a:p>
            <a:p>
              <a:pPr algn="just" eaLnBrk="0" hangingPunct="0"/>
              <a:endParaRPr lang="en-US" altLang="zh-CN" sz="3000" b="1">
                <a:solidFill>
                  <a:srgbClr val="FF0000"/>
                </a:solidFill>
                <a:latin typeface="Times New Roman" panose="02020603050405020304" pitchFamily="18" charset="0"/>
                <a:ea typeface="+mn-ea"/>
                <a:cs typeface="Times New Roman" panose="02020603050405020304" pitchFamily="18" charset="0"/>
              </a:endParaRPr>
            </a:p>
          </p:txBody>
        </p:sp>
        <p:sp>
          <p:nvSpPr>
            <p:cNvPr id="40969" name="AutoShape 9"/>
            <p:cNvSpPr>
              <a:spLocks noChangeArrowheads="1"/>
            </p:cNvSpPr>
            <p:nvPr/>
          </p:nvSpPr>
          <p:spPr bwMode="auto">
            <a:xfrm>
              <a:off x="3461" y="576"/>
              <a:ext cx="1104"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latin typeface="Times New Roman" panose="02020603050405020304" pitchFamily="18" charset="0"/>
                <a:ea typeface="+mn-ea"/>
                <a:cs typeface="Times New Roman" panose="02020603050405020304" pitchFamily="18" charset="0"/>
              </a:endParaRPr>
            </a:p>
          </p:txBody>
        </p:sp>
        <p:sp>
          <p:nvSpPr>
            <p:cNvPr id="40970" name="Text Box 10"/>
            <p:cNvSpPr txBox="1">
              <a:spLocks noChangeArrowheads="1"/>
            </p:cNvSpPr>
            <p:nvPr/>
          </p:nvSpPr>
          <p:spPr bwMode="auto">
            <a:xfrm>
              <a:off x="998" y="3215"/>
              <a:ext cx="4127"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3000" b="1" dirty="0">
                  <a:solidFill>
                    <a:srgbClr val="FF0000"/>
                  </a:solidFill>
                  <a:latin typeface="Times New Roman" panose="02020603050405020304" pitchFamily="18" charset="0"/>
                  <a:ea typeface="+mn-ea"/>
                  <a:cs typeface="Times New Roman" panose="02020603050405020304" pitchFamily="18" charset="0"/>
                </a:rPr>
                <a:t>80386</a:t>
              </a:r>
              <a:r>
                <a:rPr lang="zh-CN" altLang="en-US" sz="3000" b="1" dirty="0">
                  <a:solidFill>
                    <a:srgbClr val="FF0000"/>
                  </a:solidFill>
                  <a:latin typeface="Times New Roman" panose="02020603050405020304" pitchFamily="18" charset="0"/>
                  <a:ea typeface="+mn-ea"/>
                  <a:cs typeface="Times New Roman" panose="02020603050405020304" pitchFamily="18" charset="0"/>
                </a:rPr>
                <a:t>以上</a:t>
              </a:r>
              <a:r>
                <a:rPr lang="en-US" altLang="zh-CN" sz="3000" b="1" dirty="0">
                  <a:solidFill>
                    <a:srgbClr val="FF0000"/>
                  </a:solidFill>
                  <a:latin typeface="Times New Roman" panose="02020603050405020304" pitchFamily="18" charset="0"/>
                  <a:ea typeface="+mn-ea"/>
                  <a:cs typeface="Times New Roman" panose="02020603050405020304" pitchFamily="18" charset="0"/>
                </a:rPr>
                <a:t>32</a:t>
              </a:r>
              <a:r>
                <a:rPr lang="zh-CN" altLang="en-US" sz="3000" b="1" dirty="0">
                  <a:solidFill>
                    <a:srgbClr val="FF0000"/>
                  </a:solidFill>
                  <a:latin typeface="Times New Roman" panose="02020603050405020304" pitchFamily="18" charset="0"/>
                  <a:ea typeface="+mn-ea"/>
                  <a:cs typeface="Times New Roman" panose="02020603050405020304" pitchFamily="18" charset="0"/>
                </a:rPr>
                <a:t>位基址变址寻址方式组合</a:t>
              </a:r>
            </a:p>
          </p:txBody>
        </p:sp>
      </p:grpSp>
    </p:spTree>
    <p:extLst>
      <p:ext uri="{BB962C8B-B14F-4D97-AF65-F5344CB8AC3E}">
        <p14:creationId xmlns:p14="http://schemas.microsoft.com/office/powerpoint/2010/main" val="12198406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4</a:t>
            </a:r>
            <a:r>
              <a:rPr lang="zh-CN" altLang="en-US" b="1" dirty="0" smtClean="0">
                <a:solidFill>
                  <a:srgbClr val="800000"/>
                </a:solidFill>
                <a:latin typeface="宋体" panose="02010600030101010101" pitchFamily="2" charset="-122"/>
              </a:rPr>
              <a:t>）基址变址寻址</a:t>
            </a:r>
            <a:endParaRPr lang="en-AU" altLang="zh-CN" b="1" dirty="0">
              <a:solidFill>
                <a:srgbClr val="800000"/>
              </a:solidFill>
              <a:latin typeface="宋体" panose="02010600030101010101" pitchFamily="2" charset="-122"/>
            </a:endParaRPr>
          </a:p>
          <a:p>
            <a:pPr indent="0">
              <a:lnSpc>
                <a:spcPct val="120000"/>
              </a:lnSpc>
              <a:spcBef>
                <a:spcPct val="0"/>
              </a:spcBef>
              <a:buFont typeface="Wingdings" panose="05000000000000000000" pitchFamily="2" charset="2"/>
              <a:buChar char="Ø"/>
            </a:pPr>
            <a:endParaRPr lang="en-US" altLang="zh-CN" b="1" dirty="0" smtClean="0">
              <a:solidFill>
                <a:srgbClr val="800000"/>
              </a:solidFill>
              <a:latin typeface="宋体" panose="02010600030101010101" pitchFamily="2" charset="-122"/>
              <a:ea typeface="宋体" panose="02010600030101010101" pitchFamily="2" charset="-122"/>
            </a:endParaRPr>
          </a:p>
          <a:p>
            <a:pPr indent="0">
              <a:lnSpc>
                <a:spcPct val="110000"/>
              </a:lnSpc>
              <a:buClr>
                <a:schemeClr val="tx1"/>
              </a:buClr>
              <a:buFont typeface="Wingdings" panose="05000000000000000000" pitchFamily="2" charset="2"/>
              <a:buChar char="Ø"/>
              <a:tabLst>
                <a:tab pos="182563" algn="l"/>
              </a:tabLst>
            </a:pPr>
            <a:r>
              <a:rPr lang="zh-CN" altLang="en-US" sz="2800" b="1" dirty="0">
                <a:latin typeface="黑体" panose="02010609060101010101" pitchFamily="49" charset="-122"/>
                <a:ea typeface="黑体" panose="02010609060101010101" pitchFamily="49" charset="-122"/>
              </a:rPr>
              <a:t>注意：允许使用段超越前缀。</a:t>
            </a:r>
          </a:p>
          <a:p>
            <a:pPr indent="0">
              <a:lnSpc>
                <a:spcPct val="90000"/>
              </a:lnSpc>
              <a:buNone/>
              <a:tabLst>
                <a:tab pos="182563" algn="l"/>
              </a:tabLst>
            </a:pPr>
            <a:r>
              <a:rPr lang="zh-CN" altLang="en-US" sz="2800" b="1" dirty="0">
                <a:solidFill>
                  <a:srgbClr val="FF0000"/>
                </a:solidFill>
              </a:rPr>
              <a:t>例：</a:t>
            </a:r>
          </a:p>
          <a:p>
            <a:pPr indent="0">
              <a:lnSpc>
                <a:spcPct val="90000"/>
              </a:lnSpc>
              <a:tabLst>
                <a:tab pos="182563" algn="l"/>
              </a:tabLst>
            </a:pPr>
            <a:r>
              <a:rPr lang="zh-CN" altLang="en-US" sz="2800" b="1" dirty="0"/>
              <a:t>        </a:t>
            </a:r>
            <a:r>
              <a:rPr lang="en-US" altLang="zh-CN" sz="2800" b="1" dirty="0" err="1"/>
              <a:t>MOV</a:t>
            </a:r>
            <a:r>
              <a:rPr lang="en-US" altLang="zh-CN" sz="2800" b="1" dirty="0"/>
              <a:t>    AX,  [BX] [SI]</a:t>
            </a:r>
          </a:p>
          <a:p>
            <a:pPr indent="0">
              <a:lnSpc>
                <a:spcPct val="90000"/>
              </a:lnSpc>
              <a:tabLst>
                <a:tab pos="182563" algn="l"/>
              </a:tabLst>
            </a:pPr>
            <a:r>
              <a:rPr lang="en-US" altLang="zh-CN" sz="2800" b="1" dirty="0"/>
              <a:t>        </a:t>
            </a:r>
            <a:r>
              <a:rPr lang="en-US" altLang="zh-CN" sz="2800" b="1" dirty="0" err="1"/>
              <a:t>MOV</a:t>
            </a:r>
            <a:r>
              <a:rPr lang="en-US" altLang="zh-CN" sz="2800" b="1" dirty="0"/>
              <a:t>    AX,  [</a:t>
            </a:r>
            <a:r>
              <a:rPr lang="en-US" altLang="zh-CN" sz="2800" b="1" dirty="0" err="1"/>
              <a:t>BX+SI</a:t>
            </a:r>
            <a:r>
              <a:rPr lang="en-US" altLang="zh-CN" sz="2800" b="1" dirty="0"/>
              <a:t>]</a:t>
            </a:r>
          </a:p>
          <a:p>
            <a:pPr indent="0">
              <a:lnSpc>
                <a:spcPct val="90000"/>
              </a:lnSpc>
              <a:tabLst>
                <a:tab pos="182563" algn="l"/>
              </a:tabLst>
            </a:pPr>
            <a:r>
              <a:rPr lang="en-US" altLang="zh-CN" sz="2800" b="1" dirty="0"/>
              <a:t>        </a:t>
            </a:r>
            <a:r>
              <a:rPr lang="en-US" altLang="zh-CN" sz="2800" b="1" dirty="0" err="1"/>
              <a:t>MOV</a:t>
            </a:r>
            <a:r>
              <a:rPr lang="en-US" altLang="zh-CN" sz="2800" b="1" dirty="0"/>
              <a:t>    AX,  DS: [BP] [DI</a:t>
            </a:r>
            <a:r>
              <a:rPr lang="en-US" altLang="zh-CN" b="1" dirty="0"/>
              <a:t>]</a:t>
            </a: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48</a:t>
            </a:fld>
            <a:endParaRPr lang="en-US" altLang="zh-CN" dirty="0"/>
          </a:p>
        </p:txBody>
      </p:sp>
    </p:spTree>
    <p:extLst>
      <p:ext uri="{BB962C8B-B14F-4D97-AF65-F5344CB8AC3E}">
        <p14:creationId xmlns:p14="http://schemas.microsoft.com/office/powerpoint/2010/main" val="283274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270D77B-D309-45C3-BBB4-D93466F722EC}" type="slidenum">
              <a:rPr lang="en-US" altLang="zh-CN" smtClean="0"/>
              <a:pPr/>
              <a:t>49</a:t>
            </a:fld>
            <a:endParaRPr lang="en-US" altLang="zh-CN" smtClean="0"/>
          </a:p>
        </p:txBody>
      </p:sp>
      <p:sp>
        <p:nvSpPr>
          <p:cNvPr id="43010" name="Text Box 24"/>
          <p:cNvSpPr txBox="1">
            <a:spLocks noChangeArrowheads="1"/>
          </p:cNvSpPr>
          <p:nvPr/>
        </p:nvSpPr>
        <p:spPr bwMode="auto">
          <a:xfrm>
            <a:off x="2058988" y="4495800"/>
            <a:ext cx="1288876"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50000"/>
              </a:spcBef>
            </a:pPr>
            <a:r>
              <a:rPr lang="en-US" altLang="zh-CN" sz="2800" dirty="0"/>
              <a:t> 83000</a:t>
            </a:r>
          </a:p>
        </p:txBody>
      </p:sp>
      <p:sp>
        <p:nvSpPr>
          <p:cNvPr id="43011" name="Rectangle 2"/>
          <p:cNvSpPr>
            <a:spLocks noChangeArrowheads="1"/>
          </p:cNvSpPr>
          <p:nvPr/>
        </p:nvSpPr>
        <p:spPr bwMode="auto">
          <a:xfrm>
            <a:off x="5635625" y="2133600"/>
            <a:ext cx="2005013" cy="4381500"/>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43012" name="Line 3"/>
          <p:cNvSpPr>
            <a:spLocks noChangeShapeType="1"/>
          </p:cNvSpPr>
          <p:nvPr/>
        </p:nvSpPr>
        <p:spPr bwMode="auto">
          <a:xfrm>
            <a:off x="5635625" y="408146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3" name="Line 4"/>
          <p:cNvSpPr>
            <a:spLocks noChangeShapeType="1"/>
          </p:cNvSpPr>
          <p:nvPr/>
        </p:nvSpPr>
        <p:spPr bwMode="auto">
          <a:xfrm>
            <a:off x="5635625" y="50038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Text Box 5"/>
          <p:cNvSpPr txBox="1">
            <a:spLocks noChangeArrowheads="1"/>
          </p:cNvSpPr>
          <p:nvPr/>
        </p:nvSpPr>
        <p:spPr bwMode="auto">
          <a:xfrm>
            <a:off x="6118225" y="2832100"/>
            <a:ext cx="11064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a:solidFill>
                  <a:srgbClr val="FF3300"/>
                </a:solidFill>
              </a:rPr>
              <a:t>操作码</a:t>
            </a:r>
            <a:endParaRPr lang="zh-CN" altLang="en-US"/>
          </a:p>
        </p:txBody>
      </p:sp>
      <p:sp>
        <p:nvSpPr>
          <p:cNvPr id="43015" name="Line 6"/>
          <p:cNvSpPr>
            <a:spLocks noChangeShapeType="1"/>
          </p:cNvSpPr>
          <p:nvPr/>
        </p:nvSpPr>
        <p:spPr bwMode="auto">
          <a:xfrm>
            <a:off x="5635625" y="28321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Line 7"/>
          <p:cNvSpPr>
            <a:spLocks noChangeShapeType="1"/>
          </p:cNvSpPr>
          <p:nvPr/>
        </p:nvSpPr>
        <p:spPr bwMode="auto">
          <a:xfrm>
            <a:off x="5635625" y="329406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7" name="Line 8"/>
          <p:cNvSpPr>
            <a:spLocks noChangeShapeType="1"/>
          </p:cNvSpPr>
          <p:nvPr/>
        </p:nvSpPr>
        <p:spPr bwMode="auto">
          <a:xfrm>
            <a:off x="5635625" y="368776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9"/>
          <p:cNvSpPr>
            <a:spLocks noChangeShapeType="1"/>
          </p:cNvSpPr>
          <p:nvPr/>
        </p:nvSpPr>
        <p:spPr bwMode="auto">
          <a:xfrm>
            <a:off x="5635625" y="53975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Line 10"/>
          <p:cNvSpPr>
            <a:spLocks noChangeShapeType="1"/>
          </p:cNvSpPr>
          <p:nvPr/>
        </p:nvSpPr>
        <p:spPr bwMode="auto">
          <a:xfrm>
            <a:off x="5635625" y="5792788"/>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Text Box 16"/>
          <p:cNvSpPr txBox="1">
            <a:spLocks noChangeArrowheads="1"/>
          </p:cNvSpPr>
          <p:nvPr/>
        </p:nvSpPr>
        <p:spPr bwMode="auto">
          <a:xfrm>
            <a:off x="1279525" y="2852738"/>
            <a:ext cx="15525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2800">
                <a:latin typeface="Tahoma" panose="020B0604030504040204" pitchFamily="34" charset="0"/>
              </a:rPr>
              <a:t>DS</a:t>
            </a:r>
            <a:r>
              <a:rPr lang="en-US" altLang="zh-CN" sz="3200"/>
              <a:t>  </a:t>
            </a:r>
            <a:r>
              <a:rPr lang="en-US" altLang="zh-CN" sz="2800"/>
              <a:t>8000</a:t>
            </a:r>
          </a:p>
        </p:txBody>
      </p:sp>
      <p:sp>
        <p:nvSpPr>
          <p:cNvPr id="43021" name="Text Box 17"/>
          <p:cNvSpPr txBox="1">
            <a:spLocks noChangeArrowheads="1"/>
          </p:cNvSpPr>
          <p:nvPr/>
        </p:nvSpPr>
        <p:spPr bwMode="auto">
          <a:xfrm>
            <a:off x="1433513" y="3392488"/>
            <a:ext cx="15906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2800">
                <a:latin typeface="Tahoma" panose="020B0604030504040204" pitchFamily="34" charset="0"/>
              </a:rPr>
              <a:t>BX</a:t>
            </a:r>
            <a:r>
              <a:rPr lang="en-US" altLang="zh-CN" sz="3200"/>
              <a:t>  </a:t>
            </a:r>
            <a:r>
              <a:rPr lang="en-US" altLang="zh-CN" sz="2800"/>
              <a:t>2000</a:t>
            </a:r>
          </a:p>
        </p:txBody>
      </p:sp>
      <p:sp>
        <p:nvSpPr>
          <p:cNvPr id="43022" name="Text Box 18"/>
          <p:cNvSpPr txBox="1">
            <a:spLocks noChangeArrowheads="1"/>
          </p:cNvSpPr>
          <p:nvPr/>
        </p:nvSpPr>
        <p:spPr bwMode="auto">
          <a:xfrm>
            <a:off x="395535" y="3841432"/>
            <a:ext cx="27000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spcBef>
                <a:spcPct val="50000"/>
              </a:spcBef>
            </a:pPr>
            <a:r>
              <a:rPr lang="en-US" altLang="zh-CN" sz="3200" dirty="0"/>
              <a:t>  +   </a:t>
            </a:r>
            <a:r>
              <a:rPr lang="en-US" altLang="zh-CN" sz="2800" dirty="0">
                <a:latin typeface="Tahoma" panose="020B0604030504040204" pitchFamily="34" charset="0"/>
              </a:rPr>
              <a:t>SI</a:t>
            </a:r>
            <a:r>
              <a:rPr lang="en-US" altLang="zh-CN" sz="3200" dirty="0"/>
              <a:t>    </a:t>
            </a:r>
            <a:r>
              <a:rPr lang="en-US" altLang="zh-CN" sz="2800" dirty="0"/>
              <a:t>1000</a:t>
            </a:r>
          </a:p>
        </p:txBody>
      </p:sp>
      <p:sp>
        <p:nvSpPr>
          <p:cNvPr id="43023" name="Rectangle 19"/>
          <p:cNvSpPr>
            <a:spLocks noChangeArrowheads="1"/>
          </p:cNvSpPr>
          <p:nvPr/>
        </p:nvSpPr>
        <p:spPr bwMode="auto">
          <a:xfrm>
            <a:off x="1984375" y="2924175"/>
            <a:ext cx="954088" cy="430213"/>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3024" name="Rectangle 20"/>
          <p:cNvSpPr>
            <a:spLocks noChangeArrowheads="1"/>
          </p:cNvSpPr>
          <p:nvPr/>
        </p:nvSpPr>
        <p:spPr bwMode="auto">
          <a:xfrm>
            <a:off x="2244725" y="3438525"/>
            <a:ext cx="850900" cy="41275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3025" name="Rectangle 21"/>
          <p:cNvSpPr>
            <a:spLocks noChangeArrowheads="1"/>
          </p:cNvSpPr>
          <p:nvPr/>
        </p:nvSpPr>
        <p:spPr bwMode="auto">
          <a:xfrm>
            <a:off x="2244725" y="3951288"/>
            <a:ext cx="850900" cy="357187"/>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3026" name="Line 22"/>
          <p:cNvSpPr>
            <a:spLocks noChangeShapeType="1"/>
          </p:cNvSpPr>
          <p:nvPr/>
        </p:nvSpPr>
        <p:spPr bwMode="auto">
          <a:xfrm>
            <a:off x="611188" y="4432300"/>
            <a:ext cx="29733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Text Box 25"/>
          <p:cNvSpPr txBox="1">
            <a:spLocks noChangeArrowheads="1"/>
          </p:cNvSpPr>
          <p:nvPr/>
        </p:nvSpPr>
        <p:spPr bwMode="auto">
          <a:xfrm>
            <a:off x="4270375" y="5003800"/>
            <a:ext cx="1228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spcBef>
                <a:spcPct val="50000"/>
              </a:spcBef>
            </a:pPr>
            <a:r>
              <a:rPr lang="en-US" altLang="zh-CN" sz="2800"/>
              <a:t>83000H</a:t>
            </a:r>
          </a:p>
        </p:txBody>
      </p:sp>
      <p:sp>
        <p:nvSpPr>
          <p:cNvPr id="43028" name="Rectangle 26"/>
          <p:cNvSpPr>
            <a:spLocks noChangeArrowheads="1"/>
          </p:cNvSpPr>
          <p:nvPr/>
        </p:nvSpPr>
        <p:spPr bwMode="auto">
          <a:xfrm>
            <a:off x="2314575" y="5462588"/>
            <a:ext cx="1798638" cy="658812"/>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3029" name="Line 27"/>
          <p:cNvSpPr>
            <a:spLocks noChangeShapeType="1"/>
          </p:cNvSpPr>
          <p:nvPr/>
        </p:nvSpPr>
        <p:spPr bwMode="auto">
          <a:xfrm>
            <a:off x="3214688" y="5462588"/>
            <a:ext cx="0" cy="65881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Text Box 28"/>
          <p:cNvSpPr txBox="1">
            <a:spLocks noChangeArrowheads="1"/>
          </p:cNvSpPr>
          <p:nvPr/>
        </p:nvSpPr>
        <p:spPr bwMode="auto">
          <a:xfrm>
            <a:off x="2386013" y="5595938"/>
            <a:ext cx="828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AH</a:t>
            </a:r>
          </a:p>
        </p:txBody>
      </p:sp>
      <p:sp>
        <p:nvSpPr>
          <p:cNvPr id="43031" name="Text Box 29"/>
          <p:cNvSpPr txBox="1">
            <a:spLocks noChangeArrowheads="1"/>
          </p:cNvSpPr>
          <p:nvPr/>
        </p:nvSpPr>
        <p:spPr bwMode="auto">
          <a:xfrm>
            <a:off x="3282950" y="5595938"/>
            <a:ext cx="8302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AL</a:t>
            </a:r>
          </a:p>
        </p:txBody>
      </p:sp>
      <p:sp>
        <p:nvSpPr>
          <p:cNvPr id="43032" name="Text Box 30"/>
          <p:cNvSpPr txBox="1">
            <a:spLocks noChangeArrowheads="1"/>
          </p:cNvSpPr>
          <p:nvPr/>
        </p:nvSpPr>
        <p:spPr bwMode="auto">
          <a:xfrm>
            <a:off x="1693863" y="5595938"/>
            <a:ext cx="6207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00FFFF"/>
                </a:solidFill>
              </a:rPr>
              <a:t>AX</a:t>
            </a:r>
          </a:p>
        </p:txBody>
      </p:sp>
      <p:sp>
        <p:nvSpPr>
          <p:cNvPr id="43033" name="Oval 39"/>
          <p:cNvSpPr>
            <a:spLocks noChangeArrowheads="1"/>
          </p:cNvSpPr>
          <p:nvPr/>
        </p:nvSpPr>
        <p:spPr bwMode="auto">
          <a:xfrm>
            <a:off x="5773738" y="5529263"/>
            <a:ext cx="138112" cy="13176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3034" name="Oval 40"/>
          <p:cNvSpPr>
            <a:spLocks noChangeArrowheads="1"/>
          </p:cNvSpPr>
          <p:nvPr/>
        </p:nvSpPr>
        <p:spPr bwMode="auto">
          <a:xfrm>
            <a:off x="5773738" y="5133975"/>
            <a:ext cx="138112" cy="13176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3035" name="Text Box 46"/>
          <p:cNvSpPr txBox="1">
            <a:spLocks noChangeArrowheads="1"/>
          </p:cNvSpPr>
          <p:nvPr/>
        </p:nvSpPr>
        <p:spPr bwMode="auto">
          <a:xfrm>
            <a:off x="7710488" y="2898775"/>
            <a:ext cx="1036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a:t>代码段</a:t>
            </a:r>
          </a:p>
        </p:txBody>
      </p:sp>
      <p:sp>
        <p:nvSpPr>
          <p:cNvPr id="43036" name="Text Box 47"/>
          <p:cNvSpPr txBox="1">
            <a:spLocks noChangeArrowheads="1"/>
          </p:cNvSpPr>
          <p:nvPr/>
        </p:nvSpPr>
        <p:spPr bwMode="auto">
          <a:xfrm>
            <a:off x="7710488" y="5133975"/>
            <a:ext cx="10366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a:t>数据段</a:t>
            </a:r>
          </a:p>
        </p:txBody>
      </p:sp>
      <p:sp>
        <p:nvSpPr>
          <p:cNvPr id="43037" name="Line 48"/>
          <p:cNvSpPr>
            <a:spLocks noChangeShapeType="1"/>
          </p:cNvSpPr>
          <p:nvPr/>
        </p:nvSpPr>
        <p:spPr bwMode="auto">
          <a:xfrm>
            <a:off x="3160713" y="4745038"/>
            <a:ext cx="1109662" cy="37147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38" name="Freeform 50"/>
          <p:cNvSpPr>
            <a:spLocks noChangeArrowheads="1"/>
          </p:cNvSpPr>
          <p:nvPr/>
        </p:nvSpPr>
        <p:spPr bwMode="auto">
          <a:xfrm>
            <a:off x="2832100" y="5611813"/>
            <a:ext cx="3017838" cy="1058862"/>
          </a:xfrm>
          <a:custGeom>
            <a:avLst/>
            <a:gdLst>
              <a:gd name="T0" fmla="*/ 1945 w 1945"/>
              <a:gd name="T1" fmla="*/ 0 h 708"/>
              <a:gd name="T2" fmla="*/ 1869 w 1945"/>
              <a:gd name="T3" fmla="*/ 170 h 708"/>
              <a:gd name="T4" fmla="*/ 1803 w 1945"/>
              <a:gd name="T5" fmla="*/ 283 h 708"/>
              <a:gd name="T6" fmla="*/ 1699 w 1945"/>
              <a:gd name="T7" fmla="*/ 415 h 708"/>
              <a:gd name="T8" fmla="*/ 1652 w 1945"/>
              <a:gd name="T9" fmla="*/ 453 h 708"/>
              <a:gd name="T10" fmla="*/ 1633 w 1945"/>
              <a:gd name="T11" fmla="*/ 481 h 708"/>
              <a:gd name="T12" fmla="*/ 1576 w 1945"/>
              <a:gd name="T13" fmla="*/ 510 h 708"/>
              <a:gd name="T14" fmla="*/ 1520 w 1945"/>
              <a:gd name="T15" fmla="*/ 547 h 708"/>
              <a:gd name="T16" fmla="*/ 1435 w 1945"/>
              <a:gd name="T17" fmla="*/ 604 h 708"/>
              <a:gd name="T18" fmla="*/ 1378 w 1945"/>
              <a:gd name="T19" fmla="*/ 623 h 708"/>
              <a:gd name="T20" fmla="*/ 1350 w 1945"/>
              <a:gd name="T21" fmla="*/ 632 h 708"/>
              <a:gd name="T22" fmla="*/ 1038 w 1945"/>
              <a:gd name="T23" fmla="*/ 708 h 708"/>
              <a:gd name="T24" fmla="*/ 604 w 1945"/>
              <a:gd name="T25" fmla="*/ 699 h 708"/>
              <a:gd name="T26" fmla="*/ 368 w 1945"/>
              <a:gd name="T27" fmla="*/ 623 h 708"/>
              <a:gd name="T28" fmla="*/ 170 w 1945"/>
              <a:gd name="T29" fmla="*/ 510 h 708"/>
              <a:gd name="T30" fmla="*/ 113 w 1945"/>
              <a:gd name="T31" fmla="*/ 472 h 708"/>
              <a:gd name="T32" fmla="*/ 85 w 1945"/>
              <a:gd name="T33" fmla="*/ 453 h 708"/>
              <a:gd name="T34" fmla="*/ 37 w 1945"/>
              <a:gd name="T35" fmla="*/ 406 h 708"/>
              <a:gd name="T36" fmla="*/ 0 w 1945"/>
              <a:gd name="T37" fmla="*/ 35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45" h="708">
                <a:moveTo>
                  <a:pt x="1945" y="0"/>
                </a:moveTo>
                <a:cubicBezTo>
                  <a:pt x="1923" y="61"/>
                  <a:pt x="1904" y="116"/>
                  <a:pt x="1869" y="170"/>
                </a:cubicBezTo>
                <a:cubicBezTo>
                  <a:pt x="1846" y="239"/>
                  <a:pt x="1846" y="228"/>
                  <a:pt x="1803" y="283"/>
                </a:cubicBezTo>
                <a:cubicBezTo>
                  <a:pt x="1766" y="330"/>
                  <a:pt x="1749" y="382"/>
                  <a:pt x="1699" y="415"/>
                </a:cubicBezTo>
                <a:cubicBezTo>
                  <a:pt x="1646" y="496"/>
                  <a:pt x="1716" y="403"/>
                  <a:pt x="1652" y="453"/>
                </a:cubicBezTo>
                <a:cubicBezTo>
                  <a:pt x="1643" y="460"/>
                  <a:pt x="1641" y="473"/>
                  <a:pt x="1633" y="481"/>
                </a:cubicBezTo>
                <a:cubicBezTo>
                  <a:pt x="1614" y="500"/>
                  <a:pt x="1599" y="502"/>
                  <a:pt x="1576" y="510"/>
                </a:cubicBezTo>
                <a:cubicBezTo>
                  <a:pt x="1513" y="573"/>
                  <a:pt x="1582" y="513"/>
                  <a:pt x="1520" y="547"/>
                </a:cubicBezTo>
                <a:cubicBezTo>
                  <a:pt x="1490" y="564"/>
                  <a:pt x="1467" y="593"/>
                  <a:pt x="1435" y="604"/>
                </a:cubicBezTo>
                <a:cubicBezTo>
                  <a:pt x="1416" y="610"/>
                  <a:pt x="1397" y="617"/>
                  <a:pt x="1378" y="623"/>
                </a:cubicBezTo>
                <a:cubicBezTo>
                  <a:pt x="1369" y="626"/>
                  <a:pt x="1350" y="632"/>
                  <a:pt x="1350" y="632"/>
                </a:cubicBezTo>
                <a:cubicBezTo>
                  <a:pt x="1278" y="681"/>
                  <a:pt x="1122" y="700"/>
                  <a:pt x="1038" y="708"/>
                </a:cubicBezTo>
                <a:cubicBezTo>
                  <a:pt x="893" y="705"/>
                  <a:pt x="749" y="705"/>
                  <a:pt x="604" y="699"/>
                </a:cubicBezTo>
                <a:cubicBezTo>
                  <a:pt x="543" y="696"/>
                  <a:pt x="430" y="643"/>
                  <a:pt x="368" y="623"/>
                </a:cubicBezTo>
                <a:cubicBezTo>
                  <a:pt x="294" y="599"/>
                  <a:pt x="234" y="553"/>
                  <a:pt x="170" y="510"/>
                </a:cubicBezTo>
                <a:cubicBezTo>
                  <a:pt x="94" y="460"/>
                  <a:pt x="187" y="522"/>
                  <a:pt x="113" y="472"/>
                </a:cubicBezTo>
                <a:cubicBezTo>
                  <a:pt x="104" y="466"/>
                  <a:pt x="85" y="453"/>
                  <a:pt x="85" y="453"/>
                </a:cubicBezTo>
                <a:cubicBezTo>
                  <a:pt x="35" y="379"/>
                  <a:pt x="101" y="468"/>
                  <a:pt x="37" y="406"/>
                </a:cubicBezTo>
                <a:cubicBezTo>
                  <a:pt x="23" y="392"/>
                  <a:pt x="14" y="373"/>
                  <a:pt x="0" y="359"/>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43039" name="Freeform 51"/>
          <p:cNvSpPr>
            <a:spLocks noChangeArrowheads="1"/>
          </p:cNvSpPr>
          <p:nvPr/>
        </p:nvSpPr>
        <p:spPr bwMode="auto">
          <a:xfrm>
            <a:off x="3752850" y="5183188"/>
            <a:ext cx="2070100" cy="1300162"/>
          </a:xfrm>
          <a:custGeom>
            <a:avLst/>
            <a:gdLst>
              <a:gd name="T0" fmla="*/ 1436 w 1436"/>
              <a:gd name="T1" fmla="*/ 0 h 826"/>
              <a:gd name="T2" fmla="*/ 1379 w 1436"/>
              <a:gd name="T3" fmla="*/ 114 h 826"/>
              <a:gd name="T4" fmla="*/ 1360 w 1436"/>
              <a:gd name="T5" fmla="*/ 142 h 826"/>
              <a:gd name="T6" fmla="*/ 1153 w 1436"/>
              <a:gd name="T7" fmla="*/ 387 h 826"/>
              <a:gd name="T8" fmla="*/ 1049 w 1436"/>
              <a:gd name="T9" fmla="*/ 472 h 826"/>
              <a:gd name="T10" fmla="*/ 964 w 1436"/>
              <a:gd name="T11" fmla="*/ 529 h 826"/>
              <a:gd name="T12" fmla="*/ 850 w 1436"/>
              <a:gd name="T13" fmla="*/ 605 h 826"/>
              <a:gd name="T14" fmla="*/ 671 w 1436"/>
              <a:gd name="T15" fmla="*/ 708 h 826"/>
              <a:gd name="T16" fmla="*/ 378 w 1436"/>
              <a:gd name="T17" fmla="*/ 803 h 826"/>
              <a:gd name="T18" fmla="*/ 86 w 1436"/>
              <a:gd name="T19" fmla="*/ 765 h 826"/>
              <a:gd name="T20" fmla="*/ 19 w 1436"/>
              <a:gd name="T21" fmla="*/ 652 h 826"/>
              <a:gd name="T22" fmla="*/ 1 w 1436"/>
              <a:gd name="T23" fmla="*/ 586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6" h="826">
                <a:moveTo>
                  <a:pt x="1436" y="0"/>
                </a:moveTo>
                <a:cubicBezTo>
                  <a:pt x="1410" y="78"/>
                  <a:pt x="1428" y="41"/>
                  <a:pt x="1379" y="114"/>
                </a:cubicBezTo>
                <a:cubicBezTo>
                  <a:pt x="1373" y="123"/>
                  <a:pt x="1360" y="142"/>
                  <a:pt x="1360" y="142"/>
                </a:cubicBezTo>
                <a:cubicBezTo>
                  <a:pt x="1329" y="239"/>
                  <a:pt x="1236" y="331"/>
                  <a:pt x="1153" y="387"/>
                </a:cubicBezTo>
                <a:cubicBezTo>
                  <a:pt x="1126" y="429"/>
                  <a:pt x="1082" y="439"/>
                  <a:pt x="1049" y="472"/>
                </a:cubicBezTo>
                <a:cubicBezTo>
                  <a:pt x="1021" y="500"/>
                  <a:pt x="1002" y="517"/>
                  <a:pt x="964" y="529"/>
                </a:cubicBezTo>
                <a:cubicBezTo>
                  <a:pt x="930" y="562"/>
                  <a:pt x="891" y="578"/>
                  <a:pt x="850" y="605"/>
                </a:cubicBezTo>
                <a:cubicBezTo>
                  <a:pt x="794" y="642"/>
                  <a:pt x="735" y="687"/>
                  <a:pt x="671" y="708"/>
                </a:cubicBezTo>
                <a:cubicBezTo>
                  <a:pt x="590" y="763"/>
                  <a:pt x="473" y="783"/>
                  <a:pt x="378" y="803"/>
                </a:cubicBezTo>
                <a:cubicBezTo>
                  <a:pt x="247" y="797"/>
                  <a:pt x="176" y="826"/>
                  <a:pt x="86" y="765"/>
                </a:cubicBezTo>
                <a:cubicBezTo>
                  <a:pt x="60" y="726"/>
                  <a:pt x="44" y="689"/>
                  <a:pt x="19" y="652"/>
                </a:cubicBezTo>
                <a:cubicBezTo>
                  <a:pt x="0" y="592"/>
                  <a:pt x="1" y="615"/>
                  <a:pt x="1" y="586"/>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43040" name="Text Box 52"/>
          <p:cNvSpPr txBox="1">
            <a:spLocks noChangeArrowheads="1"/>
          </p:cNvSpPr>
          <p:nvPr/>
        </p:nvSpPr>
        <p:spPr bwMode="auto">
          <a:xfrm>
            <a:off x="6492875" y="2257425"/>
            <a:ext cx="193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3041" name="Text Box 53"/>
          <p:cNvSpPr txBox="1">
            <a:spLocks noChangeArrowheads="1"/>
          </p:cNvSpPr>
          <p:nvPr/>
        </p:nvSpPr>
        <p:spPr bwMode="auto">
          <a:xfrm>
            <a:off x="6492875" y="4246563"/>
            <a:ext cx="193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3042" name="Text Box 54"/>
          <p:cNvSpPr txBox="1">
            <a:spLocks noChangeArrowheads="1"/>
          </p:cNvSpPr>
          <p:nvPr/>
        </p:nvSpPr>
        <p:spPr bwMode="auto">
          <a:xfrm>
            <a:off x="6492875" y="5926138"/>
            <a:ext cx="193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3043" name="Text Box 55"/>
          <p:cNvSpPr txBox="1">
            <a:spLocks noChangeArrowheads="1"/>
          </p:cNvSpPr>
          <p:nvPr/>
        </p:nvSpPr>
        <p:spPr bwMode="auto">
          <a:xfrm>
            <a:off x="6230938" y="4992688"/>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YY</a:t>
            </a:r>
          </a:p>
        </p:txBody>
      </p:sp>
      <p:sp>
        <p:nvSpPr>
          <p:cNvPr id="43044" name="Text Box 56"/>
          <p:cNvSpPr txBox="1">
            <a:spLocks noChangeArrowheads="1"/>
          </p:cNvSpPr>
          <p:nvPr/>
        </p:nvSpPr>
        <p:spPr bwMode="auto">
          <a:xfrm>
            <a:off x="6230938" y="5429250"/>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XX</a:t>
            </a:r>
          </a:p>
        </p:txBody>
      </p:sp>
      <p:sp>
        <p:nvSpPr>
          <p:cNvPr id="43045" name="Text Box 59"/>
          <p:cNvSpPr txBox="1">
            <a:spLocks noChangeArrowheads="1"/>
          </p:cNvSpPr>
          <p:nvPr/>
        </p:nvSpPr>
        <p:spPr bwMode="auto">
          <a:xfrm>
            <a:off x="323850" y="260350"/>
            <a:ext cx="82804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sz="3200" b="1" dirty="0"/>
              <a:t>指令操作例：</a:t>
            </a:r>
            <a:r>
              <a:rPr lang="en-US" altLang="zh-CN" sz="3200" b="1" dirty="0" err="1"/>
              <a:t>MOV</a:t>
            </a:r>
            <a:r>
              <a:rPr lang="en-US" altLang="zh-CN" sz="3200" b="1" dirty="0"/>
              <a:t>  AX</a:t>
            </a:r>
            <a:r>
              <a:rPr lang="zh-CN" altLang="en-US" sz="3200" b="1" dirty="0"/>
              <a:t>，</a:t>
            </a:r>
            <a:r>
              <a:rPr lang="en-US" altLang="zh-CN" sz="3200" b="1" dirty="0"/>
              <a:t>[BX][SI]</a:t>
            </a:r>
          </a:p>
          <a:p>
            <a:pPr>
              <a:spcBef>
                <a:spcPct val="20000"/>
              </a:spcBef>
            </a:pPr>
            <a:r>
              <a:rPr lang="zh-CN" altLang="en-US" b="1" dirty="0"/>
              <a:t>假定：</a:t>
            </a:r>
            <a:r>
              <a:rPr lang="en-US" altLang="zh-CN" b="1" dirty="0"/>
              <a:t>(DS)=</a:t>
            </a:r>
            <a:r>
              <a:rPr lang="en-US" altLang="zh-CN" b="1" dirty="0" err="1"/>
              <a:t>8000H</a:t>
            </a:r>
            <a:r>
              <a:rPr lang="en-US" altLang="zh-CN" b="1" dirty="0"/>
              <a:t>,  (BX)=</a:t>
            </a:r>
            <a:r>
              <a:rPr lang="en-US" altLang="zh-CN" b="1" dirty="0" err="1"/>
              <a:t>2000H</a:t>
            </a:r>
            <a:r>
              <a:rPr lang="en-US" altLang="zh-CN" b="1" dirty="0"/>
              <a:t>,  SI=</a:t>
            </a:r>
            <a:r>
              <a:rPr lang="en-US" altLang="zh-CN" b="1" dirty="0" err="1"/>
              <a:t>1000H</a:t>
            </a:r>
            <a:endParaRPr lang="en-US" altLang="zh-CN" b="1" dirty="0"/>
          </a:p>
          <a:p>
            <a:pPr>
              <a:lnSpc>
                <a:spcPct val="120000"/>
              </a:lnSpc>
            </a:pPr>
            <a:r>
              <a:rPr lang="zh-CN" altLang="en-US" b="1" dirty="0">
                <a:latin typeface="宋体" panose="02010600030101010101" pitchFamily="2" charset="-122"/>
              </a:rPr>
              <a:t>则物理地址 </a:t>
            </a:r>
            <a:r>
              <a:rPr lang="en-US" altLang="zh-CN" b="1" dirty="0">
                <a:latin typeface="宋体" panose="02010600030101010101" pitchFamily="2" charset="-122"/>
              </a:rPr>
              <a:t>= </a:t>
            </a:r>
            <a:r>
              <a:rPr lang="en-US" altLang="zh-CN" b="1" dirty="0" err="1">
                <a:latin typeface="宋体" panose="02010600030101010101" pitchFamily="2" charset="-122"/>
              </a:rPr>
              <a:t>80000H</a:t>
            </a:r>
            <a:r>
              <a:rPr lang="en-US" altLang="zh-CN" b="1" dirty="0">
                <a:latin typeface="宋体" panose="02010600030101010101" pitchFamily="2" charset="-122"/>
              </a:rPr>
              <a:t> + </a:t>
            </a:r>
            <a:r>
              <a:rPr lang="en-US" altLang="zh-CN" b="1" dirty="0" err="1">
                <a:latin typeface="宋体" panose="02010600030101010101" pitchFamily="2" charset="-122"/>
              </a:rPr>
              <a:t>2000H</a:t>
            </a:r>
            <a:r>
              <a:rPr lang="en-US" altLang="zh-CN" b="1" dirty="0">
                <a:latin typeface="宋体" panose="02010600030101010101" pitchFamily="2" charset="-122"/>
              </a:rPr>
              <a:t> + </a:t>
            </a:r>
            <a:r>
              <a:rPr lang="en-US" altLang="zh-CN" b="1" dirty="0" err="1">
                <a:latin typeface="宋体" panose="02010600030101010101" pitchFamily="2" charset="-122"/>
              </a:rPr>
              <a:t>1000H</a:t>
            </a:r>
            <a:r>
              <a:rPr lang="en-US" altLang="zh-CN" b="1" dirty="0">
                <a:latin typeface="宋体" panose="02010600030101010101" pitchFamily="2" charset="-122"/>
              </a:rPr>
              <a:t> = </a:t>
            </a:r>
            <a:r>
              <a:rPr lang="en-US" altLang="zh-CN" b="1" dirty="0" err="1">
                <a:latin typeface="宋体" panose="02010600030101010101" pitchFamily="2" charset="-122"/>
              </a:rPr>
              <a:t>83000H</a:t>
            </a:r>
            <a:endParaRPr lang="en-US" altLang="zh-CN" b="1" dirty="0">
              <a:latin typeface="宋体" panose="02010600030101010101" pitchFamily="2" charset="-122"/>
            </a:endParaRPr>
          </a:p>
          <a:p>
            <a:pPr>
              <a:lnSpc>
                <a:spcPct val="120000"/>
              </a:lnSpc>
            </a:pPr>
            <a:r>
              <a:rPr lang="zh-CN" altLang="en-US" b="1" dirty="0">
                <a:latin typeface="宋体" panose="02010600030101010101" pitchFamily="2" charset="-122"/>
              </a:rPr>
              <a:t>指令执行后</a:t>
            </a:r>
            <a:r>
              <a:rPr lang="en-US" altLang="zh-CN" b="1" dirty="0">
                <a:latin typeface="宋体" panose="02010600030101010101" pitchFamily="2" charset="-122"/>
                <a:sym typeface="Wingdings" panose="05000000000000000000" pitchFamily="2" charset="2"/>
              </a:rPr>
              <a:t>: (</a:t>
            </a:r>
            <a:r>
              <a:rPr lang="en-US" altLang="zh-CN" b="1" dirty="0">
                <a:solidFill>
                  <a:srgbClr val="66FFCC"/>
                </a:solidFill>
                <a:latin typeface="宋体" panose="02010600030101010101" pitchFamily="2" charset="-122"/>
              </a:rPr>
              <a:t>AL)</a:t>
            </a:r>
            <a:r>
              <a:rPr lang="en-US" altLang="zh-CN" b="1" dirty="0">
                <a:latin typeface="宋体" panose="02010600030101010101" pitchFamily="2" charset="-122"/>
              </a:rPr>
              <a:t>=[</a:t>
            </a:r>
            <a:r>
              <a:rPr lang="en-US" altLang="zh-CN" b="1" dirty="0" err="1">
                <a:solidFill>
                  <a:srgbClr val="FF3300"/>
                </a:solidFill>
                <a:latin typeface="宋体" panose="02010600030101010101" pitchFamily="2" charset="-122"/>
              </a:rPr>
              <a:t>83000H</a:t>
            </a:r>
            <a:r>
              <a:rPr lang="en-US" altLang="zh-CN" b="1" dirty="0">
                <a:latin typeface="宋体" panose="02010600030101010101" pitchFamily="2" charset="-122"/>
              </a:rPr>
              <a:t>]</a:t>
            </a:r>
          </a:p>
          <a:p>
            <a:pPr>
              <a:lnSpc>
                <a:spcPct val="120000"/>
              </a:lnSpc>
            </a:pPr>
            <a:r>
              <a:rPr lang="en-US" altLang="zh-CN" b="1" dirty="0">
                <a:latin typeface="宋体" panose="02010600030101010101" pitchFamily="2" charset="-122"/>
              </a:rPr>
              <a:t>            (</a:t>
            </a:r>
            <a:r>
              <a:rPr lang="en-US" altLang="zh-CN" b="1" dirty="0">
                <a:solidFill>
                  <a:srgbClr val="66FFCC"/>
                </a:solidFill>
                <a:latin typeface="宋体" panose="02010600030101010101" pitchFamily="2" charset="-122"/>
              </a:rPr>
              <a:t>AH)</a:t>
            </a:r>
            <a:r>
              <a:rPr lang="en-US" altLang="zh-CN" b="1" dirty="0">
                <a:latin typeface="宋体" panose="02010600030101010101" pitchFamily="2" charset="-122"/>
              </a:rPr>
              <a:t>=[</a:t>
            </a:r>
            <a:r>
              <a:rPr lang="en-US" altLang="zh-CN" b="1" dirty="0" err="1">
                <a:solidFill>
                  <a:srgbClr val="FF3300"/>
                </a:solidFill>
                <a:latin typeface="宋体" panose="02010600030101010101" pitchFamily="2" charset="-122"/>
              </a:rPr>
              <a:t>83001H</a:t>
            </a:r>
            <a:r>
              <a:rPr lang="en-US" altLang="zh-CN" b="1" dirty="0">
                <a:latin typeface="宋体" panose="02010600030101010101" pitchFamily="2" charset="-122"/>
              </a:rPr>
              <a:t>]</a:t>
            </a:r>
          </a:p>
        </p:txBody>
      </p:sp>
    </p:spTree>
    <p:extLst>
      <p:ext uri="{BB962C8B-B14F-4D97-AF65-F5344CB8AC3E}">
        <p14:creationId xmlns:p14="http://schemas.microsoft.com/office/powerpoint/2010/main" val="48825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45">
                                            <p:txEl>
                                              <p:pRg st="1" end="1"/>
                                            </p:txEl>
                                          </p:spTgt>
                                        </p:tgtEl>
                                        <p:attrNameLst>
                                          <p:attrName>style.visibility</p:attrName>
                                        </p:attrNameLst>
                                      </p:cBhvr>
                                      <p:to>
                                        <p:strVal val="visible"/>
                                      </p:to>
                                    </p:set>
                                    <p:animEffect transition="in" filter="fade">
                                      <p:cBhvr>
                                        <p:cTn id="7" dur="500"/>
                                        <p:tgtEl>
                                          <p:spTgt spid="430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45">
                                            <p:txEl>
                                              <p:pRg st="2" end="2"/>
                                            </p:txEl>
                                          </p:spTgt>
                                        </p:tgtEl>
                                        <p:attrNameLst>
                                          <p:attrName>style.visibility</p:attrName>
                                        </p:attrNameLst>
                                      </p:cBhvr>
                                      <p:to>
                                        <p:strVal val="visible"/>
                                      </p:to>
                                    </p:set>
                                    <p:animEffect transition="in" filter="fade">
                                      <p:cBhvr>
                                        <p:cTn id="12" dur="500"/>
                                        <p:tgtEl>
                                          <p:spTgt spid="430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45">
                                            <p:txEl>
                                              <p:pRg st="3" end="3"/>
                                            </p:txEl>
                                          </p:spTgt>
                                        </p:tgtEl>
                                        <p:attrNameLst>
                                          <p:attrName>style.visibility</p:attrName>
                                        </p:attrNameLst>
                                      </p:cBhvr>
                                      <p:to>
                                        <p:strVal val="visible"/>
                                      </p:to>
                                    </p:set>
                                    <p:animEffect transition="in" filter="fade">
                                      <p:cBhvr>
                                        <p:cTn id="17" dur="500"/>
                                        <p:tgtEl>
                                          <p:spTgt spid="4304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3045">
                                            <p:txEl>
                                              <p:pRg st="4" end="4"/>
                                            </p:txEl>
                                          </p:spTgt>
                                        </p:tgtEl>
                                        <p:attrNameLst>
                                          <p:attrName>style.visibility</p:attrName>
                                        </p:attrNameLst>
                                      </p:cBhvr>
                                      <p:to>
                                        <p:strVal val="visible"/>
                                      </p:to>
                                    </p:set>
                                    <p:animEffect transition="in" filter="fade">
                                      <p:cBhvr>
                                        <p:cTn id="20" dur="500"/>
                                        <p:tgtEl>
                                          <p:spTgt spid="4304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3010"/>
                                        </p:tgtEl>
                                        <p:attrNameLst>
                                          <p:attrName>style.visibility</p:attrName>
                                        </p:attrNameLst>
                                      </p:cBhvr>
                                      <p:to>
                                        <p:strVal val="visible"/>
                                      </p:to>
                                    </p:set>
                                    <p:animEffect transition="in" filter="fade">
                                      <p:cBhvr>
                                        <p:cTn id="25" dur="500"/>
                                        <p:tgtEl>
                                          <p:spTgt spid="430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011"/>
                                        </p:tgtEl>
                                        <p:attrNameLst>
                                          <p:attrName>style.visibility</p:attrName>
                                        </p:attrNameLst>
                                      </p:cBhvr>
                                      <p:to>
                                        <p:strVal val="visible"/>
                                      </p:to>
                                    </p:set>
                                    <p:animEffect transition="in" filter="fade">
                                      <p:cBhvr>
                                        <p:cTn id="28" dur="500"/>
                                        <p:tgtEl>
                                          <p:spTgt spid="430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012"/>
                                        </p:tgtEl>
                                        <p:attrNameLst>
                                          <p:attrName>style.visibility</p:attrName>
                                        </p:attrNameLst>
                                      </p:cBhvr>
                                      <p:to>
                                        <p:strVal val="visible"/>
                                      </p:to>
                                    </p:set>
                                    <p:animEffect transition="in" filter="fade">
                                      <p:cBhvr>
                                        <p:cTn id="31" dur="500"/>
                                        <p:tgtEl>
                                          <p:spTgt spid="430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013"/>
                                        </p:tgtEl>
                                        <p:attrNameLst>
                                          <p:attrName>style.visibility</p:attrName>
                                        </p:attrNameLst>
                                      </p:cBhvr>
                                      <p:to>
                                        <p:strVal val="visible"/>
                                      </p:to>
                                    </p:set>
                                    <p:animEffect transition="in" filter="fade">
                                      <p:cBhvr>
                                        <p:cTn id="34" dur="500"/>
                                        <p:tgtEl>
                                          <p:spTgt spid="430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014"/>
                                        </p:tgtEl>
                                        <p:attrNameLst>
                                          <p:attrName>style.visibility</p:attrName>
                                        </p:attrNameLst>
                                      </p:cBhvr>
                                      <p:to>
                                        <p:strVal val="visible"/>
                                      </p:to>
                                    </p:set>
                                    <p:animEffect transition="in" filter="fade">
                                      <p:cBhvr>
                                        <p:cTn id="37" dur="500"/>
                                        <p:tgtEl>
                                          <p:spTgt spid="430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015"/>
                                        </p:tgtEl>
                                        <p:attrNameLst>
                                          <p:attrName>style.visibility</p:attrName>
                                        </p:attrNameLst>
                                      </p:cBhvr>
                                      <p:to>
                                        <p:strVal val="visible"/>
                                      </p:to>
                                    </p:set>
                                    <p:animEffect transition="in" filter="fade">
                                      <p:cBhvr>
                                        <p:cTn id="40" dur="500"/>
                                        <p:tgtEl>
                                          <p:spTgt spid="430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016"/>
                                        </p:tgtEl>
                                        <p:attrNameLst>
                                          <p:attrName>style.visibility</p:attrName>
                                        </p:attrNameLst>
                                      </p:cBhvr>
                                      <p:to>
                                        <p:strVal val="visible"/>
                                      </p:to>
                                    </p:set>
                                    <p:animEffect transition="in" filter="fade">
                                      <p:cBhvr>
                                        <p:cTn id="43" dur="500"/>
                                        <p:tgtEl>
                                          <p:spTgt spid="430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017"/>
                                        </p:tgtEl>
                                        <p:attrNameLst>
                                          <p:attrName>style.visibility</p:attrName>
                                        </p:attrNameLst>
                                      </p:cBhvr>
                                      <p:to>
                                        <p:strVal val="visible"/>
                                      </p:to>
                                    </p:set>
                                    <p:animEffect transition="in" filter="fade">
                                      <p:cBhvr>
                                        <p:cTn id="46" dur="500"/>
                                        <p:tgtEl>
                                          <p:spTgt spid="430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3018"/>
                                        </p:tgtEl>
                                        <p:attrNameLst>
                                          <p:attrName>style.visibility</p:attrName>
                                        </p:attrNameLst>
                                      </p:cBhvr>
                                      <p:to>
                                        <p:strVal val="visible"/>
                                      </p:to>
                                    </p:set>
                                    <p:animEffect transition="in" filter="fade">
                                      <p:cBhvr>
                                        <p:cTn id="49" dur="500"/>
                                        <p:tgtEl>
                                          <p:spTgt spid="430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3019"/>
                                        </p:tgtEl>
                                        <p:attrNameLst>
                                          <p:attrName>style.visibility</p:attrName>
                                        </p:attrNameLst>
                                      </p:cBhvr>
                                      <p:to>
                                        <p:strVal val="visible"/>
                                      </p:to>
                                    </p:set>
                                    <p:animEffect transition="in" filter="fade">
                                      <p:cBhvr>
                                        <p:cTn id="52" dur="500"/>
                                        <p:tgtEl>
                                          <p:spTgt spid="430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020"/>
                                        </p:tgtEl>
                                        <p:attrNameLst>
                                          <p:attrName>style.visibility</p:attrName>
                                        </p:attrNameLst>
                                      </p:cBhvr>
                                      <p:to>
                                        <p:strVal val="visible"/>
                                      </p:to>
                                    </p:set>
                                    <p:animEffect transition="in" filter="fade">
                                      <p:cBhvr>
                                        <p:cTn id="55" dur="500"/>
                                        <p:tgtEl>
                                          <p:spTgt spid="430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021"/>
                                        </p:tgtEl>
                                        <p:attrNameLst>
                                          <p:attrName>style.visibility</p:attrName>
                                        </p:attrNameLst>
                                      </p:cBhvr>
                                      <p:to>
                                        <p:strVal val="visible"/>
                                      </p:to>
                                    </p:set>
                                    <p:animEffect transition="in" filter="fade">
                                      <p:cBhvr>
                                        <p:cTn id="58" dur="500"/>
                                        <p:tgtEl>
                                          <p:spTgt spid="430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022"/>
                                        </p:tgtEl>
                                        <p:attrNameLst>
                                          <p:attrName>style.visibility</p:attrName>
                                        </p:attrNameLst>
                                      </p:cBhvr>
                                      <p:to>
                                        <p:strVal val="visible"/>
                                      </p:to>
                                    </p:set>
                                    <p:animEffect transition="in" filter="fade">
                                      <p:cBhvr>
                                        <p:cTn id="61" dur="500"/>
                                        <p:tgtEl>
                                          <p:spTgt spid="430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3023"/>
                                        </p:tgtEl>
                                        <p:attrNameLst>
                                          <p:attrName>style.visibility</p:attrName>
                                        </p:attrNameLst>
                                      </p:cBhvr>
                                      <p:to>
                                        <p:strVal val="visible"/>
                                      </p:to>
                                    </p:set>
                                    <p:animEffect transition="in" filter="fade">
                                      <p:cBhvr>
                                        <p:cTn id="64" dur="500"/>
                                        <p:tgtEl>
                                          <p:spTgt spid="430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024"/>
                                        </p:tgtEl>
                                        <p:attrNameLst>
                                          <p:attrName>style.visibility</p:attrName>
                                        </p:attrNameLst>
                                      </p:cBhvr>
                                      <p:to>
                                        <p:strVal val="visible"/>
                                      </p:to>
                                    </p:set>
                                    <p:animEffect transition="in" filter="fade">
                                      <p:cBhvr>
                                        <p:cTn id="67" dur="500"/>
                                        <p:tgtEl>
                                          <p:spTgt spid="430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3025"/>
                                        </p:tgtEl>
                                        <p:attrNameLst>
                                          <p:attrName>style.visibility</p:attrName>
                                        </p:attrNameLst>
                                      </p:cBhvr>
                                      <p:to>
                                        <p:strVal val="visible"/>
                                      </p:to>
                                    </p:set>
                                    <p:animEffect transition="in" filter="fade">
                                      <p:cBhvr>
                                        <p:cTn id="70" dur="500"/>
                                        <p:tgtEl>
                                          <p:spTgt spid="430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3026"/>
                                        </p:tgtEl>
                                        <p:attrNameLst>
                                          <p:attrName>style.visibility</p:attrName>
                                        </p:attrNameLst>
                                      </p:cBhvr>
                                      <p:to>
                                        <p:strVal val="visible"/>
                                      </p:to>
                                    </p:set>
                                    <p:animEffect transition="in" filter="fade">
                                      <p:cBhvr>
                                        <p:cTn id="73" dur="500"/>
                                        <p:tgtEl>
                                          <p:spTgt spid="430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3027"/>
                                        </p:tgtEl>
                                        <p:attrNameLst>
                                          <p:attrName>style.visibility</p:attrName>
                                        </p:attrNameLst>
                                      </p:cBhvr>
                                      <p:to>
                                        <p:strVal val="visible"/>
                                      </p:to>
                                    </p:set>
                                    <p:animEffect transition="in" filter="fade">
                                      <p:cBhvr>
                                        <p:cTn id="76" dur="500"/>
                                        <p:tgtEl>
                                          <p:spTgt spid="430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028"/>
                                        </p:tgtEl>
                                        <p:attrNameLst>
                                          <p:attrName>style.visibility</p:attrName>
                                        </p:attrNameLst>
                                      </p:cBhvr>
                                      <p:to>
                                        <p:strVal val="visible"/>
                                      </p:to>
                                    </p:set>
                                    <p:animEffect transition="in" filter="fade">
                                      <p:cBhvr>
                                        <p:cTn id="79" dur="500"/>
                                        <p:tgtEl>
                                          <p:spTgt spid="430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029"/>
                                        </p:tgtEl>
                                        <p:attrNameLst>
                                          <p:attrName>style.visibility</p:attrName>
                                        </p:attrNameLst>
                                      </p:cBhvr>
                                      <p:to>
                                        <p:strVal val="visible"/>
                                      </p:to>
                                    </p:set>
                                    <p:animEffect transition="in" filter="fade">
                                      <p:cBhvr>
                                        <p:cTn id="82" dur="500"/>
                                        <p:tgtEl>
                                          <p:spTgt spid="430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3030"/>
                                        </p:tgtEl>
                                        <p:attrNameLst>
                                          <p:attrName>style.visibility</p:attrName>
                                        </p:attrNameLst>
                                      </p:cBhvr>
                                      <p:to>
                                        <p:strVal val="visible"/>
                                      </p:to>
                                    </p:set>
                                    <p:animEffect transition="in" filter="fade">
                                      <p:cBhvr>
                                        <p:cTn id="85" dur="500"/>
                                        <p:tgtEl>
                                          <p:spTgt spid="430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031"/>
                                        </p:tgtEl>
                                        <p:attrNameLst>
                                          <p:attrName>style.visibility</p:attrName>
                                        </p:attrNameLst>
                                      </p:cBhvr>
                                      <p:to>
                                        <p:strVal val="visible"/>
                                      </p:to>
                                    </p:set>
                                    <p:animEffect transition="in" filter="fade">
                                      <p:cBhvr>
                                        <p:cTn id="88" dur="500"/>
                                        <p:tgtEl>
                                          <p:spTgt spid="430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3032"/>
                                        </p:tgtEl>
                                        <p:attrNameLst>
                                          <p:attrName>style.visibility</p:attrName>
                                        </p:attrNameLst>
                                      </p:cBhvr>
                                      <p:to>
                                        <p:strVal val="visible"/>
                                      </p:to>
                                    </p:set>
                                    <p:animEffect transition="in" filter="fade">
                                      <p:cBhvr>
                                        <p:cTn id="91" dur="500"/>
                                        <p:tgtEl>
                                          <p:spTgt spid="430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3033"/>
                                        </p:tgtEl>
                                        <p:attrNameLst>
                                          <p:attrName>style.visibility</p:attrName>
                                        </p:attrNameLst>
                                      </p:cBhvr>
                                      <p:to>
                                        <p:strVal val="visible"/>
                                      </p:to>
                                    </p:set>
                                    <p:animEffect transition="in" filter="fade">
                                      <p:cBhvr>
                                        <p:cTn id="94" dur="500"/>
                                        <p:tgtEl>
                                          <p:spTgt spid="430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3034"/>
                                        </p:tgtEl>
                                        <p:attrNameLst>
                                          <p:attrName>style.visibility</p:attrName>
                                        </p:attrNameLst>
                                      </p:cBhvr>
                                      <p:to>
                                        <p:strVal val="visible"/>
                                      </p:to>
                                    </p:set>
                                    <p:animEffect transition="in" filter="fade">
                                      <p:cBhvr>
                                        <p:cTn id="97" dur="500"/>
                                        <p:tgtEl>
                                          <p:spTgt spid="430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3035"/>
                                        </p:tgtEl>
                                        <p:attrNameLst>
                                          <p:attrName>style.visibility</p:attrName>
                                        </p:attrNameLst>
                                      </p:cBhvr>
                                      <p:to>
                                        <p:strVal val="visible"/>
                                      </p:to>
                                    </p:set>
                                    <p:animEffect transition="in" filter="fade">
                                      <p:cBhvr>
                                        <p:cTn id="100" dur="500"/>
                                        <p:tgtEl>
                                          <p:spTgt spid="430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3036"/>
                                        </p:tgtEl>
                                        <p:attrNameLst>
                                          <p:attrName>style.visibility</p:attrName>
                                        </p:attrNameLst>
                                      </p:cBhvr>
                                      <p:to>
                                        <p:strVal val="visible"/>
                                      </p:to>
                                    </p:set>
                                    <p:animEffect transition="in" filter="fade">
                                      <p:cBhvr>
                                        <p:cTn id="103" dur="500"/>
                                        <p:tgtEl>
                                          <p:spTgt spid="4303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3037"/>
                                        </p:tgtEl>
                                        <p:attrNameLst>
                                          <p:attrName>style.visibility</p:attrName>
                                        </p:attrNameLst>
                                      </p:cBhvr>
                                      <p:to>
                                        <p:strVal val="visible"/>
                                      </p:to>
                                    </p:set>
                                    <p:animEffect transition="in" filter="fade">
                                      <p:cBhvr>
                                        <p:cTn id="106" dur="500"/>
                                        <p:tgtEl>
                                          <p:spTgt spid="4303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3038"/>
                                        </p:tgtEl>
                                        <p:attrNameLst>
                                          <p:attrName>style.visibility</p:attrName>
                                        </p:attrNameLst>
                                      </p:cBhvr>
                                      <p:to>
                                        <p:strVal val="visible"/>
                                      </p:to>
                                    </p:set>
                                    <p:animEffect transition="in" filter="fade">
                                      <p:cBhvr>
                                        <p:cTn id="109" dur="500"/>
                                        <p:tgtEl>
                                          <p:spTgt spid="4303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039"/>
                                        </p:tgtEl>
                                        <p:attrNameLst>
                                          <p:attrName>style.visibility</p:attrName>
                                        </p:attrNameLst>
                                      </p:cBhvr>
                                      <p:to>
                                        <p:strVal val="visible"/>
                                      </p:to>
                                    </p:set>
                                    <p:animEffect transition="in" filter="fade">
                                      <p:cBhvr>
                                        <p:cTn id="112" dur="500"/>
                                        <p:tgtEl>
                                          <p:spTgt spid="430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3040"/>
                                        </p:tgtEl>
                                        <p:attrNameLst>
                                          <p:attrName>style.visibility</p:attrName>
                                        </p:attrNameLst>
                                      </p:cBhvr>
                                      <p:to>
                                        <p:strVal val="visible"/>
                                      </p:to>
                                    </p:set>
                                    <p:animEffect transition="in" filter="fade">
                                      <p:cBhvr>
                                        <p:cTn id="115" dur="500"/>
                                        <p:tgtEl>
                                          <p:spTgt spid="430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3041"/>
                                        </p:tgtEl>
                                        <p:attrNameLst>
                                          <p:attrName>style.visibility</p:attrName>
                                        </p:attrNameLst>
                                      </p:cBhvr>
                                      <p:to>
                                        <p:strVal val="visible"/>
                                      </p:to>
                                    </p:set>
                                    <p:animEffect transition="in" filter="fade">
                                      <p:cBhvr>
                                        <p:cTn id="118" dur="500"/>
                                        <p:tgtEl>
                                          <p:spTgt spid="4304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3042"/>
                                        </p:tgtEl>
                                        <p:attrNameLst>
                                          <p:attrName>style.visibility</p:attrName>
                                        </p:attrNameLst>
                                      </p:cBhvr>
                                      <p:to>
                                        <p:strVal val="visible"/>
                                      </p:to>
                                    </p:set>
                                    <p:animEffect transition="in" filter="fade">
                                      <p:cBhvr>
                                        <p:cTn id="121" dur="500"/>
                                        <p:tgtEl>
                                          <p:spTgt spid="4304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3043"/>
                                        </p:tgtEl>
                                        <p:attrNameLst>
                                          <p:attrName>style.visibility</p:attrName>
                                        </p:attrNameLst>
                                      </p:cBhvr>
                                      <p:to>
                                        <p:strVal val="visible"/>
                                      </p:to>
                                    </p:set>
                                    <p:animEffect transition="in" filter="fade">
                                      <p:cBhvr>
                                        <p:cTn id="124" dur="500"/>
                                        <p:tgtEl>
                                          <p:spTgt spid="4304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3044"/>
                                        </p:tgtEl>
                                        <p:attrNameLst>
                                          <p:attrName>style.visibility</p:attrName>
                                        </p:attrNameLst>
                                      </p:cBhvr>
                                      <p:to>
                                        <p:strVal val="visible"/>
                                      </p:to>
                                    </p:set>
                                    <p:animEffect transition="in" filter="fade">
                                      <p:cBhvr>
                                        <p:cTn id="127" dur="500"/>
                                        <p:tgtEl>
                                          <p:spTgt spid="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animBg="1"/>
      <p:bldP spid="43012" grpId="0" animBg="1"/>
      <p:bldP spid="43013" grpId="0" animBg="1"/>
      <p:bldP spid="43014" grpId="0"/>
      <p:bldP spid="43015" grpId="0" animBg="1"/>
      <p:bldP spid="43016" grpId="0" animBg="1"/>
      <p:bldP spid="43017" grpId="0" animBg="1"/>
      <p:bldP spid="43018" grpId="0" animBg="1"/>
      <p:bldP spid="43019" grpId="0" animBg="1"/>
      <p:bldP spid="43020" grpId="0"/>
      <p:bldP spid="43021" grpId="0"/>
      <p:bldP spid="43022" grpId="0"/>
      <p:bldP spid="43023" grpId="0" animBg="1"/>
      <p:bldP spid="43024" grpId="0" animBg="1"/>
      <p:bldP spid="43025" grpId="0" animBg="1"/>
      <p:bldP spid="43026" grpId="0" animBg="1"/>
      <p:bldP spid="43027" grpId="0"/>
      <p:bldP spid="43028" grpId="0" animBg="1"/>
      <p:bldP spid="43029" grpId="0" animBg="1"/>
      <p:bldP spid="43030" grpId="0"/>
      <p:bldP spid="43031" grpId="0"/>
      <p:bldP spid="43032" grpId="0"/>
      <p:bldP spid="43033" grpId="0" animBg="1"/>
      <p:bldP spid="43034" grpId="0" animBg="1"/>
      <p:bldP spid="43035" grpId="0"/>
      <p:bldP spid="43036" grpId="0"/>
      <p:bldP spid="43037" grpId="0" animBg="1"/>
      <p:bldP spid="43038" grpId="0" animBg="1"/>
      <p:bldP spid="43039" grpId="0" animBg="1"/>
      <p:bldP spid="43040" grpId="0"/>
      <p:bldP spid="43041" grpId="0"/>
      <p:bldP spid="43042" grpId="0"/>
      <p:bldP spid="43043" grpId="0"/>
      <p:bldP spid="430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endParaRPr lang="en-US" altLang="zh-CN" b="1" dirty="0" smtClean="0">
              <a:solidFill>
                <a:srgbClr val="C00000"/>
              </a:solidFill>
            </a:endParaRPr>
          </a:p>
          <a:p>
            <a:pPr lvl="0" indent="0">
              <a:spcBef>
                <a:spcPct val="0"/>
              </a:spcBef>
              <a:buClr>
                <a:srgbClr val="CC0000"/>
              </a:buClr>
              <a:buNone/>
            </a:pPr>
            <a:r>
              <a:rPr lang="zh-CN" altLang="en-US" b="1" dirty="0" smtClean="0">
                <a:solidFill>
                  <a:srgbClr val="000000"/>
                </a:solidFill>
              </a:rPr>
              <a:t>寻址方式</a:t>
            </a:r>
            <a:r>
              <a:rPr lang="en-US" altLang="zh-CN" b="1" dirty="0">
                <a:solidFill>
                  <a:srgbClr val="000000"/>
                </a:solidFill>
              </a:rPr>
              <a:t>——</a:t>
            </a:r>
            <a:r>
              <a:rPr lang="zh-CN" altLang="en-US" b="1" dirty="0">
                <a:solidFill>
                  <a:srgbClr val="000000"/>
                </a:solidFill>
              </a:rPr>
              <a:t>寻找操作数的方法</a:t>
            </a:r>
          </a:p>
          <a:p>
            <a:pPr lvl="0" indent="0">
              <a:spcBef>
                <a:spcPct val="50000"/>
              </a:spcBef>
              <a:buClr>
                <a:srgbClr val="CC0000"/>
              </a:buClr>
              <a:buSzPct val="80000"/>
              <a:buFont typeface="Wingdings" panose="05000000000000000000" pitchFamily="2" charset="2"/>
              <a:buChar char="l"/>
            </a:pPr>
            <a:r>
              <a:rPr lang="zh-CN" altLang="en-US" dirty="0">
                <a:solidFill>
                  <a:srgbClr val="000000"/>
                </a:solidFill>
              </a:rPr>
              <a:t> </a:t>
            </a:r>
            <a:r>
              <a:rPr lang="en-US" altLang="en-US" dirty="0" err="1">
                <a:solidFill>
                  <a:srgbClr val="000000"/>
                </a:solidFill>
              </a:rPr>
              <a:t>寻找</a:t>
            </a:r>
            <a:r>
              <a:rPr lang="en-US" altLang="en-US" b="1" u="sng" dirty="0" err="1">
                <a:solidFill>
                  <a:srgbClr val="000000"/>
                </a:solidFill>
              </a:rPr>
              <a:t>操作数的</a:t>
            </a:r>
            <a:r>
              <a:rPr lang="en-US" altLang="en-US" b="1" u="sng" dirty="0" err="1">
                <a:solidFill>
                  <a:srgbClr val="FF0000"/>
                </a:solidFill>
              </a:rPr>
              <a:t>地址</a:t>
            </a:r>
            <a:r>
              <a:rPr lang="zh-CN" altLang="en-US" dirty="0">
                <a:solidFill>
                  <a:srgbClr val="000000"/>
                </a:solidFill>
              </a:rPr>
              <a:t>（一般指源操作数）</a:t>
            </a:r>
            <a:endParaRPr lang="en-US" altLang="en-US" dirty="0">
              <a:solidFill>
                <a:srgbClr val="000000"/>
              </a:solidFill>
            </a:endParaRPr>
          </a:p>
          <a:p>
            <a:pPr lvl="0" indent="0">
              <a:spcBef>
                <a:spcPct val="50000"/>
              </a:spcBef>
              <a:buClr>
                <a:srgbClr val="CC0000"/>
              </a:buClr>
              <a:buSzPct val="80000"/>
              <a:buFont typeface="Wingdings" panose="05000000000000000000" pitchFamily="2" charset="2"/>
              <a:buChar char="l"/>
            </a:pPr>
            <a:r>
              <a:rPr lang="zh-CN" altLang="en-US" dirty="0">
                <a:solidFill>
                  <a:srgbClr val="000000"/>
                </a:solidFill>
              </a:rPr>
              <a:t> </a:t>
            </a:r>
            <a:r>
              <a:rPr lang="en-US" altLang="en-US" dirty="0" err="1">
                <a:solidFill>
                  <a:srgbClr val="000000"/>
                </a:solidFill>
              </a:rPr>
              <a:t>寻找要执行的下一条</a:t>
            </a:r>
            <a:r>
              <a:rPr lang="en-US" altLang="en-US" b="1" u="sng" dirty="0" err="1">
                <a:solidFill>
                  <a:srgbClr val="000000"/>
                </a:solidFill>
              </a:rPr>
              <a:t>指令的</a:t>
            </a:r>
            <a:r>
              <a:rPr lang="en-US" altLang="en-US" b="1" u="sng" dirty="0" err="1">
                <a:solidFill>
                  <a:srgbClr val="FF0000"/>
                </a:solidFill>
              </a:rPr>
              <a:t>地址</a:t>
            </a:r>
            <a:endParaRPr lang="zh-CN" altLang="en-US" b="1" u="sng" dirty="0">
              <a:solidFill>
                <a:srgbClr val="FF0000"/>
              </a:solidFill>
            </a:endParaRPr>
          </a:p>
          <a:p>
            <a:pPr eaLnBrk="1" hangingPunct="1">
              <a:buFont typeface="Wingdings" panose="05000000000000000000" pitchFamily="2" charset="2"/>
              <a:buNone/>
            </a:pPr>
            <a:endParaRPr lang="zh-CN" altLang="en-US" sz="2000"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a:t>
            </a:fld>
            <a:endParaRPr lang="en-US" altLang="zh-CN" dirty="0"/>
          </a:p>
        </p:txBody>
      </p:sp>
    </p:spTree>
    <p:extLst>
      <p:ext uri="{BB962C8B-B14F-4D97-AF65-F5344CB8AC3E}">
        <p14:creationId xmlns:p14="http://schemas.microsoft.com/office/powerpoint/2010/main" val="74789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3</a:t>
            </a:r>
            <a:r>
              <a:rPr lang="zh-CN" altLang="en-US" b="1" dirty="0" smtClean="0">
                <a:solidFill>
                  <a:srgbClr val="800000"/>
                </a:solidFill>
                <a:latin typeface="宋体" panose="02010600030101010101" pitchFamily="2" charset="-122"/>
              </a:rPr>
              <a:t>）基址变址寻址</a:t>
            </a:r>
            <a:endParaRPr lang="en-AU" altLang="zh-CN" b="1" dirty="0">
              <a:solidFill>
                <a:srgbClr val="800000"/>
              </a:solidFill>
              <a:latin typeface="宋体" panose="02010600030101010101" pitchFamily="2" charset="-122"/>
            </a:endParaRPr>
          </a:p>
          <a:p>
            <a:pPr indent="0">
              <a:lnSpc>
                <a:spcPct val="120000"/>
              </a:lnSpc>
              <a:spcBef>
                <a:spcPct val="0"/>
              </a:spcBef>
              <a:buFont typeface="Wingdings" panose="05000000000000000000" pitchFamily="2" charset="2"/>
              <a:buChar char="Ø"/>
            </a:pPr>
            <a:r>
              <a:rPr lang="zh-CN" altLang="en-US" dirty="0"/>
              <a:t>基址</a:t>
            </a:r>
            <a:r>
              <a:rPr lang="en-US" altLang="zh-CN" dirty="0"/>
              <a:t>-</a:t>
            </a:r>
            <a:r>
              <a:rPr lang="zh-CN" altLang="en-US" dirty="0"/>
              <a:t>变址寻址应用</a:t>
            </a:r>
            <a:endParaRPr lang="en-US" altLang="zh-CN" b="1" dirty="0" smtClean="0">
              <a:solidFill>
                <a:srgbClr val="800000"/>
              </a:solidFill>
              <a:latin typeface="宋体" panose="02010600030101010101" pitchFamily="2" charset="-122"/>
              <a:ea typeface="宋体" panose="02010600030101010101" pitchFamily="2" charset="-122"/>
            </a:endParaRPr>
          </a:p>
          <a:p>
            <a:pPr indent="0">
              <a:buNone/>
            </a:pPr>
            <a:r>
              <a:rPr lang="zh-CN" altLang="en-US" b="1" dirty="0"/>
              <a:t>访问数据段或堆栈段中表格或一维数组中的元素</a:t>
            </a:r>
            <a:r>
              <a:rPr lang="zh-CN" altLang="en-US" b="1" dirty="0" smtClean="0"/>
              <a:t>：</a:t>
            </a:r>
            <a:r>
              <a:rPr lang="zh-CN" altLang="en-US" b="1" dirty="0" smtClean="0">
                <a:solidFill>
                  <a:srgbClr val="FF0000"/>
                </a:solidFill>
              </a:rPr>
              <a:t>把</a:t>
            </a:r>
            <a:r>
              <a:rPr lang="zh-CN" altLang="en-US" b="1" dirty="0">
                <a:solidFill>
                  <a:srgbClr val="FF0000"/>
                </a:solidFill>
              </a:rPr>
              <a:t>表格（或数组）的首地址（偏移地址）赋予基址寄存器；</a:t>
            </a:r>
          </a:p>
          <a:p>
            <a:pPr indent="0">
              <a:buNone/>
            </a:pPr>
            <a:r>
              <a:rPr lang="zh-CN" altLang="en-US" b="1" dirty="0"/>
              <a:t>把元素的下标值放在变址寄存器中</a:t>
            </a:r>
            <a:r>
              <a:rPr lang="en-US" altLang="zh-CN" b="1" dirty="0"/>
              <a:t>;</a:t>
            </a:r>
          </a:p>
          <a:p>
            <a:pPr indent="0"/>
            <a:r>
              <a:rPr lang="en-US" altLang="zh-CN" b="1" dirty="0" err="1">
                <a:solidFill>
                  <a:srgbClr val="FF0000"/>
                </a:solidFill>
              </a:rPr>
              <a:t>MOV</a:t>
            </a:r>
            <a:r>
              <a:rPr lang="en-US" altLang="zh-CN" b="1" dirty="0">
                <a:solidFill>
                  <a:srgbClr val="FF0000"/>
                </a:solidFill>
              </a:rPr>
              <a:t> </a:t>
            </a:r>
            <a:r>
              <a:rPr lang="en-US" altLang="zh-CN" b="1" dirty="0" smtClean="0">
                <a:solidFill>
                  <a:srgbClr val="FF0000"/>
                </a:solidFill>
              </a:rPr>
              <a:t> BX</a:t>
            </a:r>
            <a:r>
              <a:rPr lang="en-US" altLang="zh-CN" b="1" dirty="0">
                <a:solidFill>
                  <a:srgbClr val="FF0000"/>
                </a:solidFill>
              </a:rPr>
              <a:t>, OFFSET TAB</a:t>
            </a:r>
          </a:p>
          <a:p>
            <a:pPr indent="0"/>
            <a:r>
              <a:rPr lang="en-US" altLang="zh-CN" b="1" dirty="0" err="1">
                <a:solidFill>
                  <a:srgbClr val="FF0000"/>
                </a:solidFill>
              </a:rPr>
              <a:t>MOV</a:t>
            </a:r>
            <a:r>
              <a:rPr lang="en-US" altLang="zh-CN" b="1" dirty="0">
                <a:solidFill>
                  <a:srgbClr val="FF0000"/>
                </a:solidFill>
              </a:rPr>
              <a:t>  SI, 1</a:t>
            </a:r>
          </a:p>
          <a:p>
            <a:pPr indent="0"/>
            <a:r>
              <a:rPr lang="en-US" altLang="zh-CN" b="1" dirty="0" err="1">
                <a:solidFill>
                  <a:srgbClr val="FF0000"/>
                </a:solidFill>
              </a:rPr>
              <a:t>MOV</a:t>
            </a:r>
            <a:r>
              <a:rPr lang="en-US" altLang="zh-CN" b="1" dirty="0">
                <a:solidFill>
                  <a:srgbClr val="FF0000"/>
                </a:solidFill>
              </a:rPr>
              <a:t> AX, [</a:t>
            </a:r>
            <a:r>
              <a:rPr lang="en-US" altLang="zh-CN" b="1" dirty="0" err="1">
                <a:solidFill>
                  <a:srgbClr val="FF0000"/>
                </a:solidFill>
              </a:rPr>
              <a:t>BX+SI</a:t>
            </a:r>
            <a:r>
              <a:rPr lang="en-US" altLang="zh-CN" b="1" dirty="0">
                <a:solidFill>
                  <a:srgbClr val="FF0000"/>
                </a:solidFill>
              </a:rPr>
              <a:t>]</a:t>
            </a:r>
          </a:p>
          <a:p>
            <a:pPr indent="0"/>
            <a:endParaRPr lang="en-US" altLang="zh-CN" dirty="0">
              <a:solidFill>
                <a:srgbClr val="FF0000"/>
              </a:solidFill>
            </a:endParaRP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50</a:t>
            </a:fld>
            <a:endParaRPr lang="en-US" altLang="zh-CN" dirty="0"/>
          </a:p>
        </p:txBody>
      </p:sp>
      <p:pic>
        <p:nvPicPr>
          <p:cNvPr id="5" name="图片 4"/>
          <p:cNvPicPr>
            <a:picLocks noChangeAspect="1"/>
          </p:cNvPicPr>
          <p:nvPr/>
        </p:nvPicPr>
        <p:blipFill>
          <a:blip r:embed="rId2"/>
          <a:stretch>
            <a:fillRect/>
          </a:stretch>
        </p:blipFill>
        <p:spPr>
          <a:xfrm>
            <a:off x="5148064" y="1628800"/>
            <a:ext cx="3528392" cy="4320947"/>
          </a:xfrm>
          <a:prstGeom prst="rect">
            <a:avLst/>
          </a:prstGeom>
        </p:spPr>
      </p:pic>
    </p:spTree>
    <p:extLst>
      <p:ext uri="{BB962C8B-B14F-4D97-AF65-F5344CB8AC3E}">
        <p14:creationId xmlns:p14="http://schemas.microsoft.com/office/powerpoint/2010/main" val="33867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）相对的基址变址寻址</a:t>
            </a:r>
            <a:endParaRPr lang="en-AU" altLang="zh-CN" b="1" dirty="0">
              <a:solidFill>
                <a:srgbClr val="800000"/>
              </a:solidFill>
              <a:latin typeface="宋体" panose="02010600030101010101" pitchFamily="2" charset="-122"/>
            </a:endParaRPr>
          </a:p>
          <a:p>
            <a:pPr marL="541338" lvl="2" indent="-541338" eaLnBrk="1" hangingPunct="1">
              <a:defRPr/>
            </a:pPr>
            <a:r>
              <a:rPr lang="zh-CN" altLang="en-US" u="sng" dirty="0">
                <a:effectLst>
                  <a:outerShdw blurRad="38100" dist="38100" dir="2700000" algn="tl">
                    <a:srgbClr val="C0C0C0"/>
                  </a:outerShdw>
                </a:effectLst>
              </a:rPr>
              <a:t>相对基址变址寻址</a:t>
            </a:r>
            <a:r>
              <a:rPr lang="zh-CN" altLang="en-US" u="sng" dirty="0">
                <a:solidFill>
                  <a:schemeClr val="bg1"/>
                </a:solidFill>
                <a:effectLst>
                  <a:outerShdw blurRad="38100" dist="38100" dir="2700000" algn="tl">
                    <a:srgbClr val="C0C0C0"/>
                  </a:outerShdw>
                </a:effectLst>
              </a:rPr>
              <a:t>：</a:t>
            </a:r>
            <a:r>
              <a:rPr lang="zh-CN" altLang="en-US" u="sng" dirty="0">
                <a:solidFill>
                  <a:srgbClr val="FF0000"/>
                </a:solidFill>
                <a:effectLst>
                  <a:outerShdw blurRad="38100" dist="38100" dir="2700000" algn="tl">
                    <a:srgbClr val="C0C0C0"/>
                  </a:outerShdw>
                </a:effectLst>
              </a:rPr>
              <a:t>操作数的有效地址</a:t>
            </a:r>
            <a:r>
              <a:rPr lang="fr-FR" altLang="en-US" u="sng" dirty="0">
                <a:solidFill>
                  <a:srgbClr val="FF0000"/>
                </a:solidFill>
                <a:effectLst>
                  <a:outerShdw blurRad="38100" dist="38100" dir="2700000" algn="tl">
                    <a:srgbClr val="C0C0C0"/>
                  </a:outerShdw>
                </a:effectLst>
              </a:rPr>
              <a:t>EA</a:t>
            </a:r>
            <a:r>
              <a:rPr lang="zh-CN" altLang="en-US" u="sng" dirty="0">
                <a:solidFill>
                  <a:srgbClr val="FF0000"/>
                </a:solidFill>
                <a:effectLst>
                  <a:outerShdw blurRad="38100" dist="38100" dir="2700000" algn="tl">
                    <a:srgbClr val="C0C0C0"/>
                  </a:outerShdw>
                </a:effectLst>
              </a:rPr>
              <a:t>是一个基址寄存器和变址寄存器的内容和8位或16位位移量之和。</a:t>
            </a:r>
          </a:p>
          <a:p>
            <a:pPr marL="892175" lvl="2" indent="-533400" eaLnBrk="1" hangingPunct="1">
              <a:buNone/>
              <a:defRPr/>
            </a:pPr>
            <a:r>
              <a:rPr lang="zh-CN" altLang="en-US" dirty="0">
                <a:solidFill>
                  <a:schemeClr val="bg1"/>
                </a:solidFill>
              </a:rPr>
              <a:t>      </a:t>
            </a:r>
            <a:r>
              <a:rPr lang="zh-CN" altLang="en-US" dirty="0">
                <a:solidFill>
                  <a:srgbClr val="003399"/>
                </a:solidFill>
              </a:rPr>
              <a:t>1、</a:t>
            </a:r>
            <a:r>
              <a:rPr lang="zh-CN" altLang="en-US" dirty="0">
                <a:solidFill>
                  <a:srgbClr val="003399"/>
                </a:solidFill>
                <a:cs typeface="Times New Roman" panose="02020603050405020304" pitchFamily="18" charset="0"/>
              </a:rPr>
              <a:t>      </a:t>
            </a:r>
            <a:r>
              <a:rPr lang="zh-CN" altLang="en-US" dirty="0">
                <a:solidFill>
                  <a:srgbClr val="003399"/>
                </a:solidFill>
              </a:rPr>
              <a:t>基址寄存器用</a:t>
            </a:r>
            <a:r>
              <a:rPr lang="fr-FR" altLang="en-US" dirty="0">
                <a:solidFill>
                  <a:srgbClr val="003399"/>
                </a:solidFill>
              </a:rPr>
              <a:t>BX</a:t>
            </a:r>
            <a:r>
              <a:rPr lang="zh-CN" altLang="en-US" dirty="0">
                <a:solidFill>
                  <a:srgbClr val="003399"/>
                </a:solidFill>
              </a:rPr>
              <a:t>时，段寄存器用</a:t>
            </a:r>
            <a:r>
              <a:rPr lang="fr-FR" altLang="en-US" dirty="0">
                <a:solidFill>
                  <a:srgbClr val="003399"/>
                </a:solidFill>
              </a:rPr>
              <a:t>DS</a:t>
            </a:r>
          </a:p>
          <a:p>
            <a:pPr marL="892175" lvl="2" indent="-533400" eaLnBrk="1" hangingPunct="1">
              <a:buNone/>
              <a:defRPr/>
            </a:pPr>
            <a:r>
              <a:rPr lang="fr-FR" altLang="en-US" dirty="0">
                <a:solidFill>
                  <a:srgbClr val="003399"/>
                </a:solidFill>
              </a:rPr>
              <a:t>      2、</a:t>
            </a:r>
            <a:r>
              <a:rPr lang="fr-FR" altLang="en-US" dirty="0">
                <a:solidFill>
                  <a:srgbClr val="003399"/>
                </a:solidFill>
                <a:cs typeface="Times New Roman" panose="02020603050405020304" pitchFamily="18" charset="0"/>
              </a:rPr>
              <a:t>   </a:t>
            </a:r>
            <a:r>
              <a:rPr lang="fr-FR" altLang="en-US" dirty="0">
                <a:solidFill>
                  <a:srgbClr val="003399"/>
                </a:solidFill>
              </a:rPr>
              <a:t>   </a:t>
            </a:r>
            <a:r>
              <a:rPr lang="zh-CN" altLang="en-US" dirty="0">
                <a:solidFill>
                  <a:srgbClr val="003399"/>
                </a:solidFill>
              </a:rPr>
              <a:t>基址寄存器用</a:t>
            </a:r>
            <a:r>
              <a:rPr lang="fr-FR" altLang="en-US" dirty="0">
                <a:solidFill>
                  <a:srgbClr val="003399"/>
                </a:solidFill>
              </a:rPr>
              <a:t>BP</a:t>
            </a:r>
            <a:r>
              <a:rPr lang="zh-CN" altLang="en-US" dirty="0">
                <a:solidFill>
                  <a:srgbClr val="003399"/>
                </a:solidFill>
              </a:rPr>
              <a:t>时，段寄存器用</a:t>
            </a:r>
            <a:r>
              <a:rPr lang="fr-FR" altLang="en-US" dirty="0">
                <a:solidFill>
                  <a:srgbClr val="003399"/>
                </a:solidFill>
              </a:rPr>
              <a:t>SS</a:t>
            </a:r>
          </a:p>
          <a:p>
            <a:pPr marL="541338" lvl="2" indent="-541338" eaLnBrk="1" hangingPunct="1">
              <a:defRPr/>
            </a:pPr>
            <a:r>
              <a:rPr lang="zh-CN" altLang="en-US" dirty="0" smtClean="0"/>
              <a:t>  </a:t>
            </a:r>
            <a:r>
              <a:rPr lang="zh-CN" altLang="en-US" dirty="0"/>
              <a:t>物理地址=16*</a:t>
            </a:r>
            <a:r>
              <a:rPr lang="fr-FR" altLang="en-US" dirty="0"/>
              <a:t>DS+BX+SI（</a:t>
            </a:r>
            <a:r>
              <a:rPr lang="zh-CN" altLang="en-US" dirty="0"/>
              <a:t>或</a:t>
            </a:r>
            <a:r>
              <a:rPr lang="fr-FR" altLang="en-US" dirty="0"/>
              <a:t>DI）+8</a:t>
            </a:r>
            <a:r>
              <a:rPr lang="zh-CN" altLang="en-US" dirty="0" smtClean="0"/>
              <a:t>位（</a:t>
            </a:r>
            <a:r>
              <a:rPr lang="en-US" altLang="zh-CN" dirty="0" smtClean="0"/>
              <a:t>16</a:t>
            </a:r>
            <a:r>
              <a:rPr lang="zh-CN" altLang="en-US" dirty="0" smtClean="0"/>
              <a:t>）位移量 </a:t>
            </a:r>
            <a:endParaRPr lang="en-US" altLang="zh-CN" dirty="0" smtClean="0"/>
          </a:p>
          <a:p>
            <a:pPr marL="720725" lvl="2" indent="-720725" eaLnBrk="1" hangingPunct="1">
              <a:defRPr/>
            </a:pPr>
            <a:r>
              <a:rPr lang="zh-CN" altLang="en-US" dirty="0" smtClean="0"/>
              <a:t>物理</a:t>
            </a:r>
            <a:r>
              <a:rPr lang="zh-CN" altLang="en-US" dirty="0"/>
              <a:t>地址=16*</a:t>
            </a:r>
            <a:r>
              <a:rPr lang="fr-FR" altLang="en-US" dirty="0"/>
              <a:t>SS+BP+SI（</a:t>
            </a:r>
            <a:r>
              <a:rPr lang="zh-CN" altLang="en-US" dirty="0"/>
              <a:t>或</a:t>
            </a:r>
            <a:r>
              <a:rPr lang="fr-FR" altLang="en-US" dirty="0"/>
              <a:t>DI）+8</a:t>
            </a:r>
            <a:r>
              <a:rPr lang="zh-CN" altLang="en-US" dirty="0" smtClean="0"/>
              <a:t>位</a:t>
            </a:r>
            <a:r>
              <a:rPr lang="zh-CN" altLang="en-US" dirty="0"/>
              <a:t>（</a:t>
            </a:r>
            <a:r>
              <a:rPr lang="en-US" altLang="zh-CN" dirty="0"/>
              <a:t>16</a:t>
            </a:r>
            <a:r>
              <a:rPr lang="zh-CN" altLang="en-US" dirty="0"/>
              <a:t>）</a:t>
            </a:r>
            <a:r>
              <a:rPr lang="zh-CN" altLang="en-US" dirty="0" smtClean="0"/>
              <a:t>位移量</a:t>
            </a:r>
            <a:endParaRPr lang="en-US" altLang="zh-CN" dirty="0" smtClean="0"/>
          </a:p>
          <a:p>
            <a:pPr marL="720725" lvl="2" indent="-720725" eaLnBrk="1" hangingPunct="1">
              <a:defRPr/>
            </a:pPr>
            <a:r>
              <a:rPr lang="zh-CN" altLang="en-US" dirty="0" smtClean="0">
                <a:solidFill>
                  <a:srgbClr val="FF0000"/>
                </a:solidFill>
              </a:rPr>
              <a:t>注：</a:t>
            </a:r>
            <a:r>
              <a:rPr lang="zh-CN" altLang="en-US" sz="2000" b="1" dirty="0">
                <a:latin typeface="黑体" panose="02010609060101010101" pitchFamily="49" charset="-122"/>
                <a:ea typeface="黑体" panose="02010609060101010101" pitchFamily="49" charset="-122"/>
              </a:rPr>
              <a:t>位移量可以是一个字节、一个字、一个双字的带符号数。 </a:t>
            </a:r>
            <a:endParaRPr lang="en-US" altLang="zh-CN" dirty="0">
              <a:solidFill>
                <a:srgbClr val="FF0000"/>
              </a:solidFill>
            </a:endParaRP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51</a:t>
            </a:fld>
            <a:endParaRPr lang="en-US" altLang="zh-CN" dirty="0"/>
          </a:p>
        </p:txBody>
      </p:sp>
    </p:spTree>
    <p:extLst>
      <p:ext uri="{BB962C8B-B14F-4D97-AF65-F5344CB8AC3E}">
        <p14:creationId xmlns:p14="http://schemas.microsoft.com/office/powerpoint/2010/main" val="45180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）相对的基址变址寻址</a:t>
            </a: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52</a:t>
            </a:fld>
            <a:endParaRPr lang="en-US" altLang="zh-CN" dirty="0"/>
          </a:p>
        </p:txBody>
      </p:sp>
      <p:grpSp>
        <p:nvGrpSpPr>
          <p:cNvPr id="5" name="Group 71"/>
          <p:cNvGrpSpPr>
            <a:grpSpLocks/>
          </p:cNvGrpSpPr>
          <p:nvPr/>
        </p:nvGrpSpPr>
        <p:grpSpPr bwMode="auto">
          <a:xfrm>
            <a:off x="755650" y="1989138"/>
            <a:ext cx="7118350" cy="996950"/>
            <a:chOff x="477" y="1552"/>
            <a:chExt cx="4484" cy="628"/>
          </a:xfrm>
        </p:grpSpPr>
        <p:sp>
          <p:nvSpPr>
            <p:cNvPr id="6" name="Text Box 55"/>
            <p:cNvSpPr txBox="1">
              <a:spLocks noChangeArrowheads="1"/>
            </p:cNvSpPr>
            <p:nvPr/>
          </p:nvSpPr>
          <p:spPr bwMode="auto">
            <a:xfrm>
              <a:off x="477" y="1714"/>
              <a:ext cx="58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200">
                  <a:latin typeface="Arial" panose="020B0604020202020204" pitchFamily="34" charset="0"/>
                </a:rPr>
                <a:t>EA = </a:t>
              </a:r>
            </a:p>
          </p:txBody>
        </p:sp>
        <p:sp>
          <p:nvSpPr>
            <p:cNvPr id="7" name="Text Box 56"/>
            <p:cNvSpPr txBox="1">
              <a:spLocks noChangeArrowheads="1"/>
            </p:cNvSpPr>
            <p:nvPr/>
          </p:nvSpPr>
          <p:spPr bwMode="auto">
            <a:xfrm>
              <a:off x="1330" y="1561"/>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(BX)</a:t>
              </a:r>
            </a:p>
            <a:p>
              <a:pPr algn="ctr">
                <a:spcBef>
                  <a:spcPct val="30000"/>
                </a:spcBef>
              </a:pPr>
              <a:r>
                <a:rPr lang="en-US" altLang="zh-CN" sz="2800">
                  <a:latin typeface="Arial" panose="020B0604020202020204" pitchFamily="34" charset="0"/>
                </a:rPr>
                <a:t>(BP)</a:t>
              </a:r>
            </a:p>
          </p:txBody>
        </p:sp>
        <p:sp>
          <p:nvSpPr>
            <p:cNvPr id="8" name="AutoShape 57"/>
            <p:cNvSpPr>
              <a:spLocks/>
            </p:cNvSpPr>
            <p:nvPr/>
          </p:nvSpPr>
          <p:spPr bwMode="auto">
            <a:xfrm>
              <a:off x="1202" y="1579"/>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9" name="AutoShape 58"/>
            <p:cNvSpPr>
              <a:spLocks/>
            </p:cNvSpPr>
            <p:nvPr/>
          </p:nvSpPr>
          <p:spPr bwMode="auto">
            <a:xfrm>
              <a:off x="1838" y="1579"/>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0" name="Text Box 59"/>
            <p:cNvSpPr txBox="1">
              <a:spLocks noChangeArrowheads="1"/>
            </p:cNvSpPr>
            <p:nvPr/>
          </p:nvSpPr>
          <p:spPr bwMode="auto">
            <a:xfrm>
              <a:off x="1976" y="1660"/>
              <a:ext cx="27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4400">
                  <a:latin typeface="Arial" panose="020B0604020202020204" pitchFamily="34" charset="0"/>
                </a:rPr>
                <a:t>+ </a:t>
              </a:r>
            </a:p>
          </p:txBody>
        </p:sp>
        <p:sp>
          <p:nvSpPr>
            <p:cNvPr id="11" name="Text Box 60"/>
            <p:cNvSpPr txBox="1">
              <a:spLocks noChangeArrowheads="1"/>
            </p:cNvSpPr>
            <p:nvPr/>
          </p:nvSpPr>
          <p:spPr bwMode="auto">
            <a:xfrm>
              <a:off x="2314" y="1552"/>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(SI)</a:t>
              </a:r>
            </a:p>
            <a:p>
              <a:pPr algn="ctr">
                <a:spcBef>
                  <a:spcPct val="30000"/>
                </a:spcBef>
              </a:pPr>
              <a:r>
                <a:rPr lang="en-US" altLang="zh-CN" sz="2800">
                  <a:latin typeface="Arial" panose="020B0604020202020204" pitchFamily="34" charset="0"/>
                </a:rPr>
                <a:t>(DI)</a:t>
              </a:r>
            </a:p>
          </p:txBody>
        </p:sp>
        <p:sp>
          <p:nvSpPr>
            <p:cNvPr id="12" name="AutoShape 61"/>
            <p:cNvSpPr>
              <a:spLocks/>
            </p:cNvSpPr>
            <p:nvPr/>
          </p:nvSpPr>
          <p:spPr bwMode="auto">
            <a:xfrm>
              <a:off x="2231" y="1570"/>
              <a:ext cx="90" cy="590"/>
            </a:xfrm>
            <a:prstGeom prst="leftBrace">
              <a:avLst>
                <a:gd name="adj1" fmla="val 545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 name="AutoShape 62"/>
            <p:cNvSpPr>
              <a:spLocks/>
            </p:cNvSpPr>
            <p:nvPr/>
          </p:nvSpPr>
          <p:spPr bwMode="auto">
            <a:xfrm>
              <a:off x="2777" y="1570"/>
              <a:ext cx="136" cy="590"/>
            </a:xfrm>
            <a:prstGeom prst="rightBrace">
              <a:avLst>
                <a:gd name="adj1" fmla="val 3613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4" name="Text Box 64"/>
            <p:cNvSpPr txBox="1">
              <a:spLocks noChangeArrowheads="1"/>
            </p:cNvSpPr>
            <p:nvPr/>
          </p:nvSpPr>
          <p:spPr bwMode="auto">
            <a:xfrm>
              <a:off x="2970" y="1660"/>
              <a:ext cx="27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4400">
                  <a:latin typeface="Arial" panose="020B0604020202020204" pitchFamily="34" charset="0"/>
                </a:rPr>
                <a:t>+ </a:t>
              </a:r>
            </a:p>
          </p:txBody>
        </p:sp>
        <p:sp>
          <p:nvSpPr>
            <p:cNvPr id="15" name="Text Box 65"/>
            <p:cNvSpPr txBox="1">
              <a:spLocks noChangeArrowheads="1"/>
            </p:cNvSpPr>
            <p:nvPr/>
          </p:nvSpPr>
          <p:spPr bwMode="auto">
            <a:xfrm>
              <a:off x="3399" y="1561"/>
              <a:ext cx="49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30000"/>
                </a:spcBef>
              </a:pPr>
              <a:r>
                <a:rPr lang="en-US" altLang="zh-CN" sz="2800">
                  <a:latin typeface="Arial" panose="020B0604020202020204" pitchFamily="34" charset="0"/>
                </a:rPr>
                <a:t>8</a:t>
              </a:r>
              <a:r>
                <a:rPr lang="zh-CN" altLang="en-US" sz="2800">
                  <a:latin typeface="Arial" panose="020B0604020202020204" pitchFamily="34" charset="0"/>
                </a:rPr>
                <a:t>位</a:t>
              </a:r>
            </a:p>
            <a:p>
              <a:pPr algn="ctr">
                <a:spcBef>
                  <a:spcPct val="30000"/>
                </a:spcBef>
              </a:pPr>
              <a:r>
                <a:rPr lang="en-US" altLang="zh-CN" sz="2800">
                  <a:latin typeface="Arial" panose="020B0604020202020204" pitchFamily="34" charset="0"/>
                </a:rPr>
                <a:t>16</a:t>
              </a:r>
              <a:r>
                <a:rPr lang="zh-CN" altLang="en-US" sz="2800">
                  <a:latin typeface="Arial" panose="020B0604020202020204" pitchFamily="34" charset="0"/>
                </a:rPr>
                <a:t>位</a:t>
              </a:r>
            </a:p>
          </p:txBody>
        </p:sp>
        <p:sp>
          <p:nvSpPr>
            <p:cNvPr id="16" name="AutoShape 66"/>
            <p:cNvSpPr>
              <a:spLocks/>
            </p:cNvSpPr>
            <p:nvPr/>
          </p:nvSpPr>
          <p:spPr bwMode="auto">
            <a:xfrm>
              <a:off x="3262" y="1624"/>
              <a:ext cx="136" cy="500"/>
            </a:xfrm>
            <a:prstGeom prst="leftBrace">
              <a:avLst>
                <a:gd name="adj1" fmla="val 3062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7" name="AutoShape 67"/>
            <p:cNvSpPr>
              <a:spLocks/>
            </p:cNvSpPr>
            <p:nvPr/>
          </p:nvSpPr>
          <p:spPr bwMode="auto">
            <a:xfrm>
              <a:off x="3898" y="1624"/>
              <a:ext cx="136" cy="499"/>
            </a:xfrm>
            <a:prstGeom prst="rightBrace">
              <a:avLst>
                <a:gd name="adj1" fmla="val 3055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8" name="Text Box 68"/>
            <p:cNvSpPr txBox="1">
              <a:spLocks noChangeArrowheads="1"/>
            </p:cNvSpPr>
            <p:nvPr/>
          </p:nvSpPr>
          <p:spPr bwMode="auto">
            <a:xfrm>
              <a:off x="4009" y="1678"/>
              <a:ext cx="952"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80000"/>
                </a:lnSpc>
              </a:pPr>
              <a:r>
                <a:rPr lang="zh-CN" altLang="en-US" sz="3200">
                  <a:latin typeface="Arial" panose="020B0604020202020204" pitchFamily="34" charset="0"/>
                </a:rPr>
                <a:t>位移量</a:t>
              </a:r>
              <a:r>
                <a:rPr lang="zh-CN" altLang="en-US" sz="4400">
                  <a:latin typeface="Arial" panose="020B0604020202020204" pitchFamily="34" charset="0"/>
                </a:rPr>
                <a:t> </a:t>
              </a:r>
            </a:p>
          </p:txBody>
        </p:sp>
      </p:grpSp>
      <p:sp>
        <p:nvSpPr>
          <p:cNvPr id="33" name="Text Box 69"/>
          <p:cNvSpPr txBox="1">
            <a:spLocks noChangeArrowheads="1"/>
          </p:cNvSpPr>
          <p:nvPr/>
        </p:nvSpPr>
        <p:spPr bwMode="auto">
          <a:xfrm>
            <a:off x="1043608" y="3588544"/>
            <a:ext cx="79930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buClr>
                <a:schemeClr val="tx1"/>
              </a:buClr>
              <a:buSzPct val="80000"/>
              <a:buFont typeface="Wingdings" panose="05000000000000000000" pitchFamily="2" charset="2"/>
              <a:buNone/>
            </a:pPr>
            <a:r>
              <a:rPr lang="zh-CN" altLang="en-US" sz="2800" b="1" dirty="0"/>
              <a:t>例：</a:t>
            </a:r>
          </a:p>
        </p:txBody>
      </p:sp>
      <p:sp>
        <p:nvSpPr>
          <p:cNvPr id="34" name="Text Box 70"/>
          <p:cNvSpPr txBox="1">
            <a:spLocks noChangeArrowheads="1"/>
          </p:cNvSpPr>
          <p:nvPr/>
        </p:nvSpPr>
        <p:spPr bwMode="auto">
          <a:xfrm>
            <a:off x="2109788" y="3573463"/>
            <a:ext cx="6278636" cy="2289858"/>
          </a:xfrm>
          <a:prstGeom prst="rect">
            <a:avLst/>
          </a:prstGeom>
          <a:solidFill>
            <a:srgbClr val="FFFFFF"/>
          </a:solidFill>
          <a:ln w="76200">
            <a:noFill/>
            <a:miter lim="800000"/>
          </a:ln>
          <a:effectLst>
            <a:outerShdw dist="152928" dir="2498012" algn="ctr" rotWithShape="0">
              <a:schemeClr val="folHlink"/>
            </a:outerShdw>
          </a:effectLst>
        </p:spPr>
        <p:txBody>
          <a:bodyPr wrap="square" lIns="0" tIns="0" rIns="0" bIns="0">
            <a:spAutoFit/>
          </a:bodyPr>
          <a:lstStyle/>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0000FF"/>
                </a:solidFill>
                <a:latin typeface="Tahoma" pitchFamily="34" charset="0"/>
              </a:rPr>
              <a:t>BASE </a:t>
            </a:r>
            <a:r>
              <a:rPr kumimoji="1" lang="en-US" altLang="zh-CN"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05171D"/>
                </a:solidFill>
                <a:latin typeface="Tahoma" pitchFamily="34" charset="0"/>
              </a:rPr>
              <a:t>BX</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5171D"/>
                </a:solidFill>
                <a:latin typeface="Tahoma" pitchFamily="34" charset="0"/>
              </a:rPr>
              <a:t>BX</a:t>
            </a:r>
            <a:r>
              <a:rPr kumimoji="1" lang="en-US" altLang="zh-CN" sz="2400" b="1" dirty="0" err="1">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000FF"/>
                </a:solidFill>
                <a:latin typeface="Tahoma" pitchFamily="34" charset="0"/>
              </a:rPr>
              <a:t>BASE</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5171D"/>
                </a:solidFill>
                <a:latin typeface="Tahoma" pitchFamily="34" charset="0"/>
              </a:rPr>
              <a:t>BX</a:t>
            </a:r>
            <a:r>
              <a:rPr kumimoji="1" lang="en-US" altLang="zh-CN" sz="2400" b="1" dirty="0" err="1">
                <a:ln>
                  <a:solidFill>
                    <a:schemeClr val="bg1"/>
                  </a:solidFill>
                </a:ln>
                <a:solidFill>
                  <a:srgbClr val="FF3300"/>
                </a:solidFill>
                <a:latin typeface="Tahoma" pitchFamily="34" charset="0"/>
              </a:rPr>
              <a:t>+SI+</a:t>
            </a:r>
            <a:r>
              <a:rPr kumimoji="1" lang="en-US" altLang="zh-CN" sz="2400" b="1" dirty="0" err="1">
                <a:ln>
                  <a:solidFill>
                    <a:schemeClr val="bg1"/>
                  </a:solidFill>
                </a:ln>
                <a:solidFill>
                  <a:srgbClr val="0000FF"/>
                </a:solidFill>
                <a:latin typeface="Tahoma" pitchFamily="34" charset="0"/>
              </a:rPr>
              <a:t>BASE</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05171D"/>
                </a:solidFill>
                <a:latin typeface="Tahoma" pitchFamily="34" charset="0"/>
              </a:rPr>
              <a:t>BX</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0000FF"/>
                </a:solidFill>
                <a:latin typeface="Tahoma" pitchFamily="34" charset="0"/>
              </a:rPr>
              <a:t>BASE </a:t>
            </a:r>
            <a:r>
              <a:rPr kumimoji="1" lang="en-US" altLang="zh-CN"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a:t>
            </a:r>
          </a:p>
          <a:p>
            <a:pPr indent="95250" algn="just">
              <a:spcBef>
                <a:spcPct val="30000"/>
              </a:spcBef>
              <a:buFontTx/>
              <a:buNone/>
              <a:defRPr/>
            </a:pPr>
            <a:r>
              <a:rPr kumimoji="1" lang="en-US" altLang="zh-CN" sz="2400" b="1" dirty="0" err="1">
                <a:ln>
                  <a:solidFill>
                    <a:schemeClr val="bg1"/>
                  </a:solidFill>
                </a:ln>
                <a:solidFill>
                  <a:srgbClr val="FF3300"/>
                </a:solidFill>
                <a:latin typeface="Tahoma" pitchFamily="34" charset="0"/>
              </a:rPr>
              <a:t>MOV</a:t>
            </a:r>
            <a:r>
              <a:rPr kumimoji="1" lang="en-US" altLang="zh-CN" sz="2400" b="1" dirty="0">
                <a:ln>
                  <a:solidFill>
                    <a:schemeClr val="bg1"/>
                  </a:solidFill>
                </a:ln>
                <a:solidFill>
                  <a:srgbClr val="FF3300"/>
                </a:solidFill>
                <a:latin typeface="Tahoma" pitchFamily="34" charset="0"/>
              </a:rPr>
              <a:t>  AX</a:t>
            </a:r>
            <a:r>
              <a:rPr kumimoji="1" lang="zh-CN" altLang="en-US" sz="2400" b="1" dirty="0">
                <a:ln>
                  <a:solidFill>
                    <a:schemeClr val="bg1"/>
                  </a:solidFill>
                </a:ln>
                <a:solidFill>
                  <a:srgbClr val="FF3300"/>
                </a:solidFill>
                <a:latin typeface="Tahoma" pitchFamily="34" charset="0"/>
              </a:rPr>
              <a:t>，</a:t>
            </a:r>
            <a:r>
              <a:rPr kumimoji="1" lang="en-US" altLang="zh-CN" sz="2400" b="1" dirty="0">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05171D"/>
                </a:solidFill>
                <a:latin typeface="Tahoma" pitchFamily="34" charset="0"/>
              </a:rPr>
              <a:t>BX</a:t>
            </a:r>
            <a:r>
              <a:rPr kumimoji="1" lang="en-US" altLang="zh-CN" sz="2400" b="1" dirty="0" err="1">
                <a:ln>
                  <a:solidFill>
                    <a:schemeClr val="bg1"/>
                  </a:solidFill>
                </a:ln>
                <a:solidFill>
                  <a:srgbClr val="FF3300"/>
                </a:solidFill>
                <a:latin typeface="Tahoma" pitchFamily="34" charset="0"/>
              </a:rPr>
              <a:t>+</a:t>
            </a:r>
            <a:r>
              <a:rPr kumimoji="1" lang="en-US" altLang="zh-CN" sz="2400" b="1" dirty="0" err="1">
                <a:ln>
                  <a:solidFill>
                    <a:schemeClr val="bg1"/>
                  </a:solidFill>
                </a:ln>
                <a:solidFill>
                  <a:srgbClr val="FF00FF"/>
                </a:solidFill>
                <a:latin typeface="Tahoma" pitchFamily="34" charset="0"/>
              </a:rPr>
              <a:t>SI</a:t>
            </a:r>
            <a:r>
              <a:rPr kumimoji="1" lang="en-US" altLang="zh-CN" sz="2400" b="1" dirty="0">
                <a:ln>
                  <a:solidFill>
                    <a:schemeClr val="bg1"/>
                  </a:solidFill>
                </a:ln>
                <a:solidFill>
                  <a:srgbClr val="FF3300"/>
                </a:solidFill>
                <a:latin typeface="Tahoma" pitchFamily="34" charset="0"/>
              </a:rPr>
              <a:t>] </a:t>
            </a:r>
            <a:r>
              <a:rPr kumimoji="1" lang="en-US" altLang="zh-CN" sz="2400" b="1" dirty="0">
                <a:ln>
                  <a:solidFill>
                    <a:schemeClr val="bg1"/>
                  </a:solidFill>
                </a:ln>
                <a:solidFill>
                  <a:srgbClr val="0000FF"/>
                </a:solidFill>
                <a:latin typeface="Tahoma" pitchFamily="34" charset="0"/>
              </a:rPr>
              <a:t>BASE</a:t>
            </a:r>
          </a:p>
        </p:txBody>
      </p:sp>
    </p:spTree>
    <p:extLst>
      <p:ext uri="{BB962C8B-B14F-4D97-AF65-F5344CB8AC3E}">
        <p14:creationId xmlns:p14="http://schemas.microsoft.com/office/powerpoint/2010/main" val="220614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A27C32E-6844-4081-83B4-F52337BD5539}" type="slidenum">
              <a:rPr lang="en-US" altLang="zh-CN" smtClean="0"/>
              <a:pPr/>
              <a:t>53</a:t>
            </a:fld>
            <a:endParaRPr lang="en-US" altLang="zh-CN" smtClean="0"/>
          </a:p>
        </p:txBody>
      </p:sp>
      <p:sp>
        <p:nvSpPr>
          <p:cNvPr id="49154" name="Text Box 4"/>
          <p:cNvSpPr txBox="1">
            <a:spLocks noChangeArrowheads="1"/>
          </p:cNvSpPr>
          <p:nvPr/>
        </p:nvSpPr>
        <p:spPr bwMode="auto">
          <a:xfrm>
            <a:off x="395288" y="260350"/>
            <a:ext cx="874871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GB" sz="3200" b="1" dirty="0">
                <a:latin typeface="宋体" panose="02010600030101010101" pitchFamily="2" charset="-122"/>
              </a:rPr>
              <a:t>例：</a:t>
            </a:r>
            <a:r>
              <a:rPr lang="en-GB" altLang="zh-CN" sz="3200" dirty="0" err="1">
                <a:latin typeface="Tahoma" panose="020B0604030504040204" pitchFamily="34" charset="0"/>
              </a:rPr>
              <a:t>MOV</a:t>
            </a:r>
            <a:r>
              <a:rPr lang="en-GB" altLang="zh-CN" sz="3200" dirty="0">
                <a:latin typeface="Tahoma" panose="020B0604030504040204" pitchFamily="34" charset="0"/>
              </a:rPr>
              <a:t> </a:t>
            </a:r>
            <a:r>
              <a:rPr lang="en-GB" altLang="zh-CN" sz="3200" dirty="0" err="1">
                <a:latin typeface="Tahoma" panose="020B0604030504040204" pitchFamily="34" charset="0"/>
              </a:rPr>
              <a:t>AX，DATA</a:t>
            </a:r>
            <a:r>
              <a:rPr lang="en-GB" altLang="zh-CN" sz="3200" dirty="0">
                <a:latin typeface="Tahoma" panose="020B0604030504040204" pitchFamily="34" charset="0"/>
              </a:rPr>
              <a:t>[DI][BX]</a:t>
            </a:r>
          </a:p>
          <a:p>
            <a:pPr>
              <a:spcBef>
                <a:spcPct val="10000"/>
              </a:spcBef>
            </a:pPr>
            <a:r>
              <a:rPr lang="zh-CN" altLang="en-GB" b="1" dirty="0">
                <a:latin typeface="Tahoma" panose="020B0604030504040204" pitchFamily="34" charset="0"/>
              </a:rPr>
              <a:t>若</a:t>
            </a:r>
            <a:r>
              <a:rPr lang="en-GB" altLang="zh-CN" b="1" dirty="0">
                <a:latin typeface="Tahoma" panose="020B0604030504040204" pitchFamily="34" charset="0"/>
              </a:rPr>
              <a:t>(DS)=</a:t>
            </a:r>
            <a:r>
              <a:rPr lang="en-GB" altLang="zh-CN" b="1" dirty="0" err="1">
                <a:latin typeface="Tahoma" panose="020B0604030504040204" pitchFamily="34" charset="0"/>
              </a:rPr>
              <a:t>8000H</a:t>
            </a:r>
            <a:r>
              <a:rPr lang="en-GB" altLang="zh-CN" b="1" dirty="0">
                <a:latin typeface="Tahoma" panose="020B0604030504040204" pitchFamily="34" charset="0"/>
              </a:rPr>
              <a:t>, (BX)=</a:t>
            </a:r>
            <a:r>
              <a:rPr lang="en-GB" altLang="zh-CN" b="1" dirty="0" err="1">
                <a:latin typeface="Tahoma" panose="020B0604030504040204" pitchFamily="34" charset="0"/>
              </a:rPr>
              <a:t>2000H</a:t>
            </a:r>
            <a:r>
              <a:rPr lang="en-GB" altLang="zh-CN" b="1" dirty="0">
                <a:latin typeface="Tahoma" panose="020B0604030504040204" pitchFamily="34" charset="0"/>
              </a:rPr>
              <a:t>, (DI)=</a:t>
            </a:r>
            <a:r>
              <a:rPr lang="en-GB" altLang="zh-CN" b="1" dirty="0" err="1">
                <a:latin typeface="Tahoma" panose="020B0604030504040204" pitchFamily="34" charset="0"/>
              </a:rPr>
              <a:t>1000H</a:t>
            </a:r>
            <a:r>
              <a:rPr lang="en-GB" altLang="zh-CN" b="1" dirty="0">
                <a:latin typeface="Tahoma" panose="020B0604030504040204" pitchFamily="34" charset="0"/>
              </a:rPr>
              <a:t>, DATA=</a:t>
            </a:r>
            <a:r>
              <a:rPr lang="en-GB" altLang="zh-CN" b="1" dirty="0" err="1">
                <a:latin typeface="Tahoma" panose="020B0604030504040204" pitchFamily="34" charset="0"/>
              </a:rPr>
              <a:t>200H</a:t>
            </a:r>
            <a:endParaRPr lang="en-GB" altLang="zh-CN" b="1" dirty="0">
              <a:latin typeface="Tahoma" panose="020B0604030504040204" pitchFamily="34" charset="0"/>
            </a:endParaRPr>
          </a:p>
          <a:p>
            <a:pPr>
              <a:spcBef>
                <a:spcPct val="10000"/>
              </a:spcBef>
            </a:pPr>
            <a:r>
              <a:rPr lang="zh-CN" altLang="en-GB" b="1" dirty="0">
                <a:latin typeface="Tahoma" panose="020B0604030504040204" pitchFamily="34" charset="0"/>
              </a:rPr>
              <a:t>指令执行后</a:t>
            </a:r>
            <a:r>
              <a:rPr lang="en-GB" altLang="zh-CN" dirty="0">
                <a:latin typeface="Tahoma" panose="020B0604030504040204" pitchFamily="34" charset="0"/>
              </a:rPr>
              <a:t>(AH)=[</a:t>
            </a:r>
            <a:r>
              <a:rPr lang="en-GB" altLang="zh-CN" dirty="0" err="1">
                <a:latin typeface="Tahoma" panose="020B0604030504040204" pitchFamily="34" charset="0"/>
              </a:rPr>
              <a:t>83201H</a:t>
            </a:r>
            <a:r>
              <a:rPr lang="en-GB" altLang="zh-CN" dirty="0">
                <a:latin typeface="Tahoma" panose="020B0604030504040204" pitchFamily="34" charset="0"/>
              </a:rPr>
              <a:t>],  </a:t>
            </a:r>
            <a:r>
              <a:rPr lang="en-GB" altLang="zh-CN" dirty="0"/>
              <a:t>(AL)=[</a:t>
            </a:r>
            <a:r>
              <a:rPr lang="en-GB" altLang="zh-CN" dirty="0" err="1"/>
              <a:t>83200H</a:t>
            </a:r>
            <a:r>
              <a:rPr lang="en-GB" altLang="zh-CN" dirty="0"/>
              <a:t>]</a:t>
            </a:r>
            <a:endParaRPr lang="en-US" altLang="zh-CN" dirty="0"/>
          </a:p>
        </p:txBody>
      </p:sp>
      <p:sp>
        <p:nvSpPr>
          <p:cNvPr id="49155" name="Line 23"/>
          <p:cNvSpPr>
            <a:spLocks noChangeShapeType="1"/>
          </p:cNvSpPr>
          <p:nvPr/>
        </p:nvSpPr>
        <p:spPr bwMode="auto">
          <a:xfrm>
            <a:off x="341313" y="4194175"/>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 name="Text Box 24"/>
          <p:cNvSpPr txBox="1">
            <a:spLocks noChangeArrowheads="1"/>
          </p:cNvSpPr>
          <p:nvPr/>
        </p:nvSpPr>
        <p:spPr bwMode="auto">
          <a:xfrm>
            <a:off x="1789113" y="4270375"/>
            <a:ext cx="121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t>83200</a:t>
            </a:r>
          </a:p>
        </p:txBody>
      </p:sp>
      <p:sp>
        <p:nvSpPr>
          <p:cNvPr id="49157" name="Text Box 25"/>
          <p:cNvSpPr txBox="1">
            <a:spLocks noChangeArrowheads="1"/>
          </p:cNvSpPr>
          <p:nvPr/>
        </p:nvSpPr>
        <p:spPr bwMode="auto">
          <a:xfrm>
            <a:off x="4445000" y="4625975"/>
            <a:ext cx="1219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a:t>83200H</a:t>
            </a:r>
          </a:p>
        </p:txBody>
      </p:sp>
      <p:sp>
        <p:nvSpPr>
          <p:cNvPr id="49158" name="Rectangle 26"/>
          <p:cNvSpPr>
            <a:spLocks noChangeArrowheads="1"/>
          </p:cNvSpPr>
          <p:nvPr/>
        </p:nvSpPr>
        <p:spPr bwMode="auto">
          <a:xfrm>
            <a:off x="1998663" y="5594350"/>
            <a:ext cx="1981200" cy="762000"/>
          </a:xfrm>
          <a:prstGeom prst="rect">
            <a:avLst/>
          </a:prstGeom>
          <a:solidFill>
            <a:srgbClr val="99FFCC"/>
          </a:solidFill>
          <a:ln w="57150">
            <a:solidFill>
              <a:srgbClr val="006600"/>
            </a:solidFill>
            <a:miter lim="800000"/>
            <a:headEnd/>
            <a:tailEnd/>
          </a:ln>
        </p:spPr>
        <p:txBody>
          <a:bodyPr wrap="none" lIns="0" tIns="0" rIns="0" bIns="0" anchor="ctr">
            <a:spAutoFit/>
          </a:bodyPr>
          <a:lstStyle/>
          <a:p>
            <a:endParaRPr lang="zh-CN" altLang="en-US"/>
          </a:p>
        </p:txBody>
      </p:sp>
      <p:sp>
        <p:nvSpPr>
          <p:cNvPr id="49159" name="Line 27"/>
          <p:cNvSpPr>
            <a:spLocks noChangeShapeType="1"/>
          </p:cNvSpPr>
          <p:nvPr/>
        </p:nvSpPr>
        <p:spPr bwMode="auto">
          <a:xfrm>
            <a:off x="2989263" y="5594350"/>
            <a:ext cx="0" cy="76200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Text Box 28"/>
          <p:cNvSpPr txBox="1">
            <a:spLocks noChangeArrowheads="1"/>
          </p:cNvSpPr>
          <p:nvPr/>
        </p:nvSpPr>
        <p:spPr bwMode="auto">
          <a:xfrm>
            <a:off x="2074863" y="574675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AH</a:t>
            </a:r>
          </a:p>
        </p:txBody>
      </p:sp>
      <p:sp>
        <p:nvSpPr>
          <p:cNvPr id="49161" name="Text Box 29"/>
          <p:cNvSpPr txBox="1">
            <a:spLocks noChangeArrowheads="1"/>
          </p:cNvSpPr>
          <p:nvPr/>
        </p:nvSpPr>
        <p:spPr bwMode="auto">
          <a:xfrm>
            <a:off x="3065463" y="5746750"/>
            <a:ext cx="914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sz="2800" b="1">
                <a:solidFill>
                  <a:srgbClr val="FF3300"/>
                </a:solidFill>
              </a:rPr>
              <a:t>AL</a:t>
            </a:r>
          </a:p>
        </p:txBody>
      </p:sp>
      <p:sp>
        <p:nvSpPr>
          <p:cNvPr id="49162" name="Text Box 30"/>
          <p:cNvSpPr txBox="1">
            <a:spLocks noChangeArrowheads="1"/>
          </p:cNvSpPr>
          <p:nvPr/>
        </p:nvSpPr>
        <p:spPr bwMode="auto">
          <a:xfrm>
            <a:off x="1312863" y="5746750"/>
            <a:ext cx="68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2800" b="1">
                <a:solidFill>
                  <a:srgbClr val="00FFFF"/>
                </a:solidFill>
              </a:rPr>
              <a:t>AX</a:t>
            </a:r>
          </a:p>
        </p:txBody>
      </p:sp>
      <p:sp>
        <p:nvSpPr>
          <p:cNvPr id="49163" name="Text Box 33"/>
          <p:cNvSpPr txBox="1">
            <a:spLocks noChangeArrowheads="1"/>
          </p:cNvSpPr>
          <p:nvPr/>
        </p:nvSpPr>
        <p:spPr bwMode="auto">
          <a:xfrm>
            <a:off x="311150" y="3565550"/>
            <a:ext cx="27543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en-US" altLang="zh-CN" sz="3200" dirty="0"/>
              <a:t>+ </a:t>
            </a:r>
            <a:r>
              <a:rPr lang="en-US" altLang="zh-CN" sz="2800" dirty="0"/>
              <a:t>DATA   0200</a:t>
            </a:r>
          </a:p>
        </p:txBody>
      </p:sp>
      <p:sp>
        <p:nvSpPr>
          <p:cNvPr id="49164" name="Rectangle 34"/>
          <p:cNvSpPr>
            <a:spLocks noChangeArrowheads="1"/>
          </p:cNvSpPr>
          <p:nvPr/>
        </p:nvSpPr>
        <p:spPr bwMode="auto">
          <a:xfrm>
            <a:off x="1876425" y="3632200"/>
            <a:ext cx="863600" cy="409575"/>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65" name="Rectangle 45"/>
          <p:cNvSpPr>
            <a:spLocks noChangeArrowheads="1"/>
          </p:cNvSpPr>
          <p:nvPr/>
        </p:nvSpPr>
        <p:spPr bwMode="auto">
          <a:xfrm>
            <a:off x="5724525" y="1751013"/>
            <a:ext cx="2005013" cy="4381500"/>
          </a:xfrm>
          <a:prstGeom prst="rect">
            <a:avLst/>
          </a:prstGeom>
          <a:solidFill>
            <a:srgbClr val="99FFCC"/>
          </a:solidFill>
          <a:ln w="57150">
            <a:solidFill>
              <a:srgbClr val="008000"/>
            </a:solidFill>
            <a:miter lim="800000"/>
            <a:headEnd/>
            <a:tailEnd/>
          </a:ln>
        </p:spPr>
        <p:txBody>
          <a:bodyPr lIns="0" tIns="0" rIns="0" bIns="0" anchor="ctr">
            <a:spAutoFit/>
          </a:bodyPr>
          <a:lstStyle/>
          <a:p>
            <a:endParaRPr lang="zh-CN" altLang="en-US"/>
          </a:p>
        </p:txBody>
      </p:sp>
      <p:sp>
        <p:nvSpPr>
          <p:cNvPr id="49166" name="Line 46"/>
          <p:cNvSpPr>
            <a:spLocks noChangeShapeType="1"/>
          </p:cNvSpPr>
          <p:nvPr/>
        </p:nvSpPr>
        <p:spPr bwMode="auto">
          <a:xfrm>
            <a:off x="5724525" y="3698875"/>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47"/>
          <p:cNvSpPr>
            <a:spLocks noChangeShapeType="1"/>
          </p:cNvSpPr>
          <p:nvPr/>
        </p:nvSpPr>
        <p:spPr bwMode="auto">
          <a:xfrm>
            <a:off x="5724525" y="462121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Text Box 48"/>
          <p:cNvSpPr txBox="1">
            <a:spLocks noChangeArrowheads="1"/>
          </p:cNvSpPr>
          <p:nvPr/>
        </p:nvSpPr>
        <p:spPr bwMode="auto">
          <a:xfrm>
            <a:off x="6264275" y="2478088"/>
            <a:ext cx="11064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50000"/>
              </a:spcBef>
            </a:pPr>
            <a:r>
              <a:rPr lang="zh-CN" altLang="en-US" b="1">
                <a:solidFill>
                  <a:srgbClr val="FF3300"/>
                </a:solidFill>
              </a:rPr>
              <a:t>操作码</a:t>
            </a:r>
            <a:endParaRPr lang="zh-CN" altLang="en-US"/>
          </a:p>
        </p:txBody>
      </p:sp>
      <p:sp>
        <p:nvSpPr>
          <p:cNvPr id="49169" name="Line 49"/>
          <p:cNvSpPr>
            <a:spLocks noChangeShapeType="1"/>
          </p:cNvSpPr>
          <p:nvPr/>
        </p:nvSpPr>
        <p:spPr bwMode="auto">
          <a:xfrm>
            <a:off x="5724525" y="244951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50"/>
          <p:cNvSpPr>
            <a:spLocks noChangeShapeType="1"/>
          </p:cNvSpPr>
          <p:nvPr/>
        </p:nvSpPr>
        <p:spPr bwMode="auto">
          <a:xfrm>
            <a:off x="5724525" y="2911475"/>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51"/>
          <p:cNvSpPr>
            <a:spLocks noChangeShapeType="1"/>
          </p:cNvSpPr>
          <p:nvPr/>
        </p:nvSpPr>
        <p:spPr bwMode="auto">
          <a:xfrm>
            <a:off x="5724525" y="3305175"/>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52"/>
          <p:cNvSpPr>
            <a:spLocks noChangeShapeType="1"/>
          </p:cNvSpPr>
          <p:nvPr/>
        </p:nvSpPr>
        <p:spPr bwMode="auto">
          <a:xfrm>
            <a:off x="5724525" y="5014913"/>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3"/>
          <p:cNvSpPr>
            <a:spLocks noChangeShapeType="1"/>
          </p:cNvSpPr>
          <p:nvPr/>
        </p:nvSpPr>
        <p:spPr bwMode="auto">
          <a:xfrm>
            <a:off x="5724525" y="5410200"/>
            <a:ext cx="20050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Oval 54"/>
          <p:cNvSpPr>
            <a:spLocks noChangeArrowheads="1"/>
          </p:cNvSpPr>
          <p:nvPr/>
        </p:nvSpPr>
        <p:spPr bwMode="auto">
          <a:xfrm>
            <a:off x="5862638" y="5146675"/>
            <a:ext cx="138112" cy="13176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9175" name="Oval 55"/>
          <p:cNvSpPr>
            <a:spLocks noChangeArrowheads="1"/>
          </p:cNvSpPr>
          <p:nvPr/>
        </p:nvSpPr>
        <p:spPr bwMode="auto">
          <a:xfrm>
            <a:off x="5862638" y="4751388"/>
            <a:ext cx="138112" cy="13176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zh-CN" altLang="en-US"/>
          </a:p>
        </p:txBody>
      </p:sp>
      <p:sp>
        <p:nvSpPr>
          <p:cNvPr id="49176" name="Text Box 56"/>
          <p:cNvSpPr txBox="1">
            <a:spLocks noChangeArrowheads="1"/>
          </p:cNvSpPr>
          <p:nvPr/>
        </p:nvSpPr>
        <p:spPr bwMode="auto">
          <a:xfrm>
            <a:off x="8112125" y="2536825"/>
            <a:ext cx="3651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代码段</a:t>
            </a:r>
          </a:p>
        </p:txBody>
      </p:sp>
      <p:sp>
        <p:nvSpPr>
          <p:cNvPr id="49177" name="Text Box 57"/>
          <p:cNvSpPr txBox="1">
            <a:spLocks noChangeArrowheads="1"/>
          </p:cNvSpPr>
          <p:nvPr/>
        </p:nvSpPr>
        <p:spPr bwMode="auto">
          <a:xfrm>
            <a:off x="8118475" y="4625975"/>
            <a:ext cx="365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50000"/>
              </a:spcBef>
            </a:pPr>
            <a:r>
              <a:rPr lang="zh-CN" altLang="en-US"/>
              <a:t>数据段</a:t>
            </a:r>
          </a:p>
        </p:txBody>
      </p:sp>
      <p:sp>
        <p:nvSpPr>
          <p:cNvPr id="49178" name="Text Box 58"/>
          <p:cNvSpPr txBox="1">
            <a:spLocks noChangeArrowheads="1"/>
          </p:cNvSpPr>
          <p:nvPr/>
        </p:nvSpPr>
        <p:spPr bwMode="auto">
          <a:xfrm>
            <a:off x="6581775" y="1874838"/>
            <a:ext cx="193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9179" name="Text Box 59"/>
          <p:cNvSpPr txBox="1">
            <a:spLocks noChangeArrowheads="1"/>
          </p:cNvSpPr>
          <p:nvPr/>
        </p:nvSpPr>
        <p:spPr bwMode="auto">
          <a:xfrm>
            <a:off x="6581775" y="3863975"/>
            <a:ext cx="193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9180" name="Text Box 60"/>
          <p:cNvSpPr txBox="1">
            <a:spLocks noChangeArrowheads="1"/>
          </p:cNvSpPr>
          <p:nvPr/>
        </p:nvSpPr>
        <p:spPr bwMode="auto">
          <a:xfrm>
            <a:off x="6581775" y="5543550"/>
            <a:ext cx="193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p>
          <a:p>
            <a:pPr algn="ctr">
              <a:lnSpc>
                <a:spcPct val="40000"/>
              </a:lnSpc>
            </a:pPr>
            <a:r>
              <a:rPr lang="en-US" altLang="zh-CN" sz="3200" b="1">
                <a:solidFill>
                  <a:srgbClr val="FF3300"/>
                </a:solidFill>
              </a:rPr>
              <a:t>.</a:t>
            </a:r>
            <a:endParaRPr lang="en-US" altLang="zh-CN" sz="3200" b="1"/>
          </a:p>
        </p:txBody>
      </p:sp>
      <p:sp>
        <p:nvSpPr>
          <p:cNvPr id="49181" name="Text Box 61"/>
          <p:cNvSpPr txBox="1">
            <a:spLocks noChangeArrowheads="1"/>
          </p:cNvSpPr>
          <p:nvPr/>
        </p:nvSpPr>
        <p:spPr bwMode="auto">
          <a:xfrm>
            <a:off x="6319838" y="4610100"/>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YY</a:t>
            </a:r>
          </a:p>
        </p:txBody>
      </p:sp>
      <p:sp>
        <p:nvSpPr>
          <p:cNvPr id="49182" name="Text Box 62"/>
          <p:cNvSpPr txBox="1">
            <a:spLocks noChangeArrowheads="1"/>
          </p:cNvSpPr>
          <p:nvPr/>
        </p:nvSpPr>
        <p:spPr bwMode="auto">
          <a:xfrm>
            <a:off x="6319838" y="5046663"/>
            <a:ext cx="828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50000"/>
              </a:spcBef>
            </a:pPr>
            <a:r>
              <a:rPr lang="en-US" altLang="zh-CN" b="1">
                <a:solidFill>
                  <a:srgbClr val="FF3300"/>
                </a:solidFill>
              </a:rPr>
              <a:t>XX</a:t>
            </a:r>
          </a:p>
        </p:txBody>
      </p:sp>
      <p:sp>
        <p:nvSpPr>
          <p:cNvPr id="49183" name="Freeform 40"/>
          <p:cNvSpPr>
            <a:spLocks noChangeArrowheads="1"/>
          </p:cNvSpPr>
          <p:nvPr/>
        </p:nvSpPr>
        <p:spPr bwMode="auto">
          <a:xfrm>
            <a:off x="3979863" y="4756150"/>
            <a:ext cx="1981200" cy="1219200"/>
          </a:xfrm>
          <a:custGeom>
            <a:avLst/>
            <a:gdLst>
              <a:gd name="T0" fmla="*/ 1248 w 1248"/>
              <a:gd name="T1" fmla="*/ 0 h 768"/>
              <a:gd name="T2" fmla="*/ 624 w 1248"/>
              <a:gd name="T3" fmla="*/ 624 h 768"/>
              <a:gd name="T4" fmla="*/ 0 w 1248"/>
              <a:gd name="T5" fmla="*/ 768 h 768"/>
            </a:gdLst>
            <a:ahLst/>
            <a:cxnLst>
              <a:cxn ang="0">
                <a:pos x="T0" y="T1"/>
              </a:cxn>
              <a:cxn ang="0">
                <a:pos x="T2" y="T3"/>
              </a:cxn>
              <a:cxn ang="0">
                <a:pos x="T4" y="T5"/>
              </a:cxn>
            </a:cxnLst>
            <a:rect l="0" t="0" r="r" b="b"/>
            <a:pathLst>
              <a:path w="1248" h="768">
                <a:moveTo>
                  <a:pt x="1248" y="0"/>
                </a:moveTo>
                <a:cubicBezTo>
                  <a:pt x="1040" y="248"/>
                  <a:pt x="832" y="496"/>
                  <a:pt x="624" y="624"/>
                </a:cubicBezTo>
                <a:cubicBezTo>
                  <a:pt x="416" y="752"/>
                  <a:pt x="104" y="744"/>
                  <a:pt x="0" y="768"/>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9184" name="Freeform 36"/>
          <p:cNvSpPr>
            <a:spLocks noChangeArrowheads="1"/>
          </p:cNvSpPr>
          <p:nvPr/>
        </p:nvSpPr>
        <p:spPr bwMode="auto">
          <a:xfrm>
            <a:off x="2573338" y="5213350"/>
            <a:ext cx="3311525" cy="1644650"/>
          </a:xfrm>
          <a:custGeom>
            <a:avLst/>
            <a:gdLst>
              <a:gd name="T0" fmla="*/ 2304 w 2304"/>
              <a:gd name="T1" fmla="*/ 0 h 1029"/>
              <a:gd name="T2" fmla="*/ 1824 w 2304"/>
              <a:gd name="T3" fmla="*/ 624 h 1029"/>
              <a:gd name="T4" fmla="*/ 519 w 2304"/>
              <a:gd name="T5" fmla="*/ 1013 h 1029"/>
              <a:gd name="T6" fmla="*/ 0 w 2304"/>
              <a:gd name="T7" fmla="*/ 720 h 1029"/>
            </a:gdLst>
            <a:ahLst/>
            <a:cxnLst>
              <a:cxn ang="0">
                <a:pos x="T0" y="T1"/>
              </a:cxn>
              <a:cxn ang="0">
                <a:pos x="T2" y="T3"/>
              </a:cxn>
              <a:cxn ang="0">
                <a:pos x="T4" y="T5"/>
              </a:cxn>
              <a:cxn ang="0">
                <a:pos x="T6" y="T7"/>
              </a:cxn>
            </a:cxnLst>
            <a:rect l="0" t="0" r="r" b="b"/>
            <a:pathLst>
              <a:path w="2304" h="1029">
                <a:moveTo>
                  <a:pt x="2304" y="0"/>
                </a:moveTo>
                <a:cubicBezTo>
                  <a:pt x="2224" y="224"/>
                  <a:pt x="2121" y="455"/>
                  <a:pt x="1824" y="624"/>
                </a:cubicBezTo>
                <a:cubicBezTo>
                  <a:pt x="1527" y="793"/>
                  <a:pt x="823" y="997"/>
                  <a:pt x="519" y="1013"/>
                </a:cubicBezTo>
                <a:cubicBezTo>
                  <a:pt x="215" y="1029"/>
                  <a:pt x="108" y="781"/>
                  <a:pt x="0" y="720"/>
                </a:cubicBezTo>
              </a:path>
            </a:pathLst>
          </a:custGeom>
          <a:noFill/>
          <a:ln w="38100">
            <a:solidFill>
              <a:schemeClr val="tx2"/>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85" name="AutoShape 63"/>
          <p:cNvSpPr>
            <a:spLocks/>
          </p:cNvSpPr>
          <p:nvPr/>
        </p:nvSpPr>
        <p:spPr bwMode="auto">
          <a:xfrm>
            <a:off x="7829550" y="2105025"/>
            <a:ext cx="144463" cy="1728788"/>
          </a:xfrm>
          <a:prstGeom prst="rightBrace">
            <a:avLst>
              <a:gd name="adj1" fmla="val 9967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9186" name="AutoShape 64"/>
          <p:cNvSpPr>
            <a:spLocks/>
          </p:cNvSpPr>
          <p:nvPr/>
        </p:nvSpPr>
        <p:spPr bwMode="auto">
          <a:xfrm>
            <a:off x="7829550" y="4194175"/>
            <a:ext cx="144463" cy="1728788"/>
          </a:xfrm>
          <a:prstGeom prst="rightBrace">
            <a:avLst>
              <a:gd name="adj1" fmla="val 9967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49187" name="Text Box 66"/>
          <p:cNvSpPr txBox="1">
            <a:spLocks noChangeArrowheads="1"/>
          </p:cNvSpPr>
          <p:nvPr/>
        </p:nvSpPr>
        <p:spPr bwMode="auto">
          <a:xfrm>
            <a:off x="912813" y="2047875"/>
            <a:ext cx="15525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a:spcBef>
                <a:spcPct val="50000"/>
              </a:spcBef>
            </a:pPr>
            <a:r>
              <a:rPr lang="en-US" altLang="zh-CN" sz="2800">
                <a:latin typeface="Tahoma" panose="020B0604030504040204" pitchFamily="34" charset="0"/>
              </a:rPr>
              <a:t>DS</a:t>
            </a:r>
            <a:r>
              <a:rPr lang="en-US" altLang="zh-CN" sz="3200"/>
              <a:t>  </a:t>
            </a:r>
            <a:r>
              <a:rPr lang="en-US" altLang="zh-CN" sz="2800"/>
              <a:t>8000</a:t>
            </a:r>
          </a:p>
        </p:txBody>
      </p:sp>
      <p:sp>
        <p:nvSpPr>
          <p:cNvPr id="49188" name="Text Box 67"/>
          <p:cNvSpPr txBox="1">
            <a:spLocks noChangeArrowheads="1"/>
          </p:cNvSpPr>
          <p:nvPr/>
        </p:nvSpPr>
        <p:spPr bwMode="auto">
          <a:xfrm>
            <a:off x="1187624" y="2551113"/>
            <a:ext cx="14873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spcBef>
                <a:spcPct val="50000"/>
              </a:spcBef>
            </a:pPr>
            <a:r>
              <a:rPr lang="en-US" altLang="zh-CN" sz="2800" dirty="0">
                <a:latin typeface="Tahoma" panose="020B0604030504040204" pitchFamily="34" charset="0"/>
              </a:rPr>
              <a:t>BX</a:t>
            </a:r>
            <a:r>
              <a:rPr lang="en-US" altLang="zh-CN" sz="3200" dirty="0"/>
              <a:t> </a:t>
            </a:r>
            <a:r>
              <a:rPr lang="en-US" altLang="zh-CN" sz="3200" dirty="0" smtClean="0"/>
              <a:t> </a:t>
            </a:r>
            <a:r>
              <a:rPr lang="en-US" altLang="zh-CN" sz="2800" dirty="0"/>
              <a:t>2000</a:t>
            </a:r>
          </a:p>
        </p:txBody>
      </p:sp>
      <p:sp>
        <p:nvSpPr>
          <p:cNvPr id="49189" name="Text Box 68"/>
          <p:cNvSpPr txBox="1">
            <a:spLocks noChangeArrowheads="1"/>
          </p:cNvSpPr>
          <p:nvPr/>
        </p:nvSpPr>
        <p:spPr bwMode="auto">
          <a:xfrm>
            <a:off x="157161" y="3036570"/>
            <a:ext cx="25892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spcBef>
                <a:spcPct val="50000"/>
              </a:spcBef>
            </a:pPr>
            <a:r>
              <a:rPr lang="en-US" altLang="zh-CN" sz="3200" dirty="0"/>
              <a:t>       </a:t>
            </a:r>
            <a:r>
              <a:rPr lang="en-US" altLang="zh-CN" sz="2800" dirty="0" smtClean="0">
                <a:latin typeface="Tahoma" panose="020B0604030504040204" pitchFamily="34" charset="0"/>
              </a:rPr>
              <a:t>DI</a:t>
            </a:r>
            <a:r>
              <a:rPr lang="en-US" altLang="zh-CN" sz="3200" dirty="0" smtClean="0"/>
              <a:t> </a:t>
            </a:r>
            <a:r>
              <a:rPr lang="en-US" altLang="zh-CN" sz="2800" dirty="0"/>
              <a:t>1000</a:t>
            </a:r>
          </a:p>
        </p:txBody>
      </p:sp>
      <p:sp>
        <p:nvSpPr>
          <p:cNvPr id="49190" name="Rectangle 69"/>
          <p:cNvSpPr>
            <a:spLocks noChangeArrowheads="1"/>
          </p:cNvSpPr>
          <p:nvPr/>
        </p:nvSpPr>
        <p:spPr bwMode="auto">
          <a:xfrm>
            <a:off x="1635125" y="2082800"/>
            <a:ext cx="954088" cy="430213"/>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91" name="Rectangle 70"/>
          <p:cNvSpPr>
            <a:spLocks noChangeArrowheads="1"/>
          </p:cNvSpPr>
          <p:nvPr/>
        </p:nvSpPr>
        <p:spPr bwMode="auto">
          <a:xfrm>
            <a:off x="1895475" y="2597150"/>
            <a:ext cx="850900" cy="41275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92" name="Rectangle 71"/>
          <p:cNvSpPr>
            <a:spLocks noChangeArrowheads="1"/>
          </p:cNvSpPr>
          <p:nvPr/>
        </p:nvSpPr>
        <p:spPr bwMode="auto">
          <a:xfrm>
            <a:off x="1895475" y="3109913"/>
            <a:ext cx="850900" cy="357187"/>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49193" name="Line 73"/>
          <p:cNvSpPr>
            <a:spLocks noChangeShapeType="1"/>
          </p:cNvSpPr>
          <p:nvPr/>
        </p:nvSpPr>
        <p:spPr bwMode="auto">
          <a:xfrm>
            <a:off x="2789238" y="4552950"/>
            <a:ext cx="1512887" cy="28892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563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）相对的基址变址寻址</a:t>
            </a:r>
            <a:endParaRPr lang="en-AU" altLang="zh-CN" b="1" dirty="0" smtClean="0">
              <a:solidFill>
                <a:srgbClr val="800000"/>
              </a:solidFill>
              <a:latin typeface="宋体" panose="02010600030101010101" pitchFamily="2" charset="-122"/>
            </a:endParaRPr>
          </a:p>
          <a:p>
            <a:pPr lvl="2" indent="0" eaLnBrk="1" hangingPunct="1">
              <a:buNone/>
              <a:defRPr/>
            </a:pPr>
            <a:r>
              <a:rPr lang="zh-CN" altLang="en-US" dirty="0" smtClean="0"/>
              <a:t>相对基址</a:t>
            </a:r>
            <a:r>
              <a:rPr lang="en-US" altLang="zh-CN" dirty="0" smtClean="0"/>
              <a:t>-</a:t>
            </a:r>
            <a:r>
              <a:rPr lang="zh-CN" altLang="en-US" dirty="0" smtClean="0"/>
              <a:t>变址寻址典型应用</a:t>
            </a:r>
            <a:endParaRPr lang="en-US" altLang="zh-CN" dirty="0" smtClean="0"/>
          </a:p>
          <a:p>
            <a:pPr indent="0">
              <a:buNone/>
            </a:pPr>
            <a:r>
              <a:rPr lang="zh-CN" altLang="en-US" b="1" dirty="0" smtClean="0"/>
              <a:t>访问</a:t>
            </a:r>
            <a:r>
              <a:rPr lang="zh-CN" altLang="en-US" b="1" dirty="0"/>
              <a:t>堆栈段中的数组的元素</a:t>
            </a:r>
          </a:p>
          <a:p>
            <a:pPr indent="0">
              <a:buNone/>
            </a:pPr>
            <a:r>
              <a:rPr lang="en-US" altLang="zh-CN" dirty="0" err="1" smtClean="0"/>
              <a:t>MOV</a:t>
            </a:r>
            <a:r>
              <a:rPr lang="en-US" altLang="zh-CN" dirty="0" smtClean="0"/>
              <a:t> BP</a:t>
            </a:r>
            <a:r>
              <a:rPr lang="en-US" altLang="zh-CN" dirty="0"/>
              <a:t>, </a:t>
            </a:r>
            <a:r>
              <a:rPr lang="en-US" altLang="zh-CN" dirty="0" err="1"/>
              <a:t>SP</a:t>
            </a:r>
            <a:endParaRPr lang="en-US" altLang="zh-CN" dirty="0"/>
          </a:p>
          <a:p>
            <a:pPr indent="0">
              <a:buNone/>
            </a:pPr>
            <a:r>
              <a:rPr lang="en-US" altLang="zh-CN" dirty="0" err="1"/>
              <a:t>MOV</a:t>
            </a:r>
            <a:r>
              <a:rPr lang="en-US" altLang="zh-CN" dirty="0"/>
              <a:t> SI, 3 </a:t>
            </a:r>
          </a:p>
          <a:p>
            <a:pPr indent="0">
              <a:buNone/>
            </a:pPr>
            <a:r>
              <a:rPr lang="en-US" altLang="zh-CN" dirty="0" err="1"/>
              <a:t>MOV</a:t>
            </a:r>
            <a:r>
              <a:rPr lang="en-US" altLang="zh-CN" dirty="0"/>
              <a:t> AX,[</a:t>
            </a:r>
            <a:r>
              <a:rPr lang="en-US" altLang="zh-CN" dirty="0" err="1"/>
              <a:t>BP+SI+2</a:t>
            </a:r>
            <a:r>
              <a:rPr lang="en-US" altLang="zh-CN" dirty="0"/>
              <a:t>]</a:t>
            </a:r>
          </a:p>
          <a:p>
            <a:pPr indent="0">
              <a:lnSpc>
                <a:spcPct val="125000"/>
              </a:lnSpc>
              <a:spcBef>
                <a:spcPct val="0"/>
              </a:spcBef>
              <a:buNone/>
            </a:pPr>
            <a:endParaRPr lang="zh-CN" altLang="zh-CN" dirty="0">
              <a:solidFill>
                <a:srgbClr val="FF0000"/>
              </a:solidFill>
              <a:ea typeface="宋体" panose="02010600030101010101" pitchFamily="2" charset="-122"/>
            </a:endParaRPr>
          </a:p>
          <a:p>
            <a:pPr indent="0" algn="just">
              <a:buNone/>
            </a:pPr>
            <a:endParaRPr lang="en-US" altLang="zh-CN" sz="1800" dirty="0" smtClean="0">
              <a:solidFill>
                <a:srgbClr val="FF0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54</a:t>
            </a:fld>
            <a:endParaRPr lang="en-US" altLang="zh-CN" dirty="0"/>
          </a:p>
        </p:txBody>
      </p:sp>
      <p:pic>
        <p:nvPicPr>
          <p:cNvPr id="3" name="图片 2"/>
          <p:cNvPicPr>
            <a:picLocks noChangeAspect="1"/>
          </p:cNvPicPr>
          <p:nvPr/>
        </p:nvPicPr>
        <p:blipFill>
          <a:blip r:embed="rId2"/>
          <a:stretch>
            <a:fillRect/>
          </a:stretch>
        </p:blipFill>
        <p:spPr>
          <a:xfrm>
            <a:off x="4572000" y="1586657"/>
            <a:ext cx="4171547" cy="4506639"/>
          </a:xfrm>
          <a:prstGeom prst="rect">
            <a:avLst/>
          </a:prstGeom>
        </p:spPr>
      </p:pic>
    </p:spTree>
    <p:extLst>
      <p:ext uri="{BB962C8B-B14F-4D97-AF65-F5344CB8AC3E}">
        <p14:creationId xmlns:p14="http://schemas.microsoft.com/office/powerpoint/2010/main" val="24469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）相对的基址变址寻址</a:t>
            </a:r>
            <a:endParaRPr lang="en-US" altLang="zh-CN" b="1" dirty="0" smtClean="0">
              <a:solidFill>
                <a:srgbClr val="800000"/>
              </a:solidFill>
              <a:latin typeface="宋体" panose="02010600030101010101" pitchFamily="2" charset="-122"/>
            </a:endParaRPr>
          </a:p>
          <a:p>
            <a:pPr marL="712788" lvl="1" indent="-533400" eaLnBrk="1" hangingPunct="1">
              <a:lnSpc>
                <a:spcPct val="90000"/>
              </a:lnSpc>
              <a:defRPr/>
            </a:pPr>
            <a:r>
              <a:rPr lang="zh-CN" altLang="zh-CN" u="sng" dirty="0">
                <a:effectLst>
                  <a:outerShdw blurRad="38100" dist="38100" dir="2700000" algn="tl">
                    <a:srgbClr val="C0C0C0"/>
                  </a:outerShdw>
                </a:effectLst>
              </a:rPr>
              <a:t>下面几种书写方式均是等价的地址表达式： </a:t>
            </a:r>
            <a:endParaRPr lang="zh-CN" altLang="zh-CN" u="sng" dirty="0">
              <a:effectLst>
                <a:outerShdw blurRad="38100" dist="38100" dir="2700000" algn="tl">
                  <a:srgbClr val="C0C0C0"/>
                </a:outerShdw>
              </a:effectLst>
              <a:ea typeface="宋体" panose="02010600030101010101" pitchFamily="2" charset="-122"/>
            </a:endParaRPr>
          </a:p>
          <a:p>
            <a:pPr marL="712788" lvl="1" indent="-533400" eaLnBrk="1" hangingPunct="1">
              <a:lnSpc>
                <a:spcPct val="100000"/>
              </a:lnSpc>
              <a:buFont typeface="Wingdings" panose="05000000000000000000" pitchFamily="2" charset="2"/>
              <a:buAutoNum type="arabicPeriod"/>
              <a:defRPr/>
            </a:pP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[BX] [SI] [5] 等价于</a:t>
            </a:r>
          </a:p>
          <a:p>
            <a:pPr marL="712788" lvl="1" indent="-533400" eaLnBrk="1" hangingPunct="1">
              <a:lnSpc>
                <a:spcPct val="100000"/>
              </a:lnSpc>
              <a:buFont typeface="Wingdings" panose="05000000000000000000" pitchFamily="2" charset="2"/>
              <a:buAutoNum type="arabicPeriod"/>
              <a:defRPr/>
            </a:pPr>
            <a:r>
              <a:rPr lang="zh-CN" altLang="zh-CN" sz="2800" b="1" dirty="0">
                <a:solidFill>
                  <a:srgbClr val="0070C0"/>
                </a:solidFill>
              </a:rPr>
              <a:t> </a:t>
            </a: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[5] [BX] [SI] 等价于 </a:t>
            </a:r>
          </a:p>
          <a:p>
            <a:pPr marL="712788" lvl="1" indent="-533400" eaLnBrk="1" hangingPunct="1">
              <a:lnSpc>
                <a:spcPct val="100000"/>
              </a:lnSpc>
              <a:buFont typeface="Wingdings" panose="05000000000000000000" pitchFamily="2" charset="2"/>
              <a:buAutoNum type="arabicPeriod"/>
              <a:defRPr/>
            </a:pP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[5] [SI] [BX] 等价于</a:t>
            </a:r>
          </a:p>
          <a:p>
            <a:pPr marL="712788" lvl="1" indent="-533400" eaLnBrk="1" hangingPunct="1">
              <a:lnSpc>
                <a:spcPct val="100000"/>
              </a:lnSpc>
              <a:buFont typeface="Wingdings" panose="05000000000000000000" pitchFamily="2" charset="2"/>
              <a:buAutoNum type="arabicPeriod"/>
              <a:defRPr/>
            </a:pPr>
            <a:r>
              <a:rPr lang="zh-CN" altLang="zh-CN" sz="2800" b="1" dirty="0">
                <a:solidFill>
                  <a:srgbClr val="0070C0"/>
                </a:solidFill>
              </a:rPr>
              <a:t> </a:t>
            </a: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[BX+SI] [5] 等价于 </a:t>
            </a:r>
          </a:p>
          <a:p>
            <a:pPr marL="712788" lvl="1" indent="-533400" eaLnBrk="1" hangingPunct="1">
              <a:lnSpc>
                <a:spcPct val="100000"/>
              </a:lnSpc>
              <a:buFont typeface="Wingdings" panose="05000000000000000000" pitchFamily="2" charset="2"/>
              <a:buAutoNum type="arabicPeriod"/>
              <a:defRPr/>
            </a:pPr>
            <a:r>
              <a:rPr lang="en-AU" altLang="zh-CN" sz="2800" b="1" dirty="0" smtClean="0">
                <a:solidFill>
                  <a:srgbClr val="0070C0"/>
                </a:solidFill>
              </a:rPr>
              <a:t>DATA</a:t>
            </a:r>
            <a:r>
              <a:rPr lang="zh-CN" altLang="zh-CN" sz="2800" b="1" dirty="0" smtClean="0">
                <a:solidFill>
                  <a:srgbClr val="0070C0"/>
                </a:solidFill>
              </a:rPr>
              <a:t> </a:t>
            </a:r>
            <a:r>
              <a:rPr lang="zh-CN" altLang="zh-CN" sz="2800" b="1" dirty="0">
                <a:solidFill>
                  <a:srgbClr val="0070C0"/>
                </a:solidFill>
              </a:rPr>
              <a:t>[BX+SI+5]。</a:t>
            </a:r>
            <a:endParaRPr lang="zh-CN" altLang="zh-CN" sz="2800" b="1" dirty="0">
              <a:solidFill>
                <a:srgbClr val="0070C0"/>
              </a:solidFill>
              <a:ea typeface="宋体" panose="02010600030101010101" pitchFamily="2" charset="-122"/>
            </a:endParaRPr>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55</a:t>
            </a:fld>
            <a:endParaRPr lang="en-US" altLang="zh-CN" dirty="0"/>
          </a:p>
        </p:txBody>
      </p:sp>
    </p:spTree>
    <p:extLst>
      <p:ext uri="{BB962C8B-B14F-4D97-AF65-F5344CB8AC3E}">
        <p14:creationId xmlns:p14="http://schemas.microsoft.com/office/powerpoint/2010/main" val="273159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5</a:t>
            </a:r>
            <a:r>
              <a:rPr lang="zh-CN" altLang="en-US" b="1" dirty="0" smtClean="0">
                <a:solidFill>
                  <a:srgbClr val="800000"/>
                </a:solidFill>
                <a:latin typeface="宋体" panose="02010600030101010101" pitchFamily="2" charset="-122"/>
              </a:rPr>
              <a:t>）相对的基址变址寻址</a:t>
            </a:r>
            <a:endParaRPr lang="en-US" altLang="zh-CN" b="1" dirty="0" smtClean="0">
              <a:solidFill>
                <a:srgbClr val="800000"/>
              </a:solidFill>
              <a:latin typeface="宋体" panose="02010600030101010101" pitchFamily="2" charset="-122"/>
            </a:endParaRPr>
          </a:p>
          <a:p>
            <a:pPr marL="712788" lvl="1" indent="-533400" eaLnBrk="1" hangingPunct="1">
              <a:lnSpc>
                <a:spcPct val="90000"/>
              </a:lnSpc>
              <a:defRPr/>
            </a:pPr>
            <a:r>
              <a:rPr lang="zh-CN" altLang="zh-CN" u="sng" dirty="0">
                <a:effectLst>
                  <a:outerShdw blurRad="38100" dist="38100" dir="2700000" algn="tl">
                    <a:srgbClr val="C0C0C0"/>
                  </a:outerShdw>
                </a:effectLst>
              </a:rPr>
              <a:t>下面几种书写方式均是等价的地址表达式： </a:t>
            </a:r>
            <a:endParaRPr lang="zh-CN" altLang="zh-CN" u="sng" dirty="0">
              <a:effectLst>
                <a:outerShdw blurRad="38100" dist="38100" dir="2700000" algn="tl">
                  <a:srgbClr val="C0C0C0"/>
                </a:outerShdw>
              </a:effectLst>
              <a:ea typeface="宋体" panose="02010600030101010101" pitchFamily="2" charset="-122"/>
            </a:endParaRPr>
          </a:p>
          <a:p>
            <a:pPr marL="712788" lvl="1" indent="-533400" eaLnBrk="1" hangingPunct="1">
              <a:buFont typeface="+mj-lt"/>
              <a:buAutoNum type="arabicPeriod" startAt="6"/>
              <a:defRPr/>
            </a:pPr>
            <a:r>
              <a:rPr lang="zh-CN" altLang="zh-CN" dirty="0">
                <a:solidFill>
                  <a:srgbClr val="FF0000"/>
                </a:solidFill>
              </a:rPr>
              <a:t>若地址表达式既无变量名也无常量名，则数值常量可不加方括号放在地址表达式的起始处。下述地址表达式也是等价的；</a:t>
            </a:r>
            <a:endParaRPr lang="zh-CN" altLang="zh-CN" dirty="0">
              <a:solidFill>
                <a:srgbClr val="FF0000"/>
              </a:solidFill>
              <a:ea typeface="宋体" panose="02010600030101010101" pitchFamily="2" charset="-122"/>
            </a:endParaRPr>
          </a:p>
          <a:p>
            <a:pPr marL="712788" lvl="1" indent="-533400" eaLnBrk="1" hangingPunct="1">
              <a:buFont typeface="Wingdings" panose="05000000000000000000" pitchFamily="2" charset="2"/>
              <a:buAutoNum type="arabicPeriod" startAt="6"/>
              <a:defRPr/>
            </a:pPr>
            <a:r>
              <a:rPr lang="zh-CN" altLang="zh-CN" dirty="0"/>
              <a:t>5 [BX] [DI] 等价于 [BX] [DI] [5] 等价于 [BX] [5] [DI] 等价于 5 [BX+DI] 等价于 5 [DI+BX]。</a:t>
            </a:r>
          </a:p>
          <a:p>
            <a:pPr marL="712788" lvl="1" indent="-533400" eaLnBrk="1" hangingPunct="1">
              <a:buFont typeface="Wingdings" panose="05000000000000000000" pitchFamily="2" charset="2"/>
              <a:buAutoNum type="arabicPeriod" startAt="6"/>
              <a:defRPr/>
            </a:pPr>
            <a:r>
              <a:rPr lang="zh-CN" altLang="zh-CN" dirty="0">
                <a:solidFill>
                  <a:srgbClr val="FF0000"/>
                </a:solidFill>
              </a:rPr>
              <a:t>非法的地址表达式：</a:t>
            </a:r>
            <a:r>
              <a:rPr lang="zh-CN" altLang="zh-CN" dirty="0">
                <a:solidFill>
                  <a:srgbClr val="003399"/>
                </a:solidFill>
              </a:rPr>
              <a:t>[BX] [BP] [5]、[DI] [SI] [5] </a:t>
            </a:r>
            <a:r>
              <a:rPr lang="zh-CN" altLang="zh-CN" dirty="0" smtClean="0">
                <a:solidFill>
                  <a:srgbClr val="003399"/>
                </a:solidFill>
              </a:rPr>
              <a:t>，</a:t>
            </a:r>
            <a:r>
              <a:rPr lang="zh-CN" altLang="zh-CN" dirty="0" smtClean="0">
                <a:solidFill>
                  <a:srgbClr val="FF0000"/>
                </a:solidFill>
              </a:rPr>
              <a:t>BX</a:t>
            </a:r>
            <a:r>
              <a:rPr lang="zh-CN" altLang="zh-CN" dirty="0">
                <a:solidFill>
                  <a:srgbClr val="FF0000"/>
                </a:solidFill>
              </a:rPr>
              <a:t>与BP和DI与SI是互斥的，不能同时出现在同</a:t>
            </a:r>
            <a:r>
              <a:rPr lang="zh-CN" altLang="zh-CN" dirty="0" smtClean="0">
                <a:solidFill>
                  <a:srgbClr val="FF0000"/>
                </a:solidFill>
              </a:rPr>
              <a:t>一表达式</a:t>
            </a:r>
            <a:r>
              <a:rPr lang="zh-CN" altLang="zh-CN" dirty="0">
                <a:solidFill>
                  <a:srgbClr val="FF0000"/>
                </a:solidFill>
              </a:rPr>
              <a:t>中。</a:t>
            </a:r>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56</a:t>
            </a:fld>
            <a:endParaRPr lang="en-US" altLang="zh-CN" dirty="0"/>
          </a:p>
        </p:txBody>
      </p:sp>
    </p:spTree>
    <p:extLst>
      <p:ext uri="{BB962C8B-B14F-4D97-AF65-F5344CB8AC3E}">
        <p14:creationId xmlns:p14="http://schemas.microsoft.com/office/powerpoint/2010/main" val="418253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lgn="just">
              <a:lnSpc>
                <a:spcPct val="125000"/>
              </a:lnSpc>
              <a:spcBef>
                <a:spcPct val="0"/>
              </a:spcBef>
              <a:buFont typeface="Wingdings" panose="05000000000000000000" pitchFamily="2" charset="2"/>
              <a:buChar char="Ø"/>
            </a:pPr>
            <a:r>
              <a:rPr lang="en-US" altLang="zh-CN" b="1" dirty="0" smtClean="0">
                <a:latin typeface="黑体" panose="02010609060101010101" pitchFamily="49" charset="-122"/>
                <a:ea typeface="黑体" panose="02010609060101010101" pitchFamily="49" charset="-122"/>
              </a:rPr>
              <a:t>80386</a:t>
            </a:r>
            <a:r>
              <a:rPr lang="zh-CN" altLang="en-US" b="1" dirty="0">
                <a:latin typeface="黑体" panose="02010609060101010101" pitchFamily="49" charset="-122"/>
                <a:ea typeface="黑体" panose="02010609060101010101" pitchFamily="49" charset="-122"/>
              </a:rPr>
              <a:t>以上的微处理器才提供的寻址方式</a:t>
            </a:r>
          </a:p>
          <a:p>
            <a:pPr indent="0" algn="just">
              <a:lnSpc>
                <a:spcPct val="125000"/>
              </a:lnSpc>
              <a:spcBef>
                <a:spcPct val="0"/>
              </a:spcBef>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操作数的有效地址由以下几部分相加组成：</a:t>
            </a:r>
          </a:p>
          <a:p>
            <a:pPr indent="0" algn="just">
              <a:lnSpc>
                <a:spcPct val="125000"/>
              </a:lnSpc>
              <a:spcBef>
                <a:spcPct val="0"/>
              </a:spcBef>
              <a:buNone/>
            </a:pPr>
            <a:r>
              <a:rPr lang="zh-CN" altLang="en-US"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EA</a:t>
            </a:r>
            <a:r>
              <a:rPr lang="zh-CN" altLang="en-US" b="1" dirty="0">
                <a:latin typeface="黑体" panose="02010609060101010101" pitchFamily="49" charset="-122"/>
                <a:ea typeface="黑体" panose="02010609060101010101" pitchFamily="49" charset="-122"/>
              </a:rPr>
              <a:t>＝（基址寄存器）＋（变址寄存器）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比例因子＋</a:t>
            </a:r>
            <a:r>
              <a:rPr lang="en-US" altLang="zh-CN" b="1" dirty="0" err="1">
                <a:latin typeface="黑体" panose="02010609060101010101" pitchFamily="49" charset="-122"/>
                <a:ea typeface="黑体" panose="02010609060101010101" pitchFamily="49" charset="-122"/>
              </a:rPr>
              <a:t>disp</a:t>
            </a:r>
            <a:endParaRPr lang="en-US" altLang="zh-CN" b="1" dirty="0">
              <a:latin typeface="黑体" panose="02010609060101010101" pitchFamily="49" charset="-122"/>
              <a:ea typeface="黑体" panose="02010609060101010101" pitchFamily="49" charset="-122"/>
            </a:endParaRPr>
          </a:p>
          <a:p>
            <a:pPr marL="1030288" lvl="2" indent="-223838" algn="just">
              <a:lnSpc>
                <a:spcPct val="125000"/>
              </a:lnSpc>
              <a:spcBef>
                <a:spcPct val="0"/>
              </a:spcBef>
              <a:buFont typeface="Wingdings" panose="05000000000000000000" pitchFamily="2" charset="2"/>
              <a:buChar char="ü"/>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基址部分</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个</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位通用寄存器</a:t>
            </a:r>
            <a:r>
              <a:rPr lang="en-US" altLang="zh-CN" b="1" dirty="0">
                <a:latin typeface="黑体" panose="02010609060101010101" pitchFamily="49" charset="-122"/>
                <a:ea typeface="黑体" panose="02010609060101010101" pitchFamily="49" charset="-122"/>
              </a:rPr>
              <a:t>)</a:t>
            </a:r>
          </a:p>
          <a:p>
            <a:pPr marL="1030288" lvl="2" indent="-223838" algn="just">
              <a:lnSpc>
                <a:spcPct val="125000"/>
              </a:lnSpc>
              <a:spcBef>
                <a:spcPct val="0"/>
              </a:spcBef>
              <a:buFont typeface="Wingdings" panose="05000000000000000000" pitchFamily="2" charset="2"/>
              <a:buChar char="ü"/>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变址部分</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除</a:t>
            </a:r>
            <a:r>
              <a:rPr lang="en-US" altLang="zh-CN" b="1" dirty="0">
                <a:latin typeface="黑体" panose="02010609060101010101" pitchFamily="49" charset="-122"/>
                <a:ea typeface="黑体" panose="02010609060101010101" pitchFamily="49" charset="-122"/>
              </a:rPr>
              <a:t>ESP</a:t>
            </a:r>
            <a:r>
              <a:rPr lang="zh-CN" altLang="en-US" b="1" dirty="0">
                <a:latin typeface="黑体" panose="02010609060101010101" pitchFamily="49" charset="-122"/>
                <a:ea typeface="黑体" panose="02010609060101010101" pitchFamily="49" charset="-122"/>
              </a:rPr>
              <a:t>以外的</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位通用寄存器）乘以比例因子</a:t>
            </a:r>
          </a:p>
          <a:p>
            <a:pPr marL="1030288" lvl="2" indent="-223838" algn="just">
              <a:lnSpc>
                <a:spcPct val="125000"/>
              </a:lnSpc>
              <a:spcBef>
                <a:spcPct val="0"/>
              </a:spcBef>
              <a:buFont typeface="Wingdings" panose="05000000000000000000" pitchFamily="2" charset="2"/>
              <a:buChar char="ü"/>
            </a:pPr>
            <a:r>
              <a:rPr lang="zh-CN" altLang="en-US" b="1" dirty="0">
                <a:latin typeface="黑体" panose="02010609060101010101" pitchFamily="49" charset="-122"/>
                <a:ea typeface="黑体" panose="02010609060101010101" pitchFamily="49" charset="-122"/>
              </a:rPr>
              <a:t> 位移量（</a:t>
            </a:r>
            <a:r>
              <a:rPr lang="en-US" altLang="zh-CN" b="1" dirty="0" err="1">
                <a:latin typeface="黑体" panose="02010609060101010101" pitchFamily="49" charset="-122"/>
                <a:ea typeface="黑体" panose="02010609060101010101" pitchFamily="49" charset="-122"/>
              </a:rPr>
              <a:t>disp</a:t>
            </a:r>
            <a:r>
              <a:rPr lang="zh-CN" altLang="en-US" b="1" dirty="0">
                <a:latin typeface="黑体" panose="02010609060101010101" pitchFamily="49" charset="-122"/>
                <a:ea typeface="黑体" panose="02010609060101010101" pitchFamily="49" charset="-122"/>
              </a:rPr>
              <a:t>）</a:t>
            </a:r>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57</a:t>
            </a:fld>
            <a:endParaRPr lang="en-US" altLang="zh-CN" dirty="0"/>
          </a:p>
        </p:txBody>
      </p:sp>
    </p:spTree>
    <p:extLst>
      <p:ext uri="{BB962C8B-B14F-4D97-AF65-F5344CB8AC3E}">
        <p14:creationId xmlns:p14="http://schemas.microsoft.com/office/powerpoint/2010/main" val="213702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noChangeArrowheads="1"/>
          </p:cNvSpPr>
          <p:nvPr>
            <p:ph type="sldNum" sz="quarter" idx="4294967295"/>
          </p:nvPr>
        </p:nvSpPr>
        <p:spPr>
          <a:xfrm>
            <a:off x="8420100" y="6245225"/>
            <a:ext cx="7239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1071533-0857-46AA-918E-011817B6DC26}" type="slidenum">
              <a:rPr lang="en-US" altLang="zh-CN" smtClean="0">
                <a:solidFill>
                  <a:srgbClr val="C00000"/>
                </a:solidFill>
              </a:rPr>
              <a:pPr/>
              <a:t>58</a:t>
            </a:fld>
            <a:endParaRPr lang="en-US" altLang="zh-CN" smtClean="0">
              <a:solidFill>
                <a:srgbClr val="C00000"/>
              </a:solidFill>
            </a:endParaRPr>
          </a:p>
        </p:txBody>
      </p:sp>
      <p:grpSp>
        <p:nvGrpSpPr>
          <p:cNvPr id="52226" name="Group 3"/>
          <p:cNvGrpSpPr>
            <a:grpSpLocks/>
          </p:cNvGrpSpPr>
          <p:nvPr/>
        </p:nvGrpSpPr>
        <p:grpSpPr bwMode="auto">
          <a:xfrm>
            <a:off x="304800" y="1219200"/>
            <a:ext cx="7924800" cy="5229225"/>
            <a:chOff x="240" y="384"/>
            <a:chExt cx="4992" cy="3294"/>
          </a:xfrm>
        </p:grpSpPr>
        <p:sp>
          <p:nvSpPr>
            <p:cNvPr id="52227" name="Text Box 4"/>
            <p:cNvSpPr txBox="1">
              <a:spLocks noChangeArrowheads="1"/>
            </p:cNvSpPr>
            <p:nvPr/>
          </p:nvSpPr>
          <p:spPr bwMode="auto">
            <a:xfrm>
              <a:off x="1056" y="384"/>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基址</a:t>
              </a:r>
              <a:r>
                <a:rPr lang="en-US" altLang="zh-CN" sz="3000" b="1">
                  <a:solidFill>
                    <a:srgbClr val="C00000"/>
                  </a:solidFill>
                  <a:latin typeface="黑体" panose="02010609060101010101" pitchFamily="49" charset="-122"/>
                  <a:ea typeface="黑体" panose="02010609060101010101" pitchFamily="49" charset="-122"/>
                </a:rPr>
                <a:t>EAX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EBX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ECX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ESP</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EBP</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ESI</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EDI</a:t>
              </a:r>
            </a:p>
            <a:p>
              <a:pPr algn="just" eaLnBrk="0" hangingPunct="0"/>
              <a:endParaRPr lang="en-US" altLang="zh-CN" sz="1000">
                <a:solidFill>
                  <a:srgbClr val="C00000"/>
                </a:solidFill>
              </a:endParaRPr>
            </a:p>
          </p:txBody>
        </p:sp>
        <p:sp>
          <p:nvSpPr>
            <p:cNvPr id="52228" name="AutoShape 5"/>
            <p:cNvSpPr>
              <a:spLocks noChangeArrowheads="1"/>
            </p:cNvSpPr>
            <p:nvPr/>
          </p:nvSpPr>
          <p:spPr bwMode="auto">
            <a:xfrm>
              <a:off x="912" y="746"/>
              <a:ext cx="816" cy="2303"/>
            </a:xfrm>
            <a:prstGeom prst="bracePair">
              <a:avLst>
                <a:gd name="adj" fmla="val 8333"/>
              </a:avLst>
            </a:prstGeom>
            <a:noFill/>
            <a:ln w="4445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sp>
          <p:nvSpPr>
            <p:cNvPr id="52229" name="Text Box 6"/>
            <p:cNvSpPr txBox="1">
              <a:spLocks noChangeArrowheads="1"/>
            </p:cNvSpPr>
            <p:nvPr/>
          </p:nvSpPr>
          <p:spPr bwMode="auto">
            <a:xfrm>
              <a:off x="240" y="1728"/>
              <a:ext cx="61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3600" b="1">
                  <a:solidFill>
                    <a:srgbClr val="C00000"/>
                  </a:solidFill>
                  <a:latin typeface="黑体" panose="02010609060101010101" pitchFamily="49" charset="-122"/>
                  <a:ea typeface="黑体" panose="02010609060101010101" pitchFamily="49" charset="-122"/>
                </a:rPr>
                <a:t>EA</a:t>
              </a:r>
              <a:r>
                <a:rPr lang="zh-CN" altLang="en-US" sz="3600" b="1">
                  <a:solidFill>
                    <a:srgbClr val="C00000"/>
                  </a:solidFill>
                  <a:latin typeface="黑体" panose="02010609060101010101" pitchFamily="49" charset="-122"/>
                  <a:ea typeface="黑体" panose="02010609060101010101" pitchFamily="49" charset="-122"/>
                </a:rPr>
                <a:t>＝</a:t>
              </a:r>
            </a:p>
          </p:txBody>
        </p:sp>
        <p:sp>
          <p:nvSpPr>
            <p:cNvPr id="52230" name="Text Box 7"/>
            <p:cNvSpPr txBox="1">
              <a:spLocks noChangeArrowheads="1"/>
            </p:cNvSpPr>
            <p:nvPr/>
          </p:nvSpPr>
          <p:spPr bwMode="auto">
            <a:xfrm>
              <a:off x="1776" y="1728"/>
              <a:ext cx="258"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solidFill>
                    <a:srgbClr val="C00000"/>
                  </a:solidFill>
                  <a:ea typeface="黑体" panose="02010609060101010101" pitchFamily="49" charset="-122"/>
                </a:rPr>
                <a:t>＋</a:t>
              </a:r>
            </a:p>
          </p:txBody>
        </p:sp>
        <p:sp>
          <p:nvSpPr>
            <p:cNvPr id="52231" name="Text Box 8"/>
            <p:cNvSpPr txBox="1">
              <a:spLocks noChangeArrowheads="1"/>
            </p:cNvSpPr>
            <p:nvPr/>
          </p:nvSpPr>
          <p:spPr bwMode="auto">
            <a:xfrm>
              <a:off x="2208" y="384"/>
              <a:ext cx="67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变址</a:t>
              </a:r>
              <a:r>
                <a:rPr lang="en-US" altLang="zh-CN" sz="3000" b="1">
                  <a:solidFill>
                    <a:srgbClr val="C00000"/>
                  </a:solidFill>
                  <a:latin typeface="黑体" panose="02010609060101010101" pitchFamily="49" charset="-122"/>
                  <a:ea typeface="黑体" panose="02010609060101010101" pitchFamily="49" charset="-122"/>
                </a:rPr>
                <a:t>EAX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EBX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ECX</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EDX</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EBP</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ESI</a:t>
              </a:r>
            </a:p>
            <a:p>
              <a:pPr algn="just" eaLnBrk="0" hangingPunct="0"/>
              <a:r>
                <a:rPr lang="en-US" altLang="zh-CN" sz="3000" b="1">
                  <a:solidFill>
                    <a:srgbClr val="C00000"/>
                  </a:solidFill>
                  <a:latin typeface="黑体" panose="02010609060101010101" pitchFamily="49" charset="-122"/>
                  <a:ea typeface="黑体" panose="02010609060101010101" pitchFamily="49" charset="-122"/>
                </a:rPr>
                <a:t>EDI</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p:txBody>
        </p:sp>
        <p:sp>
          <p:nvSpPr>
            <p:cNvPr id="52232" name="AutoShape 9"/>
            <p:cNvSpPr>
              <a:spLocks noChangeArrowheads="1"/>
            </p:cNvSpPr>
            <p:nvPr/>
          </p:nvSpPr>
          <p:spPr bwMode="auto">
            <a:xfrm>
              <a:off x="2064" y="768"/>
              <a:ext cx="816"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sp>
          <p:nvSpPr>
            <p:cNvPr id="52233" name="Text Box 10"/>
            <p:cNvSpPr txBox="1">
              <a:spLocks noChangeArrowheads="1"/>
            </p:cNvSpPr>
            <p:nvPr/>
          </p:nvSpPr>
          <p:spPr bwMode="auto">
            <a:xfrm>
              <a:off x="1248" y="3264"/>
              <a:ext cx="349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3000" b="1">
                  <a:solidFill>
                    <a:srgbClr val="C00000"/>
                  </a:solidFill>
                  <a:latin typeface="黑体" panose="02010609060101010101" pitchFamily="49" charset="-122"/>
                  <a:ea typeface="黑体" panose="02010609060101010101" pitchFamily="49" charset="-122"/>
                </a:rPr>
                <a:t>比例变址寻址方式组合</a:t>
              </a:r>
            </a:p>
          </p:txBody>
        </p:sp>
        <p:sp>
          <p:nvSpPr>
            <p:cNvPr id="52234" name="Text Box 11"/>
            <p:cNvSpPr txBox="1">
              <a:spLocks noChangeArrowheads="1"/>
            </p:cNvSpPr>
            <p:nvPr/>
          </p:nvSpPr>
          <p:spPr bwMode="auto">
            <a:xfrm>
              <a:off x="4128" y="1728"/>
              <a:ext cx="25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solidFill>
                    <a:srgbClr val="C00000"/>
                  </a:solidFill>
                  <a:ea typeface="黑体" panose="02010609060101010101" pitchFamily="49" charset="-122"/>
                </a:rPr>
                <a:t>＋</a:t>
              </a:r>
            </a:p>
          </p:txBody>
        </p:sp>
        <p:sp>
          <p:nvSpPr>
            <p:cNvPr id="52235" name="Text Box 12"/>
            <p:cNvSpPr txBox="1">
              <a:spLocks noChangeArrowheads="1"/>
            </p:cNvSpPr>
            <p:nvPr/>
          </p:nvSpPr>
          <p:spPr bwMode="auto">
            <a:xfrm>
              <a:off x="2928" y="1728"/>
              <a:ext cx="18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rgbClr val="C00000"/>
                  </a:solidFill>
                  <a:ea typeface="黑体" panose="02010609060101010101" pitchFamily="49" charset="-122"/>
                </a:rPr>
                <a:t>×</a:t>
              </a:r>
            </a:p>
          </p:txBody>
        </p:sp>
        <p:sp>
          <p:nvSpPr>
            <p:cNvPr id="52236" name="Text Box 13"/>
            <p:cNvSpPr txBox="1">
              <a:spLocks noChangeArrowheads="1"/>
            </p:cNvSpPr>
            <p:nvPr/>
          </p:nvSpPr>
          <p:spPr bwMode="auto">
            <a:xfrm>
              <a:off x="3360" y="384"/>
              <a:ext cx="816"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因子</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1</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2</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4</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8</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p:txBody>
        </p:sp>
        <p:sp>
          <p:nvSpPr>
            <p:cNvPr id="52237" name="AutoShape 14"/>
            <p:cNvSpPr>
              <a:spLocks noChangeArrowheads="1"/>
            </p:cNvSpPr>
            <p:nvPr/>
          </p:nvSpPr>
          <p:spPr bwMode="auto">
            <a:xfrm>
              <a:off x="3216" y="768"/>
              <a:ext cx="816"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sp>
          <p:nvSpPr>
            <p:cNvPr id="52238" name="Text Box 15"/>
            <p:cNvSpPr txBox="1">
              <a:spLocks noChangeArrowheads="1"/>
            </p:cNvSpPr>
            <p:nvPr/>
          </p:nvSpPr>
          <p:spPr bwMode="auto">
            <a:xfrm>
              <a:off x="4512" y="384"/>
              <a:ext cx="692"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sz="2800" b="1">
                  <a:solidFill>
                    <a:srgbClr val="C00000"/>
                  </a:solidFill>
                  <a:latin typeface="黑体" panose="02010609060101010101" pitchFamily="49" charset="-122"/>
                  <a:ea typeface="黑体" panose="02010609060101010101" pitchFamily="49" charset="-122"/>
                </a:rPr>
                <a:t>位移</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8</a:t>
              </a:r>
              <a:r>
                <a:rPr lang="zh-CN" altLang="en-US" sz="3000" b="1">
                  <a:solidFill>
                    <a:srgbClr val="C00000"/>
                  </a:solidFill>
                  <a:latin typeface="黑体" panose="02010609060101010101" pitchFamily="49" charset="-122"/>
                  <a:ea typeface="黑体" panose="02010609060101010101" pitchFamily="49" charset="-122"/>
                </a:rPr>
                <a:t>位</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16</a:t>
              </a:r>
              <a:r>
                <a:rPr lang="zh-CN" altLang="en-US" sz="3000" b="1">
                  <a:solidFill>
                    <a:srgbClr val="C00000"/>
                  </a:solidFill>
                  <a:latin typeface="黑体" panose="02010609060101010101" pitchFamily="49" charset="-122"/>
                  <a:ea typeface="黑体" panose="02010609060101010101" pitchFamily="49" charset="-122"/>
                </a:rPr>
                <a:t>位</a:t>
              </a: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endParaRPr lang="zh-CN" altLang="en-US" sz="3000" b="1">
                <a:solidFill>
                  <a:srgbClr val="C00000"/>
                </a:solidFill>
                <a:latin typeface="黑体" panose="02010609060101010101" pitchFamily="49" charset="-122"/>
                <a:ea typeface="黑体" panose="02010609060101010101" pitchFamily="49" charset="-122"/>
              </a:endParaRPr>
            </a:p>
            <a:p>
              <a:pPr algn="just" eaLnBrk="0" hangingPunct="0"/>
              <a:r>
                <a:rPr lang="en-US" altLang="zh-CN" sz="3000" b="1">
                  <a:solidFill>
                    <a:srgbClr val="C00000"/>
                  </a:solidFill>
                  <a:latin typeface="黑体" panose="02010609060101010101" pitchFamily="49" charset="-122"/>
                  <a:ea typeface="黑体" panose="02010609060101010101" pitchFamily="49" charset="-122"/>
                </a:rPr>
                <a:t>32</a:t>
              </a:r>
              <a:r>
                <a:rPr lang="zh-CN" altLang="en-US" sz="3000" b="1">
                  <a:solidFill>
                    <a:srgbClr val="C00000"/>
                  </a:solidFill>
                  <a:latin typeface="黑体" panose="02010609060101010101" pitchFamily="49" charset="-122"/>
                  <a:ea typeface="黑体" panose="02010609060101010101" pitchFamily="49" charset="-122"/>
                </a:rPr>
                <a:t>位</a:t>
              </a:r>
            </a:p>
            <a:p>
              <a:pPr algn="just" eaLnBrk="0" hangingPunct="0"/>
              <a:endParaRPr lang="en-US" altLang="zh-CN" sz="3000" b="1">
                <a:solidFill>
                  <a:srgbClr val="C00000"/>
                </a:solidFill>
                <a:latin typeface="黑体" panose="02010609060101010101" pitchFamily="49" charset="-122"/>
                <a:ea typeface="黑体" panose="02010609060101010101" pitchFamily="49" charset="-122"/>
              </a:endParaRPr>
            </a:p>
          </p:txBody>
        </p:sp>
        <p:sp>
          <p:nvSpPr>
            <p:cNvPr id="52239" name="AutoShape 16"/>
            <p:cNvSpPr>
              <a:spLocks noChangeArrowheads="1"/>
            </p:cNvSpPr>
            <p:nvPr/>
          </p:nvSpPr>
          <p:spPr bwMode="auto">
            <a:xfrm>
              <a:off x="4416" y="768"/>
              <a:ext cx="816" cy="2303"/>
            </a:xfrm>
            <a:prstGeom prst="bracePair">
              <a:avLst>
                <a:gd name="adj" fmla="val 8333"/>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C00000"/>
                </a:solidFill>
              </a:endParaRPr>
            </a:p>
          </p:txBody>
        </p:sp>
      </p:grpSp>
    </p:spTree>
    <p:extLst>
      <p:ext uri="{BB962C8B-B14F-4D97-AF65-F5344CB8AC3E}">
        <p14:creationId xmlns:p14="http://schemas.microsoft.com/office/powerpoint/2010/main" val="229147521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buClr>
                <a:srgbClr val="FFFFFF"/>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比例因子可以是</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缺省值</a:t>
            </a:r>
            <a:r>
              <a:rPr lang="en-US" altLang="zh-CN"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可用来寻址字节数组</a:t>
            </a:r>
            <a:r>
              <a:rPr lang="en-US" altLang="zh-CN"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可用来寻址字数组</a:t>
            </a:r>
            <a:r>
              <a:rPr lang="en-US" altLang="zh-CN"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可用来寻址双字数组</a:t>
            </a:r>
            <a:r>
              <a:rPr lang="en-US" altLang="zh-CN" b="1" dirty="0">
                <a:latin typeface="黑体" panose="02010609060101010101" pitchFamily="49" charset="-122"/>
                <a:ea typeface="黑体" panose="02010609060101010101" pitchFamily="49" charset="-122"/>
              </a:rPr>
              <a:t>;</a:t>
            </a:r>
          </a:p>
          <a:p>
            <a:pPr indent="0"/>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可用来寻址</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字数组</a:t>
            </a:r>
            <a:r>
              <a:rPr lang="zh-CN" altLang="en-US" sz="2800" b="1" dirty="0" smtClean="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59</a:t>
            </a:fld>
            <a:endParaRPr lang="en-US" altLang="zh-CN" dirty="0"/>
          </a:p>
        </p:txBody>
      </p:sp>
    </p:spTree>
    <p:extLst>
      <p:ext uri="{BB962C8B-B14F-4D97-AF65-F5344CB8AC3E}">
        <p14:creationId xmlns:p14="http://schemas.microsoft.com/office/powerpoint/2010/main" val="396551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endParaRPr lang="en-US" altLang="zh-CN" b="1" dirty="0" smtClean="0">
              <a:solidFill>
                <a:srgbClr val="C00000"/>
              </a:solidFill>
            </a:endParaRPr>
          </a:p>
          <a:p>
            <a:pPr eaLnBrk="1" hangingPunct="1">
              <a:buFont typeface="Wingdings" panose="05000000000000000000" pitchFamily="2" charset="2"/>
              <a:buNone/>
            </a:pPr>
            <a:endParaRPr lang="zh-CN" altLang="en-US" sz="2000"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a:t>
            </a:fld>
            <a:endParaRPr lang="en-US" altLang="zh-CN" dirty="0"/>
          </a:p>
        </p:txBody>
      </p:sp>
      <p:sp>
        <p:nvSpPr>
          <p:cNvPr id="16" name="Text Box 4"/>
          <p:cNvSpPr txBox="1">
            <a:spLocks noChangeArrowheads="1"/>
          </p:cNvSpPr>
          <p:nvPr/>
        </p:nvSpPr>
        <p:spPr bwMode="auto">
          <a:xfrm>
            <a:off x="1979712" y="2564904"/>
            <a:ext cx="236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zh-CN" sz="2400" b="1" dirty="0">
                <a:solidFill>
                  <a:srgbClr val="C00000"/>
                </a:solidFill>
                <a:latin typeface="Verdana" panose="020B0604030504040204" pitchFamily="34" charset="0"/>
                <a:ea typeface="宋体" panose="02010600030101010101" pitchFamily="2" charset="-122"/>
              </a:rPr>
              <a:t>1.立即数寻址</a:t>
            </a:r>
          </a:p>
        </p:txBody>
      </p:sp>
      <p:sp>
        <p:nvSpPr>
          <p:cNvPr id="17" name="Rectangle 5"/>
          <p:cNvSpPr>
            <a:spLocks noChangeArrowheads="1"/>
          </p:cNvSpPr>
          <p:nvPr/>
        </p:nvSpPr>
        <p:spPr bwMode="auto">
          <a:xfrm>
            <a:off x="1981299" y="3312617"/>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2.寄存器寻址</a:t>
            </a:r>
          </a:p>
        </p:txBody>
      </p:sp>
      <p:sp>
        <p:nvSpPr>
          <p:cNvPr id="18" name="Rectangle 6"/>
          <p:cNvSpPr>
            <a:spLocks noChangeArrowheads="1"/>
          </p:cNvSpPr>
          <p:nvPr/>
        </p:nvSpPr>
        <p:spPr bwMode="auto">
          <a:xfrm>
            <a:off x="1982887" y="4031754"/>
            <a:ext cx="204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dirty="0">
                <a:solidFill>
                  <a:srgbClr val="C00000"/>
                </a:solidFill>
                <a:latin typeface="Verdana" panose="020B0604030504040204" pitchFamily="34" charset="0"/>
                <a:ea typeface="宋体" panose="02010600030101010101" pitchFamily="2" charset="-122"/>
              </a:rPr>
              <a:t>3.存储器寻址</a:t>
            </a:r>
          </a:p>
        </p:txBody>
      </p:sp>
      <p:sp>
        <p:nvSpPr>
          <p:cNvPr id="19" name="Rectangle 7"/>
          <p:cNvSpPr>
            <a:spLocks noChangeArrowheads="1"/>
          </p:cNvSpPr>
          <p:nvPr/>
        </p:nvSpPr>
        <p:spPr bwMode="auto">
          <a:xfrm>
            <a:off x="4949924" y="2971304"/>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直接寻址</a:t>
            </a:r>
          </a:p>
        </p:txBody>
      </p:sp>
      <p:sp>
        <p:nvSpPr>
          <p:cNvPr id="20" name="Rectangle 8"/>
          <p:cNvSpPr>
            <a:spLocks noChangeArrowheads="1"/>
          </p:cNvSpPr>
          <p:nvPr/>
        </p:nvSpPr>
        <p:spPr bwMode="auto">
          <a:xfrm>
            <a:off x="4949924" y="4038104"/>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寄存器相对寻址</a:t>
            </a:r>
          </a:p>
        </p:txBody>
      </p:sp>
      <p:sp>
        <p:nvSpPr>
          <p:cNvPr id="21" name="Rectangle 9"/>
          <p:cNvSpPr>
            <a:spLocks noChangeArrowheads="1"/>
          </p:cNvSpPr>
          <p:nvPr/>
        </p:nvSpPr>
        <p:spPr bwMode="auto">
          <a:xfrm>
            <a:off x="4949924" y="4571504"/>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dirty="0">
                <a:solidFill>
                  <a:srgbClr val="C00000"/>
                </a:solidFill>
                <a:latin typeface="Verdana" panose="020B0604030504040204" pitchFamily="34" charset="0"/>
                <a:ea typeface="宋体" panose="02010600030101010101" pitchFamily="2" charset="-122"/>
              </a:rPr>
              <a:t>基址变址寻址</a:t>
            </a:r>
          </a:p>
        </p:txBody>
      </p:sp>
      <p:sp>
        <p:nvSpPr>
          <p:cNvPr id="22" name="Rectangle 10"/>
          <p:cNvSpPr>
            <a:spLocks noChangeArrowheads="1"/>
          </p:cNvSpPr>
          <p:nvPr/>
        </p:nvSpPr>
        <p:spPr bwMode="auto">
          <a:xfrm>
            <a:off x="4929287" y="5154117"/>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相对基址变址寻址</a:t>
            </a:r>
          </a:p>
        </p:txBody>
      </p:sp>
      <p:sp>
        <p:nvSpPr>
          <p:cNvPr id="23" name="AutoShape 11"/>
          <p:cNvSpPr>
            <a:spLocks/>
          </p:cNvSpPr>
          <p:nvPr/>
        </p:nvSpPr>
        <p:spPr bwMode="auto">
          <a:xfrm>
            <a:off x="4416524" y="3123704"/>
            <a:ext cx="215900" cy="2305050"/>
          </a:xfrm>
          <a:prstGeom prst="leftBrace">
            <a:avLst>
              <a:gd name="adj1" fmla="val 88971"/>
              <a:gd name="adj2" fmla="val 50000"/>
            </a:avLst>
          </a:prstGeom>
          <a:noFill/>
          <a:ln w="38100">
            <a:solidFill>
              <a:srgbClr val="FF66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endParaRPr lang="zh-CN" altLang="en-US">
              <a:solidFill>
                <a:srgbClr val="C00000"/>
              </a:solidFill>
            </a:endParaRPr>
          </a:p>
        </p:txBody>
      </p:sp>
      <p:sp>
        <p:nvSpPr>
          <p:cNvPr id="24" name="Rectangle 12"/>
          <p:cNvSpPr>
            <a:spLocks noChangeArrowheads="1"/>
          </p:cNvSpPr>
          <p:nvPr/>
        </p:nvSpPr>
        <p:spPr bwMode="auto">
          <a:xfrm>
            <a:off x="4949924" y="3504704"/>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zh-CN" altLang="zh-CN" sz="2400" b="1">
                <a:solidFill>
                  <a:srgbClr val="C00000"/>
                </a:solidFill>
                <a:latin typeface="Verdana" panose="020B0604030504040204" pitchFamily="34" charset="0"/>
                <a:ea typeface="宋体" panose="02010600030101010101" pitchFamily="2" charset="-122"/>
              </a:rPr>
              <a:t>寄存器间接寻址</a:t>
            </a:r>
          </a:p>
        </p:txBody>
      </p:sp>
      <p:sp>
        <p:nvSpPr>
          <p:cNvPr id="25" name="Rectangle 6"/>
          <p:cNvSpPr>
            <a:spLocks noChangeArrowheads="1"/>
          </p:cNvSpPr>
          <p:nvPr/>
        </p:nvSpPr>
        <p:spPr bwMode="auto">
          <a:xfrm>
            <a:off x="1994296" y="4764347"/>
            <a:ext cx="1563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pPr eaLnBrk="1" hangingPunct="1">
              <a:buFont typeface="Arial" panose="020B0604020202020204" pitchFamily="34" charset="0"/>
              <a:buNone/>
            </a:pPr>
            <a:r>
              <a:rPr lang="en-US" altLang="zh-CN" sz="2400" b="1" dirty="0" smtClean="0">
                <a:solidFill>
                  <a:srgbClr val="C00000"/>
                </a:solidFill>
                <a:latin typeface="Verdana" panose="020B0604030504040204" pitchFamily="34" charset="0"/>
                <a:ea typeface="宋体" panose="02010600030101010101" pitchFamily="2" charset="-122"/>
              </a:rPr>
              <a:t>4</a:t>
            </a:r>
            <a:r>
              <a:rPr lang="zh-CN" altLang="zh-CN" sz="2400" b="1" dirty="0" smtClean="0">
                <a:solidFill>
                  <a:srgbClr val="C00000"/>
                </a:solidFill>
                <a:latin typeface="Verdana" panose="020B0604030504040204" pitchFamily="34" charset="0"/>
                <a:ea typeface="宋体" panose="02010600030101010101" pitchFamily="2" charset="-122"/>
              </a:rPr>
              <a:t>.</a:t>
            </a:r>
            <a:r>
              <a:rPr lang="en-US" altLang="zh-CN" sz="2400" b="1" dirty="0" smtClean="0">
                <a:solidFill>
                  <a:srgbClr val="C00000"/>
                </a:solidFill>
                <a:latin typeface="Verdana" panose="020B0604030504040204" pitchFamily="34" charset="0"/>
                <a:ea typeface="宋体" panose="02010600030101010101" pitchFamily="2" charset="-122"/>
              </a:rPr>
              <a:t>IO</a:t>
            </a:r>
            <a:r>
              <a:rPr lang="zh-CN" altLang="zh-CN" sz="2400" b="1" dirty="0" smtClean="0">
                <a:solidFill>
                  <a:srgbClr val="C00000"/>
                </a:solidFill>
                <a:latin typeface="Verdana" panose="020B0604030504040204" pitchFamily="34" charset="0"/>
                <a:ea typeface="宋体" panose="02010600030101010101" pitchFamily="2" charset="-122"/>
              </a:rPr>
              <a:t>寻址</a:t>
            </a:r>
            <a:endParaRPr lang="zh-CN" altLang="zh-CN" sz="2400" b="1" dirty="0">
              <a:solidFill>
                <a:srgbClr val="C00000"/>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21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autoUpdateAnimBg="0"/>
      <p:bldP spid="22" grpId="0" autoUpdateAnimBg="0"/>
      <p:bldP spid="24" grpId="0" autoUpdateAnimBg="0"/>
      <p:bldP spid="2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buClr>
                <a:srgbClr val="FFFFFF"/>
              </a:buClr>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位移</a:t>
            </a:r>
            <a:r>
              <a:rPr lang="zh-CN" altLang="en-US" b="1" dirty="0">
                <a:latin typeface="黑体" panose="02010609060101010101" pitchFamily="49" charset="-122"/>
                <a:ea typeface="黑体" panose="02010609060101010101" pitchFamily="49" charset="-122"/>
              </a:rPr>
              <a:t>量可以是一个字节</a:t>
            </a:r>
            <a:r>
              <a:rPr lang="zh-CN" altLang="en-US" sz="2800"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一个字、双字的带符号数</a:t>
            </a:r>
            <a:r>
              <a:rPr lang="zh-CN" altLang="en-US" sz="2800" b="1" dirty="0">
                <a:latin typeface="黑体" panose="02010609060101010101" pitchFamily="49" charset="-122"/>
                <a:ea typeface="黑体" panose="02010609060101010101" pitchFamily="49" charset="-122"/>
              </a:rPr>
              <a:t>。</a:t>
            </a:r>
          </a:p>
          <a:p>
            <a:pPr indent="0">
              <a:buClr>
                <a:srgbClr val="FFFFFF"/>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缺省使用段寄存器的情况由基址寄存器决定。</a:t>
            </a:r>
          </a:p>
          <a:p>
            <a:pPr indent="0"/>
            <a:r>
              <a:rPr lang="zh-CN" altLang="en-US" b="1" dirty="0">
                <a:latin typeface="黑体" panose="02010609060101010101" pitchFamily="49" charset="-122"/>
                <a:ea typeface="黑体" panose="02010609060101010101" pitchFamily="49" charset="-122"/>
              </a:rPr>
              <a:t>若使用</a:t>
            </a:r>
            <a:r>
              <a:rPr lang="en-US" altLang="zh-CN" b="1" dirty="0">
                <a:latin typeface="黑体" panose="02010609060101010101" pitchFamily="49" charset="-122"/>
                <a:ea typeface="黑体" panose="02010609060101010101" pitchFamily="49" charset="-122"/>
              </a:rPr>
              <a:t>ESP</a:t>
            </a:r>
            <a:r>
              <a:rPr lang="zh-CN" altLang="en-US" b="1" dirty="0">
                <a:latin typeface="黑体" panose="02010609060101010101" pitchFamily="49" charset="-122"/>
                <a:ea typeface="黑体" panose="02010609060101010101" pitchFamily="49" charset="-122"/>
              </a:rPr>
              <a:t>或</a:t>
            </a:r>
            <a:r>
              <a:rPr lang="en-US" altLang="zh-CN" b="1" dirty="0" err="1">
                <a:latin typeface="黑体" panose="02010609060101010101" pitchFamily="49" charset="-122"/>
                <a:ea typeface="黑体" panose="02010609060101010101" pitchFamily="49" charset="-122"/>
              </a:rPr>
              <a:t>EBP</a:t>
            </a:r>
            <a:r>
              <a:rPr lang="zh-CN" altLang="en-US" b="1" dirty="0">
                <a:latin typeface="黑体" panose="02010609060101010101" pitchFamily="49" charset="-122"/>
                <a:ea typeface="黑体" panose="02010609060101010101" pitchFamily="49" charset="-122"/>
              </a:rPr>
              <a:t>，缺省与</a:t>
            </a:r>
            <a:r>
              <a:rPr lang="en-US" altLang="zh-CN" b="1" dirty="0">
                <a:latin typeface="黑体" panose="02010609060101010101" pitchFamily="49" charset="-122"/>
                <a:ea typeface="黑体" panose="02010609060101010101" pitchFamily="49" charset="-122"/>
              </a:rPr>
              <a:t>SS</a:t>
            </a:r>
            <a:r>
              <a:rPr lang="zh-CN" altLang="en-US" b="1" dirty="0">
                <a:latin typeface="黑体" panose="02010609060101010101" pitchFamily="49" charset="-122"/>
                <a:ea typeface="黑体" panose="02010609060101010101" pitchFamily="49" charset="-122"/>
              </a:rPr>
              <a:t>配合；</a:t>
            </a:r>
          </a:p>
          <a:p>
            <a:pPr indent="0"/>
            <a:r>
              <a:rPr lang="zh-CN" altLang="en-US" b="1" dirty="0">
                <a:latin typeface="黑体" panose="02010609060101010101" pitchFamily="49" charset="-122"/>
                <a:ea typeface="黑体" panose="02010609060101010101" pitchFamily="49" charset="-122"/>
              </a:rPr>
              <a:t>若使用其他</a:t>
            </a: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位通用寄存器</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缺省与</a:t>
            </a:r>
            <a:r>
              <a:rPr lang="en-US" altLang="zh-CN" b="1" dirty="0">
                <a:latin typeface="黑体" panose="02010609060101010101" pitchFamily="49" charset="-122"/>
                <a:ea typeface="黑体" panose="02010609060101010101" pitchFamily="49" charset="-122"/>
              </a:rPr>
              <a:t>DS</a:t>
            </a:r>
            <a:r>
              <a:rPr lang="zh-CN" altLang="en-US" b="1" dirty="0">
                <a:latin typeface="黑体" panose="02010609060101010101" pitchFamily="49" charset="-122"/>
                <a:ea typeface="黑体" panose="02010609060101010101" pitchFamily="49" charset="-122"/>
              </a:rPr>
              <a:t>配合。</a:t>
            </a:r>
          </a:p>
          <a:p>
            <a:pPr indent="0"/>
            <a:r>
              <a:rPr lang="zh-CN" altLang="en-US" b="1" dirty="0">
                <a:latin typeface="黑体" panose="02010609060101010101" pitchFamily="49" charset="-122"/>
                <a:ea typeface="黑体" panose="02010609060101010101" pitchFamily="49" charset="-122"/>
              </a:rPr>
              <a:t>允许使用段超越前缀。</a:t>
            </a: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60</a:t>
            </a:fld>
            <a:endParaRPr lang="en-US" altLang="zh-CN" dirty="0"/>
          </a:p>
        </p:txBody>
      </p:sp>
    </p:spTree>
    <p:extLst>
      <p:ext uri="{BB962C8B-B14F-4D97-AF65-F5344CB8AC3E}">
        <p14:creationId xmlns:p14="http://schemas.microsoft.com/office/powerpoint/2010/main" val="47805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6</a:t>
            </a:r>
            <a:r>
              <a:rPr lang="zh-CN" altLang="en-US" b="1" dirty="0" smtClean="0">
                <a:solidFill>
                  <a:srgbClr val="800000"/>
                </a:solidFill>
                <a:latin typeface="宋体" panose="02010600030101010101" pitchFamily="2" charset="-122"/>
              </a:rPr>
              <a:t>）</a:t>
            </a:r>
            <a:r>
              <a:rPr lang="zh-CN" altLang="en-US" b="1" dirty="0">
                <a:solidFill>
                  <a:srgbClr val="800000"/>
                </a:solidFill>
                <a:latin typeface="宋体" panose="02010600030101010101" pitchFamily="2" charset="-122"/>
              </a:rPr>
              <a:t>比例变址</a:t>
            </a:r>
            <a:r>
              <a:rPr lang="zh-CN" altLang="en-US" b="1" dirty="0" smtClean="0">
                <a:solidFill>
                  <a:srgbClr val="800000"/>
                </a:solidFill>
                <a:latin typeface="宋体" panose="02010600030101010101" pitchFamily="2" charset="-122"/>
              </a:rPr>
              <a:t>寻址方式</a:t>
            </a:r>
            <a:endParaRPr lang="en-US" altLang="zh-CN" b="1" dirty="0" smtClean="0">
              <a:solidFill>
                <a:srgbClr val="800000"/>
              </a:solidFill>
              <a:latin typeface="宋体" panose="02010600030101010101" pitchFamily="2" charset="-122"/>
            </a:endParaRPr>
          </a:p>
          <a:p>
            <a:pPr indent="0">
              <a:spcBef>
                <a:spcPct val="0"/>
              </a:spcBef>
              <a:defRPr/>
            </a:pPr>
            <a:endParaRPr kumimoji="1" lang="en-US" altLang="zh-CN" sz="2800" b="1" dirty="0" smtClean="0">
              <a:solidFill>
                <a:srgbClr val="0070C0"/>
              </a:solidFill>
              <a:latin typeface="宋体" pitchFamily="2" charset="-122"/>
            </a:endParaRPr>
          </a:p>
          <a:p>
            <a:pPr indent="0">
              <a:spcBef>
                <a:spcPct val="0"/>
              </a:spcBef>
              <a:defRPr/>
            </a:pPr>
            <a:r>
              <a:rPr kumimoji="1" lang="zh-CN" altLang="en-US" sz="2800" b="1" dirty="0" smtClean="0">
                <a:solidFill>
                  <a:srgbClr val="0070C0"/>
                </a:solidFill>
                <a:latin typeface="宋体" pitchFamily="2" charset="-122"/>
              </a:rPr>
              <a:t>例</a:t>
            </a:r>
            <a:r>
              <a:rPr kumimoji="1" lang="zh-CN" altLang="en-US" sz="2800" b="1" dirty="0">
                <a:solidFill>
                  <a:srgbClr val="0070C0"/>
                </a:solidFill>
                <a:latin typeface="宋体" pitchFamily="2" charset="-122"/>
              </a:rPr>
              <a:t>：</a:t>
            </a:r>
            <a:r>
              <a:rPr kumimoji="1" lang="en-US" altLang="zh-CN" sz="2800" b="1" dirty="0" err="1">
                <a:solidFill>
                  <a:srgbClr val="0070C0"/>
                </a:solidFill>
                <a:latin typeface="宋体" pitchFamily="2" charset="-122"/>
              </a:rPr>
              <a:t>MOV</a:t>
            </a:r>
            <a:r>
              <a:rPr kumimoji="1" lang="en-US" altLang="zh-CN" sz="2800" b="1" dirty="0">
                <a:solidFill>
                  <a:srgbClr val="0070C0"/>
                </a:solidFill>
                <a:latin typeface="宋体" pitchFamily="2" charset="-122"/>
              </a:rPr>
              <a:t>  </a:t>
            </a:r>
            <a:r>
              <a:rPr kumimoji="1" lang="en-US" altLang="zh-CN" sz="2800" b="1" dirty="0" err="1">
                <a:solidFill>
                  <a:srgbClr val="0070C0"/>
                </a:solidFill>
                <a:latin typeface="宋体" pitchFamily="2" charset="-122"/>
              </a:rPr>
              <a:t>EAX</a:t>
            </a:r>
            <a:r>
              <a:rPr kumimoji="1" lang="en-US" altLang="zh-CN" sz="2800" b="1" dirty="0">
                <a:solidFill>
                  <a:srgbClr val="0070C0"/>
                </a:solidFill>
                <a:latin typeface="宋体" pitchFamily="2" charset="-122"/>
              </a:rPr>
              <a:t>, [</a:t>
            </a:r>
            <a:r>
              <a:rPr kumimoji="1" lang="en-US" altLang="zh-CN" sz="2800" b="1" dirty="0" err="1">
                <a:solidFill>
                  <a:srgbClr val="0070C0"/>
                </a:solidFill>
                <a:latin typeface="宋体" pitchFamily="2" charset="-122"/>
              </a:rPr>
              <a:t>ESI×4+100H</a:t>
            </a:r>
            <a:r>
              <a:rPr kumimoji="1" lang="en-US" altLang="zh-CN" sz="2800" b="1" dirty="0">
                <a:solidFill>
                  <a:srgbClr val="0070C0"/>
                </a:solidFill>
                <a:latin typeface="宋体" pitchFamily="2" charset="-122"/>
              </a:rPr>
              <a:t>]</a:t>
            </a:r>
          </a:p>
          <a:p>
            <a:pPr indent="0" algn="just">
              <a:defRPr/>
            </a:pPr>
            <a:r>
              <a:rPr lang="zh-CN" altLang="en-US" sz="2800" b="1" dirty="0">
                <a:solidFill>
                  <a:srgbClr val="0070C0"/>
                </a:solidFill>
                <a:effectLst>
                  <a:outerShdw blurRad="38100" dist="38100" dir="2700000" algn="tl">
                    <a:srgbClr val="000000"/>
                  </a:outerShdw>
                </a:effectLst>
                <a:latin typeface="黑体" pitchFamily="2" charset="-122"/>
                <a:ea typeface="黑体" pitchFamily="2" charset="-122"/>
              </a:rPr>
              <a:t>使用这种寻址方式可以方便地访问数组，其中变址寄存器的内容等于数组下标，比例因子为元素长度。</a:t>
            </a:r>
            <a:endParaRPr kumimoji="1" lang="zh-CN" altLang="en-US" sz="2800" b="1" dirty="0">
              <a:solidFill>
                <a:srgbClr val="0070C0"/>
              </a:solidFill>
              <a:latin typeface="宋体" pitchFamily="2" charset="-122"/>
            </a:endParaRP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61</a:t>
            </a:fld>
            <a:endParaRPr lang="en-US" altLang="zh-CN" dirty="0"/>
          </a:p>
        </p:txBody>
      </p:sp>
    </p:spTree>
    <p:extLst>
      <p:ext uri="{BB962C8B-B14F-4D97-AF65-F5344CB8AC3E}">
        <p14:creationId xmlns:p14="http://schemas.microsoft.com/office/powerpoint/2010/main" val="210299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7</a:t>
            </a:r>
            <a:r>
              <a:rPr lang="zh-CN" altLang="en-US" b="1" dirty="0" smtClean="0">
                <a:solidFill>
                  <a:srgbClr val="800000"/>
                </a:solidFill>
                <a:latin typeface="宋体" panose="02010600030101010101" pitchFamily="2" charset="-122"/>
              </a:rPr>
              <a:t>）基址加比例因子变址寻址</a:t>
            </a:r>
            <a:endParaRPr lang="en-US" altLang="zh-CN" b="1" dirty="0" smtClean="0">
              <a:solidFill>
                <a:srgbClr val="800000"/>
              </a:solidFill>
              <a:latin typeface="宋体" panose="02010600030101010101" pitchFamily="2" charset="-122"/>
            </a:endParaRPr>
          </a:p>
          <a:p>
            <a:pPr indent="0">
              <a:spcBef>
                <a:spcPct val="0"/>
              </a:spcBef>
              <a:buNone/>
            </a:pPr>
            <a:endParaRPr lang="en-US" altLang="zh-CN" sz="2800" b="1" dirty="0" smtClean="0">
              <a:solidFill>
                <a:srgbClr val="0070C0"/>
              </a:solidFill>
            </a:endParaRPr>
          </a:p>
          <a:p>
            <a:pPr indent="0">
              <a:spcBef>
                <a:spcPct val="0"/>
              </a:spcBef>
              <a:buNone/>
            </a:pPr>
            <a:r>
              <a:rPr lang="zh-CN" altLang="en-US" sz="2800" b="1" dirty="0" smtClean="0"/>
              <a:t>有效地址</a:t>
            </a:r>
            <a:r>
              <a:rPr lang="zh-CN" altLang="en-US" sz="2800" b="1" dirty="0"/>
              <a:t>为：</a:t>
            </a:r>
          </a:p>
          <a:p>
            <a:pPr marL="457200" indent="-457200">
              <a:spcBef>
                <a:spcPct val="0"/>
              </a:spcBef>
            </a:pPr>
            <a:r>
              <a:rPr lang="en-US" altLang="zh-CN" sz="2800" b="1" dirty="0" err="1">
                <a:solidFill>
                  <a:srgbClr val="0070C0"/>
                </a:solidFill>
              </a:rPr>
              <a:t>EA</a:t>
            </a:r>
            <a:r>
              <a:rPr lang="en-US" altLang="zh-CN" sz="2800" b="1" dirty="0">
                <a:solidFill>
                  <a:srgbClr val="0070C0"/>
                </a:solidFill>
              </a:rPr>
              <a:t>=</a:t>
            </a:r>
            <a:r>
              <a:rPr lang="zh-CN" altLang="en-US" sz="2800" b="1" dirty="0">
                <a:solidFill>
                  <a:srgbClr val="0070C0"/>
                </a:solidFill>
              </a:rPr>
              <a:t>变址寄存器的内容乘以指定的比例因子再加上基址寄存器的内容之和。</a:t>
            </a:r>
          </a:p>
          <a:p>
            <a:pPr marL="457200" indent="-457200">
              <a:spcBef>
                <a:spcPct val="0"/>
              </a:spcBef>
            </a:pPr>
            <a:r>
              <a:rPr lang="zh-CN" altLang="en-US" sz="2800" b="1" dirty="0">
                <a:solidFill>
                  <a:srgbClr val="0070C0"/>
                </a:solidFill>
              </a:rPr>
              <a:t>例：</a:t>
            </a:r>
            <a:r>
              <a:rPr lang="en-US" altLang="zh-CN" sz="2800" b="1" dirty="0" err="1">
                <a:solidFill>
                  <a:srgbClr val="0070C0"/>
                </a:solidFill>
              </a:rPr>
              <a:t>MOV</a:t>
            </a:r>
            <a:r>
              <a:rPr lang="en-US" altLang="zh-CN" sz="2800" b="1" dirty="0">
                <a:solidFill>
                  <a:srgbClr val="0070C0"/>
                </a:solidFill>
              </a:rPr>
              <a:t> </a:t>
            </a:r>
            <a:r>
              <a:rPr lang="en-US" altLang="zh-CN" sz="2800" b="1" dirty="0" err="1">
                <a:solidFill>
                  <a:srgbClr val="0070C0"/>
                </a:solidFill>
              </a:rPr>
              <a:t>EAX</a:t>
            </a:r>
            <a:r>
              <a:rPr lang="en-US" altLang="zh-CN" sz="2800" b="1" dirty="0">
                <a:solidFill>
                  <a:srgbClr val="0070C0"/>
                </a:solidFill>
              </a:rPr>
              <a:t>, [</a:t>
            </a:r>
            <a:r>
              <a:rPr lang="en-US" altLang="zh-CN" sz="2800" b="1" dirty="0" err="1">
                <a:solidFill>
                  <a:srgbClr val="0070C0"/>
                </a:solidFill>
              </a:rPr>
              <a:t>ESI×4+EBX</a:t>
            </a:r>
            <a:r>
              <a:rPr lang="en-US" altLang="zh-CN" sz="2800" b="1" dirty="0">
                <a:solidFill>
                  <a:srgbClr val="0070C0"/>
                </a:solidFill>
              </a:rPr>
              <a:t>]</a:t>
            </a: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62</a:t>
            </a:fld>
            <a:endParaRPr lang="en-US" altLang="zh-CN" dirty="0"/>
          </a:p>
        </p:txBody>
      </p:sp>
    </p:spTree>
    <p:extLst>
      <p:ext uri="{BB962C8B-B14F-4D97-AF65-F5344CB8AC3E}">
        <p14:creationId xmlns:p14="http://schemas.microsoft.com/office/powerpoint/2010/main" val="2513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8</a:t>
            </a:r>
            <a:r>
              <a:rPr lang="zh-CN" altLang="en-US" b="1" dirty="0" smtClean="0">
                <a:solidFill>
                  <a:srgbClr val="800000"/>
                </a:solidFill>
                <a:latin typeface="宋体" panose="02010600030101010101" pitchFamily="2" charset="-122"/>
              </a:rPr>
              <a:t>）相对基址加比例因子变址寻址</a:t>
            </a:r>
            <a:endParaRPr lang="en-US" altLang="zh-CN" b="1" dirty="0" smtClean="0">
              <a:solidFill>
                <a:srgbClr val="800000"/>
              </a:solidFill>
              <a:latin typeface="宋体" panose="02010600030101010101" pitchFamily="2" charset="-122"/>
            </a:endParaRPr>
          </a:p>
          <a:p>
            <a:pPr indent="0">
              <a:spcBef>
                <a:spcPct val="0"/>
              </a:spcBef>
              <a:buNone/>
            </a:pPr>
            <a:endParaRPr lang="en-US" altLang="zh-CN" sz="2800" b="1" dirty="0" smtClean="0">
              <a:solidFill>
                <a:srgbClr val="0070C0"/>
              </a:solidFill>
            </a:endParaRPr>
          </a:p>
          <a:p>
            <a:pPr indent="0">
              <a:spcBef>
                <a:spcPct val="0"/>
              </a:spcBef>
              <a:buNone/>
            </a:pPr>
            <a:r>
              <a:rPr lang="zh-CN" altLang="en-US" sz="2800" b="1" dirty="0" smtClean="0"/>
              <a:t>有效地址</a:t>
            </a:r>
            <a:r>
              <a:rPr lang="zh-CN" altLang="en-US" sz="2800" b="1" dirty="0"/>
              <a:t>为：</a:t>
            </a:r>
          </a:p>
          <a:p>
            <a:pPr algn="just">
              <a:lnSpc>
                <a:spcPct val="125000"/>
              </a:lnSpc>
              <a:spcBef>
                <a:spcPct val="0"/>
              </a:spcBef>
            </a:pPr>
            <a:r>
              <a:rPr lang="en-US" altLang="zh-CN" sz="2800" b="1" dirty="0" err="1" smtClean="0">
                <a:solidFill>
                  <a:srgbClr val="0070C0"/>
                </a:solidFill>
              </a:rPr>
              <a:t>EA</a:t>
            </a:r>
            <a:r>
              <a:rPr lang="en-US" altLang="zh-CN" sz="2800" b="1" dirty="0">
                <a:solidFill>
                  <a:srgbClr val="0070C0"/>
                </a:solidFill>
              </a:rPr>
              <a:t>=</a:t>
            </a:r>
            <a:r>
              <a:rPr lang="zh-CN" altLang="en-US" sz="2800" b="1" dirty="0">
                <a:solidFill>
                  <a:srgbClr val="0070C0"/>
                </a:solidFill>
              </a:rPr>
              <a:t>变址寄存器的内容乘以指令中指定的比例因子、加上基址寄存器的内容，再加上位移量之和。</a:t>
            </a:r>
          </a:p>
          <a:p>
            <a:pPr algn="just">
              <a:lnSpc>
                <a:spcPct val="125000"/>
              </a:lnSpc>
              <a:spcBef>
                <a:spcPct val="0"/>
              </a:spcBef>
            </a:pPr>
            <a:r>
              <a:rPr lang="zh-CN" altLang="en-US" sz="2800" b="1" dirty="0">
                <a:solidFill>
                  <a:srgbClr val="0070C0"/>
                </a:solidFill>
              </a:rPr>
              <a:t>例：</a:t>
            </a:r>
            <a:r>
              <a:rPr lang="en-US" altLang="zh-CN" sz="2800" b="1" dirty="0" err="1">
                <a:solidFill>
                  <a:srgbClr val="0070C0"/>
                </a:solidFill>
              </a:rPr>
              <a:t>MOV</a:t>
            </a:r>
            <a:r>
              <a:rPr lang="en-US" altLang="zh-CN" sz="2800" b="1" dirty="0">
                <a:solidFill>
                  <a:srgbClr val="0070C0"/>
                </a:solidFill>
              </a:rPr>
              <a:t> </a:t>
            </a:r>
            <a:r>
              <a:rPr lang="en-US" altLang="zh-CN" sz="2800" b="1" dirty="0" err="1">
                <a:solidFill>
                  <a:srgbClr val="0070C0"/>
                </a:solidFill>
              </a:rPr>
              <a:t>EAX</a:t>
            </a:r>
            <a:r>
              <a:rPr lang="en-US" altLang="zh-CN" sz="2800" b="1" dirty="0" smtClean="0">
                <a:solidFill>
                  <a:srgbClr val="0070C0"/>
                </a:solidFill>
              </a:rPr>
              <a:t>, [</a:t>
            </a:r>
            <a:r>
              <a:rPr lang="en-US" altLang="zh-CN" sz="2800" b="1" dirty="0" err="1" smtClean="0">
                <a:solidFill>
                  <a:srgbClr val="0070C0"/>
                </a:solidFill>
              </a:rPr>
              <a:t>ESI×4+EBX+8</a:t>
            </a:r>
            <a:r>
              <a:rPr lang="en-US" altLang="zh-CN" sz="2800" b="1" dirty="0" smtClean="0">
                <a:solidFill>
                  <a:srgbClr val="0070C0"/>
                </a:solidFill>
              </a:rPr>
              <a:t>]</a:t>
            </a:r>
            <a:endParaRPr lang="en-US" altLang="zh-CN" sz="2800" b="1" dirty="0">
              <a:solidFill>
                <a:srgbClr val="0070C0"/>
              </a:solidFill>
            </a:endParaRPr>
          </a:p>
          <a:p>
            <a:pPr indent="0"/>
            <a:endParaRPr lang="en-US" altLang="zh-CN" sz="2000" dirty="0"/>
          </a:p>
          <a:p>
            <a:pPr indent="0">
              <a:lnSpc>
                <a:spcPct val="125000"/>
              </a:lnSpc>
              <a:spcBef>
                <a:spcPct val="0"/>
              </a:spcBef>
              <a:buNone/>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63</a:t>
            </a:fld>
            <a:endParaRPr lang="en-US" altLang="zh-CN" dirty="0"/>
          </a:p>
        </p:txBody>
      </p:sp>
    </p:spTree>
    <p:extLst>
      <p:ext uri="{BB962C8B-B14F-4D97-AF65-F5344CB8AC3E}">
        <p14:creationId xmlns:p14="http://schemas.microsoft.com/office/powerpoint/2010/main" val="67818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8</a:t>
            </a:r>
            <a:r>
              <a:rPr lang="zh-CN" altLang="en-US" b="1" dirty="0" smtClean="0">
                <a:solidFill>
                  <a:srgbClr val="800000"/>
                </a:solidFill>
                <a:latin typeface="宋体" panose="02010600030101010101" pitchFamily="2" charset="-122"/>
              </a:rPr>
              <a:t>）相对基址加比例因子变址寻址</a:t>
            </a:r>
            <a:endParaRPr lang="en-US" altLang="zh-CN" b="1" dirty="0" smtClean="0">
              <a:solidFill>
                <a:srgbClr val="800000"/>
              </a:solidFill>
              <a:latin typeface="宋体" panose="02010600030101010101" pitchFamily="2" charset="-122"/>
            </a:endParaRPr>
          </a:p>
          <a:p>
            <a:pPr marL="342900" indent="-342900">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p>
          <a:p>
            <a:pPr>
              <a:buFont typeface="Arial" panose="020B0604020202020204" pitchFamily="34" charset="0"/>
              <a:buChar char="•"/>
            </a:pP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EAX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ARY</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ESI</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DS:[</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ARY</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EBX</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ESI</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EAX</a:t>
            </a:r>
            <a:endPar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Arial" panose="020B0604020202020204" pitchFamily="34" charset="0"/>
              <a:buChar char="•"/>
            </a:pP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CX,[</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EAX+2</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EDX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DS:[</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EAX</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EDX</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CX</a:t>
            </a:r>
          </a:p>
          <a:p>
            <a:pPr>
              <a:buFont typeface="Arial" panose="020B0604020202020204" pitchFamily="34" charset="0"/>
              <a:buChar char="•"/>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EBP+ECX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4+10H</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SS:[</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EBP+ECX</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4+10H</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EBX</a:t>
            </a:r>
            <a:endParaRPr lang="en-AU" altLang="zh-CN" b="1" dirty="0">
              <a:solidFill>
                <a:srgbClr val="0070C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64</a:t>
            </a:fld>
            <a:endParaRPr lang="en-US" altLang="zh-CN" dirty="0"/>
          </a:p>
        </p:txBody>
      </p:sp>
    </p:spTree>
    <p:extLst>
      <p:ext uri="{BB962C8B-B14F-4D97-AF65-F5344CB8AC3E}">
        <p14:creationId xmlns:p14="http://schemas.microsoft.com/office/powerpoint/2010/main" val="263258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r>
              <a:rPr lang="en-US" altLang="zh-CN" b="1" dirty="0" smtClean="0">
                <a:solidFill>
                  <a:srgbClr val="800000"/>
                </a:solidFill>
                <a:latin typeface="宋体" panose="02010600030101010101" pitchFamily="2" charset="-122"/>
              </a:rPr>
              <a:t>——</a:t>
            </a:r>
            <a:r>
              <a:rPr lang="zh-CN" altLang="en-US" b="1" dirty="0" smtClean="0">
                <a:solidFill>
                  <a:srgbClr val="800000"/>
                </a:solidFill>
                <a:latin typeface="宋体" panose="02010600030101010101" pitchFamily="2" charset="-122"/>
              </a:rPr>
              <a:t>（</a:t>
            </a:r>
            <a:r>
              <a:rPr lang="en-US" altLang="zh-CN" b="1" dirty="0" smtClean="0">
                <a:solidFill>
                  <a:srgbClr val="800000"/>
                </a:solidFill>
                <a:latin typeface="宋体" panose="02010600030101010101" pitchFamily="2" charset="-122"/>
              </a:rPr>
              <a:t>8</a:t>
            </a:r>
            <a:r>
              <a:rPr lang="zh-CN" altLang="en-US" b="1" dirty="0" smtClean="0">
                <a:solidFill>
                  <a:srgbClr val="800000"/>
                </a:solidFill>
                <a:latin typeface="宋体" panose="02010600030101010101" pitchFamily="2" charset="-122"/>
              </a:rPr>
              <a:t>）相对基址加比例因子变址寻址</a:t>
            </a:r>
            <a:endParaRPr lang="en-US" altLang="zh-CN" b="1" dirty="0" smtClean="0">
              <a:solidFill>
                <a:srgbClr val="800000"/>
              </a:solidFill>
              <a:latin typeface="宋体" panose="02010600030101010101" pitchFamily="2" charset="-122"/>
            </a:endParaRPr>
          </a:p>
          <a:p>
            <a:pPr marL="342900" indent="-342900">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p>
          <a:p>
            <a:pPr>
              <a:buFont typeface="Arial" panose="020B0604020202020204" pitchFamily="34" charset="0"/>
              <a:buChar char="•"/>
            </a:pP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MOV</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EDX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ES:ARY</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[4*</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ES</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ARY</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EBX</a:t>
            </a:r>
            <a:r>
              <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a:solidFill>
                  <a:srgbClr val="0070C0"/>
                </a:solidFill>
                <a:latin typeface="Times New Roman" panose="02020603050405020304" pitchFamily="18" charset="0"/>
                <a:ea typeface="黑体" panose="02010609060101010101" pitchFamily="49" charset="-122"/>
                <a:cs typeface="Times New Roman" panose="02020603050405020304" pitchFamily="18" charset="0"/>
              </a:rPr>
              <a:t>EDX</a:t>
            </a:r>
            <a:endParaRPr lang="en-US" altLang="zh-CN"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使用这种寻址方式可以方便地访问数组</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，其中</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变址寄存器的内容等于数组下标，比例因子为元素长度。 </a:t>
            </a:r>
          </a:p>
          <a:p>
            <a:pPr marL="342900" indent="-342900">
              <a:spcBef>
                <a:spcPct val="0"/>
              </a:spcBef>
              <a:buFont typeface="Arial" panose="020B0604020202020204" pitchFamily="34" charset="0"/>
              <a:buChar char="•"/>
            </a:pPr>
            <a:endParaRPr lang="en-US" altLang="zh-CN" b="1" dirty="0" smtClean="0">
              <a:solidFill>
                <a:srgbClr val="0070C0"/>
              </a:solidFill>
            </a:endParaRPr>
          </a:p>
          <a:p>
            <a:pPr marL="342900" indent="-342900">
              <a:buFont typeface="Arial" panose="020B0604020202020204" pitchFamily="34" charset="0"/>
              <a:buChar char="•"/>
            </a:pPr>
            <a:endParaRPr lang="en-US" altLang="zh-CN" dirty="0"/>
          </a:p>
          <a:p>
            <a:pPr marL="342900" indent="-342900">
              <a:lnSpc>
                <a:spcPct val="125000"/>
              </a:lnSpc>
              <a:spcBef>
                <a:spcPct val="0"/>
              </a:spcBef>
              <a:buFont typeface="Arial" panose="020B0604020202020204" pitchFamily="34" charset="0"/>
              <a:buChar char="•"/>
            </a:pPr>
            <a:endParaRPr lang="en-AU" altLang="zh-CN" b="1" dirty="0">
              <a:solidFill>
                <a:srgbClr val="80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65</a:t>
            </a:fld>
            <a:endParaRPr lang="en-US" altLang="zh-CN" dirty="0"/>
          </a:p>
        </p:txBody>
      </p:sp>
    </p:spTree>
    <p:extLst>
      <p:ext uri="{BB962C8B-B14F-4D97-AF65-F5344CB8AC3E}">
        <p14:creationId xmlns:p14="http://schemas.microsoft.com/office/powerpoint/2010/main" val="12413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052736"/>
            <a:ext cx="8001000" cy="5040560"/>
          </a:xfrm>
        </p:spPr>
        <p:txBody>
          <a:bodyPr/>
          <a:lstStyle/>
          <a:p>
            <a:pPr indent="0">
              <a:lnSpc>
                <a:spcPct val="125000"/>
              </a:lnSpc>
              <a:spcBef>
                <a:spcPct val="0"/>
              </a:spcBef>
              <a:buNone/>
            </a:pPr>
            <a:r>
              <a:rPr lang="en-US" altLang="zh-CN" b="1" dirty="0" smtClean="0">
                <a:solidFill>
                  <a:srgbClr val="800000"/>
                </a:solidFill>
                <a:latin typeface="宋体" panose="02010600030101010101" pitchFamily="2" charset="-122"/>
              </a:rPr>
              <a:t>3.1.4 </a:t>
            </a:r>
            <a:r>
              <a:rPr lang="zh-CN" altLang="en-US" b="1" dirty="0" smtClean="0">
                <a:solidFill>
                  <a:srgbClr val="800000"/>
                </a:solidFill>
                <a:latin typeface="宋体" panose="02010600030101010101" pitchFamily="2" charset="-122"/>
              </a:rPr>
              <a:t>存储器寻址</a:t>
            </a:r>
            <a:endParaRPr lang="en-US" altLang="zh-CN" b="1" dirty="0" smtClean="0">
              <a:solidFill>
                <a:srgbClr val="800000"/>
              </a:solidFill>
              <a:latin typeface="宋体" panose="02010600030101010101" pitchFamily="2" charset="-122"/>
            </a:endParaRPr>
          </a:p>
          <a:p>
            <a:pPr marL="712788" lvl="1" indent="-533400" eaLnBrk="1" hangingPunct="1">
              <a:lnSpc>
                <a:spcPct val="90000"/>
              </a:lnSpc>
              <a:defRPr/>
            </a:pPr>
            <a:r>
              <a:rPr lang="zh-CN" altLang="zh-CN" b="1" u="sng" dirty="0">
                <a:effectLst>
                  <a:outerShdw blurRad="38100" dist="38100" dir="2700000" algn="tl">
                    <a:srgbClr val="C0C0C0"/>
                  </a:outerShdw>
                </a:effectLst>
                <a:latin typeface="楷体_GB2312" pitchFamily="1" charset="-122"/>
              </a:rPr>
              <a:t>3、一条指令有几种寻址方式：</a:t>
            </a:r>
          </a:p>
          <a:p>
            <a:pPr marL="712788" lvl="1" indent="-533400" eaLnBrk="1" hangingPunct="1">
              <a:lnSpc>
                <a:spcPct val="90000"/>
              </a:lnSpc>
              <a:buNone/>
              <a:defRPr/>
            </a:pPr>
            <a:r>
              <a:rPr lang="zh-CN" altLang="zh-CN" b="1" dirty="0">
                <a:latin typeface="楷体_GB2312" pitchFamily="1" charset="-122"/>
              </a:rPr>
              <a:t>   以上介绍的各种寻址都是针对源操作数的，目的操作</a:t>
            </a:r>
          </a:p>
          <a:p>
            <a:pPr marL="712788" lvl="1" indent="-533400" eaLnBrk="1" hangingPunct="1">
              <a:lnSpc>
                <a:spcPct val="90000"/>
              </a:lnSpc>
              <a:buNone/>
              <a:defRPr/>
            </a:pPr>
            <a:r>
              <a:rPr lang="zh-CN" altLang="zh-CN" b="1" dirty="0">
                <a:latin typeface="楷体_GB2312" pitchFamily="1" charset="-122"/>
              </a:rPr>
              <a:t>数均用寄存器来表示。</a:t>
            </a:r>
          </a:p>
          <a:p>
            <a:pPr marL="712788" lvl="1" indent="-533400" eaLnBrk="1" hangingPunct="1">
              <a:lnSpc>
                <a:spcPct val="90000"/>
              </a:lnSpc>
              <a:buNone/>
              <a:defRPr/>
            </a:pPr>
            <a:r>
              <a:rPr lang="zh-CN" altLang="zh-CN" b="1" dirty="0">
                <a:latin typeface="楷体_GB2312" pitchFamily="1" charset="-122"/>
              </a:rPr>
              <a:t>   实际上，目的操作数也可以用除立即寻址方式以外的</a:t>
            </a:r>
          </a:p>
          <a:p>
            <a:pPr marL="712788" lvl="1" indent="-533400" eaLnBrk="1" hangingPunct="1">
              <a:lnSpc>
                <a:spcPct val="90000"/>
              </a:lnSpc>
              <a:buNone/>
              <a:defRPr/>
            </a:pPr>
            <a:r>
              <a:rPr lang="zh-CN" altLang="zh-CN" b="1" dirty="0">
                <a:latin typeface="楷体_GB2312" pitchFamily="1" charset="-122"/>
              </a:rPr>
              <a:t>所有寻址方式指定。</a:t>
            </a:r>
          </a:p>
          <a:p>
            <a:pPr marL="712788" lvl="1" indent="-533400" eaLnBrk="1" hangingPunct="1">
              <a:lnSpc>
                <a:spcPct val="90000"/>
              </a:lnSpc>
              <a:buNone/>
              <a:defRPr/>
            </a:pPr>
            <a:r>
              <a:rPr lang="zh-CN" altLang="zh-CN" b="1" u="sng" dirty="0">
                <a:solidFill>
                  <a:srgbClr val="C00000"/>
                </a:solidFill>
                <a:effectLst>
                  <a:outerShdw blurRad="38100" dist="38100" dir="2700000" algn="tl">
                    <a:srgbClr val="C0C0C0"/>
                  </a:outerShdw>
                </a:effectLst>
                <a:latin typeface="楷体_GB2312" pitchFamily="1" charset="-122"/>
              </a:rPr>
              <a:t>例 ：MOV  [BX]，AL</a:t>
            </a:r>
          </a:p>
          <a:p>
            <a:pPr marL="712788" lvl="1" indent="-533400" eaLnBrk="1" hangingPunct="1">
              <a:lnSpc>
                <a:spcPct val="90000"/>
              </a:lnSpc>
              <a:buNone/>
              <a:defRPr/>
            </a:pPr>
            <a:r>
              <a:rPr lang="zh-CN" altLang="zh-CN" b="1" dirty="0">
                <a:solidFill>
                  <a:srgbClr val="C00000"/>
                </a:solidFill>
                <a:latin typeface="楷体_GB2312" pitchFamily="1" charset="-122"/>
              </a:rPr>
              <a:t>设BX=3600H，DS=1000H，AL=05H</a:t>
            </a:r>
          </a:p>
          <a:p>
            <a:pPr marL="712788" lvl="1" indent="-533400" eaLnBrk="1" hangingPunct="1">
              <a:lnSpc>
                <a:spcPct val="90000"/>
              </a:lnSpc>
              <a:buNone/>
              <a:defRPr/>
            </a:pPr>
            <a:r>
              <a:rPr lang="zh-CN" altLang="zh-CN" b="1" dirty="0">
                <a:solidFill>
                  <a:srgbClr val="C00000"/>
                </a:solidFill>
                <a:latin typeface="楷体_GB2312" pitchFamily="1" charset="-122"/>
              </a:rPr>
              <a:t>则目的操作数的物理地址</a:t>
            </a:r>
          </a:p>
          <a:p>
            <a:pPr marL="712788" lvl="1" indent="-533400" eaLnBrk="1" hangingPunct="1">
              <a:lnSpc>
                <a:spcPct val="90000"/>
              </a:lnSpc>
              <a:buNone/>
              <a:defRPr/>
            </a:pPr>
            <a:r>
              <a:rPr lang="zh-CN" altLang="zh-CN" b="1" dirty="0">
                <a:solidFill>
                  <a:srgbClr val="C00000"/>
                </a:solidFill>
                <a:latin typeface="楷体_GB2312" pitchFamily="1" charset="-122"/>
              </a:rPr>
              <a:t>=16*DS+BX=10000H+3600H=13600H</a:t>
            </a:r>
          </a:p>
          <a:p>
            <a:pPr marL="712788" lvl="1" indent="-533400" eaLnBrk="1" hangingPunct="1">
              <a:lnSpc>
                <a:spcPct val="90000"/>
              </a:lnSpc>
              <a:buNone/>
              <a:defRPr/>
            </a:pPr>
            <a:r>
              <a:rPr lang="zh-CN" altLang="zh-CN" b="1" dirty="0">
                <a:solidFill>
                  <a:srgbClr val="C00000"/>
                </a:solidFill>
                <a:effectLst>
                  <a:outerShdw blurRad="38100" dist="38100" dir="2700000" algn="tl">
                    <a:srgbClr val="C0C0C0"/>
                  </a:outerShdw>
                </a:effectLst>
                <a:latin typeface="楷体_GB2312" pitchFamily="1" charset="-122"/>
              </a:rPr>
              <a:t>结果：（13600H）=05H</a:t>
            </a:r>
          </a:p>
          <a:p>
            <a:pPr marL="342900" indent="-342900">
              <a:spcBef>
                <a:spcPct val="0"/>
              </a:spcBef>
              <a:buFont typeface="Arial" panose="020B0604020202020204" pitchFamily="34" charset="0"/>
              <a:buChar char="•"/>
            </a:pPr>
            <a:endParaRPr lang="en-US" altLang="zh-CN" b="1" dirty="0" smtClean="0">
              <a:solidFill>
                <a:srgbClr val="0070C0"/>
              </a:solidFill>
            </a:endParaRPr>
          </a:p>
          <a:p>
            <a:pPr marL="342900" indent="-342900">
              <a:buFont typeface="Arial" panose="020B0604020202020204" pitchFamily="34" charset="0"/>
              <a:buChar char="•"/>
            </a:pPr>
            <a:endParaRPr lang="en-US" altLang="zh-CN" dirty="0">
              <a:solidFill>
                <a:srgbClr val="0070C0"/>
              </a:solidFill>
            </a:endParaRPr>
          </a:p>
          <a:p>
            <a:pPr marL="342900" indent="-342900">
              <a:lnSpc>
                <a:spcPct val="125000"/>
              </a:lnSpc>
              <a:spcBef>
                <a:spcPct val="0"/>
              </a:spcBef>
              <a:buFont typeface="Arial" panose="020B0604020202020204" pitchFamily="34" charset="0"/>
              <a:buChar char="•"/>
            </a:pPr>
            <a:endParaRPr lang="en-AU" altLang="zh-CN" b="1" dirty="0">
              <a:solidFill>
                <a:srgbClr val="0070C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66</a:t>
            </a:fld>
            <a:endParaRPr lang="en-US" altLang="zh-CN" dirty="0"/>
          </a:p>
        </p:txBody>
      </p:sp>
    </p:spTree>
    <p:extLst>
      <p:ext uri="{BB962C8B-B14F-4D97-AF65-F5344CB8AC3E}">
        <p14:creationId xmlns:p14="http://schemas.microsoft.com/office/powerpoint/2010/main" val="380594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r>
              <a:rPr lang="en-US" altLang="zh-CN" b="1" dirty="0" smtClean="0">
                <a:solidFill>
                  <a:srgbClr val="C00000"/>
                </a:solidFill>
              </a:rPr>
              <a:t>——</a:t>
            </a:r>
            <a:r>
              <a:rPr lang="en-GB" altLang="zh-CN" b="1" dirty="0" err="1">
                <a:solidFill>
                  <a:srgbClr val="C00000"/>
                </a:solidFill>
                <a:latin typeface="宋体" panose="02010600030101010101" pitchFamily="2" charset="-122"/>
              </a:rPr>
              <a:t>操作数</a:t>
            </a:r>
            <a:r>
              <a:rPr lang="zh-CN" altLang="en-GB" b="1" dirty="0">
                <a:solidFill>
                  <a:srgbClr val="C00000"/>
                </a:solidFill>
                <a:latin typeface="宋体" panose="02010600030101010101" pitchFamily="2" charset="-122"/>
              </a:rPr>
              <a:t>的来源</a:t>
            </a:r>
            <a:endParaRPr lang="zh-CN" altLang="en-US" b="1" dirty="0">
              <a:solidFill>
                <a:srgbClr val="C00000"/>
              </a:solidFill>
              <a:latin typeface="宋体" panose="02010600030101010101" pitchFamily="2" charset="-122"/>
            </a:endParaRPr>
          </a:p>
          <a:p>
            <a:pPr indent="0">
              <a:spcBef>
                <a:spcPct val="0"/>
              </a:spcBef>
              <a:buNone/>
            </a:pPr>
            <a:r>
              <a:rPr lang="zh-CN" altLang="en-US" sz="2800" dirty="0"/>
              <a:t>（</a:t>
            </a:r>
            <a:r>
              <a:rPr lang="en-US" altLang="zh-CN" sz="2800" dirty="0"/>
              <a:t>1</a:t>
            </a:r>
            <a:r>
              <a:rPr lang="zh-CN" altLang="en-US" sz="2800" dirty="0"/>
              <a:t>） 操作数包含在指令中</a:t>
            </a:r>
          </a:p>
          <a:p>
            <a:pPr indent="0">
              <a:spcBef>
                <a:spcPct val="0"/>
              </a:spcBef>
              <a:buNone/>
            </a:pPr>
            <a:r>
              <a:rPr lang="zh-CN" altLang="en-US" sz="2800" dirty="0"/>
              <a:t>    即指令的操作数字段包含操作数本身。</a:t>
            </a:r>
          </a:p>
          <a:p>
            <a:pPr indent="0">
              <a:spcBef>
                <a:spcPct val="0"/>
              </a:spcBef>
              <a:buNone/>
            </a:pPr>
            <a:r>
              <a:rPr lang="zh-CN" altLang="en-US" sz="2800" dirty="0"/>
              <a:t>    这种操作数为立即数。	</a:t>
            </a:r>
            <a:endParaRPr lang="en-US" altLang="zh-CN" sz="2800" dirty="0" smtClean="0"/>
          </a:p>
          <a:p>
            <a:pPr indent="0">
              <a:spcBef>
                <a:spcPct val="0"/>
              </a:spcBef>
              <a:buNone/>
            </a:pPr>
            <a:r>
              <a:rPr lang="en-US" altLang="zh-CN" sz="2800" dirty="0"/>
              <a:t> </a:t>
            </a:r>
            <a:r>
              <a:rPr lang="en-US" altLang="zh-CN" sz="2800" dirty="0" smtClean="0"/>
              <a:t>    </a:t>
            </a:r>
            <a:r>
              <a:rPr lang="zh-CN" altLang="en-US" sz="2800" dirty="0" smtClean="0"/>
              <a:t>例</a:t>
            </a:r>
            <a:r>
              <a:rPr lang="zh-CN" altLang="en-US" sz="2800" dirty="0"/>
              <a:t>：</a:t>
            </a:r>
            <a:r>
              <a:rPr lang="en-US" altLang="zh-CN" sz="2800" dirty="0" err="1"/>
              <a:t>MOV</a:t>
            </a:r>
            <a:r>
              <a:rPr lang="en-US" altLang="zh-CN" sz="2800" dirty="0"/>
              <a:t>  AL , </a:t>
            </a:r>
            <a:r>
              <a:rPr lang="en-US" altLang="zh-CN" sz="2800" dirty="0" err="1"/>
              <a:t>08H</a:t>
            </a:r>
            <a:endParaRPr lang="en-US" altLang="zh-CN" sz="2800" dirty="0"/>
          </a:p>
          <a:p>
            <a:pPr indent="0">
              <a:spcBef>
                <a:spcPct val="0"/>
              </a:spcBef>
              <a:buNone/>
            </a:pPr>
            <a:r>
              <a:rPr lang="zh-CN" altLang="en-US" sz="2800" dirty="0"/>
              <a:t>（</a:t>
            </a:r>
            <a:r>
              <a:rPr lang="en-US" altLang="zh-CN" sz="2800" dirty="0"/>
              <a:t>2</a:t>
            </a:r>
            <a:r>
              <a:rPr lang="zh-CN" altLang="en-US" sz="2800" dirty="0"/>
              <a:t>）操作数包含在ＣＰＵ内部的一个寄存器中</a:t>
            </a:r>
          </a:p>
          <a:p>
            <a:pPr indent="0">
              <a:spcBef>
                <a:spcPct val="0"/>
              </a:spcBef>
              <a:buNone/>
            </a:pPr>
            <a:r>
              <a:rPr lang="zh-CN" altLang="en-US" sz="2800" dirty="0"/>
              <a:t>	例：</a:t>
            </a:r>
            <a:r>
              <a:rPr lang="en-US" altLang="zh-CN" sz="2800" dirty="0" err="1"/>
              <a:t>INC</a:t>
            </a:r>
            <a:r>
              <a:rPr lang="en-US" altLang="zh-CN" sz="2800" dirty="0"/>
              <a:t>   </a:t>
            </a:r>
            <a:r>
              <a:rPr lang="en-US" altLang="zh-CN" sz="2800" dirty="0" smtClean="0"/>
              <a:t>CX</a:t>
            </a:r>
            <a:endParaRPr lang="en-US" altLang="zh-CN" sz="2800" dirty="0"/>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a:t>
            </a:fld>
            <a:endParaRPr lang="en-US" altLang="zh-CN" dirty="0"/>
          </a:p>
        </p:txBody>
      </p:sp>
    </p:spTree>
    <p:extLst>
      <p:ext uri="{BB962C8B-B14F-4D97-AF65-F5344CB8AC3E}">
        <p14:creationId xmlns:p14="http://schemas.microsoft.com/office/powerpoint/2010/main" val="244171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r>
              <a:rPr lang="en-US" altLang="zh-CN" b="1" dirty="0" smtClean="0">
                <a:solidFill>
                  <a:srgbClr val="C00000"/>
                </a:solidFill>
              </a:rPr>
              <a:t>——</a:t>
            </a:r>
            <a:r>
              <a:rPr lang="en-GB" altLang="zh-CN" b="1" dirty="0" err="1">
                <a:solidFill>
                  <a:srgbClr val="C00000"/>
                </a:solidFill>
                <a:latin typeface="宋体" panose="02010600030101010101" pitchFamily="2" charset="-122"/>
              </a:rPr>
              <a:t>操作数</a:t>
            </a:r>
            <a:r>
              <a:rPr lang="zh-CN" altLang="en-GB" b="1" dirty="0">
                <a:solidFill>
                  <a:srgbClr val="C00000"/>
                </a:solidFill>
                <a:latin typeface="宋体" panose="02010600030101010101" pitchFamily="2" charset="-122"/>
              </a:rPr>
              <a:t>的来源</a:t>
            </a:r>
            <a:endParaRPr lang="zh-CN" altLang="en-US" b="1" dirty="0">
              <a:solidFill>
                <a:srgbClr val="C00000"/>
              </a:solidFill>
              <a:latin typeface="宋体" panose="02010600030101010101" pitchFamily="2" charset="-122"/>
            </a:endParaRPr>
          </a:p>
          <a:p>
            <a:pPr indent="0">
              <a:lnSpc>
                <a:spcPct val="125000"/>
              </a:lnSpc>
              <a:spcBef>
                <a:spcPct val="0"/>
              </a:spcBef>
              <a:buNone/>
            </a:pPr>
            <a:r>
              <a:rPr lang="zh-CN" altLang="en-US" sz="2800" dirty="0"/>
              <a:t>（</a:t>
            </a:r>
            <a:r>
              <a:rPr lang="en-US" altLang="zh-CN" sz="2800" dirty="0"/>
              <a:t>3</a:t>
            </a:r>
            <a:r>
              <a:rPr lang="zh-CN" altLang="en-US" sz="2800" dirty="0"/>
              <a:t>）操作数在</a:t>
            </a:r>
            <a:r>
              <a:rPr lang="en-US" altLang="zh-CN" sz="2800" dirty="0"/>
              <a:t>I/O</a:t>
            </a:r>
            <a:r>
              <a:rPr lang="zh-CN" altLang="en-US" sz="2800" dirty="0"/>
              <a:t>端口中</a:t>
            </a:r>
            <a:endParaRPr lang="en-US" altLang="zh-CN" sz="2800" dirty="0"/>
          </a:p>
          <a:p>
            <a:pPr indent="0">
              <a:lnSpc>
                <a:spcPct val="125000"/>
              </a:lnSpc>
              <a:spcBef>
                <a:spcPct val="0"/>
              </a:spcBef>
              <a:buNone/>
            </a:pPr>
            <a:r>
              <a:rPr lang="zh-CN" altLang="en-US" sz="2800" dirty="0"/>
              <a:t>（</a:t>
            </a:r>
            <a:r>
              <a:rPr lang="en-US" altLang="zh-CN" sz="2800" dirty="0"/>
              <a:t>4</a:t>
            </a:r>
            <a:r>
              <a:rPr lang="zh-CN" altLang="en-US" sz="2800" dirty="0"/>
              <a:t>）操作数在内存中</a:t>
            </a:r>
          </a:p>
          <a:p>
            <a:pPr indent="0">
              <a:lnSpc>
                <a:spcPct val="125000"/>
              </a:lnSpc>
              <a:spcBef>
                <a:spcPct val="0"/>
              </a:spcBef>
              <a:buNone/>
            </a:pPr>
            <a:r>
              <a:rPr lang="zh-CN" altLang="en-US" sz="2800" dirty="0"/>
              <a:t>    操作数字段包含着此操作数所在存储单元的地址</a:t>
            </a:r>
            <a:r>
              <a:rPr lang="zh-CN" altLang="en-US" sz="2800" dirty="0" smtClean="0"/>
              <a:t>。存储单元</a:t>
            </a:r>
            <a:r>
              <a:rPr lang="zh-CN" altLang="en-US" sz="2800" dirty="0"/>
              <a:t>的物理地址 </a:t>
            </a:r>
            <a:r>
              <a:rPr lang="en-US" altLang="zh-CN" sz="2800" dirty="0"/>
              <a:t>= </a:t>
            </a:r>
            <a:r>
              <a:rPr lang="zh-CN" altLang="en-US" sz="2800" dirty="0"/>
              <a:t>段基地址 </a:t>
            </a:r>
            <a:r>
              <a:rPr lang="en-US" altLang="zh-CN" sz="2800" dirty="0"/>
              <a:t>+ </a:t>
            </a:r>
            <a:r>
              <a:rPr lang="zh-CN" altLang="en-US" sz="2800" dirty="0"/>
              <a:t>偏移地址</a:t>
            </a:r>
          </a:p>
          <a:p>
            <a:pPr indent="0">
              <a:lnSpc>
                <a:spcPct val="125000"/>
              </a:lnSpc>
              <a:spcBef>
                <a:spcPct val="0"/>
              </a:spcBef>
              <a:buNone/>
            </a:pPr>
            <a:r>
              <a:rPr lang="zh-CN" altLang="en-US" sz="2800" dirty="0"/>
              <a:t>      段内偏移量称为有效地址ＥＡ</a:t>
            </a:r>
            <a:r>
              <a:rPr lang="en-US" altLang="zh-CN" sz="2800" dirty="0"/>
              <a:t>(Effective Address</a:t>
            </a:r>
            <a:r>
              <a:rPr lang="zh-CN" altLang="en-US" sz="2800" dirty="0"/>
              <a:t>） </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a:t>
            </a:fld>
            <a:endParaRPr lang="en-US" altLang="zh-CN" dirty="0"/>
          </a:p>
        </p:txBody>
      </p:sp>
    </p:spTree>
    <p:extLst>
      <p:ext uri="{BB962C8B-B14F-4D97-AF65-F5344CB8AC3E}">
        <p14:creationId xmlns:p14="http://schemas.microsoft.com/office/powerpoint/2010/main" val="235388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3.1  8086</a:t>
            </a:r>
            <a:r>
              <a:rPr lang="zh-CN" altLang="en-US" dirty="0" smtClean="0"/>
              <a:t>的寻址方式</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indent="0">
              <a:lnSpc>
                <a:spcPct val="125000"/>
              </a:lnSpc>
              <a:spcBef>
                <a:spcPct val="0"/>
              </a:spcBef>
              <a:buNone/>
            </a:pPr>
            <a:r>
              <a:rPr lang="zh-CN" altLang="en-US" b="1" dirty="0" smtClean="0">
                <a:solidFill>
                  <a:srgbClr val="C00000"/>
                </a:solidFill>
              </a:rPr>
              <a:t>概述</a:t>
            </a:r>
            <a:r>
              <a:rPr lang="en-US" altLang="zh-CN" b="1" dirty="0" smtClean="0">
                <a:solidFill>
                  <a:srgbClr val="C00000"/>
                </a:solidFill>
              </a:rPr>
              <a:t>——</a:t>
            </a:r>
            <a:r>
              <a:rPr lang="zh-CN" altLang="en-US" b="1" dirty="0" smtClean="0">
                <a:solidFill>
                  <a:srgbClr val="C00000"/>
                </a:solidFill>
                <a:latin typeface="宋体" panose="02010600030101010101" pitchFamily="2" charset="-122"/>
              </a:rPr>
              <a:t>数据</a:t>
            </a:r>
            <a:r>
              <a:rPr lang="zh-CN" altLang="en-US" b="1" dirty="0">
                <a:solidFill>
                  <a:srgbClr val="C00000"/>
                </a:solidFill>
                <a:latin typeface="宋体" panose="02010600030101010101" pitchFamily="2" charset="-122"/>
              </a:rPr>
              <a:t>操作数分类</a:t>
            </a:r>
          </a:p>
          <a:p>
            <a:pPr lvl="1">
              <a:lnSpc>
                <a:spcPct val="125000"/>
              </a:lnSpc>
              <a:buFontTx/>
              <a:buNone/>
            </a:pPr>
            <a:endParaRPr lang="en-US" altLang="zh-CN" b="1" dirty="0" smtClean="0">
              <a:latin typeface="宋体" panose="02010600030101010101" pitchFamily="2" charset="-122"/>
            </a:endParaRPr>
          </a:p>
          <a:p>
            <a:pPr lvl="1">
              <a:lnSpc>
                <a:spcPct val="125000"/>
              </a:lnSpc>
              <a:buFontTx/>
              <a:buNone/>
            </a:pPr>
            <a:r>
              <a:rPr lang="en-US" altLang="zh-CN" b="1" dirty="0" smtClean="0">
                <a:latin typeface="宋体" panose="02010600030101010101" pitchFamily="2" charset="-122"/>
              </a:rPr>
              <a:t>1</a:t>
            </a:r>
            <a:r>
              <a:rPr lang="zh-CN" altLang="en-US" b="1" dirty="0">
                <a:latin typeface="宋体" panose="02010600030101010101" pitchFamily="2" charset="-122"/>
              </a:rPr>
              <a:t>、立即数操作数</a:t>
            </a:r>
          </a:p>
          <a:p>
            <a:pPr lvl="1">
              <a:lnSpc>
                <a:spcPct val="125000"/>
              </a:lnSpc>
              <a:buFontTx/>
              <a:buNone/>
            </a:pPr>
            <a:r>
              <a:rPr lang="en-US" altLang="zh-CN" b="1" dirty="0">
                <a:latin typeface="宋体" panose="02010600030101010101" pitchFamily="2" charset="-122"/>
              </a:rPr>
              <a:t>2</a:t>
            </a:r>
            <a:r>
              <a:rPr lang="zh-CN" altLang="en-US" b="1" dirty="0">
                <a:latin typeface="宋体" panose="02010600030101010101" pitchFamily="2" charset="-122"/>
              </a:rPr>
              <a:t>、寄存器操作数</a:t>
            </a:r>
          </a:p>
          <a:p>
            <a:pPr lvl="1">
              <a:lnSpc>
                <a:spcPct val="125000"/>
              </a:lnSpc>
              <a:buFontTx/>
              <a:buNone/>
            </a:pPr>
            <a:r>
              <a:rPr lang="en-US" altLang="zh-CN" b="1" dirty="0">
                <a:latin typeface="宋体" panose="02010600030101010101" pitchFamily="2" charset="-122"/>
              </a:rPr>
              <a:t>3</a:t>
            </a:r>
            <a:r>
              <a:rPr lang="zh-CN" altLang="en-US" b="1" dirty="0">
                <a:latin typeface="宋体" panose="02010600030101010101" pitchFamily="2" charset="-122"/>
              </a:rPr>
              <a:t>、存储器操作数</a:t>
            </a:r>
          </a:p>
          <a:p>
            <a:pPr indent="0">
              <a:lnSpc>
                <a:spcPct val="125000"/>
              </a:lnSpc>
              <a:buNone/>
            </a:pPr>
            <a:r>
              <a:rPr lang="en-US" altLang="zh-CN" b="1" dirty="0" smtClean="0">
                <a:latin typeface="宋体" panose="02010600030101010101" pitchFamily="2" charset="-122"/>
              </a:rPr>
              <a:t>4</a:t>
            </a:r>
            <a:r>
              <a:rPr lang="zh-CN" altLang="en-US" b="1" dirty="0">
                <a:latin typeface="宋体" panose="02010600030101010101" pitchFamily="2" charset="-122"/>
              </a:rPr>
              <a:t>、</a:t>
            </a:r>
            <a:r>
              <a:rPr lang="en-US" altLang="zh-CN" b="1" dirty="0">
                <a:latin typeface="宋体" panose="02010600030101010101" pitchFamily="2" charset="-122"/>
              </a:rPr>
              <a:t>I/O</a:t>
            </a:r>
            <a:r>
              <a:rPr lang="zh-CN" altLang="en-US" b="1" dirty="0">
                <a:latin typeface="宋体" panose="02010600030101010101" pitchFamily="2" charset="-122"/>
              </a:rPr>
              <a:t>操作数</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a:t>
            </a:fld>
            <a:endParaRPr lang="en-US" altLang="zh-CN" dirty="0"/>
          </a:p>
        </p:txBody>
      </p:sp>
    </p:spTree>
    <p:extLst>
      <p:ext uri="{BB962C8B-B14F-4D97-AF65-F5344CB8AC3E}">
        <p14:creationId xmlns:p14="http://schemas.microsoft.com/office/powerpoint/2010/main" val="28724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Batang"/>
        <a:ea typeface="宋体"/>
        <a:cs typeface=""/>
      </a:majorFont>
      <a:minorFont>
        <a:latin typeface="Batang"/>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57496</TotalTime>
  <Words>3657</Words>
  <Application>Microsoft Office PowerPoint</Application>
  <PresentationFormat>全屏显示(4:3)</PresentationFormat>
  <Paragraphs>678</Paragraphs>
  <Slides>66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9" baseType="lpstr">
      <vt:lpstr>Batang</vt:lpstr>
      <vt:lpstr>黑体</vt:lpstr>
      <vt:lpstr>华文行楷</vt:lpstr>
      <vt:lpstr>华文楷体</vt:lpstr>
      <vt:lpstr>楷体_GB2312</vt:lpstr>
      <vt:lpstr>宋体</vt:lpstr>
      <vt:lpstr>Arial</vt:lpstr>
      <vt:lpstr>Tahoma</vt:lpstr>
      <vt:lpstr>Times New Roman</vt:lpstr>
      <vt:lpstr>Verdana</vt:lpstr>
      <vt:lpstr>Wingdings</vt:lpstr>
      <vt:lpstr>Profile</vt:lpstr>
      <vt:lpstr>Microsoft Visio 2000/2002 Drawing</vt:lpstr>
      <vt:lpstr>第3章   8086的指令系统</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PowerPoint 演示文稿</vt:lpstr>
      <vt:lpstr>3.1  8086的寻址方式</vt:lpstr>
      <vt:lpstr>3.1  8086的寻址方式</vt:lpstr>
      <vt:lpstr>3.1  8086的寻址方式</vt:lpstr>
      <vt:lpstr>3.1  8086的寻址方式</vt:lpstr>
      <vt:lpstr>3.1  8086的寻址方式</vt:lpstr>
      <vt:lpstr>PowerPoint 演示文稿</vt:lpstr>
      <vt:lpstr>3.1  8086的寻址方式</vt:lpstr>
      <vt:lpstr>PowerPoint 演示文稿</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lpstr>PowerPoint 演示文稿</vt:lpstr>
      <vt:lpstr>3.1  8086的寻址方式</vt:lpstr>
      <vt:lpstr>3.1  8086的寻址方式</vt:lpstr>
      <vt:lpstr>3.1  8086的寻址方式</vt:lpstr>
      <vt:lpstr>PowerPoint 演示文稿</vt:lpstr>
      <vt:lpstr>3.1  8086的寻址方式</vt:lpstr>
      <vt:lpstr>PowerPoint 演示文稿</vt:lpstr>
      <vt:lpstr>3.1  8086的寻址方式</vt:lpstr>
      <vt:lpstr>3.1  8086的寻址方式</vt:lpstr>
      <vt:lpstr>3.1  8086的寻址方式</vt:lpstr>
      <vt:lpstr>PowerPoint 演示文稿</vt:lpstr>
      <vt:lpstr>3.1  8086的寻址方式</vt:lpstr>
      <vt:lpstr>3.1  8086的寻址方式</vt:lpstr>
      <vt:lpstr>3.1  8086的寻址方式</vt:lpstr>
      <vt:lpstr>3.1  8086的寻址方式</vt:lpstr>
      <vt:lpstr>PowerPoint 演示文稿</vt:lpstr>
      <vt:lpstr>3.1  8086的寻址方式</vt:lpstr>
      <vt:lpstr>3.1  8086的寻址方式</vt:lpstr>
      <vt:lpstr>3.1  8086的寻址方式</vt:lpstr>
      <vt:lpstr>3.1  8086的寻址方式</vt:lpstr>
      <vt:lpstr>3.1  8086的寻址方式</vt:lpstr>
      <vt:lpstr>3.1  8086的寻址方式</vt:lpstr>
      <vt:lpstr>3.1  8086的寻址方式</vt:lpstr>
      <vt:lpstr>3.1  8086的寻址方式</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16位和32位微处理器</dc:title>
  <dc:creator>MC SYSTEM</dc:creator>
  <cp:lastModifiedBy>荣 生辉</cp:lastModifiedBy>
  <cp:revision>1217</cp:revision>
  <dcterms:created xsi:type="dcterms:W3CDTF">2005-09-14T13:58:57Z</dcterms:created>
  <dcterms:modified xsi:type="dcterms:W3CDTF">2019-03-25T06:25:55Z</dcterms:modified>
</cp:coreProperties>
</file>