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75"/>
  </p:notesMasterIdLst>
  <p:handoutMasterIdLst>
    <p:handoutMasterId r:id="rId76"/>
  </p:handoutMasterIdLst>
  <p:sldIdLst>
    <p:sldId id="256" r:id="rId2"/>
    <p:sldId id="402" r:id="rId3"/>
    <p:sldId id="403" r:id="rId4"/>
    <p:sldId id="404" r:id="rId5"/>
    <p:sldId id="405" r:id="rId6"/>
    <p:sldId id="406" r:id="rId7"/>
    <p:sldId id="407" r:id="rId8"/>
    <p:sldId id="408" r:id="rId9"/>
    <p:sldId id="409" r:id="rId10"/>
    <p:sldId id="410" r:id="rId11"/>
    <p:sldId id="411" r:id="rId12"/>
    <p:sldId id="412" r:id="rId13"/>
    <p:sldId id="414" r:id="rId14"/>
    <p:sldId id="273" r:id="rId15"/>
    <p:sldId id="274" r:id="rId16"/>
    <p:sldId id="415" r:id="rId17"/>
    <p:sldId id="449" r:id="rId18"/>
    <p:sldId id="416" r:id="rId19"/>
    <p:sldId id="447" r:id="rId20"/>
    <p:sldId id="448" r:id="rId21"/>
    <p:sldId id="450" r:id="rId22"/>
    <p:sldId id="451" r:id="rId23"/>
    <p:sldId id="453" r:id="rId24"/>
    <p:sldId id="452" r:id="rId25"/>
    <p:sldId id="454" r:id="rId26"/>
    <p:sldId id="455" r:id="rId27"/>
    <p:sldId id="463" r:id="rId28"/>
    <p:sldId id="464" r:id="rId29"/>
    <p:sldId id="465" r:id="rId30"/>
    <p:sldId id="457" r:id="rId31"/>
    <p:sldId id="466" r:id="rId32"/>
    <p:sldId id="458" r:id="rId33"/>
    <p:sldId id="467" r:id="rId34"/>
    <p:sldId id="468" r:id="rId35"/>
    <p:sldId id="469" r:id="rId36"/>
    <p:sldId id="470" r:id="rId37"/>
    <p:sldId id="471" r:id="rId38"/>
    <p:sldId id="472" r:id="rId39"/>
    <p:sldId id="473" r:id="rId40"/>
    <p:sldId id="512" r:id="rId41"/>
    <p:sldId id="474" r:id="rId42"/>
    <p:sldId id="475" r:id="rId43"/>
    <p:sldId id="476" r:id="rId44"/>
    <p:sldId id="477" r:id="rId45"/>
    <p:sldId id="478" r:id="rId46"/>
    <p:sldId id="479" r:id="rId47"/>
    <p:sldId id="480" r:id="rId48"/>
    <p:sldId id="485" r:id="rId49"/>
    <p:sldId id="486" r:id="rId50"/>
    <p:sldId id="487" r:id="rId51"/>
    <p:sldId id="488" r:id="rId52"/>
    <p:sldId id="489" r:id="rId53"/>
    <p:sldId id="490" r:id="rId54"/>
    <p:sldId id="491" r:id="rId55"/>
    <p:sldId id="492" r:id="rId56"/>
    <p:sldId id="493" r:id="rId57"/>
    <p:sldId id="494" r:id="rId58"/>
    <p:sldId id="495" r:id="rId59"/>
    <p:sldId id="496" r:id="rId60"/>
    <p:sldId id="497" r:id="rId61"/>
    <p:sldId id="505" r:id="rId62"/>
    <p:sldId id="498" r:id="rId63"/>
    <p:sldId id="499" r:id="rId64"/>
    <p:sldId id="500" r:id="rId65"/>
    <p:sldId id="501" r:id="rId66"/>
    <p:sldId id="502" r:id="rId67"/>
    <p:sldId id="504" r:id="rId68"/>
    <p:sldId id="503" r:id="rId69"/>
    <p:sldId id="506" r:id="rId70"/>
    <p:sldId id="507" r:id="rId71"/>
    <p:sldId id="510" r:id="rId72"/>
    <p:sldId id="509" r:id="rId73"/>
    <p:sldId id="511" r:id="rId74"/>
  </p:sldIdLst>
  <p:sldSz cx="9144000" cy="6858000" type="screen4x3"/>
  <p:notesSz cx="6858000" cy="9144000"/>
  <p:defaultTextStyle>
    <a:defPPr>
      <a:defRPr lang="zh-CN"/>
    </a:defPPr>
    <a:lvl1pPr algn="l" rtl="0" eaLnBrk="0" fontAlgn="base" hangingPunct="0">
      <a:spcBef>
        <a:spcPct val="0"/>
      </a:spcBef>
      <a:spcAft>
        <a:spcPct val="0"/>
      </a:spcAft>
      <a:defRPr sz="2000" kern="1200">
        <a:solidFill>
          <a:schemeClr val="tx1"/>
        </a:solidFill>
        <a:latin typeface="Batang" pitchFamily="18" charset="-127"/>
        <a:ea typeface="宋体" panose="02010600030101010101" pitchFamily="2" charset="-122"/>
        <a:cs typeface="+mn-cs"/>
      </a:defRPr>
    </a:lvl1pPr>
    <a:lvl2pPr marL="457200" algn="l" rtl="0" eaLnBrk="0" fontAlgn="base" hangingPunct="0">
      <a:spcBef>
        <a:spcPct val="0"/>
      </a:spcBef>
      <a:spcAft>
        <a:spcPct val="0"/>
      </a:spcAft>
      <a:defRPr sz="2000" kern="1200">
        <a:solidFill>
          <a:schemeClr val="tx1"/>
        </a:solidFill>
        <a:latin typeface="Batang" pitchFamily="18" charset="-127"/>
        <a:ea typeface="宋体" panose="02010600030101010101" pitchFamily="2" charset="-122"/>
        <a:cs typeface="+mn-cs"/>
      </a:defRPr>
    </a:lvl2pPr>
    <a:lvl3pPr marL="914400" algn="l" rtl="0" eaLnBrk="0" fontAlgn="base" hangingPunct="0">
      <a:spcBef>
        <a:spcPct val="0"/>
      </a:spcBef>
      <a:spcAft>
        <a:spcPct val="0"/>
      </a:spcAft>
      <a:defRPr sz="2000" kern="1200">
        <a:solidFill>
          <a:schemeClr val="tx1"/>
        </a:solidFill>
        <a:latin typeface="Batang" pitchFamily="18" charset="-127"/>
        <a:ea typeface="宋体" panose="02010600030101010101" pitchFamily="2" charset="-122"/>
        <a:cs typeface="+mn-cs"/>
      </a:defRPr>
    </a:lvl3pPr>
    <a:lvl4pPr marL="1371600" algn="l" rtl="0" eaLnBrk="0" fontAlgn="base" hangingPunct="0">
      <a:spcBef>
        <a:spcPct val="0"/>
      </a:spcBef>
      <a:spcAft>
        <a:spcPct val="0"/>
      </a:spcAft>
      <a:defRPr sz="2000" kern="1200">
        <a:solidFill>
          <a:schemeClr val="tx1"/>
        </a:solidFill>
        <a:latin typeface="Batang" pitchFamily="18" charset="-127"/>
        <a:ea typeface="宋体" panose="02010600030101010101" pitchFamily="2" charset="-122"/>
        <a:cs typeface="+mn-cs"/>
      </a:defRPr>
    </a:lvl4pPr>
    <a:lvl5pPr marL="1828800" algn="l" rtl="0" eaLnBrk="0" fontAlgn="base" hangingPunct="0">
      <a:spcBef>
        <a:spcPct val="0"/>
      </a:spcBef>
      <a:spcAft>
        <a:spcPct val="0"/>
      </a:spcAft>
      <a:defRPr sz="2000" kern="1200">
        <a:solidFill>
          <a:schemeClr val="tx1"/>
        </a:solidFill>
        <a:latin typeface="Batang" pitchFamily="18" charset="-127"/>
        <a:ea typeface="宋体" panose="02010600030101010101" pitchFamily="2" charset="-122"/>
        <a:cs typeface="+mn-cs"/>
      </a:defRPr>
    </a:lvl5pPr>
    <a:lvl6pPr marL="2286000" algn="l" defTabSz="914400" rtl="0" eaLnBrk="1" latinLnBrk="0" hangingPunct="1">
      <a:defRPr sz="2000" kern="1200">
        <a:solidFill>
          <a:schemeClr val="tx1"/>
        </a:solidFill>
        <a:latin typeface="Batang" pitchFamily="18" charset="-127"/>
        <a:ea typeface="宋体" panose="02010600030101010101" pitchFamily="2" charset="-122"/>
        <a:cs typeface="+mn-cs"/>
      </a:defRPr>
    </a:lvl6pPr>
    <a:lvl7pPr marL="2743200" algn="l" defTabSz="914400" rtl="0" eaLnBrk="1" latinLnBrk="0" hangingPunct="1">
      <a:defRPr sz="2000" kern="1200">
        <a:solidFill>
          <a:schemeClr val="tx1"/>
        </a:solidFill>
        <a:latin typeface="Batang" pitchFamily="18" charset="-127"/>
        <a:ea typeface="宋体" panose="02010600030101010101" pitchFamily="2" charset="-122"/>
        <a:cs typeface="+mn-cs"/>
      </a:defRPr>
    </a:lvl7pPr>
    <a:lvl8pPr marL="3200400" algn="l" defTabSz="914400" rtl="0" eaLnBrk="1" latinLnBrk="0" hangingPunct="1">
      <a:defRPr sz="2000" kern="1200">
        <a:solidFill>
          <a:schemeClr val="tx1"/>
        </a:solidFill>
        <a:latin typeface="Batang" pitchFamily="18" charset="-127"/>
        <a:ea typeface="宋体" panose="02010600030101010101" pitchFamily="2" charset="-122"/>
        <a:cs typeface="+mn-cs"/>
      </a:defRPr>
    </a:lvl8pPr>
    <a:lvl9pPr marL="3657600" algn="l" defTabSz="914400" rtl="0" eaLnBrk="1" latinLnBrk="0" hangingPunct="1">
      <a:defRPr sz="2000" kern="1200">
        <a:solidFill>
          <a:schemeClr val="tx1"/>
        </a:solidFill>
        <a:latin typeface="Batang" pitchFamily="18" charset="-127"/>
        <a:ea typeface="宋体" panose="02010600030101010101" pitchFamily="2" charset="-122"/>
        <a:cs typeface="+mn-cs"/>
      </a:defRPr>
    </a:lvl9pPr>
  </p:defaultTextStyle>
  <p:extLst>
    <p:ext uri="{EFAFB233-063F-42B5-8137-9DF3F51BA10A}">
      <p15:sldGuideLst xmlns:p15="http://schemas.microsoft.com/office/powerpoint/2012/main">
        <p15:guide id="1" orient="horz" pos="2251"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3366FF"/>
    <a:srgbClr val="52667A"/>
    <a:srgbClr val="669900"/>
    <a:srgbClr val="99CC00"/>
    <a:srgbClr val="FF6600"/>
    <a:srgbClr val="CC3300"/>
    <a:srgbClr val="996633"/>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743" autoAdjust="0"/>
    <p:restoredTop sz="94118" autoAdjust="0"/>
  </p:normalViewPr>
  <p:slideViewPr>
    <p:cSldViewPr>
      <p:cViewPr varScale="1">
        <p:scale>
          <a:sx n="112" d="100"/>
          <a:sy n="112" d="100"/>
        </p:scale>
        <p:origin x="1122" y="108"/>
      </p:cViewPr>
      <p:guideLst>
        <p:guide orient="horz" pos="2251"/>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4900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E3F95225-A073-4C4C-AC89-373C591ABCC3}" type="datetimeFigureOut">
              <a:rPr lang="zh-CN" altLang="en-US"/>
              <a:pPr>
                <a:defRPr/>
              </a:pPr>
              <a:t>2019/3/25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A752E2B2-EE17-43A4-BD3A-2FF91E14780C}" type="slidenum">
              <a:rPr lang="zh-CN" altLang="en-US"/>
              <a:pPr>
                <a:defRPr/>
              </a:pPr>
              <a:t>‹#›</a:t>
            </a:fld>
            <a:endParaRPr lang="zh-CN" altLang="en-US"/>
          </a:p>
        </p:txBody>
      </p:sp>
    </p:spTree>
    <p:extLst>
      <p:ext uri="{BB962C8B-B14F-4D97-AF65-F5344CB8AC3E}">
        <p14:creationId xmlns:p14="http://schemas.microsoft.com/office/powerpoint/2010/main" val="32707559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en-US" altLang="zh-CN"/>
          </a:p>
        </p:txBody>
      </p:sp>
      <p:sp>
        <p:nvSpPr>
          <p:cNvPr id="317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ltLang="zh-CN"/>
          </a:p>
        </p:txBody>
      </p:sp>
      <p:sp>
        <p:nvSpPr>
          <p:cNvPr id="12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17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US" altLang="zh-CN"/>
          </a:p>
        </p:txBody>
      </p:sp>
      <p:sp>
        <p:nvSpPr>
          <p:cNvPr id="317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75EEEA62-2E8B-45B8-9694-FFCD1031B480}" type="slidenum">
              <a:rPr lang="en-US" altLang="zh-CN"/>
              <a:pPr>
                <a:defRPr/>
              </a:pPr>
              <a:t>‹#›</a:t>
            </a:fld>
            <a:endParaRPr lang="en-US" altLang="zh-CN"/>
          </a:p>
        </p:txBody>
      </p:sp>
    </p:spTree>
    <p:extLst>
      <p:ext uri="{BB962C8B-B14F-4D97-AF65-F5344CB8AC3E}">
        <p14:creationId xmlns:p14="http://schemas.microsoft.com/office/powerpoint/2010/main" val="56800256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18456" y="2132856"/>
            <a:ext cx="77724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28674" name="Rectangle 2"/>
          <p:cNvSpPr>
            <a:spLocks noGrp="1" noChangeArrowheads="1"/>
          </p:cNvSpPr>
          <p:nvPr>
            <p:ph type="ctrTitle"/>
          </p:nvPr>
        </p:nvSpPr>
        <p:spPr>
          <a:xfrm>
            <a:off x="611560" y="1094854"/>
            <a:ext cx="7772400" cy="821978"/>
          </a:xfrm>
        </p:spPr>
        <p:txBody>
          <a:bodyPr/>
          <a:lstStyle>
            <a:lvl1pPr>
              <a:defRPr sz="3000"/>
            </a:lvl1pPr>
          </a:lstStyle>
          <a:p>
            <a:r>
              <a:rPr lang="zh-CN" altLang="en-US" dirty="0"/>
              <a:t>单击此处编辑母版标题样式</a:t>
            </a:r>
          </a:p>
        </p:txBody>
      </p:sp>
      <p:sp>
        <p:nvSpPr>
          <p:cNvPr id="28675"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200"/>
            </a:lvl1pPr>
          </a:lstStyle>
          <a:p>
            <a:r>
              <a:rPr lang="zh-CN" altLang="en-US" dirty="0"/>
              <a:t>单击此处编辑母版副标题样式</a:t>
            </a:r>
          </a:p>
        </p:txBody>
      </p:sp>
      <p:sp>
        <p:nvSpPr>
          <p:cNvPr id="5" name="AutoShape 4"/>
          <p:cNvSpPr>
            <a:spLocks noChangeArrowheads="1"/>
          </p:cNvSpPr>
          <p:nvPr userDrawn="1"/>
        </p:nvSpPr>
        <p:spPr bwMode="auto">
          <a:xfrm>
            <a:off x="566738" y="941137"/>
            <a:ext cx="7958138"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6" name="Line 5"/>
          <p:cNvSpPr>
            <a:spLocks noChangeShapeType="1"/>
          </p:cNvSpPr>
          <p:nvPr userDrawn="1"/>
        </p:nvSpPr>
        <p:spPr bwMode="auto">
          <a:xfrm flipV="1">
            <a:off x="609600" y="6093296"/>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391530846"/>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0">
              <a:defRPr b="0"/>
            </a:lvl1pPr>
            <a:lvl2pPr marL="0">
              <a:defRPr/>
            </a:lvl2pPr>
            <a:lvl3pPr marL="0">
              <a:defRPr/>
            </a:lvl3pPr>
            <a:lvl4pPr marL="0">
              <a:defRPr/>
            </a:lvl4pPr>
            <a:lvl5pPr marL="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6"/>
          <p:cNvSpPr>
            <a:spLocks noGrp="1" noChangeArrowheads="1"/>
          </p:cNvSpPr>
          <p:nvPr>
            <p:ph type="dt" sz="half" idx="10"/>
          </p:nvPr>
        </p:nvSpPr>
        <p:spPr>
          <a:xfrm>
            <a:off x="6084168" y="6247044"/>
            <a:ext cx="936104"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7020272" y="6247044"/>
            <a:ext cx="1080120" cy="476250"/>
          </a:xfrm>
          <a:prstGeom prst="rect">
            <a:avLst/>
          </a:prstGeom>
          <a:ln/>
        </p:spPr>
        <p:txBody>
          <a:bodyPr/>
          <a:lstStyle>
            <a:lvl1pPr>
              <a:defRPr/>
            </a:lvl1pPr>
          </a:lstStyle>
          <a:p>
            <a:pPr>
              <a:defRPr/>
            </a:pPr>
            <a:endParaRPr lang="en-US" altLang="zh-CN" dirty="0"/>
          </a:p>
        </p:txBody>
      </p:sp>
      <p:sp>
        <p:nvSpPr>
          <p:cNvPr id="6" name="Rectangle 8"/>
          <p:cNvSpPr>
            <a:spLocks noGrp="1" noChangeArrowheads="1"/>
          </p:cNvSpPr>
          <p:nvPr>
            <p:ph type="sldNum" sz="quarter" idx="12"/>
          </p:nvPr>
        </p:nvSpPr>
        <p:spPr>
          <a:xfrm>
            <a:off x="8100392" y="6245225"/>
            <a:ext cx="724342" cy="476250"/>
          </a:xfrm>
          <a:prstGeom prst="rect">
            <a:avLst/>
          </a:prstGeom>
          <a:ln/>
        </p:spPr>
        <p:txBody>
          <a:bodyPr/>
          <a:lstStyle>
            <a:lvl1pPr>
              <a:defRPr sz="1600">
                <a:latin typeface="Times New Roman" panose="02020603050405020304" pitchFamily="18" charset="0"/>
                <a:cs typeface="Times New Roman" panose="02020603050405020304" pitchFamily="18" charset="0"/>
              </a:defRPr>
            </a:lvl1pPr>
          </a:lstStyle>
          <a:p>
            <a:pPr>
              <a:defRPr/>
            </a:pPr>
            <a:fld id="{BC120BD5-977A-42A5-BBAD-59A61BB20C95}" type="slidenum">
              <a:rPr lang="en-US" altLang="zh-CN" smtClean="0"/>
              <a:pPr>
                <a:defRPr/>
              </a:pPr>
              <a:t>‹#›</a:t>
            </a:fld>
            <a:endParaRPr lang="en-US" altLang="zh-CN" dirty="0"/>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601" y="6200830"/>
            <a:ext cx="1802160" cy="495074"/>
          </a:xfrm>
          <a:prstGeom prst="rect">
            <a:avLst/>
          </a:prstGeom>
        </p:spPr>
      </p:pic>
      <p:sp>
        <p:nvSpPr>
          <p:cNvPr id="8" name="文本框 7"/>
          <p:cNvSpPr txBox="1"/>
          <p:nvPr userDrawn="1"/>
        </p:nvSpPr>
        <p:spPr>
          <a:xfrm>
            <a:off x="5364088" y="6263701"/>
            <a:ext cx="2524542" cy="369332"/>
          </a:xfrm>
          <a:prstGeom prst="rect">
            <a:avLst/>
          </a:prstGeom>
          <a:noFill/>
        </p:spPr>
        <p:txBody>
          <a:bodyPr wrap="square" rtlCol="0">
            <a:spAutoFit/>
          </a:bodyPr>
          <a:lstStyle/>
          <a:p>
            <a:r>
              <a:rPr lang="zh-CN" altLang="en-US" sz="1800" b="0" dirty="0" smtClean="0">
                <a:latin typeface="华文行楷" panose="02010800040101010101" pitchFamily="2" charset="-122"/>
                <a:ea typeface="华文行楷" panose="02010800040101010101" pitchFamily="2" charset="-122"/>
              </a:rPr>
              <a:t>微机原理与单片机应用</a:t>
            </a:r>
            <a:endParaRPr lang="zh-CN" altLang="en-US" sz="1800" b="0" dirty="0">
              <a:latin typeface="华文行楷" panose="02010800040101010101" pitchFamily="2" charset="-122"/>
              <a:ea typeface="华文行楷" panose="02010800040101010101" pitchFamily="2" charset="-122"/>
            </a:endParaRPr>
          </a:p>
        </p:txBody>
      </p:sp>
      <p:sp>
        <p:nvSpPr>
          <p:cNvPr id="9" name="AutoShape 4"/>
          <p:cNvSpPr>
            <a:spLocks noChangeArrowheads="1"/>
          </p:cNvSpPr>
          <p:nvPr userDrawn="1"/>
        </p:nvSpPr>
        <p:spPr bwMode="auto">
          <a:xfrm>
            <a:off x="566738" y="941137"/>
            <a:ext cx="7958138"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 name="Line 5"/>
          <p:cNvSpPr>
            <a:spLocks noChangeShapeType="1"/>
          </p:cNvSpPr>
          <p:nvPr userDrawn="1"/>
        </p:nvSpPr>
        <p:spPr bwMode="auto">
          <a:xfrm flipV="1">
            <a:off x="609600" y="6093296"/>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62313420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fld id="{CEF36119-0D74-4439-8FA5-6C1EFC22330A}" type="slidenum">
              <a:rPr lang="en-US" altLang="zh-CN"/>
              <a:pPr/>
              <a:t>‹#›</a:t>
            </a:fld>
            <a:endParaRPr lang="en-US" altLang="zh-CN"/>
          </a:p>
        </p:txBody>
      </p:sp>
    </p:spTree>
    <p:extLst>
      <p:ext uri="{BB962C8B-B14F-4D97-AF65-F5344CB8AC3E}">
        <p14:creationId xmlns:p14="http://schemas.microsoft.com/office/powerpoint/2010/main" val="251456575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871663" y="179388"/>
            <a:ext cx="7197725" cy="68897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31800" y="1268413"/>
            <a:ext cx="8229600" cy="5065712"/>
          </a:xfrm>
        </p:spPr>
        <p:txBody>
          <a:bodyPr/>
          <a:lstStyle/>
          <a:p>
            <a:endParaRPr lang="zh-CN" altLang="en-US"/>
          </a:p>
        </p:txBody>
      </p:sp>
      <p:sp>
        <p:nvSpPr>
          <p:cNvPr id="4" name="灯片编号占位符 3"/>
          <p:cNvSpPr>
            <a:spLocks noGrp="1"/>
          </p:cNvSpPr>
          <p:nvPr>
            <p:ph type="sldNum" sz="quarter" idx="10"/>
          </p:nvPr>
        </p:nvSpPr>
        <p:spPr>
          <a:xfrm>
            <a:off x="8496300" y="6496050"/>
            <a:ext cx="638175" cy="457200"/>
          </a:xfrm>
        </p:spPr>
        <p:txBody>
          <a:bodyPr/>
          <a:lstStyle>
            <a:lvl1pPr>
              <a:defRPr/>
            </a:lvl1pPr>
          </a:lstStyle>
          <a:p>
            <a:fld id="{2688F5E3-16E3-4F98-A84F-74B7215F6A0F}" type="slidenum">
              <a:rPr lang="en-US" altLang="zh-CN"/>
              <a:pPr/>
              <a:t>‹#›</a:t>
            </a:fld>
            <a:endParaRPr lang="en-US" altLang="zh-CN"/>
          </a:p>
        </p:txBody>
      </p:sp>
    </p:spTree>
    <p:extLst>
      <p:ext uri="{BB962C8B-B14F-4D97-AF65-F5344CB8AC3E}">
        <p14:creationId xmlns:p14="http://schemas.microsoft.com/office/powerpoint/2010/main" val="105995419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31800" y="179388"/>
            <a:ext cx="8637588" cy="6154737"/>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灯片编号占位符 2"/>
          <p:cNvSpPr>
            <a:spLocks noGrp="1"/>
          </p:cNvSpPr>
          <p:nvPr>
            <p:ph type="sldNum" sz="quarter" idx="10"/>
          </p:nvPr>
        </p:nvSpPr>
        <p:spPr>
          <a:xfrm>
            <a:off x="8496300" y="6496050"/>
            <a:ext cx="638175" cy="457200"/>
          </a:xfrm>
        </p:spPr>
        <p:txBody>
          <a:bodyPr/>
          <a:lstStyle>
            <a:lvl1pPr>
              <a:defRPr/>
            </a:lvl1pPr>
          </a:lstStyle>
          <a:p>
            <a:fld id="{B7B4AD40-F839-4380-A03B-BB091C12DDFF}" type="slidenum">
              <a:rPr lang="en-US" altLang="zh-CN"/>
              <a:pPr/>
              <a:t>‹#›</a:t>
            </a:fld>
            <a:endParaRPr lang="en-US" altLang="zh-CN"/>
          </a:p>
        </p:txBody>
      </p:sp>
    </p:spTree>
    <p:extLst>
      <p:ext uri="{BB962C8B-B14F-4D97-AF65-F5344CB8AC3E}">
        <p14:creationId xmlns:p14="http://schemas.microsoft.com/office/powerpoint/2010/main" val="94817724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204" y="188640"/>
            <a:ext cx="8001000" cy="679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09600" y="1268760"/>
            <a:ext cx="7958138" cy="4717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1" name="Rectangle 6"/>
          <p:cNvSpPr>
            <a:spLocks noGrp="1" noChangeArrowheads="1"/>
          </p:cNvSpPr>
          <p:nvPr>
            <p:ph type="dt" sz="half" idx="2"/>
          </p:nvPr>
        </p:nvSpPr>
        <p:spPr>
          <a:xfrm>
            <a:off x="5039072" y="6247044"/>
            <a:ext cx="1981200" cy="476250"/>
          </a:xfrm>
          <a:prstGeom prst="rect">
            <a:avLst/>
          </a:prstGeom>
          <a:ln/>
        </p:spPr>
        <p:txBody>
          <a:bodyPr/>
          <a:lstStyle>
            <a:lvl1pPr>
              <a:defRPr/>
            </a:lvl1pPr>
          </a:lstStyle>
          <a:p>
            <a:pPr>
              <a:defRPr/>
            </a:pPr>
            <a:endParaRPr lang="en-US" altLang="zh-CN" dirty="0"/>
          </a:p>
        </p:txBody>
      </p:sp>
      <p:sp>
        <p:nvSpPr>
          <p:cNvPr id="12" name="Rectangle 7"/>
          <p:cNvSpPr>
            <a:spLocks noGrp="1" noChangeArrowheads="1"/>
          </p:cNvSpPr>
          <p:nvPr>
            <p:ph type="ftr" sz="quarter" idx="3"/>
          </p:nvPr>
        </p:nvSpPr>
        <p:spPr>
          <a:xfrm>
            <a:off x="7020272" y="6245225"/>
            <a:ext cx="1080120" cy="476250"/>
          </a:xfrm>
          <a:prstGeom prst="rect">
            <a:avLst/>
          </a:prstGeom>
          <a:ln/>
        </p:spPr>
        <p:txBody>
          <a:bodyPr/>
          <a:lstStyle>
            <a:lvl1pPr>
              <a:defRPr/>
            </a:lvl1pPr>
          </a:lstStyle>
          <a:p>
            <a:pPr>
              <a:defRPr/>
            </a:pPr>
            <a:endParaRPr lang="en-US" altLang="zh-CN" dirty="0"/>
          </a:p>
        </p:txBody>
      </p:sp>
      <p:sp>
        <p:nvSpPr>
          <p:cNvPr id="13" name="Rectangle 8"/>
          <p:cNvSpPr>
            <a:spLocks noGrp="1" noChangeArrowheads="1"/>
          </p:cNvSpPr>
          <p:nvPr>
            <p:ph type="sldNum" sz="quarter" idx="4"/>
          </p:nvPr>
        </p:nvSpPr>
        <p:spPr>
          <a:xfrm>
            <a:off x="8100392" y="6245225"/>
            <a:ext cx="474812" cy="476250"/>
          </a:xfrm>
          <a:prstGeom prst="rect">
            <a:avLst/>
          </a:prstGeom>
          <a:ln/>
        </p:spPr>
        <p:txBody>
          <a:bodyPr/>
          <a:lstStyle>
            <a:lvl1pPr>
              <a:defRPr sz="1600"/>
            </a:lvl1pPr>
          </a:lstStyle>
          <a:p>
            <a:pPr>
              <a:defRPr/>
            </a:pPr>
            <a:fld id="{BC120BD5-977A-42A5-BBAD-59A61BB20C95}" type="slidenum">
              <a:rPr lang="en-US" altLang="zh-CN" smtClean="0"/>
              <a:pPr>
                <a:defRPr/>
              </a:pPr>
              <a:t>‹#›</a:t>
            </a:fld>
            <a:endParaRPr lang="en-US" altLang="zh-CN" dirty="0"/>
          </a:p>
        </p:txBody>
      </p:sp>
    </p:spTree>
  </p:cSld>
  <p:clrMap bg1="lt1" tx1="dk1" bg2="lt2" tx2="dk2" accent1="accent1" accent2="accent2" accent3="accent3" accent4="accent4" accent5="accent5" accent6="accent6" hlink="hlink" folHlink="folHlink"/>
  <p:sldLayoutIdLst>
    <p:sldLayoutId id="2147484663" r:id="rId1"/>
    <p:sldLayoutId id="2147484587" r:id="rId2"/>
    <p:sldLayoutId id="2147484664" r:id="rId3"/>
    <p:sldLayoutId id="2147484665" r:id="rId4"/>
    <p:sldLayoutId id="2147484667" r:id="rId5"/>
  </p:sldLayoutIdLst>
  <p:timing>
    <p:tnLst>
      <p:par>
        <p:cTn id="1" dur="indefinite" restart="never" nodeType="tmRoot"/>
      </p:par>
    </p:tnLst>
  </p:timing>
  <p:hf hdr="0" ftr="0" dt="0"/>
  <p:txStyles>
    <p:titleStyle>
      <a:lvl1pPr algn="l" rtl="0" eaLnBrk="0" fontAlgn="base" hangingPunct="0">
        <a:spcBef>
          <a:spcPct val="0"/>
        </a:spcBef>
        <a:spcAft>
          <a:spcPct val="0"/>
        </a:spcAft>
        <a:defRPr kumimoji="1" sz="2800" b="1">
          <a:solidFill>
            <a:srgbClr val="800000"/>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kumimoji="1" sz="2800" b="1">
          <a:solidFill>
            <a:srgbClr val="800000"/>
          </a:solidFill>
          <a:latin typeface="Batang" pitchFamily="18" charset="-127"/>
          <a:ea typeface="宋体" pitchFamily="2" charset="-122"/>
        </a:defRPr>
      </a:lvl2pPr>
      <a:lvl3pPr algn="l" rtl="0" eaLnBrk="0" fontAlgn="base" hangingPunct="0">
        <a:spcBef>
          <a:spcPct val="0"/>
        </a:spcBef>
        <a:spcAft>
          <a:spcPct val="0"/>
        </a:spcAft>
        <a:defRPr kumimoji="1" sz="2800" b="1">
          <a:solidFill>
            <a:srgbClr val="800000"/>
          </a:solidFill>
          <a:latin typeface="Batang" pitchFamily="18" charset="-127"/>
          <a:ea typeface="宋体" pitchFamily="2" charset="-122"/>
        </a:defRPr>
      </a:lvl3pPr>
      <a:lvl4pPr algn="l" rtl="0" eaLnBrk="0" fontAlgn="base" hangingPunct="0">
        <a:spcBef>
          <a:spcPct val="0"/>
        </a:spcBef>
        <a:spcAft>
          <a:spcPct val="0"/>
        </a:spcAft>
        <a:defRPr kumimoji="1" sz="2800" b="1">
          <a:solidFill>
            <a:srgbClr val="800000"/>
          </a:solidFill>
          <a:latin typeface="Batang" pitchFamily="18" charset="-127"/>
          <a:ea typeface="宋体" pitchFamily="2" charset="-122"/>
        </a:defRPr>
      </a:lvl4pPr>
      <a:lvl5pPr algn="l" rtl="0" eaLnBrk="0" fontAlgn="base" hangingPunct="0">
        <a:spcBef>
          <a:spcPct val="0"/>
        </a:spcBef>
        <a:spcAft>
          <a:spcPct val="0"/>
        </a:spcAft>
        <a:defRPr kumimoji="1" sz="2800" b="1">
          <a:solidFill>
            <a:srgbClr val="800000"/>
          </a:solidFill>
          <a:latin typeface="Batang" pitchFamily="18" charset="-127"/>
          <a:ea typeface="宋体" pitchFamily="2" charset="-122"/>
        </a:defRPr>
      </a:lvl5pPr>
      <a:lvl6pPr marL="457200" algn="l" rtl="0" fontAlgn="base">
        <a:spcBef>
          <a:spcPct val="0"/>
        </a:spcBef>
        <a:spcAft>
          <a:spcPct val="0"/>
        </a:spcAft>
        <a:defRPr kumimoji="1" sz="2800" b="1">
          <a:solidFill>
            <a:srgbClr val="800000"/>
          </a:solidFill>
          <a:latin typeface="Batang" pitchFamily="18" charset="-127"/>
          <a:ea typeface="宋体" pitchFamily="2" charset="-122"/>
        </a:defRPr>
      </a:lvl6pPr>
      <a:lvl7pPr marL="914400" algn="l" rtl="0" fontAlgn="base">
        <a:spcBef>
          <a:spcPct val="0"/>
        </a:spcBef>
        <a:spcAft>
          <a:spcPct val="0"/>
        </a:spcAft>
        <a:defRPr kumimoji="1" sz="2800" b="1">
          <a:solidFill>
            <a:srgbClr val="800000"/>
          </a:solidFill>
          <a:latin typeface="Batang" pitchFamily="18" charset="-127"/>
          <a:ea typeface="宋体" pitchFamily="2" charset="-122"/>
        </a:defRPr>
      </a:lvl7pPr>
      <a:lvl8pPr marL="1371600" algn="l" rtl="0" fontAlgn="base">
        <a:spcBef>
          <a:spcPct val="0"/>
        </a:spcBef>
        <a:spcAft>
          <a:spcPct val="0"/>
        </a:spcAft>
        <a:defRPr kumimoji="1" sz="2800" b="1">
          <a:solidFill>
            <a:srgbClr val="800000"/>
          </a:solidFill>
          <a:latin typeface="Batang" pitchFamily="18" charset="-127"/>
          <a:ea typeface="宋体" pitchFamily="2" charset="-122"/>
        </a:defRPr>
      </a:lvl8pPr>
      <a:lvl9pPr marL="1828800" algn="l" rtl="0" fontAlgn="base">
        <a:spcBef>
          <a:spcPct val="0"/>
        </a:spcBef>
        <a:spcAft>
          <a:spcPct val="0"/>
        </a:spcAft>
        <a:defRPr kumimoji="1" sz="2800" b="1">
          <a:solidFill>
            <a:srgbClr val="800000"/>
          </a:solidFill>
          <a:latin typeface="Batang" pitchFamily="18" charset="-127"/>
          <a:ea typeface="宋体" pitchFamily="2" charset="-122"/>
        </a:defRPr>
      </a:lvl9pPr>
    </p:titleStyle>
    <p:bodyStyle>
      <a:lvl1pPr marL="469900" indent="-469900" algn="l" rtl="0" eaLnBrk="0" fontAlgn="base" hangingPunct="0">
        <a:lnSpc>
          <a:spcPct val="150000"/>
        </a:lnSpc>
        <a:spcBef>
          <a:spcPct val="20000"/>
        </a:spcBef>
        <a:spcAft>
          <a:spcPct val="0"/>
        </a:spcAft>
        <a:buClr>
          <a:schemeClr val="accent2"/>
        </a:buClr>
        <a:buFont typeface="Wingdings" panose="05000000000000000000" pitchFamily="2" charset="2"/>
        <a:buChar char="o"/>
        <a:defRPr sz="2400" b="1">
          <a:solidFill>
            <a:schemeClr val="tx1"/>
          </a:solidFill>
          <a:latin typeface="华文楷体" panose="02010600040101010101" pitchFamily="2" charset="-122"/>
          <a:ea typeface="华文楷体" panose="02010600040101010101" pitchFamily="2"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anose="05000000000000000000" pitchFamily="2" charset="2"/>
        <a:buChar char="n"/>
        <a:defRPr sz="2400">
          <a:solidFill>
            <a:schemeClr val="tx1"/>
          </a:solidFill>
          <a:latin typeface="华文楷体" panose="02010600040101010101" pitchFamily="2" charset="-122"/>
          <a:ea typeface="华文楷体" panose="02010600040101010101" pitchFamily="2" charset="-122"/>
        </a:defRPr>
      </a:lvl2pPr>
      <a:lvl3pPr marL="1304925" indent="-395288" algn="l" rtl="0" eaLnBrk="0" fontAlgn="base" hangingPunct="0">
        <a:lnSpc>
          <a:spcPct val="150000"/>
        </a:lnSpc>
        <a:spcBef>
          <a:spcPct val="20000"/>
        </a:spcBef>
        <a:spcAft>
          <a:spcPct val="0"/>
        </a:spcAft>
        <a:buClr>
          <a:schemeClr val="accent2"/>
        </a:buClr>
        <a:buFont typeface="Wingdings" panose="05000000000000000000" pitchFamily="2" charset="2"/>
        <a:buChar char="o"/>
        <a:defRPr sz="2400">
          <a:solidFill>
            <a:schemeClr val="tx1"/>
          </a:solidFill>
          <a:latin typeface="华文楷体" panose="02010600040101010101" pitchFamily="2" charset="-122"/>
          <a:ea typeface="华文楷体" panose="02010600040101010101" pitchFamily="2" charset="-122"/>
        </a:defRPr>
      </a:lvl3pPr>
      <a:lvl4pPr marL="1693863" indent="-387350" algn="l" rtl="0" eaLnBrk="0" fontAlgn="base" hangingPunct="0">
        <a:lnSpc>
          <a:spcPct val="150000"/>
        </a:lnSpc>
        <a:spcBef>
          <a:spcPct val="20000"/>
        </a:spcBef>
        <a:spcAft>
          <a:spcPct val="0"/>
        </a:spcAft>
        <a:buClr>
          <a:schemeClr val="accent2"/>
        </a:buClr>
        <a:buFont typeface="Wingdings" panose="05000000000000000000" pitchFamily="2" charset="2"/>
        <a:buChar char="n"/>
        <a:defRPr sz="2400">
          <a:solidFill>
            <a:schemeClr val="tx1"/>
          </a:solidFill>
          <a:latin typeface="华文楷体" panose="02010600040101010101" pitchFamily="2" charset="-122"/>
          <a:ea typeface="华文楷体" panose="02010600040101010101" pitchFamily="2" charset="-122"/>
        </a:defRPr>
      </a:lvl4pPr>
      <a:lvl5pPr marL="2093913" indent="-398463" algn="l" rtl="0" eaLnBrk="0" fontAlgn="base" hangingPunct="0">
        <a:lnSpc>
          <a:spcPct val="150000"/>
        </a:lnSpc>
        <a:spcBef>
          <a:spcPct val="25000"/>
        </a:spcBef>
        <a:spcAft>
          <a:spcPct val="0"/>
        </a:spcAft>
        <a:buClr>
          <a:schemeClr val="accent2"/>
        </a:buClr>
        <a:buFont typeface="Wingdings" panose="05000000000000000000" pitchFamily="2" charset="2"/>
        <a:buChar char="§"/>
        <a:defRPr sz="2400">
          <a:solidFill>
            <a:schemeClr val="tx1"/>
          </a:solidFill>
          <a:latin typeface="华文楷体" panose="02010600040101010101" pitchFamily="2" charset="-122"/>
          <a:ea typeface="华文楷体" panose="0201060004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p:txBody>
          <a:bodyPr/>
          <a:lstStyle/>
          <a:p>
            <a:pPr eaLnBrk="1" hangingPunct="1"/>
            <a:r>
              <a:rPr lang="zh-CN" altLang="en-US" dirty="0" smtClean="0"/>
              <a:t>第</a:t>
            </a:r>
            <a:r>
              <a:rPr lang="en-US" altLang="zh-CN" dirty="0" smtClean="0"/>
              <a:t>3</a:t>
            </a:r>
            <a:r>
              <a:rPr lang="zh-CN" altLang="en-US" dirty="0" smtClean="0"/>
              <a:t>章   </a:t>
            </a:r>
            <a:r>
              <a:rPr lang="en-US" altLang="zh-CN" dirty="0" smtClean="0"/>
              <a:t>8086</a:t>
            </a:r>
            <a:r>
              <a:rPr lang="zh-CN" altLang="en-US" dirty="0" smtClean="0"/>
              <a:t>的指令系统</a:t>
            </a:r>
            <a:endParaRPr lang="zh-CN" altLang="en-US" dirty="0"/>
          </a:p>
        </p:txBody>
      </p:sp>
      <p:sp>
        <p:nvSpPr>
          <p:cNvPr id="14339" name="矩形 3"/>
          <p:cNvSpPr>
            <a:spLocks noChangeArrowheads="1"/>
          </p:cNvSpPr>
          <p:nvPr/>
        </p:nvSpPr>
        <p:spPr bwMode="auto">
          <a:xfrm>
            <a:off x="5368925" y="5516563"/>
            <a:ext cx="305752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Batang" pitchFamily="18" charset="-127"/>
                <a:ea typeface="宋体" panose="02010600030101010101" pitchFamily="2" charset="-122"/>
              </a:defRPr>
            </a:lvl1pPr>
            <a:lvl2pPr marL="742950" indent="-285750">
              <a:defRPr sz="2000">
                <a:solidFill>
                  <a:schemeClr val="tx1"/>
                </a:solidFill>
                <a:latin typeface="Batang" pitchFamily="18" charset="-127"/>
                <a:ea typeface="宋体" panose="02010600030101010101" pitchFamily="2" charset="-122"/>
              </a:defRPr>
            </a:lvl2pPr>
            <a:lvl3pPr marL="1143000" indent="-228600">
              <a:defRPr sz="2000">
                <a:solidFill>
                  <a:schemeClr val="tx1"/>
                </a:solidFill>
                <a:latin typeface="Batang" pitchFamily="18" charset="-127"/>
                <a:ea typeface="宋体" panose="02010600030101010101" pitchFamily="2" charset="-122"/>
              </a:defRPr>
            </a:lvl3pPr>
            <a:lvl4pPr marL="1600200" indent="-228600">
              <a:defRPr sz="2000">
                <a:solidFill>
                  <a:schemeClr val="tx1"/>
                </a:solidFill>
                <a:latin typeface="Batang" pitchFamily="18" charset="-127"/>
                <a:ea typeface="宋体" panose="02010600030101010101" pitchFamily="2" charset="-122"/>
              </a:defRPr>
            </a:lvl4pPr>
            <a:lvl5pPr marL="2057400" indent="-228600">
              <a:defRPr sz="2000">
                <a:solidFill>
                  <a:schemeClr val="tx1"/>
                </a:solidFill>
                <a:latin typeface="Batang" pitchFamily="18" charset="-127"/>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9pPr>
          </a:lstStyle>
          <a:p>
            <a:pPr algn="ctr" eaLnBrk="1" hangingPunct="1">
              <a:spcBef>
                <a:spcPct val="20000"/>
              </a:spcBef>
            </a:pPr>
            <a:r>
              <a:rPr lang="zh-CN" altLang="en-US" sz="3200" b="1">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主讲人：荣生辉</a:t>
            </a:r>
            <a:endParaRPr lang="en-US" altLang="zh-CN" sz="3200" b="1"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a:t>
            </a:r>
            <a:r>
              <a:rPr lang="zh-CN" altLang="en-US" dirty="0" smtClean="0"/>
              <a:t>汇编语言概述</a:t>
            </a:r>
            <a:endParaRPr lang="zh-CN" altLang="en-US" dirty="0"/>
          </a:p>
        </p:txBody>
      </p:sp>
      <p:sp>
        <p:nvSpPr>
          <p:cNvPr id="35843" name="Rectangle 3"/>
          <p:cNvSpPr>
            <a:spLocks noGrp="1" noChangeArrowheads="1"/>
          </p:cNvSpPr>
          <p:nvPr>
            <p:ph type="body" idx="1"/>
          </p:nvPr>
        </p:nvSpPr>
        <p:spPr>
          <a:xfrm>
            <a:off x="571500" y="1196752"/>
            <a:ext cx="8001000" cy="4752528"/>
          </a:xfrm>
        </p:spPr>
        <p:txBody>
          <a:bodyPr/>
          <a:lstStyle/>
          <a:p>
            <a:pPr indent="0">
              <a:buNone/>
            </a:pPr>
            <a:r>
              <a:rPr lang="zh-CN" altLang="en-US" dirty="0" smtClean="0">
                <a:solidFill>
                  <a:srgbClr val="A50021"/>
                </a:solidFill>
                <a:ea typeface="黑体" panose="02010609060101010101" pitchFamily="49" charset="-122"/>
              </a:rPr>
              <a:t>由汇编程序执行的汇编过程</a:t>
            </a:r>
            <a:endParaRPr lang="en-US" altLang="zh-CN" dirty="0" smtClean="0">
              <a:solidFill>
                <a:srgbClr val="A50021"/>
              </a:solidFill>
              <a:ea typeface="黑体" panose="02010609060101010101" pitchFamily="49" charset="-122"/>
            </a:endParaRPr>
          </a:p>
          <a:p>
            <a:pPr>
              <a:spcBef>
                <a:spcPct val="80000"/>
              </a:spcBef>
              <a:buFontTx/>
              <a:buNone/>
            </a:pPr>
            <a:r>
              <a:rPr lang="zh-CN" altLang="en-US" dirty="0">
                <a:solidFill>
                  <a:srgbClr val="FF3300"/>
                </a:solidFill>
                <a:effectLst>
                  <a:outerShdw blurRad="38100" dist="38100" dir="2700000" algn="tl">
                    <a:srgbClr val="C0C0C0"/>
                  </a:outerShdw>
                </a:effectLst>
                <a:ea typeface="黑体" panose="02010609060101010101" pitchFamily="49" charset="-122"/>
              </a:rPr>
              <a:t>首先，</a:t>
            </a:r>
            <a:r>
              <a:rPr lang="zh-CN" altLang="en-US" dirty="0">
                <a:effectLst>
                  <a:outerShdw blurRad="38100" dist="38100" dir="2700000" algn="tl">
                    <a:srgbClr val="C0C0C0"/>
                  </a:outerShdw>
                </a:effectLst>
                <a:ea typeface="黑体" panose="02010609060101010101" pitchFamily="49" charset="-122"/>
              </a:rPr>
              <a:t>用户编写汇编语言</a:t>
            </a:r>
            <a:r>
              <a:rPr lang="zh-CN" altLang="en-US" dirty="0" smtClean="0">
                <a:effectLst>
                  <a:outerShdw blurRad="38100" dist="38100" dir="2700000" algn="tl">
                    <a:srgbClr val="C0C0C0"/>
                  </a:outerShdw>
                </a:effectLst>
                <a:ea typeface="黑体" panose="02010609060101010101" pitchFamily="49" charset="-122"/>
              </a:rPr>
              <a:t>源文件（</a:t>
            </a:r>
            <a:r>
              <a:rPr lang="zh-CN" altLang="en-US" dirty="0">
                <a:solidFill>
                  <a:srgbClr val="FF3300"/>
                </a:solidFill>
                <a:effectLst>
                  <a:outerShdw blurRad="38100" dist="38100" dir="2700000" algn="tl">
                    <a:srgbClr val="C0C0C0"/>
                  </a:outerShdw>
                </a:effectLst>
                <a:ea typeface="黑体" panose="02010609060101010101" pitchFamily="49" charset="-122"/>
                <a:sym typeface="Symbol" panose="05050102010706020507" pitchFamily="18" charset="2"/>
              </a:rPr>
              <a:t> </a:t>
            </a:r>
            <a:r>
              <a:rPr lang="zh-CN" altLang="en-US" dirty="0" smtClean="0">
                <a:solidFill>
                  <a:srgbClr val="FF3300"/>
                </a:solidFill>
                <a:effectLst>
                  <a:outerShdw blurRad="38100" dist="38100" dir="2700000" algn="tl">
                    <a:srgbClr val="C0C0C0"/>
                  </a:outerShdw>
                </a:effectLst>
                <a:ea typeface="黑体" panose="02010609060101010101" pitchFamily="49" charset="-122"/>
                <a:sym typeface="Symbol" panose="05050102010706020507" pitchFamily="18" charset="2"/>
              </a:rPr>
              <a:t></a:t>
            </a:r>
            <a:r>
              <a:rPr lang="en-US" altLang="zh-CN" dirty="0" err="1" smtClean="0">
                <a:solidFill>
                  <a:srgbClr val="FF3300"/>
                </a:solidFill>
                <a:effectLst>
                  <a:outerShdw blurRad="38100" dist="38100" dir="2700000" algn="tl">
                    <a:srgbClr val="C0C0C0"/>
                  </a:outerShdw>
                </a:effectLst>
                <a:ea typeface="黑体" panose="02010609060101010101" pitchFamily="49" charset="-122"/>
              </a:rPr>
              <a:t>ASM</a:t>
            </a:r>
            <a:r>
              <a:rPr lang="zh-CN" altLang="en-US" dirty="0" smtClean="0">
                <a:effectLst>
                  <a:outerShdw blurRad="38100" dist="38100" dir="2700000" algn="tl">
                    <a:srgbClr val="C0C0C0"/>
                  </a:outerShdw>
                </a:effectLst>
                <a:ea typeface="黑体" panose="02010609060101010101" pitchFamily="49" charset="-122"/>
              </a:rPr>
              <a:t>），</a:t>
            </a:r>
            <a:r>
              <a:rPr lang="zh-CN" altLang="en-US" dirty="0">
                <a:effectLst>
                  <a:outerShdw blurRad="38100" dist="38100" dir="2700000" algn="tl">
                    <a:srgbClr val="C0C0C0"/>
                  </a:outerShdw>
                </a:effectLst>
                <a:ea typeface="黑体" panose="02010609060101010101" pitchFamily="49" charset="-122"/>
              </a:rPr>
              <a:t>经过汇编程序进行</a:t>
            </a:r>
            <a:r>
              <a:rPr lang="zh-CN" altLang="en-US" dirty="0" smtClean="0">
                <a:effectLst>
                  <a:outerShdw blurRad="38100" dist="38100" dir="2700000" algn="tl">
                    <a:srgbClr val="C0C0C0"/>
                  </a:outerShdw>
                </a:effectLst>
                <a:ea typeface="黑体" panose="02010609060101010101" pitchFamily="49" charset="-122"/>
              </a:rPr>
              <a:t>汇编</a:t>
            </a:r>
            <a:r>
              <a:rPr lang="en-US" altLang="zh-CN" dirty="0" smtClean="0">
                <a:effectLst>
                  <a:outerShdw blurRad="38100" dist="38100" dir="2700000" algn="tl">
                    <a:srgbClr val="C0C0C0"/>
                  </a:outerShdw>
                </a:effectLst>
                <a:ea typeface="黑体" panose="02010609060101010101" pitchFamily="49" charset="-122"/>
              </a:rPr>
              <a:t>(</a:t>
            </a:r>
            <a:r>
              <a:rPr lang="zh-CN" altLang="en-US" dirty="0" smtClean="0">
                <a:effectLst>
                  <a:outerShdw blurRad="38100" dist="38100" dir="2700000" algn="tl">
                    <a:srgbClr val="C0C0C0"/>
                  </a:outerShdw>
                </a:effectLst>
                <a:ea typeface="黑体" panose="02010609060101010101" pitchFamily="49" charset="-122"/>
              </a:rPr>
              <a:t>如</a:t>
            </a:r>
            <a:r>
              <a:rPr lang="en-US" altLang="zh-CN" dirty="0" err="1" smtClean="0">
                <a:effectLst>
                  <a:outerShdw blurRad="38100" dist="38100" dir="2700000" algn="tl">
                    <a:srgbClr val="C0C0C0"/>
                  </a:outerShdw>
                </a:effectLst>
                <a:ea typeface="黑体" panose="02010609060101010101" pitchFamily="49" charset="-122"/>
              </a:rPr>
              <a:t>MASM</a:t>
            </a:r>
            <a:r>
              <a:rPr lang="en-US" altLang="zh-CN" dirty="0" smtClean="0">
                <a:effectLst>
                  <a:outerShdw blurRad="38100" dist="38100" dir="2700000" algn="tl">
                    <a:srgbClr val="C0C0C0"/>
                  </a:outerShdw>
                </a:effectLst>
                <a:ea typeface="黑体" panose="02010609060101010101" pitchFamily="49" charset="-122"/>
              </a:rPr>
              <a:t>)</a:t>
            </a:r>
            <a:r>
              <a:rPr lang="zh-CN" altLang="en-US" dirty="0" smtClean="0">
                <a:effectLst>
                  <a:outerShdw blurRad="38100" dist="38100" dir="2700000" algn="tl">
                    <a:srgbClr val="C0C0C0"/>
                  </a:outerShdw>
                </a:effectLst>
                <a:ea typeface="黑体" panose="02010609060101010101" pitchFamily="49" charset="-122"/>
              </a:rPr>
              <a:t>，</a:t>
            </a:r>
            <a:r>
              <a:rPr lang="zh-CN" altLang="en-US" dirty="0">
                <a:effectLst>
                  <a:outerShdw blurRad="38100" dist="38100" dir="2700000" algn="tl">
                    <a:srgbClr val="C0C0C0"/>
                  </a:outerShdw>
                </a:effectLst>
                <a:ea typeface="黑体" panose="02010609060101010101" pitchFamily="49" charset="-122"/>
              </a:rPr>
              <a:t>产生属性为</a:t>
            </a:r>
            <a:r>
              <a:rPr lang="zh-CN" altLang="en-US" dirty="0">
                <a:solidFill>
                  <a:srgbClr val="FF3300"/>
                </a:solidFill>
                <a:effectLst>
                  <a:outerShdw blurRad="38100" dist="38100" dir="2700000" algn="tl">
                    <a:srgbClr val="C0C0C0"/>
                  </a:outerShdw>
                </a:effectLst>
                <a:ea typeface="黑体" panose="02010609060101010101" pitchFamily="49" charset="-122"/>
                <a:sym typeface="Symbol" panose="05050102010706020507" pitchFamily="18" charset="2"/>
              </a:rPr>
              <a:t></a:t>
            </a:r>
            <a:r>
              <a:rPr lang="en-US" altLang="zh-CN" dirty="0" err="1">
                <a:solidFill>
                  <a:srgbClr val="FF3300"/>
                </a:solidFill>
                <a:effectLst>
                  <a:outerShdw blurRad="38100" dist="38100" dir="2700000" algn="tl">
                    <a:srgbClr val="C0C0C0"/>
                  </a:outerShdw>
                </a:effectLst>
                <a:ea typeface="黑体" panose="02010609060101010101" pitchFamily="49" charset="-122"/>
              </a:rPr>
              <a:t>OBJ</a:t>
            </a:r>
            <a:r>
              <a:rPr lang="zh-CN" altLang="en-US" dirty="0">
                <a:effectLst>
                  <a:outerShdw blurRad="38100" dist="38100" dir="2700000" algn="tl">
                    <a:srgbClr val="C0C0C0"/>
                  </a:outerShdw>
                </a:effectLst>
                <a:ea typeface="黑体" panose="02010609060101010101" pitchFamily="49" charset="-122"/>
              </a:rPr>
              <a:t>的以二进制代码表示的目标程序并存盘。</a:t>
            </a:r>
          </a:p>
          <a:p>
            <a:pPr>
              <a:spcBef>
                <a:spcPct val="80000"/>
              </a:spcBef>
              <a:buFontTx/>
              <a:buNone/>
            </a:pPr>
            <a:r>
              <a:rPr lang="zh-CN" altLang="en-US" dirty="0">
                <a:solidFill>
                  <a:srgbClr val="FF3300"/>
                </a:solidFill>
                <a:effectLst>
                  <a:outerShdw blurRad="38100" dist="38100" dir="2700000" algn="tl">
                    <a:srgbClr val="C0C0C0"/>
                  </a:outerShdw>
                </a:effectLst>
                <a:ea typeface="黑体" panose="02010609060101010101" pitchFamily="49" charset="-122"/>
              </a:rPr>
              <a:t>    然后</a:t>
            </a:r>
            <a:r>
              <a:rPr lang="zh-CN" altLang="en-US" dirty="0">
                <a:effectLst>
                  <a:outerShdw blurRad="38100" dist="38100" dir="2700000" algn="tl">
                    <a:srgbClr val="C0C0C0"/>
                  </a:outerShdw>
                </a:effectLst>
                <a:ea typeface="黑体" panose="02010609060101010101" pitchFamily="49" charset="-122"/>
              </a:rPr>
              <a:t>通过连接程序</a:t>
            </a:r>
            <a:r>
              <a:rPr lang="en-US" altLang="zh-CN" dirty="0">
                <a:effectLst>
                  <a:outerShdw blurRad="38100" dist="38100" dir="2700000" algn="tl">
                    <a:srgbClr val="C0C0C0"/>
                  </a:outerShdw>
                </a:effectLst>
                <a:ea typeface="黑体" panose="02010609060101010101" pitchFamily="49" charset="-122"/>
              </a:rPr>
              <a:t>(</a:t>
            </a:r>
            <a:r>
              <a:rPr lang="en-US" altLang="zh-CN" dirty="0" smtClean="0">
                <a:effectLst>
                  <a:outerShdw blurRad="38100" dist="38100" dir="2700000" algn="tl">
                    <a:srgbClr val="C0C0C0"/>
                  </a:outerShdw>
                </a:effectLst>
                <a:ea typeface="黑体" panose="02010609060101010101" pitchFamily="49" charset="-122"/>
              </a:rPr>
              <a:t>LINK)</a:t>
            </a:r>
            <a:r>
              <a:rPr lang="zh-CN" altLang="en-US" dirty="0">
                <a:effectLst>
                  <a:outerShdw blurRad="38100" dist="38100" dir="2700000" algn="tl">
                    <a:srgbClr val="C0C0C0"/>
                  </a:outerShdw>
                </a:effectLst>
                <a:ea typeface="黑体" panose="02010609060101010101" pitchFamily="49" charset="-122"/>
              </a:rPr>
              <a:t>把目标文件与库文件以及其他目标文件连接在一起，形成属性为</a:t>
            </a:r>
            <a:r>
              <a:rPr lang="zh-CN" altLang="en-US" dirty="0">
                <a:solidFill>
                  <a:srgbClr val="FF3300"/>
                </a:solidFill>
                <a:effectLst>
                  <a:outerShdw blurRad="38100" dist="38100" dir="2700000" algn="tl">
                    <a:srgbClr val="C0C0C0"/>
                  </a:outerShdw>
                </a:effectLst>
                <a:ea typeface="黑体" panose="02010609060101010101" pitchFamily="49" charset="-122"/>
                <a:sym typeface="Symbol" panose="05050102010706020507" pitchFamily="18" charset="2"/>
              </a:rPr>
              <a:t></a:t>
            </a:r>
            <a:r>
              <a:rPr lang="en-US" altLang="zh-CN" dirty="0">
                <a:solidFill>
                  <a:srgbClr val="FF3300"/>
                </a:solidFill>
                <a:effectLst>
                  <a:outerShdw blurRad="38100" dist="38100" dir="2700000" algn="tl">
                    <a:srgbClr val="C0C0C0"/>
                  </a:outerShdw>
                </a:effectLst>
                <a:ea typeface="黑体" panose="02010609060101010101" pitchFamily="49" charset="-122"/>
              </a:rPr>
              <a:t>EXE</a:t>
            </a:r>
            <a:r>
              <a:rPr lang="zh-CN" altLang="en-US" dirty="0">
                <a:effectLst>
                  <a:outerShdw blurRad="38100" dist="38100" dir="2700000" algn="tl">
                    <a:srgbClr val="C0C0C0"/>
                  </a:outerShdw>
                </a:effectLst>
                <a:ea typeface="黑体" panose="02010609060101010101" pitchFamily="49" charset="-122"/>
              </a:rPr>
              <a:t>的可执行文件</a:t>
            </a:r>
            <a:r>
              <a:rPr lang="en-US" altLang="zh-CN" dirty="0">
                <a:effectLst>
                  <a:outerShdw blurRad="38100" dist="38100" dir="2700000" algn="tl">
                    <a:srgbClr val="C0C0C0"/>
                  </a:outerShdw>
                </a:effectLst>
                <a:ea typeface="黑体" panose="02010609060101010101" pitchFamily="49" charset="-122"/>
              </a:rPr>
              <a:t>, </a:t>
            </a:r>
            <a:r>
              <a:rPr lang="zh-CN" altLang="en-US" dirty="0">
                <a:effectLst>
                  <a:outerShdw blurRad="38100" dist="38100" dir="2700000" algn="tl">
                    <a:srgbClr val="C0C0C0"/>
                  </a:outerShdw>
                </a:effectLst>
                <a:ea typeface="黑体" panose="02010609060101010101" pitchFamily="49" charset="-122"/>
              </a:rPr>
              <a:t>才能在</a:t>
            </a:r>
            <a:r>
              <a:rPr lang="en-US" altLang="zh-CN" dirty="0">
                <a:effectLst>
                  <a:outerShdw blurRad="38100" dist="38100" dir="2700000" algn="tl">
                    <a:srgbClr val="C0C0C0"/>
                  </a:outerShdw>
                </a:effectLst>
                <a:ea typeface="黑体" panose="02010609060101010101" pitchFamily="49" charset="-122"/>
              </a:rPr>
              <a:t>DOS</a:t>
            </a:r>
            <a:r>
              <a:rPr lang="zh-CN" altLang="en-US" dirty="0">
                <a:effectLst>
                  <a:outerShdw blurRad="38100" dist="38100" dir="2700000" algn="tl">
                    <a:srgbClr val="C0C0C0"/>
                  </a:outerShdw>
                </a:effectLst>
                <a:ea typeface="黑体" panose="02010609060101010101" pitchFamily="49" charset="-122"/>
              </a:rPr>
              <a:t>环境下在机器上执行之。</a:t>
            </a:r>
          </a:p>
          <a:p>
            <a:pPr indent="0">
              <a:buNone/>
            </a:pPr>
            <a:endParaRPr lang="zh-CN" altLang="en-US" dirty="0">
              <a:solidFill>
                <a:srgbClr val="A50021"/>
              </a:solidFill>
              <a:ea typeface="黑体" panose="02010609060101010101" pitchFamily="49" charset="-122"/>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10</a:t>
            </a:fld>
            <a:endParaRPr lang="en-US" altLang="zh-CN" dirty="0"/>
          </a:p>
        </p:txBody>
      </p:sp>
    </p:spTree>
    <p:extLst>
      <p:ext uri="{BB962C8B-B14F-4D97-AF65-F5344CB8AC3E}">
        <p14:creationId xmlns:p14="http://schemas.microsoft.com/office/powerpoint/2010/main" val="2109983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a:t>
            </a:r>
            <a:r>
              <a:rPr lang="zh-CN" altLang="en-US" dirty="0" smtClean="0"/>
              <a:t>汇编语言概述</a:t>
            </a:r>
            <a:endParaRPr lang="zh-CN" altLang="en-US" dirty="0"/>
          </a:p>
        </p:txBody>
      </p:sp>
      <p:sp>
        <p:nvSpPr>
          <p:cNvPr id="35843" name="Rectangle 3"/>
          <p:cNvSpPr>
            <a:spLocks noGrp="1" noChangeArrowheads="1"/>
          </p:cNvSpPr>
          <p:nvPr>
            <p:ph type="body" idx="1"/>
          </p:nvPr>
        </p:nvSpPr>
        <p:spPr>
          <a:xfrm>
            <a:off x="571500" y="1196752"/>
            <a:ext cx="8001000" cy="4752528"/>
          </a:xfrm>
        </p:spPr>
        <p:txBody>
          <a:bodyPr/>
          <a:lstStyle/>
          <a:p>
            <a:pPr indent="0">
              <a:buNone/>
            </a:pPr>
            <a:r>
              <a:rPr lang="zh-CN" altLang="en-US" dirty="0" smtClean="0">
                <a:solidFill>
                  <a:srgbClr val="A50021"/>
                </a:solidFill>
                <a:ea typeface="黑体" panose="02010609060101010101" pitchFamily="49" charset="-122"/>
              </a:rPr>
              <a:t>由汇编程序执行的汇编过程</a:t>
            </a:r>
            <a:endParaRPr lang="en-US" altLang="zh-CN" dirty="0" smtClean="0">
              <a:solidFill>
                <a:srgbClr val="A50021"/>
              </a:solidFill>
              <a:ea typeface="黑体" panose="02010609060101010101" pitchFamily="49" charset="-122"/>
            </a:endParaRPr>
          </a:p>
          <a:p>
            <a:pPr>
              <a:lnSpc>
                <a:spcPct val="90000"/>
              </a:lnSpc>
              <a:spcBef>
                <a:spcPct val="80000"/>
              </a:spcBef>
              <a:buFontTx/>
              <a:buNone/>
            </a:pPr>
            <a:r>
              <a:rPr lang="zh-CN" altLang="en-US" b="1" dirty="0">
                <a:solidFill>
                  <a:srgbClr val="3333FF"/>
                </a:solidFill>
                <a:effectLst>
                  <a:outerShdw blurRad="38100" dist="38100" dir="2700000" algn="tl">
                    <a:srgbClr val="C0C0C0"/>
                  </a:outerShdw>
                </a:effectLst>
                <a:ea typeface="黑体" panose="02010609060101010101" pitchFamily="49" charset="-122"/>
              </a:rPr>
              <a:t>汇编源程序：</a:t>
            </a:r>
            <a:r>
              <a:rPr lang="zh-CN" altLang="en-US" dirty="0">
                <a:effectLst>
                  <a:outerShdw blurRad="38100" dist="38100" dir="2700000" algn="tl">
                    <a:srgbClr val="C0C0C0"/>
                  </a:outerShdw>
                </a:effectLst>
                <a:ea typeface="黑体" panose="02010609060101010101" pitchFamily="49" charset="-122"/>
              </a:rPr>
              <a:t>按严格的语法规则用汇编语言编写的程序。</a:t>
            </a:r>
          </a:p>
          <a:p>
            <a:pPr>
              <a:lnSpc>
                <a:spcPct val="90000"/>
              </a:lnSpc>
              <a:spcBef>
                <a:spcPct val="80000"/>
              </a:spcBef>
              <a:buFontTx/>
              <a:buNone/>
            </a:pPr>
            <a:r>
              <a:rPr lang="zh-CN" altLang="en-US" b="1" dirty="0">
                <a:solidFill>
                  <a:srgbClr val="3333FF"/>
                </a:solidFill>
                <a:effectLst>
                  <a:outerShdw blurRad="38100" dist="38100" dir="2700000" algn="tl">
                    <a:srgbClr val="C0C0C0"/>
                  </a:outerShdw>
                </a:effectLst>
                <a:ea typeface="黑体" panose="02010609060101010101" pitchFamily="49" charset="-122"/>
              </a:rPr>
              <a:t>编辑程序：</a:t>
            </a:r>
            <a:r>
              <a:rPr lang="zh-CN" altLang="en-US" dirty="0">
                <a:effectLst>
                  <a:outerShdw blurRad="38100" dist="38100" dir="2700000" algn="tl">
                    <a:srgbClr val="C0C0C0"/>
                  </a:outerShdw>
                </a:effectLst>
                <a:ea typeface="黑体" panose="02010609060101010101" pitchFamily="49" charset="-122"/>
              </a:rPr>
              <a:t>建立和修改汇编语言源程序，形成属性为 </a:t>
            </a:r>
            <a:r>
              <a:rPr lang="zh-CN" altLang="en-US" dirty="0">
                <a:effectLst>
                  <a:outerShdw blurRad="38100" dist="38100" dir="2700000" algn="tl">
                    <a:srgbClr val="C0C0C0"/>
                  </a:outerShdw>
                </a:effectLst>
                <a:ea typeface="黑体" panose="02010609060101010101" pitchFamily="49" charset="-122"/>
                <a:sym typeface="Symbol" panose="05050102010706020507" pitchFamily="18" charset="2"/>
              </a:rPr>
              <a:t></a:t>
            </a:r>
            <a:r>
              <a:rPr lang="en-US" altLang="zh-CN" dirty="0">
                <a:effectLst>
                  <a:outerShdw blurRad="38100" dist="38100" dir="2700000" algn="tl">
                    <a:srgbClr val="C0C0C0"/>
                  </a:outerShdw>
                </a:effectLst>
                <a:ea typeface="黑体" panose="02010609060101010101" pitchFamily="49" charset="-122"/>
              </a:rPr>
              <a:t>ASM  </a:t>
            </a:r>
            <a:r>
              <a:rPr lang="zh-CN" altLang="en-US" dirty="0">
                <a:effectLst>
                  <a:outerShdw blurRad="38100" dist="38100" dir="2700000" algn="tl">
                    <a:srgbClr val="C0C0C0"/>
                  </a:outerShdw>
                </a:effectLst>
                <a:ea typeface="黑体" panose="02010609060101010101" pitchFamily="49" charset="-122"/>
              </a:rPr>
              <a:t>的源文件。</a:t>
            </a:r>
            <a:r>
              <a:rPr lang="zh-CN" altLang="en-US" sz="2200" b="1" dirty="0">
                <a:solidFill>
                  <a:srgbClr val="006600"/>
                </a:solidFill>
                <a:effectLst>
                  <a:outerShdw blurRad="38100" dist="38100" dir="2700000" algn="tl">
                    <a:srgbClr val="C0C0C0"/>
                  </a:outerShdw>
                </a:effectLst>
                <a:ea typeface="黑体" panose="02010609060101010101" pitchFamily="49" charset="-122"/>
              </a:rPr>
              <a:t>常用软件：</a:t>
            </a:r>
            <a:r>
              <a:rPr lang="zh-CN" altLang="en-US" sz="2200" dirty="0">
                <a:effectLst>
                  <a:outerShdw blurRad="38100" dist="38100" dir="2700000" algn="tl">
                    <a:srgbClr val="C0C0C0"/>
                  </a:outerShdw>
                </a:effectLst>
                <a:ea typeface="黑体" panose="02010609060101010101" pitchFamily="49" charset="-122"/>
              </a:rPr>
              <a:t>全屏幕文本编辑</a:t>
            </a:r>
            <a:r>
              <a:rPr lang="en-US" altLang="zh-CN" sz="2200" dirty="0">
                <a:effectLst>
                  <a:outerShdw blurRad="38100" dist="38100" dir="2700000" algn="tl">
                    <a:srgbClr val="C0C0C0"/>
                  </a:outerShdw>
                </a:effectLst>
                <a:ea typeface="黑体" panose="02010609060101010101" pitchFamily="49" charset="-122"/>
              </a:rPr>
              <a:t>EDIT</a:t>
            </a:r>
            <a:r>
              <a:rPr lang="zh-CN" altLang="en-US" sz="2200" dirty="0">
                <a:effectLst>
                  <a:outerShdw blurRad="38100" dist="38100" dir="2700000" algn="tl">
                    <a:srgbClr val="C0C0C0"/>
                  </a:outerShdw>
                </a:effectLst>
                <a:ea typeface="黑体" panose="02010609060101010101" pitchFamily="49" charset="-122"/>
              </a:rPr>
              <a:t>，记事本</a:t>
            </a:r>
            <a:r>
              <a:rPr lang="en-US" altLang="zh-CN" sz="2200" dirty="0" smtClean="0">
                <a:effectLst>
                  <a:outerShdw blurRad="38100" dist="38100" dir="2700000" algn="tl">
                    <a:srgbClr val="C0C0C0"/>
                  </a:outerShdw>
                </a:effectLst>
                <a:ea typeface="黑体" panose="02010609060101010101" pitchFamily="49" charset="-122"/>
              </a:rPr>
              <a:t>NOTEPAD</a:t>
            </a:r>
          </a:p>
          <a:p>
            <a:pPr>
              <a:lnSpc>
                <a:spcPct val="90000"/>
              </a:lnSpc>
              <a:spcBef>
                <a:spcPct val="80000"/>
              </a:spcBef>
              <a:buFontTx/>
              <a:buNone/>
            </a:pPr>
            <a:r>
              <a:rPr lang="zh-CN" altLang="en-US" sz="2000" b="1" dirty="0">
                <a:solidFill>
                  <a:srgbClr val="3333FF"/>
                </a:solidFill>
                <a:effectLst>
                  <a:outerShdw blurRad="38100" dist="38100" dir="2700000" algn="tl">
                    <a:srgbClr val="C0C0C0"/>
                  </a:outerShdw>
                </a:effectLst>
                <a:ea typeface="黑体" panose="02010609060101010101" pitchFamily="49" charset="-122"/>
              </a:rPr>
              <a:t>汇编程序：</a:t>
            </a:r>
            <a:r>
              <a:rPr lang="zh-CN" altLang="en-US" sz="2000" dirty="0">
                <a:effectLst>
                  <a:outerShdw blurRad="38100" dist="38100" dir="2700000" algn="tl">
                    <a:srgbClr val="C0C0C0"/>
                  </a:outerShdw>
                </a:effectLst>
                <a:ea typeface="黑体" panose="02010609060101010101" pitchFamily="49" charset="-122"/>
              </a:rPr>
              <a:t>对源文件进行汇编，产生属性为</a:t>
            </a:r>
            <a:r>
              <a:rPr lang="zh-CN" altLang="en-US" sz="2000" dirty="0">
                <a:effectLst>
                  <a:outerShdw blurRad="38100" dist="38100" dir="2700000" algn="tl">
                    <a:srgbClr val="C0C0C0"/>
                  </a:outerShdw>
                </a:effectLst>
                <a:ea typeface="黑体" panose="02010609060101010101" pitchFamily="49" charset="-122"/>
                <a:sym typeface="Symbol" panose="05050102010706020507" pitchFamily="18" charset="2"/>
              </a:rPr>
              <a:t></a:t>
            </a:r>
            <a:r>
              <a:rPr lang="en-US" altLang="zh-CN" sz="2000" dirty="0">
                <a:effectLst>
                  <a:outerShdw blurRad="38100" dist="38100" dir="2700000" algn="tl">
                    <a:srgbClr val="C0C0C0"/>
                  </a:outerShdw>
                </a:effectLst>
                <a:ea typeface="黑体" panose="02010609060101010101" pitchFamily="49" charset="-122"/>
                <a:sym typeface="Symbol" panose="05050102010706020507" pitchFamily="18" charset="2"/>
              </a:rPr>
              <a:t>OBJ</a:t>
            </a:r>
            <a:r>
              <a:rPr lang="zh-CN" altLang="en-US" sz="2000" dirty="0">
                <a:effectLst>
                  <a:outerShdw blurRad="38100" dist="38100" dir="2700000" algn="tl">
                    <a:srgbClr val="C0C0C0"/>
                  </a:outerShdw>
                </a:effectLst>
                <a:ea typeface="黑体" panose="02010609060101010101" pitchFamily="49" charset="-122"/>
              </a:rPr>
              <a:t>的以二进制代码表示的目标程序并存盘。</a:t>
            </a:r>
            <a:r>
              <a:rPr lang="zh-CN" altLang="en-US" sz="2000" b="1" dirty="0">
                <a:solidFill>
                  <a:srgbClr val="006600"/>
                </a:solidFill>
                <a:effectLst>
                  <a:outerShdw blurRad="38100" dist="38100" dir="2700000" algn="tl">
                    <a:srgbClr val="C0C0C0"/>
                  </a:outerShdw>
                </a:effectLst>
                <a:ea typeface="黑体" panose="02010609060101010101" pitchFamily="49" charset="-122"/>
              </a:rPr>
              <a:t>常用软件：</a:t>
            </a:r>
            <a:r>
              <a:rPr lang="zh-CN" altLang="en-US" sz="2000" dirty="0">
                <a:effectLst>
                  <a:outerShdw blurRad="38100" dist="38100" dir="2700000" algn="tl">
                    <a:srgbClr val="C0C0C0"/>
                  </a:outerShdw>
                </a:effectLst>
                <a:ea typeface="黑体" panose="02010609060101010101" pitchFamily="49" charset="-122"/>
              </a:rPr>
              <a:t>小汇编</a:t>
            </a:r>
            <a:r>
              <a:rPr lang="en-US" altLang="zh-CN" sz="2000" dirty="0">
                <a:effectLst>
                  <a:outerShdw blurRad="38100" dist="38100" dir="2700000" algn="tl">
                    <a:srgbClr val="C0C0C0"/>
                  </a:outerShdw>
                </a:effectLst>
                <a:ea typeface="黑体" panose="02010609060101010101" pitchFamily="49" charset="-122"/>
              </a:rPr>
              <a:t>ASM</a:t>
            </a:r>
            <a:r>
              <a:rPr lang="zh-CN" altLang="en-US" sz="2000" dirty="0">
                <a:effectLst>
                  <a:outerShdw blurRad="38100" dist="38100" dir="2700000" algn="tl">
                    <a:srgbClr val="C0C0C0"/>
                  </a:outerShdw>
                </a:effectLst>
                <a:ea typeface="黑体" panose="02010609060101010101" pitchFamily="49" charset="-122"/>
              </a:rPr>
              <a:t>和宏汇编</a:t>
            </a:r>
            <a:r>
              <a:rPr lang="en-US" altLang="zh-CN" sz="2000" dirty="0">
                <a:effectLst>
                  <a:outerShdw blurRad="38100" dist="38100" dir="2700000" algn="tl">
                    <a:srgbClr val="C0C0C0"/>
                  </a:outerShdw>
                </a:effectLst>
                <a:ea typeface="黑体" panose="02010609060101010101" pitchFamily="49" charset="-122"/>
              </a:rPr>
              <a:t>MASM</a:t>
            </a:r>
            <a:r>
              <a:rPr lang="zh-CN" altLang="en-US" sz="2000" dirty="0">
                <a:effectLst>
                  <a:outerShdw blurRad="38100" dist="38100" dir="2700000" algn="tl">
                    <a:srgbClr val="C0C0C0"/>
                  </a:outerShdw>
                </a:effectLst>
                <a:ea typeface="黑体" panose="02010609060101010101" pitchFamily="49" charset="-122"/>
              </a:rPr>
              <a:t>。</a:t>
            </a:r>
          </a:p>
          <a:p>
            <a:pPr>
              <a:lnSpc>
                <a:spcPct val="90000"/>
              </a:lnSpc>
              <a:spcBef>
                <a:spcPct val="80000"/>
              </a:spcBef>
              <a:buFontTx/>
              <a:buNone/>
            </a:pPr>
            <a:r>
              <a:rPr lang="zh-CN" altLang="en-US" sz="2000" b="1" dirty="0">
                <a:solidFill>
                  <a:srgbClr val="3333FF"/>
                </a:solidFill>
                <a:effectLst>
                  <a:outerShdw blurRad="38100" dist="38100" dir="2700000" algn="tl">
                    <a:srgbClr val="C0C0C0"/>
                  </a:outerShdw>
                </a:effectLst>
                <a:ea typeface="黑体" panose="02010609060101010101" pitchFamily="49" charset="-122"/>
              </a:rPr>
              <a:t>连接程序：</a:t>
            </a:r>
            <a:r>
              <a:rPr lang="en-US" altLang="zh-CN" sz="2000" dirty="0">
                <a:effectLst>
                  <a:outerShdw blurRad="38100" dist="38100" dir="2700000" algn="tl">
                    <a:srgbClr val="C0C0C0"/>
                  </a:outerShdw>
                </a:effectLst>
                <a:ea typeface="黑体" panose="02010609060101010101" pitchFamily="49" charset="-122"/>
              </a:rPr>
              <a:t>OBJ</a:t>
            </a:r>
            <a:r>
              <a:rPr lang="zh-CN" altLang="en-US" sz="2000" dirty="0">
                <a:effectLst>
                  <a:outerShdw blurRad="38100" dist="38100" dir="2700000" algn="tl">
                    <a:srgbClr val="C0C0C0"/>
                  </a:outerShdw>
                </a:effectLst>
                <a:ea typeface="黑体" panose="02010609060101010101" pitchFamily="49" charset="-122"/>
              </a:rPr>
              <a:t>文件经过连接程序</a:t>
            </a:r>
            <a:r>
              <a:rPr lang="en-US" altLang="zh-CN" sz="2000" dirty="0">
                <a:effectLst>
                  <a:outerShdw blurRad="38100" dist="38100" dir="2700000" algn="tl">
                    <a:srgbClr val="C0C0C0"/>
                  </a:outerShdw>
                </a:effectLst>
                <a:ea typeface="黑体" panose="02010609060101010101" pitchFamily="49" charset="-122"/>
              </a:rPr>
              <a:t>(LINK)</a:t>
            </a:r>
            <a:r>
              <a:rPr lang="zh-CN" altLang="en-US" sz="2000" dirty="0">
                <a:effectLst>
                  <a:outerShdw blurRad="38100" dist="38100" dir="2700000" algn="tl">
                    <a:srgbClr val="C0C0C0"/>
                  </a:outerShdw>
                </a:effectLst>
                <a:ea typeface="黑体" panose="02010609060101010101" pitchFamily="49" charset="-122"/>
              </a:rPr>
              <a:t>，把目标文件与库 文件以及其它目标文件连接在一起，形成属性为 </a:t>
            </a:r>
            <a:r>
              <a:rPr lang="zh-CN" altLang="en-US" sz="2000" dirty="0">
                <a:effectLst>
                  <a:outerShdw blurRad="38100" dist="38100" dir="2700000" algn="tl">
                    <a:srgbClr val="C0C0C0"/>
                  </a:outerShdw>
                </a:effectLst>
                <a:ea typeface="黑体" panose="02010609060101010101" pitchFamily="49" charset="-122"/>
                <a:sym typeface="Symbol" panose="05050102010706020507" pitchFamily="18" charset="2"/>
              </a:rPr>
              <a:t></a:t>
            </a:r>
            <a:r>
              <a:rPr lang="en-US" altLang="zh-CN" sz="2000" dirty="0">
                <a:effectLst>
                  <a:outerShdw blurRad="38100" dist="38100" dir="2700000" algn="tl">
                    <a:srgbClr val="C0C0C0"/>
                  </a:outerShdw>
                </a:effectLst>
                <a:ea typeface="黑体" panose="02010609060101010101" pitchFamily="49" charset="-122"/>
                <a:sym typeface="Symbol" panose="05050102010706020507" pitchFamily="18" charset="2"/>
              </a:rPr>
              <a:t>EXE </a:t>
            </a:r>
            <a:r>
              <a:rPr lang="zh-CN" altLang="en-US" sz="2000" dirty="0">
                <a:effectLst>
                  <a:outerShdw blurRad="38100" dist="38100" dir="2700000" algn="tl">
                    <a:srgbClr val="C0C0C0"/>
                  </a:outerShdw>
                </a:effectLst>
                <a:ea typeface="黑体" panose="02010609060101010101" pitchFamily="49" charset="-122"/>
                <a:sym typeface="Symbol" panose="05050102010706020507" pitchFamily="18" charset="2"/>
              </a:rPr>
              <a:t>的可执行文件</a:t>
            </a:r>
            <a:r>
              <a:rPr lang="zh-CN" altLang="en-US" sz="2000" dirty="0">
                <a:effectLst>
                  <a:outerShdw blurRad="38100" dist="38100" dir="2700000" algn="tl">
                    <a:srgbClr val="C0C0C0"/>
                  </a:outerShdw>
                </a:effectLst>
                <a:ea typeface="黑体" panose="02010609060101010101" pitchFamily="49" charset="-122"/>
              </a:rPr>
              <a:t>。</a:t>
            </a:r>
            <a:endParaRPr lang="zh-CN" altLang="en-US" sz="2000" dirty="0">
              <a:solidFill>
                <a:srgbClr val="FF3300"/>
              </a:solidFill>
              <a:effectLst>
                <a:outerShdw blurRad="38100" dist="38100" dir="2700000" algn="tl">
                  <a:srgbClr val="C0C0C0"/>
                </a:outerShdw>
              </a:effectLst>
              <a:ea typeface="黑体" panose="02010609060101010101" pitchFamily="49" charset="-122"/>
            </a:endParaRPr>
          </a:p>
          <a:p>
            <a:pPr>
              <a:lnSpc>
                <a:spcPct val="90000"/>
              </a:lnSpc>
              <a:spcBef>
                <a:spcPct val="80000"/>
              </a:spcBef>
              <a:buFontTx/>
              <a:buNone/>
            </a:pPr>
            <a:endParaRPr lang="en-US" altLang="zh-CN" sz="2200" dirty="0">
              <a:effectLst>
                <a:outerShdw blurRad="38100" dist="38100" dir="2700000" algn="tl">
                  <a:srgbClr val="C0C0C0"/>
                </a:outerShdw>
              </a:effectLst>
              <a:ea typeface="黑体" panose="02010609060101010101" pitchFamily="49" charset="-122"/>
            </a:endParaRPr>
          </a:p>
          <a:p>
            <a:pPr indent="0">
              <a:buNone/>
            </a:pPr>
            <a:endParaRPr lang="zh-CN" altLang="en-US" dirty="0">
              <a:solidFill>
                <a:srgbClr val="A50021"/>
              </a:solidFill>
              <a:ea typeface="黑体" panose="02010609060101010101" pitchFamily="49" charset="-122"/>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11</a:t>
            </a:fld>
            <a:endParaRPr lang="en-US" altLang="zh-CN" dirty="0"/>
          </a:p>
        </p:txBody>
      </p:sp>
    </p:spTree>
    <p:extLst>
      <p:ext uri="{BB962C8B-B14F-4D97-AF65-F5344CB8AC3E}">
        <p14:creationId xmlns:p14="http://schemas.microsoft.com/office/powerpoint/2010/main" val="3457487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a:t>
            </a:r>
            <a:r>
              <a:rPr lang="zh-CN" altLang="en-US" dirty="0" smtClean="0"/>
              <a:t>汇编语言概述</a:t>
            </a:r>
            <a:endParaRPr lang="zh-CN" altLang="en-US" dirty="0"/>
          </a:p>
        </p:txBody>
      </p:sp>
      <p:sp>
        <p:nvSpPr>
          <p:cNvPr id="35843" name="Rectangle 3"/>
          <p:cNvSpPr>
            <a:spLocks noGrp="1" noChangeArrowheads="1"/>
          </p:cNvSpPr>
          <p:nvPr>
            <p:ph type="body" idx="1"/>
          </p:nvPr>
        </p:nvSpPr>
        <p:spPr>
          <a:xfrm>
            <a:off x="571500" y="1196752"/>
            <a:ext cx="8001000" cy="4752528"/>
          </a:xfrm>
        </p:spPr>
        <p:txBody>
          <a:bodyPr/>
          <a:lstStyle/>
          <a:p>
            <a:pPr indent="0">
              <a:buNone/>
            </a:pPr>
            <a:r>
              <a:rPr lang="zh-CN" altLang="en-US" dirty="0" smtClean="0">
                <a:solidFill>
                  <a:srgbClr val="A50021"/>
                </a:solidFill>
                <a:ea typeface="黑体" panose="02010609060101010101" pitchFamily="49" charset="-122"/>
              </a:rPr>
              <a:t>宏汇编程序</a:t>
            </a:r>
            <a:r>
              <a:rPr lang="en-AU" altLang="zh-CN" dirty="0">
                <a:solidFill>
                  <a:srgbClr val="A50021"/>
                </a:solidFill>
                <a:ea typeface="黑体" panose="02010609060101010101" pitchFamily="49" charset="-122"/>
              </a:rPr>
              <a:t>MASM</a:t>
            </a:r>
          </a:p>
          <a:p>
            <a:pPr>
              <a:lnSpc>
                <a:spcPct val="100000"/>
              </a:lnSpc>
              <a:spcBef>
                <a:spcPct val="80000"/>
              </a:spcBef>
            </a:pPr>
            <a:r>
              <a:rPr lang="en-US" altLang="zh-CN" sz="2000" dirty="0">
                <a:effectLst>
                  <a:outerShdw blurRad="38100" dist="38100" dir="2700000" algn="tl">
                    <a:srgbClr val="C0C0C0"/>
                  </a:outerShdw>
                </a:effectLst>
                <a:ea typeface="黑体" panose="02010609060101010101" pitchFamily="49" charset="-122"/>
              </a:rPr>
              <a:t>20</a:t>
            </a:r>
            <a:r>
              <a:rPr lang="zh-CN" altLang="en-US" sz="2000" dirty="0">
                <a:effectLst>
                  <a:outerShdw blurRad="38100" dist="38100" dir="2700000" algn="tl">
                    <a:srgbClr val="C0C0C0"/>
                  </a:outerShdw>
                </a:effectLst>
                <a:ea typeface="黑体" panose="02010609060101010101" pitchFamily="49" charset="-122"/>
              </a:rPr>
              <a:t>世纪</a:t>
            </a:r>
            <a:r>
              <a:rPr lang="en-US" altLang="zh-CN" sz="2000" dirty="0">
                <a:effectLst>
                  <a:outerShdw blurRad="38100" dist="38100" dir="2700000" algn="tl">
                    <a:srgbClr val="C0C0C0"/>
                  </a:outerShdw>
                </a:effectLst>
                <a:ea typeface="黑体" panose="02010609060101010101" pitchFamily="49" charset="-122"/>
              </a:rPr>
              <a:t>80</a:t>
            </a:r>
            <a:r>
              <a:rPr lang="zh-CN" altLang="en-US" sz="2000" dirty="0">
                <a:effectLst>
                  <a:outerShdw blurRad="38100" dist="38100" dir="2700000" algn="tl">
                    <a:srgbClr val="C0C0C0"/>
                  </a:outerShdw>
                </a:effectLst>
                <a:ea typeface="黑体" panose="02010609060101010101" pitchFamily="49" charset="-122"/>
              </a:rPr>
              <a:t>年代</a:t>
            </a:r>
            <a:r>
              <a:rPr lang="en-US" altLang="zh-CN" sz="2000" dirty="0">
                <a:effectLst>
                  <a:outerShdw blurRad="38100" dist="38100" dir="2700000" algn="tl">
                    <a:srgbClr val="C0C0C0"/>
                  </a:outerShdw>
                </a:effectLst>
                <a:ea typeface="黑体" panose="02010609060101010101" pitchFamily="49" charset="-122"/>
              </a:rPr>
              <a:t>Microsoft</a:t>
            </a:r>
            <a:r>
              <a:rPr lang="zh-CN" altLang="en-US" sz="2000" dirty="0">
                <a:effectLst>
                  <a:outerShdw blurRad="38100" dist="38100" dir="2700000" algn="tl">
                    <a:srgbClr val="C0C0C0"/>
                  </a:outerShdw>
                </a:effectLst>
                <a:ea typeface="黑体" panose="02010609060101010101" pitchFamily="49" charset="-122"/>
              </a:rPr>
              <a:t>公司推出了</a:t>
            </a:r>
            <a:r>
              <a:rPr lang="en-US" altLang="zh-CN" sz="2000" dirty="0">
                <a:solidFill>
                  <a:srgbClr val="FF3300"/>
                </a:solidFill>
                <a:effectLst>
                  <a:outerShdw blurRad="38100" dist="38100" dir="2700000" algn="tl">
                    <a:srgbClr val="C0C0C0"/>
                  </a:outerShdw>
                </a:effectLst>
                <a:ea typeface="黑体" panose="02010609060101010101" pitchFamily="49" charset="-122"/>
              </a:rPr>
              <a:t>MASM 1.0</a:t>
            </a:r>
            <a:r>
              <a:rPr lang="zh-CN" altLang="en-US" sz="2000" dirty="0">
                <a:effectLst>
                  <a:outerShdw blurRad="38100" dist="38100" dir="2700000" algn="tl">
                    <a:srgbClr val="C0C0C0"/>
                  </a:outerShdw>
                </a:effectLst>
                <a:ea typeface="黑体" panose="02010609060101010101" pitchFamily="49" charset="-122"/>
              </a:rPr>
              <a:t>，随着微处理器的升级，</a:t>
            </a:r>
            <a:r>
              <a:rPr lang="en-US" altLang="zh-CN" sz="2000" dirty="0">
                <a:effectLst>
                  <a:outerShdw blurRad="38100" dist="38100" dir="2700000" algn="tl">
                    <a:srgbClr val="C0C0C0"/>
                  </a:outerShdw>
                </a:effectLst>
                <a:ea typeface="黑体" panose="02010609060101010101" pitchFamily="49" charset="-122"/>
              </a:rPr>
              <a:t>MASM</a:t>
            </a:r>
            <a:r>
              <a:rPr lang="zh-CN" altLang="en-US" sz="2000" dirty="0">
                <a:effectLst>
                  <a:outerShdw blurRad="38100" dist="38100" dir="2700000" algn="tl">
                    <a:srgbClr val="C0C0C0"/>
                  </a:outerShdw>
                </a:effectLst>
                <a:ea typeface="黑体" panose="02010609060101010101" pitchFamily="49" charset="-122"/>
              </a:rPr>
              <a:t>也相应改版。</a:t>
            </a:r>
          </a:p>
          <a:p>
            <a:pPr>
              <a:lnSpc>
                <a:spcPct val="100000"/>
              </a:lnSpc>
              <a:spcBef>
                <a:spcPct val="80000"/>
              </a:spcBef>
            </a:pPr>
            <a:r>
              <a:rPr lang="en-US" altLang="zh-CN" sz="2000" dirty="0">
                <a:solidFill>
                  <a:srgbClr val="FF3300"/>
                </a:solidFill>
                <a:effectLst>
                  <a:outerShdw blurRad="38100" dist="38100" dir="2700000" algn="tl">
                    <a:srgbClr val="C0C0C0"/>
                  </a:outerShdw>
                </a:effectLst>
                <a:ea typeface="黑体" panose="02010609060101010101" pitchFamily="49" charset="-122"/>
              </a:rPr>
              <a:t>MASM 4.0</a:t>
            </a:r>
            <a:r>
              <a:rPr lang="zh-CN" altLang="en-US" sz="2000" dirty="0">
                <a:effectLst>
                  <a:outerShdw blurRad="38100" dist="38100" dir="2700000" algn="tl">
                    <a:srgbClr val="C0C0C0"/>
                  </a:outerShdw>
                </a:effectLst>
                <a:ea typeface="黑体" panose="02010609060101010101" pitchFamily="49" charset="-122"/>
              </a:rPr>
              <a:t>：支持</a:t>
            </a:r>
            <a:r>
              <a:rPr lang="en-US" altLang="zh-CN" sz="2000" dirty="0">
                <a:effectLst>
                  <a:outerShdw blurRad="38100" dist="38100" dir="2700000" algn="tl">
                    <a:srgbClr val="C0C0C0"/>
                  </a:outerShdw>
                </a:effectLst>
                <a:ea typeface="黑体" panose="02010609060101010101" pitchFamily="49" charset="-122"/>
              </a:rPr>
              <a:t>80286/80287</a:t>
            </a:r>
          </a:p>
          <a:p>
            <a:pPr>
              <a:lnSpc>
                <a:spcPct val="100000"/>
              </a:lnSpc>
              <a:spcBef>
                <a:spcPct val="80000"/>
              </a:spcBef>
            </a:pPr>
            <a:r>
              <a:rPr lang="en-US" altLang="zh-CN" sz="2000" dirty="0">
                <a:solidFill>
                  <a:srgbClr val="FF3300"/>
                </a:solidFill>
                <a:effectLst>
                  <a:outerShdw blurRad="38100" dist="38100" dir="2700000" algn="tl">
                    <a:srgbClr val="C0C0C0"/>
                  </a:outerShdw>
                </a:effectLst>
                <a:ea typeface="黑体" panose="02010609060101010101" pitchFamily="49" charset="-122"/>
              </a:rPr>
              <a:t>MASM 5.0</a:t>
            </a:r>
            <a:r>
              <a:rPr lang="zh-CN" altLang="en-US" sz="2000" dirty="0">
                <a:effectLst>
                  <a:outerShdw blurRad="38100" dist="38100" dir="2700000" algn="tl">
                    <a:srgbClr val="C0C0C0"/>
                  </a:outerShdw>
                </a:effectLst>
                <a:ea typeface="黑体" panose="02010609060101010101" pitchFamily="49" charset="-122"/>
              </a:rPr>
              <a:t>：支持</a:t>
            </a:r>
            <a:r>
              <a:rPr lang="en-US" altLang="zh-CN" sz="2000" dirty="0">
                <a:effectLst>
                  <a:outerShdw blurRad="38100" dist="38100" dir="2700000" algn="tl">
                    <a:srgbClr val="C0C0C0"/>
                  </a:outerShdw>
                </a:effectLst>
                <a:ea typeface="黑体" panose="02010609060101010101" pitchFamily="49" charset="-122"/>
              </a:rPr>
              <a:t>80386/80387</a:t>
            </a:r>
            <a:r>
              <a:rPr lang="zh-CN" altLang="en-US" sz="2000" dirty="0">
                <a:effectLst>
                  <a:outerShdw blurRad="38100" dist="38100" dir="2700000" algn="tl">
                    <a:srgbClr val="C0C0C0"/>
                  </a:outerShdw>
                </a:effectLst>
                <a:ea typeface="黑体" panose="02010609060101010101" pitchFamily="49" charset="-122"/>
              </a:rPr>
              <a:t>，增加了简化段定义伪指令和存储模式伪指令，使汇编和连接速度更快。</a:t>
            </a:r>
          </a:p>
          <a:p>
            <a:pPr>
              <a:lnSpc>
                <a:spcPct val="100000"/>
              </a:lnSpc>
              <a:spcBef>
                <a:spcPct val="80000"/>
              </a:spcBef>
            </a:pPr>
            <a:r>
              <a:rPr lang="en-US" altLang="zh-CN" sz="2000" dirty="0">
                <a:solidFill>
                  <a:srgbClr val="FF3300"/>
                </a:solidFill>
                <a:effectLst>
                  <a:outerShdw blurRad="38100" dist="38100" dir="2700000" algn="tl">
                    <a:srgbClr val="C0C0C0"/>
                  </a:outerShdw>
                </a:effectLst>
                <a:ea typeface="黑体" panose="02010609060101010101" pitchFamily="49" charset="-122"/>
              </a:rPr>
              <a:t>MASM 6.0</a:t>
            </a:r>
            <a:r>
              <a:rPr lang="zh-CN" altLang="en-US" sz="2000" dirty="0">
                <a:effectLst>
                  <a:outerShdw blurRad="38100" dist="38100" dir="2700000" algn="tl">
                    <a:srgbClr val="C0C0C0"/>
                  </a:outerShdw>
                </a:effectLst>
                <a:ea typeface="黑体" panose="02010609060101010101" pitchFamily="49" charset="-122"/>
              </a:rPr>
              <a:t>：支持</a:t>
            </a:r>
            <a:r>
              <a:rPr lang="en-US" altLang="zh-CN" sz="2000" dirty="0">
                <a:effectLst>
                  <a:outerShdw blurRad="38100" dist="38100" dir="2700000" algn="tl">
                    <a:srgbClr val="C0C0C0"/>
                  </a:outerShdw>
                </a:effectLst>
                <a:ea typeface="黑体" panose="02010609060101010101" pitchFamily="49" charset="-122"/>
              </a:rPr>
              <a:t>80486</a:t>
            </a:r>
            <a:r>
              <a:rPr lang="zh-CN" altLang="en-US" sz="2000" dirty="0">
                <a:effectLst>
                  <a:outerShdw blurRad="38100" dist="38100" dir="2700000" algn="tl">
                    <a:srgbClr val="C0C0C0"/>
                  </a:outerShdw>
                </a:effectLst>
                <a:ea typeface="黑体" panose="02010609060101010101" pitchFamily="49" charset="-122"/>
              </a:rPr>
              <a:t>，提供了许多类似高级语言的新特点。</a:t>
            </a:r>
            <a:r>
              <a:rPr lang="en-US" altLang="zh-CN" sz="2000" dirty="0">
                <a:effectLst>
                  <a:outerShdw blurRad="38100" dist="38100" dir="2700000" algn="tl">
                    <a:srgbClr val="C0C0C0"/>
                  </a:outerShdw>
                </a:effectLst>
                <a:ea typeface="黑体" panose="02010609060101010101" pitchFamily="49" charset="-122"/>
              </a:rPr>
              <a:t>1991</a:t>
            </a:r>
            <a:r>
              <a:rPr lang="zh-CN" altLang="en-US" sz="2000" dirty="0">
                <a:effectLst>
                  <a:outerShdw blurRad="38100" dist="38100" dir="2700000" algn="tl">
                    <a:srgbClr val="C0C0C0"/>
                  </a:outerShdw>
                </a:effectLst>
                <a:ea typeface="黑体" panose="02010609060101010101" pitchFamily="49" charset="-122"/>
              </a:rPr>
              <a:t>年推出的。</a:t>
            </a:r>
          </a:p>
          <a:p>
            <a:pPr>
              <a:lnSpc>
                <a:spcPct val="100000"/>
              </a:lnSpc>
              <a:spcBef>
                <a:spcPct val="80000"/>
              </a:spcBef>
            </a:pPr>
            <a:r>
              <a:rPr lang="en-US" altLang="zh-CN" sz="2000" dirty="0">
                <a:solidFill>
                  <a:srgbClr val="FF3300"/>
                </a:solidFill>
                <a:effectLst>
                  <a:outerShdw blurRad="38100" dist="38100" dir="2700000" algn="tl">
                    <a:srgbClr val="C0C0C0"/>
                  </a:outerShdw>
                </a:effectLst>
                <a:ea typeface="黑体" panose="02010609060101010101" pitchFamily="49" charset="-122"/>
              </a:rPr>
              <a:t>MASM 6.11</a:t>
            </a:r>
            <a:r>
              <a:rPr lang="zh-CN" altLang="en-US" sz="2000" dirty="0">
                <a:solidFill>
                  <a:srgbClr val="FF3300"/>
                </a:solidFill>
                <a:effectLst>
                  <a:outerShdw blurRad="38100" dist="38100" dir="2700000" algn="tl">
                    <a:srgbClr val="C0C0C0"/>
                  </a:outerShdw>
                </a:effectLst>
                <a:ea typeface="黑体" panose="02010609060101010101" pitchFamily="49" charset="-122"/>
              </a:rPr>
              <a:t>，</a:t>
            </a:r>
            <a:r>
              <a:rPr lang="en-US" altLang="zh-CN" sz="2000" dirty="0">
                <a:solidFill>
                  <a:srgbClr val="FF3300"/>
                </a:solidFill>
                <a:effectLst>
                  <a:outerShdw blurRad="38100" dist="38100" dir="2700000" algn="tl">
                    <a:srgbClr val="C0C0C0"/>
                  </a:outerShdw>
                </a:effectLst>
                <a:ea typeface="黑体" panose="02010609060101010101" pitchFamily="49" charset="-122"/>
              </a:rPr>
              <a:t>MASM 6.14</a:t>
            </a:r>
            <a:r>
              <a:rPr lang="zh-CN" altLang="en-US" sz="2000" dirty="0">
                <a:effectLst>
                  <a:outerShdw blurRad="38100" dist="38100" dir="2700000" algn="tl">
                    <a:srgbClr val="C0C0C0"/>
                  </a:outerShdw>
                </a:effectLst>
                <a:ea typeface="黑体" panose="02010609060101010101" pitchFamily="49" charset="-122"/>
              </a:rPr>
              <a:t>：支持</a:t>
            </a:r>
            <a:r>
              <a:rPr lang="en-US" altLang="zh-CN" sz="2000" dirty="0">
                <a:effectLst>
                  <a:outerShdw blurRad="38100" dist="38100" dir="2700000" algn="tl">
                    <a:srgbClr val="C0C0C0"/>
                  </a:outerShdw>
                </a:effectLst>
                <a:ea typeface="黑体" panose="02010609060101010101" pitchFamily="49" charset="-122"/>
              </a:rPr>
              <a:t>Pentium</a:t>
            </a:r>
            <a:r>
              <a:rPr lang="zh-CN" altLang="en-US" sz="2000" dirty="0">
                <a:effectLst>
                  <a:outerShdw blurRad="38100" dist="38100" dir="2700000" algn="tl">
                    <a:srgbClr val="C0C0C0"/>
                  </a:outerShdw>
                </a:effectLst>
                <a:ea typeface="黑体" panose="02010609060101010101" pitchFamily="49" charset="-122"/>
              </a:rPr>
              <a:t>以上高档微处理器，引入了流程控制伪指令</a:t>
            </a:r>
            <a:endParaRPr lang="en-US" altLang="zh-CN" sz="2000" dirty="0">
              <a:effectLst>
                <a:outerShdw blurRad="38100" dist="38100" dir="2700000" algn="tl">
                  <a:srgbClr val="C0C0C0"/>
                </a:outerShdw>
              </a:effectLst>
              <a:ea typeface="黑体" panose="02010609060101010101" pitchFamily="49" charset="-122"/>
            </a:endParaRPr>
          </a:p>
          <a:p>
            <a:pPr indent="0">
              <a:buNone/>
            </a:pPr>
            <a:endParaRPr lang="zh-CN" altLang="en-US" dirty="0">
              <a:solidFill>
                <a:srgbClr val="A50021"/>
              </a:solidFill>
              <a:ea typeface="黑体" panose="02010609060101010101" pitchFamily="49" charset="-122"/>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12</a:t>
            </a:fld>
            <a:endParaRPr lang="en-US" altLang="zh-CN" dirty="0"/>
          </a:p>
        </p:txBody>
      </p:sp>
    </p:spTree>
    <p:extLst>
      <p:ext uri="{BB962C8B-B14F-4D97-AF65-F5344CB8AC3E}">
        <p14:creationId xmlns:p14="http://schemas.microsoft.com/office/powerpoint/2010/main" val="1650607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a:t>
            </a:r>
            <a:r>
              <a:rPr lang="zh-CN" altLang="en-US" dirty="0" smtClean="0"/>
              <a:t>汇编语言概述</a:t>
            </a:r>
            <a:endParaRPr lang="zh-CN" altLang="en-US" dirty="0"/>
          </a:p>
        </p:txBody>
      </p:sp>
      <p:sp>
        <p:nvSpPr>
          <p:cNvPr id="35843" name="Rectangle 3"/>
          <p:cNvSpPr>
            <a:spLocks noGrp="1" noChangeArrowheads="1"/>
          </p:cNvSpPr>
          <p:nvPr>
            <p:ph type="body" idx="1"/>
          </p:nvPr>
        </p:nvSpPr>
        <p:spPr>
          <a:xfrm>
            <a:off x="571500" y="1196752"/>
            <a:ext cx="8001000" cy="4752528"/>
          </a:xfrm>
        </p:spPr>
        <p:txBody>
          <a:bodyPr/>
          <a:lstStyle/>
          <a:p>
            <a:pPr indent="0">
              <a:buNone/>
            </a:pPr>
            <a:r>
              <a:rPr lang="zh-CN" altLang="en-US" dirty="0" smtClean="0">
                <a:solidFill>
                  <a:srgbClr val="A50021"/>
                </a:solidFill>
                <a:ea typeface="黑体" panose="02010609060101010101" pitchFamily="49" charset="-122"/>
              </a:rPr>
              <a:t>汇编</a:t>
            </a:r>
            <a:r>
              <a:rPr lang="zh-CN" altLang="en-US" dirty="0">
                <a:solidFill>
                  <a:srgbClr val="A50021"/>
                </a:solidFill>
                <a:ea typeface="黑体" panose="02010609060101010101" pitchFamily="49" charset="-122"/>
              </a:rPr>
              <a:t>源程序实例</a:t>
            </a:r>
            <a:endParaRPr lang="en-AU" altLang="zh-CN" dirty="0">
              <a:solidFill>
                <a:srgbClr val="A50021"/>
              </a:solidFill>
              <a:ea typeface="黑体" panose="02010609060101010101" pitchFamily="49" charset="-122"/>
            </a:endParaRPr>
          </a:p>
          <a:p>
            <a:pPr>
              <a:lnSpc>
                <a:spcPct val="100000"/>
              </a:lnSpc>
              <a:spcBef>
                <a:spcPct val="80000"/>
              </a:spcBef>
            </a:pPr>
            <a:r>
              <a:rPr lang="en-US" altLang="zh-CN" dirty="0">
                <a:solidFill>
                  <a:srgbClr val="000000"/>
                </a:solidFill>
                <a:effectLst>
                  <a:outerShdw blurRad="38100" dist="38100" dir="2700000" algn="tl">
                    <a:srgbClr val="C0C0C0"/>
                  </a:outerShdw>
                </a:effectLst>
                <a:ea typeface="黑体" panose="02010609060101010101" pitchFamily="49" charset="-122"/>
              </a:rPr>
              <a:t> </a:t>
            </a:r>
            <a:r>
              <a:rPr lang="zh-CN" altLang="en-US" dirty="0">
                <a:solidFill>
                  <a:srgbClr val="000000"/>
                </a:solidFill>
                <a:effectLst>
                  <a:outerShdw blurRad="38100" dist="38100" dir="2700000" algn="tl">
                    <a:srgbClr val="C0C0C0"/>
                  </a:outerShdw>
                </a:effectLst>
                <a:ea typeface="黑体" panose="02010609060101010101" pitchFamily="49" charset="-122"/>
              </a:rPr>
              <a:t>在具体讨论</a:t>
            </a:r>
            <a:r>
              <a:rPr lang="en-US" altLang="zh-CN" dirty="0">
                <a:solidFill>
                  <a:srgbClr val="000000"/>
                </a:solidFill>
                <a:effectLst>
                  <a:outerShdw blurRad="38100" dist="38100" dir="2700000" algn="tl">
                    <a:srgbClr val="C0C0C0"/>
                  </a:outerShdw>
                </a:effectLst>
                <a:ea typeface="黑体" panose="02010609060101010101" pitchFamily="49" charset="-122"/>
              </a:rPr>
              <a:t>8086 </a:t>
            </a:r>
            <a:r>
              <a:rPr lang="zh-CN" altLang="en-US" dirty="0">
                <a:solidFill>
                  <a:srgbClr val="000000"/>
                </a:solidFill>
                <a:effectLst>
                  <a:outerShdw blurRad="38100" dist="38100" dir="2700000" algn="tl">
                    <a:srgbClr val="C0C0C0"/>
                  </a:outerShdw>
                </a:effectLst>
                <a:ea typeface="黑体" panose="02010609060101010101" pitchFamily="49" charset="-122"/>
              </a:rPr>
              <a:t>汇编语言的繁琐语法规则之前，先举一个具有完整段定义格式的汇编源程序</a:t>
            </a:r>
            <a:r>
              <a:rPr lang="en-US" altLang="zh-CN" dirty="0">
                <a:solidFill>
                  <a:srgbClr val="000000"/>
                </a:solidFill>
                <a:effectLst>
                  <a:outerShdw blurRad="38100" dist="38100" dir="2700000" algn="tl">
                    <a:srgbClr val="C0C0C0"/>
                  </a:outerShdw>
                </a:effectLst>
                <a:ea typeface="黑体" panose="02010609060101010101" pitchFamily="49" charset="-122"/>
              </a:rPr>
              <a:t>(</a:t>
            </a:r>
            <a:r>
              <a:rPr lang="zh-CN" altLang="en-US" dirty="0">
                <a:solidFill>
                  <a:srgbClr val="000000"/>
                </a:solidFill>
                <a:effectLst>
                  <a:outerShdw blurRad="38100" dist="38100" dir="2700000" algn="tl">
                    <a:srgbClr val="C0C0C0"/>
                  </a:outerShdw>
                </a:effectLst>
                <a:ea typeface="黑体" panose="02010609060101010101" pitchFamily="49" charset="-122"/>
              </a:rPr>
              <a:t>即</a:t>
            </a:r>
            <a:r>
              <a:rPr lang="en-US" altLang="zh-CN" dirty="0">
                <a:solidFill>
                  <a:srgbClr val="000000"/>
                </a:solidFill>
                <a:effectLst>
                  <a:outerShdw blurRad="38100" dist="38100" dir="2700000" algn="tl">
                    <a:srgbClr val="C0C0C0"/>
                  </a:outerShdw>
                </a:effectLst>
                <a:ea typeface="黑体" panose="02010609060101010101" pitchFamily="49" charset="-122"/>
              </a:rPr>
              <a:t>MASM</a:t>
            </a:r>
            <a:r>
              <a:rPr lang="zh-CN" altLang="en-US" dirty="0">
                <a:solidFill>
                  <a:srgbClr val="000000"/>
                </a:solidFill>
                <a:effectLst>
                  <a:outerShdw blurRad="38100" dist="38100" dir="2700000" algn="tl">
                    <a:srgbClr val="C0C0C0"/>
                  </a:outerShdw>
                </a:effectLst>
                <a:ea typeface="黑体" panose="02010609060101010101" pitchFamily="49" charset="-122"/>
              </a:rPr>
              <a:t>程序</a:t>
            </a:r>
            <a:r>
              <a:rPr lang="en-US" altLang="zh-CN" dirty="0">
                <a:solidFill>
                  <a:srgbClr val="000000"/>
                </a:solidFill>
                <a:effectLst>
                  <a:outerShdw blurRad="38100" dist="38100" dir="2700000" algn="tl">
                    <a:srgbClr val="C0C0C0"/>
                  </a:outerShdw>
                </a:effectLst>
                <a:ea typeface="黑体" panose="02010609060101010101" pitchFamily="49" charset="-122"/>
              </a:rPr>
              <a:t>)</a:t>
            </a:r>
            <a:r>
              <a:rPr lang="zh-CN" altLang="en-US" dirty="0">
                <a:solidFill>
                  <a:srgbClr val="000000"/>
                </a:solidFill>
                <a:effectLst>
                  <a:outerShdw blurRad="38100" dist="38100" dir="2700000" algn="tl">
                    <a:srgbClr val="C0C0C0"/>
                  </a:outerShdw>
                </a:effectLst>
                <a:ea typeface="黑体" panose="02010609060101010101" pitchFamily="49" charset="-122"/>
              </a:rPr>
              <a:t>实例，以便对汇编语言的有关规定和格式有个初步了解</a:t>
            </a:r>
            <a:r>
              <a:rPr lang="zh-CN" altLang="en-US" dirty="0" smtClean="0">
                <a:solidFill>
                  <a:srgbClr val="000000"/>
                </a:solidFill>
                <a:effectLst>
                  <a:outerShdw blurRad="38100" dist="38100" dir="2700000" algn="tl">
                    <a:srgbClr val="C0C0C0"/>
                  </a:outerShdw>
                </a:effectLst>
                <a:ea typeface="黑体" panose="02010609060101010101" pitchFamily="49" charset="-122"/>
              </a:rPr>
              <a:t>。</a:t>
            </a:r>
            <a:endParaRPr lang="en-AU" altLang="zh-CN" dirty="0" smtClean="0">
              <a:solidFill>
                <a:srgbClr val="000000"/>
              </a:solidFill>
              <a:effectLst>
                <a:outerShdw blurRad="38100" dist="38100" dir="2700000" algn="tl">
                  <a:srgbClr val="C0C0C0"/>
                </a:outerShdw>
              </a:effectLst>
              <a:ea typeface="黑体" panose="02010609060101010101" pitchFamily="49" charset="-122"/>
            </a:endParaRPr>
          </a:p>
          <a:p>
            <a:pPr>
              <a:lnSpc>
                <a:spcPct val="100000"/>
              </a:lnSpc>
              <a:spcBef>
                <a:spcPct val="80000"/>
              </a:spcBef>
            </a:pPr>
            <a:endParaRPr lang="en-AU" altLang="zh-CN" dirty="0" smtClean="0">
              <a:solidFill>
                <a:srgbClr val="000000"/>
              </a:solidFill>
              <a:effectLst>
                <a:outerShdw blurRad="38100" dist="38100" dir="2700000" algn="tl">
                  <a:srgbClr val="C0C0C0"/>
                </a:outerShdw>
              </a:effectLst>
              <a:ea typeface="黑体" panose="02010609060101010101" pitchFamily="49" charset="-122"/>
            </a:endParaRPr>
          </a:p>
          <a:p>
            <a:pPr>
              <a:lnSpc>
                <a:spcPct val="100000"/>
              </a:lnSpc>
              <a:spcBef>
                <a:spcPct val="80000"/>
              </a:spcBef>
            </a:pPr>
            <a:r>
              <a:rPr lang="zh-CN" altLang="en-US" dirty="0">
                <a:effectLst>
                  <a:outerShdw blurRad="38100" dist="38100" dir="2700000" algn="tl">
                    <a:srgbClr val="C0C0C0"/>
                  </a:outerShdw>
                </a:effectLst>
                <a:ea typeface="黑体" panose="02010609060101010101" pitchFamily="49" charset="-122"/>
              </a:rPr>
              <a:t>	</a:t>
            </a:r>
            <a:r>
              <a:rPr lang="zh-CN" altLang="en-US" b="1" dirty="0">
                <a:solidFill>
                  <a:srgbClr val="A50021"/>
                </a:solidFill>
                <a:effectLst>
                  <a:outerShdw blurRad="38100" dist="38100" dir="2700000" algn="tl">
                    <a:srgbClr val="C0C0C0"/>
                  </a:outerShdw>
                </a:effectLst>
                <a:ea typeface="黑体" panose="02010609060101010101" pitchFamily="49" charset="-122"/>
              </a:rPr>
              <a:t>例：</a:t>
            </a:r>
            <a:r>
              <a:rPr lang="zh-CN" altLang="en-US" dirty="0">
                <a:effectLst>
                  <a:outerShdw blurRad="38100" dist="38100" dir="2700000" algn="tl">
                    <a:srgbClr val="C0C0C0"/>
                  </a:outerShdw>
                </a:effectLst>
                <a:ea typeface="黑体" panose="02010609060101010101" pitchFamily="49" charset="-122"/>
              </a:rPr>
              <a:t>求从</a:t>
            </a:r>
            <a:r>
              <a:rPr lang="en-US" altLang="zh-CN" dirty="0">
                <a:effectLst>
                  <a:outerShdw blurRad="38100" dist="38100" dir="2700000" algn="tl">
                    <a:srgbClr val="C0C0C0"/>
                  </a:outerShdw>
                </a:effectLst>
                <a:ea typeface="黑体" panose="02010609060101010101" pitchFamily="49" charset="-122"/>
              </a:rPr>
              <a:t>1</a:t>
            </a:r>
            <a:r>
              <a:rPr lang="zh-CN" altLang="en-US" dirty="0">
                <a:effectLst>
                  <a:outerShdw blurRad="38100" dist="38100" dir="2700000" algn="tl">
                    <a:srgbClr val="C0C0C0"/>
                  </a:outerShdw>
                </a:effectLst>
                <a:ea typeface="黑体" panose="02010609060101010101" pitchFamily="49" charset="-122"/>
              </a:rPr>
              <a:t>开始连续</a:t>
            </a:r>
            <a:r>
              <a:rPr lang="en-US" altLang="zh-CN" dirty="0">
                <a:effectLst>
                  <a:outerShdw blurRad="38100" dist="38100" dir="2700000" algn="tl">
                    <a:srgbClr val="C0C0C0"/>
                  </a:outerShdw>
                </a:effectLst>
                <a:ea typeface="黑体" panose="02010609060101010101" pitchFamily="49" charset="-122"/>
              </a:rPr>
              <a:t>50</a:t>
            </a:r>
            <a:r>
              <a:rPr lang="zh-CN" altLang="en-US" dirty="0">
                <a:effectLst>
                  <a:outerShdw blurRad="38100" dist="38100" dir="2700000" algn="tl">
                    <a:srgbClr val="C0C0C0"/>
                  </a:outerShdw>
                </a:effectLst>
                <a:ea typeface="黑体" panose="02010609060101010101" pitchFamily="49" charset="-122"/>
              </a:rPr>
              <a:t>个奇数之和，并将结果存放在名字为</a:t>
            </a:r>
            <a:r>
              <a:rPr lang="en-US" altLang="zh-CN" dirty="0">
                <a:effectLst>
                  <a:outerShdw blurRad="38100" dist="38100" dir="2700000" algn="tl">
                    <a:srgbClr val="C0C0C0"/>
                  </a:outerShdw>
                </a:effectLst>
                <a:ea typeface="黑体" panose="02010609060101010101" pitchFamily="49" charset="-122"/>
              </a:rPr>
              <a:t>SUM</a:t>
            </a:r>
            <a:r>
              <a:rPr lang="zh-CN" altLang="en-US" dirty="0">
                <a:effectLst>
                  <a:outerShdw blurRad="38100" dist="38100" dir="2700000" algn="tl">
                    <a:srgbClr val="C0C0C0"/>
                  </a:outerShdw>
                </a:effectLst>
                <a:ea typeface="黑体" panose="02010609060101010101" pitchFamily="49" charset="-122"/>
              </a:rPr>
              <a:t>的字存储单元中。</a:t>
            </a:r>
          </a:p>
          <a:p>
            <a:pPr>
              <a:lnSpc>
                <a:spcPct val="100000"/>
              </a:lnSpc>
              <a:spcBef>
                <a:spcPct val="80000"/>
              </a:spcBef>
            </a:pPr>
            <a:endParaRPr lang="zh-CN" altLang="en-US" dirty="0">
              <a:solidFill>
                <a:srgbClr val="A50021"/>
              </a:solidFill>
              <a:ea typeface="黑体" panose="02010609060101010101" pitchFamily="49" charset="-122"/>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13</a:t>
            </a:fld>
            <a:endParaRPr lang="en-US" altLang="zh-CN" dirty="0"/>
          </a:p>
        </p:txBody>
      </p:sp>
    </p:spTree>
    <p:extLst>
      <p:ext uri="{BB962C8B-B14F-4D97-AF65-F5344CB8AC3E}">
        <p14:creationId xmlns:p14="http://schemas.microsoft.com/office/powerpoint/2010/main" val="41054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灯片编号占位符 3"/>
          <p:cNvSpPr>
            <a:spLocks noGrp="1"/>
          </p:cNvSpPr>
          <p:nvPr>
            <p:ph type="sldNum" sz="quarter" idx="10"/>
          </p:nvPr>
        </p:nvSpPr>
        <p:spPr/>
        <p:txBody>
          <a:bodyPr/>
          <a:lstStyle/>
          <a:p>
            <a:fld id="{616847ED-AC63-4137-8736-919F5E5854F8}" type="slidenum">
              <a:rPr lang="en-US" altLang="zh-CN"/>
              <a:pPr/>
              <a:t>14</a:t>
            </a:fld>
            <a:endParaRPr lang="en-US" altLang="zh-CN"/>
          </a:p>
        </p:txBody>
      </p:sp>
      <p:graphicFrame>
        <p:nvGraphicFramePr>
          <p:cNvPr id="38088" name="Group 200"/>
          <p:cNvGraphicFramePr>
            <a:graphicFrameLocks noGrp="1"/>
          </p:cNvGraphicFramePr>
          <p:nvPr>
            <p:ph idx="4294967295"/>
            <p:extLst>
              <p:ext uri="{D42A27DB-BD31-4B8C-83A1-F6EECF244321}">
                <p14:modId xmlns:p14="http://schemas.microsoft.com/office/powerpoint/2010/main" val="1136720808"/>
              </p:ext>
            </p:extLst>
          </p:nvPr>
        </p:nvGraphicFramePr>
        <p:xfrm>
          <a:off x="609798" y="298296"/>
          <a:ext cx="7958138" cy="4724400"/>
        </p:xfrm>
        <a:graphic>
          <a:graphicData uri="http://schemas.openxmlformats.org/drawingml/2006/table">
            <a:tbl>
              <a:tblPr/>
              <a:tblGrid>
                <a:gridCol w="1542355">
                  <a:extLst>
                    <a:ext uri="{9D8B030D-6E8A-4147-A177-3AD203B41FA5}">
                      <a16:colId xmlns:a16="http://schemas.microsoft.com/office/drawing/2014/main" val="1204053323"/>
                    </a:ext>
                  </a:extLst>
                </a:gridCol>
                <a:gridCol w="3468435">
                  <a:extLst>
                    <a:ext uri="{9D8B030D-6E8A-4147-A177-3AD203B41FA5}">
                      <a16:colId xmlns:a16="http://schemas.microsoft.com/office/drawing/2014/main" val="3268767726"/>
                    </a:ext>
                  </a:extLst>
                </a:gridCol>
                <a:gridCol w="2947348">
                  <a:extLst>
                    <a:ext uri="{9D8B030D-6E8A-4147-A177-3AD203B41FA5}">
                      <a16:colId xmlns:a16="http://schemas.microsoft.com/office/drawing/2014/main" val="3894650316"/>
                    </a:ext>
                  </a:extLst>
                </a:gridCol>
              </a:tblGrid>
              <a:tr h="3889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300" b="1" i="0" u="none" strike="noStrike" cap="none" normalizeH="0" baseline="0" dirty="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DATA</a:t>
                      </a:r>
                    </a:p>
                  </a:txBody>
                  <a:tcPr marL="86002" marR="86002" horzOverflow="overflow">
                    <a:lnL cap="flat">
                      <a:noFill/>
                    </a:lnL>
                    <a:lnR>
                      <a:noFill/>
                    </a:lnR>
                    <a:lnT cap="fla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300" b="1" i="0" u="none" strike="noStrike" cap="none" normalizeH="0" baseline="0" dirty="0" smtClean="0">
                          <a:ln>
                            <a:noFill/>
                          </a:ln>
                          <a:solidFill>
                            <a:srgbClr val="990099"/>
                          </a:solidFill>
                          <a:effectLst>
                            <a:outerShdw blurRad="38100" dist="38100" dir="2700000" algn="tl">
                              <a:srgbClr val="C0C0C0"/>
                            </a:outerShdw>
                          </a:effectLst>
                          <a:latin typeface="Arial" panose="020B0604020202020204" pitchFamily="34" charset="0"/>
                          <a:ea typeface="宋体" panose="02010600030101010101" pitchFamily="2" charset="-122"/>
                        </a:rPr>
                        <a:t>SEGMENT</a:t>
                      </a:r>
                    </a:p>
                  </a:txBody>
                  <a:tcPr marL="86002" marR="86002" horzOverflow="overflow">
                    <a:lnL>
                      <a:noFill/>
                    </a:lnL>
                    <a:lnR>
                      <a:noFill/>
                    </a:lnR>
                    <a:lnT cap="fla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定义数据段</a:t>
                      </a: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,DATA</a:t>
                      </a: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为段名</a:t>
                      </a:r>
                    </a:p>
                  </a:txBody>
                  <a:tcPr marL="86002" marR="86002"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2616089388"/>
                  </a:ext>
                </a:extLst>
              </a:tr>
              <a:tr h="3127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300" b="1" i="0" u="none" strike="noStrike" cap="none" normalizeH="0" baseline="0" dirty="0" smtClean="0">
                          <a:ln>
                            <a:noFill/>
                          </a:ln>
                          <a:solidFill>
                            <a:srgbClr val="990099"/>
                          </a:solidFill>
                          <a:effectLst>
                            <a:outerShdw blurRad="38100" dist="38100" dir="2700000" algn="tl">
                              <a:srgbClr val="C0C0C0"/>
                            </a:outerShdw>
                          </a:effectLst>
                          <a:latin typeface="Arial" panose="020B0604020202020204" pitchFamily="34" charset="0"/>
                          <a:ea typeface="宋体" panose="02010600030101010101" pitchFamily="2" charset="-122"/>
                        </a:rPr>
                        <a:t>SUM</a:t>
                      </a:r>
                    </a:p>
                  </a:txBody>
                  <a:tcPr marL="86002" marR="86002" horzOverflow="overflow">
                    <a:lnL cap="flat">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300" b="1" i="0" u="none" strike="noStrike" cap="none" normalizeH="0" baseline="0" dirty="0" smtClean="0">
                          <a:ln>
                            <a:noFill/>
                          </a:ln>
                          <a:solidFill>
                            <a:srgbClr val="990099"/>
                          </a:solidFill>
                          <a:effectLst>
                            <a:outerShdw blurRad="38100" dist="38100" dir="2700000" algn="tl">
                              <a:srgbClr val="C0C0C0"/>
                            </a:outerShdw>
                          </a:effectLst>
                          <a:latin typeface="Arial" panose="020B0604020202020204" pitchFamily="34" charset="0"/>
                          <a:ea typeface="宋体" panose="02010600030101010101" pitchFamily="2" charset="-122"/>
                        </a:rPr>
                        <a:t>DW       0</a:t>
                      </a:r>
                    </a:p>
                  </a:txBody>
                  <a:tcPr marL="86002" marR="86002"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由符号</a:t>
                      </a: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叫变量名</a:t>
                      </a: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)SUM</a:t>
                      </a: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指定</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的内存单元类型定义为一个</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字</a:t>
                      </a: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初值为</a:t>
                      </a: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p>
                  </a:txBody>
                  <a:tcPr marL="86002" marR="86002"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511170053"/>
                  </a:ext>
                </a:extLst>
              </a:tr>
              <a:tr h="3127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300" b="1" i="0" u="none" strike="noStrike" cap="none" normalizeH="0" baseline="0" dirty="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DATA</a:t>
                      </a:r>
                    </a:p>
                  </a:txBody>
                  <a:tcPr marL="86002" marR="86002" horzOverflow="overflow">
                    <a:lnL cap="flat">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300" b="1" i="0" u="none" strike="noStrike" cap="none" normalizeH="0" baseline="0" dirty="0" smtClean="0">
                          <a:ln>
                            <a:noFill/>
                          </a:ln>
                          <a:solidFill>
                            <a:srgbClr val="990099"/>
                          </a:solidFill>
                          <a:effectLst>
                            <a:outerShdw blurRad="38100" dist="38100" dir="2700000" algn="tl">
                              <a:srgbClr val="C0C0C0"/>
                            </a:outerShdw>
                          </a:effectLst>
                          <a:latin typeface="Arial" panose="020B0604020202020204" pitchFamily="34" charset="0"/>
                          <a:ea typeface="宋体" panose="02010600030101010101" pitchFamily="2" charset="-122"/>
                        </a:rPr>
                        <a:t>ENDS</a:t>
                      </a:r>
                    </a:p>
                  </a:txBody>
                  <a:tcPr marL="86002" marR="86002"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数据段结束</a:t>
                      </a:r>
                    </a:p>
                  </a:txBody>
                  <a:tcPr marL="86002" marR="86002"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2268043898"/>
                  </a:ext>
                </a:extLst>
              </a:tr>
              <a:tr h="3127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3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marL="86002" marR="86002" horzOverflow="overflow">
                    <a:lnL cap="flat">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300" b="1" i="0" u="none" strike="noStrike" cap="none" normalizeH="0" baseline="0" dirty="0" smtClean="0">
                        <a:ln>
                          <a:noFill/>
                        </a:ln>
                        <a:solidFill>
                          <a:srgbClr val="990099"/>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marL="86002" marR="86002"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86002" marR="86002"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2301492586"/>
                  </a:ext>
                </a:extLst>
              </a:tr>
              <a:tr h="31115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300" b="1" i="0" u="none" strike="noStrike" cap="none" normalizeH="0" baseline="0" dirty="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CODE</a:t>
                      </a:r>
                    </a:p>
                  </a:txBody>
                  <a:tcPr marL="86002" marR="86002" horzOverflow="overflow">
                    <a:lnL cap="flat">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300" b="1" i="0" u="none" strike="noStrike" cap="none" normalizeH="0" baseline="0" dirty="0" smtClean="0">
                          <a:ln>
                            <a:noFill/>
                          </a:ln>
                          <a:solidFill>
                            <a:srgbClr val="990099"/>
                          </a:solidFill>
                          <a:effectLst>
                            <a:outerShdw blurRad="38100" dist="38100" dir="2700000" algn="tl">
                              <a:srgbClr val="C0C0C0"/>
                            </a:outerShdw>
                          </a:effectLst>
                          <a:latin typeface="Arial" panose="020B0604020202020204" pitchFamily="34" charset="0"/>
                          <a:ea typeface="宋体" panose="02010600030101010101" pitchFamily="2" charset="-122"/>
                        </a:rPr>
                        <a:t>SEGMENT</a:t>
                      </a:r>
                    </a:p>
                  </a:txBody>
                  <a:tcPr marL="86002" marR="86002"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定义代码段</a:t>
                      </a:r>
                    </a:p>
                  </a:txBody>
                  <a:tcPr marL="86002" marR="86002"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3550546447"/>
                  </a:ext>
                </a:extLst>
              </a:tr>
              <a:tr h="3127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300" b="1" i="0" u="none" strike="noStrike" cap="none" normalizeH="0" baseline="0" dirty="0" smtClean="0">
                          <a:ln>
                            <a:noFill/>
                          </a:ln>
                          <a:solidFill>
                            <a:srgbClr val="A50021"/>
                          </a:solidFill>
                          <a:effectLst>
                            <a:outerShdw blurRad="38100" dist="38100" dir="2700000" algn="tl">
                              <a:srgbClr val="C0C0C0"/>
                            </a:outerShdw>
                          </a:effectLst>
                          <a:latin typeface="Arial" panose="020B0604020202020204" pitchFamily="34" charset="0"/>
                          <a:ea typeface="宋体" panose="02010600030101010101" pitchFamily="2" charset="-122"/>
                        </a:rPr>
                        <a:t>ASSUME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2300" b="1" i="0" u="none" strike="noStrike" cap="none" normalizeH="0" baseline="0" dirty="0" smtClean="0">
                        <a:ln>
                          <a:noFill/>
                        </a:ln>
                        <a:solidFill>
                          <a:srgbClr val="A50021"/>
                        </a:solidFill>
                        <a:effectLst>
                          <a:outerShdw blurRad="38100" dist="38100" dir="2700000" algn="tl">
                            <a:srgbClr val="C0C0C0"/>
                          </a:outerShdw>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300" b="1" i="0" u="none" strike="noStrike" cap="none" normalizeH="0" baseline="0" dirty="0" smtClean="0">
                          <a:ln>
                            <a:noFill/>
                          </a:ln>
                          <a:solidFill>
                            <a:srgbClr val="FF3300"/>
                          </a:solidFill>
                          <a:effectLst>
                            <a:outerShdw blurRad="38100" dist="38100" dir="2700000" algn="tl">
                              <a:srgbClr val="C0C0C0"/>
                            </a:outerShdw>
                          </a:effectLst>
                          <a:latin typeface="Arial" panose="020B0604020202020204" pitchFamily="34" charset="0"/>
                          <a:ea typeface="宋体" panose="02010600030101010101" pitchFamily="2" charset="-122"/>
                          <a:cs typeface="Times New Roman" panose="02020603050405020304" pitchFamily="18" charset="0"/>
                        </a:rPr>
                        <a:t>START</a:t>
                      </a:r>
                      <a:r>
                        <a:rPr kumimoji="0" lang="zh-CN" altLang="en-US" sz="2300" b="1" i="0" u="none" strike="noStrike" cap="none" normalizeH="0" baseline="0" dirty="0" smtClean="0">
                          <a:ln>
                            <a:noFill/>
                          </a:ln>
                          <a:solidFill>
                            <a:srgbClr val="FF3300"/>
                          </a:solidFill>
                          <a:effectLst>
                            <a:outerShdw blurRad="38100" dist="38100" dir="2700000" algn="tl">
                              <a:srgbClr val="C0C0C0"/>
                            </a:outerShdw>
                          </a:effectLst>
                          <a:latin typeface="Arial" panose="020B0604020202020204" pitchFamily="34" charset="0"/>
                          <a:ea typeface="宋体" panose="02010600030101010101" pitchFamily="2" charset="-122"/>
                          <a:cs typeface="Times New Roman" panose="02020603050405020304" pitchFamily="18" charset="0"/>
                        </a:rPr>
                        <a:t>：</a:t>
                      </a:r>
                      <a:r>
                        <a:rPr kumimoji="0" lang="zh-CN" altLang="en-US" sz="2300" b="1" i="0" u="none" strike="noStrike" cap="none" normalizeH="0" baseline="0" dirty="0" smtClean="0">
                          <a:ln>
                            <a:noFill/>
                          </a:ln>
                          <a:solidFill>
                            <a:srgbClr val="A50021"/>
                          </a:solidFill>
                          <a:effectLst>
                            <a:outerShdw blurRad="38100" dist="38100" dir="2700000" algn="tl">
                              <a:srgbClr val="C0C0C0"/>
                            </a:outerShdw>
                          </a:effectLst>
                          <a:latin typeface="Arial" panose="020B0604020202020204" pitchFamily="34" charset="0"/>
                          <a:ea typeface="宋体" panose="02010600030101010101" pitchFamily="2" charset="-122"/>
                        </a:rPr>
                        <a:t> </a:t>
                      </a:r>
                    </a:p>
                  </a:txBody>
                  <a:tcPr marL="86002" marR="86002" horzOverflow="overflow">
                    <a:lnL cap="flat">
                      <a:noFill/>
                    </a:lnL>
                    <a:lnR>
                      <a:noFill/>
                    </a:lnR>
                    <a:lnT>
                      <a:noFill/>
                    </a:lnT>
                    <a:lnB cap="flat">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300" b="1" i="0" u="none" strike="noStrike" cap="none" normalizeH="0" baseline="0" dirty="0" smtClean="0">
                          <a:ln>
                            <a:noFill/>
                          </a:ln>
                          <a:solidFill>
                            <a:srgbClr val="990099"/>
                          </a:solidFill>
                          <a:effectLst>
                            <a:outerShdw blurRad="38100" dist="38100" dir="2700000" algn="tl">
                              <a:srgbClr val="C0C0C0"/>
                            </a:outerShdw>
                          </a:effectLst>
                          <a:latin typeface="Arial" panose="020B0604020202020204" pitchFamily="34" charset="0"/>
                          <a:ea typeface="宋体" panose="02010600030101010101" pitchFamily="2" charset="-122"/>
                        </a:rPr>
                        <a:t>DS:DATA,CS:CODE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2300" b="1" i="0" u="none" strike="noStrike" cap="none" normalizeH="0" baseline="0" dirty="0" smtClean="0">
                        <a:ln>
                          <a:noFill/>
                        </a:ln>
                        <a:solidFill>
                          <a:srgbClr val="990099"/>
                        </a:solidFill>
                        <a:effectLst>
                          <a:outerShdw blurRad="38100" dist="38100" dir="2700000" algn="tl">
                            <a:srgbClr val="C0C0C0"/>
                          </a:outerShdw>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300" b="1" i="0" u="none" strike="noStrike" cap="none" normalizeH="0" baseline="0" dirty="0" smtClean="0">
                          <a:ln>
                            <a:noFill/>
                          </a:ln>
                          <a:solidFill>
                            <a:srgbClr val="990099"/>
                          </a:solidFill>
                          <a:effectLst>
                            <a:outerShdw blurRad="38100" dist="38100" dir="2700000" algn="tl">
                              <a:srgbClr val="C0C0C0"/>
                            </a:outerShdw>
                          </a:effectLst>
                          <a:latin typeface="Arial" panose="020B0604020202020204" pitchFamily="34" charset="0"/>
                          <a:ea typeface="宋体" panose="02010600030101010101" pitchFamily="2" charset="-122"/>
                        </a:rPr>
                        <a:t>MOV AX, DATA</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300" b="1" i="0" u="none" strike="noStrike" cap="none" normalizeH="0" baseline="0" dirty="0" smtClean="0">
                          <a:ln>
                            <a:noFill/>
                          </a:ln>
                          <a:solidFill>
                            <a:srgbClr val="990099"/>
                          </a:solidFill>
                          <a:effectLst>
                            <a:outerShdw blurRad="38100" dist="38100" dir="2700000" algn="tl">
                              <a:srgbClr val="C0C0C0"/>
                            </a:outerShdw>
                          </a:effectLst>
                          <a:latin typeface="Arial" panose="020B0604020202020204" pitchFamily="34" charset="0"/>
                          <a:ea typeface="宋体" panose="02010600030101010101" pitchFamily="2" charset="-122"/>
                        </a:rPr>
                        <a:t>MOV DS, AX</a:t>
                      </a:r>
                    </a:p>
                  </a:txBody>
                  <a:tcPr marL="86002" marR="86002" horzOverflow="overflow">
                    <a:lnL>
                      <a:noFill/>
                    </a:lnL>
                    <a:lnR>
                      <a:noFill/>
                    </a:lnR>
                    <a:lnT>
                      <a:noFill/>
                    </a:lnT>
                    <a:lnB cap="flat">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r>
                        <a:rPr kumimoji="0" lang="zh-CN" altLang="en-US"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由</a:t>
                      </a:r>
                      <a:r>
                        <a:rPr kumimoji="0" lang="en-US" altLang="zh-CN"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ASSUM</a:t>
                      </a:r>
                      <a:r>
                        <a:rPr kumimoji="0" lang="zh-CN" altLang="en-US"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伪指令定义各段</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r>
                        <a:rPr kumimoji="0" lang="zh-CN" altLang="en-US"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寄存器的内容</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仿宋_GB2312" pitchFamily="49" charset="-122"/>
                          <a:ea typeface="宋体" panose="02010600030101010101" pitchFamily="2" charset="-122"/>
                        </a:rPr>
                        <a:t>;</a:t>
                      </a:r>
                      <a:r>
                        <a:rPr kumimoji="0" lang="zh-CN" altLang="en-US" sz="1800" b="1" i="0" u="none" strike="noStrike" cap="none" normalizeH="0" baseline="0" dirty="0" smtClean="0">
                          <a:ln>
                            <a:noFill/>
                          </a:ln>
                          <a:solidFill>
                            <a:schemeClr val="tx1"/>
                          </a:solidFill>
                          <a:effectLst/>
                          <a:latin typeface="仿宋_GB2312" pitchFamily="49" charset="-122"/>
                          <a:ea typeface="宋体" panose="02010600030101010101" pitchFamily="2" charset="-122"/>
                        </a:rPr>
                        <a:t>将</a:t>
                      </a:r>
                      <a:r>
                        <a:rPr kumimoji="0" lang="en-US" altLang="zh-CN" sz="1800" b="1" i="0" u="none" strike="noStrike" cap="none" normalizeH="0" baseline="0" dirty="0" smtClean="0">
                          <a:ln>
                            <a:noFill/>
                          </a:ln>
                          <a:solidFill>
                            <a:schemeClr val="tx1"/>
                          </a:solidFill>
                          <a:effectLst/>
                          <a:latin typeface="仿宋_GB2312" pitchFamily="49" charset="-122"/>
                          <a:ea typeface="宋体" panose="02010600030101010101" pitchFamily="2" charset="-122"/>
                        </a:rPr>
                        <a:t>DS</a:t>
                      </a:r>
                      <a:r>
                        <a:rPr kumimoji="0" lang="zh-CN" altLang="en-US" sz="1800" b="1" i="0" u="none" strike="noStrike" cap="none" normalizeH="0" baseline="0" dirty="0" smtClean="0">
                          <a:ln>
                            <a:noFill/>
                          </a:ln>
                          <a:solidFill>
                            <a:schemeClr val="tx1"/>
                          </a:solidFill>
                          <a:effectLst/>
                          <a:latin typeface="仿宋_GB2312" pitchFamily="49" charset="-122"/>
                          <a:ea typeface="宋体" panose="02010600030101010101" pitchFamily="2" charset="-122"/>
                        </a:rPr>
                        <a:t>初始化为数据段首址</a:t>
                      </a:r>
                      <a:endParaRPr kumimoji="0" lang="zh-CN" altLang="en-US"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仿宋_GB2312" pitchFamily="49" charset="-122"/>
                          <a:ea typeface="宋体" panose="02010600030101010101" pitchFamily="2" charset="-122"/>
                        </a:rPr>
                        <a:t>;</a:t>
                      </a:r>
                      <a:r>
                        <a:rPr kumimoji="0" lang="zh-CN" altLang="en-US" sz="1800" b="1" i="0" u="none" strike="noStrike" cap="none" normalizeH="0" baseline="0" dirty="0" smtClean="0">
                          <a:ln>
                            <a:noFill/>
                          </a:ln>
                          <a:solidFill>
                            <a:schemeClr val="tx1"/>
                          </a:solidFill>
                          <a:effectLst/>
                          <a:latin typeface="仿宋_GB2312" pitchFamily="49" charset="-122"/>
                          <a:ea typeface="宋体" panose="02010600030101010101" pitchFamily="2" charset="-122"/>
                        </a:rPr>
                        <a:t>的段值</a:t>
                      </a:r>
                      <a:r>
                        <a:rPr kumimoji="0" lang="en-US" altLang="zh-CN" sz="1800" b="1" i="0" u="none" strike="noStrike" cap="none" normalizeH="0" baseline="0" dirty="0" smtClean="0">
                          <a:ln>
                            <a:noFill/>
                          </a:ln>
                          <a:solidFill>
                            <a:schemeClr val="tx1"/>
                          </a:solidFill>
                          <a:effectLst/>
                          <a:latin typeface="仿宋_GB2312" pitchFamily="49" charset="-122"/>
                          <a:ea typeface="宋体" panose="02010600030101010101" pitchFamily="2" charset="-122"/>
                        </a:rPr>
                        <a:t>DATA</a:t>
                      </a:r>
                    </a:p>
                  </a:txBody>
                  <a:tcPr marL="86002" marR="86002"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356503536"/>
                  </a:ext>
                </a:extLst>
              </a:tr>
            </a:tbl>
          </a:graphicData>
        </a:graphic>
      </p:graphicFrame>
      <p:sp>
        <p:nvSpPr>
          <p:cNvPr id="37949" name="AutoShape 61"/>
          <p:cNvSpPr>
            <a:spLocks/>
          </p:cNvSpPr>
          <p:nvPr/>
        </p:nvSpPr>
        <p:spPr bwMode="auto">
          <a:xfrm>
            <a:off x="395536" y="370651"/>
            <a:ext cx="198364" cy="2160240"/>
          </a:xfrm>
          <a:prstGeom prst="leftBrace">
            <a:avLst>
              <a:gd name="adj1" fmla="val 71903"/>
              <a:gd name="adj2"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23065226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8088"/>
                                        </p:tgtEl>
                                        <p:attrNameLst>
                                          <p:attrName>style.visibility</p:attrName>
                                        </p:attrNameLst>
                                      </p:cBhvr>
                                      <p:to>
                                        <p:strVal val="visible"/>
                                      </p:to>
                                    </p:set>
                                    <p:animEffect transition="in" filter="dissolve">
                                      <p:cBhvr>
                                        <p:cTn id="7" dur="500"/>
                                        <p:tgtEl>
                                          <p:spTgt spid="38088"/>
                                        </p:tgtEl>
                                      </p:cBhvr>
                                    </p:animEffect>
                                  </p:childTnLst>
                                </p:cTn>
                              </p:par>
                              <p:par>
                                <p:cTn id="8" presetID="9" presetClass="entr" presetSubtype="0" fill="hold" nodeType="withEffect">
                                  <p:stCondLst>
                                    <p:cond delay="0"/>
                                  </p:stCondLst>
                                  <p:childTnLst>
                                    <p:set>
                                      <p:cBhvr>
                                        <p:cTn id="9" dur="1" fill="hold">
                                          <p:stCondLst>
                                            <p:cond delay="0"/>
                                          </p:stCondLst>
                                        </p:cTn>
                                        <p:tgtEl>
                                          <p:spTgt spid="37949"/>
                                        </p:tgtEl>
                                        <p:attrNameLst>
                                          <p:attrName>style.visibility</p:attrName>
                                        </p:attrNameLst>
                                      </p:cBhvr>
                                      <p:to>
                                        <p:strVal val="visible"/>
                                      </p:to>
                                    </p:set>
                                    <p:animEffect transition="in" filter="dissolve">
                                      <p:cBhvr>
                                        <p:cTn id="10" dur="500"/>
                                        <p:tgtEl>
                                          <p:spTgt spid="379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灯片编号占位符 3"/>
          <p:cNvSpPr>
            <a:spLocks noGrp="1"/>
          </p:cNvSpPr>
          <p:nvPr>
            <p:ph type="sldNum" sz="quarter" idx="10"/>
          </p:nvPr>
        </p:nvSpPr>
        <p:spPr/>
        <p:txBody>
          <a:bodyPr/>
          <a:lstStyle/>
          <a:p>
            <a:fld id="{4A4397B9-4821-46F5-A7D6-0C5321DAB252}" type="slidenum">
              <a:rPr lang="en-US" altLang="zh-CN"/>
              <a:pPr/>
              <a:t>15</a:t>
            </a:fld>
            <a:endParaRPr lang="en-US" altLang="zh-CN"/>
          </a:p>
        </p:txBody>
      </p:sp>
      <p:graphicFrame>
        <p:nvGraphicFramePr>
          <p:cNvPr id="39036" name="Group 124"/>
          <p:cNvGraphicFramePr>
            <a:graphicFrameLocks noGrp="1"/>
          </p:cNvGraphicFramePr>
          <p:nvPr>
            <p:ph idx="4294967295"/>
            <p:extLst>
              <p:ext uri="{D42A27DB-BD31-4B8C-83A1-F6EECF244321}">
                <p14:modId xmlns:p14="http://schemas.microsoft.com/office/powerpoint/2010/main" val="1365162473"/>
              </p:ext>
            </p:extLst>
          </p:nvPr>
        </p:nvGraphicFramePr>
        <p:xfrm>
          <a:off x="395536" y="332656"/>
          <a:ext cx="7958138" cy="5593080"/>
        </p:xfrm>
        <a:graphic>
          <a:graphicData uri="http://schemas.openxmlformats.org/drawingml/2006/table">
            <a:tbl>
              <a:tblPr/>
              <a:tblGrid>
                <a:gridCol w="1338838">
                  <a:extLst>
                    <a:ext uri="{9D8B030D-6E8A-4147-A177-3AD203B41FA5}">
                      <a16:colId xmlns:a16="http://schemas.microsoft.com/office/drawing/2014/main" val="2784522719"/>
                    </a:ext>
                  </a:extLst>
                </a:gridCol>
                <a:gridCol w="1477918">
                  <a:extLst>
                    <a:ext uri="{9D8B030D-6E8A-4147-A177-3AD203B41FA5}">
                      <a16:colId xmlns:a16="http://schemas.microsoft.com/office/drawing/2014/main" val="2871773781"/>
                    </a:ext>
                  </a:extLst>
                </a:gridCol>
                <a:gridCol w="1691887">
                  <a:extLst>
                    <a:ext uri="{9D8B030D-6E8A-4147-A177-3AD203B41FA5}">
                      <a16:colId xmlns:a16="http://schemas.microsoft.com/office/drawing/2014/main" val="1939159553"/>
                    </a:ext>
                  </a:extLst>
                </a:gridCol>
                <a:gridCol w="3449495">
                  <a:extLst>
                    <a:ext uri="{9D8B030D-6E8A-4147-A177-3AD203B41FA5}">
                      <a16:colId xmlns:a16="http://schemas.microsoft.com/office/drawing/2014/main" val="3804742048"/>
                    </a:ext>
                  </a:extLst>
                </a:gridCol>
              </a:tblGrid>
              <a:tr h="28575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t" latinLnBrk="0" hangingPunct="1">
                        <a:lnSpc>
                          <a:spcPct val="90000"/>
                        </a:lnSpc>
                        <a:spcBef>
                          <a:spcPct val="0"/>
                        </a:spcBef>
                        <a:spcAft>
                          <a:spcPct val="0"/>
                        </a:spcAft>
                        <a:buClrTx/>
                        <a:buSzTx/>
                        <a:buFontTx/>
                        <a:buNone/>
                        <a:tabLst/>
                      </a:pPr>
                      <a:r>
                        <a:rPr kumimoji="0" lang="en-US" altLang="zh-CN" sz="2300" b="1" i="0" u="none" strike="noStrike" cap="none" normalizeH="0" baseline="0" dirty="0" smtClean="0">
                          <a:ln>
                            <a:noFill/>
                          </a:ln>
                          <a:solidFill>
                            <a:srgbClr val="A50021"/>
                          </a:solidFill>
                          <a:effectLst>
                            <a:outerShdw blurRad="38100" dist="38100" dir="2700000" algn="tl">
                              <a:srgbClr val="C0C0C0"/>
                            </a:outerShdw>
                          </a:effectLst>
                          <a:latin typeface="Arial" panose="020B0604020202020204" pitchFamily="34" charset="0"/>
                          <a:ea typeface="宋体" panose="02010600030101010101" pitchFamily="2" charset="-122"/>
                          <a:cs typeface="Times New Roman" panose="02020603050405020304" pitchFamily="18" charset="0"/>
                        </a:rPr>
                        <a:t>             </a:t>
                      </a:r>
                    </a:p>
                  </a:txBody>
                  <a:tcPr marL="88033" marR="88033" anchor="ctr" horzOverflow="overflow">
                    <a:lnL cap="flat">
                      <a:noFill/>
                    </a:lnL>
                    <a:lnR>
                      <a:noFill/>
                    </a:lnR>
                    <a:lnT cap="fla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t" latinLnBrk="0" hangingPunct="1">
                        <a:lnSpc>
                          <a:spcPct val="90000"/>
                        </a:lnSpc>
                        <a:spcBef>
                          <a:spcPct val="0"/>
                        </a:spcBef>
                        <a:spcAft>
                          <a:spcPct val="0"/>
                        </a:spcAft>
                        <a:buClrTx/>
                        <a:buSzTx/>
                        <a:buFontTx/>
                        <a:buNone/>
                        <a:tabLst/>
                      </a:pPr>
                      <a:r>
                        <a:rPr kumimoji="0" lang="en-US" altLang="zh-CN" sz="2300" b="1" i="0" u="none" strike="noStrike" cap="none" normalizeH="0" baseline="0" dirty="0" smtClean="0">
                          <a:ln>
                            <a:noFill/>
                          </a:ln>
                          <a:solidFill>
                            <a:srgbClr val="990099"/>
                          </a:solidFill>
                          <a:effectLst>
                            <a:outerShdw blurRad="38100" dist="38100" dir="2700000" algn="tl">
                              <a:srgbClr val="C0C0C0"/>
                            </a:outerShdw>
                          </a:effectLst>
                          <a:latin typeface="Arial" panose="020B0604020202020204" pitchFamily="34" charset="0"/>
                          <a:ea typeface="宋体" panose="02010600030101010101" pitchFamily="2" charset="-122"/>
                          <a:cs typeface="Times New Roman" panose="02020603050405020304" pitchFamily="18" charset="0"/>
                        </a:rPr>
                        <a:t>MOV </a:t>
                      </a:r>
                    </a:p>
                  </a:txBody>
                  <a:tcPr marL="88033" marR="88033" anchor="ctr" horzOverflow="overflow">
                    <a:lnL>
                      <a:noFill/>
                    </a:lnL>
                    <a:lnR>
                      <a:noFill/>
                    </a:lnR>
                    <a:lnT cap="fla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t" latinLnBrk="0" hangingPunct="1">
                        <a:lnSpc>
                          <a:spcPct val="90000"/>
                        </a:lnSpc>
                        <a:spcBef>
                          <a:spcPct val="0"/>
                        </a:spcBef>
                        <a:spcAft>
                          <a:spcPct val="0"/>
                        </a:spcAft>
                        <a:buClrTx/>
                        <a:buSzTx/>
                        <a:buFontTx/>
                        <a:buNone/>
                        <a:tabLst/>
                      </a:pPr>
                      <a:r>
                        <a:rPr kumimoji="0" lang="en-US" altLang="zh-CN" sz="2300" b="1" i="0" u="none" strike="noStrike" cap="none" normalizeH="0" baseline="0" dirty="0" smtClean="0">
                          <a:ln>
                            <a:noFill/>
                          </a:ln>
                          <a:solidFill>
                            <a:srgbClr val="990099"/>
                          </a:solidFill>
                          <a:effectLst>
                            <a:outerShdw blurRad="38100" dist="38100" dir="2700000" algn="tl">
                              <a:srgbClr val="C0C0C0"/>
                            </a:outerShdw>
                          </a:effectLst>
                          <a:latin typeface="Arial" panose="020B0604020202020204" pitchFamily="34" charset="0"/>
                          <a:ea typeface="宋体" panose="02010600030101010101" pitchFamily="2" charset="-122"/>
                          <a:cs typeface="Times New Roman" panose="02020603050405020304" pitchFamily="18" charset="0"/>
                        </a:rPr>
                        <a:t>CX,50      </a:t>
                      </a:r>
                    </a:p>
                  </a:txBody>
                  <a:tcPr marL="88033" marR="88033" anchor="ctr" horzOverflow="overflow">
                    <a:lnL>
                      <a:noFill/>
                    </a:lnL>
                    <a:lnR>
                      <a:noFill/>
                    </a:lnR>
                    <a:lnT cap="fla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t" latinLnBrk="0" hangingPunct="1">
                        <a:lnSpc>
                          <a:spcPct val="9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仿宋_GB2312" pitchFamily="49" charset="-122"/>
                          <a:ea typeface="宋体" panose="02010600030101010101" pitchFamily="2" charset="-122"/>
                          <a:cs typeface="Times New Roman" panose="02020603050405020304" pitchFamily="18" charset="0"/>
                        </a:rPr>
                        <a:t>;CX</a:t>
                      </a:r>
                      <a:r>
                        <a:rPr kumimoji="0" lang="zh-CN" altLang="en-US" sz="1800" b="1" i="0" u="none" strike="noStrike" cap="none" normalizeH="0" baseline="0" smtClean="0">
                          <a:ln>
                            <a:noFill/>
                          </a:ln>
                          <a:solidFill>
                            <a:schemeClr val="tx1"/>
                          </a:solidFill>
                          <a:effectLst/>
                          <a:latin typeface="仿宋_GB2312" pitchFamily="49" charset="-122"/>
                          <a:ea typeface="宋体" panose="02010600030101010101" pitchFamily="2" charset="-122"/>
                          <a:cs typeface="Times New Roman" panose="02020603050405020304" pitchFamily="18" charset="0"/>
                        </a:rPr>
                        <a:t>置入循环计数值</a:t>
                      </a:r>
                    </a:p>
                  </a:txBody>
                  <a:tcPr marL="88033" marR="88033" anchor="ct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4182190187"/>
                  </a:ext>
                </a:extLst>
              </a:tr>
              <a:tr h="20637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t" latinLnBrk="0" hangingPunct="1">
                        <a:lnSpc>
                          <a:spcPct val="90000"/>
                        </a:lnSpc>
                        <a:spcBef>
                          <a:spcPct val="0"/>
                        </a:spcBef>
                        <a:spcAft>
                          <a:spcPct val="0"/>
                        </a:spcAft>
                        <a:buClrTx/>
                        <a:buSzTx/>
                        <a:buFontTx/>
                        <a:buNone/>
                        <a:tabLst/>
                      </a:pPr>
                      <a:r>
                        <a:rPr kumimoji="0" lang="en-US" altLang="zh-CN" sz="2300" b="1" i="0" u="none" strike="noStrike" cap="none" normalizeH="0" baseline="0" dirty="0" smtClean="0">
                          <a:ln>
                            <a:noFill/>
                          </a:ln>
                          <a:solidFill>
                            <a:srgbClr val="A50021"/>
                          </a:solidFill>
                          <a:effectLst>
                            <a:outerShdw blurRad="38100" dist="38100" dir="2700000" algn="tl">
                              <a:srgbClr val="C0C0C0"/>
                            </a:outerShdw>
                          </a:effectLst>
                          <a:latin typeface="Arial" panose="020B0604020202020204" pitchFamily="34" charset="0"/>
                          <a:ea typeface="宋体" panose="02010600030101010101" pitchFamily="2" charset="-122"/>
                          <a:cs typeface="Times New Roman" panose="02020603050405020304" pitchFamily="18" charset="0"/>
                        </a:rPr>
                        <a:t>            </a:t>
                      </a:r>
                    </a:p>
                  </a:txBody>
                  <a:tcPr marL="88033" marR="88033" anchor="ctr" horzOverflow="overflow">
                    <a:lnL cap="flat">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t" latinLnBrk="0" hangingPunct="1">
                        <a:lnSpc>
                          <a:spcPct val="90000"/>
                        </a:lnSpc>
                        <a:spcBef>
                          <a:spcPct val="0"/>
                        </a:spcBef>
                        <a:spcAft>
                          <a:spcPct val="0"/>
                        </a:spcAft>
                        <a:buClrTx/>
                        <a:buSzTx/>
                        <a:buFontTx/>
                        <a:buNone/>
                        <a:tabLst/>
                      </a:pPr>
                      <a:r>
                        <a:rPr kumimoji="0" lang="en-US" altLang="zh-CN" sz="2300" b="1" i="0" u="none" strike="noStrike" cap="none" normalizeH="0" baseline="0" smtClean="0">
                          <a:ln>
                            <a:noFill/>
                          </a:ln>
                          <a:solidFill>
                            <a:srgbClr val="990099"/>
                          </a:solidFill>
                          <a:effectLst>
                            <a:outerShdw blurRad="38100" dist="38100" dir="2700000" algn="tl">
                              <a:srgbClr val="C0C0C0"/>
                            </a:outerShdw>
                          </a:effectLst>
                          <a:latin typeface="Arial" panose="020B0604020202020204" pitchFamily="34" charset="0"/>
                          <a:ea typeface="宋体" panose="02010600030101010101" pitchFamily="2" charset="-122"/>
                          <a:cs typeface="Times New Roman" panose="02020603050405020304" pitchFamily="18" charset="0"/>
                        </a:rPr>
                        <a:t>MOV </a:t>
                      </a:r>
                    </a:p>
                  </a:txBody>
                  <a:tcPr marL="88033" marR="88033"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t" latinLnBrk="0" hangingPunct="1">
                        <a:lnSpc>
                          <a:spcPct val="90000"/>
                        </a:lnSpc>
                        <a:spcBef>
                          <a:spcPct val="0"/>
                        </a:spcBef>
                        <a:spcAft>
                          <a:spcPct val="0"/>
                        </a:spcAft>
                        <a:buClrTx/>
                        <a:buSzTx/>
                        <a:buFontTx/>
                        <a:buNone/>
                        <a:tabLst/>
                      </a:pPr>
                      <a:r>
                        <a:rPr kumimoji="0" lang="en-US" altLang="zh-CN" sz="2300" b="1" i="0" u="none" strike="noStrike" cap="none" normalizeH="0" baseline="0" dirty="0" smtClean="0">
                          <a:ln>
                            <a:noFill/>
                          </a:ln>
                          <a:solidFill>
                            <a:srgbClr val="990099"/>
                          </a:solidFill>
                          <a:effectLst>
                            <a:outerShdw blurRad="38100" dist="38100" dir="2700000" algn="tl">
                              <a:srgbClr val="C0C0C0"/>
                            </a:outerShdw>
                          </a:effectLst>
                          <a:latin typeface="Arial" panose="020B0604020202020204" pitchFamily="34" charset="0"/>
                          <a:ea typeface="宋体" panose="02010600030101010101" pitchFamily="2" charset="-122"/>
                          <a:cs typeface="Times New Roman" panose="02020603050405020304" pitchFamily="18" charset="0"/>
                        </a:rPr>
                        <a:t>AX,0      </a:t>
                      </a:r>
                    </a:p>
                  </a:txBody>
                  <a:tcPr marL="88033" marR="88033"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t" latinLnBrk="0" hangingPunct="1">
                        <a:lnSpc>
                          <a:spcPct val="9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仿宋_GB2312" pitchFamily="49" charset="-122"/>
                          <a:ea typeface="宋体" panose="02010600030101010101" pitchFamily="2" charset="-122"/>
                          <a:cs typeface="Times New Roman" panose="02020603050405020304" pitchFamily="18" charset="0"/>
                        </a:rPr>
                        <a:t>;</a:t>
                      </a:r>
                      <a:r>
                        <a:rPr kumimoji="0" lang="zh-CN" altLang="en-US" sz="1800" b="1" i="0" u="none" strike="noStrike" cap="none" normalizeH="0" baseline="0" smtClean="0">
                          <a:ln>
                            <a:noFill/>
                          </a:ln>
                          <a:solidFill>
                            <a:schemeClr val="tx1"/>
                          </a:solidFill>
                          <a:effectLst/>
                          <a:latin typeface="仿宋_GB2312" pitchFamily="49" charset="-122"/>
                          <a:ea typeface="宋体" panose="02010600030101010101" pitchFamily="2" charset="-122"/>
                          <a:cs typeface="Times New Roman" panose="02020603050405020304" pitchFamily="18" charset="0"/>
                        </a:rPr>
                        <a:t>清</a:t>
                      </a:r>
                      <a:r>
                        <a:rPr kumimoji="0" lang="en-US" altLang="zh-CN" sz="1800" b="1" i="0" u="none" strike="noStrike" cap="none" normalizeH="0" baseline="0" smtClean="0">
                          <a:ln>
                            <a:noFill/>
                          </a:ln>
                          <a:solidFill>
                            <a:schemeClr val="tx1"/>
                          </a:solidFill>
                          <a:effectLst/>
                          <a:latin typeface="仿宋_GB2312" pitchFamily="49" charset="-122"/>
                          <a:ea typeface="宋体" panose="02010600030101010101" pitchFamily="2" charset="-122"/>
                          <a:cs typeface="Times New Roman" panose="02020603050405020304" pitchFamily="18" charset="0"/>
                        </a:rPr>
                        <a:t>AX</a:t>
                      </a:r>
                      <a:r>
                        <a:rPr kumimoji="0" lang="zh-CN" altLang="en-US" sz="1800" b="1" i="0" u="none" strike="noStrike" cap="none" normalizeH="0" baseline="0" smtClean="0">
                          <a:ln>
                            <a:noFill/>
                          </a:ln>
                          <a:solidFill>
                            <a:schemeClr val="tx1"/>
                          </a:solidFill>
                          <a:effectLst/>
                          <a:latin typeface="仿宋_GB2312" pitchFamily="49" charset="-122"/>
                          <a:ea typeface="宋体" panose="02010600030101010101" pitchFamily="2" charset="-122"/>
                          <a:cs typeface="Times New Roman" panose="02020603050405020304" pitchFamily="18" charset="0"/>
                        </a:rPr>
                        <a:t>累加器</a:t>
                      </a:r>
                    </a:p>
                  </a:txBody>
                  <a:tcPr marL="88033" marR="88033"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2668076607"/>
                  </a:ext>
                </a:extLst>
              </a:tr>
              <a:tr h="20637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t" latinLnBrk="0" hangingPunct="1">
                        <a:lnSpc>
                          <a:spcPct val="90000"/>
                        </a:lnSpc>
                        <a:spcBef>
                          <a:spcPct val="0"/>
                        </a:spcBef>
                        <a:spcAft>
                          <a:spcPct val="0"/>
                        </a:spcAft>
                        <a:buClrTx/>
                        <a:buSzTx/>
                        <a:buFontTx/>
                        <a:buNone/>
                        <a:tabLst/>
                      </a:pPr>
                      <a:r>
                        <a:rPr kumimoji="0" lang="en-US" altLang="zh-CN" sz="2300" b="1" i="0" u="none" strike="noStrike" cap="none" normalizeH="0" baseline="0" dirty="0" smtClean="0">
                          <a:ln>
                            <a:noFill/>
                          </a:ln>
                          <a:solidFill>
                            <a:srgbClr val="A50021"/>
                          </a:solidFill>
                          <a:effectLst>
                            <a:outerShdw blurRad="38100" dist="38100" dir="2700000" algn="tl">
                              <a:srgbClr val="C0C0C0"/>
                            </a:outerShdw>
                          </a:effectLst>
                          <a:latin typeface="Arial" panose="020B0604020202020204" pitchFamily="34" charset="0"/>
                          <a:ea typeface="宋体" panose="02010600030101010101" pitchFamily="2" charset="-122"/>
                          <a:cs typeface="Times New Roman" panose="02020603050405020304" pitchFamily="18" charset="0"/>
                        </a:rPr>
                        <a:t>             </a:t>
                      </a:r>
                    </a:p>
                  </a:txBody>
                  <a:tcPr marL="88033" marR="88033" anchor="ctr" horzOverflow="overflow">
                    <a:lnL cap="flat">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t" latinLnBrk="0" hangingPunct="1">
                        <a:lnSpc>
                          <a:spcPct val="90000"/>
                        </a:lnSpc>
                        <a:spcBef>
                          <a:spcPct val="0"/>
                        </a:spcBef>
                        <a:spcAft>
                          <a:spcPct val="0"/>
                        </a:spcAft>
                        <a:buClrTx/>
                        <a:buSzTx/>
                        <a:buFontTx/>
                        <a:buNone/>
                        <a:tabLst/>
                      </a:pPr>
                      <a:r>
                        <a:rPr kumimoji="0" lang="en-US" altLang="zh-CN" sz="2300" b="1" i="0" u="none" strike="noStrike" cap="none" normalizeH="0" baseline="0" dirty="0" smtClean="0">
                          <a:ln>
                            <a:noFill/>
                          </a:ln>
                          <a:solidFill>
                            <a:srgbClr val="990099"/>
                          </a:solidFill>
                          <a:effectLst>
                            <a:outerShdw blurRad="38100" dist="38100" dir="2700000" algn="tl">
                              <a:srgbClr val="C0C0C0"/>
                            </a:outerShdw>
                          </a:effectLst>
                          <a:latin typeface="Arial" panose="020B0604020202020204" pitchFamily="34" charset="0"/>
                          <a:ea typeface="宋体" panose="02010600030101010101" pitchFamily="2" charset="-122"/>
                          <a:cs typeface="Times New Roman" panose="02020603050405020304" pitchFamily="18" charset="0"/>
                        </a:rPr>
                        <a:t>MOV </a:t>
                      </a:r>
                    </a:p>
                  </a:txBody>
                  <a:tcPr marL="88033" marR="88033"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t" latinLnBrk="0" hangingPunct="1">
                        <a:lnSpc>
                          <a:spcPct val="90000"/>
                        </a:lnSpc>
                        <a:spcBef>
                          <a:spcPct val="0"/>
                        </a:spcBef>
                        <a:spcAft>
                          <a:spcPct val="0"/>
                        </a:spcAft>
                        <a:buClrTx/>
                        <a:buSzTx/>
                        <a:buFontTx/>
                        <a:buNone/>
                        <a:tabLst/>
                      </a:pPr>
                      <a:r>
                        <a:rPr kumimoji="0" lang="en-US" altLang="zh-CN" sz="2300" b="1" i="0" u="none" strike="noStrike" cap="none" normalizeH="0" baseline="0" dirty="0" smtClean="0">
                          <a:ln>
                            <a:noFill/>
                          </a:ln>
                          <a:solidFill>
                            <a:srgbClr val="990099"/>
                          </a:solidFill>
                          <a:effectLst>
                            <a:outerShdw blurRad="38100" dist="38100" dir="2700000" algn="tl">
                              <a:srgbClr val="C0C0C0"/>
                            </a:outerShdw>
                          </a:effectLst>
                          <a:latin typeface="Arial" panose="020B0604020202020204" pitchFamily="34" charset="0"/>
                          <a:ea typeface="宋体" panose="02010600030101010101" pitchFamily="2" charset="-122"/>
                          <a:cs typeface="Times New Roman" panose="02020603050405020304" pitchFamily="18" charset="0"/>
                        </a:rPr>
                        <a:t>BX,1      </a:t>
                      </a:r>
                    </a:p>
                  </a:txBody>
                  <a:tcPr marL="88033" marR="88033"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t" latinLnBrk="0" hangingPunct="1">
                        <a:lnSpc>
                          <a:spcPct val="9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仿宋_GB2312" pitchFamily="49" charset="-122"/>
                          <a:ea typeface="宋体" panose="02010600030101010101" pitchFamily="2" charset="-122"/>
                          <a:cs typeface="Times New Roman" panose="02020603050405020304" pitchFamily="18" charset="0"/>
                        </a:rPr>
                        <a:t>;BX</a:t>
                      </a:r>
                      <a:r>
                        <a:rPr kumimoji="0" lang="zh-CN" altLang="en-US" sz="1800" b="1" i="0" u="none" strike="noStrike" cap="none" normalizeH="0" baseline="0" smtClean="0">
                          <a:ln>
                            <a:noFill/>
                          </a:ln>
                          <a:solidFill>
                            <a:schemeClr val="tx1"/>
                          </a:solidFill>
                          <a:effectLst/>
                          <a:latin typeface="仿宋_GB2312" pitchFamily="49" charset="-122"/>
                          <a:ea typeface="宋体" panose="02010600030101010101" pitchFamily="2" charset="-122"/>
                          <a:cs typeface="Times New Roman" panose="02020603050405020304" pitchFamily="18" charset="0"/>
                        </a:rPr>
                        <a:t>置常量</a:t>
                      </a:r>
                      <a:r>
                        <a:rPr kumimoji="0" lang="en-US" altLang="zh-CN" sz="1800" b="1" i="0" u="none" strike="noStrike" cap="none" normalizeH="0" baseline="0" smtClean="0">
                          <a:ln>
                            <a:noFill/>
                          </a:ln>
                          <a:solidFill>
                            <a:schemeClr val="tx1"/>
                          </a:solidFill>
                          <a:effectLst/>
                          <a:latin typeface="仿宋_GB2312" pitchFamily="49" charset="-122"/>
                          <a:ea typeface="宋体" panose="02010600030101010101" pitchFamily="2" charset="-122"/>
                          <a:cs typeface="Times New Roman" panose="02020603050405020304" pitchFamily="18" charset="0"/>
                        </a:rPr>
                        <a:t>1</a:t>
                      </a:r>
                    </a:p>
                  </a:txBody>
                  <a:tcPr marL="88033" marR="88033"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159409965"/>
                  </a:ext>
                </a:extLst>
              </a:tr>
              <a:tr h="28575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t" latinLnBrk="0" hangingPunct="1">
                        <a:lnSpc>
                          <a:spcPct val="90000"/>
                        </a:lnSpc>
                        <a:spcBef>
                          <a:spcPct val="0"/>
                        </a:spcBef>
                        <a:spcAft>
                          <a:spcPct val="0"/>
                        </a:spcAft>
                        <a:buClrTx/>
                        <a:buSzTx/>
                        <a:buFontTx/>
                        <a:buNone/>
                        <a:tabLst/>
                      </a:pPr>
                      <a:r>
                        <a:rPr kumimoji="0" lang="en-US" altLang="zh-CN" sz="2300" b="1" i="0" u="none" strike="noStrike" cap="none" normalizeH="0" baseline="0" dirty="0" smtClean="0">
                          <a:ln>
                            <a:noFill/>
                          </a:ln>
                          <a:solidFill>
                            <a:srgbClr val="A50021"/>
                          </a:solidFill>
                          <a:effectLst>
                            <a:outerShdw blurRad="38100" dist="38100" dir="2700000" algn="tl">
                              <a:srgbClr val="C0C0C0"/>
                            </a:outerShdw>
                          </a:effectLst>
                          <a:latin typeface="Arial" panose="020B0604020202020204" pitchFamily="34" charset="0"/>
                          <a:ea typeface="宋体" panose="02010600030101010101" pitchFamily="2" charset="-122"/>
                          <a:cs typeface="Times New Roman" panose="02020603050405020304" pitchFamily="18" charset="0"/>
                        </a:rPr>
                        <a:t>NEXT:  </a:t>
                      </a:r>
                    </a:p>
                  </a:txBody>
                  <a:tcPr marL="88033" marR="88033" anchor="ctr" horzOverflow="overflow">
                    <a:lnL cap="flat">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t" latinLnBrk="0" hangingPunct="1">
                        <a:lnSpc>
                          <a:spcPct val="90000"/>
                        </a:lnSpc>
                        <a:spcBef>
                          <a:spcPct val="0"/>
                        </a:spcBef>
                        <a:spcAft>
                          <a:spcPct val="0"/>
                        </a:spcAft>
                        <a:buClrTx/>
                        <a:buSzTx/>
                        <a:buFontTx/>
                        <a:buNone/>
                        <a:tabLst/>
                      </a:pPr>
                      <a:r>
                        <a:rPr kumimoji="0" lang="en-US" altLang="zh-CN" sz="2300" b="1" i="0" u="none" strike="noStrike" cap="none" normalizeH="0" baseline="0" dirty="0" smtClean="0">
                          <a:ln>
                            <a:noFill/>
                          </a:ln>
                          <a:solidFill>
                            <a:srgbClr val="990099"/>
                          </a:solidFill>
                          <a:effectLst>
                            <a:outerShdw blurRad="38100" dist="38100" dir="2700000" algn="tl">
                              <a:srgbClr val="C0C0C0"/>
                            </a:outerShdw>
                          </a:effectLst>
                          <a:latin typeface="Arial" panose="020B0604020202020204" pitchFamily="34" charset="0"/>
                          <a:ea typeface="宋体" panose="02010600030101010101" pitchFamily="2" charset="-122"/>
                          <a:cs typeface="Times New Roman" panose="02020603050405020304" pitchFamily="18" charset="0"/>
                        </a:rPr>
                        <a:t>ADD </a:t>
                      </a:r>
                    </a:p>
                  </a:txBody>
                  <a:tcPr marL="88033" marR="88033"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t" latinLnBrk="0" hangingPunct="1">
                        <a:lnSpc>
                          <a:spcPct val="90000"/>
                        </a:lnSpc>
                        <a:spcBef>
                          <a:spcPct val="0"/>
                        </a:spcBef>
                        <a:spcAft>
                          <a:spcPct val="0"/>
                        </a:spcAft>
                        <a:buClrTx/>
                        <a:buSzTx/>
                        <a:buFontTx/>
                        <a:buNone/>
                        <a:tabLst/>
                      </a:pPr>
                      <a:r>
                        <a:rPr kumimoji="0" lang="en-US" altLang="zh-CN" sz="2300" b="1" i="0" u="none" strike="noStrike" cap="none" normalizeH="0" baseline="0" dirty="0" smtClean="0">
                          <a:ln>
                            <a:noFill/>
                          </a:ln>
                          <a:solidFill>
                            <a:srgbClr val="990099"/>
                          </a:solidFill>
                          <a:effectLst>
                            <a:outerShdw blurRad="38100" dist="38100" dir="2700000" algn="tl">
                              <a:srgbClr val="C0C0C0"/>
                            </a:outerShdw>
                          </a:effectLst>
                          <a:latin typeface="Arial" panose="020B0604020202020204" pitchFamily="34" charset="0"/>
                          <a:ea typeface="宋体" panose="02010600030101010101" pitchFamily="2" charset="-122"/>
                          <a:cs typeface="Times New Roman" panose="02020603050405020304" pitchFamily="18" charset="0"/>
                        </a:rPr>
                        <a:t>AX,BX      </a:t>
                      </a:r>
                    </a:p>
                  </a:txBody>
                  <a:tcPr marL="88033" marR="88033"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t" latinLnBrk="0" hangingPunct="1">
                        <a:lnSpc>
                          <a:spcPct val="9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仿宋_GB2312" pitchFamily="49" charset="-122"/>
                          <a:ea typeface="宋体" panose="02010600030101010101" pitchFamily="2" charset="-122"/>
                          <a:cs typeface="Times New Roman" panose="02020603050405020304" pitchFamily="18" charset="0"/>
                        </a:rPr>
                        <a:t>;</a:t>
                      </a:r>
                      <a:r>
                        <a:rPr kumimoji="0" lang="zh-CN" altLang="en-US" sz="1800" b="1" i="0" u="none" strike="noStrike" cap="none" normalizeH="0" baseline="0" smtClean="0">
                          <a:ln>
                            <a:noFill/>
                          </a:ln>
                          <a:solidFill>
                            <a:schemeClr val="tx1"/>
                          </a:solidFill>
                          <a:effectLst/>
                          <a:latin typeface="仿宋_GB2312" pitchFamily="49" charset="-122"/>
                          <a:ea typeface="宋体" panose="02010600030101010101" pitchFamily="2" charset="-122"/>
                          <a:cs typeface="Times New Roman" panose="02020603050405020304" pitchFamily="18" charset="0"/>
                        </a:rPr>
                        <a:t>累加奇数和</a:t>
                      </a:r>
                      <a:r>
                        <a:rPr kumimoji="0" lang="en-US" altLang="zh-CN" sz="1800" b="1" i="0" u="none" strike="noStrike" cap="none" normalizeH="0" baseline="0" smtClean="0">
                          <a:ln>
                            <a:noFill/>
                          </a:ln>
                          <a:solidFill>
                            <a:schemeClr val="tx1"/>
                          </a:solidFill>
                          <a:effectLst/>
                          <a:latin typeface="仿宋_GB2312" pitchFamily="49" charset="-122"/>
                          <a:ea typeface="宋体" panose="02010600030101010101" pitchFamily="2" charset="-122"/>
                          <a:cs typeface="Times New Roman" panose="02020603050405020304" pitchFamily="18" charset="0"/>
                        </a:rPr>
                        <a:t>,</a:t>
                      </a:r>
                      <a:r>
                        <a:rPr kumimoji="0" lang="zh-CN" altLang="en-US" sz="1800" b="1" i="0" u="none" strike="noStrike" cap="none" normalizeH="0" baseline="0" smtClean="0">
                          <a:ln>
                            <a:noFill/>
                          </a:ln>
                          <a:solidFill>
                            <a:schemeClr val="tx1"/>
                          </a:solidFill>
                          <a:effectLst/>
                          <a:latin typeface="仿宋_GB2312" pitchFamily="49" charset="-122"/>
                          <a:ea typeface="宋体" panose="02010600030101010101" pitchFamily="2" charset="-122"/>
                          <a:cs typeface="Times New Roman" panose="02020603050405020304" pitchFamily="18" charset="0"/>
                        </a:rPr>
                        <a:t>计</a:t>
                      </a:r>
                      <a:r>
                        <a:rPr kumimoji="0" lang="en-US" altLang="zh-CN" sz="1800" b="1" i="0" u="none" strike="noStrike" cap="none" normalizeH="0" baseline="0" smtClean="0">
                          <a:ln>
                            <a:noFill/>
                          </a:ln>
                          <a:solidFill>
                            <a:schemeClr val="tx1"/>
                          </a:solidFill>
                          <a:effectLst/>
                          <a:latin typeface="仿宋_GB2312" pitchFamily="49" charset="-122"/>
                          <a:ea typeface="宋体" panose="02010600030101010101" pitchFamily="2" charset="-122"/>
                          <a:cs typeface="Times New Roman" panose="02020603050405020304" pitchFamily="18" charset="0"/>
                        </a:rPr>
                        <a:t>50</a:t>
                      </a:r>
                      <a:r>
                        <a:rPr kumimoji="0" lang="zh-CN" altLang="en-US" sz="1800" b="1" i="0" u="none" strike="noStrike" cap="none" normalizeH="0" baseline="0" smtClean="0">
                          <a:ln>
                            <a:noFill/>
                          </a:ln>
                          <a:solidFill>
                            <a:schemeClr val="tx1"/>
                          </a:solidFill>
                          <a:effectLst/>
                          <a:latin typeface="仿宋_GB2312" pitchFamily="49" charset="-122"/>
                          <a:ea typeface="宋体" panose="02010600030101010101" pitchFamily="2" charset="-122"/>
                          <a:cs typeface="Times New Roman" panose="02020603050405020304" pitchFamily="18" charset="0"/>
                        </a:rPr>
                        <a:t>次</a:t>
                      </a:r>
                    </a:p>
                  </a:txBody>
                  <a:tcPr marL="88033" marR="88033"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400264552"/>
                  </a:ext>
                </a:extLst>
              </a:tr>
              <a:tr h="20637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t" latinLnBrk="0" hangingPunct="1">
                        <a:lnSpc>
                          <a:spcPct val="90000"/>
                        </a:lnSpc>
                        <a:spcBef>
                          <a:spcPct val="0"/>
                        </a:spcBef>
                        <a:spcAft>
                          <a:spcPct val="0"/>
                        </a:spcAft>
                        <a:buClrTx/>
                        <a:buSzTx/>
                        <a:buFontTx/>
                        <a:buNone/>
                        <a:tabLst/>
                      </a:pPr>
                      <a:r>
                        <a:rPr kumimoji="0" lang="en-US" altLang="zh-CN" sz="2300" b="1" i="0" u="none" strike="noStrike" cap="none" normalizeH="0" baseline="0" smtClean="0">
                          <a:ln>
                            <a:noFill/>
                          </a:ln>
                          <a:solidFill>
                            <a:srgbClr val="990099"/>
                          </a:solidFill>
                          <a:effectLst>
                            <a:outerShdw blurRad="38100" dist="38100" dir="2700000" algn="tl">
                              <a:srgbClr val="C0C0C0"/>
                            </a:outerShdw>
                          </a:effectLst>
                          <a:latin typeface="Arial" panose="020B0604020202020204" pitchFamily="34" charset="0"/>
                          <a:ea typeface="宋体" panose="02010600030101010101" pitchFamily="2" charset="-122"/>
                          <a:cs typeface="Times New Roman" panose="02020603050405020304" pitchFamily="18" charset="0"/>
                        </a:rPr>
                        <a:t>              </a:t>
                      </a:r>
                    </a:p>
                  </a:txBody>
                  <a:tcPr marL="88033" marR="88033" anchor="ctr" horzOverflow="overflow">
                    <a:lnL cap="flat">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t" latinLnBrk="0" hangingPunct="1">
                        <a:lnSpc>
                          <a:spcPct val="90000"/>
                        </a:lnSpc>
                        <a:spcBef>
                          <a:spcPct val="0"/>
                        </a:spcBef>
                        <a:spcAft>
                          <a:spcPct val="0"/>
                        </a:spcAft>
                        <a:buClrTx/>
                        <a:buSzTx/>
                        <a:buFontTx/>
                        <a:buNone/>
                        <a:tabLst/>
                      </a:pPr>
                      <a:r>
                        <a:rPr kumimoji="0" lang="en-US" altLang="zh-CN" sz="2300" b="1" i="0" u="none" strike="noStrike" cap="none" normalizeH="0" baseline="0" dirty="0" smtClean="0">
                          <a:ln>
                            <a:noFill/>
                          </a:ln>
                          <a:solidFill>
                            <a:srgbClr val="990099"/>
                          </a:solidFill>
                          <a:effectLst>
                            <a:outerShdw blurRad="38100" dist="38100" dir="2700000" algn="tl">
                              <a:srgbClr val="C0C0C0"/>
                            </a:outerShdw>
                          </a:effectLst>
                          <a:latin typeface="Arial" panose="020B0604020202020204" pitchFamily="34" charset="0"/>
                          <a:ea typeface="宋体" panose="02010600030101010101" pitchFamily="2" charset="-122"/>
                          <a:cs typeface="Times New Roman" panose="02020603050405020304" pitchFamily="18" charset="0"/>
                        </a:rPr>
                        <a:t>INC </a:t>
                      </a:r>
                    </a:p>
                  </a:txBody>
                  <a:tcPr marL="88033" marR="88033"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t" latinLnBrk="0" hangingPunct="1">
                        <a:lnSpc>
                          <a:spcPct val="90000"/>
                        </a:lnSpc>
                        <a:spcBef>
                          <a:spcPct val="0"/>
                        </a:spcBef>
                        <a:spcAft>
                          <a:spcPct val="0"/>
                        </a:spcAft>
                        <a:buClrTx/>
                        <a:buSzTx/>
                        <a:buFontTx/>
                        <a:buNone/>
                        <a:tabLst/>
                      </a:pPr>
                      <a:r>
                        <a:rPr kumimoji="0" lang="en-US" altLang="zh-CN" sz="2300" b="1" i="0" u="none" strike="noStrike" cap="none" normalizeH="0" baseline="0" dirty="0" smtClean="0">
                          <a:ln>
                            <a:noFill/>
                          </a:ln>
                          <a:solidFill>
                            <a:srgbClr val="990099"/>
                          </a:solidFill>
                          <a:effectLst>
                            <a:outerShdw blurRad="38100" dist="38100" dir="2700000" algn="tl">
                              <a:srgbClr val="C0C0C0"/>
                            </a:outerShdw>
                          </a:effectLst>
                          <a:latin typeface="Arial" panose="020B0604020202020204" pitchFamily="34" charset="0"/>
                          <a:ea typeface="宋体" panose="02010600030101010101" pitchFamily="2" charset="-122"/>
                          <a:cs typeface="Times New Roman" panose="02020603050405020304" pitchFamily="18" charset="0"/>
                        </a:rPr>
                        <a:t>BX           </a:t>
                      </a:r>
                    </a:p>
                  </a:txBody>
                  <a:tcPr marL="88033" marR="88033"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t" latinLnBrk="0" hangingPunct="1">
                        <a:lnSpc>
                          <a:spcPct val="9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仿宋_GB2312" pitchFamily="49" charset="-122"/>
                          <a:ea typeface="宋体" panose="02010600030101010101" pitchFamily="2" charset="-122"/>
                          <a:cs typeface="Times New Roman" panose="02020603050405020304" pitchFamily="18" charset="0"/>
                        </a:rPr>
                        <a:t>;</a:t>
                      </a:r>
                      <a:r>
                        <a:rPr kumimoji="0" lang="zh-CN" altLang="en-US" sz="1800" b="1" i="0" u="none" strike="noStrike" cap="none" normalizeH="0" baseline="0" smtClean="0">
                          <a:ln>
                            <a:noFill/>
                          </a:ln>
                          <a:solidFill>
                            <a:schemeClr val="tx1"/>
                          </a:solidFill>
                          <a:effectLst/>
                          <a:latin typeface="仿宋_GB2312" pitchFamily="49" charset="-122"/>
                          <a:ea typeface="宋体" panose="02010600030101010101" pitchFamily="2" charset="-122"/>
                          <a:cs typeface="Times New Roman" panose="02020603050405020304" pitchFamily="18" charset="0"/>
                        </a:rPr>
                        <a:t>求下一个奇数</a:t>
                      </a:r>
                    </a:p>
                  </a:txBody>
                  <a:tcPr marL="88033" marR="88033"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2740420357"/>
                  </a:ext>
                </a:extLst>
              </a:tr>
              <a:tr h="1270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t" latinLnBrk="0" hangingPunct="1">
                        <a:lnSpc>
                          <a:spcPct val="90000"/>
                        </a:lnSpc>
                        <a:spcBef>
                          <a:spcPct val="0"/>
                        </a:spcBef>
                        <a:spcAft>
                          <a:spcPct val="0"/>
                        </a:spcAft>
                        <a:buClrTx/>
                        <a:buSzTx/>
                        <a:buFontTx/>
                        <a:buNone/>
                        <a:tabLst/>
                      </a:pPr>
                      <a:r>
                        <a:rPr kumimoji="0" lang="en-US" altLang="zh-CN" sz="2300" b="1" i="0" u="none" strike="noStrike" cap="none" normalizeH="0" baseline="0" smtClean="0">
                          <a:ln>
                            <a:noFill/>
                          </a:ln>
                          <a:solidFill>
                            <a:srgbClr val="990099"/>
                          </a:solidFill>
                          <a:effectLst>
                            <a:outerShdw blurRad="38100" dist="38100" dir="2700000" algn="tl">
                              <a:srgbClr val="C0C0C0"/>
                            </a:outerShdw>
                          </a:effectLst>
                          <a:latin typeface="Arial" panose="020B0604020202020204" pitchFamily="34" charset="0"/>
                          <a:ea typeface="宋体" panose="02010600030101010101" pitchFamily="2" charset="-122"/>
                          <a:cs typeface="Times New Roman" panose="02020603050405020304" pitchFamily="18" charset="0"/>
                        </a:rPr>
                        <a:t>              </a:t>
                      </a:r>
                    </a:p>
                  </a:txBody>
                  <a:tcPr marL="88033" marR="88033" anchor="ctr" horzOverflow="overflow">
                    <a:lnL cap="flat">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t" latinLnBrk="0" hangingPunct="1">
                        <a:lnSpc>
                          <a:spcPct val="90000"/>
                        </a:lnSpc>
                        <a:spcBef>
                          <a:spcPct val="0"/>
                        </a:spcBef>
                        <a:spcAft>
                          <a:spcPct val="0"/>
                        </a:spcAft>
                        <a:buClrTx/>
                        <a:buSzTx/>
                        <a:buFontTx/>
                        <a:buNone/>
                        <a:tabLst/>
                      </a:pPr>
                      <a:r>
                        <a:rPr kumimoji="0" lang="en-US" altLang="zh-CN" sz="2300" b="1" i="0" u="none" strike="noStrike" cap="none" normalizeH="0" baseline="0" dirty="0" smtClean="0">
                          <a:ln>
                            <a:noFill/>
                          </a:ln>
                          <a:solidFill>
                            <a:srgbClr val="990099"/>
                          </a:solidFill>
                          <a:effectLst>
                            <a:outerShdw blurRad="38100" dist="38100" dir="2700000" algn="tl">
                              <a:srgbClr val="C0C0C0"/>
                            </a:outerShdw>
                          </a:effectLst>
                          <a:latin typeface="Arial" panose="020B0604020202020204" pitchFamily="34" charset="0"/>
                          <a:ea typeface="宋体" panose="02010600030101010101" pitchFamily="2" charset="-122"/>
                          <a:cs typeface="Times New Roman" panose="02020603050405020304" pitchFamily="18" charset="0"/>
                        </a:rPr>
                        <a:t>INC </a:t>
                      </a:r>
                    </a:p>
                  </a:txBody>
                  <a:tcPr marL="88033" marR="88033"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t" latinLnBrk="0" hangingPunct="1">
                        <a:lnSpc>
                          <a:spcPct val="90000"/>
                        </a:lnSpc>
                        <a:spcBef>
                          <a:spcPct val="0"/>
                        </a:spcBef>
                        <a:spcAft>
                          <a:spcPct val="0"/>
                        </a:spcAft>
                        <a:buClrTx/>
                        <a:buSzTx/>
                        <a:buFontTx/>
                        <a:buNone/>
                        <a:tabLst/>
                      </a:pPr>
                      <a:r>
                        <a:rPr kumimoji="0" lang="en-US" altLang="zh-CN" sz="2300" b="1" i="0" u="none" strike="noStrike" cap="none" normalizeH="0" baseline="0" dirty="0" smtClean="0">
                          <a:ln>
                            <a:noFill/>
                          </a:ln>
                          <a:solidFill>
                            <a:srgbClr val="990099"/>
                          </a:solidFill>
                          <a:effectLst>
                            <a:outerShdw blurRad="38100" dist="38100" dir="2700000" algn="tl">
                              <a:srgbClr val="C0C0C0"/>
                            </a:outerShdw>
                          </a:effectLst>
                          <a:latin typeface="Arial" panose="020B0604020202020204" pitchFamily="34" charset="0"/>
                          <a:ea typeface="宋体" panose="02010600030101010101" pitchFamily="2" charset="-122"/>
                          <a:cs typeface="Times New Roman" panose="02020603050405020304" pitchFamily="18" charset="0"/>
                        </a:rPr>
                        <a:t>BX</a:t>
                      </a:r>
                    </a:p>
                  </a:txBody>
                  <a:tcPr marL="88033" marR="88033"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t" latinLnBrk="0" hangingPunct="1">
                        <a:lnSpc>
                          <a:spcPct val="9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仿宋_GB2312" pitchFamily="49" charset="-122"/>
                          <a:ea typeface="宋体" panose="02010600030101010101" pitchFamily="2" charset="-122"/>
                          <a:cs typeface="Times New Roman" panose="02020603050405020304" pitchFamily="18" charset="0"/>
                        </a:rPr>
                        <a:t>　</a:t>
                      </a:r>
                    </a:p>
                  </a:txBody>
                  <a:tcPr marL="88033" marR="88033"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918767123"/>
                  </a:ext>
                </a:extLst>
              </a:tr>
              <a:tr h="28575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t" latinLnBrk="0" hangingPunct="1">
                        <a:lnSpc>
                          <a:spcPct val="90000"/>
                        </a:lnSpc>
                        <a:spcBef>
                          <a:spcPct val="0"/>
                        </a:spcBef>
                        <a:spcAft>
                          <a:spcPct val="0"/>
                        </a:spcAft>
                        <a:buClrTx/>
                        <a:buSzTx/>
                        <a:buFontTx/>
                        <a:buNone/>
                        <a:tabLst/>
                      </a:pPr>
                      <a:r>
                        <a:rPr kumimoji="0" lang="en-US" altLang="zh-CN" sz="2300" b="1" i="0" u="none" strike="noStrike" cap="none" normalizeH="0" baseline="0" smtClean="0">
                          <a:ln>
                            <a:noFill/>
                          </a:ln>
                          <a:solidFill>
                            <a:srgbClr val="990099"/>
                          </a:solidFill>
                          <a:effectLst>
                            <a:outerShdw blurRad="38100" dist="38100" dir="2700000" algn="tl">
                              <a:srgbClr val="C0C0C0"/>
                            </a:outerShdw>
                          </a:effectLst>
                          <a:latin typeface="Arial" panose="020B0604020202020204" pitchFamily="34" charset="0"/>
                          <a:ea typeface="宋体" panose="02010600030101010101" pitchFamily="2" charset="-122"/>
                          <a:cs typeface="Times New Roman" panose="02020603050405020304" pitchFamily="18" charset="0"/>
                        </a:rPr>
                        <a:t>             </a:t>
                      </a:r>
                    </a:p>
                  </a:txBody>
                  <a:tcPr marL="88033" marR="88033" anchor="ctr" horzOverflow="overflow">
                    <a:lnL cap="flat">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t" latinLnBrk="0" hangingPunct="1">
                        <a:lnSpc>
                          <a:spcPct val="90000"/>
                        </a:lnSpc>
                        <a:spcBef>
                          <a:spcPct val="0"/>
                        </a:spcBef>
                        <a:spcAft>
                          <a:spcPct val="0"/>
                        </a:spcAft>
                        <a:buClrTx/>
                        <a:buSzTx/>
                        <a:buFontTx/>
                        <a:buNone/>
                        <a:tabLst/>
                      </a:pPr>
                      <a:r>
                        <a:rPr kumimoji="0" lang="en-US" altLang="zh-CN" sz="2300" b="1" i="0" u="none" strike="noStrike" cap="none" normalizeH="0" baseline="0" dirty="0" smtClean="0">
                          <a:ln>
                            <a:noFill/>
                          </a:ln>
                          <a:solidFill>
                            <a:srgbClr val="990099"/>
                          </a:solidFill>
                          <a:effectLst>
                            <a:outerShdw blurRad="38100" dist="38100" dir="2700000" algn="tl">
                              <a:srgbClr val="C0C0C0"/>
                            </a:outerShdw>
                          </a:effectLst>
                          <a:latin typeface="Arial" panose="020B0604020202020204" pitchFamily="34" charset="0"/>
                          <a:ea typeface="宋体" panose="02010600030101010101" pitchFamily="2" charset="-122"/>
                          <a:cs typeface="Times New Roman" panose="02020603050405020304" pitchFamily="18" charset="0"/>
                        </a:rPr>
                        <a:t>DEC</a:t>
                      </a:r>
                    </a:p>
                  </a:txBody>
                  <a:tcPr marL="88033" marR="88033"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t" latinLnBrk="0" hangingPunct="1">
                        <a:lnSpc>
                          <a:spcPct val="90000"/>
                        </a:lnSpc>
                        <a:spcBef>
                          <a:spcPct val="0"/>
                        </a:spcBef>
                        <a:spcAft>
                          <a:spcPct val="0"/>
                        </a:spcAft>
                        <a:buClrTx/>
                        <a:buSzTx/>
                        <a:buFontTx/>
                        <a:buNone/>
                        <a:tabLst/>
                      </a:pPr>
                      <a:r>
                        <a:rPr kumimoji="0" lang="en-US" altLang="zh-CN" sz="2300" b="1" i="0" u="none" strike="noStrike" cap="none" normalizeH="0" baseline="0" dirty="0" smtClean="0">
                          <a:ln>
                            <a:noFill/>
                          </a:ln>
                          <a:solidFill>
                            <a:srgbClr val="990099"/>
                          </a:solidFill>
                          <a:effectLst>
                            <a:outerShdw blurRad="38100" dist="38100" dir="2700000" algn="tl">
                              <a:srgbClr val="C0C0C0"/>
                            </a:outerShdw>
                          </a:effectLst>
                          <a:latin typeface="Arial" panose="020B0604020202020204" pitchFamily="34" charset="0"/>
                          <a:ea typeface="宋体" panose="02010600030101010101" pitchFamily="2" charset="-122"/>
                          <a:cs typeface="Times New Roman" panose="02020603050405020304" pitchFamily="18" charset="0"/>
                        </a:rPr>
                        <a:t>CX    </a:t>
                      </a:r>
                    </a:p>
                  </a:txBody>
                  <a:tcPr marL="88033" marR="88033"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t" latinLnBrk="0" hangingPunct="1">
                        <a:lnSpc>
                          <a:spcPct val="9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仿宋_GB2312" pitchFamily="49" charset="-122"/>
                          <a:ea typeface="宋体" panose="02010600030101010101" pitchFamily="2" charset="-122"/>
                          <a:cs typeface="Times New Roman" panose="02020603050405020304" pitchFamily="18" charset="0"/>
                        </a:rPr>
                        <a:t>;</a:t>
                      </a:r>
                      <a:r>
                        <a:rPr kumimoji="0" lang="zh-CN" altLang="en-US" sz="1800" b="1" i="0" u="none" strike="noStrike" cap="none" normalizeH="0" baseline="0" smtClean="0">
                          <a:ln>
                            <a:noFill/>
                          </a:ln>
                          <a:solidFill>
                            <a:schemeClr val="tx1"/>
                          </a:solidFill>
                          <a:effectLst/>
                          <a:latin typeface="仿宋_GB2312" pitchFamily="49" charset="-122"/>
                          <a:ea typeface="宋体" panose="02010600030101010101" pitchFamily="2" charset="-122"/>
                          <a:cs typeface="Times New Roman" panose="02020603050405020304" pitchFamily="18" charset="0"/>
                        </a:rPr>
                        <a:t>循环计数器作减</a:t>
                      </a:r>
                      <a:r>
                        <a:rPr kumimoji="0" lang="en-US" altLang="zh-CN" sz="1800" b="1" i="0" u="none" strike="noStrike" cap="none" normalizeH="0" baseline="0" smtClean="0">
                          <a:ln>
                            <a:noFill/>
                          </a:ln>
                          <a:solidFill>
                            <a:schemeClr val="tx1"/>
                          </a:solidFill>
                          <a:effectLst/>
                          <a:latin typeface="仿宋_GB2312" pitchFamily="49" charset="-122"/>
                          <a:ea typeface="宋体" panose="02010600030101010101" pitchFamily="2" charset="-122"/>
                          <a:cs typeface="Times New Roman" panose="02020603050405020304" pitchFamily="18" charset="0"/>
                        </a:rPr>
                        <a:t>1</a:t>
                      </a:r>
                      <a:r>
                        <a:rPr kumimoji="0" lang="zh-CN" altLang="en-US" sz="1800" b="1" i="0" u="none" strike="noStrike" cap="none" normalizeH="0" baseline="0" smtClean="0">
                          <a:ln>
                            <a:noFill/>
                          </a:ln>
                          <a:solidFill>
                            <a:schemeClr val="tx1"/>
                          </a:solidFill>
                          <a:effectLst/>
                          <a:latin typeface="仿宋_GB2312" pitchFamily="49" charset="-122"/>
                          <a:ea typeface="宋体" panose="02010600030101010101" pitchFamily="2" charset="-122"/>
                          <a:cs typeface="Times New Roman" panose="02020603050405020304" pitchFamily="18" charset="0"/>
                        </a:rPr>
                        <a:t>计数</a:t>
                      </a:r>
                    </a:p>
                  </a:txBody>
                  <a:tcPr marL="88033" marR="88033"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2629515845"/>
                  </a:ext>
                </a:extLst>
              </a:tr>
              <a:tr h="42862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t" latinLnBrk="0" hangingPunct="1">
                        <a:lnSpc>
                          <a:spcPct val="90000"/>
                        </a:lnSpc>
                        <a:spcBef>
                          <a:spcPct val="0"/>
                        </a:spcBef>
                        <a:spcAft>
                          <a:spcPct val="0"/>
                        </a:spcAft>
                        <a:buClrTx/>
                        <a:buSzTx/>
                        <a:buFontTx/>
                        <a:buNone/>
                        <a:tabLst/>
                      </a:pPr>
                      <a:r>
                        <a:rPr kumimoji="0" lang="en-US" altLang="zh-CN" sz="2300" b="1" i="0" u="none" strike="noStrike" cap="none" normalizeH="0" baseline="0" smtClean="0">
                          <a:ln>
                            <a:noFill/>
                          </a:ln>
                          <a:solidFill>
                            <a:srgbClr val="990099"/>
                          </a:solidFill>
                          <a:effectLst>
                            <a:outerShdw blurRad="38100" dist="38100" dir="2700000" algn="tl">
                              <a:srgbClr val="C0C0C0"/>
                            </a:outerShdw>
                          </a:effectLst>
                          <a:latin typeface="Arial" panose="020B0604020202020204" pitchFamily="34" charset="0"/>
                          <a:ea typeface="宋体" panose="02010600030101010101" pitchFamily="2" charset="-122"/>
                          <a:cs typeface="Times New Roman" panose="02020603050405020304" pitchFamily="18" charset="0"/>
                        </a:rPr>
                        <a:t>             </a:t>
                      </a:r>
                    </a:p>
                  </a:txBody>
                  <a:tcPr marL="88033" marR="88033" anchor="ctr" horzOverflow="overflow">
                    <a:lnL cap="flat">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t" latinLnBrk="0" hangingPunct="1">
                        <a:lnSpc>
                          <a:spcPct val="90000"/>
                        </a:lnSpc>
                        <a:spcBef>
                          <a:spcPct val="0"/>
                        </a:spcBef>
                        <a:spcAft>
                          <a:spcPct val="0"/>
                        </a:spcAft>
                        <a:buClrTx/>
                        <a:buSzTx/>
                        <a:buFontTx/>
                        <a:buNone/>
                        <a:tabLst/>
                      </a:pPr>
                      <a:r>
                        <a:rPr kumimoji="0" lang="en-US" altLang="zh-CN" sz="2300" b="1" i="0" u="none" strike="noStrike" cap="none" normalizeH="0" baseline="0" dirty="0" smtClean="0">
                          <a:ln>
                            <a:noFill/>
                          </a:ln>
                          <a:solidFill>
                            <a:srgbClr val="990099"/>
                          </a:solidFill>
                          <a:effectLst>
                            <a:outerShdw blurRad="38100" dist="38100" dir="2700000" algn="tl">
                              <a:srgbClr val="C0C0C0"/>
                            </a:outerShdw>
                          </a:effectLst>
                          <a:latin typeface="Arial" panose="020B0604020202020204" pitchFamily="34" charset="0"/>
                          <a:ea typeface="宋体" panose="02010600030101010101" pitchFamily="2" charset="-122"/>
                          <a:cs typeface="Times New Roman" panose="02020603050405020304" pitchFamily="18" charset="0"/>
                        </a:rPr>
                        <a:t>JNE  </a:t>
                      </a:r>
                    </a:p>
                  </a:txBody>
                  <a:tcPr marL="88033" marR="88033"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t" latinLnBrk="0" hangingPunct="1">
                        <a:lnSpc>
                          <a:spcPct val="90000"/>
                        </a:lnSpc>
                        <a:spcBef>
                          <a:spcPct val="0"/>
                        </a:spcBef>
                        <a:spcAft>
                          <a:spcPct val="0"/>
                        </a:spcAft>
                        <a:buClrTx/>
                        <a:buSzTx/>
                        <a:buFontTx/>
                        <a:buNone/>
                        <a:tabLst/>
                      </a:pPr>
                      <a:r>
                        <a:rPr kumimoji="0" lang="en-US" altLang="zh-CN" sz="2300" b="1" i="0" u="none" strike="noStrike" cap="none" normalizeH="0" baseline="0" dirty="0" smtClean="0">
                          <a:ln>
                            <a:noFill/>
                          </a:ln>
                          <a:solidFill>
                            <a:srgbClr val="990099"/>
                          </a:solidFill>
                          <a:effectLst>
                            <a:outerShdw blurRad="38100" dist="38100" dir="2700000" algn="tl">
                              <a:srgbClr val="C0C0C0"/>
                            </a:outerShdw>
                          </a:effectLst>
                          <a:latin typeface="Arial" panose="020B0604020202020204" pitchFamily="34" charset="0"/>
                          <a:ea typeface="宋体" panose="02010600030101010101" pitchFamily="2" charset="-122"/>
                          <a:cs typeface="Times New Roman" panose="02020603050405020304" pitchFamily="18" charset="0"/>
                        </a:rPr>
                        <a:t>NEXT       </a:t>
                      </a:r>
                    </a:p>
                  </a:txBody>
                  <a:tcPr marL="88033" marR="88033"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t" latinLnBrk="0" hangingPunct="1">
                        <a:lnSpc>
                          <a:spcPct val="9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仿宋_GB2312" pitchFamily="49" charset="-122"/>
                          <a:ea typeface="宋体" panose="02010600030101010101" pitchFamily="2" charset="-122"/>
                          <a:cs typeface="Times New Roman" panose="02020603050405020304" pitchFamily="18" charset="0"/>
                        </a:rPr>
                        <a:t>;</a:t>
                      </a:r>
                      <a:r>
                        <a:rPr kumimoji="0" lang="zh-CN" altLang="en-US" sz="1800" b="1" i="0" u="none" strike="noStrike" cap="none" normalizeH="0" baseline="0" smtClean="0">
                          <a:ln>
                            <a:noFill/>
                          </a:ln>
                          <a:solidFill>
                            <a:schemeClr val="tx1"/>
                          </a:solidFill>
                          <a:effectLst/>
                          <a:latin typeface="仿宋_GB2312" pitchFamily="49" charset="-122"/>
                          <a:ea typeface="宋体" panose="02010600030101010101" pitchFamily="2" charset="-122"/>
                          <a:cs typeface="Times New Roman" panose="02020603050405020304" pitchFamily="18" charset="0"/>
                        </a:rPr>
                        <a:t>未计完</a:t>
                      </a:r>
                      <a:r>
                        <a:rPr kumimoji="0" lang="en-US" altLang="zh-CN" sz="1800" b="1" i="0" u="none" strike="noStrike" cap="none" normalizeH="0" baseline="0" smtClean="0">
                          <a:ln>
                            <a:noFill/>
                          </a:ln>
                          <a:solidFill>
                            <a:schemeClr val="tx1"/>
                          </a:solidFill>
                          <a:effectLst/>
                          <a:latin typeface="仿宋_GB2312" pitchFamily="49" charset="-122"/>
                          <a:ea typeface="宋体" panose="02010600030101010101" pitchFamily="2" charset="-122"/>
                          <a:cs typeface="Times New Roman" panose="02020603050405020304" pitchFamily="18" charset="0"/>
                        </a:rPr>
                        <a:t>50</a:t>
                      </a:r>
                      <a:r>
                        <a:rPr kumimoji="0" lang="zh-CN" altLang="en-US" sz="1800" b="1" i="0" u="none" strike="noStrike" cap="none" normalizeH="0" baseline="0" smtClean="0">
                          <a:ln>
                            <a:noFill/>
                          </a:ln>
                          <a:solidFill>
                            <a:schemeClr val="tx1"/>
                          </a:solidFill>
                          <a:effectLst/>
                          <a:latin typeface="仿宋_GB2312" pitchFamily="49" charset="-122"/>
                          <a:ea typeface="宋体" panose="02010600030101010101" pitchFamily="2" charset="-122"/>
                          <a:cs typeface="Times New Roman" panose="02020603050405020304" pitchFamily="18" charset="0"/>
                        </a:rPr>
                        <a:t>次时</a:t>
                      </a:r>
                      <a:r>
                        <a:rPr kumimoji="0" lang="en-US" altLang="zh-CN" sz="1800" b="1" i="0" u="none" strike="noStrike" cap="none" normalizeH="0" baseline="0" smtClean="0">
                          <a:ln>
                            <a:noFill/>
                          </a:ln>
                          <a:solidFill>
                            <a:schemeClr val="tx1"/>
                          </a:solidFill>
                          <a:effectLst/>
                          <a:latin typeface="仿宋_GB2312" pitchFamily="49" charset="-122"/>
                          <a:ea typeface="宋体" panose="02010600030101010101" pitchFamily="2" charset="-122"/>
                          <a:cs typeface="Times New Roman" panose="02020603050405020304" pitchFamily="18" charset="0"/>
                        </a:rPr>
                        <a:t>,</a:t>
                      </a:r>
                      <a:r>
                        <a:rPr kumimoji="0" lang="zh-CN" altLang="en-US" sz="1800" b="1" i="0" u="none" strike="noStrike" cap="none" normalizeH="0" baseline="0" smtClean="0">
                          <a:ln>
                            <a:noFill/>
                          </a:ln>
                          <a:solidFill>
                            <a:schemeClr val="tx1"/>
                          </a:solidFill>
                          <a:effectLst/>
                          <a:latin typeface="仿宋_GB2312" pitchFamily="49" charset="-122"/>
                          <a:ea typeface="宋体" panose="02010600030101010101" pitchFamily="2" charset="-122"/>
                          <a:cs typeface="Times New Roman" panose="02020603050405020304" pitchFamily="18" charset="0"/>
                        </a:rPr>
                        <a:t>转至</a:t>
                      </a:r>
                      <a:r>
                        <a:rPr kumimoji="0" lang="en-US" altLang="zh-CN" sz="1800" b="1" i="0" u="none" strike="noStrike" cap="none" normalizeH="0" baseline="0" smtClean="0">
                          <a:ln>
                            <a:noFill/>
                          </a:ln>
                          <a:solidFill>
                            <a:schemeClr val="tx1"/>
                          </a:solidFill>
                          <a:effectLst/>
                          <a:latin typeface="仿宋_GB2312" pitchFamily="49" charset="-122"/>
                          <a:ea typeface="宋体" panose="02010600030101010101" pitchFamily="2" charset="-122"/>
                          <a:cs typeface="Times New Roman" panose="02020603050405020304" pitchFamily="18" charset="0"/>
                        </a:rPr>
                        <a:t>NEXT</a:t>
                      </a:r>
                      <a:r>
                        <a:rPr kumimoji="0" lang="zh-CN" altLang="en-US" sz="1800" b="1" i="0" u="none" strike="noStrike" cap="none" normalizeH="0" baseline="0" smtClean="0">
                          <a:ln>
                            <a:noFill/>
                          </a:ln>
                          <a:solidFill>
                            <a:schemeClr val="tx1"/>
                          </a:solidFill>
                          <a:effectLst/>
                          <a:latin typeface="仿宋_GB2312" pitchFamily="49" charset="-122"/>
                          <a:ea typeface="宋体" panose="02010600030101010101" pitchFamily="2" charset="-122"/>
                          <a:cs typeface="Times New Roman" panose="02020603050405020304" pitchFamily="18" charset="0"/>
                        </a:rPr>
                        <a:t>循环</a:t>
                      </a:r>
                    </a:p>
                  </a:txBody>
                  <a:tcPr marL="88033" marR="88033"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549295654"/>
                  </a:ext>
                </a:extLst>
              </a:tr>
              <a:tr h="36512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t" latinLnBrk="0" hangingPunct="1">
                        <a:lnSpc>
                          <a:spcPct val="90000"/>
                        </a:lnSpc>
                        <a:spcBef>
                          <a:spcPct val="0"/>
                        </a:spcBef>
                        <a:spcAft>
                          <a:spcPct val="0"/>
                        </a:spcAft>
                        <a:buClrTx/>
                        <a:buSzTx/>
                        <a:buFontTx/>
                        <a:buNone/>
                        <a:tabLst/>
                      </a:pPr>
                      <a:r>
                        <a:rPr kumimoji="0" lang="en-US" altLang="zh-CN" sz="2300" b="1" i="0" u="none" strike="noStrike" cap="none" normalizeH="0" baseline="0" smtClean="0">
                          <a:ln>
                            <a:noFill/>
                          </a:ln>
                          <a:solidFill>
                            <a:srgbClr val="990099"/>
                          </a:solidFill>
                          <a:effectLst>
                            <a:outerShdw blurRad="38100" dist="38100" dir="2700000" algn="tl">
                              <a:srgbClr val="C0C0C0"/>
                            </a:outerShdw>
                          </a:effectLst>
                          <a:latin typeface="Arial" panose="020B0604020202020204" pitchFamily="34" charset="0"/>
                          <a:ea typeface="宋体" panose="02010600030101010101" pitchFamily="2" charset="-122"/>
                          <a:cs typeface="Times New Roman" panose="02020603050405020304" pitchFamily="18" charset="0"/>
                        </a:rPr>
                        <a:t>           </a:t>
                      </a:r>
                    </a:p>
                  </a:txBody>
                  <a:tcPr marL="88033" marR="88033" anchor="ctr" horzOverflow="overflow">
                    <a:lnL cap="flat">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t" latinLnBrk="0" hangingPunct="1">
                        <a:lnSpc>
                          <a:spcPct val="90000"/>
                        </a:lnSpc>
                        <a:spcBef>
                          <a:spcPct val="0"/>
                        </a:spcBef>
                        <a:spcAft>
                          <a:spcPct val="0"/>
                        </a:spcAft>
                        <a:buClrTx/>
                        <a:buSzTx/>
                        <a:buFontTx/>
                        <a:buNone/>
                        <a:tabLst/>
                      </a:pPr>
                      <a:r>
                        <a:rPr kumimoji="0" lang="en-US" altLang="zh-CN" sz="2300" b="1" i="0" u="none" strike="noStrike" cap="none" normalizeH="0" baseline="0" dirty="0" smtClean="0">
                          <a:ln>
                            <a:noFill/>
                          </a:ln>
                          <a:solidFill>
                            <a:srgbClr val="990099"/>
                          </a:solidFill>
                          <a:effectLst>
                            <a:outerShdw blurRad="38100" dist="38100" dir="2700000" algn="tl">
                              <a:srgbClr val="C0C0C0"/>
                            </a:outerShdw>
                          </a:effectLst>
                          <a:latin typeface="Arial" panose="020B0604020202020204" pitchFamily="34" charset="0"/>
                          <a:ea typeface="宋体" panose="02010600030101010101" pitchFamily="2" charset="-122"/>
                          <a:cs typeface="Times New Roman" panose="02020603050405020304" pitchFamily="18" charset="0"/>
                        </a:rPr>
                        <a:t>MOV </a:t>
                      </a:r>
                    </a:p>
                  </a:txBody>
                  <a:tcPr marL="88033" marR="88033"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t" latinLnBrk="0" hangingPunct="1">
                        <a:lnSpc>
                          <a:spcPct val="90000"/>
                        </a:lnSpc>
                        <a:spcBef>
                          <a:spcPct val="0"/>
                        </a:spcBef>
                        <a:spcAft>
                          <a:spcPct val="0"/>
                        </a:spcAft>
                        <a:buClrTx/>
                        <a:buSzTx/>
                        <a:buFontTx/>
                        <a:buNone/>
                        <a:tabLst/>
                      </a:pPr>
                      <a:r>
                        <a:rPr kumimoji="0" lang="en-US" altLang="zh-CN" sz="2300" b="1" i="0" u="none" strike="noStrike" cap="none" normalizeH="0" baseline="0" dirty="0" smtClean="0">
                          <a:ln>
                            <a:noFill/>
                          </a:ln>
                          <a:solidFill>
                            <a:srgbClr val="990099"/>
                          </a:solidFill>
                          <a:effectLst>
                            <a:outerShdw blurRad="38100" dist="38100" dir="2700000" algn="tl">
                              <a:srgbClr val="C0C0C0"/>
                            </a:outerShdw>
                          </a:effectLst>
                          <a:latin typeface="Arial" panose="020B0604020202020204" pitchFamily="34" charset="0"/>
                          <a:ea typeface="宋体" panose="02010600030101010101" pitchFamily="2" charset="-122"/>
                          <a:cs typeface="Times New Roman" panose="02020603050405020304" pitchFamily="18" charset="0"/>
                        </a:rPr>
                        <a:t>SUM,AX    </a:t>
                      </a:r>
                    </a:p>
                  </a:txBody>
                  <a:tcPr marL="88033" marR="88033"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t" latinLnBrk="0" hangingPunct="1">
                        <a:lnSpc>
                          <a:spcPct val="9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仿宋_GB2312" pitchFamily="49" charset="-122"/>
                          <a:ea typeface="宋体" panose="02010600030101010101" pitchFamily="2" charset="-122"/>
                          <a:cs typeface="Times New Roman" panose="02020603050405020304" pitchFamily="18" charset="0"/>
                        </a:rPr>
                        <a:t>;</a:t>
                      </a:r>
                      <a:r>
                        <a:rPr kumimoji="0" lang="zh-CN" altLang="en-US" sz="1800" b="1" i="0" u="none" strike="noStrike" cap="none" normalizeH="0" baseline="0" smtClean="0">
                          <a:ln>
                            <a:noFill/>
                          </a:ln>
                          <a:solidFill>
                            <a:schemeClr val="tx1"/>
                          </a:solidFill>
                          <a:effectLst/>
                          <a:latin typeface="仿宋_GB2312" pitchFamily="49" charset="-122"/>
                          <a:ea typeface="宋体" panose="02010600030101010101" pitchFamily="2" charset="-122"/>
                          <a:cs typeface="Times New Roman" panose="02020603050405020304" pitchFamily="18" charset="0"/>
                        </a:rPr>
                        <a:t>累加和送存</a:t>
                      </a:r>
                      <a:r>
                        <a:rPr kumimoji="0" lang="en-US" altLang="zh-CN" sz="1800" b="1" i="0" u="none" strike="noStrike" cap="none" normalizeH="0" baseline="0" smtClean="0">
                          <a:ln>
                            <a:noFill/>
                          </a:ln>
                          <a:solidFill>
                            <a:schemeClr val="tx1"/>
                          </a:solidFill>
                          <a:effectLst/>
                          <a:latin typeface="仿宋_GB2312" pitchFamily="49" charset="-122"/>
                          <a:ea typeface="宋体" panose="02010600030101010101" pitchFamily="2" charset="-122"/>
                          <a:cs typeface="Times New Roman" panose="02020603050405020304" pitchFamily="18" charset="0"/>
                        </a:rPr>
                        <a:t>SUM</a:t>
                      </a:r>
                      <a:r>
                        <a:rPr kumimoji="0" lang="zh-CN" altLang="en-US" sz="1800" b="1" i="0" u="none" strike="noStrike" cap="none" normalizeH="0" baseline="0" smtClean="0">
                          <a:ln>
                            <a:noFill/>
                          </a:ln>
                          <a:solidFill>
                            <a:schemeClr val="tx1"/>
                          </a:solidFill>
                          <a:effectLst/>
                          <a:latin typeface="仿宋_GB2312" pitchFamily="49" charset="-122"/>
                          <a:ea typeface="宋体" panose="02010600030101010101" pitchFamily="2" charset="-122"/>
                          <a:cs typeface="Times New Roman" panose="02020603050405020304" pitchFamily="18" charset="0"/>
                        </a:rPr>
                        <a:t>单元</a:t>
                      </a:r>
                    </a:p>
                  </a:txBody>
                  <a:tcPr marL="88033" marR="88033"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4082232421"/>
                  </a:ext>
                </a:extLst>
              </a:tr>
              <a:tr h="3683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t" latinLnBrk="0" hangingPunct="1">
                        <a:lnSpc>
                          <a:spcPct val="90000"/>
                        </a:lnSpc>
                        <a:spcBef>
                          <a:spcPct val="0"/>
                        </a:spcBef>
                        <a:spcAft>
                          <a:spcPct val="0"/>
                        </a:spcAft>
                        <a:buClrTx/>
                        <a:buSzTx/>
                        <a:buFontTx/>
                        <a:buNone/>
                        <a:tabLst/>
                      </a:pPr>
                      <a:r>
                        <a:rPr kumimoji="0" lang="en-US" altLang="zh-CN" sz="2300" b="1" i="0" u="none" strike="noStrike" cap="none" normalizeH="0" baseline="0" smtClean="0">
                          <a:ln>
                            <a:noFill/>
                          </a:ln>
                          <a:solidFill>
                            <a:srgbClr val="990099"/>
                          </a:solidFill>
                          <a:effectLst>
                            <a:outerShdw blurRad="38100" dist="38100" dir="2700000" algn="tl">
                              <a:srgbClr val="C0C0C0"/>
                            </a:outerShdw>
                          </a:effectLst>
                          <a:latin typeface="Arial" panose="020B0604020202020204" pitchFamily="34" charset="0"/>
                          <a:ea typeface="宋体" panose="02010600030101010101" pitchFamily="2" charset="-122"/>
                          <a:cs typeface="Times New Roman" panose="02020603050405020304" pitchFamily="18" charset="0"/>
                        </a:rPr>
                        <a:t>  </a:t>
                      </a:r>
                    </a:p>
                  </a:txBody>
                  <a:tcPr marL="88033" marR="88033" anchor="ctr" horzOverflow="overflow">
                    <a:lnL cap="flat">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t" latinLnBrk="0" hangingPunct="1">
                        <a:lnSpc>
                          <a:spcPct val="90000"/>
                        </a:lnSpc>
                        <a:spcBef>
                          <a:spcPct val="0"/>
                        </a:spcBef>
                        <a:spcAft>
                          <a:spcPct val="0"/>
                        </a:spcAft>
                        <a:buClrTx/>
                        <a:buSzTx/>
                        <a:buFontTx/>
                        <a:buNone/>
                        <a:tabLst/>
                      </a:pPr>
                      <a:r>
                        <a:rPr kumimoji="0" lang="en-US" altLang="zh-CN" sz="2300" b="1" i="0" u="none" strike="noStrike" cap="none" normalizeH="0" baseline="0" dirty="0" smtClean="0">
                          <a:ln>
                            <a:noFill/>
                          </a:ln>
                          <a:solidFill>
                            <a:srgbClr val="006600"/>
                          </a:solidFill>
                          <a:effectLst>
                            <a:outerShdw blurRad="38100" dist="38100" dir="2700000" algn="tl">
                              <a:srgbClr val="C0C0C0"/>
                            </a:outerShdw>
                          </a:effectLst>
                          <a:latin typeface="Arial" panose="020B0604020202020204" pitchFamily="34" charset="0"/>
                          <a:ea typeface="宋体" panose="02010600030101010101" pitchFamily="2" charset="-122"/>
                          <a:cs typeface="Times New Roman" panose="02020603050405020304" pitchFamily="18" charset="0"/>
                        </a:rPr>
                        <a:t>MOV  </a:t>
                      </a:r>
                    </a:p>
                  </a:txBody>
                  <a:tcPr marL="88033" marR="88033"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t" latinLnBrk="0" hangingPunct="1">
                        <a:lnSpc>
                          <a:spcPct val="90000"/>
                        </a:lnSpc>
                        <a:spcBef>
                          <a:spcPct val="0"/>
                        </a:spcBef>
                        <a:spcAft>
                          <a:spcPct val="0"/>
                        </a:spcAft>
                        <a:buClrTx/>
                        <a:buSzTx/>
                        <a:buFontTx/>
                        <a:buNone/>
                        <a:tabLst/>
                      </a:pPr>
                      <a:r>
                        <a:rPr kumimoji="0" lang="en-US" altLang="zh-CN" sz="2300" b="1" i="0" u="none" strike="noStrike" cap="none" normalizeH="0" baseline="0" smtClean="0">
                          <a:ln>
                            <a:noFill/>
                          </a:ln>
                          <a:solidFill>
                            <a:srgbClr val="006600"/>
                          </a:solidFill>
                          <a:effectLst>
                            <a:outerShdw blurRad="38100" dist="38100" dir="2700000" algn="tl">
                              <a:srgbClr val="C0C0C0"/>
                            </a:outerShdw>
                          </a:effectLst>
                          <a:latin typeface="Arial" panose="020B0604020202020204" pitchFamily="34" charset="0"/>
                          <a:ea typeface="宋体" panose="02010600030101010101" pitchFamily="2" charset="-122"/>
                          <a:cs typeface="Times New Roman" panose="02020603050405020304" pitchFamily="18" charset="0"/>
                        </a:rPr>
                        <a:t>AH,4CH   </a:t>
                      </a:r>
                    </a:p>
                  </a:txBody>
                  <a:tcPr marL="88033" marR="88033"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t" latinLnBrk="0" hangingPunct="1">
                        <a:lnSpc>
                          <a:spcPct val="9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仿宋_GB2312" pitchFamily="49" charset="-122"/>
                          <a:ea typeface="宋体" panose="02010600030101010101" pitchFamily="2" charset="-122"/>
                        </a:rPr>
                        <a:t>;DOS</a:t>
                      </a:r>
                      <a:r>
                        <a:rPr kumimoji="0" lang="zh-CN" altLang="en-US" sz="1800" b="1" i="0" u="none" strike="noStrike" cap="none" normalizeH="0" baseline="0" smtClean="0">
                          <a:ln>
                            <a:noFill/>
                          </a:ln>
                          <a:solidFill>
                            <a:schemeClr val="tx1"/>
                          </a:solidFill>
                          <a:effectLst/>
                          <a:latin typeface="仿宋_GB2312" pitchFamily="49" charset="-122"/>
                          <a:ea typeface="宋体" panose="02010600030101010101" pitchFamily="2" charset="-122"/>
                        </a:rPr>
                        <a:t>功能调用语句</a:t>
                      </a:r>
                      <a:r>
                        <a:rPr kumimoji="0" lang="en-US" altLang="zh-CN" sz="1800" b="1" i="0" u="none" strike="noStrike" cap="none" normalizeH="0" baseline="0" smtClean="0">
                          <a:ln>
                            <a:noFill/>
                          </a:ln>
                          <a:solidFill>
                            <a:schemeClr val="tx1"/>
                          </a:solidFill>
                          <a:effectLst/>
                          <a:latin typeface="仿宋_GB2312" pitchFamily="49" charset="-122"/>
                          <a:ea typeface="宋体" panose="02010600030101010101" pitchFamily="2" charset="-122"/>
                        </a:rPr>
                        <a:t>,</a:t>
                      </a:r>
                      <a:r>
                        <a:rPr kumimoji="0" lang="zh-CN" altLang="en-US" sz="1800" b="1" i="0" u="none" strike="noStrike" cap="none" normalizeH="0" baseline="0" smtClean="0">
                          <a:ln>
                            <a:noFill/>
                          </a:ln>
                          <a:solidFill>
                            <a:schemeClr val="tx1"/>
                          </a:solidFill>
                          <a:effectLst/>
                          <a:latin typeface="仿宋_GB2312" pitchFamily="49" charset="-122"/>
                          <a:ea typeface="宋体" panose="02010600030101010101" pitchFamily="2" charset="-122"/>
                        </a:rPr>
                        <a:t>机器将结束本</a:t>
                      </a:r>
                    </a:p>
                  </a:txBody>
                  <a:tcPr marL="88033" marR="88033"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2839463193"/>
                  </a:ext>
                </a:extLst>
              </a:tr>
              <a:tr h="1270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t" latinLnBrk="0" hangingPunct="1">
                        <a:lnSpc>
                          <a:spcPct val="90000"/>
                        </a:lnSpc>
                        <a:spcBef>
                          <a:spcPct val="0"/>
                        </a:spcBef>
                        <a:spcAft>
                          <a:spcPct val="0"/>
                        </a:spcAft>
                        <a:buClrTx/>
                        <a:buSzTx/>
                        <a:buFontTx/>
                        <a:buNone/>
                        <a:tabLst/>
                      </a:pPr>
                      <a:r>
                        <a:rPr kumimoji="0" lang="en-US" altLang="zh-CN" sz="2300" b="1" i="0" u="none" strike="noStrike" cap="none" normalizeH="0" baseline="0" smtClean="0">
                          <a:ln>
                            <a:noFill/>
                          </a:ln>
                          <a:solidFill>
                            <a:srgbClr val="990099"/>
                          </a:solidFill>
                          <a:effectLst>
                            <a:outerShdw blurRad="38100" dist="38100" dir="2700000" algn="tl">
                              <a:srgbClr val="C0C0C0"/>
                            </a:outerShdw>
                          </a:effectLst>
                          <a:latin typeface="Arial" panose="020B0604020202020204" pitchFamily="34" charset="0"/>
                          <a:ea typeface="宋体" panose="02010600030101010101" pitchFamily="2" charset="-122"/>
                          <a:cs typeface="Times New Roman" panose="02020603050405020304" pitchFamily="18" charset="0"/>
                        </a:rPr>
                        <a:t>  </a:t>
                      </a:r>
                    </a:p>
                  </a:txBody>
                  <a:tcPr marL="88033" marR="88033" anchor="ctr" horzOverflow="overflow">
                    <a:lnL cap="flat">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t" latinLnBrk="0" hangingPunct="1">
                        <a:lnSpc>
                          <a:spcPct val="90000"/>
                        </a:lnSpc>
                        <a:spcBef>
                          <a:spcPct val="0"/>
                        </a:spcBef>
                        <a:spcAft>
                          <a:spcPct val="0"/>
                        </a:spcAft>
                        <a:buClrTx/>
                        <a:buSzTx/>
                        <a:buFontTx/>
                        <a:buNone/>
                        <a:tabLst/>
                      </a:pPr>
                      <a:r>
                        <a:rPr kumimoji="0" lang="en-US" altLang="zh-CN" sz="2300" b="1" i="0" u="none" strike="noStrike" cap="none" normalizeH="0" baseline="0" dirty="0" smtClean="0">
                          <a:ln>
                            <a:noFill/>
                          </a:ln>
                          <a:solidFill>
                            <a:srgbClr val="006600"/>
                          </a:solidFill>
                          <a:effectLst>
                            <a:outerShdw blurRad="38100" dist="38100" dir="2700000" algn="tl">
                              <a:srgbClr val="C0C0C0"/>
                            </a:outerShdw>
                          </a:effectLst>
                          <a:latin typeface="Arial" panose="020B0604020202020204" pitchFamily="34" charset="0"/>
                          <a:ea typeface="宋体" panose="02010600030101010101" pitchFamily="2" charset="-122"/>
                          <a:cs typeface="Times New Roman" panose="02020603050405020304" pitchFamily="18" charset="0"/>
                        </a:rPr>
                        <a:t>INT</a:t>
                      </a:r>
                    </a:p>
                  </a:txBody>
                  <a:tcPr marL="88033" marR="88033"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t" latinLnBrk="0" hangingPunct="1">
                        <a:lnSpc>
                          <a:spcPct val="90000"/>
                        </a:lnSpc>
                        <a:spcBef>
                          <a:spcPct val="0"/>
                        </a:spcBef>
                        <a:spcAft>
                          <a:spcPct val="0"/>
                        </a:spcAft>
                        <a:buClrTx/>
                        <a:buSzTx/>
                        <a:buFontTx/>
                        <a:buNone/>
                        <a:tabLst/>
                      </a:pPr>
                      <a:r>
                        <a:rPr kumimoji="0" lang="en-US" altLang="zh-CN" sz="2300" b="1" i="0" u="none" strike="noStrike" cap="none" normalizeH="0" baseline="0" dirty="0" smtClean="0">
                          <a:ln>
                            <a:noFill/>
                          </a:ln>
                          <a:solidFill>
                            <a:srgbClr val="006600"/>
                          </a:solidFill>
                          <a:effectLst>
                            <a:outerShdw blurRad="38100" dist="38100" dir="2700000" algn="tl">
                              <a:srgbClr val="C0C0C0"/>
                            </a:outerShdw>
                          </a:effectLst>
                          <a:latin typeface="Arial" panose="020B0604020202020204" pitchFamily="34" charset="0"/>
                          <a:ea typeface="宋体" panose="02010600030101010101" pitchFamily="2" charset="-122"/>
                          <a:cs typeface="Times New Roman" panose="02020603050405020304" pitchFamily="18" charset="0"/>
                        </a:rPr>
                        <a:t>21H</a:t>
                      </a:r>
                    </a:p>
                  </a:txBody>
                  <a:tcPr marL="88033" marR="88033"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t" latinLnBrk="0" hangingPunct="1">
                        <a:lnSpc>
                          <a:spcPct val="9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仿宋_GB2312" pitchFamily="49" charset="-122"/>
                          <a:ea typeface="宋体" panose="02010600030101010101" pitchFamily="2" charset="-122"/>
                        </a:rPr>
                        <a:t>;</a:t>
                      </a:r>
                      <a:r>
                        <a:rPr kumimoji="0" lang="zh-CN" altLang="en-US" sz="1800" b="1" i="0" u="none" strike="noStrike" cap="none" normalizeH="0" baseline="0" smtClean="0">
                          <a:ln>
                            <a:noFill/>
                          </a:ln>
                          <a:solidFill>
                            <a:schemeClr val="tx1"/>
                          </a:solidFill>
                          <a:effectLst/>
                          <a:latin typeface="仿宋_GB2312" pitchFamily="49" charset="-122"/>
                          <a:ea typeface="宋体" panose="02010600030101010101" pitchFamily="2" charset="-122"/>
                        </a:rPr>
                        <a:t>程序的运行</a:t>
                      </a:r>
                      <a:r>
                        <a:rPr kumimoji="0" lang="en-US" altLang="zh-CN" sz="1800" b="1" i="0" u="none" strike="noStrike" cap="none" normalizeH="0" baseline="0" smtClean="0">
                          <a:ln>
                            <a:noFill/>
                          </a:ln>
                          <a:solidFill>
                            <a:schemeClr val="tx1"/>
                          </a:solidFill>
                          <a:effectLst/>
                          <a:latin typeface="仿宋_GB2312" pitchFamily="49" charset="-122"/>
                          <a:ea typeface="宋体" panose="02010600030101010101" pitchFamily="2" charset="-122"/>
                        </a:rPr>
                        <a:t>,</a:t>
                      </a:r>
                      <a:r>
                        <a:rPr kumimoji="0" lang="zh-CN" altLang="en-US" sz="1800" b="1" i="0" u="none" strike="noStrike" cap="none" normalizeH="0" baseline="0" smtClean="0">
                          <a:ln>
                            <a:noFill/>
                          </a:ln>
                          <a:solidFill>
                            <a:schemeClr val="tx1"/>
                          </a:solidFill>
                          <a:effectLst/>
                          <a:latin typeface="仿宋_GB2312" pitchFamily="49" charset="-122"/>
                          <a:ea typeface="宋体" panose="02010600030101010101" pitchFamily="2" charset="-122"/>
                        </a:rPr>
                        <a:t>并返回</a:t>
                      </a:r>
                      <a:r>
                        <a:rPr kumimoji="0" lang="en-US" altLang="zh-CN" sz="1800" b="1" i="0" u="none" strike="noStrike" cap="none" normalizeH="0" baseline="0" smtClean="0">
                          <a:ln>
                            <a:noFill/>
                          </a:ln>
                          <a:solidFill>
                            <a:schemeClr val="tx1"/>
                          </a:solidFill>
                          <a:effectLst/>
                          <a:latin typeface="仿宋_GB2312" pitchFamily="49" charset="-122"/>
                          <a:ea typeface="宋体" panose="02010600030101010101" pitchFamily="2" charset="-122"/>
                        </a:rPr>
                        <a:t>DOS</a:t>
                      </a:r>
                      <a:r>
                        <a:rPr kumimoji="0" lang="zh-CN" altLang="en-US" sz="1800" b="1" i="0" u="none" strike="noStrike" cap="none" normalizeH="0" baseline="0" smtClean="0">
                          <a:ln>
                            <a:noFill/>
                          </a:ln>
                          <a:solidFill>
                            <a:schemeClr val="tx1"/>
                          </a:solidFill>
                          <a:effectLst/>
                          <a:latin typeface="仿宋_GB2312" pitchFamily="49" charset="-122"/>
                          <a:ea typeface="宋体" panose="02010600030101010101" pitchFamily="2" charset="-122"/>
                        </a:rPr>
                        <a:t>状态</a:t>
                      </a:r>
                    </a:p>
                  </a:txBody>
                  <a:tcPr marL="88033" marR="88033"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2187162824"/>
                  </a:ext>
                </a:extLst>
              </a:tr>
              <a:tr h="20637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t" latinLnBrk="0" hangingPunct="1">
                        <a:lnSpc>
                          <a:spcPct val="90000"/>
                        </a:lnSpc>
                        <a:spcBef>
                          <a:spcPct val="0"/>
                        </a:spcBef>
                        <a:spcAft>
                          <a:spcPct val="0"/>
                        </a:spcAft>
                        <a:buClrTx/>
                        <a:buSzTx/>
                        <a:buFontTx/>
                        <a:buNone/>
                        <a:tabLst/>
                      </a:pPr>
                      <a:r>
                        <a:rPr kumimoji="0" lang="en-US" altLang="zh-CN" sz="2300" b="1" i="0" u="none" strike="noStrike" cap="none" normalizeH="0" baseline="0" dirty="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cs typeface="Times New Roman" panose="02020603050405020304" pitchFamily="18" charset="0"/>
                        </a:rPr>
                        <a:t>CODE</a:t>
                      </a:r>
                    </a:p>
                  </a:txBody>
                  <a:tcPr marL="88033" marR="88033" anchor="ctr" horzOverflow="overflow">
                    <a:lnL cap="flat">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t" latinLnBrk="0" hangingPunct="1">
                        <a:lnSpc>
                          <a:spcPct val="90000"/>
                        </a:lnSpc>
                        <a:spcBef>
                          <a:spcPct val="0"/>
                        </a:spcBef>
                        <a:spcAft>
                          <a:spcPct val="0"/>
                        </a:spcAft>
                        <a:buClrTx/>
                        <a:buSzTx/>
                        <a:buFontTx/>
                        <a:buNone/>
                        <a:tabLst/>
                      </a:pPr>
                      <a:r>
                        <a:rPr kumimoji="0" lang="en-US" altLang="zh-CN" sz="2300" b="1" i="0" u="none" strike="noStrike" cap="none" normalizeH="0" baseline="0" dirty="0" smtClean="0">
                          <a:ln>
                            <a:noFill/>
                          </a:ln>
                          <a:solidFill>
                            <a:srgbClr val="990099"/>
                          </a:solidFill>
                          <a:effectLst>
                            <a:outerShdw blurRad="38100" dist="38100" dir="2700000" algn="tl">
                              <a:srgbClr val="C0C0C0"/>
                            </a:outerShdw>
                          </a:effectLst>
                          <a:latin typeface="Arial" panose="020B0604020202020204" pitchFamily="34" charset="0"/>
                          <a:ea typeface="宋体" panose="02010600030101010101" pitchFamily="2" charset="-122"/>
                          <a:cs typeface="Times New Roman" panose="02020603050405020304" pitchFamily="18" charset="0"/>
                        </a:rPr>
                        <a:t>ENDS      </a:t>
                      </a:r>
                    </a:p>
                  </a:txBody>
                  <a:tcPr marL="88033" marR="88033"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t" latinLnBrk="0" hangingPunct="1">
                        <a:lnSpc>
                          <a:spcPct val="90000"/>
                        </a:lnSpc>
                        <a:spcBef>
                          <a:spcPct val="0"/>
                        </a:spcBef>
                        <a:spcAft>
                          <a:spcPct val="0"/>
                        </a:spcAft>
                        <a:buClrTx/>
                        <a:buSzTx/>
                        <a:buFontTx/>
                        <a:buNone/>
                        <a:tabLst/>
                      </a:pPr>
                      <a:endParaRPr kumimoji="0" lang="zh-CN" altLang="zh-CN" sz="2300" b="1" i="0" u="none" strike="noStrike" cap="none" normalizeH="0" baseline="0" dirty="0" smtClean="0">
                        <a:ln>
                          <a:noFill/>
                        </a:ln>
                        <a:solidFill>
                          <a:srgbClr val="990099"/>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marL="88033" marR="88033"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t" latinLnBrk="0" hangingPunct="1">
                        <a:lnSpc>
                          <a:spcPct val="9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仿宋_GB2312" pitchFamily="49" charset="-122"/>
                          <a:ea typeface="宋体" panose="02010600030101010101" pitchFamily="2" charset="-122"/>
                        </a:rPr>
                        <a:t>;</a:t>
                      </a:r>
                      <a:r>
                        <a:rPr kumimoji="0" lang="zh-CN" altLang="en-US" sz="1800" b="1" i="0" u="none" strike="noStrike" cap="none" normalizeH="0" baseline="0" smtClean="0">
                          <a:ln>
                            <a:noFill/>
                          </a:ln>
                          <a:solidFill>
                            <a:schemeClr val="tx1"/>
                          </a:solidFill>
                          <a:effectLst/>
                          <a:latin typeface="仿宋_GB2312" pitchFamily="49" charset="-122"/>
                          <a:ea typeface="宋体" panose="02010600030101010101" pitchFamily="2" charset="-122"/>
                        </a:rPr>
                        <a:t>代码段结束</a:t>
                      </a:r>
                    </a:p>
                  </a:txBody>
                  <a:tcPr marL="88033" marR="88033"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3801674397"/>
                  </a:ext>
                </a:extLst>
              </a:tr>
              <a:tr h="28575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t" latinLnBrk="0" hangingPunct="1">
                        <a:lnSpc>
                          <a:spcPct val="90000"/>
                        </a:lnSpc>
                        <a:spcBef>
                          <a:spcPct val="0"/>
                        </a:spcBef>
                        <a:spcAft>
                          <a:spcPct val="0"/>
                        </a:spcAft>
                        <a:buClrTx/>
                        <a:buSzTx/>
                        <a:buFontTx/>
                        <a:buNone/>
                        <a:tabLst/>
                      </a:pPr>
                      <a:r>
                        <a:rPr kumimoji="0" lang="en-US" altLang="zh-CN" sz="2300" b="1" i="0" u="none" strike="noStrike" cap="none" normalizeH="0" baseline="0" smtClean="0">
                          <a:ln>
                            <a:noFill/>
                          </a:ln>
                          <a:solidFill>
                            <a:srgbClr val="990099"/>
                          </a:solidFill>
                          <a:effectLst>
                            <a:outerShdw blurRad="38100" dist="38100" dir="2700000" algn="tl">
                              <a:srgbClr val="C0C0C0"/>
                            </a:outerShdw>
                          </a:effectLst>
                          <a:latin typeface="Arial" panose="020B0604020202020204" pitchFamily="34" charset="0"/>
                          <a:ea typeface="宋体" panose="02010600030101010101" pitchFamily="2" charset="-122"/>
                          <a:cs typeface="Times New Roman" panose="02020603050405020304" pitchFamily="18" charset="0"/>
                        </a:rPr>
                        <a:t>              </a:t>
                      </a:r>
                    </a:p>
                  </a:txBody>
                  <a:tcPr marL="88033" marR="88033" anchor="ctr" horzOverflow="overflow">
                    <a:lnL cap="flat">
                      <a:noFill/>
                    </a:lnL>
                    <a:lnR>
                      <a:noFill/>
                    </a:lnR>
                    <a:lnT>
                      <a:noFill/>
                    </a:lnT>
                    <a:lnB cap="flat">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t" latinLnBrk="0" hangingPunct="1">
                        <a:lnSpc>
                          <a:spcPct val="90000"/>
                        </a:lnSpc>
                        <a:spcBef>
                          <a:spcPct val="0"/>
                        </a:spcBef>
                        <a:spcAft>
                          <a:spcPct val="0"/>
                        </a:spcAft>
                        <a:buClrTx/>
                        <a:buSzTx/>
                        <a:buFontTx/>
                        <a:buNone/>
                        <a:tabLst/>
                      </a:pPr>
                      <a:r>
                        <a:rPr kumimoji="0" lang="en-US" altLang="zh-CN" sz="2300" b="1" i="0" u="none" strike="noStrike" cap="none" normalizeH="0" baseline="0" dirty="0" smtClean="0">
                          <a:ln>
                            <a:noFill/>
                          </a:ln>
                          <a:solidFill>
                            <a:srgbClr val="990099"/>
                          </a:solidFill>
                          <a:effectLst>
                            <a:outerShdw blurRad="38100" dist="38100" dir="2700000" algn="tl">
                              <a:srgbClr val="C0C0C0"/>
                            </a:outerShdw>
                          </a:effectLst>
                          <a:latin typeface="Arial" panose="020B0604020202020204" pitchFamily="34" charset="0"/>
                          <a:ea typeface="宋体" panose="02010600030101010101" pitchFamily="2" charset="-122"/>
                          <a:cs typeface="Times New Roman" panose="02020603050405020304" pitchFamily="18" charset="0"/>
                        </a:rPr>
                        <a:t>END </a:t>
                      </a:r>
                    </a:p>
                  </a:txBody>
                  <a:tcPr marL="88033" marR="88033" anchor="ctr" horzOverflow="overflow">
                    <a:lnL>
                      <a:noFill/>
                    </a:lnL>
                    <a:lnR>
                      <a:noFill/>
                    </a:lnR>
                    <a:lnT>
                      <a:noFill/>
                    </a:lnT>
                    <a:lnB cap="flat">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t" latinLnBrk="0" hangingPunct="1">
                        <a:lnSpc>
                          <a:spcPct val="90000"/>
                        </a:lnSpc>
                        <a:spcBef>
                          <a:spcPct val="0"/>
                        </a:spcBef>
                        <a:spcAft>
                          <a:spcPct val="0"/>
                        </a:spcAft>
                        <a:buClrTx/>
                        <a:buSzTx/>
                        <a:buFontTx/>
                        <a:buNone/>
                        <a:tabLst/>
                      </a:pPr>
                      <a:r>
                        <a:rPr kumimoji="0" lang="en-US" altLang="zh-CN" sz="2300" b="1" i="0" u="none" strike="noStrike" cap="none" normalizeH="0" baseline="0" dirty="0" smtClean="0">
                          <a:ln>
                            <a:noFill/>
                          </a:ln>
                          <a:solidFill>
                            <a:srgbClr val="FF3300"/>
                          </a:solidFill>
                          <a:effectLst>
                            <a:outerShdw blurRad="38100" dist="38100" dir="2700000" algn="tl">
                              <a:srgbClr val="C0C0C0"/>
                            </a:outerShdw>
                          </a:effectLst>
                          <a:latin typeface="Arial" panose="020B0604020202020204" pitchFamily="34" charset="0"/>
                          <a:ea typeface="宋体" panose="02010600030101010101" pitchFamily="2" charset="-122"/>
                          <a:cs typeface="Times New Roman" panose="02020603050405020304" pitchFamily="18" charset="0"/>
                        </a:rPr>
                        <a:t>START</a:t>
                      </a:r>
                      <a:r>
                        <a:rPr kumimoji="0" lang="en-US" altLang="zh-CN" sz="2300" b="1" i="0" u="none" strike="noStrike" cap="none" normalizeH="0" baseline="0" dirty="0" smtClean="0">
                          <a:ln>
                            <a:noFill/>
                          </a:ln>
                          <a:solidFill>
                            <a:srgbClr val="990099"/>
                          </a:solidFill>
                          <a:effectLst>
                            <a:outerShdw blurRad="38100" dist="38100" dir="2700000" algn="tl">
                              <a:srgbClr val="C0C0C0"/>
                            </a:outerShdw>
                          </a:effectLst>
                          <a:latin typeface="Arial" panose="020B0604020202020204" pitchFamily="34" charset="0"/>
                          <a:ea typeface="宋体" panose="02010600030101010101" pitchFamily="2" charset="-122"/>
                          <a:cs typeface="Times New Roman" panose="02020603050405020304" pitchFamily="18" charset="0"/>
                        </a:rPr>
                        <a:t>      </a:t>
                      </a:r>
                    </a:p>
                  </a:txBody>
                  <a:tcPr marL="88033" marR="88033" anchor="ctr" horzOverflow="overflow">
                    <a:lnL>
                      <a:noFill/>
                    </a:lnL>
                    <a:lnR>
                      <a:noFill/>
                    </a:lnR>
                    <a:lnT>
                      <a:noFill/>
                    </a:lnT>
                    <a:lnB cap="flat">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t" latinLnBrk="0" hangingPunct="1">
                        <a:lnSpc>
                          <a:spcPct val="9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仿宋_GB2312" pitchFamily="49" charset="-122"/>
                          <a:ea typeface="宋体" panose="02010600030101010101" pitchFamily="2" charset="-122"/>
                          <a:cs typeface="Times New Roman" panose="02020603050405020304" pitchFamily="18" charset="0"/>
                        </a:rPr>
                        <a:t>;</a:t>
                      </a:r>
                      <a:r>
                        <a:rPr kumimoji="0" lang="zh-CN" altLang="en-US" sz="1800" b="1" i="0" u="none" strike="noStrike" cap="none" normalizeH="0" baseline="0" dirty="0" smtClean="0">
                          <a:ln>
                            <a:noFill/>
                          </a:ln>
                          <a:solidFill>
                            <a:schemeClr val="tx1"/>
                          </a:solidFill>
                          <a:effectLst/>
                          <a:latin typeface="仿宋_GB2312" pitchFamily="49" charset="-122"/>
                          <a:ea typeface="宋体" panose="02010600030101010101" pitchFamily="2" charset="-122"/>
                          <a:cs typeface="Times New Roman" panose="02020603050405020304" pitchFamily="18" charset="0"/>
                        </a:rPr>
                        <a:t>整个程序汇编结束 </a:t>
                      </a:r>
                    </a:p>
                  </a:txBody>
                  <a:tcPr marL="88033" marR="88033" anchor="ct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510446044"/>
                  </a:ext>
                </a:extLst>
              </a:tr>
            </a:tbl>
          </a:graphicData>
        </a:graphic>
      </p:graphicFrame>
      <p:sp>
        <p:nvSpPr>
          <p:cNvPr id="39003" name="AutoShape 91"/>
          <p:cNvSpPr>
            <a:spLocks/>
          </p:cNvSpPr>
          <p:nvPr/>
        </p:nvSpPr>
        <p:spPr bwMode="auto">
          <a:xfrm>
            <a:off x="4236136" y="405011"/>
            <a:ext cx="144462" cy="971550"/>
          </a:xfrm>
          <a:prstGeom prst="rightBrace">
            <a:avLst>
              <a:gd name="adj1" fmla="val 56044"/>
              <a:gd name="adj2"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033" name="AutoShape 121"/>
          <p:cNvSpPr>
            <a:spLocks/>
          </p:cNvSpPr>
          <p:nvPr/>
        </p:nvSpPr>
        <p:spPr bwMode="auto">
          <a:xfrm>
            <a:off x="4717776" y="4293443"/>
            <a:ext cx="142875" cy="576263"/>
          </a:xfrm>
          <a:prstGeom prst="rightBrace">
            <a:avLst>
              <a:gd name="adj1" fmla="val 33611"/>
              <a:gd name="adj2"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59623016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9036"/>
                                        </p:tgtEl>
                                        <p:attrNameLst>
                                          <p:attrName>style.visibility</p:attrName>
                                        </p:attrNameLst>
                                      </p:cBhvr>
                                      <p:to>
                                        <p:strVal val="visible"/>
                                      </p:to>
                                    </p:set>
                                    <p:animEffect transition="in" filter="dissolve">
                                      <p:cBhvr>
                                        <p:cTn id="7" dur="500"/>
                                        <p:tgtEl>
                                          <p:spTgt spid="39036"/>
                                        </p:tgtEl>
                                      </p:cBhvr>
                                    </p:animEffect>
                                  </p:childTnLst>
                                </p:cTn>
                              </p:par>
                              <p:par>
                                <p:cTn id="8" presetID="9" presetClass="entr" presetSubtype="0" fill="hold" nodeType="withEffect">
                                  <p:stCondLst>
                                    <p:cond delay="0"/>
                                  </p:stCondLst>
                                  <p:childTnLst>
                                    <p:set>
                                      <p:cBhvr>
                                        <p:cTn id="9" dur="1" fill="hold">
                                          <p:stCondLst>
                                            <p:cond delay="0"/>
                                          </p:stCondLst>
                                        </p:cTn>
                                        <p:tgtEl>
                                          <p:spTgt spid="39003"/>
                                        </p:tgtEl>
                                        <p:attrNameLst>
                                          <p:attrName>style.visibility</p:attrName>
                                        </p:attrNameLst>
                                      </p:cBhvr>
                                      <p:to>
                                        <p:strVal val="visible"/>
                                      </p:to>
                                    </p:set>
                                    <p:animEffect transition="in" filter="dissolve">
                                      <p:cBhvr>
                                        <p:cTn id="10" dur="500"/>
                                        <p:tgtEl>
                                          <p:spTgt spid="39003"/>
                                        </p:tgtEl>
                                      </p:cBhvr>
                                    </p:animEffect>
                                  </p:childTnLst>
                                </p:cTn>
                              </p:par>
                              <p:par>
                                <p:cTn id="11" presetID="9" presetClass="entr" presetSubtype="0" fill="hold" nodeType="withEffect">
                                  <p:stCondLst>
                                    <p:cond delay="0"/>
                                  </p:stCondLst>
                                  <p:childTnLst>
                                    <p:set>
                                      <p:cBhvr>
                                        <p:cTn id="12" dur="1" fill="hold">
                                          <p:stCondLst>
                                            <p:cond delay="0"/>
                                          </p:stCondLst>
                                        </p:cTn>
                                        <p:tgtEl>
                                          <p:spTgt spid="39033"/>
                                        </p:tgtEl>
                                        <p:attrNameLst>
                                          <p:attrName>style.visibility</p:attrName>
                                        </p:attrNameLst>
                                      </p:cBhvr>
                                      <p:to>
                                        <p:strVal val="visible"/>
                                      </p:to>
                                    </p:set>
                                    <p:animEffect transition="in" filter="dissolve">
                                      <p:cBhvr>
                                        <p:cTn id="13" dur="500"/>
                                        <p:tgtEl>
                                          <p:spTgt spid="390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a:t>
            </a:r>
            <a:r>
              <a:rPr lang="zh-CN" altLang="en-US" dirty="0" smtClean="0"/>
              <a:t>汇编语言概述</a:t>
            </a:r>
            <a:endParaRPr lang="zh-CN" altLang="en-US" dirty="0"/>
          </a:p>
        </p:txBody>
      </p:sp>
      <p:sp>
        <p:nvSpPr>
          <p:cNvPr id="35843" name="Rectangle 3"/>
          <p:cNvSpPr>
            <a:spLocks noGrp="1" noChangeArrowheads="1"/>
          </p:cNvSpPr>
          <p:nvPr>
            <p:ph type="body" idx="1"/>
          </p:nvPr>
        </p:nvSpPr>
        <p:spPr>
          <a:xfrm>
            <a:off x="571500" y="1196752"/>
            <a:ext cx="8001000" cy="4752528"/>
          </a:xfrm>
        </p:spPr>
        <p:txBody>
          <a:bodyPr/>
          <a:lstStyle/>
          <a:p>
            <a:pPr indent="0">
              <a:buNone/>
            </a:pPr>
            <a:r>
              <a:rPr lang="zh-CN" altLang="en-US" dirty="0" smtClean="0">
                <a:solidFill>
                  <a:srgbClr val="A50021"/>
                </a:solidFill>
                <a:ea typeface="黑体" panose="02010609060101010101" pitchFamily="49" charset="-122"/>
              </a:rPr>
              <a:t>汇编</a:t>
            </a:r>
            <a:r>
              <a:rPr lang="zh-CN" altLang="en-US" dirty="0">
                <a:solidFill>
                  <a:srgbClr val="A50021"/>
                </a:solidFill>
                <a:ea typeface="黑体" panose="02010609060101010101" pitchFamily="49" charset="-122"/>
              </a:rPr>
              <a:t>源程序</a:t>
            </a:r>
            <a:r>
              <a:rPr lang="zh-CN" altLang="en-US" dirty="0" smtClean="0">
                <a:solidFill>
                  <a:srgbClr val="A50021"/>
                </a:solidFill>
                <a:ea typeface="黑体" panose="02010609060101010101" pitchFamily="49" charset="-122"/>
              </a:rPr>
              <a:t>实例</a:t>
            </a:r>
            <a:r>
              <a:rPr lang="en-US" altLang="zh-CN" dirty="0" smtClean="0">
                <a:solidFill>
                  <a:srgbClr val="A50021"/>
                </a:solidFill>
                <a:ea typeface="黑体" panose="02010609060101010101" pitchFamily="49" charset="-122"/>
              </a:rPr>
              <a:t>——</a:t>
            </a:r>
            <a:r>
              <a:rPr lang="zh-CN" altLang="en-US" dirty="0" smtClean="0">
                <a:solidFill>
                  <a:srgbClr val="A50021"/>
                </a:solidFill>
                <a:ea typeface="黑体" panose="02010609060101010101" pitchFamily="49" charset="-122"/>
              </a:rPr>
              <a:t>段</a:t>
            </a:r>
            <a:endParaRPr lang="en-AU" altLang="zh-CN" dirty="0" smtClean="0">
              <a:solidFill>
                <a:srgbClr val="A50021"/>
              </a:solidFill>
              <a:ea typeface="黑体" panose="02010609060101010101" pitchFamily="49" charset="-122"/>
            </a:endParaRPr>
          </a:p>
          <a:p>
            <a:pPr indent="0">
              <a:buNone/>
            </a:pPr>
            <a:r>
              <a:rPr lang="en-AU" altLang="zh-CN" dirty="0">
                <a:solidFill>
                  <a:srgbClr val="A50021"/>
                </a:solidFill>
                <a:effectLst>
                  <a:outerShdw blurRad="38100" dist="38100" dir="2700000" algn="tl">
                    <a:srgbClr val="C0C0C0"/>
                  </a:outerShdw>
                </a:effectLst>
                <a:ea typeface="黑体" panose="02010609060101010101" pitchFamily="49" charset="-122"/>
              </a:rPr>
              <a:t> </a:t>
            </a:r>
            <a:r>
              <a:rPr lang="en-AU" altLang="zh-CN" dirty="0" smtClean="0">
                <a:solidFill>
                  <a:srgbClr val="A50021"/>
                </a:solidFill>
                <a:effectLst>
                  <a:outerShdw blurRad="38100" dist="38100" dir="2700000" algn="tl">
                    <a:srgbClr val="C0C0C0"/>
                  </a:outerShdw>
                </a:effectLst>
                <a:ea typeface="黑体" panose="02010609060101010101" pitchFamily="49" charset="-122"/>
              </a:rPr>
              <a:t>      </a:t>
            </a:r>
            <a:r>
              <a:rPr lang="en-US" altLang="zh-CN" dirty="0" smtClean="0">
                <a:effectLst>
                  <a:outerShdw blurRad="38100" dist="38100" dir="2700000" algn="tl">
                    <a:srgbClr val="C0C0C0"/>
                  </a:outerShdw>
                </a:effectLst>
                <a:ea typeface="黑体" panose="02010609060101010101" pitchFamily="49" charset="-122"/>
              </a:rPr>
              <a:t> </a:t>
            </a:r>
            <a:r>
              <a:rPr lang="zh-CN" altLang="en-US" dirty="0">
                <a:effectLst>
                  <a:outerShdw blurRad="38100" dist="38100" dir="2700000" algn="tl">
                    <a:srgbClr val="C0C0C0"/>
                  </a:outerShdw>
                </a:effectLst>
                <a:ea typeface="黑体" panose="02010609060101010101" pitchFamily="49" charset="-122"/>
              </a:rPr>
              <a:t>汇编源程序一般由若干段组成，每个段都有一个名字</a:t>
            </a:r>
            <a:r>
              <a:rPr lang="en-US" altLang="zh-CN" dirty="0">
                <a:effectLst>
                  <a:outerShdw blurRad="38100" dist="38100" dir="2700000" algn="tl">
                    <a:srgbClr val="C0C0C0"/>
                  </a:outerShdw>
                </a:effectLst>
                <a:ea typeface="黑体" panose="02010609060101010101" pitchFamily="49" charset="-122"/>
              </a:rPr>
              <a:t>(</a:t>
            </a:r>
            <a:r>
              <a:rPr lang="zh-CN" altLang="en-US" dirty="0">
                <a:effectLst>
                  <a:outerShdw blurRad="38100" dist="38100" dir="2700000" algn="tl">
                    <a:srgbClr val="C0C0C0"/>
                  </a:outerShdw>
                </a:effectLst>
                <a:ea typeface="黑体" panose="02010609060101010101" pitchFamily="49" charset="-122"/>
              </a:rPr>
              <a:t>叫</a:t>
            </a:r>
            <a:r>
              <a:rPr lang="zh-CN" altLang="en-US" dirty="0">
                <a:solidFill>
                  <a:srgbClr val="FF3300"/>
                </a:solidFill>
                <a:effectLst>
                  <a:outerShdw blurRad="38100" dist="38100" dir="2700000" algn="tl">
                    <a:srgbClr val="C0C0C0"/>
                  </a:outerShdw>
                </a:effectLst>
                <a:ea typeface="黑体" panose="02010609060101010101" pitchFamily="49" charset="-122"/>
              </a:rPr>
              <a:t>段名</a:t>
            </a:r>
            <a:r>
              <a:rPr lang="en-US" altLang="zh-CN" dirty="0">
                <a:effectLst>
                  <a:outerShdw blurRad="38100" dist="38100" dir="2700000" algn="tl">
                    <a:srgbClr val="C0C0C0"/>
                  </a:outerShdw>
                </a:effectLst>
                <a:ea typeface="黑体" panose="02010609060101010101" pitchFamily="49" charset="-122"/>
              </a:rPr>
              <a:t>)</a:t>
            </a:r>
            <a:r>
              <a:rPr lang="zh-CN" altLang="en-US" dirty="0">
                <a:effectLst>
                  <a:outerShdw blurRad="38100" dist="38100" dir="2700000" algn="tl">
                    <a:srgbClr val="C0C0C0"/>
                  </a:outerShdw>
                </a:effectLst>
                <a:ea typeface="黑体" panose="02010609060101010101" pitchFamily="49" charset="-122"/>
              </a:rPr>
              <a:t>。以</a:t>
            </a:r>
            <a:r>
              <a:rPr lang="en-US" altLang="zh-CN" dirty="0">
                <a:effectLst>
                  <a:outerShdw blurRad="38100" dist="38100" dir="2700000" algn="tl">
                    <a:srgbClr val="C0C0C0"/>
                  </a:outerShdw>
                </a:effectLst>
                <a:ea typeface="黑体" panose="02010609060101010101" pitchFamily="49" charset="-122"/>
              </a:rPr>
              <a:t>SEGMENT</a:t>
            </a:r>
            <a:r>
              <a:rPr lang="zh-CN" altLang="en-US" dirty="0">
                <a:effectLst>
                  <a:outerShdw blurRad="38100" dist="38100" dir="2700000" algn="tl">
                    <a:srgbClr val="C0C0C0"/>
                  </a:outerShdw>
                </a:effectLst>
                <a:ea typeface="黑体" panose="02010609060101010101" pitchFamily="49" charset="-122"/>
              </a:rPr>
              <a:t>作为段的开始，以</a:t>
            </a:r>
            <a:r>
              <a:rPr lang="en-US" altLang="zh-CN" dirty="0">
                <a:effectLst>
                  <a:outerShdw blurRad="38100" dist="38100" dir="2700000" algn="tl">
                    <a:srgbClr val="C0C0C0"/>
                  </a:outerShdw>
                </a:effectLst>
                <a:ea typeface="黑体" panose="02010609060101010101" pitchFamily="49" charset="-122"/>
              </a:rPr>
              <a:t>ENDS</a:t>
            </a:r>
            <a:r>
              <a:rPr lang="zh-CN" altLang="en-US" dirty="0">
                <a:effectLst>
                  <a:outerShdw blurRad="38100" dist="38100" dir="2700000" algn="tl">
                    <a:srgbClr val="C0C0C0"/>
                  </a:outerShdw>
                </a:effectLst>
                <a:ea typeface="黑体" panose="02010609060101010101" pitchFamily="49" charset="-122"/>
              </a:rPr>
              <a:t>作为段的结束，这两者</a:t>
            </a:r>
            <a:r>
              <a:rPr lang="en-US" altLang="zh-CN" dirty="0">
                <a:effectLst>
                  <a:outerShdw blurRad="38100" dist="38100" dir="2700000" algn="tl">
                    <a:srgbClr val="C0C0C0"/>
                  </a:outerShdw>
                </a:effectLst>
                <a:ea typeface="黑体" panose="02010609060101010101" pitchFamily="49" charset="-122"/>
              </a:rPr>
              <a:t>(</a:t>
            </a:r>
            <a:r>
              <a:rPr lang="zh-CN" altLang="en-US" dirty="0">
                <a:effectLst>
                  <a:outerShdw blurRad="38100" dist="38100" dir="2700000" algn="tl">
                    <a:srgbClr val="C0C0C0"/>
                  </a:outerShdw>
                </a:effectLst>
                <a:ea typeface="黑体" panose="02010609060101010101" pitchFamily="49" charset="-122"/>
              </a:rPr>
              <a:t>伪指令</a:t>
            </a:r>
            <a:r>
              <a:rPr lang="en-US" altLang="zh-CN" dirty="0">
                <a:effectLst>
                  <a:outerShdw blurRad="38100" dist="38100" dir="2700000" algn="tl">
                    <a:srgbClr val="C0C0C0"/>
                  </a:outerShdw>
                </a:effectLst>
                <a:ea typeface="黑体" panose="02010609060101010101" pitchFamily="49" charset="-122"/>
              </a:rPr>
              <a:t>)</a:t>
            </a:r>
            <a:r>
              <a:rPr lang="zh-CN" altLang="en-US" dirty="0">
                <a:effectLst>
                  <a:outerShdw blurRad="38100" dist="38100" dir="2700000" algn="tl">
                    <a:srgbClr val="C0C0C0"/>
                  </a:outerShdw>
                </a:effectLst>
                <a:ea typeface="黑体" panose="02010609060101010101" pitchFamily="49" charset="-122"/>
              </a:rPr>
              <a:t>前面都要冠以</a:t>
            </a:r>
            <a:r>
              <a:rPr lang="zh-CN" altLang="en-US" dirty="0">
                <a:solidFill>
                  <a:srgbClr val="FF3300"/>
                </a:solidFill>
                <a:effectLst>
                  <a:outerShdw blurRad="38100" dist="38100" dir="2700000" algn="tl">
                    <a:srgbClr val="C0C0C0"/>
                  </a:outerShdw>
                </a:effectLst>
                <a:ea typeface="黑体" panose="02010609060101010101" pitchFamily="49" charset="-122"/>
              </a:rPr>
              <a:t>相同的名字</a:t>
            </a:r>
            <a:r>
              <a:rPr lang="zh-CN" altLang="en-US" dirty="0">
                <a:effectLst>
                  <a:outerShdw blurRad="38100" dist="38100" dir="2700000" algn="tl">
                    <a:srgbClr val="C0C0C0"/>
                  </a:outerShdw>
                </a:effectLst>
                <a:ea typeface="黑体" panose="02010609060101010101" pitchFamily="49" charset="-122"/>
              </a:rPr>
              <a:t>。</a:t>
            </a:r>
            <a:endParaRPr lang="en-AU" altLang="zh-CN" dirty="0" smtClean="0">
              <a:solidFill>
                <a:srgbClr val="000000"/>
              </a:solidFill>
              <a:effectLst>
                <a:outerShdw blurRad="38100" dist="38100" dir="2700000" algn="tl">
                  <a:srgbClr val="C0C0C0"/>
                </a:outerShdw>
              </a:effectLst>
              <a:ea typeface="黑体" panose="02010609060101010101" pitchFamily="49" charset="-122"/>
            </a:endParaRPr>
          </a:p>
          <a:p>
            <a:pPr>
              <a:buFontTx/>
              <a:buNone/>
            </a:pPr>
            <a:r>
              <a:rPr lang="en-US" altLang="zh-CN" dirty="0" smtClean="0">
                <a:effectLst>
                  <a:outerShdw blurRad="38100" dist="38100" dir="2700000" algn="tl">
                    <a:srgbClr val="C0C0C0"/>
                  </a:outerShdw>
                </a:effectLst>
                <a:ea typeface="黑体" panose="02010609060101010101" pitchFamily="49" charset="-122"/>
              </a:rPr>
              <a:t>       </a:t>
            </a:r>
            <a:r>
              <a:rPr lang="zh-CN" altLang="en-US" dirty="0" smtClean="0">
                <a:effectLst>
                  <a:outerShdw blurRad="38100" dist="38100" dir="2700000" algn="tl">
                    <a:srgbClr val="C0C0C0"/>
                  </a:outerShdw>
                </a:effectLst>
                <a:ea typeface="黑体" panose="02010609060101010101" pitchFamily="49" charset="-122"/>
              </a:rPr>
              <a:t>段</a:t>
            </a:r>
            <a:r>
              <a:rPr lang="zh-CN" altLang="en-US" dirty="0">
                <a:effectLst>
                  <a:outerShdw blurRad="38100" dist="38100" dir="2700000" algn="tl">
                    <a:srgbClr val="C0C0C0"/>
                  </a:outerShdw>
                </a:effectLst>
                <a:ea typeface="黑体" panose="02010609060101010101" pitchFamily="49" charset="-122"/>
              </a:rPr>
              <a:t>可以从性质上分为代码段、堆栈段、数据段和附加段</a:t>
            </a:r>
            <a:r>
              <a:rPr lang="en-US" altLang="zh-CN" dirty="0">
                <a:effectLst>
                  <a:outerShdw blurRad="38100" dist="38100" dir="2700000" algn="tl">
                    <a:srgbClr val="C0C0C0"/>
                  </a:outerShdw>
                </a:effectLst>
                <a:ea typeface="黑体" panose="02010609060101010101" pitchFamily="49" charset="-122"/>
              </a:rPr>
              <a:t>4</a:t>
            </a:r>
            <a:r>
              <a:rPr lang="zh-CN" altLang="en-US" dirty="0">
                <a:effectLst>
                  <a:outerShdw blurRad="38100" dist="38100" dir="2700000" algn="tl">
                    <a:srgbClr val="C0C0C0"/>
                  </a:outerShdw>
                </a:effectLst>
                <a:ea typeface="黑体" panose="02010609060101010101" pitchFamily="49" charset="-122"/>
              </a:rPr>
              <a:t>种</a:t>
            </a:r>
            <a:r>
              <a:rPr lang="zh-CN" altLang="en-US" dirty="0" smtClean="0">
                <a:effectLst>
                  <a:outerShdw blurRad="38100" dist="38100" dir="2700000" algn="tl">
                    <a:srgbClr val="C0C0C0"/>
                  </a:outerShdw>
                </a:effectLst>
                <a:ea typeface="黑体" panose="02010609060101010101" pitchFamily="49" charset="-122"/>
              </a:rPr>
              <a:t>，通常程序都包含</a:t>
            </a:r>
            <a:r>
              <a:rPr lang="zh-CN" altLang="en-US" dirty="0" smtClean="0">
                <a:solidFill>
                  <a:srgbClr val="FF3300"/>
                </a:solidFill>
                <a:effectLst>
                  <a:outerShdw blurRad="38100" dist="38100" dir="2700000" algn="tl">
                    <a:srgbClr val="C0C0C0"/>
                  </a:outerShdw>
                </a:effectLst>
                <a:ea typeface="黑体" panose="02010609060101010101" pitchFamily="49" charset="-122"/>
              </a:rPr>
              <a:t>代码</a:t>
            </a:r>
            <a:r>
              <a:rPr lang="zh-CN" altLang="en-US" dirty="0">
                <a:solidFill>
                  <a:srgbClr val="FF3300"/>
                </a:solidFill>
                <a:effectLst>
                  <a:outerShdw blurRad="38100" dist="38100" dir="2700000" algn="tl">
                    <a:srgbClr val="C0C0C0"/>
                  </a:outerShdw>
                </a:effectLst>
                <a:ea typeface="黑体" panose="02010609060101010101" pitchFamily="49" charset="-122"/>
              </a:rPr>
              <a:t>段与</a:t>
            </a:r>
            <a:r>
              <a:rPr lang="zh-CN" altLang="en-US" dirty="0" smtClean="0">
                <a:solidFill>
                  <a:srgbClr val="FF3300"/>
                </a:solidFill>
                <a:effectLst>
                  <a:outerShdw blurRad="38100" dist="38100" dir="2700000" algn="tl">
                    <a:srgbClr val="C0C0C0"/>
                  </a:outerShdw>
                </a:effectLst>
                <a:ea typeface="黑体" panose="02010609060101010101" pitchFamily="49" charset="-122"/>
              </a:rPr>
              <a:t>数据段</a:t>
            </a:r>
            <a:r>
              <a:rPr lang="zh-CN" altLang="en-US" dirty="0" smtClean="0">
                <a:effectLst>
                  <a:outerShdw blurRad="38100" dist="38100" dir="2700000" algn="tl">
                    <a:srgbClr val="C0C0C0"/>
                  </a:outerShdw>
                </a:effectLst>
                <a:ea typeface="黑体" panose="02010609060101010101" pitchFamily="49" charset="-122"/>
              </a:rPr>
              <a:t>，</a:t>
            </a:r>
            <a:r>
              <a:rPr lang="zh-CN" altLang="en-US" dirty="0">
                <a:effectLst>
                  <a:outerShdw blurRad="38100" dist="38100" dir="2700000" algn="tl">
                    <a:srgbClr val="C0C0C0"/>
                  </a:outerShdw>
                </a:effectLst>
                <a:ea typeface="黑体" panose="02010609060101010101" pitchFamily="49" charset="-122"/>
              </a:rPr>
              <a:t>堆栈段与附加段可根据需要设置</a:t>
            </a:r>
            <a:r>
              <a:rPr lang="zh-CN" altLang="en-US" dirty="0" smtClean="0">
                <a:effectLst>
                  <a:outerShdw blurRad="38100" dist="38100" dir="2700000" algn="tl">
                    <a:srgbClr val="C0C0C0"/>
                  </a:outerShdw>
                </a:effectLst>
                <a:ea typeface="黑体" panose="02010609060101010101" pitchFamily="49" charset="-122"/>
              </a:rPr>
              <a:t>。    </a:t>
            </a:r>
            <a:r>
              <a:rPr lang="zh-CN" altLang="en-US" dirty="0">
                <a:effectLst>
                  <a:outerShdw blurRad="38100" dist="38100" dir="2700000" algn="tl">
                    <a:srgbClr val="C0C0C0"/>
                  </a:outerShdw>
                </a:effectLst>
                <a:ea typeface="黑体" panose="02010609060101010101" pitchFamily="49" charset="-122"/>
              </a:rPr>
              <a:t>在上面这个例子中，一共定义了</a:t>
            </a:r>
            <a:r>
              <a:rPr lang="en-US" altLang="zh-CN" dirty="0">
                <a:effectLst>
                  <a:outerShdw blurRad="38100" dist="38100" dir="2700000" algn="tl">
                    <a:srgbClr val="C0C0C0"/>
                  </a:outerShdw>
                </a:effectLst>
                <a:ea typeface="黑体" panose="02010609060101010101" pitchFamily="49" charset="-122"/>
              </a:rPr>
              <a:t>2</a:t>
            </a:r>
            <a:r>
              <a:rPr lang="zh-CN" altLang="en-US" dirty="0">
                <a:effectLst>
                  <a:outerShdw blurRad="38100" dist="38100" dir="2700000" algn="tl">
                    <a:srgbClr val="C0C0C0"/>
                  </a:outerShdw>
                </a:effectLst>
                <a:ea typeface="黑体" panose="02010609060101010101" pitchFamily="49" charset="-122"/>
              </a:rPr>
              <a:t>个段</a:t>
            </a:r>
            <a:r>
              <a:rPr lang="en-US" altLang="zh-CN" dirty="0" smtClean="0">
                <a:effectLst>
                  <a:outerShdw blurRad="38100" dist="38100" dir="2700000" algn="tl">
                    <a:srgbClr val="C0C0C0"/>
                  </a:outerShdw>
                </a:effectLst>
                <a:ea typeface="黑体" panose="02010609060101010101" pitchFamily="49" charset="-122"/>
              </a:rPr>
              <a:t>: 1</a:t>
            </a:r>
            <a:r>
              <a:rPr lang="zh-CN" altLang="en-US" dirty="0">
                <a:effectLst>
                  <a:outerShdw blurRad="38100" dist="38100" dir="2700000" algn="tl">
                    <a:srgbClr val="C0C0C0"/>
                  </a:outerShdw>
                </a:effectLst>
                <a:ea typeface="黑体" panose="02010609060101010101" pitchFamily="49" charset="-122"/>
              </a:rPr>
              <a:t>个</a:t>
            </a:r>
            <a:r>
              <a:rPr lang="zh-CN" altLang="en-US" dirty="0" smtClean="0">
                <a:solidFill>
                  <a:srgbClr val="3333FF"/>
                </a:solidFill>
                <a:effectLst>
                  <a:outerShdw blurRad="38100" dist="38100" dir="2700000" algn="tl">
                    <a:srgbClr val="C0C0C0"/>
                  </a:outerShdw>
                </a:effectLst>
                <a:ea typeface="黑体" panose="02010609060101010101" pitchFamily="49" charset="-122"/>
              </a:rPr>
              <a:t>数据</a:t>
            </a:r>
            <a:r>
              <a:rPr lang="zh-CN" altLang="en-US" dirty="0" smtClean="0">
                <a:effectLst>
                  <a:outerShdw blurRad="38100" dist="38100" dir="2700000" algn="tl">
                    <a:srgbClr val="C0C0C0"/>
                  </a:outerShdw>
                </a:effectLst>
                <a:ea typeface="黑体" panose="02010609060101010101" pitchFamily="49" charset="-122"/>
              </a:rPr>
              <a:t>段 ；</a:t>
            </a:r>
            <a:r>
              <a:rPr lang="en-US" altLang="zh-CN" dirty="0" smtClean="0">
                <a:effectLst>
                  <a:outerShdw blurRad="38100" dist="38100" dir="2700000" algn="tl">
                    <a:srgbClr val="C0C0C0"/>
                  </a:outerShdw>
                </a:effectLst>
                <a:ea typeface="黑体" panose="02010609060101010101" pitchFamily="49" charset="-122"/>
              </a:rPr>
              <a:t>1</a:t>
            </a:r>
            <a:r>
              <a:rPr lang="zh-CN" altLang="en-US" dirty="0">
                <a:effectLst>
                  <a:outerShdw blurRad="38100" dist="38100" dir="2700000" algn="tl">
                    <a:srgbClr val="C0C0C0"/>
                  </a:outerShdw>
                </a:effectLst>
                <a:ea typeface="黑体" panose="02010609060101010101" pitchFamily="49" charset="-122"/>
              </a:rPr>
              <a:t>个</a:t>
            </a:r>
            <a:r>
              <a:rPr lang="zh-CN" altLang="en-US" dirty="0">
                <a:solidFill>
                  <a:srgbClr val="3333FF"/>
                </a:solidFill>
                <a:effectLst>
                  <a:outerShdw blurRad="38100" dist="38100" dir="2700000" algn="tl">
                    <a:srgbClr val="C0C0C0"/>
                  </a:outerShdw>
                </a:effectLst>
                <a:ea typeface="黑体" panose="02010609060101010101" pitchFamily="49" charset="-122"/>
              </a:rPr>
              <a:t>代码</a:t>
            </a:r>
            <a:r>
              <a:rPr lang="zh-CN" altLang="en-US" dirty="0" smtClean="0">
                <a:effectLst>
                  <a:outerShdw blurRad="38100" dist="38100" dir="2700000" algn="tl">
                    <a:srgbClr val="C0C0C0"/>
                  </a:outerShdw>
                </a:effectLst>
                <a:ea typeface="黑体" panose="02010609060101010101" pitchFamily="49" charset="-122"/>
              </a:rPr>
              <a:t>段。</a:t>
            </a:r>
            <a:endParaRPr lang="zh-CN" altLang="en-US" dirty="0">
              <a:solidFill>
                <a:srgbClr val="A50021"/>
              </a:solidFill>
              <a:ea typeface="黑体" panose="02010609060101010101" pitchFamily="49" charset="-122"/>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16</a:t>
            </a:fld>
            <a:endParaRPr lang="en-US" altLang="zh-CN" dirty="0"/>
          </a:p>
        </p:txBody>
      </p:sp>
    </p:spTree>
    <p:extLst>
      <p:ext uri="{BB962C8B-B14F-4D97-AF65-F5344CB8AC3E}">
        <p14:creationId xmlns:p14="http://schemas.microsoft.com/office/powerpoint/2010/main" val="1029940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a:t>
            </a:r>
            <a:r>
              <a:rPr lang="zh-CN" altLang="en-US" dirty="0" smtClean="0"/>
              <a:t>汇编语言概述</a:t>
            </a:r>
            <a:endParaRPr lang="zh-CN" altLang="en-US" dirty="0"/>
          </a:p>
        </p:txBody>
      </p:sp>
      <p:sp>
        <p:nvSpPr>
          <p:cNvPr id="35843" name="Rectangle 3"/>
          <p:cNvSpPr>
            <a:spLocks noGrp="1" noChangeArrowheads="1"/>
          </p:cNvSpPr>
          <p:nvPr>
            <p:ph type="body" idx="1"/>
          </p:nvPr>
        </p:nvSpPr>
        <p:spPr>
          <a:xfrm>
            <a:off x="571500" y="1196752"/>
            <a:ext cx="8001000" cy="4752528"/>
          </a:xfrm>
        </p:spPr>
        <p:txBody>
          <a:bodyPr/>
          <a:lstStyle/>
          <a:p>
            <a:pPr indent="0">
              <a:buNone/>
            </a:pPr>
            <a:r>
              <a:rPr lang="zh-CN" altLang="en-US" dirty="0" smtClean="0">
                <a:solidFill>
                  <a:srgbClr val="A50021"/>
                </a:solidFill>
                <a:ea typeface="黑体" panose="02010609060101010101" pitchFamily="49" charset="-122"/>
              </a:rPr>
              <a:t>汇编</a:t>
            </a:r>
            <a:r>
              <a:rPr lang="zh-CN" altLang="en-US" dirty="0">
                <a:solidFill>
                  <a:srgbClr val="A50021"/>
                </a:solidFill>
                <a:ea typeface="黑体" panose="02010609060101010101" pitchFamily="49" charset="-122"/>
              </a:rPr>
              <a:t>源程序</a:t>
            </a:r>
            <a:r>
              <a:rPr lang="zh-CN" altLang="en-US" dirty="0" smtClean="0">
                <a:solidFill>
                  <a:srgbClr val="A50021"/>
                </a:solidFill>
                <a:ea typeface="黑体" panose="02010609060101010101" pitchFamily="49" charset="-122"/>
              </a:rPr>
              <a:t>实例</a:t>
            </a:r>
            <a:r>
              <a:rPr lang="en-US" altLang="zh-CN" dirty="0" smtClean="0">
                <a:solidFill>
                  <a:srgbClr val="A50021"/>
                </a:solidFill>
                <a:ea typeface="黑体" panose="02010609060101010101" pitchFamily="49" charset="-122"/>
              </a:rPr>
              <a:t>——</a:t>
            </a:r>
            <a:r>
              <a:rPr lang="zh-CN" altLang="en-US" dirty="0" smtClean="0">
                <a:solidFill>
                  <a:srgbClr val="A50021"/>
                </a:solidFill>
                <a:ea typeface="黑体" panose="02010609060101010101" pitchFamily="49" charset="-122"/>
              </a:rPr>
              <a:t>标号与注释</a:t>
            </a:r>
            <a:endParaRPr lang="en-US" altLang="zh-CN" dirty="0" smtClean="0">
              <a:solidFill>
                <a:srgbClr val="A50021"/>
              </a:solidFill>
              <a:ea typeface="黑体" panose="02010609060101010101" pitchFamily="49" charset="-122"/>
            </a:endParaRPr>
          </a:p>
          <a:p>
            <a:pPr indent="0">
              <a:buNone/>
            </a:pPr>
            <a:r>
              <a:rPr lang="zh-CN" altLang="en-US" dirty="0" smtClean="0"/>
              <a:t>       每个</a:t>
            </a:r>
            <a:r>
              <a:rPr lang="zh-CN" altLang="en-US" dirty="0"/>
              <a:t>汇编源程序需要一个启动</a:t>
            </a:r>
            <a:r>
              <a:rPr lang="zh-CN" altLang="en-US" dirty="0" smtClean="0"/>
              <a:t>标号汇编语言</a:t>
            </a:r>
            <a:r>
              <a:rPr lang="zh-CN" altLang="en-US" dirty="0"/>
              <a:t>源程序需要一个启动标号作为程序开始执行时目标代码的入口地址。启动标号可以按照汇编语言的标号命名规则由程序员自己定义。常用的启动标号有</a:t>
            </a:r>
            <a:r>
              <a:rPr lang="en-US" altLang="zh-CN" dirty="0"/>
              <a:t>START</a:t>
            </a:r>
            <a:r>
              <a:rPr lang="zh-CN" altLang="en-US" dirty="0"/>
              <a:t>、</a:t>
            </a:r>
            <a:r>
              <a:rPr lang="en-US" altLang="zh-CN" dirty="0"/>
              <a:t>BEGIN</a:t>
            </a:r>
            <a:r>
              <a:rPr lang="zh-CN" altLang="en-US" dirty="0"/>
              <a:t>等</a:t>
            </a:r>
            <a:r>
              <a:rPr lang="zh-CN" altLang="en-US" dirty="0" smtClean="0"/>
              <a:t>。</a:t>
            </a:r>
            <a:endParaRPr lang="zh-CN" altLang="en-US" dirty="0"/>
          </a:p>
          <a:p>
            <a:pPr indent="0">
              <a:buNone/>
              <a:defRPr/>
            </a:pPr>
            <a:r>
              <a:rPr lang="en-US" altLang="zh-CN" dirty="0" smtClean="0"/>
              <a:t>       </a:t>
            </a:r>
            <a:r>
              <a:rPr lang="zh-CN" altLang="zh-CN" dirty="0" smtClean="0"/>
              <a:t>加入</a:t>
            </a:r>
            <a:r>
              <a:rPr lang="zh-CN" altLang="zh-CN" dirty="0"/>
              <a:t>适当注释，可以提高程序的</a:t>
            </a:r>
            <a:r>
              <a:rPr lang="zh-CN" altLang="zh-CN" dirty="0" smtClean="0"/>
              <a:t>可读性为了</a:t>
            </a:r>
            <a:r>
              <a:rPr lang="zh-CN" altLang="zh-CN" dirty="0"/>
              <a:t>提高程序的可读性，可以在汇编语句后以分号“</a:t>
            </a:r>
            <a:r>
              <a:rPr lang="en-US" altLang="zh-CN" dirty="0"/>
              <a:t>;</a:t>
            </a:r>
            <a:r>
              <a:rPr lang="zh-CN" altLang="zh-CN" dirty="0"/>
              <a:t>”为起始标志，加入注释。</a:t>
            </a:r>
            <a:endParaRPr lang="zh-CN" altLang="en-US" dirty="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17</a:t>
            </a:fld>
            <a:endParaRPr lang="en-US" altLang="zh-CN" dirty="0"/>
          </a:p>
        </p:txBody>
      </p:sp>
    </p:spTree>
    <p:extLst>
      <p:ext uri="{BB962C8B-B14F-4D97-AF65-F5344CB8AC3E}">
        <p14:creationId xmlns:p14="http://schemas.microsoft.com/office/powerpoint/2010/main" val="3682210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a:t>
            </a:r>
            <a:r>
              <a:rPr lang="zh-CN" altLang="en-US" dirty="0" smtClean="0"/>
              <a:t>汇编语言概述</a:t>
            </a:r>
            <a:endParaRPr lang="zh-CN" altLang="en-US" dirty="0"/>
          </a:p>
        </p:txBody>
      </p:sp>
      <p:sp>
        <p:nvSpPr>
          <p:cNvPr id="35843" name="Rectangle 3"/>
          <p:cNvSpPr>
            <a:spLocks noGrp="1" noChangeArrowheads="1"/>
          </p:cNvSpPr>
          <p:nvPr>
            <p:ph type="body" idx="1"/>
          </p:nvPr>
        </p:nvSpPr>
        <p:spPr>
          <a:xfrm>
            <a:off x="571500" y="1196752"/>
            <a:ext cx="8001000" cy="4752528"/>
          </a:xfrm>
        </p:spPr>
        <p:txBody>
          <a:bodyPr/>
          <a:lstStyle/>
          <a:p>
            <a:pPr indent="0">
              <a:buNone/>
            </a:pPr>
            <a:r>
              <a:rPr lang="zh-CN" altLang="en-US" dirty="0" smtClean="0">
                <a:solidFill>
                  <a:srgbClr val="A50021"/>
                </a:solidFill>
                <a:ea typeface="黑体" panose="02010609060101010101" pitchFamily="49" charset="-122"/>
              </a:rPr>
              <a:t>汇编</a:t>
            </a:r>
            <a:r>
              <a:rPr lang="zh-CN" altLang="en-US" dirty="0">
                <a:solidFill>
                  <a:srgbClr val="A50021"/>
                </a:solidFill>
                <a:ea typeface="黑体" panose="02010609060101010101" pitchFamily="49" charset="-122"/>
              </a:rPr>
              <a:t>源程序</a:t>
            </a:r>
            <a:r>
              <a:rPr lang="zh-CN" altLang="en-US" dirty="0" smtClean="0">
                <a:solidFill>
                  <a:srgbClr val="A50021"/>
                </a:solidFill>
                <a:ea typeface="黑体" panose="02010609060101010101" pitchFamily="49" charset="-122"/>
              </a:rPr>
              <a:t>实例</a:t>
            </a:r>
            <a:r>
              <a:rPr lang="en-US" altLang="zh-CN" dirty="0" smtClean="0">
                <a:solidFill>
                  <a:srgbClr val="A50021"/>
                </a:solidFill>
                <a:ea typeface="黑体" panose="02010609060101010101" pitchFamily="49" charset="-122"/>
              </a:rPr>
              <a:t>——</a:t>
            </a:r>
            <a:r>
              <a:rPr lang="zh-CN" altLang="en-US" dirty="0" smtClean="0">
                <a:solidFill>
                  <a:srgbClr val="A50021"/>
                </a:solidFill>
                <a:ea typeface="黑体" panose="02010609060101010101" pitchFamily="49" charset="-122"/>
              </a:rPr>
              <a:t>提示</a:t>
            </a:r>
            <a:endParaRPr lang="en-AU" altLang="zh-CN" dirty="0" smtClean="0">
              <a:solidFill>
                <a:srgbClr val="A50021"/>
              </a:solidFill>
              <a:ea typeface="黑体" panose="02010609060101010101" pitchFamily="49" charset="-122"/>
            </a:endParaRPr>
          </a:p>
          <a:p>
            <a:pPr indent="0">
              <a:buNone/>
            </a:pPr>
            <a:r>
              <a:rPr lang="zh-CN" altLang="en-US" dirty="0" smtClean="0">
                <a:solidFill>
                  <a:srgbClr val="006600"/>
                </a:solidFill>
                <a:effectLst>
                  <a:outerShdw blurRad="38100" dist="38100" dir="2700000" algn="tl">
                    <a:srgbClr val="C0C0C0"/>
                  </a:outerShdw>
                </a:effectLst>
                <a:ea typeface="黑体" panose="02010609060101010101" pitchFamily="49" charset="-122"/>
              </a:rPr>
              <a:t>       每</a:t>
            </a:r>
            <a:r>
              <a:rPr lang="zh-CN" altLang="en-US" dirty="0">
                <a:solidFill>
                  <a:srgbClr val="006600"/>
                </a:solidFill>
                <a:effectLst>
                  <a:outerShdw blurRad="38100" dist="38100" dir="2700000" algn="tl">
                    <a:srgbClr val="C0C0C0"/>
                  </a:outerShdw>
                </a:effectLst>
                <a:ea typeface="黑体" panose="02010609060101010101" pitchFamily="49" charset="-122"/>
              </a:rPr>
              <a:t>一行只有一条语句</a:t>
            </a:r>
            <a:r>
              <a:rPr lang="zh-CN" altLang="en-US" dirty="0">
                <a:solidFill>
                  <a:srgbClr val="000000"/>
                </a:solidFill>
                <a:effectLst>
                  <a:outerShdw blurRad="38100" dist="38100" dir="2700000" algn="tl">
                    <a:srgbClr val="C0C0C0"/>
                  </a:outerShdw>
                </a:effectLst>
                <a:ea typeface="黑体" panose="02010609060101010101" pitchFamily="49" charset="-122"/>
              </a:rPr>
              <a:t>，且不能超过</a:t>
            </a:r>
            <a:r>
              <a:rPr lang="en-US" altLang="zh-CN" dirty="0">
                <a:solidFill>
                  <a:srgbClr val="000000"/>
                </a:solidFill>
                <a:effectLst>
                  <a:outerShdw blurRad="38100" dist="38100" dir="2700000" algn="tl">
                    <a:srgbClr val="C0C0C0"/>
                  </a:outerShdw>
                </a:effectLst>
                <a:ea typeface="黑体" panose="02010609060101010101" pitchFamily="49" charset="-122"/>
              </a:rPr>
              <a:t>128</a:t>
            </a:r>
            <a:r>
              <a:rPr lang="zh-CN" altLang="en-US" dirty="0">
                <a:solidFill>
                  <a:srgbClr val="000000"/>
                </a:solidFill>
                <a:effectLst>
                  <a:outerShdw blurRad="38100" dist="38100" dir="2700000" algn="tl">
                    <a:srgbClr val="C0C0C0"/>
                  </a:outerShdw>
                </a:effectLst>
                <a:ea typeface="黑体" panose="02010609060101010101" pitchFamily="49" charset="-122"/>
              </a:rPr>
              <a:t>个字符（从</a:t>
            </a:r>
            <a:r>
              <a:rPr lang="en-US" altLang="zh-CN" dirty="0">
                <a:solidFill>
                  <a:srgbClr val="000000"/>
                </a:solidFill>
                <a:effectLst>
                  <a:outerShdw blurRad="38100" dist="38100" dir="2700000" algn="tl">
                    <a:srgbClr val="C0C0C0"/>
                  </a:outerShdw>
                </a:effectLst>
                <a:ea typeface="黑体" panose="02010609060101010101" pitchFamily="49" charset="-122"/>
              </a:rPr>
              <a:t>MASM 6.0</a:t>
            </a:r>
            <a:r>
              <a:rPr lang="zh-CN" altLang="en-US" dirty="0">
                <a:solidFill>
                  <a:srgbClr val="000000"/>
                </a:solidFill>
                <a:effectLst>
                  <a:outerShdw blurRad="38100" dist="38100" dir="2700000" algn="tl">
                    <a:srgbClr val="C0C0C0"/>
                  </a:outerShdw>
                </a:effectLst>
                <a:ea typeface="黑体" panose="02010609060101010101" pitchFamily="49" charset="-122"/>
              </a:rPr>
              <a:t>开始可以是</a:t>
            </a:r>
            <a:r>
              <a:rPr lang="en-US" altLang="zh-CN" dirty="0">
                <a:solidFill>
                  <a:srgbClr val="000000"/>
                </a:solidFill>
                <a:effectLst>
                  <a:outerShdw blurRad="38100" dist="38100" dir="2700000" algn="tl">
                    <a:srgbClr val="C0C0C0"/>
                  </a:outerShdw>
                </a:effectLst>
                <a:ea typeface="黑体" panose="02010609060101010101" pitchFamily="49" charset="-122"/>
              </a:rPr>
              <a:t>512</a:t>
            </a:r>
            <a:r>
              <a:rPr lang="zh-CN" altLang="en-US" dirty="0">
                <a:solidFill>
                  <a:srgbClr val="000000"/>
                </a:solidFill>
                <a:effectLst>
                  <a:outerShdw blurRad="38100" dist="38100" dir="2700000" algn="tl">
                    <a:srgbClr val="C0C0C0"/>
                  </a:outerShdw>
                </a:effectLst>
                <a:ea typeface="黑体" panose="02010609060101010101" pitchFamily="49" charset="-122"/>
              </a:rPr>
              <a:t>个字符），但一条语句允许有后续行，最后均以</a:t>
            </a:r>
            <a:r>
              <a:rPr lang="zh-CN" altLang="en-US" dirty="0">
                <a:solidFill>
                  <a:srgbClr val="006600"/>
                </a:solidFill>
                <a:effectLst>
                  <a:outerShdw blurRad="38100" dist="38100" dir="2700000" algn="tl">
                    <a:srgbClr val="C0C0C0"/>
                  </a:outerShdw>
                </a:effectLst>
                <a:ea typeface="黑体" panose="02010609060101010101" pitchFamily="49" charset="-122"/>
              </a:rPr>
              <a:t>回车</a:t>
            </a:r>
            <a:r>
              <a:rPr lang="zh-CN" altLang="en-US" dirty="0">
                <a:solidFill>
                  <a:srgbClr val="000000"/>
                </a:solidFill>
                <a:effectLst>
                  <a:outerShdw blurRad="38100" dist="38100" dir="2700000" algn="tl">
                    <a:srgbClr val="C0C0C0"/>
                  </a:outerShdw>
                </a:effectLst>
                <a:ea typeface="黑体" panose="02010609060101010101" pitchFamily="49" charset="-122"/>
              </a:rPr>
              <a:t>作结束</a:t>
            </a:r>
            <a:r>
              <a:rPr lang="zh-CN" altLang="en-US" dirty="0" smtClean="0">
                <a:solidFill>
                  <a:srgbClr val="000000"/>
                </a:solidFill>
                <a:effectLst>
                  <a:outerShdw blurRad="38100" dist="38100" dir="2700000" algn="tl">
                    <a:srgbClr val="C0C0C0"/>
                  </a:outerShdw>
                </a:effectLst>
                <a:ea typeface="黑体" panose="02010609060101010101" pitchFamily="49" charset="-122"/>
              </a:rPr>
              <a:t>。</a:t>
            </a:r>
            <a:r>
              <a:rPr lang="zh-CN" altLang="en-US" dirty="0" smtClean="0">
                <a:effectLst>
                  <a:outerShdw blurRad="38100" dist="38100" dir="2700000" algn="tl">
                    <a:srgbClr val="C0C0C0"/>
                  </a:outerShdw>
                </a:effectLst>
                <a:ea typeface="黑体" panose="02010609060101010101" pitchFamily="49" charset="-122"/>
              </a:rPr>
              <a:t> 整个</a:t>
            </a:r>
            <a:r>
              <a:rPr lang="zh-CN" altLang="en-US" dirty="0">
                <a:effectLst>
                  <a:outerShdw blurRad="38100" dist="38100" dir="2700000" algn="tl">
                    <a:srgbClr val="C0C0C0"/>
                  </a:outerShdw>
                </a:effectLst>
                <a:ea typeface="黑体" panose="02010609060101010101" pitchFamily="49" charset="-122"/>
              </a:rPr>
              <a:t>源程序须以</a:t>
            </a:r>
            <a:r>
              <a:rPr lang="en-US" altLang="zh-CN" dirty="0">
                <a:solidFill>
                  <a:srgbClr val="FF3300"/>
                </a:solidFill>
                <a:effectLst>
                  <a:outerShdw blurRad="38100" dist="38100" dir="2700000" algn="tl">
                    <a:srgbClr val="C0C0C0"/>
                  </a:outerShdw>
                </a:effectLst>
                <a:ea typeface="黑体" panose="02010609060101010101" pitchFamily="49" charset="-122"/>
              </a:rPr>
              <a:t>END</a:t>
            </a:r>
            <a:r>
              <a:rPr lang="zh-CN" altLang="en-US" dirty="0">
                <a:solidFill>
                  <a:srgbClr val="FF3300"/>
                </a:solidFill>
                <a:effectLst>
                  <a:outerShdw blurRad="38100" dist="38100" dir="2700000" algn="tl">
                    <a:srgbClr val="C0C0C0"/>
                  </a:outerShdw>
                </a:effectLst>
                <a:ea typeface="黑体" panose="02010609060101010101" pitchFamily="49" charset="-122"/>
              </a:rPr>
              <a:t>语句</a:t>
            </a:r>
            <a:r>
              <a:rPr lang="zh-CN" altLang="en-US" dirty="0">
                <a:effectLst>
                  <a:outerShdw blurRad="38100" dist="38100" dir="2700000" algn="tl">
                    <a:srgbClr val="C0C0C0"/>
                  </a:outerShdw>
                </a:effectLst>
                <a:ea typeface="黑体" panose="02010609060101010101" pitchFamily="49" charset="-122"/>
              </a:rPr>
              <a:t>结束，通知汇编程序停止汇编。</a:t>
            </a:r>
            <a:r>
              <a:rPr lang="en-US" altLang="zh-CN" dirty="0">
                <a:effectLst>
                  <a:outerShdw blurRad="38100" dist="38100" dir="2700000" algn="tl">
                    <a:srgbClr val="C0C0C0"/>
                  </a:outerShdw>
                </a:effectLst>
                <a:ea typeface="黑体" panose="02010609060101010101" pitchFamily="49" charset="-122"/>
              </a:rPr>
              <a:t>END</a:t>
            </a:r>
            <a:r>
              <a:rPr lang="zh-CN" altLang="en-US" dirty="0">
                <a:effectLst>
                  <a:outerShdw blurRad="38100" dist="38100" dir="2700000" algn="tl">
                    <a:srgbClr val="C0C0C0"/>
                  </a:outerShdw>
                </a:effectLst>
                <a:ea typeface="黑体" panose="02010609060101010101" pitchFamily="49" charset="-122"/>
              </a:rPr>
              <a:t>后面的标号</a:t>
            </a:r>
            <a:r>
              <a:rPr lang="en-US" altLang="zh-CN" dirty="0">
                <a:effectLst>
                  <a:outerShdw blurRad="38100" dist="38100" dir="2700000" algn="tl">
                    <a:srgbClr val="C0C0C0"/>
                  </a:outerShdw>
                </a:effectLst>
                <a:ea typeface="黑体" panose="02010609060101010101" pitchFamily="49" charset="-122"/>
              </a:rPr>
              <a:t>START</a:t>
            </a:r>
            <a:r>
              <a:rPr lang="zh-CN" altLang="en-US" dirty="0">
                <a:effectLst>
                  <a:outerShdw blurRad="38100" dist="38100" dir="2700000" algn="tl">
                    <a:srgbClr val="C0C0C0"/>
                  </a:outerShdw>
                </a:effectLst>
                <a:ea typeface="黑体" panose="02010609060101010101" pitchFamily="49" charset="-122"/>
              </a:rPr>
              <a:t>表示该程序执行时的起始地址</a:t>
            </a:r>
            <a:r>
              <a:rPr lang="zh-CN" altLang="en-US" dirty="0" smtClean="0">
                <a:effectLst>
                  <a:outerShdw blurRad="38100" dist="38100" dir="2700000" algn="tl">
                    <a:srgbClr val="C0C0C0"/>
                  </a:outerShdw>
                </a:effectLst>
                <a:ea typeface="黑体" panose="02010609060101010101" pitchFamily="49" charset="-122"/>
              </a:rPr>
              <a:t>。每</a:t>
            </a:r>
            <a:r>
              <a:rPr lang="zh-CN" altLang="en-US" dirty="0">
                <a:effectLst>
                  <a:outerShdw blurRad="38100" dist="38100" dir="2700000" algn="tl">
                    <a:srgbClr val="C0C0C0"/>
                  </a:outerShdw>
                </a:effectLst>
                <a:ea typeface="黑体" panose="02010609060101010101" pitchFamily="49" charset="-122"/>
              </a:rPr>
              <a:t>一条汇编语句最多由</a:t>
            </a:r>
            <a:r>
              <a:rPr lang="en-US" altLang="zh-CN" dirty="0">
                <a:solidFill>
                  <a:srgbClr val="FF3300"/>
                </a:solidFill>
                <a:effectLst>
                  <a:outerShdw blurRad="38100" dist="38100" dir="2700000" algn="tl">
                    <a:srgbClr val="C0C0C0"/>
                  </a:outerShdw>
                </a:effectLst>
                <a:ea typeface="黑体" panose="02010609060101010101" pitchFamily="49" charset="-122"/>
              </a:rPr>
              <a:t>4</a:t>
            </a:r>
            <a:r>
              <a:rPr lang="zh-CN" altLang="en-US" dirty="0">
                <a:solidFill>
                  <a:srgbClr val="FF3300"/>
                </a:solidFill>
                <a:effectLst>
                  <a:outerShdw blurRad="38100" dist="38100" dir="2700000" algn="tl">
                    <a:srgbClr val="C0C0C0"/>
                  </a:outerShdw>
                </a:effectLst>
                <a:ea typeface="黑体" panose="02010609060101010101" pitchFamily="49" charset="-122"/>
              </a:rPr>
              <a:t>个字段</a:t>
            </a:r>
            <a:r>
              <a:rPr lang="zh-CN" altLang="en-US" dirty="0">
                <a:effectLst>
                  <a:outerShdw blurRad="38100" dist="38100" dir="2700000" algn="tl">
                    <a:srgbClr val="C0C0C0"/>
                  </a:outerShdw>
                </a:effectLst>
                <a:ea typeface="黑体" panose="02010609060101010101" pitchFamily="49" charset="-122"/>
              </a:rPr>
              <a:t>组成，均按照一定规则分别写在一个语句的</a:t>
            </a:r>
            <a:r>
              <a:rPr lang="en-US" altLang="zh-CN" dirty="0">
                <a:effectLst>
                  <a:outerShdw blurRad="38100" dist="38100" dir="2700000" algn="tl">
                    <a:srgbClr val="C0C0C0"/>
                  </a:outerShdw>
                </a:effectLst>
                <a:ea typeface="黑体" panose="02010609060101010101" pitchFamily="49" charset="-122"/>
              </a:rPr>
              <a:t>4</a:t>
            </a:r>
            <a:r>
              <a:rPr lang="zh-CN" altLang="en-US" dirty="0">
                <a:effectLst>
                  <a:outerShdw blurRad="38100" dist="38100" dir="2700000" algn="tl">
                    <a:srgbClr val="C0C0C0"/>
                  </a:outerShdw>
                </a:effectLst>
                <a:ea typeface="黑体" panose="02010609060101010101" pitchFamily="49" charset="-122"/>
              </a:rPr>
              <a:t>个区域内，各区域之间用空格或制表符</a:t>
            </a:r>
            <a:r>
              <a:rPr lang="en-US" altLang="zh-CN" dirty="0">
                <a:effectLst>
                  <a:outerShdw blurRad="38100" dist="38100" dir="2700000" algn="tl">
                    <a:srgbClr val="C0C0C0"/>
                  </a:outerShdw>
                </a:effectLst>
                <a:ea typeface="黑体" panose="02010609060101010101" pitchFamily="49" charset="-122"/>
              </a:rPr>
              <a:t>(TAB</a:t>
            </a:r>
            <a:r>
              <a:rPr lang="zh-CN" altLang="en-US" dirty="0">
                <a:effectLst>
                  <a:outerShdw blurRad="38100" dist="38100" dir="2700000" algn="tl">
                    <a:srgbClr val="C0C0C0"/>
                  </a:outerShdw>
                </a:effectLst>
                <a:ea typeface="黑体" panose="02010609060101010101" pitchFamily="49" charset="-122"/>
              </a:rPr>
              <a:t>键</a:t>
            </a:r>
            <a:r>
              <a:rPr lang="en-US" altLang="zh-CN" dirty="0">
                <a:effectLst>
                  <a:outerShdw blurRad="38100" dist="38100" dir="2700000" algn="tl">
                    <a:srgbClr val="C0C0C0"/>
                  </a:outerShdw>
                </a:effectLst>
                <a:ea typeface="黑体" panose="02010609060101010101" pitchFamily="49" charset="-122"/>
              </a:rPr>
              <a:t>)</a:t>
            </a:r>
            <a:r>
              <a:rPr lang="zh-CN" altLang="en-US" dirty="0">
                <a:effectLst>
                  <a:outerShdw blurRad="38100" dist="38100" dir="2700000" algn="tl">
                    <a:srgbClr val="C0C0C0"/>
                  </a:outerShdw>
                </a:effectLst>
                <a:ea typeface="黑体" panose="02010609060101010101" pitchFamily="49" charset="-122"/>
              </a:rPr>
              <a:t>隔开。</a:t>
            </a:r>
          </a:p>
          <a:p>
            <a:pPr>
              <a:buFontTx/>
              <a:buNone/>
            </a:pPr>
            <a:endParaRPr lang="zh-CN" altLang="en-US" dirty="0">
              <a:solidFill>
                <a:srgbClr val="A50021"/>
              </a:solidFill>
              <a:ea typeface="黑体" panose="02010609060101010101" pitchFamily="49" charset="-122"/>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18</a:t>
            </a:fld>
            <a:endParaRPr lang="en-US" altLang="zh-CN" dirty="0"/>
          </a:p>
        </p:txBody>
      </p:sp>
    </p:spTree>
    <p:extLst>
      <p:ext uri="{BB962C8B-B14F-4D97-AF65-F5344CB8AC3E}">
        <p14:creationId xmlns:p14="http://schemas.microsoft.com/office/powerpoint/2010/main" val="1579310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3.2 </a:t>
            </a:r>
            <a:r>
              <a:rPr lang="zh-CN" altLang="en-US" dirty="0" smtClean="0"/>
              <a:t>汇编语言</a:t>
            </a:r>
            <a:r>
              <a:rPr lang="zh-CN" altLang="en-US" dirty="0"/>
              <a:t>中的标记</a:t>
            </a:r>
          </a:p>
        </p:txBody>
      </p:sp>
      <p:sp>
        <p:nvSpPr>
          <p:cNvPr id="35843" name="Rectangle 3"/>
          <p:cNvSpPr>
            <a:spLocks noGrp="1" noChangeArrowheads="1"/>
          </p:cNvSpPr>
          <p:nvPr>
            <p:ph type="body" idx="1"/>
          </p:nvPr>
        </p:nvSpPr>
        <p:spPr>
          <a:xfrm>
            <a:off x="571500" y="1196752"/>
            <a:ext cx="8001000" cy="4752528"/>
          </a:xfrm>
        </p:spPr>
        <p:txBody>
          <a:bodyPr/>
          <a:lstStyle/>
          <a:p>
            <a:pPr indent="0">
              <a:buNone/>
            </a:pPr>
            <a:r>
              <a:rPr lang="zh-CN" altLang="en-US" dirty="0" smtClean="0"/>
              <a:t>       完整</a:t>
            </a:r>
            <a:r>
              <a:rPr lang="zh-CN" altLang="en-US" dirty="0"/>
              <a:t>的汇编语句由标识符、保留字、分界符、常数和注释</a:t>
            </a:r>
            <a:r>
              <a:rPr lang="zh-CN" altLang="en-US" dirty="0" smtClean="0"/>
              <a:t>组成。</a:t>
            </a:r>
            <a:endParaRPr lang="zh-CN" altLang="en-US" dirty="0">
              <a:solidFill>
                <a:srgbClr val="A50021"/>
              </a:solidFill>
              <a:ea typeface="黑体" panose="02010609060101010101" pitchFamily="49" charset="-122"/>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19</a:t>
            </a:fld>
            <a:endParaRPr lang="en-US" altLang="zh-CN" dirty="0"/>
          </a:p>
        </p:txBody>
      </p:sp>
      <p:sp>
        <p:nvSpPr>
          <p:cNvPr id="4" name="矩形 3"/>
          <p:cNvSpPr/>
          <p:nvPr/>
        </p:nvSpPr>
        <p:spPr>
          <a:xfrm>
            <a:off x="739416" y="2660208"/>
            <a:ext cx="8297080" cy="1945148"/>
          </a:xfrm>
          <a:prstGeom prst="rect">
            <a:avLst/>
          </a:prstGeom>
        </p:spPr>
        <p:txBody>
          <a:bodyPr wrap="square">
            <a:spAutoFit/>
          </a:bodyPr>
          <a:lstStyle/>
          <a:p>
            <a:pPr>
              <a:lnSpc>
                <a:spcPct val="110000"/>
              </a:lnSpc>
              <a:spcBef>
                <a:spcPct val="50000"/>
              </a:spcBef>
              <a:buFontTx/>
              <a:buNone/>
            </a:pPr>
            <a:r>
              <a:rPr lang="en-US" altLang="zh-CN" sz="2800" b="1" dirty="0">
                <a:effectLst>
                  <a:outerShdw blurRad="38100" dist="38100" dir="2700000" algn="tl">
                    <a:srgbClr val="C0C0C0"/>
                  </a:outerShdw>
                </a:effectLst>
                <a:ea typeface="黑体" panose="02010609060101010101" pitchFamily="49" charset="-122"/>
              </a:rPr>
              <a:t>[</a:t>
            </a:r>
            <a:r>
              <a:rPr lang="zh-CN" altLang="en-US" sz="2800" b="1" dirty="0">
                <a:effectLst>
                  <a:outerShdw blurRad="38100" dist="38100" dir="2700000" algn="tl">
                    <a:srgbClr val="C0C0C0"/>
                  </a:outerShdw>
                </a:effectLst>
                <a:ea typeface="黑体" panose="02010609060101010101" pitchFamily="49" charset="-122"/>
              </a:rPr>
              <a:t>标号</a:t>
            </a:r>
            <a:r>
              <a:rPr lang="en-US" altLang="zh-CN" sz="2800" b="1" dirty="0">
                <a:effectLst>
                  <a:outerShdw blurRad="38100" dist="38100" dir="2700000" algn="tl">
                    <a:srgbClr val="C0C0C0"/>
                  </a:outerShdw>
                </a:effectLst>
                <a:ea typeface="黑体" panose="02010609060101010101" pitchFamily="49" charset="-122"/>
              </a:rPr>
              <a:t>:] [</a:t>
            </a:r>
            <a:r>
              <a:rPr lang="zh-CN" altLang="en-US" sz="2800" b="1" dirty="0">
                <a:effectLst>
                  <a:outerShdw blurRad="38100" dist="38100" dir="2700000" algn="tl">
                    <a:srgbClr val="C0C0C0"/>
                  </a:outerShdw>
                </a:effectLst>
                <a:ea typeface="黑体" panose="02010609060101010101" pitchFamily="49" charset="-122"/>
              </a:rPr>
              <a:t>前缀</a:t>
            </a:r>
            <a:r>
              <a:rPr lang="en-US" altLang="zh-CN" sz="2800" b="1" dirty="0">
                <a:effectLst>
                  <a:outerShdw blurRad="38100" dist="38100" dir="2700000" algn="tl">
                    <a:srgbClr val="C0C0C0"/>
                  </a:outerShdw>
                </a:effectLst>
                <a:ea typeface="黑体" panose="02010609060101010101" pitchFamily="49" charset="-122"/>
              </a:rPr>
              <a:t>] </a:t>
            </a:r>
            <a:r>
              <a:rPr lang="zh-CN" altLang="en-US" sz="2800" b="1" dirty="0">
                <a:effectLst>
                  <a:outerShdw blurRad="38100" dist="38100" dir="2700000" algn="tl">
                    <a:srgbClr val="C0C0C0"/>
                  </a:outerShdw>
                </a:effectLst>
                <a:ea typeface="黑体" panose="02010609060101010101" pitchFamily="49" charset="-122"/>
              </a:rPr>
              <a:t>指令助记符 </a:t>
            </a:r>
            <a:r>
              <a:rPr lang="en-US" altLang="zh-CN" sz="2800" b="1" dirty="0">
                <a:effectLst>
                  <a:outerShdw blurRad="38100" dist="38100" dir="2700000" algn="tl">
                    <a:srgbClr val="C0C0C0"/>
                  </a:outerShdw>
                </a:effectLst>
                <a:ea typeface="黑体" panose="02010609060101010101" pitchFamily="49" charset="-122"/>
              </a:rPr>
              <a:t>[</a:t>
            </a:r>
            <a:r>
              <a:rPr lang="zh-CN" altLang="en-US" sz="2800" b="1" dirty="0">
                <a:effectLst>
                  <a:outerShdw blurRad="38100" dist="38100" dir="2700000" algn="tl">
                    <a:srgbClr val="C0C0C0"/>
                  </a:outerShdw>
                </a:effectLst>
                <a:ea typeface="黑体" panose="02010609060101010101" pitchFamily="49" charset="-122"/>
              </a:rPr>
              <a:t>操作数表</a:t>
            </a:r>
            <a:r>
              <a:rPr lang="en-US" altLang="zh-CN" sz="2800" b="1" dirty="0">
                <a:effectLst>
                  <a:outerShdw blurRad="38100" dist="38100" dir="2700000" algn="tl">
                    <a:srgbClr val="C0C0C0"/>
                  </a:outerShdw>
                </a:effectLst>
                <a:ea typeface="黑体" panose="02010609060101010101" pitchFamily="49" charset="-122"/>
              </a:rPr>
              <a:t>] </a:t>
            </a:r>
            <a:r>
              <a:rPr lang="en-US" altLang="zh-CN" sz="2800" b="1" dirty="0">
                <a:solidFill>
                  <a:srgbClr val="00CCFF"/>
                </a:solidFill>
                <a:effectLst>
                  <a:outerShdw blurRad="38100" dist="38100" dir="2700000" algn="tl">
                    <a:srgbClr val="C0C0C0"/>
                  </a:outerShdw>
                </a:effectLst>
                <a:ea typeface="黑体" panose="02010609060101010101" pitchFamily="49" charset="-122"/>
              </a:rPr>
              <a:t>[;</a:t>
            </a:r>
            <a:r>
              <a:rPr lang="zh-CN" altLang="en-US" sz="2800" b="1" dirty="0">
                <a:solidFill>
                  <a:srgbClr val="00CCFF"/>
                </a:solidFill>
                <a:effectLst>
                  <a:outerShdw blurRad="38100" dist="38100" dir="2700000" algn="tl">
                    <a:srgbClr val="C0C0C0"/>
                  </a:outerShdw>
                </a:effectLst>
                <a:ea typeface="黑体" panose="02010609060101010101" pitchFamily="49" charset="-122"/>
              </a:rPr>
              <a:t>注释</a:t>
            </a:r>
            <a:r>
              <a:rPr lang="en-US" altLang="zh-CN" sz="2800" b="1" dirty="0">
                <a:solidFill>
                  <a:srgbClr val="00CCFF"/>
                </a:solidFill>
                <a:effectLst>
                  <a:outerShdw blurRad="38100" dist="38100" dir="2700000" algn="tl">
                    <a:srgbClr val="C0C0C0"/>
                  </a:outerShdw>
                </a:effectLst>
                <a:ea typeface="黑体" panose="02010609060101010101" pitchFamily="49" charset="-122"/>
              </a:rPr>
              <a:t>]</a:t>
            </a:r>
          </a:p>
          <a:p>
            <a:pPr>
              <a:lnSpc>
                <a:spcPct val="110000"/>
              </a:lnSpc>
              <a:spcBef>
                <a:spcPct val="50000"/>
              </a:spcBef>
              <a:buFontTx/>
              <a:buNone/>
            </a:pPr>
            <a:r>
              <a:rPr lang="en-US" altLang="zh-CN" sz="2800" dirty="0">
                <a:solidFill>
                  <a:srgbClr val="A50021"/>
                </a:solidFill>
                <a:effectLst>
                  <a:outerShdw blurRad="38100" dist="38100" dir="2700000" algn="tl">
                    <a:srgbClr val="C0C0C0"/>
                  </a:outerShdw>
                </a:effectLst>
                <a:ea typeface="黑体" panose="02010609060101010101" pitchFamily="49" charset="-122"/>
              </a:rPr>
              <a:t>[ ] </a:t>
            </a:r>
            <a:r>
              <a:rPr lang="zh-CN" altLang="en-US" sz="2800" dirty="0">
                <a:solidFill>
                  <a:srgbClr val="003366"/>
                </a:solidFill>
                <a:effectLst>
                  <a:outerShdw blurRad="38100" dist="38100" dir="2700000" algn="tl">
                    <a:srgbClr val="C0C0C0"/>
                  </a:outerShdw>
                </a:effectLst>
                <a:ea typeface="黑体" panose="02010609060101010101" pitchFamily="49" charset="-122"/>
              </a:rPr>
              <a:t>表示可任选部分</a:t>
            </a:r>
            <a:r>
              <a:rPr lang="en-US" altLang="zh-CN" sz="2800" dirty="0">
                <a:solidFill>
                  <a:srgbClr val="003366"/>
                </a:solidFill>
                <a:effectLst>
                  <a:outerShdw blurRad="38100" dist="38100" dir="2700000" algn="tl">
                    <a:srgbClr val="C0C0C0"/>
                  </a:outerShdw>
                </a:effectLst>
                <a:ea typeface="黑体" panose="02010609060101010101" pitchFamily="49" charset="-122"/>
              </a:rPr>
              <a:t>;</a:t>
            </a:r>
          </a:p>
          <a:p>
            <a:pPr>
              <a:lnSpc>
                <a:spcPct val="110000"/>
              </a:lnSpc>
              <a:spcBef>
                <a:spcPct val="50000"/>
              </a:spcBef>
              <a:buFontTx/>
              <a:buNone/>
            </a:pPr>
            <a:r>
              <a:rPr lang="zh-CN" altLang="en-US" sz="2800" dirty="0">
                <a:solidFill>
                  <a:srgbClr val="A50021"/>
                </a:solidFill>
                <a:effectLst>
                  <a:outerShdw blurRad="38100" dist="38100" dir="2700000" algn="tl">
                    <a:srgbClr val="C0C0C0"/>
                  </a:outerShdw>
                </a:effectLst>
                <a:ea typeface="黑体" panose="02010609060101010101" pitchFamily="49" charset="-122"/>
              </a:rPr>
              <a:t>操作数表</a:t>
            </a:r>
            <a:r>
              <a:rPr lang="zh-CN" altLang="en-US" sz="2800" dirty="0">
                <a:solidFill>
                  <a:srgbClr val="003366"/>
                </a:solidFill>
                <a:effectLst>
                  <a:outerShdw blurRad="38100" dist="38100" dir="2700000" algn="tl">
                    <a:srgbClr val="C0C0C0"/>
                  </a:outerShdw>
                </a:effectLst>
                <a:ea typeface="黑体" panose="02010609060101010101" pitchFamily="49" charset="-122"/>
              </a:rPr>
              <a:t>是由逗号分隔开的多个操作数。</a:t>
            </a:r>
            <a:endParaRPr lang="zh-CN" altLang="en-US" sz="2800" dirty="0">
              <a:effectLst>
                <a:outerShdw blurRad="38100" dist="38100" dir="2700000" algn="tl">
                  <a:srgbClr val="C0C0C0"/>
                </a:outerShdw>
              </a:effectLst>
              <a:ea typeface="黑体" panose="02010609060101010101" pitchFamily="49" charset="-122"/>
            </a:endParaRPr>
          </a:p>
        </p:txBody>
      </p:sp>
    </p:spTree>
    <p:extLst>
      <p:ext uri="{BB962C8B-B14F-4D97-AF65-F5344CB8AC3E}">
        <p14:creationId xmlns:p14="http://schemas.microsoft.com/office/powerpoint/2010/main" val="2525958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a:t>
            </a:r>
            <a:r>
              <a:rPr lang="zh-CN" altLang="en-US" dirty="0" smtClean="0"/>
              <a:t>汇编语言概述</a:t>
            </a:r>
            <a:endParaRPr lang="zh-CN" altLang="en-US" dirty="0"/>
          </a:p>
        </p:txBody>
      </p:sp>
      <p:sp>
        <p:nvSpPr>
          <p:cNvPr id="35843" name="Rectangle 3"/>
          <p:cNvSpPr>
            <a:spLocks noGrp="1" noChangeArrowheads="1"/>
          </p:cNvSpPr>
          <p:nvPr>
            <p:ph type="body" idx="1"/>
          </p:nvPr>
        </p:nvSpPr>
        <p:spPr>
          <a:xfrm>
            <a:off x="571500" y="1196752"/>
            <a:ext cx="8001000" cy="4752528"/>
          </a:xfrm>
        </p:spPr>
        <p:txBody>
          <a:bodyPr/>
          <a:lstStyle/>
          <a:p>
            <a:pPr lvl="0">
              <a:buClr>
                <a:srgbClr val="CC0000"/>
              </a:buClr>
              <a:buNone/>
            </a:pPr>
            <a:r>
              <a:rPr lang="zh-CN" altLang="en-US" dirty="0" smtClean="0">
                <a:solidFill>
                  <a:srgbClr val="000000"/>
                </a:solidFill>
              </a:rPr>
              <a:t>       汇编语言</a:t>
            </a:r>
            <a:r>
              <a:rPr lang="zh-CN" altLang="en-US" dirty="0">
                <a:solidFill>
                  <a:srgbClr val="000000"/>
                </a:solidFill>
              </a:rPr>
              <a:t>具有</a:t>
            </a:r>
            <a:r>
              <a:rPr lang="zh-CN" altLang="en-US" dirty="0">
                <a:solidFill>
                  <a:srgbClr val="FF3300"/>
                </a:solidFill>
              </a:rPr>
              <a:t>执行速度快</a:t>
            </a:r>
            <a:r>
              <a:rPr lang="zh-CN" altLang="en-US" dirty="0">
                <a:solidFill>
                  <a:srgbClr val="000000"/>
                </a:solidFill>
              </a:rPr>
              <a:t>和</a:t>
            </a:r>
            <a:r>
              <a:rPr lang="zh-CN" altLang="en-US" dirty="0">
                <a:solidFill>
                  <a:srgbClr val="FF3300"/>
                </a:solidFill>
              </a:rPr>
              <a:t>易于实现对硬件的控制</a:t>
            </a:r>
            <a:r>
              <a:rPr lang="zh-CN" altLang="en-US" dirty="0">
                <a:solidFill>
                  <a:srgbClr val="000000"/>
                </a:solidFill>
              </a:rPr>
              <a:t>等独特优点，至今仍是用户使用得较多的程序设计语言。特别是在对</a:t>
            </a:r>
            <a:r>
              <a:rPr lang="zh-CN" altLang="en-US" dirty="0">
                <a:solidFill>
                  <a:srgbClr val="FF3300"/>
                </a:solidFill>
              </a:rPr>
              <a:t>程序的空间和时间</a:t>
            </a:r>
            <a:r>
              <a:rPr lang="zh-CN" altLang="en-US" dirty="0">
                <a:solidFill>
                  <a:srgbClr val="000000"/>
                </a:solidFill>
              </a:rPr>
              <a:t>要求很高的场合，以及需要</a:t>
            </a:r>
            <a:r>
              <a:rPr lang="zh-CN" altLang="en-US" dirty="0">
                <a:solidFill>
                  <a:srgbClr val="FF3300"/>
                </a:solidFill>
              </a:rPr>
              <a:t>直接控制设备</a:t>
            </a:r>
            <a:r>
              <a:rPr lang="zh-CN" altLang="en-US" dirty="0">
                <a:solidFill>
                  <a:srgbClr val="000000"/>
                </a:solidFill>
              </a:rPr>
              <a:t>的应用场合，汇编语言更是必不可少了。</a:t>
            </a:r>
          </a:p>
          <a:p>
            <a:pPr lvl="0">
              <a:buClr>
                <a:srgbClr val="CC0000"/>
              </a:buClr>
              <a:buNone/>
            </a:pPr>
            <a:r>
              <a:rPr lang="zh-CN" altLang="en-US" dirty="0" smtClean="0">
                <a:solidFill>
                  <a:srgbClr val="000000"/>
                </a:solidFill>
              </a:rPr>
              <a:t>       由于</a:t>
            </a:r>
            <a:r>
              <a:rPr lang="zh-CN" altLang="en-US" dirty="0">
                <a:solidFill>
                  <a:srgbClr val="000000"/>
                </a:solidFill>
              </a:rPr>
              <a:t>汇编语言本身的特点，本章将选择目前国内广泛使用的</a:t>
            </a:r>
            <a:r>
              <a:rPr lang="en-US" altLang="zh-CN" dirty="0">
                <a:solidFill>
                  <a:srgbClr val="FF3300"/>
                </a:solidFill>
              </a:rPr>
              <a:t>IBM PC</a:t>
            </a:r>
            <a:r>
              <a:rPr lang="zh-CN" altLang="en-US" dirty="0">
                <a:solidFill>
                  <a:srgbClr val="000000"/>
                </a:solidFill>
              </a:rPr>
              <a:t>机作为基础机型，着重讨论</a:t>
            </a:r>
            <a:r>
              <a:rPr lang="en-US" altLang="zh-CN" dirty="0">
                <a:solidFill>
                  <a:srgbClr val="FF3300"/>
                </a:solidFill>
              </a:rPr>
              <a:t>8086</a:t>
            </a:r>
            <a:r>
              <a:rPr lang="zh-CN" altLang="en-US" dirty="0">
                <a:solidFill>
                  <a:srgbClr val="FF3300"/>
                </a:solidFill>
              </a:rPr>
              <a:t>汇编语言</a:t>
            </a:r>
            <a:r>
              <a:rPr lang="zh-CN" altLang="en-US" dirty="0">
                <a:solidFill>
                  <a:srgbClr val="000000"/>
                </a:solidFill>
              </a:rPr>
              <a:t>的基本语法规则和程序设计的基本方法，以掌握一般汇编语言程序设计的初步技术。</a:t>
            </a:r>
          </a:p>
          <a:p>
            <a:pPr eaLnBrk="1" hangingPunct="1">
              <a:buFont typeface="Wingdings" panose="05000000000000000000" pitchFamily="2" charset="2"/>
              <a:buNone/>
            </a:pPr>
            <a:endParaRPr lang="zh-CN" altLang="en-US" dirty="0" smtClean="0">
              <a:solidFill>
                <a:srgbClr val="008000"/>
              </a:solidFill>
            </a:endParaRPr>
          </a:p>
          <a:p>
            <a:pPr eaLnBrk="1" hangingPunct="1">
              <a:buFont typeface="Wingdings" panose="05000000000000000000" pitchFamily="2" charset="2"/>
              <a:buNone/>
            </a:pPr>
            <a:endParaRPr lang="en-US" altLang="zh-CN" dirty="0" smtClean="0">
              <a:solidFill>
                <a:srgbClr val="008000"/>
              </a:solidFill>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2</a:t>
            </a:fld>
            <a:endParaRPr lang="en-US" altLang="zh-CN" dirty="0"/>
          </a:p>
        </p:txBody>
      </p:sp>
    </p:spTree>
    <p:extLst>
      <p:ext uri="{BB962C8B-B14F-4D97-AF65-F5344CB8AC3E}">
        <p14:creationId xmlns:p14="http://schemas.microsoft.com/office/powerpoint/2010/main" val="2665621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3.2 </a:t>
            </a:r>
            <a:r>
              <a:rPr lang="zh-CN" altLang="en-US" dirty="0" smtClean="0"/>
              <a:t>汇编语言</a:t>
            </a:r>
            <a:r>
              <a:rPr lang="zh-CN" altLang="en-US" dirty="0"/>
              <a:t>中的标记</a:t>
            </a:r>
          </a:p>
        </p:txBody>
      </p:sp>
      <p:sp>
        <p:nvSpPr>
          <p:cNvPr id="35843" name="Rectangle 3"/>
          <p:cNvSpPr>
            <a:spLocks noGrp="1" noChangeArrowheads="1"/>
          </p:cNvSpPr>
          <p:nvPr>
            <p:ph type="body" idx="1"/>
          </p:nvPr>
        </p:nvSpPr>
        <p:spPr>
          <a:xfrm>
            <a:off x="571500" y="1196752"/>
            <a:ext cx="8001000" cy="4752528"/>
          </a:xfrm>
        </p:spPr>
        <p:txBody>
          <a:bodyPr/>
          <a:lstStyle/>
          <a:p>
            <a:pPr indent="0">
              <a:buNone/>
            </a:pPr>
            <a:r>
              <a:rPr lang="zh-CN" altLang="en-US" dirty="0" smtClean="0"/>
              <a:t>       完整</a:t>
            </a:r>
            <a:r>
              <a:rPr lang="zh-CN" altLang="en-US" dirty="0"/>
              <a:t>的汇编语句由标识符、保留字、分界符、常数和注释</a:t>
            </a:r>
            <a:r>
              <a:rPr lang="zh-CN" altLang="en-US" dirty="0" smtClean="0"/>
              <a:t>组成。</a:t>
            </a:r>
            <a:endParaRPr lang="zh-CN" altLang="en-US" dirty="0">
              <a:solidFill>
                <a:srgbClr val="A50021"/>
              </a:solidFill>
              <a:ea typeface="黑体" panose="02010609060101010101" pitchFamily="49" charset="-122"/>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20</a:t>
            </a:fld>
            <a:endParaRPr lang="en-US" altLang="zh-CN" dirty="0"/>
          </a:p>
        </p:txBody>
      </p:sp>
      <p:sp>
        <p:nvSpPr>
          <p:cNvPr id="6" name="Rectangle 12"/>
          <p:cNvSpPr>
            <a:spLocks noChangeArrowheads="1"/>
          </p:cNvSpPr>
          <p:nvPr/>
        </p:nvSpPr>
        <p:spPr bwMode="auto">
          <a:xfrm>
            <a:off x="831850" y="2925043"/>
            <a:ext cx="774065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10000"/>
              </a:lnSpc>
              <a:buFontTx/>
              <a:buNone/>
            </a:pPr>
            <a:r>
              <a:rPr lang="en-US" altLang="zh-CN" sz="2400" b="0" dirty="0">
                <a:effectLst>
                  <a:outerShdw blurRad="38100" dist="38100" dir="2700000" algn="tl">
                    <a:srgbClr val="C0C0C0"/>
                  </a:outerShdw>
                </a:effectLst>
                <a:ea typeface="黑体" panose="02010609060101010101" pitchFamily="49" charset="-122"/>
              </a:rPr>
              <a:t>    </a:t>
            </a:r>
            <a:r>
              <a:rPr lang="en-US" altLang="zh-CN" sz="2400" b="0" dirty="0" err="1">
                <a:effectLst>
                  <a:outerShdw blurRad="38100" dist="38100" dir="2700000" algn="tl">
                    <a:srgbClr val="C0C0C0"/>
                  </a:outerShdw>
                </a:effectLst>
                <a:ea typeface="黑体" panose="02010609060101010101" pitchFamily="49" charset="-122"/>
              </a:rPr>
              <a:t>L1</a:t>
            </a:r>
            <a:r>
              <a:rPr lang="en-US" altLang="zh-CN" sz="2400" b="0" dirty="0">
                <a:effectLst>
                  <a:outerShdw blurRad="38100" dist="38100" dir="2700000" algn="tl">
                    <a:srgbClr val="C0C0C0"/>
                  </a:outerShdw>
                </a:effectLst>
                <a:ea typeface="黑体" panose="02010609060101010101" pitchFamily="49" charset="-122"/>
              </a:rPr>
              <a:t>:  </a:t>
            </a:r>
            <a:r>
              <a:rPr lang="en-US" altLang="zh-CN" sz="2400" b="0" dirty="0" err="1">
                <a:solidFill>
                  <a:srgbClr val="800000"/>
                </a:solidFill>
                <a:effectLst>
                  <a:outerShdw blurRad="38100" dist="38100" dir="2700000" algn="tl">
                    <a:srgbClr val="C0C0C0"/>
                  </a:outerShdw>
                </a:effectLst>
                <a:ea typeface="黑体" panose="02010609060101010101" pitchFamily="49" charset="-122"/>
              </a:rPr>
              <a:t>CMP</a:t>
            </a:r>
            <a:r>
              <a:rPr lang="en-US" altLang="zh-CN" sz="2400" b="0" dirty="0">
                <a:effectLst>
                  <a:outerShdw blurRad="38100" dist="38100" dir="2700000" algn="tl">
                    <a:srgbClr val="C0C0C0"/>
                  </a:outerShdw>
                </a:effectLst>
                <a:ea typeface="黑体" panose="02010609060101010101" pitchFamily="49" charset="-122"/>
              </a:rPr>
              <a:t> AX, </a:t>
            </a:r>
            <a:r>
              <a:rPr lang="en-US" altLang="zh-CN" sz="2400" b="0" dirty="0" err="1">
                <a:effectLst>
                  <a:outerShdw blurRad="38100" dist="38100" dir="2700000" algn="tl">
                    <a:srgbClr val="C0C0C0"/>
                  </a:outerShdw>
                </a:effectLst>
                <a:ea typeface="黑体" panose="02010609060101010101" pitchFamily="49" charset="-122"/>
              </a:rPr>
              <a:t>100H</a:t>
            </a:r>
            <a:r>
              <a:rPr lang="en-US" altLang="zh-CN" sz="2400" b="0" dirty="0">
                <a:effectLst>
                  <a:outerShdw blurRad="38100" dist="38100" dir="2700000" algn="tl">
                    <a:srgbClr val="C0C0C0"/>
                  </a:outerShdw>
                </a:effectLst>
                <a:ea typeface="黑体" panose="02010609060101010101" pitchFamily="49" charset="-122"/>
              </a:rPr>
              <a:t> ;  AX</a:t>
            </a:r>
            <a:r>
              <a:rPr lang="zh-CN" altLang="en-US" sz="2400" b="0" dirty="0">
                <a:effectLst>
                  <a:outerShdw blurRad="38100" dist="38100" dir="2700000" algn="tl">
                    <a:srgbClr val="C0C0C0"/>
                  </a:outerShdw>
                </a:effectLst>
                <a:ea typeface="黑体" panose="02010609060101010101" pitchFamily="49" charset="-122"/>
              </a:rPr>
              <a:t>寄存器内容与</a:t>
            </a:r>
            <a:r>
              <a:rPr lang="en-US" altLang="zh-CN" sz="2400" b="0" dirty="0" err="1">
                <a:effectLst>
                  <a:outerShdw blurRad="38100" dist="38100" dir="2700000" algn="tl">
                    <a:srgbClr val="C0C0C0"/>
                  </a:outerShdw>
                </a:effectLst>
                <a:ea typeface="黑体" panose="02010609060101010101" pitchFamily="49" charset="-122"/>
              </a:rPr>
              <a:t>100H</a:t>
            </a:r>
            <a:r>
              <a:rPr lang="zh-CN" altLang="en-US" sz="2400" b="0" dirty="0">
                <a:effectLst>
                  <a:outerShdw blurRad="38100" dist="38100" dir="2700000" algn="tl">
                    <a:srgbClr val="C0C0C0"/>
                  </a:outerShdw>
                </a:effectLst>
                <a:ea typeface="黑体" panose="02010609060101010101" pitchFamily="49" charset="-122"/>
              </a:rPr>
              <a:t>相比较</a:t>
            </a:r>
          </a:p>
        </p:txBody>
      </p:sp>
      <p:sp>
        <p:nvSpPr>
          <p:cNvPr id="7" name="Rectangle 13"/>
          <p:cNvSpPr>
            <a:spLocks noChangeArrowheads="1"/>
          </p:cNvSpPr>
          <p:nvPr/>
        </p:nvSpPr>
        <p:spPr bwMode="auto">
          <a:xfrm>
            <a:off x="652463" y="4220443"/>
            <a:ext cx="1200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rgbClr val="006600"/>
                </a:solidFill>
                <a:effectLst>
                  <a:outerShdw blurRad="38100" dist="38100" dir="2700000" algn="tl">
                    <a:srgbClr val="C0C0C0"/>
                  </a:outerShdw>
                </a:effectLst>
              </a:rPr>
              <a:t>【</a:t>
            </a:r>
            <a:r>
              <a:rPr lang="zh-CN" altLang="en-US" sz="2000">
                <a:solidFill>
                  <a:srgbClr val="006600"/>
                </a:solidFill>
                <a:effectLst>
                  <a:outerShdw blurRad="38100" dist="38100" dir="2700000" algn="tl">
                    <a:srgbClr val="C0C0C0"/>
                  </a:outerShdw>
                </a:effectLst>
              </a:rPr>
              <a:t>标号</a:t>
            </a:r>
            <a:r>
              <a:rPr lang="en-US" altLang="zh-CN" sz="2000">
                <a:solidFill>
                  <a:srgbClr val="006600"/>
                </a:solidFill>
                <a:effectLst>
                  <a:outerShdw blurRad="38100" dist="38100" dir="2700000" algn="tl">
                    <a:srgbClr val="C0C0C0"/>
                  </a:outerShdw>
                </a:effectLst>
              </a:rPr>
              <a:t>】</a:t>
            </a:r>
          </a:p>
        </p:txBody>
      </p:sp>
      <p:sp>
        <p:nvSpPr>
          <p:cNvPr id="8" name="Line 14"/>
          <p:cNvSpPr>
            <a:spLocks noChangeShapeType="1"/>
          </p:cNvSpPr>
          <p:nvPr/>
        </p:nvSpPr>
        <p:spPr bwMode="auto">
          <a:xfrm flipV="1">
            <a:off x="1336675" y="3464793"/>
            <a:ext cx="71438" cy="684213"/>
          </a:xfrm>
          <a:prstGeom prst="line">
            <a:avLst/>
          </a:prstGeom>
          <a:noFill/>
          <a:ln w="38100">
            <a:solidFill>
              <a:srgbClr val="FF66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15"/>
          <p:cNvSpPr>
            <a:spLocks noChangeShapeType="1"/>
          </p:cNvSpPr>
          <p:nvPr/>
        </p:nvSpPr>
        <p:spPr bwMode="auto">
          <a:xfrm flipV="1">
            <a:off x="2128838" y="3464793"/>
            <a:ext cx="142875" cy="1044575"/>
          </a:xfrm>
          <a:prstGeom prst="line">
            <a:avLst/>
          </a:prstGeom>
          <a:noFill/>
          <a:ln w="38100">
            <a:solidFill>
              <a:srgbClr val="80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Rectangle 16"/>
          <p:cNvSpPr>
            <a:spLocks noChangeArrowheads="1"/>
          </p:cNvSpPr>
          <p:nvPr/>
        </p:nvSpPr>
        <p:spPr bwMode="auto">
          <a:xfrm>
            <a:off x="1624013" y="4544293"/>
            <a:ext cx="145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dirty="0">
                <a:effectLst>
                  <a:outerShdw blurRad="38100" dist="38100" dir="2700000" algn="tl">
                    <a:srgbClr val="C0C0C0"/>
                  </a:outerShdw>
                </a:effectLst>
              </a:rPr>
              <a:t>指令助记符</a:t>
            </a:r>
          </a:p>
        </p:txBody>
      </p:sp>
      <p:sp>
        <p:nvSpPr>
          <p:cNvPr id="11" name="Rectangle 17"/>
          <p:cNvSpPr>
            <a:spLocks noChangeArrowheads="1"/>
          </p:cNvSpPr>
          <p:nvPr/>
        </p:nvSpPr>
        <p:spPr bwMode="auto">
          <a:xfrm>
            <a:off x="2921000" y="4185518"/>
            <a:ext cx="170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rgbClr val="006600"/>
                </a:solidFill>
                <a:effectLst>
                  <a:outerShdw blurRad="38100" dist="38100" dir="2700000" algn="tl">
                    <a:srgbClr val="C0C0C0"/>
                  </a:outerShdw>
                </a:effectLst>
              </a:rPr>
              <a:t>【</a:t>
            </a:r>
            <a:r>
              <a:rPr lang="zh-CN" altLang="en-US" sz="2000">
                <a:solidFill>
                  <a:srgbClr val="006600"/>
                </a:solidFill>
                <a:effectLst>
                  <a:outerShdw blurRad="38100" dist="38100" dir="2700000" algn="tl">
                    <a:srgbClr val="C0C0C0"/>
                  </a:outerShdw>
                </a:effectLst>
              </a:rPr>
              <a:t>操作数表</a:t>
            </a:r>
            <a:r>
              <a:rPr lang="en-US" altLang="zh-CN" sz="2000">
                <a:solidFill>
                  <a:srgbClr val="006600"/>
                </a:solidFill>
                <a:effectLst>
                  <a:outerShdw blurRad="38100" dist="38100" dir="2700000" algn="tl">
                    <a:srgbClr val="C0C0C0"/>
                  </a:outerShdw>
                </a:effectLst>
              </a:rPr>
              <a:t>】</a:t>
            </a:r>
          </a:p>
        </p:txBody>
      </p:sp>
      <p:sp>
        <p:nvSpPr>
          <p:cNvPr id="12" name="Line 18"/>
          <p:cNvSpPr>
            <a:spLocks noChangeShapeType="1"/>
          </p:cNvSpPr>
          <p:nvPr/>
        </p:nvSpPr>
        <p:spPr bwMode="auto">
          <a:xfrm flipH="1" flipV="1">
            <a:off x="2992438" y="3464793"/>
            <a:ext cx="612775" cy="720725"/>
          </a:xfrm>
          <a:prstGeom prst="line">
            <a:avLst/>
          </a:prstGeom>
          <a:noFill/>
          <a:ln w="38100">
            <a:solidFill>
              <a:srgbClr val="FF66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19"/>
          <p:cNvSpPr>
            <a:spLocks noChangeShapeType="1"/>
          </p:cNvSpPr>
          <p:nvPr/>
        </p:nvSpPr>
        <p:spPr bwMode="auto">
          <a:xfrm flipH="1" flipV="1">
            <a:off x="3532188" y="3464793"/>
            <a:ext cx="73025" cy="684213"/>
          </a:xfrm>
          <a:prstGeom prst="line">
            <a:avLst/>
          </a:prstGeom>
          <a:noFill/>
          <a:ln w="38100">
            <a:solidFill>
              <a:srgbClr val="FF66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Rectangle 20"/>
          <p:cNvSpPr>
            <a:spLocks noChangeArrowheads="1"/>
          </p:cNvSpPr>
          <p:nvPr/>
        </p:nvSpPr>
        <p:spPr bwMode="auto">
          <a:xfrm>
            <a:off x="4468813" y="4183931"/>
            <a:ext cx="1200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rgbClr val="006600"/>
                </a:solidFill>
                <a:effectLst>
                  <a:outerShdw blurRad="38100" dist="38100" dir="2700000" algn="tl">
                    <a:srgbClr val="C0C0C0"/>
                  </a:outerShdw>
                </a:effectLst>
              </a:rPr>
              <a:t>【</a:t>
            </a:r>
            <a:r>
              <a:rPr lang="zh-CN" altLang="en-US" sz="2000">
                <a:solidFill>
                  <a:srgbClr val="006600"/>
                </a:solidFill>
                <a:effectLst>
                  <a:outerShdw blurRad="38100" dist="38100" dir="2700000" algn="tl">
                    <a:srgbClr val="C0C0C0"/>
                  </a:outerShdw>
                </a:effectLst>
              </a:rPr>
              <a:t>注释</a:t>
            </a:r>
            <a:r>
              <a:rPr lang="en-US" altLang="zh-CN" sz="2000">
                <a:solidFill>
                  <a:srgbClr val="006600"/>
                </a:solidFill>
                <a:effectLst>
                  <a:outerShdw blurRad="38100" dist="38100" dir="2700000" algn="tl">
                    <a:srgbClr val="C0C0C0"/>
                  </a:outerShdw>
                </a:effectLst>
              </a:rPr>
              <a:t>】</a:t>
            </a:r>
          </a:p>
        </p:txBody>
      </p:sp>
      <p:sp>
        <p:nvSpPr>
          <p:cNvPr id="15" name="Line 21"/>
          <p:cNvSpPr>
            <a:spLocks noChangeShapeType="1"/>
          </p:cNvSpPr>
          <p:nvPr/>
        </p:nvSpPr>
        <p:spPr bwMode="auto">
          <a:xfrm flipH="1" flipV="1">
            <a:off x="4468813" y="3501306"/>
            <a:ext cx="539750" cy="720725"/>
          </a:xfrm>
          <a:prstGeom prst="line">
            <a:avLst/>
          </a:prstGeom>
          <a:noFill/>
          <a:ln w="38100">
            <a:solidFill>
              <a:srgbClr val="FF66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22"/>
          <p:cNvSpPr>
            <a:spLocks noChangeShapeType="1"/>
          </p:cNvSpPr>
          <p:nvPr/>
        </p:nvSpPr>
        <p:spPr bwMode="auto">
          <a:xfrm>
            <a:off x="1155700" y="3464793"/>
            <a:ext cx="504825" cy="0"/>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23"/>
          <p:cNvSpPr>
            <a:spLocks noChangeShapeType="1"/>
          </p:cNvSpPr>
          <p:nvPr/>
        </p:nvSpPr>
        <p:spPr bwMode="auto">
          <a:xfrm>
            <a:off x="1912938" y="3464793"/>
            <a:ext cx="611187"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24"/>
          <p:cNvSpPr>
            <a:spLocks noChangeShapeType="1"/>
          </p:cNvSpPr>
          <p:nvPr/>
        </p:nvSpPr>
        <p:spPr bwMode="auto">
          <a:xfrm>
            <a:off x="2705100" y="3464793"/>
            <a:ext cx="1187450" cy="0"/>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25"/>
          <p:cNvSpPr>
            <a:spLocks noChangeShapeType="1"/>
          </p:cNvSpPr>
          <p:nvPr/>
        </p:nvSpPr>
        <p:spPr bwMode="auto">
          <a:xfrm>
            <a:off x="4073525" y="3464793"/>
            <a:ext cx="3959225" cy="0"/>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099434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blinds(horizontal)">
                                      <p:cBhvr>
                                        <p:cTn id="7" dur="500"/>
                                        <p:tgtEl>
                                          <p:spTgt spid="6">
                                            <p:bg/>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blinds(horizontal)">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3.2 </a:t>
            </a:r>
            <a:r>
              <a:rPr lang="zh-CN" altLang="en-US" dirty="0" smtClean="0"/>
              <a:t>汇编语言</a:t>
            </a:r>
            <a:r>
              <a:rPr lang="zh-CN" altLang="en-US" dirty="0"/>
              <a:t>中的标记</a:t>
            </a:r>
          </a:p>
        </p:txBody>
      </p:sp>
      <p:sp>
        <p:nvSpPr>
          <p:cNvPr id="35843" name="Rectangle 3"/>
          <p:cNvSpPr>
            <a:spLocks noGrp="1" noChangeArrowheads="1"/>
          </p:cNvSpPr>
          <p:nvPr>
            <p:ph type="body" idx="1"/>
          </p:nvPr>
        </p:nvSpPr>
        <p:spPr>
          <a:xfrm>
            <a:off x="571500" y="1196752"/>
            <a:ext cx="8001000" cy="4752528"/>
          </a:xfrm>
        </p:spPr>
        <p:txBody>
          <a:bodyPr/>
          <a:lstStyle/>
          <a:p>
            <a:pPr eaLnBrk="1" hangingPunct="1">
              <a:lnSpc>
                <a:spcPct val="140000"/>
              </a:lnSpc>
              <a:spcBef>
                <a:spcPct val="0"/>
              </a:spcBef>
              <a:buFontTx/>
              <a:buNone/>
            </a:pPr>
            <a:r>
              <a:rPr lang="en-US" altLang="zh-CN" sz="3200" dirty="0">
                <a:solidFill>
                  <a:srgbClr val="FF0000"/>
                </a:solidFill>
                <a:latin typeface="华文中宋" panose="02010600040101010101" pitchFamily="2" charset="-122"/>
                <a:ea typeface="宋体" panose="02010600030101010101" pitchFamily="2" charset="-122"/>
              </a:rPr>
              <a:t>1.</a:t>
            </a:r>
            <a:r>
              <a:rPr lang="zh-CN" altLang="en-US" sz="3200" dirty="0">
                <a:solidFill>
                  <a:srgbClr val="FF0000"/>
                </a:solidFill>
                <a:latin typeface="华文中宋" panose="02010600040101010101" pitchFamily="2" charset="-122"/>
                <a:ea typeface="宋体" panose="02010600030101010101" pitchFamily="2" charset="-122"/>
              </a:rPr>
              <a:t>标识符（标号）</a:t>
            </a:r>
          </a:p>
          <a:p>
            <a:pPr eaLnBrk="1" hangingPunct="1">
              <a:lnSpc>
                <a:spcPct val="140000"/>
              </a:lnSpc>
              <a:spcBef>
                <a:spcPct val="0"/>
              </a:spcBef>
              <a:buFontTx/>
              <a:buNone/>
            </a:pPr>
            <a:r>
              <a:rPr lang="zh-CN" altLang="en-US" dirty="0">
                <a:latin typeface="华文中宋" panose="02010600040101010101" pitchFamily="2" charset="-122"/>
                <a:ea typeface="宋体" panose="02010600030101010101" pitchFamily="2" charset="-122"/>
              </a:rPr>
              <a:t>       为可选项，它在指令助记符前，以“：”结尾。</a:t>
            </a:r>
          </a:p>
          <a:p>
            <a:pPr eaLnBrk="1" hangingPunct="1">
              <a:lnSpc>
                <a:spcPct val="140000"/>
              </a:lnSpc>
              <a:spcBef>
                <a:spcPct val="0"/>
              </a:spcBef>
              <a:buFontTx/>
              <a:buNone/>
            </a:pPr>
            <a:r>
              <a:rPr lang="zh-CN" altLang="en-US" dirty="0">
                <a:latin typeface="华文中宋" panose="02010600040101010101" pitchFamily="2" charset="-122"/>
                <a:ea typeface="宋体" panose="02010600030101010101" pitchFamily="2" charset="-122"/>
              </a:rPr>
              <a:t>       标号是该指令在内存中存放的符号地址，转移指令、过程调用指令通常使用该标号来作为目的地址。</a:t>
            </a:r>
          </a:p>
          <a:p>
            <a:pPr eaLnBrk="1" hangingPunct="1">
              <a:lnSpc>
                <a:spcPct val="140000"/>
              </a:lnSpc>
              <a:spcBef>
                <a:spcPct val="0"/>
              </a:spcBef>
              <a:buFontTx/>
              <a:buNone/>
            </a:pPr>
            <a:r>
              <a:rPr lang="zh-CN" altLang="en-US" dirty="0">
                <a:latin typeface="华文中宋" panose="02010600040101010101" pitchFamily="2" charset="-122"/>
                <a:ea typeface="宋体" panose="02010600030101010101" pitchFamily="2" charset="-122"/>
              </a:rPr>
              <a:t>       一个程序段的开头、一个数据段的开头一般会给出标识符。</a:t>
            </a:r>
          </a:p>
          <a:p>
            <a:pPr eaLnBrk="1" hangingPunct="1">
              <a:lnSpc>
                <a:spcPct val="140000"/>
              </a:lnSpc>
              <a:spcBef>
                <a:spcPct val="0"/>
              </a:spcBef>
              <a:buFontTx/>
              <a:buNone/>
            </a:pPr>
            <a:r>
              <a:rPr lang="zh-CN" altLang="en-US" dirty="0">
                <a:latin typeface="华文中宋" panose="02010600040101010101" pitchFamily="2" charset="-122"/>
                <a:ea typeface="宋体" panose="02010600030101010101" pitchFamily="2" charset="-122"/>
              </a:rPr>
              <a:t>      子程序头、转移程序的转移目的需要给出标识符。</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21</a:t>
            </a:fld>
            <a:endParaRPr lang="en-US" altLang="zh-CN" dirty="0"/>
          </a:p>
        </p:txBody>
      </p:sp>
    </p:spTree>
    <p:extLst>
      <p:ext uri="{BB962C8B-B14F-4D97-AF65-F5344CB8AC3E}">
        <p14:creationId xmlns:p14="http://schemas.microsoft.com/office/powerpoint/2010/main" val="2569883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3.2 </a:t>
            </a:r>
            <a:r>
              <a:rPr lang="zh-CN" altLang="en-US" dirty="0" smtClean="0"/>
              <a:t>汇编语言</a:t>
            </a:r>
            <a:r>
              <a:rPr lang="zh-CN" altLang="en-US" dirty="0"/>
              <a:t>中的标记</a:t>
            </a:r>
          </a:p>
        </p:txBody>
      </p:sp>
      <p:sp>
        <p:nvSpPr>
          <p:cNvPr id="35843" name="Rectangle 3"/>
          <p:cNvSpPr>
            <a:spLocks noGrp="1" noChangeArrowheads="1"/>
          </p:cNvSpPr>
          <p:nvPr>
            <p:ph type="body" idx="1"/>
          </p:nvPr>
        </p:nvSpPr>
        <p:spPr>
          <a:xfrm>
            <a:off x="571500" y="1196752"/>
            <a:ext cx="8001000" cy="4752528"/>
          </a:xfrm>
        </p:spPr>
        <p:txBody>
          <a:bodyPr/>
          <a:lstStyle/>
          <a:p>
            <a:pPr eaLnBrk="1" hangingPunct="1">
              <a:lnSpc>
                <a:spcPct val="140000"/>
              </a:lnSpc>
              <a:spcBef>
                <a:spcPct val="0"/>
              </a:spcBef>
              <a:buFontTx/>
              <a:buNone/>
            </a:pPr>
            <a:r>
              <a:rPr lang="en-US" altLang="zh-CN" sz="3200" dirty="0">
                <a:solidFill>
                  <a:srgbClr val="FF0000"/>
                </a:solidFill>
                <a:latin typeface="华文中宋" panose="02010600040101010101" pitchFamily="2" charset="-122"/>
                <a:ea typeface="宋体" panose="02010600030101010101" pitchFamily="2" charset="-122"/>
              </a:rPr>
              <a:t>1.</a:t>
            </a:r>
            <a:r>
              <a:rPr lang="zh-CN" altLang="en-US" sz="3200" dirty="0">
                <a:solidFill>
                  <a:srgbClr val="FF0000"/>
                </a:solidFill>
                <a:latin typeface="华文中宋" panose="02010600040101010101" pitchFamily="2" charset="-122"/>
                <a:ea typeface="宋体" panose="02010600030101010101" pitchFamily="2" charset="-122"/>
              </a:rPr>
              <a:t>标识符（标号）</a:t>
            </a:r>
          </a:p>
          <a:p>
            <a:pPr indent="360363" eaLnBrk="1" hangingPunct="1">
              <a:lnSpc>
                <a:spcPct val="120000"/>
              </a:lnSpc>
              <a:spcBef>
                <a:spcPct val="40000"/>
              </a:spcBef>
              <a:buClr>
                <a:srgbClr val="FF0000"/>
              </a:buClr>
              <a:buSzPct val="150000"/>
            </a:pPr>
            <a:r>
              <a:rPr lang="zh-CN" altLang="en-US" dirty="0"/>
              <a:t>标号由英文字母、数字、 或</a:t>
            </a:r>
            <a:r>
              <a:rPr lang="zh-CN" altLang="en-US" dirty="0">
                <a:latin typeface="华文中宋" panose="02010600040101010101" pitchFamily="2" charset="-122"/>
              </a:rPr>
              <a:t>“</a:t>
            </a:r>
            <a:r>
              <a:rPr lang="en-US" altLang="zh-CN" dirty="0"/>
              <a:t>_   ,    @,   ? </a:t>
            </a:r>
            <a:r>
              <a:rPr lang="en-US" altLang="zh-CN" dirty="0">
                <a:latin typeface="华文中宋" panose="02010600040101010101" pitchFamily="2" charset="-122"/>
              </a:rPr>
              <a:t>”</a:t>
            </a:r>
            <a:r>
              <a:rPr lang="en-US" altLang="zh-CN" dirty="0"/>
              <a:t> </a:t>
            </a:r>
            <a:r>
              <a:rPr lang="zh-CN" altLang="en-US" dirty="0"/>
              <a:t>等组成，但应注意： </a:t>
            </a:r>
            <a:r>
              <a:rPr lang="zh-CN" altLang="en-US" dirty="0" smtClean="0"/>
              <a:t>第一</a:t>
            </a:r>
            <a:r>
              <a:rPr lang="zh-CN" altLang="en-US" dirty="0"/>
              <a:t>个符号不能是数字</a:t>
            </a:r>
            <a:r>
              <a:rPr lang="zh-CN" altLang="en-US" dirty="0" smtClean="0"/>
              <a:t>； </a:t>
            </a:r>
            <a:r>
              <a:rPr lang="zh-CN" altLang="en-US" dirty="0" smtClean="0">
                <a:latin typeface="华文中宋" panose="02010600040101010101" pitchFamily="2" charset="-122"/>
              </a:rPr>
              <a:t>“</a:t>
            </a:r>
            <a:r>
              <a:rPr lang="zh-CN" altLang="en-US" dirty="0" smtClean="0"/>
              <a:t>？</a:t>
            </a:r>
            <a:r>
              <a:rPr lang="zh-CN" altLang="en-US" dirty="0" smtClean="0">
                <a:latin typeface="华文中宋" panose="02010600040101010101" pitchFamily="2" charset="-122"/>
              </a:rPr>
              <a:t>”</a:t>
            </a:r>
            <a:r>
              <a:rPr lang="zh-CN" altLang="en-US" dirty="0" smtClean="0"/>
              <a:t> </a:t>
            </a:r>
            <a:r>
              <a:rPr lang="zh-CN" altLang="en-US" dirty="0"/>
              <a:t>不能单独做标号</a:t>
            </a:r>
            <a:r>
              <a:rPr lang="zh-CN" altLang="en-US" dirty="0" smtClean="0"/>
              <a:t>。保留字</a:t>
            </a:r>
            <a:r>
              <a:rPr lang="zh-CN" altLang="en-US" dirty="0"/>
              <a:t>不能作为标号使用。</a:t>
            </a:r>
          </a:p>
          <a:p>
            <a:pPr indent="360363" eaLnBrk="1" hangingPunct="1">
              <a:lnSpc>
                <a:spcPct val="120000"/>
              </a:lnSpc>
              <a:spcBef>
                <a:spcPct val="40000"/>
              </a:spcBef>
              <a:buClr>
                <a:srgbClr val="FF0000"/>
              </a:buClr>
              <a:buSzPct val="150000"/>
            </a:pPr>
            <a:r>
              <a:rPr lang="zh-CN" altLang="en-US" dirty="0"/>
              <a:t>标号不是每一条指令都必须的，只有需要时，指令前面才加标号。所谓需要，就是转移指令的目的地址，或过程（子程序）的第一条指令，或其它目的。</a:t>
            </a:r>
          </a:p>
          <a:p>
            <a:pPr indent="360363" eaLnBrk="1" hangingPunct="1">
              <a:lnSpc>
                <a:spcPct val="120000"/>
              </a:lnSpc>
              <a:spcBef>
                <a:spcPct val="40000"/>
              </a:spcBef>
              <a:buClr>
                <a:srgbClr val="FF0000"/>
              </a:buClr>
              <a:buSzPct val="150000"/>
            </a:pPr>
            <a:r>
              <a:rPr lang="zh-CN" altLang="en-US" dirty="0"/>
              <a:t>标号的长度：不超过</a:t>
            </a:r>
            <a:r>
              <a:rPr lang="en-US" altLang="zh-CN" dirty="0"/>
              <a:t>31</a:t>
            </a:r>
            <a:r>
              <a:rPr lang="zh-CN" altLang="en-US" dirty="0"/>
              <a:t>个字符。</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22</a:t>
            </a:fld>
            <a:endParaRPr lang="en-US" altLang="zh-CN" dirty="0"/>
          </a:p>
        </p:txBody>
      </p:sp>
    </p:spTree>
    <p:extLst>
      <p:ext uri="{BB962C8B-B14F-4D97-AF65-F5344CB8AC3E}">
        <p14:creationId xmlns:p14="http://schemas.microsoft.com/office/powerpoint/2010/main" val="2303274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3.2 </a:t>
            </a:r>
            <a:r>
              <a:rPr lang="zh-CN" altLang="en-US" dirty="0" smtClean="0"/>
              <a:t>汇编语言</a:t>
            </a:r>
            <a:r>
              <a:rPr lang="zh-CN" altLang="en-US" dirty="0"/>
              <a:t>中的标记</a:t>
            </a:r>
          </a:p>
        </p:txBody>
      </p:sp>
      <p:sp>
        <p:nvSpPr>
          <p:cNvPr id="35843" name="Rectangle 3"/>
          <p:cNvSpPr>
            <a:spLocks noGrp="1" noChangeArrowheads="1"/>
          </p:cNvSpPr>
          <p:nvPr>
            <p:ph type="body" idx="1"/>
          </p:nvPr>
        </p:nvSpPr>
        <p:spPr>
          <a:xfrm>
            <a:off x="571500" y="1196752"/>
            <a:ext cx="8001000" cy="4752528"/>
          </a:xfrm>
        </p:spPr>
        <p:txBody>
          <a:bodyPr/>
          <a:lstStyle/>
          <a:p>
            <a:pPr eaLnBrk="1" hangingPunct="1">
              <a:lnSpc>
                <a:spcPct val="140000"/>
              </a:lnSpc>
              <a:spcBef>
                <a:spcPct val="0"/>
              </a:spcBef>
              <a:buFontTx/>
              <a:buNone/>
            </a:pPr>
            <a:r>
              <a:rPr lang="zh-CN" altLang="en-US" sz="3200" dirty="0" smtClean="0">
                <a:solidFill>
                  <a:srgbClr val="FF0000"/>
                </a:solidFill>
                <a:latin typeface="华文中宋" panose="02010600040101010101" pitchFamily="2" charset="-122"/>
                <a:ea typeface="宋体" panose="02010600030101010101" pitchFamily="2" charset="-122"/>
              </a:rPr>
              <a:t>注意：</a:t>
            </a:r>
            <a:endParaRPr lang="en-US" altLang="zh-CN" sz="3200" dirty="0" smtClean="0">
              <a:solidFill>
                <a:srgbClr val="FF0000"/>
              </a:solidFill>
              <a:latin typeface="华文中宋" panose="02010600040101010101" pitchFamily="2" charset="-122"/>
              <a:ea typeface="宋体" panose="02010600030101010101" pitchFamily="2" charset="-122"/>
            </a:endParaRPr>
          </a:p>
          <a:p>
            <a:pPr eaLnBrk="1" hangingPunct="1">
              <a:lnSpc>
                <a:spcPct val="140000"/>
              </a:lnSpc>
              <a:spcBef>
                <a:spcPct val="0"/>
              </a:spcBef>
              <a:buFontTx/>
              <a:buNone/>
            </a:pPr>
            <a:r>
              <a:rPr lang="zh-CN" altLang="en-US" sz="3200" dirty="0" smtClean="0"/>
              <a:t>    符号</a:t>
            </a:r>
            <a:r>
              <a:rPr lang="zh-CN" altLang="en-US" sz="3200" dirty="0"/>
              <a:t>名也</a:t>
            </a:r>
            <a:r>
              <a:rPr lang="zh-CN" altLang="en-US" sz="3200" dirty="0" smtClean="0"/>
              <a:t>是标识符，是一</a:t>
            </a:r>
            <a:r>
              <a:rPr lang="zh-CN" altLang="en-US" sz="3200" dirty="0"/>
              <a:t>个可选项，可以是</a:t>
            </a:r>
            <a:r>
              <a:rPr lang="zh-CN" altLang="en-US" sz="3200" dirty="0">
                <a:solidFill>
                  <a:srgbClr val="C00000"/>
                </a:solidFill>
              </a:rPr>
              <a:t>常量、变量、段名、过程名、宏名</a:t>
            </a:r>
            <a:r>
              <a:rPr lang="zh-CN" altLang="en-US" sz="3200" dirty="0"/>
              <a:t>，后面</a:t>
            </a:r>
            <a:r>
              <a:rPr lang="zh-CN" altLang="en-US" sz="3200" dirty="0">
                <a:solidFill>
                  <a:srgbClr val="C00000"/>
                </a:solidFill>
              </a:rPr>
              <a:t>不能跟冒号</a:t>
            </a:r>
            <a:r>
              <a:rPr lang="zh-CN" altLang="en-US" sz="3200" dirty="0"/>
              <a:t>。</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23</a:t>
            </a:fld>
            <a:endParaRPr lang="en-US" altLang="zh-CN" dirty="0"/>
          </a:p>
        </p:txBody>
      </p:sp>
    </p:spTree>
    <p:extLst>
      <p:ext uri="{BB962C8B-B14F-4D97-AF65-F5344CB8AC3E}">
        <p14:creationId xmlns:p14="http://schemas.microsoft.com/office/powerpoint/2010/main" val="119310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3.2 </a:t>
            </a:r>
            <a:r>
              <a:rPr lang="zh-CN" altLang="en-US" dirty="0" smtClean="0"/>
              <a:t>汇编语言</a:t>
            </a:r>
            <a:r>
              <a:rPr lang="zh-CN" altLang="en-US" dirty="0"/>
              <a:t>中的标记</a:t>
            </a:r>
          </a:p>
        </p:txBody>
      </p:sp>
      <p:sp>
        <p:nvSpPr>
          <p:cNvPr id="35843" name="Rectangle 3"/>
          <p:cNvSpPr>
            <a:spLocks noGrp="1" noChangeArrowheads="1"/>
          </p:cNvSpPr>
          <p:nvPr>
            <p:ph type="body" idx="1"/>
          </p:nvPr>
        </p:nvSpPr>
        <p:spPr>
          <a:xfrm>
            <a:off x="571500" y="1196752"/>
            <a:ext cx="8001000" cy="4752528"/>
          </a:xfrm>
        </p:spPr>
        <p:txBody>
          <a:bodyPr/>
          <a:lstStyle/>
          <a:p>
            <a:pPr marL="44450" indent="-514350" eaLnBrk="1" hangingPunct="1">
              <a:lnSpc>
                <a:spcPct val="140000"/>
              </a:lnSpc>
              <a:spcBef>
                <a:spcPct val="0"/>
              </a:spcBef>
              <a:buFontTx/>
              <a:buAutoNum type="arabicPlain" startAt="2"/>
            </a:pPr>
            <a:r>
              <a:rPr lang="zh-CN" altLang="en-US" sz="3200" b="1" dirty="0" smtClean="0">
                <a:solidFill>
                  <a:srgbClr val="C00000"/>
                </a:solidFill>
              </a:rPr>
              <a:t>保留字</a:t>
            </a:r>
            <a:endParaRPr lang="en-US" altLang="zh-CN" sz="3200" b="1" dirty="0" smtClean="0">
              <a:solidFill>
                <a:srgbClr val="C00000"/>
              </a:solidFill>
            </a:endParaRPr>
          </a:p>
          <a:p>
            <a:pPr indent="0" eaLnBrk="1" hangingPunct="1">
              <a:lnSpc>
                <a:spcPct val="140000"/>
              </a:lnSpc>
              <a:spcBef>
                <a:spcPct val="0"/>
              </a:spcBef>
              <a:buNone/>
            </a:pPr>
            <a:r>
              <a:rPr lang="zh-CN" altLang="en-US" sz="3200" dirty="0" smtClean="0"/>
              <a:t>      汇编语言</a:t>
            </a:r>
            <a:r>
              <a:rPr lang="zh-CN" altLang="en-US" sz="3200" dirty="0"/>
              <a:t>中用到的，不能给用户随意定义为其它功能的字符和字符串。包括：全部的</a:t>
            </a:r>
            <a:r>
              <a:rPr lang="zh-CN" altLang="en-US" sz="3200" dirty="0">
                <a:solidFill>
                  <a:srgbClr val="C00000"/>
                </a:solidFill>
              </a:rPr>
              <a:t>指令助记符</a:t>
            </a:r>
            <a:r>
              <a:rPr lang="zh-CN" altLang="en-US" sz="3200" dirty="0"/>
              <a:t>， </a:t>
            </a:r>
            <a:r>
              <a:rPr lang="zh-CN" altLang="en-US" sz="3200" dirty="0">
                <a:solidFill>
                  <a:srgbClr val="C00000"/>
                </a:solidFill>
              </a:rPr>
              <a:t>寄存器名</a:t>
            </a:r>
            <a:r>
              <a:rPr lang="zh-CN" altLang="en-US" sz="3200" dirty="0"/>
              <a:t>，</a:t>
            </a:r>
            <a:r>
              <a:rPr lang="zh-CN" altLang="en-US" sz="3200" dirty="0">
                <a:solidFill>
                  <a:srgbClr val="C00000"/>
                </a:solidFill>
              </a:rPr>
              <a:t>伪指令符号</a:t>
            </a:r>
            <a:r>
              <a:rPr lang="zh-CN" altLang="en-US" sz="3200" dirty="0"/>
              <a:t>，</a:t>
            </a:r>
            <a:r>
              <a:rPr lang="zh-CN" altLang="en-US" sz="3200" dirty="0">
                <a:solidFill>
                  <a:srgbClr val="C00000"/>
                </a:solidFill>
              </a:rPr>
              <a:t>表达式</a:t>
            </a:r>
            <a:r>
              <a:rPr lang="zh-CN" altLang="en-US" sz="3200" dirty="0" smtClean="0">
                <a:solidFill>
                  <a:srgbClr val="C00000"/>
                </a:solidFill>
              </a:rPr>
              <a:t>符号等。</a:t>
            </a:r>
            <a:endParaRPr lang="zh-CN" altLang="en-US" sz="3200" dirty="0">
              <a:solidFill>
                <a:srgbClr val="C00000"/>
              </a:solidFill>
            </a:endParaRPr>
          </a:p>
          <a:p>
            <a:pPr marL="44450" indent="-514350" eaLnBrk="1" hangingPunct="1">
              <a:lnSpc>
                <a:spcPct val="140000"/>
              </a:lnSpc>
              <a:spcBef>
                <a:spcPct val="0"/>
              </a:spcBef>
              <a:buFontTx/>
              <a:buAutoNum type="arabicPlain" startAt="2"/>
            </a:pPr>
            <a:endParaRPr lang="en-US" altLang="zh-CN" sz="3200" b="1" dirty="0" smtClean="0">
              <a:solidFill>
                <a:srgbClr val="C00000"/>
              </a:solidFill>
            </a:endParaRPr>
          </a:p>
          <a:p>
            <a:pPr indent="0" eaLnBrk="1" hangingPunct="1">
              <a:lnSpc>
                <a:spcPct val="140000"/>
              </a:lnSpc>
              <a:spcBef>
                <a:spcPct val="0"/>
              </a:spcBef>
              <a:buNone/>
            </a:pPr>
            <a:endParaRPr lang="zh-CN" altLang="en-US" dirty="0">
              <a:latin typeface="华文中宋" panose="02010600040101010101" pitchFamily="2" charset="-122"/>
              <a:ea typeface="宋体" panose="02010600030101010101" pitchFamily="2" charset="-122"/>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24</a:t>
            </a:fld>
            <a:endParaRPr lang="en-US" altLang="zh-CN" dirty="0"/>
          </a:p>
        </p:txBody>
      </p:sp>
    </p:spTree>
    <p:extLst>
      <p:ext uri="{BB962C8B-B14F-4D97-AF65-F5344CB8AC3E}">
        <p14:creationId xmlns:p14="http://schemas.microsoft.com/office/powerpoint/2010/main" val="2856309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3.2 </a:t>
            </a:r>
            <a:r>
              <a:rPr lang="zh-CN" altLang="en-US" dirty="0" smtClean="0"/>
              <a:t>汇编语言</a:t>
            </a:r>
            <a:r>
              <a:rPr lang="zh-CN" altLang="en-US" dirty="0"/>
              <a:t>中的标记</a:t>
            </a:r>
          </a:p>
        </p:txBody>
      </p:sp>
      <p:sp>
        <p:nvSpPr>
          <p:cNvPr id="35843" name="Rectangle 3"/>
          <p:cNvSpPr>
            <a:spLocks noGrp="1" noChangeArrowheads="1"/>
          </p:cNvSpPr>
          <p:nvPr>
            <p:ph type="body" idx="1"/>
          </p:nvPr>
        </p:nvSpPr>
        <p:spPr>
          <a:xfrm>
            <a:off x="571500" y="1196752"/>
            <a:ext cx="8001000" cy="4752528"/>
          </a:xfrm>
        </p:spPr>
        <p:txBody>
          <a:bodyPr/>
          <a:lstStyle/>
          <a:p>
            <a:pPr marL="514350" indent="-514350" eaLnBrk="1" hangingPunct="1">
              <a:lnSpc>
                <a:spcPct val="140000"/>
              </a:lnSpc>
              <a:spcBef>
                <a:spcPct val="0"/>
              </a:spcBef>
              <a:buAutoNum type="arabicPeriod" startAt="3"/>
            </a:pPr>
            <a:r>
              <a:rPr kumimoji="1" lang="zh-CN" altLang="en-US" sz="2800" b="1" dirty="0" smtClean="0">
                <a:solidFill>
                  <a:srgbClr val="800000"/>
                </a:solidFill>
                <a:cs typeface="+mj-cs"/>
              </a:rPr>
              <a:t>分界符</a:t>
            </a:r>
            <a:endParaRPr kumimoji="1" lang="en-US" altLang="zh-CN" sz="2800" b="1" dirty="0" smtClean="0">
              <a:solidFill>
                <a:srgbClr val="800000"/>
              </a:solidFill>
              <a:cs typeface="+mj-cs"/>
            </a:endParaRPr>
          </a:p>
          <a:p>
            <a:pPr indent="0" eaLnBrk="1" hangingPunct="1">
              <a:buNone/>
            </a:pPr>
            <a:r>
              <a:rPr lang="zh-CN" altLang="en-US" sz="3200" dirty="0"/>
              <a:t> 汇编语言程序设计中，作为程序，或一条指令中两个部分的分隔符用。</a:t>
            </a:r>
          </a:p>
          <a:p>
            <a:pPr indent="0" eaLnBrk="1" hangingPunct="1">
              <a:buNone/>
            </a:pPr>
            <a:r>
              <a:rPr lang="zh-CN" altLang="en-US" sz="3200" dirty="0"/>
              <a:t>      例如：  两个操作数之间的分隔符  </a:t>
            </a:r>
            <a:r>
              <a:rPr lang="zh-CN" altLang="en-US" sz="3200" dirty="0" smtClean="0"/>
              <a:t>“</a:t>
            </a:r>
            <a:r>
              <a:rPr lang="zh-CN" altLang="en-US" sz="3200" dirty="0" smtClean="0">
                <a:solidFill>
                  <a:srgbClr val="C00000"/>
                </a:solidFill>
              </a:rPr>
              <a:t>，</a:t>
            </a:r>
            <a:r>
              <a:rPr lang="zh-CN" altLang="en-US" sz="3200" dirty="0" smtClean="0"/>
              <a:t>”，“</a:t>
            </a:r>
            <a:r>
              <a:rPr lang="zh-CN" altLang="en-US" sz="3200" dirty="0" smtClean="0">
                <a:solidFill>
                  <a:srgbClr val="C00000"/>
                </a:solidFill>
              </a:rPr>
              <a:t>：</a:t>
            </a:r>
            <a:r>
              <a:rPr lang="zh-CN" altLang="en-US" sz="3200" dirty="0" smtClean="0"/>
              <a:t>”标号</a:t>
            </a:r>
            <a:r>
              <a:rPr lang="zh-CN" altLang="en-US" sz="3200" dirty="0"/>
              <a:t>的</a:t>
            </a:r>
            <a:r>
              <a:rPr lang="zh-CN" altLang="en-US" sz="3200" dirty="0" smtClean="0"/>
              <a:t>分隔符，“</a:t>
            </a:r>
            <a:r>
              <a:rPr lang="zh-CN" altLang="en-US" sz="3200" dirty="0" smtClean="0">
                <a:solidFill>
                  <a:srgbClr val="C00000"/>
                </a:solidFill>
              </a:rPr>
              <a:t>；</a:t>
            </a:r>
            <a:r>
              <a:rPr lang="zh-CN" altLang="en-US" sz="3200" dirty="0" smtClean="0"/>
              <a:t>” </a:t>
            </a:r>
            <a:r>
              <a:rPr lang="zh-CN" altLang="en-US" sz="3200" dirty="0"/>
              <a:t>注释的分隔符。</a:t>
            </a:r>
            <a:endParaRPr lang="en-US" altLang="zh-CN" sz="3200" b="1" dirty="0" smtClean="0">
              <a:solidFill>
                <a:srgbClr val="C00000"/>
              </a:solidFill>
            </a:endParaRPr>
          </a:p>
          <a:p>
            <a:pPr indent="0" eaLnBrk="1" hangingPunct="1">
              <a:lnSpc>
                <a:spcPct val="140000"/>
              </a:lnSpc>
              <a:spcBef>
                <a:spcPct val="0"/>
              </a:spcBef>
              <a:buNone/>
            </a:pPr>
            <a:endParaRPr lang="zh-CN" altLang="en-US" dirty="0">
              <a:latin typeface="华文中宋" panose="02010600040101010101" pitchFamily="2" charset="-122"/>
              <a:ea typeface="宋体" panose="02010600030101010101" pitchFamily="2" charset="-122"/>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25</a:t>
            </a:fld>
            <a:endParaRPr lang="en-US" altLang="zh-CN" dirty="0"/>
          </a:p>
        </p:txBody>
      </p:sp>
    </p:spTree>
    <p:extLst>
      <p:ext uri="{BB962C8B-B14F-4D97-AF65-F5344CB8AC3E}">
        <p14:creationId xmlns:p14="http://schemas.microsoft.com/office/powerpoint/2010/main" val="2068932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3.2 </a:t>
            </a:r>
            <a:r>
              <a:rPr lang="zh-CN" altLang="en-US" dirty="0" smtClean="0"/>
              <a:t>汇编语言</a:t>
            </a:r>
            <a:r>
              <a:rPr lang="zh-CN" altLang="en-US" dirty="0"/>
              <a:t>中的标记</a:t>
            </a:r>
          </a:p>
        </p:txBody>
      </p:sp>
      <p:sp>
        <p:nvSpPr>
          <p:cNvPr id="35843" name="Rectangle 3"/>
          <p:cNvSpPr>
            <a:spLocks noGrp="1" noChangeArrowheads="1"/>
          </p:cNvSpPr>
          <p:nvPr>
            <p:ph type="body" idx="1"/>
          </p:nvPr>
        </p:nvSpPr>
        <p:spPr>
          <a:xfrm>
            <a:off x="788089" y="1180405"/>
            <a:ext cx="8001000" cy="4752528"/>
          </a:xfrm>
        </p:spPr>
        <p:txBody>
          <a:bodyPr/>
          <a:lstStyle/>
          <a:p>
            <a:pPr marL="514350" indent="-514350" eaLnBrk="1" hangingPunct="1">
              <a:lnSpc>
                <a:spcPct val="140000"/>
              </a:lnSpc>
              <a:spcBef>
                <a:spcPct val="0"/>
              </a:spcBef>
              <a:buAutoNum type="arabicPeriod" startAt="3"/>
            </a:pPr>
            <a:r>
              <a:rPr kumimoji="1" lang="zh-CN" altLang="en-US" sz="2800" b="1" dirty="0" smtClean="0">
                <a:solidFill>
                  <a:srgbClr val="800000"/>
                </a:solidFill>
                <a:cs typeface="+mj-cs"/>
              </a:rPr>
              <a:t>分界符</a:t>
            </a:r>
            <a:endParaRPr kumimoji="1" lang="en-US" altLang="zh-CN" sz="2800" b="1" dirty="0" smtClean="0">
              <a:solidFill>
                <a:srgbClr val="800000"/>
              </a:solidFill>
              <a:cs typeface="+mj-cs"/>
            </a:endParaRPr>
          </a:p>
          <a:p>
            <a:pPr indent="0" eaLnBrk="1" hangingPunct="1">
              <a:lnSpc>
                <a:spcPct val="140000"/>
              </a:lnSpc>
              <a:spcBef>
                <a:spcPct val="0"/>
              </a:spcBef>
              <a:buNone/>
            </a:pPr>
            <a:endParaRPr lang="zh-CN" altLang="en-US" dirty="0">
              <a:latin typeface="华文中宋" panose="02010600040101010101" pitchFamily="2" charset="-122"/>
              <a:ea typeface="宋体" panose="02010600030101010101" pitchFamily="2" charset="-122"/>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26</a:t>
            </a:fld>
            <a:endParaRPr lang="en-US" altLang="zh-CN" dirty="0"/>
          </a:p>
        </p:txBody>
      </p:sp>
      <p:graphicFrame>
        <p:nvGraphicFramePr>
          <p:cNvPr id="5" name="Object 4"/>
          <p:cNvGraphicFramePr>
            <a:graphicFrameLocks/>
          </p:cNvGraphicFramePr>
          <p:nvPr>
            <p:extLst>
              <p:ext uri="{D42A27DB-BD31-4B8C-83A1-F6EECF244321}">
                <p14:modId xmlns:p14="http://schemas.microsoft.com/office/powerpoint/2010/main" val="3638367980"/>
              </p:ext>
            </p:extLst>
          </p:nvPr>
        </p:nvGraphicFramePr>
        <p:xfrm>
          <a:off x="788089" y="2875478"/>
          <a:ext cx="7889597" cy="2782806"/>
        </p:xfrm>
        <a:graphic>
          <a:graphicData uri="http://schemas.openxmlformats.org/presentationml/2006/ole">
            <mc:AlternateContent xmlns:mc="http://schemas.openxmlformats.org/markup-compatibility/2006">
              <mc:Choice xmlns:v="urn:schemas-microsoft-com:vml" Requires="v">
                <p:oleObj spid="_x0000_s6158" r:id="rId3" imgW="3123210" imgH="1670462" progId="图像.文件">
                  <p:embed/>
                </p:oleObj>
              </mc:Choice>
              <mc:Fallback>
                <p:oleObj r:id="rId3" imgW="3123210" imgH="1670462" progId="图像.文件">
                  <p:embed/>
                  <p:pic>
                    <p:nvPicPr>
                      <p:cNvPr id="123908"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089" y="2875478"/>
                        <a:ext cx="7889597" cy="2782806"/>
                      </a:xfrm>
                      <a:prstGeom prst="rect">
                        <a:avLst/>
                      </a:prstGeom>
                      <a:noFill/>
                      <a:ln>
                        <a:noFill/>
                      </a:ln>
                    </p:spPr>
                  </p:pic>
                </p:oleObj>
              </mc:Fallback>
            </mc:AlternateContent>
          </a:graphicData>
        </a:graphic>
      </p:graphicFrame>
      <p:sp>
        <p:nvSpPr>
          <p:cNvPr id="6" name="矩形 7"/>
          <p:cNvSpPr>
            <a:spLocks noChangeArrowheads="1"/>
          </p:cNvSpPr>
          <p:nvPr/>
        </p:nvSpPr>
        <p:spPr bwMode="auto">
          <a:xfrm>
            <a:off x="1185242" y="2115504"/>
            <a:ext cx="56054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ea typeface="华文中宋" panose="0201060004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dirty="0">
                <a:ea typeface="宋体" panose="02010600030101010101" pitchFamily="2" charset="-122"/>
              </a:rPr>
              <a:t>表</a:t>
            </a:r>
            <a:r>
              <a:rPr lang="en-US" altLang="zh-CN" dirty="0">
                <a:ea typeface="宋体" panose="02010600030101010101" pitchFamily="2" charset="-122"/>
              </a:rPr>
              <a:t>3.2  </a:t>
            </a:r>
            <a:r>
              <a:rPr lang="en-US" altLang="zh-CN" dirty="0" smtClean="0">
                <a:ea typeface="宋体" panose="02010600030101010101" pitchFamily="2" charset="-122"/>
              </a:rPr>
              <a:t>Pentium</a:t>
            </a:r>
            <a:r>
              <a:rPr lang="zh-CN" altLang="en-US" dirty="0" smtClean="0">
                <a:ea typeface="宋体" panose="02010600030101010101" pitchFamily="2" charset="-122"/>
              </a:rPr>
              <a:t>汇编程序</a:t>
            </a:r>
            <a:r>
              <a:rPr lang="zh-CN" altLang="en-US" dirty="0">
                <a:ea typeface="宋体" panose="02010600030101010101" pitchFamily="2" charset="-122"/>
              </a:rPr>
              <a:t>中可用的分界符</a:t>
            </a:r>
          </a:p>
        </p:txBody>
      </p:sp>
    </p:spTree>
    <p:extLst>
      <p:ext uri="{BB962C8B-B14F-4D97-AF65-F5344CB8AC3E}">
        <p14:creationId xmlns:p14="http://schemas.microsoft.com/office/powerpoint/2010/main" val="2767135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3.2 </a:t>
            </a:r>
            <a:r>
              <a:rPr lang="zh-CN" altLang="en-US" dirty="0" smtClean="0"/>
              <a:t>汇编语言</a:t>
            </a:r>
            <a:r>
              <a:rPr lang="zh-CN" altLang="en-US" dirty="0"/>
              <a:t>中的标记</a:t>
            </a:r>
          </a:p>
        </p:txBody>
      </p:sp>
      <p:sp>
        <p:nvSpPr>
          <p:cNvPr id="35843" name="Rectangle 3"/>
          <p:cNvSpPr>
            <a:spLocks noGrp="1" noChangeArrowheads="1"/>
          </p:cNvSpPr>
          <p:nvPr>
            <p:ph type="body" idx="1"/>
          </p:nvPr>
        </p:nvSpPr>
        <p:spPr>
          <a:xfrm>
            <a:off x="788089" y="1180405"/>
            <a:ext cx="8001000" cy="4752528"/>
          </a:xfrm>
        </p:spPr>
        <p:txBody>
          <a:bodyPr/>
          <a:lstStyle/>
          <a:p>
            <a:pPr indent="0" eaLnBrk="1" hangingPunct="1">
              <a:lnSpc>
                <a:spcPct val="140000"/>
              </a:lnSpc>
              <a:spcBef>
                <a:spcPct val="0"/>
              </a:spcBef>
              <a:buNone/>
            </a:pPr>
            <a:r>
              <a:rPr kumimoji="1" lang="en-US" altLang="zh-CN" sz="2800" b="1" dirty="0">
                <a:solidFill>
                  <a:srgbClr val="800000"/>
                </a:solidFill>
                <a:cs typeface="+mj-cs"/>
              </a:rPr>
              <a:t>4. </a:t>
            </a:r>
            <a:r>
              <a:rPr kumimoji="1" lang="zh-CN" altLang="en-US" sz="2800" b="1" dirty="0" smtClean="0">
                <a:solidFill>
                  <a:srgbClr val="800000"/>
                </a:solidFill>
                <a:cs typeface="+mj-cs"/>
              </a:rPr>
              <a:t>常数</a:t>
            </a:r>
            <a:endParaRPr kumimoji="1" lang="en-US" altLang="zh-CN" sz="2800" b="1" dirty="0" smtClean="0">
              <a:solidFill>
                <a:srgbClr val="800000"/>
              </a:solidFill>
              <a:cs typeface="+mj-cs"/>
            </a:endParaRPr>
          </a:p>
          <a:p>
            <a:pPr indent="0" eaLnBrk="1" hangingPunct="1">
              <a:buNone/>
            </a:pPr>
            <a:r>
              <a:rPr lang="zh-CN" altLang="en-US" dirty="0"/>
              <a:t> </a:t>
            </a:r>
            <a:r>
              <a:rPr lang="zh-CN" altLang="en-US" dirty="0" smtClean="0"/>
              <a:t>       在</a:t>
            </a:r>
            <a:r>
              <a:rPr lang="zh-CN" altLang="en-US" dirty="0"/>
              <a:t>指令中，它就是立即数。可以使用各种数制，注意不同数制的表示方式。</a:t>
            </a:r>
          </a:p>
          <a:p>
            <a:pPr>
              <a:defRPr/>
            </a:pPr>
            <a:r>
              <a:rPr lang="zh-CN" altLang="zh-CN" dirty="0"/>
              <a:t>二进制常量表示为以字母</a:t>
            </a:r>
            <a:r>
              <a:rPr lang="en-US" altLang="zh-CN" dirty="0"/>
              <a:t>B</a:t>
            </a:r>
            <a:r>
              <a:rPr lang="zh-CN" altLang="zh-CN" dirty="0"/>
              <a:t>（或</a:t>
            </a:r>
            <a:r>
              <a:rPr lang="en-US" altLang="zh-CN" dirty="0"/>
              <a:t>b</a:t>
            </a:r>
            <a:r>
              <a:rPr lang="zh-CN" altLang="zh-CN" dirty="0"/>
              <a:t>）结尾的由数字</a:t>
            </a:r>
            <a:r>
              <a:rPr lang="en-US" altLang="zh-CN" dirty="0"/>
              <a:t>0</a:t>
            </a:r>
            <a:r>
              <a:rPr lang="zh-CN" altLang="zh-CN" dirty="0"/>
              <a:t>和</a:t>
            </a:r>
            <a:r>
              <a:rPr lang="en-US" altLang="zh-CN" dirty="0"/>
              <a:t>1</a:t>
            </a:r>
            <a:r>
              <a:rPr lang="zh-CN" altLang="zh-CN" dirty="0"/>
              <a:t>组成的序列，例如，</a:t>
            </a:r>
            <a:r>
              <a:rPr lang="en-US" altLang="zh-CN" dirty="0" err="1"/>
              <a:t>01100101B</a:t>
            </a:r>
            <a:r>
              <a:rPr lang="zh-CN" altLang="zh-CN" dirty="0"/>
              <a:t>。</a:t>
            </a:r>
          </a:p>
          <a:p>
            <a:pPr>
              <a:defRPr/>
            </a:pPr>
            <a:r>
              <a:rPr lang="zh-CN" altLang="zh-CN" dirty="0"/>
              <a:t>八进制常量表示为以字母</a:t>
            </a:r>
            <a:r>
              <a:rPr lang="en-US" altLang="zh-CN" dirty="0"/>
              <a:t>Q</a:t>
            </a:r>
            <a:r>
              <a:rPr lang="zh-CN" altLang="zh-CN" dirty="0"/>
              <a:t>（或</a:t>
            </a:r>
            <a:r>
              <a:rPr lang="en-US" altLang="zh-CN" dirty="0"/>
              <a:t>q</a:t>
            </a:r>
            <a:r>
              <a:rPr lang="zh-CN" altLang="zh-CN" dirty="0"/>
              <a:t>）或</a:t>
            </a:r>
            <a:r>
              <a:rPr lang="en-US" altLang="zh-CN" dirty="0"/>
              <a:t>O</a:t>
            </a:r>
            <a:r>
              <a:rPr lang="zh-CN" altLang="zh-CN" dirty="0"/>
              <a:t>（或</a:t>
            </a:r>
            <a:r>
              <a:rPr lang="en-US" altLang="zh-CN" dirty="0"/>
              <a:t>o</a:t>
            </a:r>
            <a:r>
              <a:rPr lang="zh-CN" altLang="zh-CN" dirty="0"/>
              <a:t>）结尾的由数字</a:t>
            </a:r>
            <a:r>
              <a:rPr lang="en-US" altLang="zh-CN" dirty="0"/>
              <a:t>0</a:t>
            </a:r>
            <a:r>
              <a:rPr lang="zh-CN" altLang="zh-CN" dirty="0"/>
              <a:t>～</a:t>
            </a:r>
            <a:r>
              <a:rPr lang="en-US" altLang="zh-CN" dirty="0"/>
              <a:t>7</a:t>
            </a:r>
            <a:r>
              <a:rPr lang="zh-CN" altLang="zh-CN" dirty="0"/>
              <a:t>组成的序列，例如，</a:t>
            </a:r>
            <a:r>
              <a:rPr lang="en-US" altLang="zh-CN" dirty="0" err="1"/>
              <a:t>145Q</a:t>
            </a:r>
            <a:r>
              <a:rPr lang="zh-CN" altLang="zh-CN" dirty="0"/>
              <a:t>。</a:t>
            </a:r>
            <a:endParaRPr lang="zh-CN" altLang="en-US" dirty="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27</a:t>
            </a:fld>
            <a:endParaRPr lang="en-US" altLang="zh-CN" dirty="0"/>
          </a:p>
        </p:txBody>
      </p:sp>
    </p:spTree>
    <p:extLst>
      <p:ext uri="{BB962C8B-B14F-4D97-AF65-F5344CB8AC3E}">
        <p14:creationId xmlns:p14="http://schemas.microsoft.com/office/powerpoint/2010/main" val="4061962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3.2 </a:t>
            </a:r>
            <a:r>
              <a:rPr lang="zh-CN" altLang="en-US" dirty="0" smtClean="0"/>
              <a:t>汇编语言</a:t>
            </a:r>
            <a:r>
              <a:rPr lang="zh-CN" altLang="en-US" dirty="0"/>
              <a:t>中的标记</a:t>
            </a:r>
          </a:p>
        </p:txBody>
      </p:sp>
      <p:sp>
        <p:nvSpPr>
          <p:cNvPr id="35843" name="Rectangle 3"/>
          <p:cNvSpPr>
            <a:spLocks noGrp="1" noChangeArrowheads="1"/>
          </p:cNvSpPr>
          <p:nvPr>
            <p:ph type="body" idx="1"/>
          </p:nvPr>
        </p:nvSpPr>
        <p:spPr>
          <a:xfrm>
            <a:off x="788089" y="1180405"/>
            <a:ext cx="8001000" cy="4752528"/>
          </a:xfrm>
        </p:spPr>
        <p:txBody>
          <a:bodyPr/>
          <a:lstStyle/>
          <a:p>
            <a:pPr indent="0" eaLnBrk="1" hangingPunct="1">
              <a:lnSpc>
                <a:spcPct val="140000"/>
              </a:lnSpc>
              <a:spcBef>
                <a:spcPct val="0"/>
              </a:spcBef>
              <a:buNone/>
            </a:pPr>
            <a:r>
              <a:rPr kumimoji="1" lang="en-US" altLang="zh-CN" sz="2800" b="1" dirty="0">
                <a:solidFill>
                  <a:srgbClr val="800000"/>
                </a:solidFill>
                <a:cs typeface="+mj-cs"/>
              </a:rPr>
              <a:t>4. </a:t>
            </a:r>
            <a:r>
              <a:rPr kumimoji="1" lang="zh-CN" altLang="en-US" sz="2800" b="1" dirty="0" smtClean="0">
                <a:solidFill>
                  <a:srgbClr val="800000"/>
                </a:solidFill>
                <a:cs typeface="+mj-cs"/>
              </a:rPr>
              <a:t>常数</a:t>
            </a:r>
            <a:endParaRPr kumimoji="1" lang="en-US" altLang="zh-CN" sz="2800" b="1" dirty="0" smtClean="0">
              <a:solidFill>
                <a:srgbClr val="800000"/>
              </a:solidFill>
              <a:cs typeface="+mj-cs"/>
            </a:endParaRPr>
          </a:p>
          <a:p>
            <a:pPr>
              <a:defRPr/>
            </a:pPr>
            <a:r>
              <a:rPr lang="zh-CN" altLang="zh-CN" dirty="0"/>
              <a:t>十六进制常量表示为以字母</a:t>
            </a:r>
            <a:r>
              <a:rPr lang="en-US" altLang="zh-CN" dirty="0"/>
              <a:t>H</a:t>
            </a:r>
            <a:r>
              <a:rPr lang="zh-CN" altLang="zh-CN" dirty="0"/>
              <a:t>（或</a:t>
            </a:r>
            <a:r>
              <a:rPr lang="en-US" altLang="zh-CN" dirty="0"/>
              <a:t>h</a:t>
            </a:r>
            <a:r>
              <a:rPr lang="zh-CN" altLang="zh-CN" dirty="0"/>
              <a:t>）结尾的由数字</a:t>
            </a:r>
            <a:r>
              <a:rPr lang="en-US" altLang="zh-CN" dirty="0"/>
              <a:t>0</a:t>
            </a:r>
            <a:r>
              <a:rPr lang="zh-CN" altLang="zh-CN" dirty="0"/>
              <a:t>～</a:t>
            </a:r>
            <a:r>
              <a:rPr lang="en-US" altLang="zh-CN" dirty="0"/>
              <a:t>9</a:t>
            </a:r>
            <a:r>
              <a:rPr lang="zh-CN" altLang="zh-CN" dirty="0"/>
              <a:t>、字母</a:t>
            </a:r>
            <a:r>
              <a:rPr lang="en-US" altLang="zh-CN" dirty="0"/>
              <a:t>A</a:t>
            </a:r>
            <a:r>
              <a:rPr lang="zh-CN" altLang="zh-CN" dirty="0"/>
              <a:t>～</a:t>
            </a:r>
            <a:r>
              <a:rPr lang="en-US" altLang="zh-CN" dirty="0"/>
              <a:t>F</a:t>
            </a:r>
            <a:r>
              <a:rPr lang="zh-CN" altLang="zh-CN" dirty="0"/>
              <a:t>（或</a:t>
            </a:r>
            <a:r>
              <a:rPr lang="en-US" altLang="zh-CN" dirty="0"/>
              <a:t>a</a:t>
            </a:r>
            <a:r>
              <a:rPr lang="zh-CN" altLang="zh-CN" dirty="0"/>
              <a:t>～</a:t>
            </a:r>
            <a:r>
              <a:rPr lang="en-US" altLang="zh-CN" dirty="0"/>
              <a:t>f</a:t>
            </a:r>
            <a:r>
              <a:rPr lang="zh-CN" altLang="zh-CN" dirty="0"/>
              <a:t>）组成的序列，例如，</a:t>
            </a:r>
            <a:r>
              <a:rPr lang="en-US" altLang="zh-CN" dirty="0" err="1"/>
              <a:t>653AH</a:t>
            </a:r>
            <a:r>
              <a:rPr lang="zh-CN" altLang="zh-CN" dirty="0" smtClean="0"/>
              <a:t>。</a:t>
            </a:r>
            <a:r>
              <a:rPr lang="zh-CN" altLang="en-US" dirty="0"/>
              <a:t>常数不能以字母开头，必须以数字开头</a:t>
            </a:r>
            <a:r>
              <a:rPr lang="zh-CN" altLang="en-US" dirty="0" smtClean="0"/>
              <a:t>。</a:t>
            </a:r>
            <a:r>
              <a:rPr lang="en-US" altLang="zh-CN" dirty="0" smtClean="0"/>
              <a:t>16</a:t>
            </a:r>
            <a:r>
              <a:rPr lang="zh-CN" altLang="en-US" dirty="0" smtClean="0"/>
              <a:t>进制首位加</a:t>
            </a:r>
            <a:r>
              <a:rPr lang="en-US" altLang="zh-CN" dirty="0" smtClean="0"/>
              <a:t>0</a:t>
            </a:r>
            <a:r>
              <a:rPr lang="zh-CN" altLang="en-US" dirty="0" smtClean="0"/>
              <a:t>。</a:t>
            </a:r>
            <a:endParaRPr lang="zh-CN" altLang="zh-CN" dirty="0"/>
          </a:p>
          <a:p>
            <a:pPr>
              <a:defRPr/>
            </a:pPr>
            <a:r>
              <a:rPr lang="zh-CN" altLang="zh-CN" dirty="0"/>
              <a:t>十进制常量表示为以字母</a:t>
            </a:r>
            <a:r>
              <a:rPr lang="en-US" altLang="zh-CN" dirty="0"/>
              <a:t>D</a:t>
            </a:r>
            <a:r>
              <a:rPr lang="zh-CN" altLang="zh-CN" dirty="0"/>
              <a:t>（或</a:t>
            </a:r>
            <a:r>
              <a:rPr lang="en-US" altLang="zh-CN" dirty="0"/>
              <a:t>d</a:t>
            </a:r>
            <a:r>
              <a:rPr lang="zh-CN" altLang="zh-CN" dirty="0"/>
              <a:t>）结尾的由数字</a:t>
            </a:r>
            <a:r>
              <a:rPr lang="en-US" altLang="zh-CN" dirty="0"/>
              <a:t>0</a:t>
            </a:r>
            <a:r>
              <a:rPr lang="zh-CN" altLang="zh-CN" dirty="0"/>
              <a:t>～</a:t>
            </a:r>
            <a:r>
              <a:rPr lang="en-US" altLang="zh-CN" dirty="0"/>
              <a:t>9</a:t>
            </a:r>
            <a:r>
              <a:rPr lang="zh-CN" altLang="zh-CN" dirty="0"/>
              <a:t>组成的序列。汇编语句中的数据默认采用十进制表示形式，所以，采用十进制数时，也可省略结尾的字母。例如，</a:t>
            </a:r>
            <a:r>
              <a:rPr lang="en-US" altLang="zh-CN" dirty="0" err="1"/>
              <a:t>101D</a:t>
            </a:r>
            <a:r>
              <a:rPr lang="zh-CN" altLang="zh-CN" dirty="0"/>
              <a:t>或</a:t>
            </a:r>
            <a:r>
              <a:rPr lang="en-US" altLang="zh-CN" dirty="0"/>
              <a:t>100</a:t>
            </a:r>
            <a:r>
              <a:rPr lang="zh-CN" altLang="zh-CN" dirty="0"/>
              <a:t>。</a:t>
            </a:r>
            <a:endParaRPr lang="zh-CN" altLang="en-US" dirty="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28</a:t>
            </a:fld>
            <a:endParaRPr lang="en-US" altLang="zh-CN" dirty="0"/>
          </a:p>
        </p:txBody>
      </p:sp>
    </p:spTree>
    <p:extLst>
      <p:ext uri="{BB962C8B-B14F-4D97-AF65-F5344CB8AC3E}">
        <p14:creationId xmlns:p14="http://schemas.microsoft.com/office/powerpoint/2010/main" val="1635363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3.2 </a:t>
            </a:r>
            <a:r>
              <a:rPr lang="zh-CN" altLang="en-US" dirty="0" smtClean="0"/>
              <a:t>汇编语言</a:t>
            </a:r>
            <a:r>
              <a:rPr lang="zh-CN" altLang="en-US" dirty="0"/>
              <a:t>中的标记</a:t>
            </a:r>
          </a:p>
        </p:txBody>
      </p:sp>
      <p:sp>
        <p:nvSpPr>
          <p:cNvPr id="35843" name="Rectangle 3"/>
          <p:cNvSpPr>
            <a:spLocks noGrp="1" noChangeArrowheads="1"/>
          </p:cNvSpPr>
          <p:nvPr>
            <p:ph type="body" idx="1"/>
          </p:nvPr>
        </p:nvSpPr>
        <p:spPr>
          <a:xfrm>
            <a:off x="788089" y="1180405"/>
            <a:ext cx="8001000" cy="4752528"/>
          </a:xfrm>
        </p:spPr>
        <p:txBody>
          <a:bodyPr/>
          <a:lstStyle/>
          <a:p>
            <a:pPr indent="0" eaLnBrk="1" hangingPunct="1">
              <a:lnSpc>
                <a:spcPct val="140000"/>
              </a:lnSpc>
              <a:spcBef>
                <a:spcPct val="0"/>
              </a:spcBef>
              <a:buNone/>
            </a:pPr>
            <a:r>
              <a:rPr kumimoji="1" lang="en-US" altLang="zh-CN" sz="2800" b="1" dirty="0">
                <a:solidFill>
                  <a:srgbClr val="800000"/>
                </a:solidFill>
                <a:cs typeface="+mj-cs"/>
              </a:rPr>
              <a:t>4. </a:t>
            </a:r>
            <a:r>
              <a:rPr kumimoji="1" lang="zh-CN" altLang="en-US" sz="2800" b="1" dirty="0" smtClean="0">
                <a:solidFill>
                  <a:srgbClr val="800000"/>
                </a:solidFill>
                <a:cs typeface="+mj-cs"/>
              </a:rPr>
              <a:t>常数</a:t>
            </a:r>
            <a:endParaRPr kumimoji="1" lang="en-US" altLang="zh-CN" sz="2800" b="1" dirty="0" smtClean="0">
              <a:solidFill>
                <a:srgbClr val="800000"/>
              </a:solidFill>
              <a:cs typeface="+mj-cs"/>
            </a:endParaRPr>
          </a:p>
          <a:p>
            <a:pPr>
              <a:defRPr/>
            </a:pPr>
            <a:r>
              <a:rPr lang="zh-CN" altLang="zh-CN" dirty="0"/>
              <a:t>字符常量是用单引号括起来的单个字符，如</a:t>
            </a:r>
            <a:r>
              <a:rPr lang="en-US" altLang="zh-CN" dirty="0"/>
              <a:t>'a'</a:t>
            </a:r>
            <a:r>
              <a:rPr lang="zh-CN" altLang="zh-CN" dirty="0"/>
              <a:t>、</a:t>
            </a:r>
            <a:r>
              <a:rPr lang="en-US" altLang="zh-CN" dirty="0"/>
              <a:t>'1'</a:t>
            </a:r>
            <a:r>
              <a:rPr lang="zh-CN" altLang="zh-CN" dirty="0"/>
              <a:t>等。字符常量在操作中体现出的值是其</a:t>
            </a:r>
            <a:r>
              <a:rPr lang="en-US" altLang="zh-CN" dirty="0"/>
              <a:t>ASCII</a:t>
            </a:r>
            <a:r>
              <a:rPr lang="zh-CN" altLang="zh-CN" dirty="0"/>
              <a:t>码值</a:t>
            </a:r>
            <a:r>
              <a:rPr lang="zh-CN" altLang="zh-CN" dirty="0" smtClean="0"/>
              <a:t>。</a:t>
            </a:r>
            <a:r>
              <a:rPr lang="zh-CN" altLang="en-US" dirty="0"/>
              <a:t>例如</a:t>
            </a:r>
            <a:r>
              <a:rPr lang="zh-CN" altLang="en-US" dirty="0">
                <a:latin typeface="华文中宋" panose="02010600040101010101" pitchFamily="2" charset="-122"/>
              </a:rPr>
              <a:t>‘</a:t>
            </a:r>
            <a:r>
              <a:rPr lang="en-US" altLang="zh-CN" dirty="0" err="1"/>
              <a:t>ABCD</a:t>
            </a:r>
            <a:r>
              <a:rPr lang="en-US" altLang="zh-CN" dirty="0">
                <a:latin typeface="华文中宋" panose="02010600040101010101" pitchFamily="2" charset="-122"/>
              </a:rPr>
              <a:t>’</a:t>
            </a:r>
            <a:r>
              <a:rPr lang="zh-CN" altLang="en-US" dirty="0"/>
              <a:t>它表示包含</a:t>
            </a:r>
            <a:r>
              <a:rPr lang="en-US" altLang="zh-CN" dirty="0"/>
              <a:t>4</a:t>
            </a:r>
            <a:r>
              <a:rPr lang="zh-CN" altLang="en-US" dirty="0"/>
              <a:t>个字符的字符串，分别用每个字符的</a:t>
            </a:r>
            <a:r>
              <a:rPr lang="en-US" altLang="zh-CN" dirty="0"/>
              <a:t>ASCII</a:t>
            </a:r>
            <a:r>
              <a:rPr lang="zh-CN" altLang="en-US" dirty="0"/>
              <a:t>码存放 </a:t>
            </a:r>
            <a:r>
              <a:rPr lang="en-US" altLang="zh-CN" dirty="0" err="1"/>
              <a:t>41H,42H,43H,44H</a:t>
            </a:r>
            <a:r>
              <a:rPr lang="zh-CN" altLang="en-US" dirty="0"/>
              <a:t>。</a:t>
            </a:r>
            <a:endParaRPr lang="en-US" altLang="zh-CN" dirty="0"/>
          </a:p>
          <a:p>
            <a:pPr>
              <a:defRPr/>
            </a:pPr>
            <a:endParaRPr lang="zh-CN" altLang="en-US" dirty="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29</a:t>
            </a:fld>
            <a:endParaRPr lang="en-US" altLang="zh-CN" dirty="0"/>
          </a:p>
        </p:txBody>
      </p:sp>
    </p:spTree>
    <p:extLst>
      <p:ext uri="{BB962C8B-B14F-4D97-AF65-F5344CB8AC3E}">
        <p14:creationId xmlns:p14="http://schemas.microsoft.com/office/powerpoint/2010/main" val="28386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a:t>
            </a:r>
            <a:r>
              <a:rPr lang="zh-CN" altLang="en-US" dirty="0" smtClean="0"/>
              <a:t>汇编语言概述</a:t>
            </a:r>
            <a:endParaRPr lang="zh-CN" altLang="en-US" dirty="0"/>
          </a:p>
        </p:txBody>
      </p:sp>
      <p:sp>
        <p:nvSpPr>
          <p:cNvPr id="35843" name="Rectangle 3"/>
          <p:cNvSpPr>
            <a:spLocks noGrp="1" noChangeArrowheads="1"/>
          </p:cNvSpPr>
          <p:nvPr>
            <p:ph type="body" idx="1"/>
          </p:nvPr>
        </p:nvSpPr>
        <p:spPr>
          <a:xfrm>
            <a:off x="571500" y="1196752"/>
            <a:ext cx="8001000" cy="4752528"/>
          </a:xfrm>
        </p:spPr>
        <p:txBody>
          <a:bodyPr/>
          <a:lstStyle/>
          <a:p>
            <a:pPr lvl="0">
              <a:buClr>
                <a:srgbClr val="CC0000"/>
              </a:buClr>
              <a:buNone/>
            </a:pPr>
            <a:r>
              <a:rPr lang="en-US" altLang="zh-CN" dirty="0" smtClean="0">
                <a:solidFill>
                  <a:srgbClr val="000000"/>
                </a:solidFill>
                <a:ea typeface="黑体" panose="02010609060101010101" pitchFamily="49" charset="-122"/>
              </a:rPr>
              <a:t>       </a:t>
            </a:r>
            <a:r>
              <a:rPr lang="zh-CN" altLang="en-US" dirty="0" smtClean="0">
                <a:solidFill>
                  <a:srgbClr val="000000"/>
                </a:solidFill>
              </a:rPr>
              <a:t>程序设计语言是专门为计算机编程所配置的语言。它们按照形式与功能的不同可分为</a:t>
            </a:r>
            <a:r>
              <a:rPr lang="en-US" altLang="zh-CN" dirty="0" smtClean="0">
                <a:solidFill>
                  <a:srgbClr val="000000"/>
                </a:solidFill>
              </a:rPr>
              <a:t>3</a:t>
            </a:r>
            <a:r>
              <a:rPr lang="zh-CN" altLang="en-US" dirty="0" smtClean="0">
                <a:solidFill>
                  <a:srgbClr val="000000"/>
                </a:solidFill>
              </a:rPr>
              <a:t>种，即</a:t>
            </a:r>
            <a:r>
              <a:rPr lang="zh-CN" altLang="en-US" dirty="0" smtClean="0">
                <a:solidFill>
                  <a:srgbClr val="000000"/>
                </a:solidFill>
                <a:effectLst>
                  <a:outerShdw blurRad="38100" dist="38100" dir="2700000" algn="tl">
                    <a:srgbClr val="C0C0C0"/>
                  </a:outerShdw>
                </a:effectLst>
              </a:rPr>
              <a:t>：</a:t>
            </a:r>
            <a:endParaRPr lang="zh-CN" altLang="en-US" dirty="0" smtClean="0">
              <a:solidFill>
                <a:srgbClr val="008000"/>
              </a:solidFill>
            </a:endParaRPr>
          </a:p>
          <a:p>
            <a:pPr>
              <a:lnSpc>
                <a:spcPct val="90000"/>
              </a:lnSpc>
              <a:buFont typeface="Wingdings" panose="05000000000000000000" pitchFamily="2" charset="2"/>
              <a:buChar char="u"/>
            </a:pPr>
            <a:r>
              <a:rPr lang="zh-CN" altLang="en-US" sz="2000" dirty="0" smtClean="0">
                <a:solidFill>
                  <a:srgbClr val="A50021"/>
                </a:solidFill>
                <a:ea typeface="黑体" panose="02010609060101010101" pitchFamily="49" charset="-122"/>
              </a:rPr>
              <a:t>机器语言 </a:t>
            </a:r>
            <a:r>
              <a:rPr lang="en-US" altLang="zh-CN" sz="2000" dirty="0" smtClean="0">
                <a:solidFill>
                  <a:srgbClr val="A50021"/>
                </a:solidFill>
                <a:ea typeface="黑体" panose="02010609060101010101" pitchFamily="49" charset="-122"/>
              </a:rPr>
              <a:t>:</a:t>
            </a:r>
            <a:r>
              <a:rPr lang="zh-CN" altLang="en-US" sz="2000" dirty="0" smtClean="0">
                <a:ea typeface="黑体" panose="02010609060101010101" pitchFamily="49" charset="-122"/>
              </a:rPr>
              <a:t>    </a:t>
            </a:r>
            <a:r>
              <a:rPr lang="zh-CN" altLang="en-US" sz="2000" dirty="0">
                <a:ea typeface="黑体" panose="02010609060101010101" pitchFamily="49" charset="-122"/>
              </a:rPr>
              <a:t>机器码表示，例如 </a:t>
            </a:r>
            <a:r>
              <a:rPr lang="en-US" altLang="zh-CN" sz="2000" dirty="0" err="1">
                <a:ea typeface="黑体" panose="02010609060101010101" pitchFamily="49" charset="-122"/>
              </a:rPr>
              <a:t>B8H</a:t>
            </a:r>
            <a:r>
              <a:rPr lang="zh-CN" altLang="en-US" sz="2000" dirty="0">
                <a:ea typeface="黑体" panose="02010609060101010101" pitchFamily="49" charset="-122"/>
              </a:rPr>
              <a:t>、</a:t>
            </a:r>
            <a:r>
              <a:rPr lang="en-US" altLang="zh-CN" sz="2000" dirty="0" err="1">
                <a:ea typeface="黑体" panose="02010609060101010101" pitchFamily="49" charset="-122"/>
              </a:rPr>
              <a:t>C3H</a:t>
            </a:r>
            <a:r>
              <a:rPr lang="en-US" altLang="zh-CN" sz="2000" dirty="0">
                <a:ea typeface="黑体" panose="02010609060101010101" pitchFamily="49" charset="-122"/>
              </a:rPr>
              <a:t> </a:t>
            </a:r>
            <a:r>
              <a:rPr kumimoji="1" lang="zh-CN" altLang="en-US" sz="2000" dirty="0">
                <a:solidFill>
                  <a:srgbClr val="006600"/>
                </a:solidFill>
                <a:ea typeface="黑体" panose="02010609060101010101" pitchFamily="49" charset="-122"/>
              </a:rPr>
              <a:t>（天书）</a:t>
            </a:r>
            <a:r>
              <a:rPr lang="zh-CN" altLang="en-US" sz="2000" dirty="0">
                <a:ea typeface="黑体" panose="02010609060101010101" pitchFamily="49" charset="-122"/>
              </a:rPr>
              <a:t>	</a:t>
            </a:r>
          </a:p>
          <a:p>
            <a:pPr>
              <a:lnSpc>
                <a:spcPct val="90000"/>
              </a:lnSpc>
              <a:spcBef>
                <a:spcPct val="80000"/>
              </a:spcBef>
              <a:buFont typeface="Wingdings" panose="05000000000000000000" pitchFamily="2" charset="2"/>
              <a:buChar char="u"/>
            </a:pPr>
            <a:r>
              <a:rPr lang="zh-CN" altLang="en-US" sz="2000" dirty="0" smtClean="0">
                <a:solidFill>
                  <a:srgbClr val="A50021"/>
                </a:solidFill>
                <a:ea typeface="黑体" panose="02010609060101010101" pitchFamily="49" charset="-122"/>
              </a:rPr>
              <a:t>汇编语言</a:t>
            </a:r>
            <a:r>
              <a:rPr lang="en-US" altLang="zh-CN" sz="2000" dirty="0" smtClean="0">
                <a:solidFill>
                  <a:srgbClr val="A50021"/>
                </a:solidFill>
                <a:ea typeface="黑体" panose="02010609060101010101" pitchFamily="49" charset="-122"/>
              </a:rPr>
              <a:t>:</a:t>
            </a:r>
            <a:r>
              <a:rPr lang="zh-CN" altLang="en-US" sz="2000" dirty="0" smtClean="0">
                <a:ea typeface="黑体" panose="02010609060101010101" pitchFamily="49" charset="-122"/>
              </a:rPr>
              <a:t>    </a:t>
            </a:r>
            <a:r>
              <a:rPr lang="zh-CN" altLang="en-US" sz="2000" dirty="0">
                <a:ea typeface="黑体" panose="02010609060101010101" pitchFamily="49" charset="-122"/>
              </a:rPr>
              <a:t>用指令助记符表示机器码         </a:t>
            </a:r>
            <a:r>
              <a:rPr kumimoji="1" lang="zh-CN" altLang="en-US" sz="2000" dirty="0">
                <a:solidFill>
                  <a:srgbClr val="006600"/>
                </a:solidFill>
                <a:ea typeface="黑体" panose="02010609060101010101" pitchFamily="49" charset="-122"/>
              </a:rPr>
              <a:t>（难学）</a:t>
            </a:r>
            <a:endParaRPr lang="zh-CN" altLang="en-US" sz="2000" dirty="0">
              <a:solidFill>
                <a:srgbClr val="006600"/>
              </a:solidFill>
              <a:ea typeface="黑体" panose="02010609060101010101" pitchFamily="49" charset="-122"/>
            </a:endParaRPr>
          </a:p>
          <a:p>
            <a:pPr>
              <a:buFontTx/>
              <a:buNone/>
            </a:pPr>
            <a:r>
              <a:rPr lang="zh-CN" altLang="en-US" sz="2000" dirty="0">
                <a:ea typeface="黑体" panose="02010609060101010101" pitchFamily="49" charset="-122"/>
              </a:rPr>
              <a:t>    </a:t>
            </a:r>
            <a:r>
              <a:rPr lang="zh-CN" altLang="en-US" sz="2000" dirty="0">
                <a:solidFill>
                  <a:srgbClr val="006600"/>
                </a:solidFill>
                <a:ea typeface="黑体" panose="02010609060101010101" pitchFamily="49" charset="-122"/>
              </a:rPr>
              <a:t>例： </a:t>
            </a:r>
            <a:r>
              <a:rPr lang="zh-CN" altLang="en-US" sz="2000" dirty="0">
                <a:ea typeface="黑体" panose="02010609060101010101" pitchFamily="49" charset="-122"/>
              </a:rPr>
              <a:t>机器码 </a:t>
            </a:r>
            <a:r>
              <a:rPr lang="en-US" altLang="zh-CN" sz="2000" dirty="0" err="1">
                <a:ea typeface="黑体" panose="02010609060101010101" pitchFamily="49" charset="-122"/>
              </a:rPr>
              <a:t>B8H</a:t>
            </a:r>
            <a:r>
              <a:rPr lang="zh-CN" altLang="en-US" sz="2000" dirty="0">
                <a:ea typeface="黑体" panose="02010609060101010101" pitchFamily="49" charset="-122"/>
              </a:rPr>
              <a:t>、</a:t>
            </a:r>
            <a:r>
              <a:rPr lang="en-US" altLang="zh-CN" sz="2000" dirty="0" err="1">
                <a:ea typeface="黑体" panose="02010609060101010101" pitchFamily="49" charset="-122"/>
              </a:rPr>
              <a:t>C3H</a:t>
            </a:r>
            <a:r>
              <a:rPr lang="zh-CN" altLang="en-US" sz="2000" dirty="0">
                <a:ea typeface="黑体" panose="02010609060101010101" pitchFamily="49" charset="-122"/>
              </a:rPr>
              <a:t>的助记符为</a:t>
            </a:r>
          </a:p>
          <a:p>
            <a:pPr>
              <a:buFontTx/>
              <a:buNone/>
            </a:pPr>
            <a:r>
              <a:rPr lang="zh-CN" altLang="en-US" sz="2000" dirty="0">
                <a:ea typeface="黑体" panose="02010609060101010101" pitchFamily="49" charset="-122"/>
              </a:rPr>
              <a:t>            </a:t>
            </a:r>
            <a:r>
              <a:rPr lang="zh-CN" altLang="en-US" sz="2000" dirty="0" smtClean="0">
                <a:ea typeface="黑体" panose="02010609060101010101" pitchFamily="49" charset="-122"/>
              </a:rPr>
              <a:t>  </a:t>
            </a:r>
            <a:r>
              <a:rPr lang="en-US" altLang="zh-CN" sz="2000" dirty="0" err="1" smtClean="0">
                <a:ea typeface="黑体" panose="02010609060101010101" pitchFamily="49" charset="-122"/>
              </a:rPr>
              <a:t>MOV</a:t>
            </a:r>
            <a:r>
              <a:rPr lang="en-US" altLang="zh-CN" sz="2000" dirty="0" smtClean="0">
                <a:ea typeface="黑体" panose="02010609060101010101" pitchFamily="49" charset="-122"/>
              </a:rPr>
              <a:t> </a:t>
            </a:r>
            <a:r>
              <a:rPr lang="en-US" altLang="zh-CN" sz="2000" dirty="0">
                <a:ea typeface="黑体" panose="02010609060101010101" pitchFamily="49" charset="-122"/>
              </a:rPr>
              <a:t>AX</a:t>
            </a:r>
            <a:r>
              <a:rPr lang="zh-CN" altLang="en-US" sz="2000" dirty="0">
                <a:ea typeface="黑体" panose="02010609060101010101" pitchFamily="49" charset="-122"/>
              </a:rPr>
              <a:t>，</a:t>
            </a:r>
            <a:r>
              <a:rPr lang="en-US" altLang="zh-CN" sz="2000" dirty="0">
                <a:ea typeface="黑体" panose="02010609060101010101" pitchFamily="49" charset="-122"/>
              </a:rPr>
              <a:t>BX</a:t>
            </a:r>
          </a:p>
          <a:p>
            <a:pPr>
              <a:buFontTx/>
              <a:buNone/>
            </a:pPr>
            <a:r>
              <a:rPr lang="en-US" altLang="zh-CN" sz="2000" dirty="0">
                <a:solidFill>
                  <a:srgbClr val="3333FF"/>
                </a:solidFill>
                <a:ea typeface="黑体" panose="02010609060101010101" pitchFamily="49" charset="-122"/>
              </a:rPr>
              <a:t>    </a:t>
            </a:r>
            <a:r>
              <a:rPr lang="zh-CN" altLang="en-US" sz="2000" dirty="0">
                <a:solidFill>
                  <a:srgbClr val="3333FF"/>
                </a:solidFill>
                <a:ea typeface="黑体" panose="02010609060101010101" pitchFamily="49" charset="-122"/>
              </a:rPr>
              <a:t>注：</a:t>
            </a:r>
            <a:r>
              <a:rPr lang="en-US" altLang="zh-CN" sz="2000" dirty="0">
                <a:solidFill>
                  <a:srgbClr val="3333FF"/>
                </a:solidFill>
                <a:ea typeface="黑体" panose="02010609060101010101" pitchFamily="49" charset="-122"/>
              </a:rPr>
              <a:t>CPU</a:t>
            </a:r>
            <a:r>
              <a:rPr lang="zh-CN" altLang="en-US" sz="2000" dirty="0">
                <a:solidFill>
                  <a:srgbClr val="3333FF"/>
                </a:solidFill>
                <a:ea typeface="黑体" panose="02010609060101010101" pitchFamily="49" charset="-122"/>
              </a:rPr>
              <a:t>不同，机器码不同，助记符不同</a:t>
            </a:r>
          </a:p>
          <a:p>
            <a:pPr>
              <a:lnSpc>
                <a:spcPct val="90000"/>
              </a:lnSpc>
              <a:spcBef>
                <a:spcPct val="80000"/>
              </a:spcBef>
              <a:buFont typeface="Wingdings" panose="05000000000000000000" pitchFamily="2" charset="2"/>
              <a:buChar char="u"/>
            </a:pPr>
            <a:r>
              <a:rPr lang="zh-CN" altLang="en-US" sz="2000" dirty="0" smtClean="0">
                <a:solidFill>
                  <a:srgbClr val="A50021"/>
                </a:solidFill>
                <a:ea typeface="黑体" panose="02010609060101010101" pitchFamily="49" charset="-122"/>
              </a:rPr>
              <a:t>高级语言</a:t>
            </a:r>
            <a:r>
              <a:rPr lang="en-US" altLang="zh-CN" sz="2000" dirty="0" smtClean="0">
                <a:solidFill>
                  <a:srgbClr val="A50021"/>
                </a:solidFill>
                <a:ea typeface="黑体" panose="02010609060101010101" pitchFamily="49" charset="-122"/>
              </a:rPr>
              <a:t>:</a:t>
            </a:r>
            <a:r>
              <a:rPr lang="zh-CN" altLang="en-US" sz="2000" dirty="0" smtClean="0">
                <a:ea typeface="黑体" panose="02010609060101010101" pitchFamily="49" charset="-122"/>
              </a:rPr>
              <a:t>    </a:t>
            </a:r>
            <a:r>
              <a:rPr lang="zh-CN" altLang="en-US" sz="2000" dirty="0">
                <a:ea typeface="黑体" panose="02010609060101010101" pitchFamily="49" charset="-122"/>
              </a:rPr>
              <a:t>语言规范，可用于不同的 </a:t>
            </a:r>
            <a:r>
              <a:rPr lang="en-US" altLang="zh-CN" sz="2000" dirty="0">
                <a:ea typeface="黑体" panose="02010609060101010101" pitchFamily="49" charset="-122"/>
              </a:rPr>
              <a:t>CPU </a:t>
            </a:r>
            <a:r>
              <a:rPr kumimoji="1" lang="zh-CN" altLang="en-US" sz="2000" dirty="0">
                <a:solidFill>
                  <a:srgbClr val="006600"/>
                </a:solidFill>
                <a:ea typeface="黑体" panose="02010609060101010101" pitchFamily="49" charset="-122"/>
              </a:rPr>
              <a:t>（通用）</a:t>
            </a:r>
          </a:p>
          <a:p>
            <a:pPr eaLnBrk="1" hangingPunct="1">
              <a:buFont typeface="Wingdings" panose="05000000000000000000" pitchFamily="2" charset="2"/>
              <a:buNone/>
            </a:pPr>
            <a:endParaRPr lang="en-US" altLang="zh-CN" dirty="0" smtClean="0">
              <a:solidFill>
                <a:srgbClr val="008000"/>
              </a:solidFill>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3</a:t>
            </a:fld>
            <a:endParaRPr lang="en-US" altLang="zh-CN" dirty="0"/>
          </a:p>
        </p:txBody>
      </p:sp>
    </p:spTree>
    <p:extLst>
      <p:ext uri="{BB962C8B-B14F-4D97-AF65-F5344CB8AC3E}">
        <p14:creationId xmlns:p14="http://schemas.microsoft.com/office/powerpoint/2010/main" val="4072660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3.2 </a:t>
            </a:r>
            <a:r>
              <a:rPr lang="zh-CN" altLang="en-US" dirty="0" smtClean="0"/>
              <a:t>汇编语言</a:t>
            </a:r>
            <a:r>
              <a:rPr lang="zh-CN" altLang="en-US" dirty="0"/>
              <a:t>中的标记</a:t>
            </a:r>
          </a:p>
        </p:txBody>
      </p:sp>
      <p:sp>
        <p:nvSpPr>
          <p:cNvPr id="35843" name="Rectangle 3"/>
          <p:cNvSpPr>
            <a:spLocks noGrp="1" noChangeArrowheads="1"/>
          </p:cNvSpPr>
          <p:nvPr>
            <p:ph type="body" idx="1"/>
          </p:nvPr>
        </p:nvSpPr>
        <p:spPr>
          <a:xfrm>
            <a:off x="788089" y="1180405"/>
            <a:ext cx="8001000" cy="4752528"/>
          </a:xfrm>
        </p:spPr>
        <p:txBody>
          <a:bodyPr/>
          <a:lstStyle/>
          <a:p>
            <a:pPr indent="0" eaLnBrk="1" hangingPunct="1">
              <a:lnSpc>
                <a:spcPct val="140000"/>
              </a:lnSpc>
              <a:spcBef>
                <a:spcPct val="0"/>
              </a:spcBef>
              <a:buNone/>
            </a:pPr>
            <a:r>
              <a:rPr kumimoji="1" lang="en-US" altLang="zh-CN" sz="2800" b="1" dirty="0">
                <a:solidFill>
                  <a:srgbClr val="800000"/>
                </a:solidFill>
                <a:cs typeface="+mj-cs"/>
              </a:rPr>
              <a:t>5.</a:t>
            </a:r>
            <a:r>
              <a:rPr kumimoji="1" lang="zh-CN" altLang="en-US" sz="2800" b="1" dirty="0" smtClean="0">
                <a:solidFill>
                  <a:srgbClr val="800000"/>
                </a:solidFill>
                <a:cs typeface="+mj-cs"/>
              </a:rPr>
              <a:t>注释</a:t>
            </a:r>
            <a:endParaRPr kumimoji="1" lang="en-US" altLang="zh-CN" sz="2800" b="1" dirty="0" smtClean="0">
              <a:solidFill>
                <a:srgbClr val="800000"/>
              </a:solidFill>
              <a:cs typeface="+mj-cs"/>
            </a:endParaRPr>
          </a:p>
          <a:p>
            <a:pPr indent="0" eaLnBrk="1" hangingPunct="1">
              <a:buNone/>
            </a:pPr>
            <a:r>
              <a:rPr lang="en-US" altLang="zh-CN" dirty="0"/>
              <a:t> </a:t>
            </a:r>
            <a:r>
              <a:rPr lang="en-US" altLang="zh-CN" dirty="0" smtClean="0"/>
              <a:t>     </a:t>
            </a:r>
            <a:r>
              <a:rPr lang="zh-CN" altLang="en-US" dirty="0" smtClean="0"/>
              <a:t>是</a:t>
            </a:r>
            <a:r>
              <a:rPr lang="zh-CN" altLang="en-US" dirty="0"/>
              <a:t>可选项，它主要是为了增加程序的可读与可理解性，注释部分不影响程序的执行。</a:t>
            </a:r>
          </a:p>
          <a:p>
            <a:pPr indent="0" eaLnBrk="1" hangingPunct="1">
              <a:buNone/>
            </a:pPr>
            <a:r>
              <a:rPr lang="zh-CN" altLang="en-US" dirty="0"/>
              <a:t>     注释部分以 </a:t>
            </a:r>
            <a:r>
              <a:rPr lang="zh-CN" altLang="en-US" dirty="0">
                <a:latin typeface="华文中宋" panose="02010600040101010101" pitchFamily="2" charset="-122"/>
              </a:rPr>
              <a:t>“</a:t>
            </a:r>
            <a:r>
              <a:rPr lang="zh-CN" altLang="en-US" dirty="0"/>
              <a:t>；</a:t>
            </a:r>
            <a:r>
              <a:rPr lang="zh-CN" altLang="en-US" dirty="0">
                <a:latin typeface="华文中宋" panose="02010600040101010101" pitchFamily="2" charset="-122"/>
              </a:rPr>
              <a:t>”</a:t>
            </a:r>
            <a:r>
              <a:rPr lang="zh-CN" altLang="en-US" dirty="0"/>
              <a:t>号开始，可以使用任何符号。</a:t>
            </a:r>
          </a:p>
          <a:p>
            <a:pPr indent="0" eaLnBrk="1" hangingPunct="1">
              <a:buNone/>
            </a:pPr>
            <a:r>
              <a:rPr lang="zh-CN" altLang="en-US" dirty="0"/>
              <a:t>  一行写不下，可以使用多行，凡是</a:t>
            </a:r>
            <a:r>
              <a:rPr lang="zh-CN" altLang="en-US" dirty="0">
                <a:latin typeface="华文中宋" panose="02010600040101010101" pitchFamily="2" charset="-122"/>
              </a:rPr>
              <a:t>“</a:t>
            </a:r>
            <a:r>
              <a:rPr lang="zh-CN" altLang="en-US" dirty="0"/>
              <a:t>；</a:t>
            </a:r>
            <a:r>
              <a:rPr lang="zh-CN" altLang="en-US" dirty="0">
                <a:latin typeface="华文中宋" panose="02010600040101010101" pitchFamily="2" charset="-122"/>
              </a:rPr>
              <a:t>”</a:t>
            </a:r>
            <a:r>
              <a:rPr lang="zh-CN" altLang="en-US" dirty="0"/>
              <a:t>后面的，都是注释。</a:t>
            </a:r>
          </a:p>
          <a:p>
            <a:pPr indent="0" eaLnBrk="1" hangingPunct="1">
              <a:buNone/>
            </a:pPr>
            <a:r>
              <a:rPr lang="zh-CN" altLang="en-US" dirty="0"/>
              <a:t>      注释放在一段程序之前，对这段程序进行说明。</a:t>
            </a:r>
          </a:p>
          <a:p>
            <a:pPr indent="0" eaLnBrk="1" hangingPunct="1">
              <a:buNone/>
            </a:pPr>
            <a:r>
              <a:rPr lang="zh-CN" altLang="en-US" dirty="0"/>
              <a:t>      或者放在指令之后，对这条指令执行的作用进行说明。</a:t>
            </a:r>
            <a:endParaRPr lang="zh-CN" altLang="en-US" dirty="0">
              <a:solidFill>
                <a:srgbClr val="C00000"/>
              </a:solidFill>
              <a:latin typeface="华文中宋" panose="02010600040101010101" pitchFamily="2" charset="-122"/>
              <a:ea typeface="宋体" panose="02010600030101010101" pitchFamily="2" charset="-122"/>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30</a:t>
            </a:fld>
            <a:endParaRPr lang="en-US" altLang="zh-CN" dirty="0"/>
          </a:p>
        </p:txBody>
      </p:sp>
    </p:spTree>
    <p:extLst>
      <p:ext uri="{BB962C8B-B14F-4D97-AF65-F5344CB8AC3E}">
        <p14:creationId xmlns:p14="http://schemas.microsoft.com/office/powerpoint/2010/main" val="3948312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3.3 </a:t>
            </a:r>
            <a:r>
              <a:rPr lang="zh-CN" altLang="en-US" dirty="0" smtClean="0"/>
              <a:t>表达式</a:t>
            </a:r>
            <a:endParaRPr lang="zh-CN" altLang="en-US" dirty="0"/>
          </a:p>
        </p:txBody>
      </p:sp>
      <p:sp>
        <p:nvSpPr>
          <p:cNvPr id="35843" name="Rectangle 3"/>
          <p:cNvSpPr>
            <a:spLocks noGrp="1" noChangeArrowheads="1"/>
          </p:cNvSpPr>
          <p:nvPr>
            <p:ph type="body" idx="1"/>
          </p:nvPr>
        </p:nvSpPr>
        <p:spPr>
          <a:xfrm>
            <a:off x="788089" y="1180405"/>
            <a:ext cx="8001000" cy="4752528"/>
          </a:xfrm>
        </p:spPr>
        <p:txBody>
          <a:bodyPr/>
          <a:lstStyle/>
          <a:p>
            <a:pPr indent="0" eaLnBrk="1" hangingPunct="1">
              <a:buNone/>
              <a:defRPr/>
            </a:pPr>
            <a:r>
              <a:rPr lang="zh-CN" altLang="en-US" sz="2800" b="1" dirty="0" smtClean="0"/>
              <a:t>       表达式</a:t>
            </a:r>
            <a:r>
              <a:rPr lang="zh-CN" altLang="en-US" sz="2800" b="1" dirty="0"/>
              <a:t>的组成：操作数和运算符。从一个表达式最终得到一个值</a:t>
            </a:r>
            <a:r>
              <a:rPr lang="zh-CN" altLang="en-US" sz="2800" b="1" dirty="0" smtClean="0"/>
              <a:t>。</a:t>
            </a:r>
            <a:endParaRPr lang="en-US" altLang="zh-CN" sz="2800" b="1" dirty="0" smtClean="0"/>
          </a:p>
          <a:p>
            <a:pPr indent="0" eaLnBrk="1" hangingPunct="1">
              <a:buNone/>
              <a:defRPr/>
            </a:pPr>
            <a:r>
              <a:rPr lang="en-US" altLang="zh-CN" b="1" dirty="0" smtClean="0">
                <a:solidFill>
                  <a:srgbClr val="C00000"/>
                </a:solidFill>
              </a:rPr>
              <a:t>1 </a:t>
            </a:r>
            <a:r>
              <a:rPr lang="zh-CN" altLang="en-US" b="1" dirty="0" smtClean="0">
                <a:solidFill>
                  <a:srgbClr val="C00000"/>
                </a:solidFill>
              </a:rPr>
              <a:t>操作数</a:t>
            </a:r>
            <a:r>
              <a:rPr lang="zh-CN" altLang="en-US" b="1" dirty="0"/>
              <a:t>：可以代表一个数据，也可以代表一个存储单元地址</a:t>
            </a:r>
            <a:r>
              <a:rPr lang="zh-CN" altLang="en-US" b="1" dirty="0" smtClean="0"/>
              <a:t>。对于数据，汇编可以用常数表示，如</a:t>
            </a:r>
            <a:r>
              <a:rPr lang="en-US" altLang="zh-CN" b="1" dirty="0" err="1" smtClean="0"/>
              <a:t>100H</a:t>
            </a:r>
            <a:r>
              <a:rPr lang="zh-CN" altLang="en-US" b="1" dirty="0" smtClean="0"/>
              <a:t>。此外也可以使用标号来表示。标号表示了该段程序在存储器中的位置。常被用作转移指令的转移地址或者调用指令的调用地址。</a:t>
            </a:r>
            <a:endParaRPr lang="zh-CN" altLang="en-US" b="1" dirty="0"/>
          </a:p>
          <a:p>
            <a:pPr indent="0" eaLnBrk="1" hangingPunct="1">
              <a:buNone/>
              <a:defRPr/>
            </a:pPr>
            <a:endParaRPr lang="zh-CN" altLang="en-US" sz="2800" b="1" dirty="0"/>
          </a:p>
          <a:p>
            <a:pPr indent="0" eaLnBrk="1" hangingPunct="1">
              <a:buNone/>
            </a:pPr>
            <a:endParaRPr lang="zh-CN" altLang="en-US" dirty="0">
              <a:solidFill>
                <a:srgbClr val="C00000"/>
              </a:solidFill>
              <a:latin typeface="华文中宋" panose="02010600040101010101" pitchFamily="2" charset="-122"/>
              <a:ea typeface="宋体" panose="02010600030101010101" pitchFamily="2" charset="-122"/>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31</a:t>
            </a:fld>
            <a:endParaRPr lang="en-US" altLang="zh-CN" dirty="0"/>
          </a:p>
        </p:txBody>
      </p:sp>
    </p:spTree>
    <p:extLst>
      <p:ext uri="{BB962C8B-B14F-4D97-AF65-F5344CB8AC3E}">
        <p14:creationId xmlns:p14="http://schemas.microsoft.com/office/powerpoint/2010/main" val="2570780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3.3 </a:t>
            </a:r>
            <a:r>
              <a:rPr lang="zh-CN" altLang="en-US" dirty="0" smtClean="0"/>
              <a:t>表达式</a:t>
            </a:r>
            <a:endParaRPr lang="zh-CN" altLang="en-US" dirty="0"/>
          </a:p>
        </p:txBody>
      </p:sp>
      <p:sp>
        <p:nvSpPr>
          <p:cNvPr id="35843" name="Rectangle 3"/>
          <p:cNvSpPr>
            <a:spLocks noGrp="1" noChangeArrowheads="1"/>
          </p:cNvSpPr>
          <p:nvPr>
            <p:ph type="body" idx="1"/>
          </p:nvPr>
        </p:nvSpPr>
        <p:spPr>
          <a:xfrm>
            <a:off x="788089" y="1180405"/>
            <a:ext cx="8001000" cy="4752528"/>
          </a:xfrm>
        </p:spPr>
        <p:txBody>
          <a:bodyPr/>
          <a:lstStyle/>
          <a:p>
            <a:pPr indent="0" eaLnBrk="1" hangingPunct="1">
              <a:buNone/>
              <a:defRPr/>
            </a:pPr>
            <a:r>
              <a:rPr lang="en-US" altLang="zh-CN" sz="2800" b="1" dirty="0" smtClean="0"/>
              <a:t>2 </a:t>
            </a:r>
            <a:r>
              <a:rPr lang="zh-CN" altLang="en-US" sz="2800" b="1" dirty="0" smtClean="0"/>
              <a:t>运算符</a:t>
            </a:r>
            <a:endParaRPr lang="en-US" altLang="zh-CN" sz="2800" b="1" dirty="0" smtClean="0"/>
          </a:p>
          <a:p>
            <a:pPr indent="0" eaLnBrk="1" hangingPunct="1">
              <a:buNone/>
              <a:defRPr/>
            </a:pPr>
            <a:r>
              <a:rPr lang="zh-CN" altLang="en-US" b="1" dirty="0" smtClean="0"/>
              <a:t>     运算符可对一个操作数或者几个操数作进行运算，从而得到一个新的值。</a:t>
            </a:r>
            <a:endParaRPr lang="zh-CN" altLang="en-US" b="1" dirty="0"/>
          </a:p>
          <a:p>
            <a:pPr lvl="1" eaLnBrk="1" hangingPunct="1">
              <a:defRPr/>
            </a:pPr>
            <a:r>
              <a:rPr lang="zh-CN" altLang="en-US" dirty="0"/>
              <a:t>逻辑运算符</a:t>
            </a:r>
          </a:p>
          <a:p>
            <a:pPr lvl="1" eaLnBrk="1" hangingPunct="1">
              <a:defRPr/>
            </a:pPr>
            <a:r>
              <a:rPr lang="zh-CN" altLang="en-US" dirty="0"/>
              <a:t>关系运算符</a:t>
            </a:r>
          </a:p>
          <a:p>
            <a:pPr lvl="1" eaLnBrk="1" hangingPunct="1">
              <a:defRPr/>
            </a:pPr>
            <a:r>
              <a:rPr lang="zh-CN" altLang="en-US" dirty="0"/>
              <a:t>分析运算符</a:t>
            </a:r>
          </a:p>
          <a:p>
            <a:pPr lvl="1" eaLnBrk="1" hangingPunct="1">
              <a:defRPr/>
            </a:pPr>
            <a:r>
              <a:rPr lang="zh-CN" altLang="en-US" dirty="0"/>
              <a:t>综合运算符</a:t>
            </a:r>
          </a:p>
          <a:p>
            <a:pPr indent="0" eaLnBrk="1" hangingPunct="1">
              <a:buNone/>
              <a:defRPr/>
            </a:pPr>
            <a:endParaRPr lang="zh-CN" altLang="en-US" sz="2800" b="1" dirty="0"/>
          </a:p>
          <a:p>
            <a:pPr indent="0" eaLnBrk="1" hangingPunct="1">
              <a:buNone/>
            </a:pPr>
            <a:endParaRPr lang="zh-CN" altLang="en-US" dirty="0">
              <a:solidFill>
                <a:srgbClr val="C00000"/>
              </a:solidFill>
              <a:latin typeface="华文中宋" panose="02010600040101010101" pitchFamily="2" charset="-122"/>
              <a:ea typeface="宋体" panose="02010600030101010101" pitchFamily="2" charset="-122"/>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32</a:t>
            </a:fld>
            <a:endParaRPr lang="en-US" altLang="zh-CN" dirty="0"/>
          </a:p>
        </p:txBody>
      </p:sp>
    </p:spTree>
    <p:extLst>
      <p:ext uri="{BB962C8B-B14F-4D97-AF65-F5344CB8AC3E}">
        <p14:creationId xmlns:p14="http://schemas.microsoft.com/office/powerpoint/2010/main" val="2877537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3.3 </a:t>
            </a:r>
            <a:r>
              <a:rPr lang="zh-CN" altLang="en-US" dirty="0" smtClean="0"/>
              <a:t>表达式</a:t>
            </a:r>
            <a:endParaRPr lang="zh-CN" altLang="en-US" dirty="0"/>
          </a:p>
        </p:txBody>
      </p:sp>
      <p:sp>
        <p:nvSpPr>
          <p:cNvPr id="35843" name="Rectangle 3"/>
          <p:cNvSpPr>
            <a:spLocks noGrp="1" noChangeArrowheads="1"/>
          </p:cNvSpPr>
          <p:nvPr>
            <p:ph type="body" idx="1"/>
          </p:nvPr>
        </p:nvSpPr>
        <p:spPr>
          <a:xfrm>
            <a:off x="788089" y="1180405"/>
            <a:ext cx="8001000" cy="4752528"/>
          </a:xfrm>
        </p:spPr>
        <p:txBody>
          <a:bodyPr/>
          <a:lstStyle/>
          <a:p>
            <a:pPr indent="0" eaLnBrk="1" hangingPunct="1">
              <a:buNone/>
              <a:defRPr/>
            </a:pPr>
            <a:r>
              <a:rPr lang="en-US" altLang="zh-CN" sz="2800" b="1" dirty="0" smtClean="0"/>
              <a:t>2 </a:t>
            </a:r>
            <a:r>
              <a:rPr lang="zh-CN" altLang="en-US" sz="2800" b="1" dirty="0" smtClean="0"/>
              <a:t>运算符</a:t>
            </a:r>
            <a:r>
              <a:rPr lang="en-US" altLang="zh-CN" sz="2800" b="1" dirty="0"/>
              <a:t>——</a:t>
            </a:r>
            <a:r>
              <a:rPr lang="zh-CN" altLang="en-US" sz="2800" b="1" dirty="0" smtClean="0"/>
              <a:t>算术运算</a:t>
            </a:r>
            <a:r>
              <a:rPr lang="zh-CN" altLang="en-US" sz="2800" b="1" dirty="0"/>
              <a:t>符</a:t>
            </a:r>
          </a:p>
          <a:p>
            <a:pPr>
              <a:defRPr/>
            </a:pPr>
            <a:r>
              <a:rPr lang="zh-CN" altLang="zh-CN" sz="2800" dirty="0"/>
              <a:t>算术操作符有：加（</a:t>
            </a:r>
            <a:r>
              <a:rPr lang="en-US" altLang="zh-CN" sz="2800" dirty="0"/>
              <a:t>+</a:t>
            </a:r>
            <a:r>
              <a:rPr lang="zh-CN" altLang="zh-CN" sz="2800" dirty="0"/>
              <a:t>）、减（</a:t>
            </a:r>
            <a:r>
              <a:rPr lang="en-US" altLang="zh-CN" sz="2800" dirty="0"/>
              <a:t>-</a:t>
            </a:r>
            <a:r>
              <a:rPr lang="zh-CN" altLang="zh-CN" sz="2800" dirty="0"/>
              <a:t>）、乘（</a:t>
            </a:r>
            <a:r>
              <a:rPr lang="en-US" altLang="zh-CN" sz="2800" dirty="0"/>
              <a:t>*</a:t>
            </a:r>
            <a:r>
              <a:rPr lang="zh-CN" altLang="zh-CN" sz="2800" dirty="0"/>
              <a:t>）、除（</a:t>
            </a:r>
            <a:r>
              <a:rPr lang="en-US" altLang="zh-CN" sz="2800" dirty="0"/>
              <a:t>/</a:t>
            </a:r>
            <a:r>
              <a:rPr lang="zh-CN" altLang="zh-CN" sz="2800" dirty="0"/>
              <a:t>）和取余（</a:t>
            </a:r>
            <a:r>
              <a:rPr lang="en-US" altLang="zh-CN" sz="2800" dirty="0"/>
              <a:t>MOD</a:t>
            </a:r>
            <a:r>
              <a:rPr lang="zh-CN" altLang="zh-CN" sz="2800" dirty="0"/>
              <a:t>）。</a:t>
            </a:r>
            <a:endParaRPr lang="en-US" altLang="zh-CN" sz="2800" dirty="0"/>
          </a:p>
          <a:p>
            <a:pPr>
              <a:defRPr/>
            </a:pPr>
            <a:r>
              <a:rPr lang="zh-CN" altLang="zh-CN" sz="2800" dirty="0"/>
              <a:t>参加运算的数和运算的结果都是整数。</a:t>
            </a:r>
            <a:endParaRPr lang="en-US" altLang="zh-CN" sz="2800" dirty="0"/>
          </a:p>
          <a:p>
            <a:pPr>
              <a:defRPr/>
            </a:pPr>
            <a:r>
              <a:rPr lang="zh-CN" altLang="zh-CN" sz="2800" dirty="0"/>
              <a:t>除法运算的结果是商的整数部分</a:t>
            </a:r>
            <a:r>
              <a:rPr lang="zh-CN" altLang="en-US" sz="2800" dirty="0"/>
              <a:t>。</a:t>
            </a:r>
            <a:endParaRPr lang="en-US" altLang="zh-CN" sz="2800" dirty="0"/>
          </a:p>
          <a:p>
            <a:pPr>
              <a:defRPr/>
            </a:pPr>
            <a:r>
              <a:rPr lang="zh-CN" altLang="zh-CN" sz="2800" dirty="0"/>
              <a:t>取余操作的结果是两个整数相除后得到的余数。</a:t>
            </a:r>
            <a:endParaRPr lang="zh-CN" altLang="en-US" sz="2800" dirty="0"/>
          </a:p>
          <a:p>
            <a:pPr indent="0" eaLnBrk="1" hangingPunct="1">
              <a:buNone/>
              <a:defRPr/>
            </a:pPr>
            <a:endParaRPr lang="en-US" altLang="zh-CN" sz="2800" b="1" dirty="0" smtClean="0"/>
          </a:p>
          <a:p>
            <a:pPr indent="0" eaLnBrk="1" hangingPunct="1">
              <a:buNone/>
              <a:defRPr/>
            </a:pPr>
            <a:r>
              <a:rPr lang="zh-CN" altLang="en-US" b="1" dirty="0" smtClean="0"/>
              <a:t>     </a:t>
            </a:r>
            <a:endParaRPr lang="zh-CN" altLang="en-US" sz="2800" b="1" dirty="0"/>
          </a:p>
          <a:p>
            <a:pPr indent="0" eaLnBrk="1" hangingPunct="1">
              <a:buNone/>
            </a:pPr>
            <a:endParaRPr lang="zh-CN" altLang="en-US" dirty="0">
              <a:solidFill>
                <a:srgbClr val="C00000"/>
              </a:solidFill>
              <a:latin typeface="华文中宋" panose="02010600040101010101" pitchFamily="2" charset="-122"/>
              <a:ea typeface="宋体" panose="02010600030101010101" pitchFamily="2" charset="-122"/>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33</a:t>
            </a:fld>
            <a:endParaRPr lang="en-US" altLang="zh-CN" dirty="0"/>
          </a:p>
        </p:txBody>
      </p:sp>
    </p:spTree>
    <p:extLst>
      <p:ext uri="{BB962C8B-B14F-4D97-AF65-F5344CB8AC3E}">
        <p14:creationId xmlns:p14="http://schemas.microsoft.com/office/powerpoint/2010/main" val="497181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3.3 </a:t>
            </a:r>
            <a:r>
              <a:rPr lang="zh-CN" altLang="en-US" dirty="0" smtClean="0"/>
              <a:t>表达式</a:t>
            </a:r>
            <a:endParaRPr lang="zh-CN" altLang="en-US" dirty="0"/>
          </a:p>
        </p:txBody>
      </p:sp>
      <p:sp>
        <p:nvSpPr>
          <p:cNvPr id="35843" name="Rectangle 3"/>
          <p:cNvSpPr>
            <a:spLocks noGrp="1" noChangeArrowheads="1"/>
          </p:cNvSpPr>
          <p:nvPr>
            <p:ph type="body" idx="1"/>
          </p:nvPr>
        </p:nvSpPr>
        <p:spPr>
          <a:xfrm>
            <a:off x="788089" y="1180405"/>
            <a:ext cx="8001000" cy="4752528"/>
          </a:xfrm>
        </p:spPr>
        <p:txBody>
          <a:bodyPr/>
          <a:lstStyle/>
          <a:p>
            <a:pPr indent="0" eaLnBrk="1" hangingPunct="1">
              <a:buNone/>
              <a:defRPr/>
            </a:pPr>
            <a:r>
              <a:rPr lang="en-US" altLang="zh-CN" sz="2800" b="1" dirty="0" smtClean="0"/>
              <a:t>2 </a:t>
            </a:r>
            <a:r>
              <a:rPr lang="zh-CN" altLang="en-US" sz="2800" b="1" dirty="0" smtClean="0"/>
              <a:t>运算符</a:t>
            </a:r>
            <a:r>
              <a:rPr lang="en-US" altLang="zh-CN" sz="2800" b="1" dirty="0"/>
              <a:t>——</a:t>
            </a:r>
            <a:r>
              <a:rPr lang="zh-CN" altLang="en-US" sz="2800" b="1" dirty="0" smtClean="0"/>
              <a:t>算术运算</a:t>
            </a:r>
            <a:r>
              <a:rPr lang="zh-CN" altLang="en-US" sz="2800" b="1" dirty="0"/>
              <a:t>符</a:t>
            </a:r>
          </a:p>
          <a:p>
            <a:pPr>
              <a:defRPr/>
            </a:pPr>
            <a:r>
              <a:rPr lang="zh-CN" altLang="zh-CN" dirty="0"/>
              <a:t>算术操作符可以用于数值表达式或地址表达式</a:t>
            </a:r>
            <a:r>
              <a:rPr lang="zh-CN" altLang="zh-CN" dirty="0" smtClean="0"/>
              <a:t>。</a:t>
            </a:r>
            <a:endParaRPr lang="en-US" altLang="zh-CN" dirty="0" smtClean="0"/>
          </a:p>
          <a:p>
            <a:pPr>
              <a:defRPr/>
            </a:pPr>
            <a:r>
              <a:rPr lang="zh-CN" altLang="zh-CN" dirty="0" smtClean="0"/>
              <a:t>当它用于地址表达式时，仅当其结果有明确的物理意义时，才是有效的结果。</a:t>
            </a:r>
            <a:endParaRPr lang="en-US" altLang="zh-CN" b="1" dirty="0" smtClean="0"/>
          </a:p>
          <a:p>
            <a:pPr indent="0" eaLnBrk="1" hangingPunct="1">
              <a:buNone/>
              <a:defRPr/>
            </a:pPr>
            <a:r>
              <a:rPr lang="zh-CN" altLang="en-US" b="1" dirty="0" smtClean="0"/>
              <a:t>     </a:t>
            </a:r>
            <a:endParaRPr lang="zh-CN" altLang="en-US" b="1" dirty="0"/>
          </a:p>
          <a:p>
            <a:pPr indent="0" eaLnBrk="1" hangingPunct="1">
              <a:buNone/>
            </a:pPr>
            <a:endParaRPr lang="zh-CN" altLang="en-US" dirty="0">
              <a:solidFill>
                <a:srgbClr val="C00000"/>
              </a:solidFill>
              <a:latin typeface="华文中宋" panose="02010600040101010101" pitchFamily="2" charset="-122"/>
              <a:ea typeface="宋体" panose="02010600030101010101" pitchFamily="2" charset="-122"/>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34</a:t>
            </a:fld>
            <a:endParaRPr lang="en-US" altLang="zh-CN" dirty="0"/>
          </a:p>
        </p:txBody>
      </p:sp>
    </p:spTree>
    <p:extLst>
      <p:ext uri="{BB962C8B-B14F-4D97-AF65-F5344CB8AC3E}">
        <p14:creationId xmlns:p14="http://schemas.microsoft.com/office/powerpoint/2010/main" val="1183963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3.3 </a:t>
            </a:r>
            <a:r>
              <a:rPr lang="zh-CN" altLang="en-US" dirty="0" smtClean="0"/>
              <a:t>表达式</a:t>
            </a:r>
            <a:endParaRPr lang="zh-CN" altLang="en-US" dirty="0"/>
          </a:p>
        </p:txBody>
      </p:sp>
      <p:sp>
        <p:nvSpPr>
          <p:cNvPr id="35843" name="Rectangle 3"/>
          <p:cNvSpPr>
            <a:spLocks noGrp="1" noChangeArrowheads="1"/>
          </p:cNvSpPr>
          <p:nvPr>
            <p:ph type="body" idx="1"/>
          </p:nvPr>
        </p:nvSpPr>
        <p:spPr>
          <a:xfrm>
            <a:off x="788089" y="1180405"/>
            <a:ext cx="8001000" cy="4752528"/>
          </a:xfrm>
        </p:spPr>
        <p:txBody>
          <a:bodyPr/>
          <a:lstStyle/>
          <a:p>
            <a:pPr indent="0" eaLnBrk="1" hangingPunct="1">
              <a:buNone/>
              <a:defRPr/>
            </a:pPr>
            <a:r>
              <a:rPr lang="en-US" altLang="zh-CN" sz="2800" b="1" dirty="0" smtClean="0"/>
              <a:t>2 </a:t>
            </a:r>
            <a:r>
              <a:rPr lang="zh-CN" altLang="en-US" sz="2800" b="1" dirty="0" smtClean="0"/>
              <a:t>运算符</a:t>
            </a:r>
            <a:r>
              <a:rPr lang="en-US" altLang="zh-CN" sz="2800" b="1" dirty="0"/>
              <a:t>——</a:t>
            </a:r>
            <a:r>
              <a:rPr lang="zh-CN" altLang="en-US" sz="2800" b="1" dirty="0" smtClean="0"/>
              <a:t>算术运算</a:t>
            </a:r>
            <a:r>
              <a:rPr lang="zh-CN" altLang="en-US" sz="2800" b="1" dirty="0"/>
              <a:t>符</a:t>
            </a:r>
          </a:p>
          <a:p>
            <a:pPr>
              <a:defRPr/>
            </a:pPr>
            <a:r>
              <a:rPr lang="zh-CN" altLang="zh-CN" dirty="0" smtClean="0"/>
              <a:t>例如，将两个地址相乘或相除都是没有意义的。加、减操作可以用于地址表达式，但也要注意其物理意义。</a:t>
            </a:r>
            <a:endParaRPr lang="en-US" altLang="zh-CN" dirty="0" smtClean="0"/>
          </a:p>
          <a:p>
            <a:pPr>
              <a:defRPr/>
            </a:pPr>
            <a:r>
              <a:rPr lang="zh-CN" altLang="zh-CN" dirty="0" smtClean="0"/>
              <a:t>例如，将两个地址相加或相减也是没有意义的。有意义的用法是地址值与一个偏移量相加或相减，可以得到一个新的地址值。</a:t>
            </a:r>
            <a:endParaRPr lang="zh-CN" altLang="en-US" dirty="0" smtClean="0"/>
          </a:p>
          <a:p>
            <a:pPr indent="0" eaLnBrk="1" hangingPunct="1">
              <a:buNone/>
              <a:defRPr/>
            </a:pPr>
            <a:endParaRPr lang="en-US" altLang="zh-CN" b="1" dirty="0" smtClean="0"/>
          </a:p>
          <a:p>
            <a:pPr indent="0" eaLnBrk="1" hangingPunct="1">
              <a:buNone/>
              <a:defRPr/>
            </a:pPr>
            <a:r>
              <a:rPr lang="zh-CN" altLang="en-US" b="1" dirty="0" smtClean="0"/>
              <a:t>     </a:t>
            </a:r>
            <a:endParaRPr lang="zh-CN" altLang="en-US" b="1" dirty="0"/>
          </a:p>
          <a:p>
            <a:pPr indent="0" eaLnBrk="1" hangingPunct="1">
              <a:buNone/>
            </a:pPr>
            <a:endParaRPr lang="zh-CN" altLang="en-US" dirty="0">
              <a:solidFill>
                <a:srgbClr val="C00000"/>
              </a:solidFill>
              <a:latin typeface="华文中宋" panose="02010600040101010101" pitchFamily="2" charset="-122"/>
              <a:ea typeface="宋体" panose="02010600030101010101" pitchFamily="2" charset="-122"/>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35</a:t>
            </a:fld>
            <a:endParaRPr lang="en-US" altLang="zh-CN" dirty="0"/>
          </a:p>
        </p:txBody>
      </p:sp>
    </p:spTree>
    <p:extLst>
      <p:ext uri="{BB962C8B-B14F-4D97-AF65-F5344CB8AC3E}">
        <p14:creationId xmlns:p14="http://schemas.microsoft.com/office/powerpoint/2010/main" val="461428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3.3 </a:t>
            </a:r>
            <a:r>
              <a:rPr lang="zh-CN" altLang="en-US" dirty="0" smtClean="0"/>
              <a:t>表达式</a:t>
            </a:r>
            <a:endParaRPr lang="zh-CN" altLang="en-US" dirty="0"/>
          </a:p>
        </p:txBody>
      </p:sp>
      <p:sp>
        <p:nvSpPr>
          <p:cNvPr id="35843" name="Rectangle 3"/>
          <p:cNvSpPr>
            <a:spLocks noGrp="1" noChangeArrowheads="1"/>
          </p:cNvSpPr>
          <p:nvPr>
            <p:ph type="body" idx="1"/>
          </p:nvPr>
        </p:nvSpPr>
        <p:spPr>
          <a:xfrm>
            <a:off x="788089" y="1180405"/>
            <a:ext cx="8001000" cy="4752528"/>
          </a:xfrm>
        </p:spPr>
        <p:txBody>
          <a:bodyPr/>
          <a:lstStyle/>
          <a:p>
            <a:pPr indent="0" eaLnBrk="1" hangingPunct="1">
              <a:buNone/>
              <a:defRPr/>
            </a:pPr>
            <a:r>
              <a:rPr lang="en-US" altLang="zh-CN" sz="2800" b="1" dirty="0" smtClean="0"/>
              <a:t>2 </a:t>
            </a:r>
            <a:r>
              <a:rPr lang="zh-CN" altLang="en-US" sz="2800" b="1" dirty="0" smtClean="0"/>
              <a:t>运算符</a:t>
            </a:r>
            <a:r>
              <a:rPr lang="en-US" altLang="zh-CN" sz="2800" b="1" dirty="0"/>
              <a:t>——</a:t>
            </a:r>
            <a:r>
              <a:rPr lang="zh-CN" altLang="en-US" sz="2800" b="1" dirty="0" smtClean="0"/>
              <a:t>算术运算</a:t>
            </a:r>
            <a:r>
              <a:rPr lang="zh-CN" altLang="en-US" sz="2800" b="1" dirty="0"/>
              <a:t>符</a:t>
            </a:r>
          </a:p>
          <a:p>
            <a:pPr>
              <a:defRPr/>
            </a:pPr>
            <a:r>
              <a:rPr lang="zh-CN" altLang="en-US" dirty="0" smtClean="0">
                <a:solidFill>
                  <a:srgbClr val="C00000"/>
                </a:solidFill>
              </a:rPr>
              <a:t>例如：</a:t>
            </a:r>
            <a:endParaRPr lang="en-US" altLang="zh-CN" dirty="0" smtClean="0">
              <a:solidFill>
                <a:srgbClr val="C00000"/>
              </a:solidFill>
            </a:endParaRPr>
          </a:p>
          <a:p>
            <a:pPr>
              <a:buNone/>
              <a:defRPr/>
            </a:pPr>
            <a:r>
              <a:rPr lang="en-US" altLang="zh-CN" dirty="0" err="1" smtClean="0"/>
              <a:t>MOV</a:t>
            </a:r>
            <a:r>
              <a:rPr lang="en-US" altLang="zh-CN" dirty="0" smtClean="0"/>
              <a:t>   AX, 2+3*5</a:t>
            </a:r>
            <a:r>
              <a:rPr lang="en-US" altLang="zh-CN" dirty="0"/>
              <a:t>	</a:t>
            </a:r>
            <a:r>
              <a:rPr lang="en-US" altLang="zh-CN" dirty="0" smtClean="0"/>
              <a:t>; </a:t>
            </a:r>
            <a:r>
              <a:rPr lang="zh-CN" altLang="zh-CN" dirty="0" smtClean="0"/>
              <a:t>汇编</a:t>
            </a:r>
            <a:r>
              <a:rPr lang="zh-CN" altLang="zh-CN" dirty="0"/>
              <a:t>后</a:t>
            </a:r>
            <a:r>
              <a:rPr lang="en-US" altLang="zh-CN" dirty="0"/>
              <a:t>,</a:t>
            </a:r>
            <a:r>
              <a:rPr lang="zh-CN" altLang="zh-CN" dirty="0"/>
              <a:t>表达式</a:t>
            </a:r>
            <a:r>
              <a:rPr lang="en-US" altLang="zh-CN" dirty="0"/>
              <a:t>2+3*5</a:t>
            </a:r>
            <a:r>
              <a:rPr lang="zh-CN" altLang="zh-CN" dirty="0"/>
              <a:t>被数值</a:t>
            </a:r>
            <a:r>
              <a:rPr lang="en-US" altLang="zh-CN" dirty="0"/>
              <a:t>17</a:t>
            </a:r>
            <a:r>
              <a:rPr lang="zh-CN" altLang="zh-CN" dirty="0"/>
              <a:t>代替</a:t>
            </a:r>
          </a:p>
          <a:p>
            <a:pPr>
              <a:buNone/>
              <a:defRPr/>
            </a:pPr>
            <a:r>
              <a:rPr lang="en-US" altLang="zh-CN" dirty="0" err="1"/>
              <a:t>MOV</a:t>
            </a:r>
            <a:r>
              <a:rPr lang="en-US" altLang="zh-CN" dirty="0"/>
              <a:t>  BL</a:t>
            </a:r>
            <a:r>
              <a:rPr lang="en-US" altLang="zh-CN" dirty="0" smtClean="0"/>
              <a:t>, </a:t>
            </a:r>
            <a:r>
              <a:rPr lang="en-US" altLang="zh-CN" dirty="0" err="1" smtClean="0"/>
              <a:t>NUM+1</a:t>
            </a:r>
            <a:r>
              <a:rPr lang="en-US" altLang="zh-CN" dirty="0" smtClean="0"/>
              <a:t> </a:t>
            </a:r>
            <a:endParaRPr lang="zh-CN" altLang="zh-CN" dirty="0"/>
          </a:p>
          <a:p>
            <a:pPr marL="342900" indent="-342900">
              <a:defRPr/>
            </a:pPr>
            <a:r>
              <a:rPr lang="zh-CN" altLang="zh-CN" dirty="0" smtClean="0"/>
              <a:t>表达式</a:t>
            </a:r>
            <a:r>
              <a:rPr lang="en-US" altLang="zh-CN" dirty="0" err="1"/>
              <a:t>NUM+1</a:t>
            </a:r>
            <a:r>
              <a:rPr lang="zh-CN" altLang="zh-CN" dirty="0"/>
              <a:t>是汇编时由汇编程序计算的，不是由</a:t>
            </a:r>
            <a:r>
              <a:rPr lang="en-US" altLang="zh-CN" dirty="0"/>
              <a:t>CPU</a:t>
            </a:r>
            <a:r>
              <a:rPr lang="zh-CN" altLang="zh-CN" dirty="0"/>
              <a:t>在执行该指令时才计算的。汇编后得到的目标程序中，表达式被它的值代替</a:t>
            </a:r>
            <a:endParaRPr lang="en-US" altLang="zh-CN" dirty="0"/>
          </a:p>
          <a:p>
            <a:pPr>
              <a:defRPr/>
            </a:pPr>
            <a:endParaRPr lang="zh-CN" altLang="en-US" dirty="0">
              <a:solidFill>
                <a:srgbClr val="C00000"/>
              </a:solidFill>
              <a:latin typeface="华文中宋" panose="02010600040101010101" pitchFamily="2" charset="-122"/>
              <a:ea typeface="宋体" panose="02010600030101010101" pitchFamily="2" charset="-122"/>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36</a:t>
            </a:fld>
            <a:endParaRPr lang="en-US" altLang="zh-CN" dirty="0"/>
          </a:p>
        </p:txBody>
      </p:sp>
    </p:spTree>
    <p:extLst>
      <p:ext uri="{BB962C8B-B14F-4D97-AF65-F5344CB8AC3E}">
        <p14:creationId xmlns:p14="http://schemas.microsoft.com/office/powerpoint/2010/main" val="262768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3.3 </a:t>
            </a:r>
            <a:r>
              <a:rPr lang="zh-CN" altLang="en-US" dirty="0" smtClean="0"/>
              <a:t>表达式</a:t>
            </a:r>
            <a:endParaRPr lang="zh-CN" altLang="en-US" dirty="0"/>
          </a:p>
        </p:txBody>
      </p:sp>
      <p:sp>
        <p:nvSpPr>
          <p:cNvPr id="35843" name="Rectangle 3"/>
          <p:cNvSpPr>
            <a:spLocks noGrp="1" noChangeArrowheads="1"/>
          </p:cNvSpPr>
          <p:nvPr>
            <p:ph type="body" idx="1"/>
          </p:nvPr>
        </p:nvSpPr>
        <p:spPr>
          <a:xfrm>
            <a:off x="788089" y="1180405"/>
            <a:ext cx="8001000" cy="4752528"/>
          </a:xfrm>
        </p:spPr>
        <p:txBody>
          <a:bodyPr/>
          <a:lstStyle/>
          <a:p>
            <a:pPr indent="0" eaLnBrk="1" hangingPunct="1">
              <a:buNone/>
              <a:defRPr/>
            </a:pPr>
            <a:r>
              <a:rPr lang="en-US" altLang="zh-CN" sz="2800" b="1" dirty="0" smtClean="0"/>
              <a:t>2 </a:t>
            </a:r>
            <a:r>
              <a:rPr lang="zh-CN" altLang="en-US" sz="2800" b="1" dirty="0" smtClean="0"/>
              <a:t>运算符</a:t>
            </a:r>
            <a:r>
              <a:rPr lang="en-US" altLang="zh-CN" sz="2800" b="1" dirty="0"/>
              <a:t>——</a:t>
            </a:r>
            <a:r>
              <a:rPr lang="zh-CN" altLang="en-US" sz="2800" b="1" dirty="0" smtClean="0"/>
              <a:t>算术运算</a:t>
            </a:r>
            <a:r>
              <a:rPr lang="zh-CN" altLang="en-US" sz="2800" b="1" dirty="0"/>
              <a:t>符</a:t>
            </a:r>
          </a:p>
          <a:p>
            <a:pPr indent="0" eaLnBrk="1" hangingPunct="1">
              <a:buNone/>
              <a:tabLst>
                <a:tab pos="1071563" algn="l"/>
              </a:tabLst>
            </a:pPr>
            <a:r>
              <a:rPr lang="zh-CN" altLang="zh-CN" sz="2800" dirty="0" smtClean="0"/>
              <a:t>例</a:t>
            </a:r>
            <a:r>
              <a:rPr lang="zh-CN" altLang="en-US" sz="2800" dirty="0" smtClean="0"/>
              <a:t>：</a:t>
            </a:r>
            <a:r>
              <a:rPr lang="zh-CN" altLang="en-US" sz="2800" dirty="0"/>
              <a:t>取模运算  </a:t>
            </a:r>
            <a:r>
              <a:rPr lang="en-US" altLang="zh-CN" sz="2800" dirty="0"/>
              <a:t>MOD</a:t>
            </a:r>
            <a:r>
              <a:rPr lang="en-US" altLang="zh-CN" sz="2800" dirty="0">
                <a:latin typeface="华文中宋" panose="02010600040101010101" pitchFamily="2" charset="-122"/>
              </a:rPr>
              <a:t>——</a:t>
            </a:r>
            <a:r>
              <a:rPr lang="zh-CN" altLang="en-US" sz="2800" dirty="0"/>
              <a:t>两数相除，取它的余数。</a:t>
            </a:r>
          </a:p>
          <a:p>
            <a:pPr indent="0" eaLnBrk="1" hangingPunct="1">
              <a:buNone/>
              <a:tabLst>
                <a:tab pos="1071563" algn="l"/>
              </a:tabLst>
            </a:pPr>
            <a:r>
              <a:rPr lang="zh-CN" altLang="en-US" sz="2800" dirty="0" smtClean="0"/>
              <a:t>如</a:t>
            </a:r>
            <a:r>
              <a:rPr lang="zh-CN" altLang="en-US" sz="2800" dirty="0"/>
              <a:t>：  </a:t>
            </a:r>
            <a:r>
              <a:rPr lang="en-US" altLang="zh-CN" sz="2800" dirty="0">
                <a:solidFill>
                  <a:srgbClr val="C00000"/>
                </a:solidFill>
              </a:rPr>
              <a:t>20 MOD 7     </a:t>
            </a:r>
            <a:r>
              <a:rPr lang="zh-CN" altLang="en-US" sz="2800" dirty="0">
                <a:solidFill>
                  <a:srgbClr val="C00000"/>
                </a:solidFill>
              </a:rPr>
              <a:t>结果</a:t>
            </a:r>
            <a:r>
              <a:rPr lang="zh-CN" altLang="en-US" sz="2800" dirty="0" smtClean="0">
                <a:solidFill>
                  <a:srgbClr val="C00000"/>
                </a:solidFill>
              </a:rPr>
              <a:t>为 </a:t>
            </a:r>
            <a:r>
              <a:rPr lang="en-US" altLang="zh-CN" sz="2800" dirty="0">
                <a:solidFill>
                  <a:srgbClr val="C00000"/>
                </a:solidFill>
              </a:rPr>
              <a:t>6</a:t>
            </a:r>
          </a:p>
          <a:p>
            <a:pPr indent="0" eaLnBrk="1" hangingPunct="1">
              <a:buNone/>
              <a:tabLst>
                <a:tab pos="1071563" algn="l"/>
              </a:tabLst>
            </a:pPr>
            <a:r>
              <a:rPr lang="en-US" altLang="zh-CN" sz="2800" dirty="0">
                <a:solidFill>
                  <a:srgbClr val="C00000"/>
                </a:solidFill>
              </a:rPr>
              <a:t>          </a:t>
            </a:r>
            <a:r>
              <a:rPr lang="en-US" altLang="zh-CN" sz="2800" dirty="0" smtClean="0">
                <a:solidFill>
                  <a:srgbClr val="C00000"/>
                </a:solidFill>
              </a:rPr>
              <a:t>55 </a:t>
            </a:r>
            <a:r>
              <a:rPr lang="en-US" altLang="zh-CN" sz="2800" dirty="0">
                <a:solidFill>
                  <a:srgbClr val="C00000"/>
                </a:solidFill>
              </a:rPr>
              <a:t>MOD 6  =  </a:t>
            </a:r>
            <a:r>
              <a:rPr lang="en-US" altLang="zh-CN" sz="2800" dirty="0" smtClean="0">
                <a:solidFill>
                  <a:srgbClr val="C00000"/>
                </a:solidFill>
              </a:rPr>
              <a:t>1</a:t>
            </a:r>
            <a:endParaRPr lang="zh-CN" altLang="en-US" sz="2800" dirty="0">
              <a:solidFill>
                <a:srgbClr val="C00000"/>
              </a:solidFill>
              <a:latin typeface="华文中宋" panose="02010600040101010101" pitchFamily="2" charset="-122"/>
              <a:ea typeface="宋体" panose="02010600030101010101" pitchFamily="2" charset="-122"/>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37</a:t>
            </a:fld>
            <a:endParaRPr lang="en-US" altLang="zh-CN" dirty="0"/>
          </a:p>
        </p:txBody>
      </p:sp>
    </p:spTree>
    <p:extLst>
      <p:ext uri="{BB962C8B-B14F-4D97-AF65-F5344CB8AC3E}">
        <p14:creationId xmlns:p14="http://schemas.microsoft.com/office/powerpoint/2010/main" val="755728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3.3 </a:t>
            </a:r>
            <a:r>
              <a:rPr lang="zh-CN" altLang="en-US" dirty="0" smtClean="0"/>
              <a:t>表达式</a:t>
            </a:r>
            <a:endParaRPr lang="zh-CN" altLang="en-US" dirty="0"/>
          </a:p>
        </p:txBody>
      </p:sp>
      <p:sp>
        <p:nvSpPr>
          <p:cNvPr id="35843" name="Rectangle 3"/>
          <p:cNvSpPr>
            <a:spLocks noGrp="1" noChangeArrowheads="1"/>
          </p:cNvSpPr>
          <p:nvPr>
            <p:ph type="body" idx="1"/>
          </p:nvPr>
        </p:nvSpPr>
        <p:spPr>
          <a:xfrm>
            <a:off x="788089" y="1180405"/>
            <a:ext cx="8001000" cy="4752528"/>
          </a:xfrm>
        </p:spPr>
        <p:txBody>
          <a:bodyPr/>
          <a:lstStyle/>
          <a:p>
            <a:pPr indent="0" eaLnBrk="1" hangingPunct="1">
              <a:buNone/>
              <a:defRPr/>
            </a:pPr>
            <a:r>
              <a:rPr lang="en-US" altLang="zh-CN" sz="2800" b="1" dirty="0" smtClean="0"/>
              <a:t>2 </a:t>
            </a:r>
            <a:r>
              <a:rPr lang="zh-CN" altLang="en-US" sz="2800" b="1" dirty="0" smtClean="0"/>
              <a:t>运算符</a:t>
            </a:r>
            <a:r>
              <a:rPr lang="en-US" altLang="zh-CN" sz="2800" b="1" dirty="0" smtClean="0"/>
              <a:t>——</a:t>
            </a:r>
            <a:r>
              <a:rPr lang="zh-CN" altLang="en-US" sz="2800" b="1" dirty="0" smtClean="0"/>
              <a:t>逻辑运算符</a:t>
            </a:r>
            <a:endParaRPr lang="en-US" altLang="zh-CN" sz="2800" b="1" dirty="0" smtClean="0"/>
          </a:p>
          <a:p>
            <a:pPr>
              <a:defRPr/>
            </a:pPr>
            <a:r>
              <a:rPr lang="zh-CN" altLang="zh-CN" sz="2800" dirty="0"/>
              <a:t>逻辑操作符有：与（</a:t>
            </a:r>
            <a:r>
              <a:rPr lang="en-US" altLang="zh-CN" sz="2800" dirty="0"/>
              <a:t>AND</a:t>
            </a:r>
            <a:r>
              <a:rPr lang="zh-CN" altLang="zh-CN" sz="2800" dirty="0"/>
              <a:t>）、或（</a:t>
            </a:r>
            <a:r>
              <a:rPr lang="en-US" altLang="zh-CN" sz="2800" dirty="0"/>
              <a:t>OR</a:t>
            </a:r>
            <a:r>
              <a:rPr lang="zh-CN" altLang="zh-CN" sz="2800" dirty="0"/>
              <a:t>）、非（</a:t>
            </a:r>
            <a:r>
              <a:rPr lang="en-US" altLang="zh-CN" sz="2800" dirty="0"/>
              <a:t>NOT</a:t>
            </a:r>
            <a:r>
              <a:rPr lang="zh-CN" altLang="zh-CN" sz="2800" dirty="0"/>
              <a:t>）和异或（</a:t>
            </a:r>
            <a:r>
              <a:rPr lang="en-US" altLang="zh-CN" sz="2800" dirty="0" err="1"/>
              <a:t>XOR</a:t>
            </a:r>
            <a:r>
              <a:rPr lang="zh-CN" altLang="zh-CN" sz="2800" dirty="0"/>
              <a:t>）。</a:t>
            </a:r>
            <a:endParaRPr lang="en-US" altLang="zh-CN" sz="2800" dirty="0"/>
          </a:p>
          <a:p>
            <a:pPr>
              <a:defRPr/>
            </a:pPr>
            <a:r>
              <a:rPr lang="zh-CN" altLang="zh-CN" sz="2800" dirty="0"/>
              <a:t>逻辑操作按位进行，只适用于数值表达式。逻辑操作符指定汇编程序对操作符前后的两个数值或数值表达式进行指定的逻辑操作。要注意区分逻辑操作符与逻辑指令</a:t>
            </a:r>
            <a:r>
              <a:rPr lang="zh-CN" altLang="zh-CN" sz="2800" dirty="0" smtClean="0"/>
              <a:t>。</a:t>
            </a:r>
            <a:endParaRPr lang="zh-CN" altLang="en-US" sz="2800" b="1" dirty="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38</a:t>
            </a:fld>
            <a:endParaRPr lang="en-US" altLang="zh-CN" dirty="0"/>
          </a:p>
        </p:txBody>
      </p:sp>
    </p:spTree>
    <p:extLst>
      <p:ext uri="{BB962C8B-B14F-4D97-AF65-F5344CB8AC3E}">
        <p14:creationId xmlns:p14="http://schemas.microsoft.com/office/powerpoint/2010/main" val="915431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3.3 </a:t>
            </a:r>
            <a:r>
              <a:rPr lang="zh-CN" altLang="en-US" dirty="0" smtClean="0"/>
              <a:t>表达式</a:t>
            </a:r>
            <a:endParaRPr lang="zh-CN" altLang="en-US" dirty="0"/>
          </a:p>
        </p:txBody>
      </p:sp>
      <p:sp>
        <p:nvSpPr>
          <p:cNvPr id="35843" name="Rectangle 3"/>
          <p:cNvSpPr>
            <a:spLocks noGrp="1" noChangeArrowheads="1"/>
          </p:cNvSpPr>
          <p:nvPr>
            <p:ph type="body" idx="1"/>
          </p:nvPr>
        </p:nvSpPr>
        <p:spPr>
          <a:xfrm>
            <a:off x="788089" y="1180405"/>
            <a:ext cx="8001000" cy="4752528"/>
          </a:xfrm>
        </p:spPr>
        <p:txBody>
          <a:bodyPr/>
          <a:lstStyle/>
          <a:p>
            <a:pPr indent="0" eaLnBrk="1" hangingPunct="1">
              <a:buNone/>
              <a:defRPr/>
            </a:pPr>
            <a:r>
              <a:rPr lang="en-US" altLang="zh-CN" sz="2800" b="1" dirty="0" smtClean="0"/>
              <a:t>2 </a:t>
            </a:r>
            <a:r>
              <a:rPr lang="zh-CN" altLang="en-US" sz="2800" b="1" dirty="0" smtClean="0"/>
              <a:t>运算符</a:t>
            </a:r>
            <a:r>
              <a:rPr lang="en-US" altLang="zh-CN" sz="2800" b="1" dirty="0" smtClean="0"/>
              <a:t>——</a:t>
            </a:r>
            <a:r>
              <a:rPr lang="zh-CN" altLang="en-US" sz="2800" b="1" dirty="0" smtClean="0"/>
              <a:t>逻辑运算符</a:t>
            </a:r>
            <a:endParaRPr lang="en-US" altLang="zh-CN" sz="2800" b="1" dirty="0" smtClean="0"/>
          </a:p>
          <a:p>
            <a:pPr>
              <a:defRPr/>
            </a:pPr>
            <a:r>
              <a:rPr lang="zh-CN" altLang="zh-CN" sz="2800" dirty="0" smtClean="0"/>
              <a:t>例如</a:t>
            </a:r>
            <a:r>
              <a:rPr lang="zh-CN" altLang="zh-CN" sz="2800" dirty="0"/>
              <a:t>：</a:t>
            </a:r>
          </a:p>
          <a:p>
            <a:pPr>
              <a:buNone/>
              <a:defRPr/>
            </a:pPr>
            <a:r>
              <a:rPr lang="en-US" altLang="zh-CN" sz="2800" dirty="0"/>
              <a:t>    AND  DX,  PORT  AND  </a:t>
            </a:r>
            <a:r>
              <a:rPr lang="en-US" altLang="zh-CN" sz="2800" dirty="0" err="1"/>
              <a:t>0FH</a:t>
            </a:r>
            <a:endParaRPr lang="zh-CN" altLang="en-US" sz="2800" dirty="0"/>
          </a:p>
          <a:p>
            <a:pPr indent="0" eaLnBrk="1" hangingPunct="1">
              <a:buNone/>
              <a:defRPr/>
            </a:pPr>
            <a:endParaRPr lang="zh-CN" altLang="en-US" sz="2800" b="1" dirty="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39</a:t>
            </a:fld>
            <a:endParaRPr lang="en-US" altLang="zh-CN" dirty="0"/>
          </a:p>
        </p:txBody>
      </p:sp>
      <p:sp>
        <p:nvSpPr>
          <p:cNvPr id="5" name="AutoShape 4"/>
          <p:cNvSpPr>
            <a:spLocks noChangeArrowheads="1"/>
          </p:cNvSpPr>
          <p:nvPr/>
        </p:nvSpPr>
        <p:spPr bwMode="auto">
          <a:xfrm>
            <a:off x="4788589" y="4149080"/>
            <a:ext cx="3240087" cy="865187"/>
          </a:xfrm>
          <a:prstGeom prst="wedgeRoundRectCallout">
            <a:avLst>
              <a:gd name="adj1" fmla="val -57984"/>
              <a:gd name="adj2" fmla="val -151596"/>
              <a:gd name="adj3" fmla="val 16667"/>
            </a:avLst>
          </a:prstGeom>
          <a:solidFill>
            <a:schemeClr val="accent1"/>
          </a:solidFill>
          <a:ln w="9525">
            <a:solidFill>
              <a:schemeClr val="tx1"/>
            </a:solidFill>
            <a:miter lim="800000"/>
            <a:headEnd/>
            <a:tailEnd/>
          </a:ln>
        </p:spPr>
        <p:txBody>
          <a:bodyPr/>
          <a:lstStyle>
            <a:lvl1pPr>
              <a:spcBef>
                <a:spcPct val="20000"/>
              </a:spcBef>
              <a:buChar char="•"/>
              <a:defRPr sz="2400">
                <a:solidFill>
                  <a:schemeClr val="tx1"/>
                </a:solidFill>
                <a:latin typeface="Arial" panose="020B0604020202020204" pitchFamily="34" charset="0"/>
                <a:ea typeface="华文中宋" panose="0201060004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dirty="0">
                <a:ea typeface="宋体" panose="02010600030101010101" pitchFamily="2" charset="-122"/>
              </a:rPr>
              <a:t>逻辑表达式，汇编时计算出结果</a:t>
            </a:r>
          </a:p>
        </p:txBody>
      </p:sp>
      <p:sp>
        <p:nvSpPr>
          <p:cNvPr id="6" name="AutoShape 5"/>
          <p:cNvSpPr>
            <a:spLocks noChangeArrowheads="1"/>
          </p:cNvSpPr>
          <p:nvPr/>
        </p:nvSpPr>
        <p:spPr bwMode="auto">
          <a:xfrm>
            <a:off x="395536" y="4221088"/>
            <a:ext cx="3240087" cy="865188"/>
          </a:xfrm>
          <a:prstGeom prst="wedgeRoundRectCallout">
            <a:avLst>
              <a:gd name="adj1" fmla="val -14032"/>
              <a:gd name="adj2" fmla="val -156607"/>
              <a:gd name="adj3" fmla="val 16667"/>
            </a:avLst>
          </a:prstGeom>
          <a:solidFill>
            <a:srgbClr val="CCFFFF"/>
          </a:solidFill>
          <a:ln w="9525">
            <a:solidFill>
              <a:schemeClr val="tx1"/>
            </a:solidFill>
            <a:miter lim="800000"/>
            <a:headEnd/>
            <a:tailEnd/>
          </a:ln>
        </p:spPr>
        <p:txBody>
          <a:bodyPr/>
          <a:lstStyle>
            <a:lvl1pPr>
              <a:spcBef>
                <a:spcPct val="20000"/>
              </a:spcBef>
              <a:buChar char="•"/>
              <a:defRPr sz="2400">
                <a:solidFill>
                  <a:schemeClr val="tx1"/>
                </a:solidFill>
                <a:latin typeface="Arial" panose="020B0604020202020204" pitchFamily="34" charset="0"/>
                <a:ea typeface="华文中宋" panose="0201060004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a:ea typeface="宋体" panose="02010600030101010101" pitchFamily="2" charset="-122"/>
              </a:rPr>
              <a:t>逻辑指令，程序执行时起作用</a:t>
            </a:r>
          </a:p>
        </p:txBody>
      </p:sp>
    </p:spTree>
    <p:extLst>
      <p:ext uri="{BB962C8B-B14F-4D97-AF65-F5344CB8AC3E}">
        <p14:creationId xmlns:p14="http://schemas.microsoft.com/office/powerpoint/2010/main" val="2531356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a:t>
            </a:r>
            <a:r>
              <a:rPr lang="zh-CN" altLang="en-US" dirty="0" smtClean="0"/>
              <a:t>汇编语言概述</a:t>
            </a:r>
            <a:endParaRPr lang="zh-CN" altLang="en-US" dirty="0"/>
          </a:p>
        </p:txBody>
      </p:sp>
      <p:sp>
        <p:nvSpPr>
          <p:cNvPr id="35843" name="Rectangle 3"/>
          <p:cNvSpPr>
            <a:spLocks noGrp="1" noChangeArrowheads="1"/>
          </p:cNvSpPr>
          <p:nvPr>
            <p:ph type="body" idx="1"/>
          </p:nvPr>
        </p:nvSpPr>
        <p:spPr>
          <a:xfrm>
            <a:off x="571500" y="1196752"/>
            <a:ext cx="8001000" cy="4752528"/>
          </a:xfrm>
        </p:spPr>
        <p:txBody>
          <a:bodyPr/>
          <a:lstStyle/>
          <a:p>
            <a:pPr>
              <a:buClr>
                <a:srgbClr val="CC0000"/>
              </a:buClr>
              <a:buNone/>
            </a:pPr>
            <a:r>
              <a:rPr lang="en-US" altLang="zh-CN" dirty="0">
                <a:solidFill>
                  <a:srgbClr val="A50021"/>
                </a:solidFill>
                <a:effectLst>
                  <a:outerShdw blurRad="38100" dist="38100" dir="2700000" algn="tl">
                    <a:srgbClr val="C0C0C0"/>
                  </a:outerShdw>
                </a:effectLst>
                <a:ea typeface="黑体" panose="02010609060101010101" pitchFamily="49" charset="-122"/>
              </a:rPr>
              <a:t> </a:t>
            </a:r>
            <a:r>
              <a:rPr lang="zh-CN" altLang="en-US" dirty="0">
                <a:solidFill>
                  <a:srgbClr val="A50021"/>
                </a:solidFill>
                <a:effectLst>
                  <a:outerShdw blurRad="38100" dist="38100" dir="2700000" algn="tl">
                    <a:srgbClr val="C0C0C0"/>
                  </a:outerShdw>
                </a:effectLst>
                <a:ea typeface="黑体" panose="02010609060101010101" pitchFamily="49" charset="-122"/>
              </a:rPr>
              <a:t>机器语言 </a:t>
            </a:r>
            <a:r>
              <a:rPr lang="en-US" altLang="zh-CN" dirty="0">
                <a:solidFill>
                  <a:srgbClr val="A50021"/>
                </a:solidFill>
                <a:effectLst>
                  <a:outerShdw blurRad="38100" dist="38100" dir="2700000" algn="tl">
                    <a:srgbClr val="C0C0C0"/>
                  </a:outerShdw>
                </a:effectLst>
                <a:ea typeface="黑体" panose="02010609060101010101" pitchFamily="49" charset="-122"/>
              </a:rPr>
              <a:t>(Machine Language)</a:t>
            </a:r>
          </a:p>
          <a:p>
            <a:pPr eaLnBrk="1" hangingPunct="1">
              <a:buNone/>
            </a:pPr>
            <a:r>
              <a:rPr lang="en-US" altLang="zh-CN" dirty="0">
                <a:effectLst>
                  <a:outerShdw blurRad="38100" dist="38100" dir="2700000" algn="tl">
                    <a:srgbClr val="C0C0C0"/>
                  </a:outerShdw>
                </a:effectLst>
                <a:ea typeface="黑体" panose="02010609060101010101" pitchFamily="49" charset="-122"/>
              </a:rPr>
              <a:t> </a:t>
            </a:r>
            <a:r>
              <a:rPr lang="zh-CN" altLang="en-US" dirty="0" smtClean="0">
                <a:effectLst>
                  <a:outerShdw blurRad="38100" dist="38100" dir="2700000" algn="tl">
                    <a:srgbClr val="C0C0C0"/>
                  </a:outerShdw>
                </a:effectLst>
                <a:ea typeface="黑体" panose="02010609060101010101" pitchFamily="49" charset="-122"/>
              </a:rPr>
              <a:t>机器语言是由</a:t>
            </a:r>
            <a:r>
              <a:rPr lang="en-US" altLang="zh-CN" dirty="0" smtClean="0">
                <a:effectLst>
                  <a:outerShdw blurRad="38100" dist="38100" dir="2700000" algn="tl">
                    <a:srgbClr val="C0C0C0"/>
                  </a:outerShdw>
                </a:effectLst>
                <a:ea typeface="黑体" panose="02010609060101010101" pitchFamily="49" charset="-122"/>
              </a:rPr>
              <a:t>0</a:t>
            </a:r>
            <a:r>
              <a:rPr lang="zh-CN" altLang="en-US" dirty="0" smtClean="0">
                <a:effectLst>
                  <a:outerShdw blurRad="38100" dist="38100" dir="2700000" algn="tl">
                    <a:srgbClr val="C0C0C0"/>
                  </a:outerShdw>
                </a:effectLst>
                <a:ea typeface="黑体" panose="02010609060101010101" pitchFamily="49" charset="-122"/>
              </a:rPr>
              <a:t>、</a:t>
            </a:r>
            <a:r>
              <a:rPr lang="en-US" altLang="zh-CN" dirty="0" smtClean="0">
                <a:effectLst>
                  <a:outerShdw blurRad="38100" dist="38100" dir="2700000" algn="tl">
                    <a:srgbClr val="C0C0C0"/>
                  </a:outerShdw>
                </a:effectLst>
                <a:ea typeface="黑体" panose="02010609060101010101" pitchFamily="49" charset="-122"/>
              </a:rPr>
              <a:t>1</a:t>
            </a:r>
            <a:r>
              <a:rPr lang="zh-CN" altLang="en-US" dirty="0" smtClean="0">
                <a:effectLst>
                  <a:outerShdw blurRad="38100" dist="38100" dir="2700000" algn="tl">
                    <a:srgbClr val="C0C0C0"/>
                  </a:outerShdw>
                </a:effectLst>
                <a:ea typeface="黑体" panose="02010609060101010101" pitchFamily="49" charset="-122"/>
              </a:rPr>
              <a:t>二进制代码书写和存储的指令与数据。</a:t>
            </a:r>
            <a:endParaRPr lang="en-US" altLang="zh-CN" dirty="0" smtClean="0">
              <a:effectLst>
                <a:outerShdw blurRad="38100" dist="38100" dir="2700000" algn="tl">
                  <a:srgbClr val="C0C0C0"/>
                </a:outerShdw>
              </a:effectLst>
              <a:ea typeface="黑体" panose="02010609060101010101" pitchFamily="49" charset="-122"/>
            </a:endParaRPr>
          </a:p>
          <a:p>
            <a:pPr>
              <a:buFontTx/>
              <a:buNone/>
            </a:pPr>
            <a:r>
              <a:rPr lang="zh-CN" altLang="en-US" dirty="0">
                <a:solidFill>
                  <a:srgbClr val="A50021"/>
                </a:solidFill>
                <a:effectLst>
                  <a:outerShdw blurRad="38100" dist="38100" dir="2700000" algn="tl">
                    <a:srgbClr val="C0C0C0"/>
                  </a:outerShdw>
                </a:effectLst>
                <a:ea typeface="黑体" panose="02010609060101010101" pitchFamily="49" charset="-122"/>
              </a:rPr>
              <a:t>特点：</a:t>
            </a:r>
          </a:p>
          <a:p>
            <a:pPr>
              <a:buFontTx/>
              <a:buNone/>
            </a:pPr>
            <a:r>
              <a:rPr lang="zh-CN" altLang="en-US" dirty="0">
                <a:effectLst>
                  <a:outerShdw blurRad="38100" dist="38100" dir="2700000" algn="tl">
                    <a:srgbClr val="C0C0C0"/>
                  </a:outerShdw>
                </a:effectLst>
                <a:ea typeface="黑体" panose="02010609060101010101" pitchFamily="49" charset="-122"/>
              </a:rPr>
              <a:t>	    能为机器直接识别与执行；</a:t>
            </a:r>
          </a:p>
          <a:p>
            <a:pPr>
              <a:buFontTx/>
              <a:buNone/>
            </a:pPr>
            <a:r>
              <a:rPr lang="zh-CN" altLang="en-US" dirty="0">
                <a:effectLst>
                  <a:outerShdw blurRad="38100" dist="38100" dir="2700000" algn="tl">
                    <a:srgbClr val="C0C0C0"/>
                  </a:outerShdw>
                </a:effectLst>
                <a:ea typeface="黑体" panose="02010609060101010101" pitchFamily="49" charset="-122"/>
              </a:rPr>
              <a:t>        </a:t>
            </a:r>
            <a:r>
              <a:rPr lang="zh-CN" altLang="en-US" dirty="0" smtClean="0">
                <a:effectLst>
                  <a:outerShdw blurRad="38100" dist="38100" dir="2700000" algn="tl">
                    <a:srgbClr val="C0C0C0"/>
                  </a:outerShdw>
                </a:effectLst>
                <a:ea typeface="黑体" panose="02010609060101010101" pitchFamily="49" charset="-122"/>
              </a:rPr>
              <a:t>       程序</a:t>
            </a:r>
            <a:r>
              <a:rPr lang="zh-CN" altLang="en-US" dirty="0">
                <a:effectLst>
                  <a:outerShdw blurRad="38100" dist="38100" dir="2700000" algn="tl">
                    <a:srgbClr val="C0C0C0"/>
                  </a:outerShdw>
                </a:effectLst>
                <a:ea typeface="黑体" panose="02010609060101010101" pitchFamily="49" charset="-122"/>
              </a:rPr>
              <a:t>所占内存 空间较少。</a:t>
            </a:r>
          </a:p>
          <a:p>
            <a:pPr>
              <a:spcBef>
                <a:spcPct val="80000"/>
              </a:spcBef>
              <a:buFontTx/>
              <a:buNone/>
            </a:pPr>
            <a:r>
              <a:rPr lang="zh-CN" altLang="en-US" dirty="0">
                <a:solidFill>
                  <a:srgbClr val="A50021"/>
                </a:solidFill>
                <a:effectLst>
                  <a:outerShdw blurRad="38100" dist="38100" dir="2700000" algn="tl">
                    <a:srgbClr val="C0C0C0"/>
                  </a:outerShdw>
                </a:effectLst>
                <a:ea typeface="黑体" panose="02010609060101010101" pitchFamily="49" charset="-122"/>
              </a:rPr>
              <a:t>缺点：</a:t>
            </a:r>
          </a:p>
          <a:p>
            <a:pPr>
              <a:buFontTx/>
              <a:buNone/>
            </a:pPr>
            <a:r>
              <a:rPr lang="zh-CN" altLang="en-US" dirty="0">
                <a:effectLst>
                  <a:outerShdw blurRad="38100" dist="38100" dir="2700000" algn="tl">
                    <a:srgbClr val="C0C0C0"/>
                  </a:outerShdw>
                </a:effectLst>
                <a:ea typeface="黑体" panose="02010609060101010101" pitchFamily="49" charset="-122"/>
              </a:rPr>
              <a:t>	    难认、难记、难编写、易出错。</a:t>
            </a:r>
          </a:p>
          <a:p>
            <a:pPr eaLnBrk="1" hangingPunct="1">
              <a:buNone/>
            </a:pPr>
            <a:endParaRPr lang="en-US" altLang="zh-CN" dirty="0" smtClean="0">
              <a:solidFill>
                <a:srgbClr val="008000"/>
              </a:solidFill>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4</a:t>
            </a:fld>
            <a:endParaRPr lang="en-US" altLang="zh-CN" dirty="0"/>
          </a:p>
        </p:txBody>
      </p:sp>
    </p:spTree>
    <p:extLst>
      <p:ext uri="{BB962C8B-B14F-4D97-AF65-F5344CB8AC3E}">
        <p14:creationId xmlns:p14="http://schemas.microsoft.com/office/powerpoint/2010/main" val="2460823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3.3 </a:t>
            </a:r>
            <a:r>
              <a:rPr lang="zh-CN" altLang="en-US" dirty="0" smtClean="0"/>
              <a:t>表达式</a:t>
            </a:r>
            <a:endParaRPr lang="zh-CN" altLang="en-US" dirty="0"/>
          </a:p>
        </p:txBody>
      </p:sp>
      <p:sp>
        <p:nvSpPr>
          <p:cNvPr id="35843" name="Rectangle 3"/>
          <p:cNvSpPr>
            <a:spLocks noGrp="1" noChangeArrowheads="1"/>
          </p:cNvSpPr>
          <p:nvPr>
            <p:ph type="body" idx="1"/>
          </p:nvPr>
        </p:nvSpPr>
        <p:spPr>
          <a:xfrm>
            <a:off x="788089" y="1180405"/>
            <a:ext cx="8001000" cy="4752528"/>
          </a:xfrm>
        </p:spPr>
        <p:txBody>
          <a:bodyPr/>
          <a:lstStyle/>
          <a:p>
            <a:pPr indent="0" eaLnBrk="1" hangingPunct="1">
              <a:buNone/>
              <a:defRPr/>
            </a:pPr>
            <a:r>
              <a:rPr lang="en-US" altLang="zh-CN" sz="2800" b="1" dirty="0" smtClean="0"/>
              <a:t>2 </a:t>
            </a:r>
            <a:r>
              <a:rPr lang="zh-CN" altLang="en-US" sz="2800" b="1" dirty="0" smtClean="0"/>
              <a:t>运算符</a:t>
            </a:r>
            <a:r>
              <a:rPr lang="en-US" altLang="zh-CN" sz="2800" b="1" dirty="0" smtClean="0"/>
              <a:t>——</a:t>
            </a:r>
            <a:r>
              <a:rPr lang="zh-CN" altLang="en-US" sz="2800" b="1" dirty="0" smtClean="0"/>
              <a:t>逻辑运算符</a:t>
            </a:r>
            <a:endParaRPr lang="en-US" altLang="zh-CN" sz="2800" b="1" dirty="0" smtClean="0"/>
          </a:p>
          <a:p>
            <a:pPr>
              <a:defRPr/>
            </a:pPr>
            <a:r>
              <a:rPr lang="zh-CN" altLang="zh-CN" sz="2800" dirty="0" smtClean="0"/>
              <a:t>例如</a:t>
            </a:r>
            <a:r>
              <a:rPr lang="zh-CN" altLang="zh-CN" sz="2800" dirty="0"/>
              <a:t>：</a:t>
            </a:r>
          </a:p>
          <a:p>
            <a:pPr>
              <a:buNone/>
              <a:defRPr/>
            </a:pPr>
            <a:r>
              <a:rPr lang="en-US" altLang="zh-CN" sz="2800" dirty="0"/>
              <a:t>    </a:t>
            </a:r>
            <a:endParaRPr lang="zh-CN" altLang="en-US" sz="2800" b="1" dirty="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40</a:t>
            </a:fld>
            <a:endParaRPr lang="en-US" altLang="zh-CN" dirty="0"/>
          </a:p>
        </p:txBody>
      </p:sp>
      <p:graphicFrame>
        <p:nvGraphicFramePr>
          <p:cNvPr id="7" name="Group 3"/>
          <p:cNvGraphicFramePr>
            <a:graphicFrameLocks noGrp="1"/>
          </p:cNvGraphicFramePr>
          <p:nvPr>
            <p:extLst>
              <p:ext uri="{D42A27DB-BD31-4B8C-83A1-F6EECF244321}">
                <p14:modId xmlns:p14="http://schemas.microsoft.com/office/powerpoint/2010/main" val="2741126430"/>
              </p:ext>
            </p:extLst>
          </p:nvPr>
        </p:nvGraphicFramePr>
        <p:xfrm>
          <a:off x="903829" y="2852936"/>
          <a:ext cx="7956550" cy="2628702"/>
        </p:xfrm>
        <a:graphic>
          <a:graphicData uri="http://schemas.openxmlformats.org/drawingml/2006/table">
            <a:tbl>
              <a:tblPr/>
              <a:tblGrid>
                <a:gridCol w="1225550">
                  <a:extLst>
                    <a:ext uri="{9D8B030D-6E8A-4147-A177-3AD203B41FA5}">
                      <a16:colId xmlns:a16="http://schemas.microsoft.com/office/drawing/2014/main" val="3542756233"/>
                    </a:ext>
                  </a:extLst>
                </a:gridCol>
                <a:gridCol w="844550">
                  <a:extLst>
                    <a:ext uri="{9D8B030D-6E8A-4147-A177-3AD203B41FA5}">
                      <a16:colId xmlns:a16="http://schemas.microsoft.com/office/drawing/2014/main" val="3683327789"/>
                    </a:ext>
                  </a:extLst>
                </a:gridCol>
                <a:gridCol w="5886450">
                  <a:extLst>
                    <a:ext uri="{9D8B030D-6E8A-4147-A177-3AD203B41FA5}">
                      <a16:colId xmlns:a16="http://schemas.microsoft.com/office/drawing/2014/main" val="2719356527"/>
                    </a:ext>
                  </a:extLst>
                </a:gridCol>
              </a:tblGrid>
              <a:tr h="488752">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rgbClr val="3333FF"/>
                          </a:solidFill>
                          <a:effectLst>
                            <a:outerShdw blurRad="38100" dist="38100" dir="2700000" algn="tl">
                              <a:srgbClr val="C0C0C0"/>
                            </a:outerShdw>
                          </a:effectLst>
                          <a:latin typeface="Arial" panose="020B0604020202020204" pitchFamily="34" charset="0"/>
                          <a:ea typeface="黑体" panose="02010609060101010101" pitchFamily="49" charset="-122"/>
                        </a:rPr>
                        <a:t>运算符</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rgbClr val="3333FF"/>
                          </a:solidFill>
                          <a:effectLst>
                            <a:outerShdw blurRad="38100" dist="38100" dir="2700000" algn="tl">
                              <a:srgbClr val="C0C0C0"/>
                            </a:outerShdw>
                          </a:effectLst>
                          <a:latin typeface="Arial" panose="020B0604020202020204" pitchFamily="34" charset="0"/>
                          <a:ea typeface="黑体" panose="02010609060101010101" pitchFamily="49" charset="-122"/>
                        </a:rPr>
                        <a:t>运算</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rgbClr val="3333FF"/>
                          </a:solidFill>
                          <a:effectLst>
                            <a:outerShdw blurRad="38100" dist="38100" dir="2700000" algn="tl">
                              <a:srgbClr val="C0C0C0"/>
                            </a:outerShdw>
                          </a:effectLst>
                          <a:latin typeface="Arial" panose="020B0604020202020204" pitchFamily="34" charset="0"/>
                          <a:ea typeface="黑体" panose="02010609060101010101" pitchFamily="49" charset="-122"/>
                        </a:rPr>
                        <a:t>举例</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extLst>
                  <a:ext uri="{0D108BD9-81ED-4DB2-BD59-A6C34878D82A}">
                    <a16:rowId xmlns:a16="http://schemas.microsoft.com/office/drawing/2014/main" val="1725498143"/>
                  </a:ext>
                </a:extLst>
              </a:tr>
              <a:tr h="52705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黑体" panose="02010609060101010101" pitchFamily="49" charset="-122"/>
                        </a:rPr>
                        <a:t>AND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黑体" panose="02010609060101010101" pitchFamily="49" charset="-122"/>
                        </a:rPr>
                        <a:t>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黑体" panose="02010609060101010101" pitchFamily="49" charset="-122"/>
                        </a:rPr>
                        <a:t>MOV  AL, 5H AND 8FH    </a:t>
                      </a:r>
                      <a:r>
                        <a:rPr kumimoji="0" lang="zh-CN" altLang="en-US" sz="2400" b="1" i="0" u="none" strike="noStrike" cap="none" normalizeH="0" baseline="0" smtClean="0">
                          <a:ln>
                            <a:noFill/>
                          </a:ln>
                          <a:solidFill>
                            <a:srgbClr val="0099CC"/>
                          </a:solidFill>
                          <a:effectLst>
                            <a:outerShdw blurRad="38100" dist="38100" dir="2700000" algn="tl">
                              <a:srgbClr val="C0C0C0"/>
                            </a:outerShdw>
                          </a:effectLst>
                          <a:latin typeface="Arial" panose="020B0604020202020204" pitchFamily="34" charset="0"/>
                          <a:ea typeface="黑体" panose="02010609060101010101" pitchFamily="49" charset="-122"/>
                        </a:rPr>
                        <a:t>；</a:t>
                      </a:r>
                      <a:r>
                        <a:rPr kumimoji="0" lang="en-US" altLang="zh-CN" sz="2400" b="1" i="0" u="none" strike="noStrike" cap="none" normalizeH="0" baseline="0" smtClean="0">
                          <a:ln>
                            <a:noFill/>
                          </a:ln>
                          <a:solidFill>
                            <a:srgbClr val="0099CC"/>
                          </a:solidFill>
                          <a:effectLst>
                            <a:outerShdw blurRad="38100" dist="38100" dir="2700000" algn="tl">
                              <a:srgbClr val="C0C0C0"/>
                            </a:outerShdw>
                          </a:effectLst>
                          <a:latin typeface="Arial" panose="020B0604020202020204" pitchFamily="34" charset="0"/>
                          <a:ea typeface="黑体" panose="02010609060101010101" pitchFamily="49" charset="-122"/>
                        </a:rPr>
                        <a:t>AL ←05H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extLst>
                  <a:ext uri="{0D108BD9-81ED-4DB2-BD59-A6C34878D82A}">
                    <a16:rowId xmlns:a16="http://schemas.microsoft.com/office/drawing/2014/main" val="1439560453"/>
                  </a:ext>
                </a:extLst>
              </a:tr>
              <a:tr h="52705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黑体" panose="02010609060101010101" pitchFamily="49" charset="-122"/>
                        </a:rPr>
                        <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黑体" panose="02010609060101010101" pitchFamily="49" charset="-122"/>
                        </a:rPr>
                        <a:t>或</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黑体" panose="02010609060101010101" pitchFamily="49" charset="-122"/>
                        </a:rPr>
                        <a:t>MOV  AL, 5H OR 80H      </a:t>
                      </a:r>
                      <a:r>
                        <a:rPr kumimoji="0" lang="zh-CN" altLang="en-US" sz="2400" b="1" i="0" u="none" strike="noStrike" cap="none" normalizeH="0" baseline="0" smtClean="0">
                          <a:ln>
                            <a:noFill/>
                          </a:ln>
                          <a:solidFill>
                            <a:srgbClr val="0099CC"/>
                          </a:solidFill>
                          <a:effectLst>
                            <a:outerShdw blurRad="38100" dist="38100" dir="2700000" algn="tl">
                              <a:srgbClr val="C0C0C0"/>
                            </a:outerShdw>
                          </a:effectLst>
                          <a:latin typeface="Arial" panose="020B0604020202020204" pitchFamily="34" charset="0"/>
                          <a:ea typeface="黑体" panose="02010609060101010101" pitchFamily="49" charset="-122"/>
                        </a:rPr>
                        <a:t>；</a:t>
                      </a:r>
                      <a:r>
                        <a:rPr kumimoji="0" lang="en-US" altLang="zh-CN" sz="2400" b="1" i="0" u="none" strike="noStrike" cap="none" normalizeH="0" baseline="0" smtClean="0">
                          <a:ln>
                            <a:noFill/>
                          </a:ln>
                          <a:solidFill>
                            <a:srgbClr val="0099CC"/>
                          </a:solidFill>
                          <a:effectLst>
                            <a:outerShdw blurRad="38100" dist="38100" dir="2700000" algn="tl">
                              <a:srgbClr val="C0C0C0"/>
                            </a:outerShdw>
                          </a:effectLst>
                          <a:latin typeface="Arial" panose="020B0604020202020204" pitchFamily="34" charset="0"/>
                          <a:ea typeface="黑体" panose="02010609060101010101" pitchFamily="49" charset="-122"/>
                        </a:rPr>
                        <a:t>AL ←85H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extLst>
                  <a:ext uri="{0D108BD9-81ED-4DB2-BD59-A6C34878D82A}">
                    <a16:rowId xmlns:a16="http://schemas.microsoft.com/office/drawing/2014/main" val="452506690"/>
                  </a:ext>
                </a:extLst>
              </a:tr>
              <a:tr h="52705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黑体" panose="02010609060101010101" pitchFamily="49" charset="-122"/>
                        </a:rPr>
                        <a:t>XOR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黑体" panose="02010609060101010101" pitchFamily="49" charset="-122"/>
                        </a:rPr>
                        <a:t>异或</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黑体" panose="02010609060101010101" pitchFamily="49" charset="-122"/>
                        </a:rPr>
                        <a:t>MOV  AL,10 XOR 10        </a:t>
                      </a:r>
                      <a:r>
                        <a:rPr kumimoji="0" lang="zh-CN" altLang="en-US" sz="2400" b="1" i="0" u="none" strike="noStrike" cap="none" normalizeH="0" baseline="0" smtClean="0">
                          <a:ln>
                            <a:noFill/>
                          </a:ln>
                          <a:solidFill>
                            <a:srgbClr val="0099CC"/>
                          </a:solidFill>
                          <a:effectLst>
                            <a:outerShdw blurRad="38100" dist="38100" dir="2700000" algn="tl">
                              <a:srgbClr val="C0C0C0"/>
                            </a:outerShdw>
                          </a:effectLst>
                          <a:latin typeface="Arial" panose="020B0604020202020204" pitchFamily="34" charset="0"/>
                          <a:ea typeface="黑体" panose="02010609060101010101" pitchFamily="49" charset="-122"/>
                        </a:rPr>
                        <a:t>；</a:t>
                      </a:r>
                      <a:r>
                        <a:rPr kumimoji="0" lang="en-US" altLang="zh-CN" sz="2400" b="1" i="0" u="none" strike="noStrike" cap="none" normalizeH="0" baseline="0" smtClean="0">
                          <a:ln>
                            <a:noFill/>
                          </a:ln>
                          <a:solidFill>
                            <a:srgbClr val="0099CC"/>
                          </a:solidFill>
                          <a:effectLst>
                            <a:outerShdw blurRad="38100" dist="38100" dir="2700000" algn="tl">
                              <a:srgbClr val="C0C0C0"/>
                            </a:outerShdw>
                          </a:effectLst>
                          <a:latin typeface="Arial" panose="020B0604020202020204" pitchFamily="34" charset="0"/>
                          <a:ea typeface="黑体" panose="02010609060101010101" pitchFamily="49" charset="-122"/>
                        </a:rPr>
                        <a:t>AL ←00H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extLst>
                  <a:ext uri="{0D108BD9-81ED-4DB2-BD59-A6C34878D82A}">
                    <a16:rowId xmlns:a16="http://schemas.microsoft.com/office/drawing/2014/main" val="610213636"/>
                  </a:ext>
                </a:extLst>
              </a:tr>
              <a:tr h="5588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黑体" panose="02010609060101010101" pitchFamily="49" charset="-122"/>
                        </a:rPr>
                        <a:t>NOT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黑体" panose="02010609060101010101" pitchFamily="49" charset="-122"/>
                        </a:rPr>
                        <a:t>取反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err="1" smtClean="0">
                          <a:ln>
                            <a:noFill/>
                          </a:ln>
                          <a:solidFill>
                            <a:schemeClr val="tx1"/>
                          </a:solidFill>
                          <a:effectLst>
                            <a:outerShdw blurRad="38100" dist="38100" dir="2700000" algn="tl">
                              <a:srgbClr val="C0C0C0"/>
                            </a:outerShdw>
                          </a:effectLst>
                          <a:latin typeface="Arial" panose="020B0604020202020204" pitchFamily="34" charset="0"/>
                          <a:ea typeface="黑体" panose="02010609060101010101" pitchFamily="49" charset="-122"/>
                        </a:rPr>
                        <a:t>MOV</a:t>
                      </a:r>
                      <a:r>
                        <a:rPr kumimoji="0" lang="en-US" altLang="zh-CN" sz="2400" b="1" i="0" u="none" strike="noStrike" cap="none" normalizeH="0" baseline="0" dirty="0" smtClean="0">
                          <a:ln>
                            <a:noFill/>
                          </a:ln>
                          <a:solidFill>
                            <a:schemeClr val="tx1"/>
                          </a:solidFill>
                          <a:effectLst>
                            <a:outerShdw blurRad="38100" dist="38100" dir="2700000" algn="tl">
                              <a:srgbClr val="C0C0C0"/>
                            </a:outerShdw>
                          </a:effectLst>
                          <a:latin typeface="Arial" panose="020B0604020202020204" pitchFamily="34" charset="0"/>
                          <a:ea typeface="黑体" panose="02010609060101010101" pitchFamily="49" charset="-122"/>
                        </a:rPr>
                        <a:t>  AL, NOT </a:t>
                      </a:r>
                      <a:r>
                        <a:rPr kumimoji="0" lang="en-US" altLang="zh-CN" sz="2400" b="1" i="0" u="none" strike="noStrike" cap="none" normalizeH="0" baseline="0" dirty="0" err="1" smtClean="0">
                          <a:ln>
                            <a:noFill/>
                          </a:ln>
                          <a:solidFill>
                            <a:schemeClr val="tx1"/>
                          </a:solidFill>
                          <a:effectLst>
                            <a:outerShdw blurRad="38100" dist="38100" dir="2700000" algn="tl">
                              <a:srgbClr val="C0C0C0"/>
                            </a:outerShdw>
                          </a:effectLst>
                          <a:latin typeface="Arial" panose="020B0604020202020204" pitchFamily="34" charset="0"/>
                          <a:ea typeface="黑体" panose="02010609060101010101" pitchFamily="49" charset="-122"/>
                        </a:rPr>
                        <a:t>24H</a:t>
                      </a:r>
                      <a:r>
                        <a:rPr kumimoji="0" lang="en-US" altLang="zh-CN" sz="2400" b="1" i="0" u="none" strike="noStrike" cap="none" normalizeH="0" baseline="0" dirty="0" smtClean="0">
                          <a:ln>
                            <a:noFill/>
                          </a:ln>
                          <a:solidFill>
                            <a:schemeClr val="tx1"/>
                          </a:solidFill>
                          <a:effectLst>
                            <a:outerShdw blurRad="38100" dist="38100" dir="2700000" algn="tl">
                              <a:srgbClr val="C0C0C0"/>
                            </a:outerShdw>
                          </a:effectLst>
                          <a:latin typeface="Arial" panose="020B0604020202020204" pitchFamily="34" charset="0"/>
                          <a:ea typeface="黑体" panose="02010609060101010101" pitchFamily="49" charset="-122"/>
                        </a:rPr>
                        <a:t>          </a:t>
                      </a:r>
                      <a:r>
                        <a:rPr kumimoji="0" lang="zh-CN" altLang="en-US" sz="2400" b="1" i="0" u="none" strike="noStrike" cap="none" normalizeH="0" baseline="0" dirty="0" smtClean="0">
                          <a:ln>
                            <a:noFill/>
                          </a:ln>
                          <a:solidFill>
                            <a:srgbClr val="0099CC"/>
                          </a:solidFill>
                          <a:effectLst>
                            <a:outerShdw blurRad="38100" dist="38100" dir="2700000" algn="tl">
                              <a:srgbClr val="C0C0C0"/>
                            </a:outerShdw>
                          </a:effectLst>
                          <a:latin typeface="Arial" panose="020B0604020202020204" pitchFamily="34" charset="0"/>
                          <a:ea typeface="黑体" panose="02010609060101010101" pitchFamily="49" charset="-122"/>
                        </a:rPr>
                        <a:t>；</a:t>
                      </a:r>
                      <a:r>
                        <a:rPr kumimoji="0" lang="en-US" altLang="zh-CN" sz="2400" b="1" i="0" u="none" strike="noStrike" cap="none" normalizeH="0" baseline="0" dirty="0" smtClean="0">
                          <a:ln>
                            <a:noFill/>
                          </a:ln>
                          <a:solidFill>
                            <a:srgbClr val="0099CC"/>
                          </a:solidFill>
                          <a:effectLst>
                            <a:outerShdw blurRad="38100" dist="38100" dir="2700000" algn="tl">
                              <a:srgbClr val="C0C0C0"/>
                            </a:outerShdw>
                          </a:effectLst>
                          <a:latin typeface="Arial" panose="020B0604020202020204" pitchFamily="34" charset="0"/>
                          <a:ea typeface="黑体" panose="02010609060101010101" pitchFamily="49" charset="-122"/>
                        </a:rPr>
                        <a:t>AL ←</a:t>
                      </a:r>
                      <a:r>
                        <a:rPr kumimoji="0" lang="en-US" altLang="zh-CN" sz="2400" b="1" i="0" u="none" strike="noStrike" cap="none" normalizeH="0" baseline="0" dirty="0" err="1" smtClean="0">
                          <a:ln>
                            <a:noFill/>
                          </a:ln>
                          <a:solidFill>
                            <a:srgbClr val="0099CC"/>
                          </a:solidFill>
                          <a:effectLst>
                            <a:outerShdw blurRad="38100" dist="38100" dir="2700000" algn="tl">
                              <a:srgbClr val="C0C0C0"/>
                            </a:outerShdw>
                          </a:effectLst>
                          <a:latin typeface="Arial" panose="020B0604020202020204" pitchFamily="34" charset="0"/>
                          <a:ea typeface="黑体" panose="02010609060101010101" pitchFamily="49" charset="-122"/>
                        </a:rPr>
                        <a:t>0DBH</a:t>
                      </a:r>
                      <a:endParaRPr kumimoji="0" lang="en-US" altLang="zh-CN" sz="2400" b="1" i="0" u="none" strike="noStrike" cap="none" normalizeH="0" baseline="0" dirty="0" smtClean="0">
                        <a:ln>
                          <a:noFill/>
                        </a:ln>
                        <a:solidFill>
                          <a:srgbClr val="0099CC"/>
                        </a:solidFill>
                        <a:effectLst>
                          <a:outerShdw blurRad="38100" dist="38100" dir="2700000" algn="tl">
                            <a:srgbClr val="C0C0C0"/>
                          </a:outerShdw>
                        </a:effectLst>
                        <a:latin typeface="Arial" panose="020B060402020202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extLst>
                  <a:ext uri="{0D108BD9-81ED-4DB2-BD59-A6C34878D82A}">
                    <a16:rowId xmlns:a16="http://schemas.microsoft.com/office/drawing/2014/main" val="3628902051"/>
                  </a:ext>
                </a:extLst>
              </a:tr>
            </a:tbl>
          </a:graphicData>
        </a:graphic>
      </p:graphicFrame>
    </p:spTree>
    <p:extLst>
      <p:ext uri="{BB962C8B-B14F-4D97-AF65-F5344CB8AC3E}">
        <p14:creationId xmlns:p14="http://schemas.microsoft.com/office/powerpoint/2010/main" val="894504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3.3 </a:t>
            </a:r>
            <a:r>
              <a:rPr lang="zh-CN" altLang="en-US" dirty="0" smtClean="0"/>
              <a:t>表达式</a:t>
            </a:r>
            <a:endParaRPr lang="zh-CN" altLang="en-US" dirty="0"/>
          </a:p>
        </p:txBody>
      </p:sp>
      <p:sp>
        <p:nvSpPr>
          <p:cNvPr id="35843" name="Rectangle 3"/>
          <p:cNvSpPr>
            <a:spLocks noGrp="1" noChangeArrowheads="1"/>
          </p:cNvSpPr>
          <p:nvPr>
            <p:ph type="body" idx="1"/>
          </p:nvPr>
        </p:nvSpPr>
        <p:spPr>
          <a:xfrm>
            <a:off x="788089" y="1180405"/>
            <a:ext cx="8001000" cy="4752528"/>
          </a:xfrm>
        </p:spPr>
        <p:txBody>
          <a:bodyPr/>
          <a:lstStyle/>
          <a:p>
            <a:pPr indent="0" eaLnBrk="1" hangingPunct="1">
              <a:buNone/>
              <a:defRPr/>
            </a:pPr>
            <a:r>
              <a:rPr lang="en-US" altLang="zh-CN" sz="2800" b="1" dirty="0" smtClean="0"/>
              <a:t>2 </a:t>
            </a:r>
            <a:r>
              <a:rPr lang="zh-CN" altLang="en-US" sz="2800" b="1" dirty="0" smtClean="0"/>
              <a:t>运算符</a:t>
            </a:r>
            <a:r>
              <a:rPr lang="en-US" altLang="zh-CN" sz="2800" b="1" dirty="0" smtClean="0"/>
              <a:t>——</a:t>
            </a:r>
            <a:r>
              <a:rPr lang="zh-CN" altLang="en-US" sz="2800" b="1" dirty="0" smtClean="0"/>
              <a:t>关系运算符</a:t>
            </a:r>
            <a:endParaRPr lang="en-US" altLang="zh-CN" sz="2800" b="1" dirty="0" smtClean="0"/>
          </a:p>
          <a:p>
            <a:pPr indent="0" eaLnBrk="1" hangingPunct="1">
              <a:buNone/>
              <a:defRPr/>
            </a:pPr>
            <a:r>
              <a:rPr lang="en-US" altLang="zh-CN" sz="2800" dirty="0" smtClean="0"/>
              <a:t>       </a:t>
            </a:r>
            <a:r>
              <a:rPr lang="zh-CN" altLang="zh-CN" sz="2800" dirty="0" smtClean="0"/>
              <a:t>关系</a:t>
            </a:r>
            <a:r>
              <a:rPr lang="zh-CN" altLang="zh-CN" sz="2800" dirty="0"/>
              <a:t>操作符用于数的比较，有相等（</a:t>
            </a:r>
            <a:r>
              <a:rPr lang="en-US" altLang="zh-CN" sz="2800" dirty="0" err="1"/>
              <a:t>EQ</a:t>
            </a:r>
            <a:r>
              <a:rPr lang="zh-CN" altLang="zh-CN" sz="2800" dirty="0"/>
              <a:t>）、不相等（</a:t>
            </a:r>
            <a:r>
              <a:rPr lang="en-US" altLang="zh-CN" sz="2800" dirty="0"/>
              <a:t>NE</a:t>
            </a:r>
            <a:r>
              <a:rPr lang="zh-CN" altLang="zh-CN" sz="2800" dirty="0"/>
              <a:t>）、小于（</a:t>
            </a:r>
            <a:r>
              <a:rPr lang="en-US" altLang="zh-CN" sz="2800" dirty="0"/>
              <a:t>LT</a:t>
            </a:r>
            <a:r>
              <a:rPr lang="zh-CN" altLang="zh-CN" sz="2800" dirty="0"/>
              <a:t>）、大于（</a:t>
            </a:r>
            <a:r>
              <a:rPr lang="en-US" altLang="zh-CN" sz="2800" dirty="0"/>
              <a:t>GT</a:t>
            </a:r>
            <a:r>
              <a:rPr lang="zh-CN" altLang="zh-CN" sz="2800" dirty="0"/>
              <a:t>）、小于等于（</a:t>
            </a:r>
            <a:r>
              <a:rPr lang="en-US" altLang="zh-CN" sz="2800" dirty="0"/>
              <a:t>LE</a:t>
            </a:r>
            <a:r>
              <a:rPr lang="zh-CN" altLang="zh-CN" sz="2800" dirty="0"/>
              <a:t>）和大于等于（</a:t>
            </a:r>
            <a:r>
              <a:rPr lang="en-US" altLang="zh-CN" sz="2800" dirty="0"/>
              <a:t>GE</a:t>
            </a:r>
            <a:r>
              <a:rPr lang="zh-CN" altLang="zh-CN" sz="2800" dirty="0"/>
              <a:t>）</a:t>
            </a:r>
            <a:r>
              <a:rPr lang="en-US" altLang="zh-CN" sz="2800" dirty="0"/>
              <a:t>6</a:t>
            </a:r>
            <a:r>
              <a:rPr lang="zh-CN" altLang="zh-CN" sz="2800" dirty="0"/>
              <a:t>种。关系操作符两边的操作数必须是两个数值或同一段中两个存储单元地址。关系操作的运算</a:t>
            </a:r>
            <a:r>
              <a:rPr lang="zh-CN" altLang="zh-CN" sz="2800" dirty="0" smtClean="0"/>
              <a:t>结果为</a:t>
            </a:r>
            <a:r>
              <a:rPr lang="zh-CN" altLang="zh-CN" sz="2800" dirty="0"/>
              <a:t>真时，表示为</a:t>
            </a:r>
            <a:r>
              <a:rPr lang="en-US" altLang="zh-CN" sz="2800" dirty="0" err="1">
                <a:solidFill>
                  <a:srgbClr val="C00000"/>
                </a:solidFill>
              </a:rPr>
              <a:t>0FFFFH</a:t>
            </a:r>
            <a:r>
              <a:rPr lang="zh-CN" altLang="zh-CN" sz="2800" dirty="0"/>
              <a:t>；当结果为假时，则表示为</a:t>
            </a:r>
            <a:r>
              <a:rPr lang="en-US" altLang="zh-CN" sz="2800" dirty="0">
                <a:solidFill>
                  <a:srgbClr val="C00000"/>
                </a:solidFill>
              </a:rPr>
              <a:t>0</a:t>
            </a:r>
            <a:r>
              <a:rPr lang="zh-CN" altLang="zh-CN" sz="2800" dirty="0"/>
              <a:t>。</a:t>
            </a:r>
            <a:endParaRPr lang="en-US" altLang="zh-CN" sz="2800" dirty="0"/>
          </a:p>
          <a:p>
            <a:pPr indent="0" eaLnBrk="1" hangingPunct="1">
              <a:buNone/>
              <a:defRPr/>
            </a:pPr>
            <a:endParaRPr lang="zh-CN" altLang="en-US" sz="2800" b="1" dirty="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41</a:t>
            </a:fld>
            <a:endParaRPr lang="en-US" altLang="zh-CN" dirty="0"/>
          </a:p>
        </p:txBody>
      </p:sp>
    </p:spTree>
    <p:extLst>
      <p:ext uri="{BB962C8B-B14F-4D97-AF65-F5344CB8AC3E}">
        <p14:creationId xmlns:p14="http://schemas.microsoft.com/office/powerpoint/2010/main" val="3703303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3.3 </a:t>
            </a:r>
            <a:r>
              <a:rPr lang="zh-CN" altLang="en-US" dirty="0" smtClean="0"/>
              <a:t>表达式</a:t>
            </a:r>
            <a:endParaRPr lang="zh-CN" altLang="en-US" dirty="0"/>
          </a:p>
        </p:txBody>
      </p:sp>
      <p:sp>
        <p:nvSpPr>
          <p:cNvPr id="35843" name="Rectangle 3"/>
          <p:cNvSpPr>
            <a:spLocks noGrp="1" noChangeArrowheads="1"/>
          </p:cNvSpPr>
          <p:nvPr>
            <p:ph type="body" idx="1"/>
          </p:nvPr>
        </p:nvSpPr>
        <p:spPr>
          <a:xfrm>
            <a:off x="788089" y="1180405"/>
            <a:ext cx="8001000" cy="4752528"/>
          </a:xfrm>
        </p:spPr>
        <p:txBody>
          <a:bodyPr/>
          <a:lstStyle/>
          <a:p>
            <a:pPr indent="0" eaLnBrk="1" hangingPunct="1">
              <a:buNone/>
              <a:defRPr/>
            </a:pPr>
            <a:r>
              <a:rPr lang="en-US" altLang="zh-CN" sz="2800" b="1" dirty="0" smtClean="0"/>
              <a:t>2 </a:t>
            </a:r>
            <a:r>
              <a:rPr lang="zh-CN" altLang="en-US" sz="2800" b="1" dirty="0" smtClean="0"/>
              <a:t>运算符</a:t>
            </a:r>
            <a:r>
              <a:rPr lang="en-US" altLang="zh-CN" sz="2800" b="1" dirty="0" smtClean="0"/>
              <a:t>——</a:t>
            </a:r>
            <a:r>
              <a:rPr lang="zh-CN" altLang="en-US" sz="2800" b="1" dirty="0" smtClean="0"/>
              <a:t>关系运算符</a:t>
            </a:r>
            <a:endParaRPr lang="en-US" altLang="zh-CN" sz="2800" b="1" dirty="0" smtClean="0"/>
          </a:p>
          <a:p>
            <a:pPr>
              <a:defRPr/>
            </a:pPr>
            <a:r>
              <a:rPr lang="zh-CN" altLang="zh-CN" sz="2800" dirty="0"/>
              <a:t>例如：</a:t>
            </a:r>
          </a:p>
          <a:p>
            <a:pPr indent="636588">
              <a:buNone/>
              <a:defRPr/>
            </a:pPr>
            <a:r>
              <a:rPr lang="en-US" altLang="zh-CN" sz="2800" dirty="0" err="1"/>
              <a:t>MOV</a:t>
            </a:r>
            <a:r>
              <a:rPr lang="en-US" altLang="zh-CN" sz="2800" dirty="0"/>
              <a:t>  </a:t>
            </a:r>
            <a:r>
              <a:rPr lang="en-US" altLang="zh-CN" sz="2800" dirty="0" err="1"/>
              <a:t>AX,4</a:t>
            </a:r>
            <a:r>
              <a:rPr lang="en-US" altLang="zh-CN" sz="2800" dirty="0"/>
              <a:t>  </a:t>
            </a:r>
            <a:r>
              <a:rPr lang="en-US" altLang="zh-CN" sz="2800" dirty="0" err="1"/>
              <a:t>EQ</a:t>
            </a:r>
            <a:r>
              <a:rPr lang="en-US" altLang="zh-CN" sz="2800" dirty="0"/>
              <a:t>  3  </a:t>
            </a:r>
            <a:endParaRPr lang="zh-CN" altLang="zh-CN" sz="2800" dirty="0"/>
          </a:p>
          <a:p>
            <a:pPr indent="538163">
              <a:defRPr/>
            </a:pPr>
            <a:r>
              <a:rPr lang="zh-CN" altLang="zh-CN" sz="2800" dirty="0"/>
              <a:t>该指令汇编后的结果为：</a:t>
            </a:r>
            <a:r>
              <a:rPr lang="en-US" altLang="zh-CN" sz="2800" dirty="0" err="1"/>
              <a:t>MOV</a:t>
            </a:r>
            <a:r>
              <a:rPr lang="en-US" altLang="zh-CN" sz="2800" dirty="0"/>
              <a:t>  AX</a:t>
            </a:r>
            <a:r>
              <a:rPr lang="zh-CN" altLang="zh-CN" sz="2800" dirty="0"/>
              <a:t>，</a:t>
            </a:r>
            <a:r>
              <a:rPr lang="en-US" altLang="zh-CN" sz="2800" dirty="0"/>
              <a:t>0</a:t>
            </a:r>
            <a:endParaRPr lang="zh-CN" altLang="en-US" sz="2800" dirty="0"/>
          </a:p>
          <a:p>
            <a:pPr indent="0" eaLnBrk="1" hangingPunct="1">
              <a:buNone/>
              <a:defRPr/>
            </a:pPr>
            <a:endParaRPr lang="zh-CN" altLang="en-US" sz="2800" b="1" dirty="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42</a:t>
            </a:fld>
            <a:endParaRPr lang="en-US" altLang="zh-CN" dirty="0"/>
          </a:p>
        </p:txBody>
      </p:sp>
    </p:spTree>
    <p:extLst>
      <p:ext uri="{BB962C8B-B14F-4D97-AF65-F5344CB8AC3E}">
        <p14:creationId xmlns:p14="http://schemas.microsoft.com/office/powerpoint/2010/main" val="3880747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3.3 </a:t>
            </a:r>
            <a:r>
              <a:rPr lang="zh-CN" altLang="en-US" dirty="0" smtClean="0"/>
              <a:t>表达式</a:t>
            </a:r>
            <a:endParaRPr lang="zh-CN" altLang="en-US" dirty="0"/>
          </a:p>
        </p:txBody>
      </p:sp>
      <p:sp>
        <p:nvSpPr>
          <p:cNvPr id="35843" name="Rectangle 3"/>
          <p:cNvSpPr>
            <a:spLocks noGrp="1" noChangeArrowheads="1"/>
          </p:cNvSpPr>
          <p:nvPr>
            <p:ph type="body" idx="1"/>
          </p:nvPr>
        </p:nvSpPr>
        <p:spPr>
          <a:xfrm>
            <a:off x="788089" y="1180405"/>
            <a:ext cx="8001000" cy="4752528"/>
          </a:xfrm>
        </p:spPr>
        <p:txBody>
          <a:bodyPr/>
          <a:lstStyle/>
          <a:p>
            <a:pPr indent="0" eaLnBrk="1" hangingPunct="1">
              <a:buNone/>
              <a:defRPr/>
            </a:pPr>
            <a:r>
              <a:rPr lang="en-US" altLang="zh-CN" sz="2800" b="1" dirty="0" smtClean="0"/>
              <a:t>2 </a:t>
            </a:r>
            <a:r>
              <a:rPr lang="zh-CN" altLang="en-US" sz="2800" b="1" dirty="0" smtClean="0"/>
              <a:t>运算符</a:t>
            </a:r>
            <a:r>
              <a:rPr lang="en-US" altLang="zh-CN" sz="2800" b="1" dirty="0" smtClean="0"/>
              <a:t>——</a:t>
            </a:r>
            <a:r>
              <a:rPr lang="zh-CN" altLang="en-US" sz="2800" b="1" dirty="0" smtClean="0"/>
              <a:t>关系运算符</a:t>
            </a:r>
            <a:endParaRPr lang="en-US" altLang="zh-CN" sz="2800" b="1" dirty="0" smtClean="0"/>
          </a:p>
          <a:p>
            <a:pPr>
              <a:defRPr/>
            </a:pPr>
            <a:r>
              <a:rPr lang="zh-CN" altLang="zh-CN" sz="2800" dirty="0"/>
              <a:t>例如：</a:t>
            </a:r>
          </a:p>
          <a:p>
            <a:pPr indent="0" eaLnBrk="1" hangingPunct="1">
              <a:buNone/>
            </a:pPr>
            <a:r>
              <a:rPr lang="en-US" altLang="zh-CN" sz="2800" dirty="0" err="1"/>
              <a:t>MOV</a:t>
            </a:r>
            <a:r>
              <a:rPr lang="en-US" altLang="zh-CN" sz="2800" dirty="0"/>
              <a:t>     BX, PORT LT 3</a:t>
            </a:r>
          </a:p>
          <a:p>
            <a:pPr indent="0" eaLnBrk="1" hangingPunct="1">
              <a:buNone/>
            </a:pPr>
            <a:r>
              <a:rPr lang="zh-CN" altLang="en-US" sz="2800" dirty="0"/>
              <a:t>如果确实   </a:t>
            </a:r>
            <a:r>
              <a:rPr lang="en-US" altLang="zh-CN" sz="2800" dirty="0" smtClean="0"/>
              <a:t>PORT &lt;  3</a:t>
            </a:r>
            <a:r>
              <a:rPr lang="en-US" altLang="zh-CN" sz="2800" dirty="0"/>
              <a:t>,  </a:t>
            </a:r>
            <a:r>
              <a:rPr lang="zh-CN" altLang="en-US" sz="2800" dirty="0"/>
              <a:t>则汇编后，得到的代码相当于</a:t>
            </a:r>
            <a:r>
              <a:rPr lang="zh-CN" altLang="en-US" sz="2800" dirty="0" smtClean="0"/>
              <a:t>指令 </a:t>
            </a:r>
            <a:r>
              <a:rPr lang="en-US" altLang="zh-CN" sz="2800" dirty="0" err="1" smtClean="0">
                <a:solidFill>
                  <a:srgbClr val="C00000"/>
                </a:solidFill>
              </a:rPr>
              <a:t>MOV</a:t>
            </a:r>
            <a:r>
              <a:rPr lang="en-US" altLang="zh-CN" sz="2800" dirty="0" smtClean="0">
                <a:solidFill>
                  <a:srgbClr val="C00000"/>
                </a:solidFill>
              </a:rPr>
              <a:t>     </a:t>
            </a:r>
            <a:r>
              <a:rPr lang="en-US" altLang="zh-CN" sz="2800" dirty="0">
                <a:solidFill>
                  <a:srgbClr val="C00000"/>
                </a:solidFill>
              </a:rPr>
              <a:t>BX, </a:t>
            </a:r>
            <a:r>
              <a:rPr lang="en-US" altLang="zh-CN" sz="2800" dirty="0" err="1" smtClean="0">
                <a:solidFill>
                  <a:srgbClr val="C00000"/>
                </a:solidFill>
              </a:rPr>
              <a:t>0FFFFH</a:t>
            </a:r>
            <a:r>
              <a:rPr lang="zh-CN" altLang="en-US" sz="2800" dirty="0" smtClean="0">
                <a:solidFill>
                  <a:srgbClr val="C00000"/>
                </a:solidFill>
              </a:rPr>
              <a:t>。</a:t>
            </a:r>
            <a:endParaRPr lang="en-US" altLang="zh-CN" sz="2800" dirty="0">
              <a:solidFill>
                <a:srgbClr val="C00000"/>
              </a:solidFill>
            </a:endParaRPr>
          </a:p>
          <a:p>
            <a:pPr indent="0" eaLnBrk="1" hangingPunct="1">
              <a:buNone/>
            </a:pPr>
            <a:r>
              <a:rPr lang="en-US" altLang="zh-CN" sz="2800" dirty="0"/>
              <a:t> </a:t>
            </a:r>
            <a:r>
              <a:rPr lang="zh-CN" altLang="en-US" sz="2800" dirty="0"/>
              <a:t>反之，如果关系不成立，汇编后的机器代码</a:t>
            </a:r>
            <a:r>
              <a:rPr lang="zh-CN" altLang="en-US" sz="2800" dirty="0" smtClean="0">
                <a:solidFill>
                  <a:srgbClr val="C00000"/>
                </a:solidFill>
              </a:rPr>
              <a:t>相当于         </a:t>
            </a:r>
            <a:r>
              <a:rPr lang="en-US" altLang="zh-CN" sz="2800" dirty="0" err="1" smtClean="0">
                <a:solidFill>
                  <a:srgbClr val="C00000"/>
                </a:solidFill>
              </a:rPr>
              <a:t>MOV</a:t>
            </a:r>
            <a:r>
              <a:rPr lang="en-US" altLang="zh-CN" sz="2800" dirty="0" smtClean="0">
                <a:solidFill>
                  <a:srgbClr val="C00000"/>
                </a:solidFill>
              </a:rPr>
              <a:t>    </a:t>
            </a:r>
            <a:r>
              <a:rPr lang="en-US" altLang="zh-CN" sz="2800" dirty="0">
                <a:solidFill>
                  <a:srgbClr val="C00000"/>
                </a:solidFill>
              </a:rPr>
              <a:t>BX, 0</a:t>
            </a:r>
            <a:endParaRPr lang="zh-CN" altLang="en-US" sz="2800" b="1" dirty="0">
              <a:solidFill>
                <a:srgbClr val="C00000"/>
              </a:solidFill>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43</a:t>
            </a:fld>
            <a:endParaRPr lang="en-US" altLang="zh-CN" dirty="0"/>
          </a:p>
        </p:txBody>
      </p:sp>
    </p:spTree>
    <p:extLst>
      <p:ext uri="{BB962C8B-B14F-4D97-AF65-F5344CB8AC3E}">
        <p14:creationId xmlns:p14="http://schemas.microsoft.com/office/powerpoint/2010/main" val="13481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3.3 </a:t>
            </a:r>
            <a:r>
              <a:rPr lang="zh-CN" altLang="en-US" dirty="0" smtClean="0"/>
              <a:t>表达式</a:t>
            </a:r>
            <a:endParaRPr lang="zh-CN" altLang="en-US" dirty="0"/>
          </a:p>
        </p:txBody>
      </p:sp>
      <p:sp>
        <p:nvSpPr>
          <p:cNvPr id="35843" name="Rectangle 3"/>
          <p:cNvSpPr>
            <a:spLocks noGrp="1" noChangeArrowheads="1"/>
          </p:cNvSpPr>
          <p:nvPr>
            <p:ph type="body" idx="1"/>
          </p:nvPr>
        </p:nvSpPr>
        <p:spPr>
          <a:xfrm>
            <a:off x="788089" y="1180404"/>
            <a:ext cx="8001000" cy="4840883"/>
          </a:xfrm>
        </p:spPr>
        <p:txBody>
          <a:bodyPr/>
          <a:lstStyle/>
          <a:p>
            <a:pPr indent="0" eaLnBrk="1" hangingPunct="1">
              <a:buNone/>
              <a:defRPr/>
            </a:pPr>
            <a:r>
              <a:rPr lang="en-US" altLang="zh-CN" sz="2800" b="1" dirty="0" smtClean="0"/>
              <a:t>2 </a:t>
            </a:r>
            <a:r>
              <a:rPr lang="zh-CN" altLang="en-US" sz="2800" b="1" dirty="0" smtClean="0"/>
              <a:t>运算符</a:t>
            </a:r>
            <a:r>
              <a:rPr lang="en-US" altLang="zh-CN" sz="2800" b="1" dirty="0" smtClean="0"/>
              <a:t>——</a:t>
            </a:r>
            <a:r>
              <a:rPr lang="zh-CN" altLang="en-US" sz="2800" b="1" dirty="0" smtClean="0"/>
              <a:t>关系运算符</a:t>
            </a:r>
            <a:endParaRPr lang="en-US" altLang="zh-CN" sz="2800" b="1" dirty="0" smtClean="0"/>
          </a:p>
          <a:p>
            <a:pPr indent="0" eaLnBrk="1" hangingPunct="1">
              <a:buNone/>
            </a:pPr>
            <a:r>
              <a:rPr lang="zh-CN" altLang="en-US" sz="2800" dirty="0"/>
              <a:t>关系运算符往往和逻辑运算符组合使用。</a:t>
            </a:r>
          </a:p>
          <a:p>
            <a:pPr indent="0" eaLnBrk="1" hangingPunct="1">
              <a:buNone/>
            </a:pPr>
            <a:r>
              <a:rPr lang="zh-CN" altLang="en-US" sz="2800" dirty="0"/>
              <a:t>例如</a:t>
            </a:r>
          </a:p>
          <a:p>
            <a:pPr indent="0" eaLnBrk="1" hangingPunct="1">
              <a:buNone/>
            </a:pPr>
            <a:r>
              <a:rPr lang="en-US" altLang="zh-CN" sz="2800" dirty="0" err="1"/>
              <a:t>MOV</a:t>
            </a:r>
            <a:r>
              <a:rPr lang="en-US" altLang="zh-CN" sz="2800" dirty="0"/>
              <a:t>  BX, ((PORT LT 5) AND 20) OR ((PORT GE 5 ) AND 30)</a:t>
            </a:r>
          </a:p>
          <a:p>
            <a:pPr indent="0" eaLnBrk="1" hangingPunct="1">
              <a:buNone/>
            </a:pPr>
            <a:r>
              <a:rPr lang="zh-CN" altLang="en-US" sz="2800" dirty="0" smtClean="0"/>
              <a:t>若</a:t>
            </a:r>
            <a:r>
              <a:rPr lang="en-US" altLang="zh-CN" sz="2800" dirty="0" smtClean="0"/>
              <a:t>PORT </a:t>
            </a:r>
            <a:r>
              <a:rPr lang="zh-CN" altLang="en-US" sz="2800" dirty="0"/>
              <a:t>小于</a:t>
            </a:r>
            <a:r>
              <a:rPr lang="en-US" altLang="zh-CN" sz="2800" dirty="0"/>
              <a:t>5</a:t>
            </a:r>
            <a:r>
              <a:rPr lang="zh-CN" altLang="en-US" sz="2800" dirty="0"/>
              <a:t>，则相当于</a:t>
            </a:r>
            <a:r>
              <a:rPr lang="en-US" altLang="zh-CN" sz="2800" dirty="0" err="1"/>
              <a:t>MOV</a:t>
            </a:r>
            <a:r>
              <a:rPr lang="en-US" altLang="zh-CN" sz="2800" dirty="0"/>
              <a:t> </a:t>
            </a:r>
            <a:r>
              <a:rPr lang="en-US" altLang="zh-CN" sz="2800" dirty="0" err="1"/>
              <a:t>BX,20</a:t>
            </a:r>
            <a:endParaRPr lang="en-US" altLang="zh-CN" sz="2800" dirty="0"/>
          </a:p>
          <a:p>
            <a:pPr indent="0" eaLnBrk="1" hangingPunct="1">
              <a:buNone/>
            </a:pPr>
            <a:r>
              <a:rPr lang="zh-CN" altLang="en-US" sz="2800" dirty="0"/>
              <a:t>若</a:t>
            </a:r>
            <a:r>
              <a:rPr lang="en-US" altLang="zh-CN" sz="2800" dirty="0" smtClean="0"/>
              <a:t>PORT </a:t>
            </a:r>
            <a:r>
              <a:rPr lang="zh-CN" altLang="en-US" sz="2800" dirty="0" smtClean="0"/>
              <a:t>大于</a:t>
            </a:r>
            <a:r>
              <a:rPr lang="en-US" altLang="zh-CN" sz="2800" dirty="0" smtClean="0"/>
              <a:t>5</a:t>
            </a:r>
            <a:r>
              <a:rPr lang="zh-CN" altLang="en-US" sz="2800" dirty="0" smtClean="0"/>
              <a:t>，则相当于</a:t>
            </a:r>
            <a:r>
              <a:rPr lang="en-US" altLang="zh-CN" sz="2800" dirty="0" err="1" smtClean="0"/>
              <a:t>MOV</a:t>
            </a:r>
            <a:r>
              <a:rPr lang="en-US" altLang="zh-CN" sz="2800" dirty="0" smtClean="0"/>
              <a:t> </a:t>
            </a:r>
            <a:r>
              <a:rPr lang="en-US" altLang="zh-CN" sz="2800" dirty="0" err="1" smtClean="0"/>
              <a:t>BX,30</a:t>
            </a:r>
            <a:endParaRPr lang="en-US" altLang="zh-CN" sz="2800"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44</a:t>
            </a:fld>
            <a:endParaRPr lang="en-US" altLang="zh-CN" dirty="0"/>
          </a:p>
        </p:txBody>
      </p:sp>
    </p:spTree>
    <p:extLst>
      <p:ext uri="{BB962C8B-B14F-4D97-AF65-F5344CB8AC3E}">
        <p14:creationId xmlns:p14="http://schemas.microsoft.com/office/powerpoint/2010/main" val="2471886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3.3 </a:t>
            </a:r>
            <a:r>
              <a:rPr lang="zh-CN" altLang="en-US" dirty="0" smtClean="0"/>
              <a:t>表达式</a:t>
            </a:r>
            <a:endParaRPr lang="zh-CN" altLang="en-US" dirty="0"/>
          </a:p>
        </p:txBody>
      </p:sp>
      <p:sp>
        <p:nvSpPr>
          <p:cNvPr id="35843" name="Rectangle 3"/>
          <p:cNvSpPr>
            <a:spLocks noGrp="1" noChangeArrowheads="1"/>
          </p:cNvSpPr>
          <p:nvPr>
            <p:ph type="body" idx="1"/>
          </p:nvPr>
        </p:nvSpPr>
        <p:spPr>
          <a:xfrm>
            <a:off x="788089" y="1180404"/>
            <a:ext cx="8001000" cy="4840883"/>
          </a:xfrm>
        </p:spPr>
        <p:txBody>
          <a:bodyPr/>
          <a:lstStyle/>
          <a:p>
            <a:pPr indent="0" eaLnBrk="1" hangingPunct="1">
              <a:buNone/>
              <a:defRPr/>
            </a:pPr>
            <a:r>
              <a:rPr lang="en-US" altLang="zh-CN" sz="2800" b="1" dirty="0" smtClean="0"/>
              <a:t>2 </a:t>
            </a:r>
            <a:r>
              <a:rPr lang="zh-CN" altLang="en-US" sz="2800" b="1" dirty="0" smtClean="0"/>
              <a:t>运算符</a:t>
            </a:r>
            <a:r>
              <a:rPr lang="en-US" altLang="zh-CN" sz="2800" b="1" dirty="0" smtClean="0"/>
              <a:t>——</a:t>
            </a:r>
            <a:r>
              <a:rPr lang="zh-CN" altLang="en-US" sz="2800" b="1" dirty="0" smtClean="0"/>
              <a:t>分析运算符</a:t>
            </a:r>
            <a:endParaRPr lang="en-US" altLang="zh-CN" sz="2800" b="1" dirty="0" smtClean="0"/>
          </a:p>
          <a:p>
            <a:pPr indent="0" eaLnBrk="1" hangingPunct="1">
              <a:buNone/>
            </a:pPr>
            <a:r>
              <a:rPr lang="zh-CN" altLang="en-US" sz="2800" dirty="0" smtClean="0"/>
              <a:t>将存储单元的地址分解为段码和偏移值。</a:t>
            </a:r>
            <a:endParaRPr lang="zh-CN" altLang="en-US" sz="2800" dirty="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45</a:t>
            </a:fld>
            <a:endParaRPr lang="en-US" altLang="zh-CN" dirty="0"/>
          </a:p>
        </p:txBody>
      </p:sp>
      <p:graphicFrame>
        <p:nvGraphicFramePr>
          <p:cNvPr id="5" name="表格 4"/>
          <p:cNvGraphicFramePr>
            <a:graphicFrameLocks noGrp="1"/>
          </p:cNvGraphicFramePr>
          <p:nvPr>
            <p:extLst>
              <p:ext uri="{D42A27DB-BD31-4B8C-83A1-F6EECF244321}">
                <p14:modId xmlns:p14="http://schemas.microsoft.com/office/powerpoint/2010/main" val="3075091065"/>
              </p:ext>
            </p:extLst>
          </p:nvPr>
        </p:nvGraphicFramePr>
        <p:xfrm>
          <a:off x="716235" y="2716892"/>
          <a:ext cx="8072854" cy="3527424"/>
        </p:xfrm>
        <a:graphic>
          <a:graphicData uri="http://schemas.openxmlformats.org/drawingml/2006/table">
            <a:tbl>
              <a:tblPr/>
              <a:tblGrid>
                <a:gridCol w="1429940">
                  <a:extLst>
                    <a:ext uri="{9D8B030D-6E8A-4147-A177-3AD203B41FA5}">
                      <a16:colId xmlns:a16="http://schemas.microsoft.com/office/drawing/2014/main" val="20000"/>
                    </a:ext>
                  </a:extLst>
                </a:gridCol>
                <a:gridCol w="3281476">
                  <a:extLst>
                    <a:ext uri="{9D8B030D-6E8A-4147-A177-3AD203B41FA5}">
                      <a16:colId xmlns:a16="http://schemas.microsoft.com/office/drawing/2014/main" val="20001"/>
                    </a:ext>
                  </a:extLst>
                </a:gridCol>
                <a:gridCol w="3361438">
                  <a:extLst>
                    <a:ext uri="{9D8B030D-6E8A-4147-A177-3AD203B41FA5}">
                      <a16:colId xmlns:a16="http://schemas.microsoft.com/office/drawing/2014/main" val="20002"/>
                    </a:ext>
                  </a:extLst>
                </a:gridCol>
              </a:tblGrid>
              <a:tr h="587904">
                <a:tc>
                  <a:txBody>
                    <a:bodyPr/>
                    <a:lstStyle/>
                    <a:p>
                      <a:pPr algn="ctr">
                        <a:lnSpc>
                          <a:spcPts val="1400"/>
                        </a:lnSpc>
                        <a:spcAft>
                          <a:spcPts val="0"/>
                        </a:spcAft>
                      </a:pPr>
                      <a:r>
                        <a:rPr lang="zh-CN" sz="2000" kern="100">
                          <a:latin typeface="Times New Roman"/>
                          <a:ea typeface="宋体"/>
                        </a:rPr>
                        <a:t>操</a:t>
                      </a:r>
                      <a:r>
                        <a:rPr lang="en-US" sz="2000" kern="100">
                          <a:latin typeface="Times New Roman"/>
                          <a:ea typeface="宋体"/>
                        </a:rPr>
                        <a:t>  </a:t>
                      </a:r>
                      <a:r>
                        <a:rPr lang="zh-CN" sz="2000" kern="100">
                          <a:latin typeface="Times New Roman"/>
                          <a:ea typeface="宋体"/>
                        </a:rPr>
                        <a:t>作</a:t>
                      </a:r>
                      <a:r>
                        <a:rPr lang="en-US" sz="2000" kern="100">
                          <a:latin typeface="Times New Roman"/>
                          <a:ea typeface="宋体"/>
                        </a:rPr>
                        <a:t>  </a:t>
                      </a:r>
                      <a:r>
                        <a:rPr lang="zh-CN" sz="2000" kern="100">
                          <a:latin typeface="Times New Roman"/>
                          <a:ea typeface="宋体"/>
                        </a:rPr>
                        <a:t>符</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zh-CN" sz="2000" kern="100">
                          <a:latin typeface="Times New Roman"/>
                          <a:ea typeface="宋体"/>
                        </a:rPr>
                        <a:t>功</a:t>
                      </a:r>
                      <a:r>
                        <a:rPr lang="en-US" sz="2000" kern="100">
                          <a:latin typeface="Times New Roman"/>
                          <a:ea typeface="宋体"/>
                        </a:rPr>
                        <a:t>    </a:t>
                      </a:r>
                      <a:r>
                        <a:rPr lang="zh-CN" sz="2000" kern="100">
                          <a:latin typeface="Times New Roman"/>
                          <a:ea typeface="宋体"/>
                        </a:rPr>
                        <a:t>能</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zh-CN" sz="2000" kern="100">
                          <a:latin typeface="Times New Roman"/>
                          <a:ea typeface="宋体"/>
                        </a:rPr>
                        <a:t>用</a:t>
                      </a:r>
                      <a:r>
                        <a:rPr lang="en-US" sz="2000" kern="100">
                          <a:latin typeface="Times New Roman"/>
                          <a:ea typeface="宋体"/>
                        </a:rPr>
                        <a:t>    </a:t>
                      </a:r>
                      <a:r>
                        <a:rPr lang="zh-CN" sz="2000" kern="100">
                          <a:latin typeface="Times New Roman"/>
                          <a:ea typeface="宋体"/>
                        </a:rPr>
                        <a:t>法</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87904">
                <a:tc>
                  <a:txBody>
                    <a:bodyPr/>
                    <a:lstStyle/>
                    <a:p>
                      <a:pPr algn="just">
                        <a:lnSpc>
                          <a:spcPts val="1400"/>
                        </a:lnSpc>
                        <a:spcAft>
                          <a:spcPts val="0"/>
                        </a:spcAft>
                      </a:pPr>
                      <a:r>
                        <a:rPr lang="en-US" sz="2000" kern="100">
                          <a:latin typeface="Times New Roman"/>
                          <a:ea typeface="宋体"/>
                        </a:rPr>
                        <a:t>SEG</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Aft>
                          <a:spcPts val="0"/>
                        </a:spcAft>
                      </a:pPr>
                      <a:r>
                        <a:rPr lang="zh-CN" sz="2000" kern="100" dirty="0">
                          <a:latin typeface="Times New Roman"/>
                          <a:ea typeface="宋体"/>
                        </a:rPr>
                        <a:t>返回变量或标号的段地址</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Aft>
                          <a:spcPts val="0"/>
                        </a:spcAft>
                      </a:pPr>
                      <a:r>
                        <a:rPr lang="en-US" sz="2000" kern="100">
                          <a:latin typeface="Times New Roman"/>
                          <a:ea typeface="宋体"/>
                        </a:rPr>
                        <a:t>SEG</a:t>
                      </a:r>
                      <a:r>
                        <a:rPr lang="zh-CN" sz="2000" kern="100">
                          <a:latin typeface="Times New Roman"/>
                          <a:ea typeface="宋体"/>
                        </a:rPr>
                        <a:t>变量或标号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87904">
                <a:tc>
                  <a:txBody>
                    <a:bodyPr/>
                    <a:lstStyle/>
                    <a:p>
                      <a:pPr algn="just">
                        <a:lnSpc>
                          <a:spcPts val="1400"/>
                        </a:lnSpc>
                        <a:spcAft>
                          <a:spcPts val="0"/>
                        </a:spcAft>
                      </a:pPr>
                      <a:r>
                        <a:rPr lang="en-US" sz="2000" kern="100">
                          <a:latin typeface="Times New Roman"/>
                          <a:ea typeface="宋体"/>
                        </a:rPr>
                        <a:t>OFFSET</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Aft>
                          <a:spcPts val="0"/>
                        </a:spcAft>
                      </a:pPr>
                      <a:r>
                        <a:rPr lang="zh-CN" sz="2000" kern="100" dirty="0">
                          <a:latin typeface="Times New Roman"/>
                          <a:ea typeface="宋体"/>
                        </a:rPr>
                        <a:t>返回变量或标号的偏移地址</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Aft>
                          <a:spcPts val="0"/>
                        </a:spcAft>
                      </a:pPr>
                      <a:r>
                        <a:rPr lang="en-US" sz="2000" kern="100">
                          <a:latin typeface="Times New Roman"/>
                          <a:ea typeface="宋体"/>
                        </a:rPr>
                        <a:t>OFFSET</a:t>
                      </a:r>
                      <a:r>
                        <a:rPr lang="zh-CN" sz="2000" kern="100">
                          <a:latin typeface="Times New Roman"/>
                          <a:ea typeface="宋体"/>
                        </a:rPr>
                        <a:t>变量或标号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87904">
                <a:tc>
                  <a:txBody>
                    <a:bodyPr/>
                    <a:lstStyle/>
                    <a:p>
                      <a:pPr algn="just">
                        <a:lnSpc>
                          <a:spcPts val="1400"/>
                        </a:lnSpc>
                        <a:spcAft>
                          <a:spcPts val="0"/>
                        </a:spcAft>
                      </a:pPr>
                      <a:r>
                        <a:rPr lang="en-US" sz="2000" kern="100">
                          <a:latin typeface="Times New Roman"/>
                          <a:ea typeface="宋体"/>
                        </a:rPr>
                        <a:t>TYPE</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Aft>
                          <a:spcPts val="0"/>
                        </a:spcAft>
                      </a:pPr>
                      <a:r>
                        <a:rPr lang="zh-CN" sz="2000" kern="100" dirty="0">
                          <a:latin typeface="Times New Roman"/>
                          <a:ea typeface="宋体"/>
                        </a:rPr>
                        <a:t>返回变量的或标号的类型</a:t>
                      </a:r>
                      <a:r>
                        <a:rPr lang="zh-CN" sz="2000" kern="100" dirty="0" smtClean="0">
                          <a:latin typeface="Times New Roman"/>
                          <a:ea typeface="宋体"/>
                        </a:rPr>
                        <a:t>值</a:t>
                      </a:r>
                      <a:endParaRPr lang="zh-CN" sz="2000"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Aft>
                          <a:spcPts val="0"/>
                        </a:spcAft>
                      </a:pPr>
                      <a:r>
                        <a:rPr lang="en-US" sz="2000" kern="100" dirty="0">
                          <a:latin typeface="Times New Roman"/>
                          <a:ea typeface="宋体"/>
                        </a:rPr>
                        <a:t>TYPE</a:t>
                      </a:r>
                      <a:r>
                        <a:rPr lang="zh-CN" sz="2000" kern="100" dirty="0">
                          <a:latin typeface="Times New Roman"/>
                          <a:ea typeface="宋体"/>
                        </a:rPr>
                        <a:t>变量或标号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87904">
                <a:tc>
                  <a:txBody>
                    <a:bodyPr/>
                    <a:lstStyle/>
                    <a:p>
                      <a:pPr algn="just">
                        <a:lnSpc>
                          <a:spcPts val="1400"/>
                        </a:lnSpc>
                        <a:spcAft>
                          <a:spcPts val="0"/>
                        </a:spcAft>
                      </a:pPr>
                      <a:r>
                        <a:rPr lang="en-US" sz="2000" kern="100">
                          <a:latin typeface="Times New Roman"/>
                          <a:ea typeface="宋体"/>
                        </a:rPr>
                        <a:t>LENGTH</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Aft>
                          <a:spcPts val="0"/>
                        </a:spcAft>
                      </a:pPr>
                      <a:r>
                        <a:rPr lang="zh-CN" sz="2000" kern="100">
                          <a:latin typeface="Times New Roman"/>
                          <a:ea typeface="宋体"/>
                        </a:rPr>
                        <a:t>返回变量所定义的元素的个数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Aft>
                          <a:spcPts val="0"/>
                        </a:spcAft>
                      </a:pPr>
                      <a:r>
                        <a:rPr lang="en-US" sz="2000" kern="100">
                          <a:latin typeface="Times New Roman"/>
                          <a:ea typeface="宋体"/>
                        </a:rPr>
                        <a:t>LENGTH</a:t>
                      </a:r>
                      <a:r>
                        <a:rPr lang="zh-CN" sz="2000" kern="100">
                          <a:latin typeface="Times New Roman"/>
                          <a:ea typeface="宋体"/>
                        </a:rPr>
                        <a:t>变量或标号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87904">
                <a:tc>
                  <a:txBody>
                    <a:bodyPr/>
                    <a:lstStyle/>
                    <a:p>
                      <a:pPr algn="just">
                        <a:lnSpc>
                          <a:spcPts val="1400"/>
                        </a:lnSpc>
                        <a:spcAft>
                          <a:spcPts val="0"/>
                        </a:spcAft>
                      </a:pPr>
                      <a:r>
                        <a:rPr lang="en-US" sz="2000" kern="100">
                          <a:latin typeface="Times New Roman"/>
                          <a:ea typeface="宋体"/>
                        </a:rPr>
                        <a:t>SIZE</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Aft>
                          <a:spcPts val="0"/>
                        </a:spcAft>
                      </a:pPr>
                      <a:r>
                        <a:rPr lang="zh-CN" sz="2000" kern="100">
                          <a:latin typeface="Times New Roman"/>
                          <a:ea typeface="宋体"/>
                        </a:rPr>
                        <a:t>返回变量所占的字节数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Aft>
                          <a:spcPts val="0"/>
                        </a:spcAft>
                      </a:pPr>
                      <a:r>
                        <a:rPr lang="en-US" sz="2000" kern="100" dirty="0">
                          <a:latin typeface="Times New Roman"/>
                          <a:ea typeface="宋体"/>
                        </a:rPr>
                        <a:t>SIZE</a:t>
                      </a:r>
                      <a:r>
                        <a:rPr lang="zh-CN" sz="2000" kern="100" dirty="0">
                          <a:latin typeface="Times New Roman"/>
                          <a:ea typeface="宋体"/>
                        </a:rPr>
                        <a:t>变量或标号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847830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3.3 </a:t>
            </a:r>
            <a:r>
              <a:rPr lang="zh-CN" altLang="en-US" dirty="0" smtClean="0"/>
              <a:t>表达式</a:t>
            </a:r>
            <a:endParaRPr lang="zh-CN" altLang="en-US" dirty="0"/>
          </a:p>
        </p:txBody>
      </p:sp>
      <p:sp>
        <p:nvSpPr>
          <p:cNvPr id="35843" name="Rectangle 3"/>
          <p:cNvSpPr>
            <a:spLocks noGrp="1" noChangeArrowheads="1"/>
          </p:cNvSpPr>
          <p:nvPr>
            <p:ph type="body" idx="1"/>
          </p:nvPr>
        </p:nvSpPr>
        <p:spPr>
          <a:xfrm>
            <a:off x="788089" y="1180404"/>
            <a:ext cx="8001000" cy="4840883"/>
          </a:xfrm>
        </p:spPr>
        <p:txBody>
          <a:bodyPr/>
          <a:lstStyle/>
          <a:p>
            <a:pPr indent="0" eaLnBrk="1" hangingPunct="1">
              <a:buNone/>
              <a:defRPr/>
            </a:pPr>
            <a:r>
              <a:rPr lang="en-US" altLang="zh-CN" sz="2800" b="1" dirty="0" smtClean="0"/>
              <a:t>2 </a:t>
            </a:r>
            <a:r>
              <a:rPr lang="zh-CN" altLang="en-US" sz="2800" b="1" dirty="0" smtClean="0"/>
              <a:t>运算符</a:t>
            </a:r>
            <a:r>
              <a:rPr lang="en-US" altLang="zh-CN" sz="2800" b="1" dirty="0" smtClean="0"/>
              <a:t>——</a:t>
            </a:r>
            <a:r>
              <a:rPr lang="zh-CN" altLang="en-US" sz="2800" b="1" dirty="0" smtClean="0"/>
              <a:t>分析运算符</a:t>
            </a:r>
            <a:endParaRPr lang="en-US" altLang="zh-CN" sz="2800" b="1" dirty="0" smtClean="0"/>
          </a:p>
          <a:p>
            <a:pPr indent="0" eaLnBrk="1" hangingPunct="1">
              <a:buNone/>
            </a:pPr>
            <a:r>
              <a:rPr lang="en-US" altLang="zh-CN" sz="2800" dirty="0"/>
              <a:t>OFFSET</a:t>
            </a:r>
            <a:r>
              <a:rPr lang="en-US" altLang="zh-CN" sz="2800" dirty="0">
                <a:latin typeface="华文中宋" panose="02010600040101010101" pitchFamily="2" charset="-122"/>
              </a:rPr>
              <a:t>——</a:t>
            </a:r>
            <a:r>
              <a:rPr lang="zh-CN" altLang="en-US" sz="2800" dirty="0"/>
              <a:t>取偏移地址</a:t>
            </a:r>
          </a:p>
          <a:p>
            <a:pPr indent="0" eaLnBrk="1" hangingPunct="1">
              <a:buNone/>
            </a:pPr>
            <a:r>
              <a:rPr lang="zh-CN" altLang="en-US" sz="2800" dirty="0"/>
              <a:t>例如     </a:t>
            </a:r>
            <a:r>
              <a:rPr lang="en-US" altLang="zh-CN" sz="2800" dirty="0" err="1"/>
              <a:t>MOV</a:t>
            </a:r>
            <a:r>
              <a:rPr lang="en-US" altLang="zh-CN" sz="2800" dirty="0"/>
              <a:t>    DX, OFFSET  DAT    </a:t>
            </a:r>
          </a:p>
          <a:p>
            <a:pPr indent="0" eaLnBrk="1" hangingPunct="1">
              <a:buNone/>
            </a:pPr>
            <a:r>
              <a:rPr lang="en-US" altLang="zh-CN" sz="2800" dirty="0" err="1"/>
              <a:t>SEG</a:t>
            </a:r>
            <a:r>
              <a:rPr lang="en-US" altLang="zh-CN" sz="2800" dirty="0">
                <a:latin typeface="华文中宋" panose="02010600040101010101" pitchFamily="2" charset="-122"/>
              </a:rPr>
              <a:t>——</a:t>
            </a:r>
            <a:r>
              <a:rPr lang="zh-CN" altLang="en-US" sz="2800" dirty="0"/>
              <a:t>取存储单元的段码（段基址）</a:t>
            </a:r>
          </a:p>
          <a:p>
            <a:pPr indent="0" eaLnBrk="1" hangingPunct="1">
              <a:buNone/>
            </a:pPr>
            <a:r>
              <a:rPr lang="zh-CN" altLang="en-US" sz="2800" dirty="0"/>
              <a:t>例如： </a:t>
            </a:r>
            <a:r>
              <a:rPr lang="en-US" altLang="zh-CN" sz="2800" dirty="0" err="1"/>
              <a:t>MOV</a:t>
            </a:r>
            <a:r>
              <a:rPr lang="en-US" altLang="zh-CN" sz="2800" dirty="0"/>
              <a:t>   AX,  </a:t>
            </a:r>
            <a:r>
              <a:rPr lang="en-US" altLang="zh-CN" sz="2800" dirty="0" err="1"/>
              <a:t>SEG</a:t>
            </a:r>
            <a:r>
              <a:rPr lang="en-US" altLang="zh-CN" sz="2800" dirty="0"/>
              <a:t>  ABC</a:t>
            </a:r>
          </a:p>
          <a:p>
            <a:pPr indent="0" eaLnBrk="1" hangingPunct="1">
              <a:buNone/>
            </a:pPr>
            <a:r>
              <a:rPr lang="en-US" altLang="zh-CN" sz="2800" dirty="0"/>
              <a:t>	 </a:t>
            </a:r>
            <a:r>
              <a:rPr lang="en-US" altLang="zh-CN" sz="2800" dirty="0" smtClean="0"/>
              <a:t> </a:t>
            </a:r>
            <a:r>
              <a:rPr lang="en-US" altLang="zh-CN" sz="2800" dirty="0" err="1" smtClean="0"/>
              <a:t>MOV</a:t>
            </a:r>
            <a:r>
              <a:rPr lang="en-US" altLang="zh-CN" sz="2800" dirty="0" smtClean="0"/>
              <a:t>   </a:t>
            </a:r>
            <a:r>
              <a:rPr lang="en-US" altLang="zh-CN" sz="2800" dirty="0"/>
              <a:t>DS,  </a:t>
            </a:r>
            <a:r>
              <a:rPr lang="en-US" altLang="zh-CN" sz="2800" dirty="0" smtClean="0"/>
              <a:t>AX</a:t>
            </a:r>
            <a:endParaRPr lang="en-US" altLang="zh-CN" sz="2800" dirty="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46</a:t>
            </a:fld>
            <a:endParaRPr lang="en-US" altLang="zh-CN" dirty="0"/>
          </a:p>
        </p:txBody>
      </p:sp>
    </p:spTree>
    <p:extLst>
      <p:ext uri="{BB962C8B-B14F-4D97-AF65-F5344CB8AC3E}">
        <p14:creationId xmlns:p14="http://schemas.microsoft.com/office/powerpoint/2010/main" val="2359928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3.3 </a:t>
            </a:r>
            <a:r>
              <a:rPr lang="zh-CN" altLang="en-US" dirty="0" smtClean="0"/>
              <a:t>表达式</a:t>
            </a:r>
            <a:endParaRPr lang="zh-CN" altLang="en-US" dirty="0"/>
          </a:p>
        </p:txBody>
      </p:sp>
      <p:sp>
        <p:nvSpPr>
          <p:cNvPr id="35843" name="Rectangle 3"/>
          <p:cNvSpPr>
            <a:spLocks noGrp="1" noChangeArrowheads="1"/>
          </p:cNvSpPr>
          <p:nvPr>
            <p:ph type="body" idx="1"/>
          </p:nvPr>
        </p:nvSpPr>
        <p:spPr>
          <a:xfrm>
            <a:off x="788089" y="1180404"/>
            <a:ext cx="8001000" cy="4840883"/>
          </a:xfrm>
        </p:spPr>
        <p:txBody>
          <a:bodyPr/>
          <a:lstStyle/>
          <a:p>
            <a:pPr indent="0" eaLnBrk="1" hangingPunct="1">
              <a:buNone/>
              <a:defRPr/>
            </a:pPr>
            <a:r>
              <a:rPr lang="en-US" altLang="zh-CN" sz="2800" b="1" dirty="0" smtClean="0"/>
              <a:t>2 </a:t>
            </a:r>
            <a:r>
              <a:rPr lang="zh-CN" altLang="en-US" sz="2800" b="1" dirty="0" smtClean="0"/>
              <a:t>运算符</a:t>
            </a:r>
            <a:r>
              <a:rPr lang="en-US" altLang="zh-CN" sz="2800" b="1" dirty="0" smtClean="0"/>
              <a:t>——</a:t>
            </a:r>
            <a:r>
              <a:rPr lang="zh-CN" altLang="en-US" sz="2800" b="1" dirty="0" smtClean="0"/>
              <a:t>综合运算符</a:t>
            </a:r>
            <a:endParaRPr lang="en-US" altLang="zh-CN" sz="2800" b="1" dirty="0" smtClean="0"/>
          </a:p>
          <a:p>
            <a:pPr indent="0" eaLnBrk="1" hangingPunct="1">
              <a:buNone/>
              <a:defRPr/>
            </a:pPr>
            <a:r>
              <a:rPr lang="en-US" altLang="zh-CN" sz="2800" dirty="0" smtClean="0"/>
              <a:t>        </a:t>
            </a:r>
            <a:r>
              <a:rPr lang="zh-CN" altLang="zh-CN" sz="2800" dirty="0" smtClean="0"/>
              <a:t>用来</a:t>
            </a:r>
            <a:r>
              <a:rPr lang="zh-CN" altLang="zh-CN" sz="2800" dirty="0"/>
              <a:t>建立或改变已定义变量、内存操作数或标号的类型属性。</a:t>
            </a:r>
            <a:endParaRPr lang="en-US" altLang="zh-CN" sz="2800" dirty="0"/>
          </a:p>
          <a:p>
            <a:pPr indent="833438">
              <a:lnSpc>
                <a:spcPct val="100000"/>
              </a:lnSpc>
              <a:defRPr/>
            </a:pPr>
            <a:r>
              <a:rPr lang="en-US" altLang="zh-CN" dirty="0"/>
              <a:t>PTR</a:t>
            </a:r>
          </a:p>
          <a:p>
            <a:pPr indent="833438">
              <a:lnSpc>
                <a:spcPct val="100000"/>
              </a:lnSpc>
              <a:defRPr/>
            </a:pPr>
            <a:r>
              <a:rPr lang="zh-CN" altLang="zh-CN" dirty="0"/>
              <a:t>段操作符</a:t>
            </a:r>
            <a:endParaRPr lang="en-US" altLang="zh-CN" dirty="0"/>
          </a:p>
          <a:p>
            <a:pPr indent="833438">
              <a:lnSpc>
                <a:spcPct val="100000"/>
              </a:lnSpc>
              <a:defRPr/>
            </a:pPr>
            <a:r>
              <a:rPr lang="en-US" altLang="zh-CN" dirty="0"/>
              <a:t>THIS</a:t>
            </a:r>
          </a:p>
          <a:p>
            <a:pPr indent="833438">
              <a:lnSpc>
                <a:spcPct val="100000"/>
              </a:lnSpc>
              <a:defRPr/>
            </a:pPr>
            <a:r>
              <a:rPr lang="en-US" altLang="zh-CN" dirty="0"/>
              <a:t>SHORT</a:t>
            </a:r>
          </a:p>
          <a:p>
            <a:pPr indent="833438">
              <a:lnSpc>
                <a:spcPct val="100000"/>
              </a:lnSpc>
              <a:defRPr/>
            </a:pPr>
            <a:r>
              <a:rPr lang="en-US" altLang="zh-CN" dirty="0"/>
              <a:t>HIGH</a:t>
            </a:r>
          </a:p>
          <a:p>
            <a:pPr indent="833438">
              <a:lnSpc>
                <a:spcPct val="100000"/>
              </a:lnSpc>
              <a:defRPr/>
            </a:pPr>
            <a:r>
              <a:rPr lang="en-US" altLang="zh-CN" dirty="0"/>
              <a:t>LOW</a:t>
            </a:r>
            <a:r>
              <a:rPr lang="zh-CN" altLang="zh-CN" dirty="0"/>
              <a:t>等</a:t>
            </a:r>
            <a:endParaRPr lang="en-US" altLang="zh-CN" b="1"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47</a:t>
            </a:fld>
            <a:endParaRPr lang="en-US" altLang="zh-CN" dirty="0"/>
          </a:p>
        </p:txBody>
      </p:sp>
    </p:spTree>
    <p:extLst>
      <p:ext uri="{BB962C8B-B14F-4D97-AF65-F5344CB8AC3E}">
        <p14:creationId xmlns:p14="http://schemas.microsoft.com/office/powerpoint/2010/main" val="3112717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3.3 </a:t>
            </a:r>
            <a:r>
              <a:rPr lang="zh-CN" altLang="en-US" dirty="0" smtClean="0"/>
              <a:t>表达式</a:t>
            </a:r>
            <a:endParaRPr lang="zh-CN" altLang="en-US" dirty="0"/>
          </a:p>
        </p:txBody>
      </p:sp>
      <p:sp>
        <p:nvSpPr>
          <p:cNvPr id="35843" name="Rectangle 3"/>
          <p:cNvSpPr>
            <a:spLocks noGrp="1" noChangeArrowheads="1"/>
          </p:cNvSpPr>
          <p:nvPr>
            <p:ph type="body" idx="1"/>
          </p:nvPr>
        </p:nvSpPr>
        <p:spPr>
          <a:xfrm>
            <a:off x="788089" y="1180404"/>
            <a:ext cx="8001000" cy="4840883"/>
          </a:xfrm>
        </p:spPr>
        <p:txBody>
          <a:bodyPr/>
          <a:lstStyle/>
          <a:p>
            <a:pPr indent="0" eaLnBrk="1" hangingPunct="1">
              <a:buNone/>
              <a:defRPr/>
            </a:pPr>
            <a:r>
              <a:rPr lang="en-US" altLang="zh-CN" sz="2800" b="1" dirty="0" smtClean="0"/>
              <a:t>2 </a:t>
            </a:r>
            <a:r>
              <a:rPr lang="zh-CN" altLang="en-US" sz="2800" b="1" dirty="0" smtClean="0"/>
              <a:t>运算符</a:t>
            </a:r>
            <a:r>
              <a:rPr lang="en-US" altLang="zh-CN" sz="2800" b="1" dirty="0" smtClean="0"/>
              <a:t>——</a:t>
            </a:r>
            <a:r>
              <a:rPr lang="zh-CN" altLang="en-US" sz="2800" b="1" dirty="0" smtClean="0"/>
              <a:t>综合运算符</a:t>
            </a:r>
            <a:endParaRPr lang="en-US" altLang="zh-CN" sz="2800" b="1" dirty="0" smtClean="0"/>
          </a:p>
          <a:p>
            <a:pPr indent="0">
              <a:buNone/>
              <a:defRPr/>
            </a:pPr>
            <a:r>
              <a:rPr lang="zh-CN" altLang="en-US" sz="2800" b="1" dirty="0" smtClean="0">
                <a:solidFill>
                  <a:srgbClr val="C00000"/>
                </a:solidFill>
              </a:rPr>
              <a:t>重点掌握 </a:t>
            </a:r>
            <a:r>
              <a:rPr lang="en-US" altLang="zh-CN" sz="2800" b="1" dirty="0" smtClean="0">
                <a:solidFill>
                  <a:srgbClr val="C00000"/>
                </a:solidFill>
              </a:rPr>
              <a:t>PTR </a:t>
            </a:r>
            <a:r>
              <a:rPr lang="zh-CN" altLang="en-US" sz="2800" b="1" dirty="0" smtClean="0">
                <a:solidFill>
                  <a:srgbClr val="C00000"/>
                </a:solidFill>
              </a:rPr>
              <a:t>运算符</a:t>
            </a:r>
            <a:endParaRPr lang="en-US" altLang="zh-CN" sz="2800" b="1" dirty="0" smtClean="0">
              <a:solidFill>
                <a:srgbClr val="C00000"/>
              </a:solidFill>
            </a:endParaRPr>
          </a:p>
          <a:p>
            <a:pPr>
              <a:defRPr/>
            </a:pPr>
            <a:r>
              <a:rPr lang="zh-CN" altLang="zh-CN" sz="2800" dirty="0" smtClean="0"/>
              <a:t>格式</a:t>
            </a:r>
            <a:r>
              <a:rPr lang="zh-CN" altLang="zh-CN" sz="2800" dirty="0"/>
              <a:t>：类型</a:t>
            </a:r>
            <a:r>
              <a:rPr lang="en-US" altLang="zh-CN" sz="2800" dirty="0"/>
              <a:t>  PTR  </a:t>
            </a:r>
            <a:r>
              <a:rPr lang="zh-CN" altLang="zh-CN" sz="2800" dirty="0"/>
              <a:t>变量</a:t>
            </a:r>
            <a:r>
              <a:rPr lang="en-US" altLang="zh-CN" sz="2800" dirty="0"/>
              <a:t> / </a:t>
            </a:r>
            <a:r>
              <a:rPr lang="zh-CN" altLang="zh-CN" sz="2800" dirty="0"/>
              <a:t>标号</a:t>
            </a:r>
          </a:p>
          <a:p>
            <a:pPr>
              <a:defRPr/>
            </a:pPr>
            <a:r>
              <a:rPr lang="zh-CN" altLang="zh-CN" sz="2800" dirty="0"/>
              <a:t>返回值：具有规定类型属性的变量或标号。</a:t>
            </a:r>
            <a:endParaRPr lang="en-US" altLang="zh-CN" sz="2800" dirty="0"/>
          </a:p>
          <a:p>
            <a:pPr>
              <a:defRPr/>
            </a:pPr>
            <a:r>
              <a:rPr lang="zh-CN" altLang="en-US" sz="2800" dirty="0"/>
              <a:t>典型应用</a:t>
            </a:r>
            <a:r>
              <a:rPr lang="zh-CN" altLang="en-US" sz="2800" dirty="0" smtClean="0"/>
              <a:t>：</a:t>
            </a:r>
            <a:endParaRPr lang="en-US" altLang="zh-CN" sz="2800" dirty="0" smtClean="0"/>
          </a:p>
          <a:p>
            <a:pPr indent="0">
              <a:buNone/>
              <a:defRPr/>
            </a:pPr>
            <a:r>
              <a:rPr lang="zh-CN" altLang="zh-CN" sz="2800" dirty="0" smtClean="0"/>
              <a:t>① </a:t>
            </a:r>
            <a:r>
              <a:rPr lang="zh-CN" altLang="zh-CN" sz="2800" dirty="0"/>
              <a:t>重新指定变量</a:t>
            </a:r>
            <a:r>
              <a:rPr lang="zh-CN" altLang="zh-CN" sz="2800" dirty="0" smtClean="0"/>
              <a:t>类型</a:t>
            </a:r>
            <a:endParaRPr lang="zh-CN" altLang="zh-CN" sz="2800" dirty="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48</a:t>
            </a:fld>
            <a:endParaRPr lang="en-US" altLang="zh-CN" dirty="0"/>
          </a:p>
        </p:txBody>
      </p:sp>
    </p:spTree>
    <p:extLst>
      <p:ext uri="{BB962C8B-B14F-4D97-AF65-F5344CB8AC3E}">
        <p14:creationId xmlns:p14="http://schemas.microsoft.com/office/powerpoint/2010/main" val="3166543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3.3 </a:t>
            </a:r>
            <a:r>
              <a:rPr lang="zh-CN" altLang="en-US" dirty="0" smtClean="0"/>
              <a:t>表达式</a:t>
            </a:r>
            <a:endParaRPr lang="zh-CN" altLang="en-US" dirty="0"/>
          </a:p>
        </p:txBody>
      </p:sp>
      <p:sp>
        <p:nvSpPr>
          <p:cNvPr id="35843" name="Rectangle 3"/>
          <p:cNvSpPr>
            <a:spLocks noGrp="1" noChangeArrowheads="1"/>
          </p:cNvSpPr>
          <p:nvPr>
            <p:ph type="body" idx="1"/>
          </p:nvPr>
        </p:nvSpPr>
        <p:spPr>
          <a:xfrm>
            <a:off x="788089" y="1180404"/>
            <a:ext cx="8001000" cy="4840883"/>
          </a:xfrm>
        </p:spPr>
        <p:txBody>
          <a:bodyPr/>
          <a:lstStyle/>
          <a:p>
            <a:pPr indent="0" eaLnBrk="1" hangingPunct="1">
              <a:buNone/>
              <a:defRPr/>
            </a:pPr>
            <a:r>
              <a:rPr lang="en-US" altLang="zh-CN" sz="2800" b="1" dirty="0" smtClean="0"/>
              <a:t>2 </a:t>
            </a:r>
            <a:r>
              <a:rPr lang="zh-CN" altLang="en-US" sz="2800" b="1" dirty="0" smtClean="0"/>
              <a:t>运算符</a:t>
            </a:r>
            <a:r>
              <a:rPr lang="en-US" altLang="zh-CN" sz="2800" b="1" dirty="0" smtClean="0"/>
              <a:t>——</a:t>
            </a:r>
            <a:r>
              <a:rPr lang="zh-CN" altLang="en-US" sz="2800" b="1" dirty="0" smtClean="0"/>
              <a:t>综合运算符</a:t>
            </a:r>
            <a:endParaRPr lang="en-US" altLang="zh-CN" sz="2800" b="1" dirty="0" smtClean="0"/>
          </a:p>
          <a:p>
            <a:pPr>
              <a:defRPr/>
            </a:pPr>
            <a:r>
              <a:rPr lang="zh-CN" altLang="zh-CN" sz="2800" dirty="0" smtClean="0"/>
              <a:t>例如</a:t>
            </a:r>
            <a:r>
              <a:rPr lang="zh-CN" altLang="zh-CN" sz="2800" dirty="0"/>
              <a:t>，有如下数据定义：</a:t>
            </a:r>
          </a:p>
          <a:p>
            <a:pPr>
              <a:buNone/>
              <a:defRPr/>
            </a:pPr>
            <a:r>
              <a:rPr lang="en-US" altLang="zh-CN" sz="2800" dirty="0"/>
              <a:t>      </a:t>
            </a:r>
            <a:r>
              <a:rPr lang="en-US" altLang="zh-CN" sz="2800" dirty="0" err="1"/>
              <a:t>BUFW</a:t>
            </a:r>
            <a:r>
              <a:rPr lang="en-US" altLang="zh-CN" sz="2800" dirty="0"/>
              <a:t>  </a:t>
            </a:r>
            <a:r>
              <a:rPr lang="en-US" altLang="zh-CN" sz="2800" dirty="0" err="1"/>
              <a:t>DW</a:t>
            </a:r>
            <a:r>
              <a:rPr lang="en-US" altLang="zh-CN" sz="2800" dirty="0"/>
              <a:t>  </a:t>
            </a:r>
            <a:r>
              <a:rPr lang="en-US" altLang="zh-CN" sz="2800" dirty="0" err="1" smtClean="0"/>
              <a:t>1234H</a:t>
            </a:r>
            <a:endParaRPr lang="zh-CN" altLang="zh-CN" sz="2800" dirty="0"/>
          </a:p>
          <a:p>
            <a:pPr>
              <a:defRPr/>
            </a:pPr>
            <a:r>
              <a:rPr lang="zh-CN" altLang="zh-CN" sz="2800" dirty="0"/>
              <a:t>则下列指令合法：</a:t>
            </a:r>
          </a:p>
          <a:p>
            <a:pPr indent="277813">
              <a:buNone/>
              <a:defRPr/>
            </a:pPr>
            <a:r>
              <a:rPr lang="en-US" altLang="zh-CN" sz="2800" dirty="0" err="1"/>
              <a:t>MOV</a:t>
            </a:r>
            <a:r>
              <a:rPr lang="en-US" altLang="zh-CN" sz="2800" dirty="0"/>
              <a:t>  AX</a:t>
            </a:r>
            <a:r>
              <a:rPr lang="en-US" altLang="zh-CN" sz="2800" dirty="0" smtClean="0"/>
              <a:t>, </a:t>
            </a:r>
            <a:r>
              <a:rPr lang="en-US" altLang="zh-CN" sz="2800" dirty="0" err="1" smtClean="0"/>
              <a:t>BUFW</a:t>
            </a:r>
            <a:endParaRPr lang="zh-CN" altLang="zh-CN" sz="2800" dirty="0"/>
          </a:p>
          <a:p>
            <a:pPr indent="277813">
              <a:buNone/>
              <a:defRPr/>
            </a:pPr>
            <a:r>
              <a:rPr lang="en-US" altLang="zh-CN" sz="2800" dirty="0" err="1"/>
              <a:t>MOV</a:t>
            </a:r>
            <a:r>
              <a:rPr lang="en-US" altLang="zh-CN" sz="2800" dirty="0"/>
              <a:t>  AL</a:t>
            </a:r>
            <a:r>
              <a:rPr lang="en-US" altLang="zh-CN" sz="2800" dirty="0" smtClean="0"/>
              <a:t>, BYTE  </a:t>
            </a:r>
            <a:r>
              <a:rPr lang="en-US" altLang="zh-CN" sz="2800" dirty="0"/>
              <a:t>PTR  </a:t>
            </a:r>
            <a:r>
              <a:rPr lang="en-US" altLang="zh-CN" sz="2800" dirty="0" err="1"/>
              <a:t>BUFW</a:t>
            </a:r>
            <a:r>
              <a:rPr lang="en-US" altLang="zh-CN" sz="2800" dirty="0"/>
              <a:t> </a:t>
            </a:r>
          </a:p>
          <a:p>
            <a:pPr indent="277813">
              <a:buNone/>
              <a:defRPr/>
            </a:pPr>
            <a:r>
              <a:rPr lang="en-US" altLang="zh-CN" sz="2800" dirty="0" smtClean="0"/>
              <a:t>;</a:t>
            </a:r>
            <a:r>
              <a:rPr lang="zh-CN" altLang="zh-CN" sz="2800" dirty="0"/>
              <a:t>临时改变</a:t>
            </a:r>
            <a:r>
              <a:rPr lang="en-US" altLang="zh-CN" sz="2800" dirty="0" err="1"/>
              <a:t>BUFW</a:t>
            </a:r>
            <a:r>
              <a:rPr lang="zh-CN" altLang="zh-CN" sz="2800" dirty="0"/>
              <a:t>的字属性为字节属性</a:t>
            </a:r>
            <a:endParaRPr lang="zh-CN" altLang="en-US" sz="2800" dirty="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49</a:t>
            </a:fld>
            <a:endParaRPr lang="en-US" altLang="zh-CN" dirty="0"/>
          </a:p>
        </p:txBody>
      </p:sp>
    </p:spTree>
    <p:extLst>
      <p:ext uri="{BB962C8B-B14F-4D97-AF65-F5344CB8AC3E}">
        <p14:creationId xmlns:p14="http://schemas.microsoft.com/office/powerpoint/2010/main" val="2209039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a:t>
            </a:r>
            <a:r>
              <a:rPr lang="zh-CN" altLang="en-US" dirty="0" smtClean="0"/>
              <a:t>汇编语言概述</a:t>
            </a:r>
            <a:endParaRPr lang="zh-CN" altLang="en-US" dirty="0"/>
          </a:p>
        </p:txBody>
      </p:sp>
      <p:sp>
        <p:nvSpPr>
          <p:cNvPr id="35843" name="Rectangle 3"/>
          <p:cNvSpPr>
            <a:spLocks noGrp="1" noChangeArrowheads="1"/>
          </p:cNvSpPr>
          <p:nvPr>
            <p:ph type="body" idx="1"/>
          </p:nvPr>
        </p:nvSpPr>
        <p:spPr>
          <a:xfrm>
            <a:off x="571500" y="1196752"/>
            <a:ext cx="8001000" cy="4752528"/>
          </a:xfrm>
        </p:spPr>
        <p:txBody>
          <a:bodyPr/>
          <a:lstStyle/>
          <a:p>
            <a:pPr indent="0">
              <a:buNone/>
            </a:pPr>
            <a:r>
              <a:rPr lang="en-US" altLang="zh-CN" dirty="0">
                <a:solidFill>
                  <a:srgbClr val="A50021"/>
                </a:solidFill>
                <a:effectLst>
                  <a:outerShdw blurRad="38100" dist="38100" dir="2700000" algn="tl">
                    <a:srgbClr val="C0C0C0"/>
                  </a:outerShdw>
                </a:effectLst>
                <a:ea typeface="黑体" panose="02010609060101010101" pitchFamily="49" charset="-122"/>
              </a:rPr>
              <a:t> </a:t>
            </a:r>
            <a:r>
              <a:rPr lang="zh-CN" altLang="en-US" dirty="0">
                <a:solidFill>
                  <a:srgbClr val="A50021"/>
                </a:solidFill>
                <a:effectLst>
                  <a:outerShdw blurRad="38100" dist="38100" dir="2700000" algn="tl">
                    <a:srgbClr val="C0C0C0"/>
                  </a:outerShdw>
                </a:effectLst>
                <a:ea typeface="黑体" panose="02010609060101010101" pitchFamily="49" charset="-122"/>
              </a:rPr>
              <a:t>汇编语言 </a:t>
            </a:r>
            <a:r>
              <a:rPr lang="en-US" altLang="zh-CN" dirty="0">
                <a:solidFill>
                  <a:srgbClr val="A50021"/>
                </a:solidFill>
                <a:effectLst>
                  <a:outerShdw blurRad="38100" dist="38100" dir="2700000" algn="tl">
                    <a:srgbClr val="C0C0C0"/>
                  </a:outerShdw>
                </a:effectLst>
                <a:ea typeface="黑体" panose="02010609060101010101" pitchFamily="49" charset="-122"/>
              </a:rPr>
              <a:t>(Assembly Language)</a:t>
            </a:r>
          </a:p>
          <a:p>
            <a:pPr eaLnBrk="1" hangingPunct="1">
              <a:buNone/>
            </a:pPr>
            <a:r>
              <a:rPr lang="en-US" altLang="zh-CN" dirty="0" smtClean="0">
                <a:effectLst>
                  <a:outerShdw blurRad="38100" dist="38100" dir="2700000" algn="tl">
                    <a:srgbClr val="C0C0C0"/>
                  </a:outerShdw>
                </a:effectLst>
                <a:ea typeface="黑体" panose="02010609060101010101" pitchFamily="49" charset="-122"/>
              </a:rPr>
              <a:t> </a:t>
            </a:r>
            <a:r>
              <a:rPr lang="en-US" altLang="zh-CN" dirty="0">
                <a:effectLst>
                  <a:outerShdw blurRad="38100" dist="38100" dir="2700000" algn="tl">
                    <a:srgbClr val="C0C0C0"/>
                  </a:outerShdw>
                </a:effectLst>
                <a:ea typeface="黑体" panose="02010609060101010101" pitchFamily="49" charset="-122"/>
              </a:rPr>
              <a:t> </a:t>
            </a:r>
            <a:r>
              <a:rPr lang="zh-CN" altLang="en-US" dirty="0">
                <a:effectLst>
                  <a:outerShdw blurRad="38100" dist="38100" dir="2700000" algn="tl">
                    <a:srgbClr val="C0C0C0"/>
                  </a:outerShdw>
                </a:effectLst>
                <a:ea typeface="黑体" panose="02010609060101010101" pitchFamily="49" charset="-122"/>
              </a:rPr>
              <a:t>汇编语言是用指令的助记符、符号地址、标号等书写程序的语言，简称符号语言</a:t>
            </a:r>
            <a:r>
              <a:rPr lang="zh-CN" altLang="en-US" dirty="0" smtClean="0">
                <a:effectLst>
                  <a:outerShdw blurRad="38100" dist="38100" dir="2700000" algn="tl">
                    <a:srgbClr val="C0C0C0"/>
                  </a:outerShdw>
                </a:effectLst>
                <a:ea typeface="黑体" panose="02010609060101010101" pitchFamily="49" charset="-122"/>
              </a:rPr>
              <a:t>。</a:t>
            </a:r>
            <a:endParaRPr lang="en-US" altLang="zh-CN" dirty="0" smtClean="0">
              <a:effectLst>
                <a:outerShdw blurRad="38100" dist="38100" dir="2700000" algn="tl">
                  <a:srgbClr val="C0C0C0"/>
                </a:outerShdw>
              </a:effectLst>
              <a:ea typeface="黑体" panose="02010609060101010101" pitchFamily="49" charset="-122"/>
            </a:endParaRPr>
          </a:p>
          <a:p>
            <a:pPr>
              <a:buFontTx/>
              <a:buNone/>
            </a:pPr>
            <a:r>
              <a:rPr lang="zh-CN" altLang="en-US" dirty="0">
                <a:solidFill>
                  <a:srgbClr val="A50021"/>
                </a:solidFill>
                <a:effectLst>
                  <a:outerShdw blurRad="38100" dist="38100" dir="2700000" algn="tl">
                    <a:srgbClr val="C0C0C0"/>
                  </a:outerShdw>
                </a:effectLst>
                <a:ea typeface="黑体" panose="02010609060101010101" pitchFamily="49" charset="-122"/>
              </a:rPr>
              <a:t>特点</a:t>
            </a:r>
            <a:r>
              <a:rPr lang="zh-CN" altLang="en-US" dirty="0" smtClean="0">
                <a:solidFill>
                  <a:srgbClr val="A50021"/>
                </a:solidFill>
                <a:effectLst>
                  <a:outerShdw blurRad="38100" dist="38100" dir="2700000" algn="tl">
                    <a:srgbClr val="C0C0C0"/>
                  </a:outerShdw>
                </a:effectLst>
                <a:ea typeface="黑体" panose="02010609060101010101" pitchFamily="49" charset="-122"/>
              </a:rPr>
              <a:t>：</a:t>
            </a:r>
            <a:r>
              <a:rPr lang="zh-CN" altLang="en-US" dirty="0" smtClean="0">
                <a:effectLst>
                  <a:outerShdw blurRad="38100" dist="38100" dir="2700000" algn="tl">
                    <a:srgbClr val="C0C0C0"/>
                  </a:outerShdw>
                </a:effectLst>
                <a:ea typeface="黑体" panose="02010609060101010101" pitchFamily="49" charset="-122"/>
              </a:rPr>
              <a:t>易读</a:t>
            </a:r>
            <a:r>
              <a:rPr lang="zh-CN" altLang="en-US" dirty="0">
                <a:effectLst>
                  <a:outerShdw blurRad="38100" dist="38100" dir="2700000" algn="tl">
                    <a:srgbClr val="C0C0C0"/>
                  </a:outerShdw>
                </a:effectLst>
                <a:ea typeface="黑体" panose="02010609060101010101" pitchFamily="49" charset="-122"/>
              </a:rPr>
              <a:t>、易写、易记。</a:t>
            </a:r>
          </a:p>
          <a:p>
            <a:pPr>
              <a:spcBef>
                <a:spcPct val="80000"/>
              </a:spcBef>
              <a:buFontTx/>
              <a:buNone/>
            </a:pPr>
            <a:r>
              <a:rPr lang="zh-CN" altLang="en-US" dirty="0">
                <a:solidFill>
                  <a:srgbClr val="A50021"/>
                </a:solidFill>
                <a:effectLst>
                  <a:outerShdw blurRad="38100" dist="38100" dir="2700000" algn="tl">
                    <a:srgbClr val="C0C0C0"/>
                  </a:outerShdw>
                </a:effectLst>
                <a:ea typeface="黑体" panose="02010609060101010101" pitchFamily="49" charset="-122"/>
              </a:rPr>
              <a:t>缺点</a:t>
            </a:r>
            <a:r>
              <a:rPr lang="zh-CN" altLang="en-US" dirty="0" smtClean="0">
                <a:solidFill>
                  <a:srgbClr val="A50021"/>
                </a:solidFill>
                <a:effectLst>
                  <a:outerShdw blurRad="38100" dist="38100" dir="2700000" algn="tl">
                    <a:srgbClr val="C0C0C0"/>
                  </a:outerShdw>
                </a:effectLst>
                <a:ea typeface="黑体" panose="02010609060101010101" pitchFamily="49" charset="-122"/>
              </a:rPr>
              <a:t>：</a:t>
            </a:r>
            <a:r>
              <a:rPr lang="zh-CN" altLang="en-US" dirty="0" smtClean="0">
                <a:effectLst>
                  <a:outerShdw blurRad="38100" dist="38100" dir="2700000" algn="tl">
                    <a:srgbClr val="C0C0C0"/>
                  </a:outerShdw>
                </a:effectLst>
                <a:ea typeface="黑体" panose="02010609060101010101" pitchFamily="49" charset="-122"/>
              </a:rPr>
              <a:t>不能</a:t>
            </a:r>
            <a:r>
              <a:rPr lang="zh-CN" altLang="en-US" dirty="0">
                <a:effectLst>
                  <a:outerShdw blurRad="38100" dist="38100" dir="2700000" algn="tl">
                    <a:srgbClr val="C0C0C0"/>
                  </a:outerShdw>
                </a:effectLst>
                <a:ea typeface="黑体" panose="02010609060101010101" pitchFamily="49" charset="-122"/>
              </a:rPr>
              <a:t>像机器语言那样为计算机所直接识别，也不如高级语言那样具有很好的通用性和可移植性</a:t>
            </a:r>
            <a:endParaRPr lang="en-US" altLang="zh-CN" dirty="0" smtClean="0">
              <a:solidFill>
                <a:srgbClr val="008000"/>
              </a:solidFill>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5</a:t>
            </a:fld>
            <a:endParaRPr lang="en-US" altLang="zh-CN" dirty="0"/>
          </a:p>
        </p:txBody>
      </p:sp>
    </p:spTree>
    <p:extLst>
      <p:ext uri="{BB962C8B-B14F-4D97-AF65-F5344CB8AC3E}">
        <p14:creationId xmlns:p14="http://schemas.microsoft.com/office/powerpoint/2010/main" val="3111966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3.3 </a:t>
            </a:r>
            <a:r>
              <a:rPr lang="zh-CN" altLang="en-US" dirty="0" smtClean="0"/>
              <a:t>表达式</a:t>
            </a:r>
            <a:endParaRPr lang="zh-CN" altLang="en-US" dirty="0"/>
          </a:p>
        </p:txBody>
      </p:sp>
      <p:sp>
        <p:nvSpPr>
          <p:cNvPr id="35843" name="Rectangle 3"/>
          <p:cNvSpPr>
            <a:spLocks noGrp="1" noChangeArrowheads="1"/>
          </p:cNvSpPr>
          <p:nvPr>
            <p:ph type="body" idx="1"/>
          </p:nvPr>
        </p:nvSpPr>
        <p:spPr>
          <a:xfrm>
            <a:off x="788089" y="1180404"/>
            <a:ext cx="8001000" cy="4840883"/>
          </a:xfrm>
        </p:spPr>
        <p:txBody>
          <a:bodyPr/>
          <a:lstStyle/>
          <a:p>
            <a:pPr indent="0" eaLnBrk="1" hangingPunct="1">
              <a:buNone/>
              <a:defRPr/>
            </a:pPr>
            <a:r>
              <a:rPr lang="en-US" altLang="zh-CN" sz="2800" b="1" dirty="0" smtClean="0"/>
              <a:t>2 </a:t>
            </a:r>
            <a:r>
              <a:rPr lang="zh-CN" altLang="en-US" sz="2800" b="1" dirty="0" smtClean="0"/>
              <a:t>运算符</a:t>
            </a:r>
            <a:r>
              <a:rPr lang="en-US" altLang="zh-CN" sz="2800" b="1" dirty="0" smtClean="0"/>
              <a:t>——</a:t>
            </a:r>
            <a:r>
              <a:rPr lang="zh-CN" altLang="en-US" sz="2800" b="1" dirty="0" smtClean="0"/>
              <a:t>综合运算符</a:t>
            </a:r>
            <a:endParaRPr lang="en-US" altLang="zh-CN" sz="2800" b="1" dirty="0" smtClean="0"/>
          </a:p>
          <a:p>
            <a:pPr indent="0">
              <a:buNone/>
              <a:defRPr/>
            </a:pPr>
            <a:r>
              <a:rPr lang="zh-CN" altLang="zh-CN" sz="2800" dirty="0"/>
              <a:t>② </a:t>
            </a:r>
            <a:r>
              <a:rPr lang="zh-CN" altLang="zh-CN" dirty="0"/>
              <a:t>指定内存操作数的类型</a:t>
            </a:r>
          </a:p>
          <a:p>
            <a:pPr>
              <a:defRPr/>
            </a:pPr>
            <a:r>
              <a:rPr lang="zh-CN" altLang="zh-CN" dirty="0"/>
              <a:t>在寄存器间接寻址、寄存器相对寻址、基址变址寻址或相对基址变址寻址等内存寻址方式中，往往很难判断出操作数的类型属性，例如：</a:t>
            </a:r>
            <a:r>
              <a:rPr lang="en-US" altLang="zh-CN" dirty="0" err="1"/>
              <a:t>INC</a:t>
            </a:r>
            <a:r>
              <a:rPr lang="en-US" altLang="zh-CN" dirty="0"/>
              <a:t>  [BX]</a:t>
            </a:r>
            <a:r>
              <a:rPr lang="zh-CN" altLang="zh-CN" dirty="0"/>
              <a:t>。此时，汇编将指示出错，为了避免出错，应对操作数类型加以说明，如下所示</a:t>
            </a:r>
            <a:r>
              <a:rPr lang="zh-CN" altLang="zh-CN" dirty="0" smtClean="0"/>
              <a:t>：</a:t>
            </a:r>
            <a:r>
              <a:rPr lang="en-US" altLang="zh-CN" sz="2800" dirty="0" err="1" smtClean="0">
                <a:solidFill>
                  <a:srgbClr val="C00000"/>
                </a:solidFill>
              </a:rPr>
              <a:t>INC</a:t>
            </a:r>
            <a:r>
              <a:rPr lang="en-US" altLang="zh-CN" sz="2800" dirty="0" smtClean="0">
                <a:solidFill>
                  <a:srgbClr val="C00000"/>
                </a:solidFill>
              </a:rPr>
              <a:t>  </a:t>
            </a:r>
            <a:r>
              <a:rPr lang="en-US" altLang="zh-CN" sz="2800" dirty="0">
                <a:solidFill>
                  <a:srgbClr val="C00000"/>
                </a:solidFill>
              </a:rPr>
              <a:t>BYTE PTR [BX]          	;</a:t>
            </a:r>
            <a:r>
              <a:rPr lang="zh-CN" altLang="zh-CN" sz="2800" dirty="0">
                <a:solidFill>
                  <a:srgbClr val="C00000"/>
                </a:solidFill>
              </a:rPr>
              <a:t>字节</a:t>
            </a:r>
            <a:r>
              <a:rPr lang="zh-CN" altLang="zh-CN" sz="2800" dirty="0" smtClean="0">
                <a:solidFill>
                  <a:srgbClr val="C00000"/>
                </a:solidFill>
              </a:rPr>
              <a:t>属性</a:t>
            </a:r>
            <a:endParaRPr lang="zh-CN" altLang="zh-CN" sz="2800" dirty="0">
              <a:solidFill>
                <a:srgbClr val="C00000"/>
              </a:solidFill>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50</a:t>
            </a:fld>
            <a:endParaRPr lang="en-US" altLang="zh-CN" dirty="0"/>
          </a:p>
        </p:txBody>
      </p:sp>
    </p:spTree>
    <p:extLst>
      <p:ext uri="{BB962C8B-B14F-4D97-AF65-F5344CB8AC3E}">
        <p14:creationId xmlns:p14="http://schemas.microsoft.com/office/powerpoint/2010/main" val="1093088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3.3 </a:t>
            </a:r>
            <a:r>
              <a:rPr lang="zh-CN" altLang="en-US" dirty="0" smtClean="0"/>
              <a:t>表达式</a:t>
            </a:r>
            <a:endParaRPr lang="zh-CN" altLang="en-US" dirty="0"/>
          </a:p>
        </p:txBody>
      </p:sp>
      <p:sp>
        <p:nvSpPr>
          <p:cNvPr id="35843" name="Rectangle 3"/>
          <p:cNvSpPr>
            <a:spLocks noGrp="1" noChangeArrowheads="1"/>
          </p:cNvSpPr>
          <p:nvPr>
            <p:ph type="body" idx="1"/>
          </p:nvPr>
        </p:nvSpPr>
        <p:spPr>
          <a:xfrm>
            <a:off x="788089" y="1180404"/>
            <a:ext cx="8001000" cy="4840883"/>
          </a:xfrm>
        </p:spPr>
        <p:txBody>
          <a:bodyPr/>
          <a:lstStyle/>
          <a:p>
            <a:pPr indent="0" eaLnBrk="1" hangingPunct="1">
              <a:buNone/>
              <a:defRPr/>
            </a:pPr>
            <a:r>
              <a:rPr lang="en-US" altLang="zh-CN" sz="2800" b="1" dirty="0" smtClean="0"/>
              <a:t>2 </a:t>
            </a:r>
            <a:r>
              <a:rPr lang="zh-CN" altLang="en-US" sz="2800" b="1" dirty="0" smtClean="0"/>
              <a:t>运算符</a:t>
            </a:r>
            <a:r>
              <a:rPr lang="en-US" altLang="zh-CN" sz="2800" b="1" dirty="0" smtClean="0"/>
              <a:t>——</a:t>
            </a:r>
            <a:r>
              <a:rPr lang="zh-CN" altLang="en-US" sz="2800" b="1" dirty="0" smtClean="0"/>
              <a:t>综合运算符</a:t>
            </a:r>
            <a:endParaRPr lang="en-US" altLang="zh-CN" sz="2800" b="1" dirty="0" smtClean="0"/>
          </a:p>
          <a:p>
            <a:pPr indent="0">
              <a:buNone/>
              <a:defRPr/>
            </a:pPr>
            <a:r>
              <a:rPr lang="zh-CN" altLang="zh-CN" sz="2800" dirty="0"/>
              <a:t>② </a:t>
            </a:r>
            <a:r>
              <a:rPr lang="zh-CN" altLang="zh-CN" dirty="0"/>
              <a:t>指定内存操作数的类型</a:t>
            </a:r>
          </a:p>
          <a:p>
            <a:pPr>
              <a:defRPr/>
            </a:pPr>
            <a:r>
              <a:rPr lang="zh-CN" altLang="zh-CN" dirty="0"/>
              <a:t>在寄存器间接寻址、寄存器相对寻址、基址变址寻址或相对基址变址寻址等内存寻址方式中，往往很难判断出操作数的类型属性，例如：</a:t>
            </a:r>
            <a:r>
              <a:rPr lang="en-US" altLang="zh-CN" dirty="0" err="1"/>
              <a:t>INC</a:t>
            </a:r>
            <a:r>
              <a:rPr lang="en-US" altLang="zh-CN" dirty="0"/>
              <a:t>  [BX]</a:t>
            </a:r>
            <a:r>
              <a:rPr lang="zh-CN" altLang="zh-CN" dirty="0"/>
              <a:t>。此时，汇编将指示出错，为了避免出错，应对操作数类型加以说明，如下所示</a:t>
            </a:r>
            <a:r>
              <a:rPr lang="zh-CN" altLang="zh-CN" dirty="0" smtClean="0"/>
              <a:t>：</a:t>
            </a:r>
            <a:r>
              <a:rPr lang="en-US" altLang="zh-CN" sz="2800" dirty="0" err="1" smtClean="0">
                <a:solidFill>
                  <a:srgbClr val="C00000"/>
                </a:solidFill>
              </a:rPr>
              <a:t>INC</a:t>
            </a:r>
            <a:r>
              <a:rPr lang="en-US" altLang="zh-CN" sz="2800" dirty="0" smtClean="0">
                <a:solidFill>
                  <a:srgbClr val="C00000"/>
                </a:solidFill>
              </a:rPr>
              <a:t>  </a:t>
            </a:r>
            <a:r>
              <a:rPr lang="en-US" altLang="zh-CN" sz="2800" dirty="0">
                <a:solidFill>
                  <a:srgbClr val="C00000"/>
                </a:solidFill>
              </a:rPr>
              <a:t>BYTE PTR [BX]          	;</a:t>
            </a:r>
            <a:r>
              <a:rPr lang="zh-CN" altLang="zh-CN" sz="2800" dirty="0">
                <a:solidFill>
                  <a:srgbClr val="C00000"/>
                </a:solidFill>
              </a:rPr>
              <a:t>字节</a:t>
            </a:r>
            <a:r>
              <a:rPr lang="zh-CN" altLang="zh-CN" sz="2800" dirty="0" smtClean="0">
                <a:solidFill>
                  <a:srgbClr val="C00000"/>
                </a:solidFill>
              </a:rPr>
              <a:t>属性</a:t>
            </a:r>
            <a:endParaRPr lang="zh-CN" altLang="zh-CN" sz="2800" dirty="0">
              <a:solidFill>
                <a:srgbClr val="C00000"/>
              </a:solidFill>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51</a:t>
            </a:fld>
            <a:endParaRPr lang="en-US" altLang="zh-CN" dirty="0"/>
          </a:p>
        </p:txBody>
      </p:sp>
    </p:spTree>
    <p:extLst>
      <p:ext uri="{BB962C8B-B14F-4D97-AF65-F5344CB8AC3E}">
        <p14:creationId xmlns:p14="http://schemas.microsoft.com/office/powerpoint/2010/main" val="399207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3.3 </a:t>
            </a:r>
            <a:r>
              <a:rPr lang="zh-CN" altLang="en-US" dirty="0" smtClean="0"/>
              <a:t>表达式</a:t>
            </a:r>
            <a:endParaRPr lang="zh-CN" altLang="en-US" dirty="0"/>
          </a:p>
        </p:txBody>
      </p:sp>
      <p:sp>
        <p:nvSpPr>
          <p:cNvPr id="35843" name="Rectangle 3"/>
          <p:cNvSpPr>
            <a:spLocks noGrp="1" noChangeArrowheads="1"/>
          </p:cNvSpPr>
          <p:nvPr>
            <p:ph type="body" idx="1"/>
          </p:nvPr>
        </p:nvSpPr>
        <p:spPr>
          <a:xfrm>
            <a:off x="788089" y="1180404"/>
            <a:ext cx="8001000" cy="4840883"/>
          </a:xfrm>
        </p:spPr>
        <p:txBody>
          <a:bodyPr/>
          <a:lstStyle/>
          <a:p>
            <a:pPr indent="0" eaLnBrk="1" hangingPunct="1">
              <a:buNone/>
              <a:defRPr/>
            </a:pPr>
            <a:r>
              <a:rPr lang="en-US" altLang="zh-CN" sz="2800" b="1" dirty="0" smtClean="0"/>
              <a:t>2 </a:t>
            </a:r>
            <a:r>
              <a:rPr lang="zh-CN" altLang="en-US" sz="2800" b="1" dirty="0" smtClean="0"/>
              <a:t>运算符</a:t>
            </a:r>
            <a:r>
              <a:rPr lang="en-US" altLang="zh-CN" sz="2800" b="1" dirty="0" smtClean="0"/>
              <a:t>——</a:t>
            </a:r>
            <a:r>
              <a:rPr lang="zh-CN" altLang="en-US" sz="2800" b="1" dirty="0" smtClean="0"/>
              <a:t>综合运算符</a:t>
            </a:r>
            <a:endParaRPr lang="en-US" altLang="zh-CN" sz="2800" b="1" dirty="0" smtClean="0"/>
          </a:p>
          <a:p>
            <a:pPr indent="0">
              <a:buNone/>
              <a:defRPr/>
            </a:pPr>
            <a:r>
              <a:rPr lang="zh-CN" altLang="zh-CN" sz="2800" dirty="0"/>
              <a:t>② </a:t>
            </a:r>
            <a:r>
              <a:rPr lang="zh-CN" altLang="zh-CN" dirty="0"/>
              <a:t>指定内存操作数的</a:t>
            </a:r>
            <a:r>
              <a:rPr lang="zh-CN" altLang="zh-CN" dirty="0" smtClean="0"/>
              <a:t>类型</a:t>
            </a:r>
            <a:endParaRPr lang="en-US" altLang="zh-CN" dirty="0" smtClean="0"/>
          </a:p>
          <a:p>
            <a:pPr indent="0" eaLnBrk="1" hangingPunct="1">
              <a:buNone/>
            </a:pPr>
            <a:r>
              <a:rPr lang="zh-CN" altLang="en-US" dirty="0"/>
              <a:t>与</a:t>
            </a:r>
            <a:r>
              <a:rPr lang="en-US" altLang="zh-CN" dirty="0"/>
              <a:t>BYTE</a:t>
            </a:r>
            <a:r>
              <a:rPr lang="zh-CN" altLang="en-US" dirty="0"/>
              <a:t>，</a:t>
            </a:r>
            <a:r>
              <a:rPr lang="en-US" altLang="zh-CN" dirty="0"/>
              <a:t>WORD</a:t>
            </a:r>
            <a:r>
              <a:rPr lang="zh-CN" altLang="en-US" dirty="0"/>
              <a:t>，</a:t>
            </a:r>
            <a:r>
              <a:rPr lang="en-US" altLang="zh-CN" dirty="0" err="1" smtClean="0"/>
              <a:t>DWORD</a:t>
            </a:r>
            <a:r>
              <a:rPr lang="zh-CN" altLang="en-US" dirty="0" smtClean="0"/>
              <a:t>（定义存储单元类型伪指令）合用</a:t>
            </a:r>
            <a:r>
              <a:rPr lang="zh-CN" altLang="en-US" dirty="0"/>
              <a:t>，定义存储单元的类型。</a:t>
            </a:r>
          </a:p>
          <a:p>
            <a:pPr indent="0" eaLnBrk="1" hangingPunct="1">
              <a:buNone/>
            </a:pPr>
            <a:r>
              <a:rPr lang="en-US" altLang="zh-CN" sz="2800" dirty="0" err="1">
                <a:solidFill>
                  <a:srgbClr val="C00000"/>
                </a:solidFill>
              </a:rPr>
              <a:t>MOV</a:t>
            </a:r>
            <a:r>
              <a:rPr lang="en-US" altLang="zh-CN" sz="2800" dirty="0">
                <a:solidFill>
                  <a:srgbClr val="C00000"/>
                </a:solidFill>
              </a:rPr>
              <a:t>     BYTE </a:t>
            </a:r>
            <a:r>
              <a:rPr lang="en-US" altLang="zh-CN" sz="2800" dirty="0" smtClean="0">
                <a:solidFill>
                  <a:srgbClr val="C00000"/>
                </a:solidFill>
              </a:rPr>
              <a:t> PTR </a:t>
            </a:r>
            <a:r>
              <a:rPr lang="en-US" altLang="zh-CN" sz="2800" dirty="0">
                <a:solidFill>
                  <a:srgbClr val="C00000"/>
                </a:solidFill>
              </a:rPr>
              <a:t>[1000], </a:t>
            </a:r>
            <a:r>
              <a:rPr lang="en-US" altLang="zh-CN" sz="2800" dirty="0" err="1">
                <a:solidFill>
                  <a:srgbClr val="C00000"/>
                </a:solidFill>
              </a:rPr>
              <a:t>12H</a:t>
            </a:r>
            <a:endParaRPr lang="en-US" altLang="zh-CN" sz="2800" dirty="0">
              <a:solidFill>
                <a:srgbClr val="C00000"/>
              </a:solidFill>
            </a:endParaRPr>
          </a:p>
          <a:p>
            <a:pPr indent="0" eaLnBrk="1" hangingPunct="1">
              <a:buNone/>
            </a:pPr>
            <a:r>
              <a:rPr lang="en-US" altLang="zh-CN" sz="2800" dirty="0" err="1">
                <a:solidFill>
                  <a:srgbClr val="C00000"/>
                </a:solidFill>
              </a:rPr>
              <a:t>MOV</a:t>
            </a:r>
            <a:r>
              <a:rPr lang="en-US" altLang="zh-CN" sz="2800" dirty="0">
                <a:solidFill>
                  <a:srgbClr val="C00000"/>
                </a:solidFill>
              </a:rPr>
              <a:t>    WORD PTR [</a:t>
            </a:r>
            <a:r>
              <a:rPr lang="en-US" altLang="zh-CN" sz="2800" dirty="0" smtClean="0">
                <a:solidFill>
                  <a:srgbClr val="C00000"/>
                </a:solidFill>
              </a:rPr>
              <a:t>1000], </a:t>
            </a:r>
            <a:r>
              <a:rPr lang="en-US" altLang="zh-CN" sz="2800" dirty="0" err="1" smtClean="0">
                <a:solidFill>
                  <a:srgbClr val="C00000"/>
                </a:solidFill>
              </a:rPr>
              <a:t>1234H</a:t>
            </a:r>
            <a:endParaRPr lang="en-US" altLang="zh-CN" sz="2800" dirty="0">
              <a:solidFill>
                <a:srgbClr val="C00000"/>
              </a:solidFill>
            </a:endParaRPr>
          </a:p>
          <a:p>
            <a:pPr indent="0">
              <a:buNone/>
              <a:defRPr/>
            </a:pPr>
            <a:endParaRPr lang="zh-CN" altLang="zh-CN" dirty="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52</a:t>
            </a:fld>
            <a:endParaRPr lang="en-US" altLang="zh-CN" dirty="0"/>
          </a:p>
        </p:txBody>
      </p:sp>
    </p:spTree>
    <p:extLst>
      <p:ext uri="{BB962C8B-B14F-4D97-AF65-F5344CB8AC3E}">
        <p14:creationId xmlns:p14="http://schemas.microsoft.com/office/powerpoint/2010/main" val="1593419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3.3 </a:t>
            </a:r>
            <a:r>
              <a:rPr lang="zh-CN" altLang="en-US" dirty="0" smtClean="0"/>
              <a:t>表达式</a:t>
            </a:r>
            <a:endParaRPr lang="zh-CN" altLang="en-US" dirty="0"/>
          </a:p>
        </p:txBody>
      </p:sp>
      <p:sp>
        <p:nvSpPr>
          <p:cNvPr id="35843" name="Rectangle 3"/>
          <p:cNvSpPr>
            <a:spLocks noGrp="1" noChangeArrowheads="1"/>
          </p:cNvSpPr>
          <p:nvPr>
            <p:ph type="body" idx="1"/>
          </p:nvPr>
        </p:nvSpPr>
        <p:spPr>
          <a:xfrm>
            <a:off x="788089" y="1180404"/>
            <a:ext cx="8001000" cy="4840883"/>
          </a:xfrm>
        </p:spPr>
        <p:txBody>
          <a:bodyPr/>
          <a:lstStyle/>
          <a:p>
            <a:pPr indent="0" eaLnBrk="1" hangingPunct="1">
              <a:buNone/>
              <a:defRPr/>
            </a:pPr>
            <a:r>
              <a:rPr lang="en-US" altLang="zh-CN" sz="2800" b="1" dirty="0" smtClean="0"/>
              <a:t>2 </a:t>
            </a:r>
            <a:r>
              <a:rPr lang="zh-CN" altLang="en-US" sz="2800" b="1" dirty="0" smtClean="0"/>
              <a:t>运算符</a:t>
            </a:r>
            <a:r>
              <a:rPr lang="en-US" altLang="zh-CN" sz="2800" b="1" dirty="0" smtClean="0"/>
              <a:t>——</a:t>
            </a:r>
            <a:r>
              <a:rPr lang="zh-CN" altLang="en-US" sz="2800" b="1" dirty="0" smtClean="0"/>
              <a:t>综合运算符</a:t>
            </a:r>
            <a:endParaRPr lang="en-US" altLang="zh-CN" sz="2800" b="1" dirty="0" smtClean="0"/>
          </a:p>
          <a:p>
            <a:pPr indent="0">
              <a:buNone/>
              <a:defRPr/>
            </a:pPr>
            <a:r>
              <a:rPr lang="zh-CN" altLang="zh-CN" sz="2800" dirty="0"/>
              <a:t>③ 与</a:t>
            </a:r>
            <a:r>
              <a:rPr lang="en-US" altLang="zh-CN" sz="2800" dirty="0" err="1"/>
              <a:t>EQU</a:t>
            </a:r>
            <a:r>
              <a:rPr lang="zh-CN" altLang="en-US" sz="2800" dirty="0"/>
              <a:t>（标号赋值伪指令）</a:t>
            </a:r>
            <a:r>
              <a:rPr lang="zh-CN" altLang="zh-CN" sz="2800" dirty="0"/>
              <a:t>一起定义一个新的变量</a:t>
            </a:r>
          </a:p>
          <a:p>
            <a:pPr>
              <a:defRPr/>
            </a:pPr>
            <a:r>
              <a:rPr lang="zh-CN" altLang="zh-CN" sz="2800" dirty="0"/>
              <a:t>格式：变量或标号 </a:t>
            </a:r>
            <a:r>
              <a:rPr lang="en-US" altLang="zh-CN" sz="2800" dirty="0"/>
              <a:t> </a:t>
            </a:r>
            <a:r>
              <a:rPr lang="en-US" altLang="zh-CN" sz="2800" dirty="0" err="1"/>
              <a:t>EQU</a:t>
            </a:r>
            <a:r>
              <a:rPr lang="en-US" altLang="zh-CN" sz="2800" dirty="0"/>
              <a:t>  </a:t>
            </a:r>
            <a:r>
              <a:rPr lang="zh-CN" altLang="zh-CN" sz="2800" dirty="0"/>
              <a:t>类型</a:t>
            </a:r>
            <a:r>
              <a:rPr lang="en-US" altLang="zh-CN" sz="2800" dirty="0"/>
              <a:t>  PTR</a:t>
            </a:r>
            <a:endParaRPr lang="zh-CN" altLang="zh-CN" sz="2800" dirty="0"/>
          </a:p>
          <a:p>
            <a:pPr>
              <a:defRPr/>
            </a:pPr>
            <a:r>
              <a:rPr lang="zh-CN" altLang="en-US" sz="2800" dirty="0"/>
              <a:t>说明</a:t>
            </a:r>
            <a:r>
              <a:rPr lang="zh-CN" altLang="en-US" sz="2800" dirty="0" smtClean="0"/>
              <a:t>：</a:t>
            </a:r>
            <a:r>
              <a:rPr lang="zh-CN" altLang="zh-CN" sz="2800" dirty="0" smtClean="0"/>
              <a:t>新</a:t>
            </a:r>
            <a:r>
              <a:rPr lang="zh-CN" altLang="zh-CN" sz="2800" dirty="0"/>
              <a:t>变量或新标号的段属性、偏移属性与前一个已定义的变量或标号段属性、偏移属性相同。</a:t>
            </a:r>
          </a:p>
          <a:p>
            <a:pPr indent="0">
              <a:buNone/>
              <a:defRPr/>
            </a:pPr>
            <a:endParaRPr lang="zh-CN" altLang="zh-CN" dirty="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53</a:t>
            </a:fld>
            <a:endParaRPr lang="en-US" altLang="zh-CN" dirty="0"/>
          </a:p>
        </p:txBody>
      </p:sp>
    </p:spTree>
    <p:extLst>
      <p:ext uri="{BB962C8B-B14F-4D97-AF65-F5344CB8AC3E}">
        <p14:creationId xmlns:p14="http://schemas.microsoft.com/office/powerpoint/2010/main" val="226629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3.3 </a:t>
            </a:r>
            <a:r>
              <a:rPr lang="zh-CN" altLang="en-US" dirty="0" smtClean="0"/>
              <a:t>表达式</a:t>
            </a:r>
            <a:endParaRPr lang="zh-CN" altLang="en-US" dirty="0"/>
          </a:p>
        </p:txBody>
      </p:sp>
      <p:sp>
        <p:nvSpPr>
          <p:cNvPr id="35843" name="Rectangle 3"/>
          <p:cNvSpPr>
            <a:spLocks noGrp="1" noChangeArrowheads="1"/>
          </p:cNvSpPr>
          <p:nvPr>
            <p:ph type="body" idx="1"/>
          </p:nvPr>
        </p:nvSpPr>
        <p:spPr>
          <a:xfrm>
            <a:off x="788089" y="1180404"/>
            <a:ext cx="8001000" cy="4840883"/>
          </a:xfrm>
        </p:spPr>
        <p:txBody>
          <a:bodyPr/>
          <a:lstStyle/>
          <a:p>
            <a:pPr indent="0" eaLnBrk="1" hangingPunct="1">
              <a:buNone/>
              <a:defRPr/>
            </a:pPr>
            <a:r>
              <a:rPr lang="en-US" altLang="zh-CN" sz="2800" b="1" dirty="0" smtClean="0"/>
              <a:t>2 </a:t>
            </a:r>
            <a:r>
              <a:rPr lang="zh-CN" altLang="en-US" sz="2800" b="1" dirty="0" smtClean="0"/>
              <a:t>运算符</a:t>
            </a:r>
            <a:r>
              <a:rPr lang="en-US" altLang="zh-CN" sz="2800" b="1" dirty="0" smtClean="0"/>
              <a:t>——</a:t>
            </a:r>
            <a:r>
              <a:rPr lang="zh-CN" altLang="en-US" sz="2800" b="1" dirty="0" smtClean="0"/>
              <a:t>综合运算符</a:t>
            </a:r>
            <a:endParaRPr lang="en-US" altLang="zh-CN" sz="2800" b="1" dirty="0" smtClean="0"/>
          </a:p>
          <a:p>
            <a:pPr>
              <a:defRPr/>
            </a:pPr>
            <a:r>
              <a:rPr lang="zh-CN" altLang="zh-CN" sz="2800" dirty="0"/>
              <a:t>例如：</a:t>
            </a:r>
          </a:p>
          <a:p>
            <a:pPr>
              <a:buNone/>
              <a:defRPr/>
            </a:pPr>
            <a:r>
              <a:rPr lang="en-US" altLang="zh-CN" sz="2800" dirty="0" err="1"/>
              <a:t>BUFW</a:t>
            </a:r>
            <a:r>
              <a:rPr lang="en-US" altLang="zh-CN" sz="2800" dirty="0"/>
              <a:t>  </a:t>
            </a:r>
            <a:r>
              <a:rPr lang="en-US" altLang="zh-CN" sz="2800" dirty="0" err="1"/>
              <a:t>DW</a:t>
            </a:r>
            <a:r>
              <a:rPr lang="en-US" altLang="zh-CN" sz="2800" dirty="0"/>
              <a:t>  </a:t>
            </a:r>
            <a:r>
              <a:rPr lang="en-US" altLang="zh-CN" sz="2800" dirty="0" err="1"/>
              <a:t>1234H,5678H</a:t>
            </a:r>
            <a:r>
              <a:rPr lang="en-US" altLang="zh-CN" sz="2800" dirty="0"/>
              <a:t>        		</a:t>
            </a:r>
            <a:endParaRPr lang="zh-CN" altLang="zh-CN" sz="2800" dirty="0"/>
          </a:p>
          <a:p>
            <a:pPr>
              <a:buNone/>
              <a:defRPr/>
            </a:pPr>
            <a:r>
              <a:rPr lang="en-US" altLang="zh-CN" sz="2800" dirty="0" err="1"/>
              <a:t>BUFB</a:t>
            </a:r>
            <a:r>
              <a:rPr lang="en-US" altLang="zh-CN" sz="2800" dirty="0"/>
              <a:t>  </a:t>
            </a:r>
            <a:r>
              <a:rPr lang="en-US" altLang="zh-CN" sz="2800" dirty="0" err="1"/>
              <a:t>EQU</a:t>
            </a:r>
            <a:r>
              <a:rPr lang="en-US" altLang="zh-CN" sz="2800" dirty="0"/>
              <a:t>  BYTE  PTR  </a:t>
            </a:r>
            <a:r>
              <a:rPr lang="en-US" altLang="zh-CN" sz="2800" dirty="0" err="1" smtClean="0"/>
              <a:t>BUFW</a:t>
            </a:r>
            <a:r>
              <a:rPr lang="en-US" altLang="zh-CN" sz="2800" dirty="0" smtClean="0"/>
              <a:t> </a:t>
            </a:r>
          </a:p>
          <a:p>
            <a:pPr>
              <a:buNone/>
              <a:defRPr/>
            </a:pPr>
            <a:r>
              <a:rPr lang="en-US" altLang="zh-CN" sz="2800" dirty="0" smtClean="0"/>
              <a:t>;</a:t>
            </a:r>
            <a:r>
              <a:rPr lang="en-US" altLang="zh-CN" sz="2800" dirty="0" err="1" smtClean="0"/>
              <a:t>BUFB</a:t>
            </a:r>
            <a:r>
              <a:rPr lang="zh-CN" altLang="zh-CN" sz="2800" dirty="0"/>
              <a:t>的类型属性为</a:t>
            </a:r>
            <a:r>
              <a:rPr lang="zh-CN" altLang="zh-CN" sz="2800" dirty="0" smtClean="0"/>
              <a:t>字节</a:t>
            </a:r>
            <a:endParaRPr lang="en-US" altLang="zh-CN" sz="2800" dirty="0" smtClean="0"/>
          </a:p>
          <a:p>
            <a:pPr>
              <a:buNone/>
              <a:defRPr/>
            </a:pPr>
            <a:r>
              <a:rPr lang="en-US" altLang="zh-CN" sz="2800" dirty="0" smtClean="0"/>
              <a:t>;</a:t>
            </a:r>
            <a:r>
              <a:rPr lang="zh-CN" altLang="zh-CN" sz="2800" dirty="0"/>
              <a:t>其他属性与</a:t>
            </a:r>
            <a:r>
              <a:rPr lang="en-US" altLang="zh-CN" sz="2800" dirty="0" err="1"/>
              <a:t>BUFW</a:t>
            </a:r>
            <a:r>
              <a:rPr lang="zh-CN" altLang="zh-CN" sz="2800" dirty="0" smtClean="0"/>
              <a:t>一样</a:t>
            </a:r>
            <a:endParaRPr lang="zh-CN" altLang="zh-CN" sz="2800" dirty="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54</a:t>
            </a:fld>
            <a:endParaRPr lang="en-US" altLang="zh-CN" dirty="0"/>
          </a:p>
        </p:txBody>
      </p:sp>
    </p:spTree>
    <p:extLst>
      <p:ext uri="{BB962C8B-B14F-4D97-AF65-F5344CB8AC3E}">
        <p14:creationId xmlns:p14="http://schemas.microsoft.com/office/powerpoint/2010/main" val="3462613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3.3 </a:t>
            </a:r>
            <a:r>
              <a:rPr lang="zh-CN" altLang="en-US" dirty="0" smtClean="0"/>
              <a:t>表达式</a:t>
            </a:r>
            <a:endParaRPr lang="zh-CN" altLang="en-US" dirty="0"/>
          </a:p>
        </p:txBody>
      </p:sp>
      <p:sp>
        <p:nvSpPr>
          <p:cNvPr id="35843" name="Rectangle 3"/>
          <p:cNvSpPr>
            <a:spLocks noGrp="1" noChangeArrowheads="1"/>
          </p:cNvSpPr>
          <p:nvPr>
            <p:ph type="body" idx="1"/>
          </p:nvPr>
        </p:nvSpPr>
        <p:spPr>
          <a:xfrm>
            <a:off x="788089" y="1180404"/>
            <a:ext cx="8001000" cy="4840883"/>
          </a:xfrm>
        </p:spPr>
        <p:txBody>
          <a:bodyPr/>
          <a:lstStyle/>
          <a:p>
            <a:pPr indent="0" eaLnBrk="1" hangingPunct="1">
              <a:buNone/>
              <a:defRPr/>
            </a:pPr>
            <a:r>
              <a:rPr lang="en-US" altLang="zh-CN" sz="2800" b="1" dirty="0" smtClean="0"/>
              <a:t>2 </a:t>
            </a:r>
            <a:r>
              <a:rPr lang="zh-CN" altLang="en-US" sz="2800" b="1" dirty="0" smtClean="0"/>
              <a:t>运算符</a:t>
            </a:r>
            <a:r>
              <a:rPr lang="en-US" altLang="zh-CN" sz="2800" b="1" dirty="0" smtClean="0"/>
              <a:t>——</a:t>
            </a:r>
            <a:r>
              <a:rPr lang="zh-CN" altLang="en-US" sz="2800" b="1" dirty="0" smtClean="0"/>
              <a:t>综合运算符</a:t>
            </a:r>
            <a:endParaRPr lang="en-US" altLang="zh-CN" sz="2800" b="1" dirty="0" smtClean="0"/>
          </a:p>
          <a:p>
            <a:pPr>
              <a:defRPr/>
            </a:pPr>
            <a:r>
              <a:rPr lang="zh-CN" altLang="zh-CN" sz="2800" dirty="0" smtClean="0"/>
              <a:t>进行</a:t>
            </a:r>
            <a:r>
              <a:rPr lang="zh-CN" altLang="zh-CN" sz="2800" dirty="0"/>
              <a:t>字存取时，可用变量</a:t>
            </a:r>
            <a:r>
              <a:rPr lang="en-US" altLang="zh-CN" sz="2800" dirty="0" err="1"/>
              <a:t>BUFW</a:t>
            </a:r>
            <a:r>
              <a:rPr lang="zh-CN" altLang="zh-CN" sz="2800" dirty="0"/>
              <a:t>，</a:t>
            </a:r>
            <a:endParaRPr lang="en-US" altLang="zh-CN" sz="2800" dirty="0"/>
          </a:p>
          <a:p>
            <a:pPr indent="833438">
              <a:defRPr/>
            </a:pPr>
            <a:r>
              <a:rPr lang="zh-CN" altLang="zh-CN" sz="2800" dirty="0"/>
              <a:t>如：</a:t>
            </a:r>
            <a:r>
              <a:rPr lang="en-US" altLang="zh-CN" sz="2800" dirty="0" err="1"/>
              <a:t>MOV</a:t>
            </a:r>
            <a:r>
              <a:rPr lang="en-US" altLang="zh-CN" sz="2800" dirty="0"/>
              <a:t>  AX</a:t>
            </a:r>
            <a:r>
              <a:rPr lang="en-US" altLang="zh-CN" sz="2800" dirty="0" smtClean="0"/>
              <a:t>, </a:t>
            </a:r>
            <a:r>
              <a:rPr lang="en-US" altLang="zh-CN" sz="2800" dirty="0" err="1" smtClean="0"/>
              <a:t>BUFW</a:t>
            </a:r>
            <a:endParaRPr lang="zh-CN" altLang="zh-CN" sz="2800" dirty="0"/>
          </a:p>
          <a:p>
            <a:pPr>
              <a:defRPr/>
            </a:pPr>
            <a:r>
              <a:rPr lang="zh-CN" altLang="zh-CN" sz="2800" dirty="0"/>
              <a:t>进行字节存取时，可用变量</a:t>
            </a:r>
            <a:r>
              <a:rPr lang="en-US" altLang="zh-CN" sz="2800" dirty="0" err="1"/>
              <a:t>BUFB</a:t>
            </a:r>
            <a:r>
              <a:rPr lang="zh-CN" altLang="zh-CN" sz="2800" dirty="0"/>
              <a:t>，</a:t>
            </a:r>
            <a:endParaRPr lang="en-US" altLang="zh-CN" sz="2800" dirty="0"/>
          </a:p>
          <a:p>
            <a:pPr indent="833438">
              <a:defRPr/>
            </a:pPr>
            <a:r>
              <a:rPr lang="zh-CN" altLang="zh-CN" sz="2800" dirty="0"/>
              <a:t>如：</a:t>
            </a:r>
            <a:r>
              <a:rPr lang="en-US" altLang="zh-CN" sz="2800" dirty="0" err="1"/>
              <a:t>MOV</a:t>
            </a:r>
            <a:r>
              <a:rPr lang="en-US" altLang="zh-CN" sz="2800" dirty="0"/>
              <a:t>  AL</a:t>
            </a:r>
            <a:r>
              <a:rPr lang="en-US" altLang="zh-CN" sz="2800" dirty="0" smtClean="0"/>
              <a:t>, </a:t>
            </a:r>
            <a:r>
              <a:rPr lang="en-US" altLang="zh-CN" sz="2800" dirty="0" err="1" smtClean="0"/>
              <a:t>BUFB</a:t>
            </a:r>
            <a:endParaRPr lang="zh-CN" altLang="zh-CN" sz="2800" dirty="0"/>
          </a:p>
          <a:p>
            <a:pPr indent="0">
              <a:buNone/>
              <a:defRPr/>
            </a:pPr>
            <a:endParaRPr lang="zh-CN" altLang="zh-CN" dirty="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55</a:t>
            </a:fld>
            <a:endParaRPr lang="en-US" altLang="zh-CN" dirty="0"/>
          </a:p>
        </p:txBody>
      </p:sp>
    </p:spTree>
    <p:extLst>
      <p:ext uri="{BB962C8B-B14F-4D97-AF65-F5344CB8AC3E}">
        <p14:creationId xmlns:p14="http://schemas.microsoft.com/office/powerpoint/2010/main" val="2541092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3.4 </a:t>
            </a:r>
            <a:r>
              <a:rPr lang="zh-CN" altLang="en-US" dirty="0"/>
              <a:t>语句</a:t>
            </a:r>
          </a:p>
        </p:txBody>
      </p:sp>
      <p:sp>
        <p:nvSpPr>
          <p:cNvPr id="35843" name="Rectangle 3"/>
          <p:cNvSpPr>
            <a:spLocks noGrp="1" noChangeArrowheads="1"/>
          </p:cNvSpPr>
          <p:nvPr>
            <p:ph type="body" idx="1"/>
          </p:nvPr>
        </p:nvSpPr>
        <p:spPr>
          <a:xfrm>
            <a:off x="601816" y="1052736"/>
            <a:ext cx="8001000" cy="5056907"/>
          </a:xfrm>
        </p:spPr>
        <p:txBody>
          <a:bodyPr/>
          <a:lstStyle/>
          <a:p>
            <a:pPr indent="0" eaLnBrk="1" hangingPunct="1">
              <a:lnSpc>
                <a:spcPct val="120000"/>
              </a:lnSpc>
              <a:buNone/>
            </a:pPr>
            <a:r>
              <a:rPr lang="zh-CN" altLang="en-US" dirty="0"/>
              <a:t>汇编语言程序有一系列语句有序构成。可分为两种：</a:t>
            </a:r>
          </a:p>
          <a:p>
            <a:pPr lvl="1" eaLnBrk="1" hangingPunct="1">
              <a:lnSpc>
                <a:spcPct val="120000"/>
              </a:lnSpc>
            </a:pPr>
            <a:r>
              <a:rPr lang="zh-CN" altLang="en-US" dirty="0">
                <a:solidFill>
                  <a:srgbClr val="FF0000"/>
                </a:solidFill>
              </a:rPr>
              <a:t>指令性语句</a:t>
            </a:r>
          </a:p>
          <a:p>
            <a:pPr lvl="1" eaLnBrk="1" hangingPunct="1">
              <a:lnSpc>
                <a:spcPct val="120000"/>
              </a:lnSpc>
              <a:buFontTx/>
              <a:buNone/>
            </a:pPr>
            <a:r>
              <a:rPr lang="zh-CN" altLang="en-US" dirty="0"/>
              <a:t>就是一条指令。例如</a:t>
            </a:r>
          </a:p>
          <a:p>
            <a:pPr lvl="1" eaLnBrk="1" hangingPunct="1">
              <a:lnSpc>
                <a:spcPct val="120000"/>
              </a:lnSpc>
              <a:buFontTx/>
              <a:buNone/>
            </a:pPr>
            <a:r>
              <a:rPr lang="en-US" altLang="zh-CN" dirty="0" err="1"/>
              <a:t>MOV</a:t>
            </a:r>
            <a:r>
              <a:rPr lang="en-US" altLang="zh-CN" dirty="0"/>
              <a:t>   </a:t>
            </a:r>
            <a:r>
              <a:rPr lang="en-US" altLang="zh-CN" dirty="0" err="1"/>
              <a:t>AX,1234H</a:t>
            </a:r>
            <a:endParaRPr lang="en-US" altLang="zh-CN" dirty="0"/>
          </a:p>
          <a:p>
            <a:pPr lvl="1" eaLnBrk="1" hangingPunct="1">
              <a:lnSpc>
                <a:spcPct val="120000"/>
              </a:lnSpc>
              <a:buFontTx/>
              <a:buNone/>
            </a:pPr>
            <a:r>
              <a:rPr lang="en-US" altLang="zh-CN" dirty="0"/>
              <a:t>ADD    </a:t>
            </a:r>
            <a:r>
              <a:rPr lang="en-US" altLang="zh-CN" dirty="0" err="1"/>
              <a:t>AX,BX</a:t>
            </a:r>
            <a:r>
              <a:rPr lang="en-US" altLang="zh-CN" dirty="0"/>
              <a:t> </a:t>
            </a:r>
          </a:p>
          <a:p>
            <a:pPr lvl="1" eaLnBrk="1" hangingPunct="1">
              <a:lnSpc>
                <a:spcPct val="120000"/>
              </a:lnSpc>
            </a:pPr>
            <a:r>
              <a:rPr lang="zh-CN" altLang="en-US" dirty="0">
                <a:solidFill>
                  <a:srgbClr val="FF0000"/>
                </a:solidFill>
              </a:rPr>
              <a:t>指示性语句</a:t>
            </a:r>
          </a:p>
          <a:p>
            <a:pPr lvl="1" eaLnBrk="1" hangingPunct="1">
              <a:lnSpc>
                <a:spcPct val="120000"/>
              </a:lnSpc>
              <a:buFontTx/>
              <a:buNone/>
            </a:pPr>
            <a:r>
              <a:rPr lang="zh-CN" altLang="en-US" dirty="0"/>
              <a:t>不产生机器指令代码的语句，又叫伪指令语句。</a:t>
            </a:r>
          </a:p>
          <a:p>
            <a:pPr lvl="1" eaLnBrk="1" hangingPunct="1">
              <a:lnSpc>
                <a:spcPct val="120000"/>
              </a:lnSpc>
              <a:buFontTx/>
              <a:buNone/>
            </a:pPr>
            <a:r>
              <a:rPr lang="en-US" altLang="zh-CN" dirty="0"/>
              <a:t>ABC   DB   </a:t>
            </a:r>
            <a:r>
              <a:rPr lang="en-US" altLang="zh-CN" dirty="0" err="1"/>
              <a:t>50H</a:t>
            </a:r>
            <a:r>
              <a:rPr lang="en-US" altLang="zh-CN" dirty="0"/>
              <a:t>, </a:t>
            </a:r>
            <a:r>
              <a:rPr lang="en-US" altLang="zh-CN" dirty="0" err="1"/>
              <a:t>35H</a:t>
            </a:r>
            <a:endParaRPr lang="en-US" altLang="zh-CN" dirty="0"/>
          </a:p>
          <a:p>
            <a:pPr lvl="1" eaLnBrk="1" hangingPunct="1">
              <a:lnSpc>
                <a:spcPct val="120000"/>
              </a:lnSpc>
              <a:buFontTx/>
              <a:buNone/>
            </a:pPr>
            <a:r>
              <a:rPr lang="en-US" altLang="zh-CN" dirty="0"/>
              <a:t>SEGMENT  CODE </a:t>
            </a:r>
            <a:r>
              <a:rPr lang="zh-CN" altLang="en-US" dirty="0"/>
              <a:t>等</a:t>
            </a:r>
          </a:p>
          <a:p>
            <a:pPr indent="0">
              <a:buNone/>
              <a:defRPr/>
            </a:pPr>
            <a:endParaRPr lang="zh-CN" altLang="zh-CN" dirty="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56</a:t>
            </a:fld>
            <a:endParaRPr lang="en-US" altLang="zh-CN" dirty="0"/>
          </a:p>
        </p:txBody>
      </p:sp>
    </p:spTree>
    <p:extLst>
      <p:ext uri="{BB962C8B-B14F-4D97-AF65-F5344CB8AC3E}">
        <p14:creationId xmlns:p14="http://schemas.microsoft.com/office/powerpoint/2010/main" val="3181518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3.4 </a:t>
            </a:r>
            <a:r>
              <a:rPr lang="zh-CN" altLang="en-US" dirty="0"/>
              <a:t>语句</a:t>
            </a:r>
          </a:p>
        </p:txBody>
      </p:sp>
      <p:sp>
        <p:nvSpPr>
          <p:cNvPr id="35843" name="Rectangle 3"/>
          <p:cNvSpPr>
            <a:spLocks noGrp="1" noChangeArrowheads="1"/>
          </p:cNvSpPr>
          <p:nvPr>
            <p:ph type="body" idx="1"/>
          </p:nvPr>
        </p:nvSpPr>
        <p:spPr>
          <a:xfrm>
            <a:off x="601816" y="1052736"/>
            <a:ext cx="8001000" cy="5056907"/>
          </a:xfrm>
        </p:spPr>
        <p:txBody>
          <a:bodyPr/>
          <a:lstStyle/>
          <a:p>
            <a:pPr indent="0" eaLnBrk="1" hangingPunct="1">
              <a:lnSpc>
                <a:spcPct val="130000"/>
              </a:lnSpc>
              <a:buNone/>
            </a:pPr>
            <a:r>
              <a:rPr lang="zh-CN" altLang="en-US" b="1" dirty="0"/>
              <a:t>它们的区别：</a:t>
            </a:r>
          </a:p>
          <a:p>
            <a:pPr indent="0" eaLnBrk="1" hangingPunct="1">
              <a:lnSpc>
                <a:spcPct val="130000"/>
              </a:lnSpc>
              <a:buNone/>
            </a:pPr>
            <a:r>
              <a:rPr lang="zh-CN" altLang="en-US" sz="2800" dirty="0" smtClean="0"/>
              <a:t>       指令性</a:t>
            </a:r>
            <a:r>
              <a:rPr lang="zh-CN" altLang="en-US" sz="2800" dirty="0"/>
              <a:t>语句对应着一条机器指令，汇编后会产生对应的机器指令</a:t>
            </a:r>
            <a:r>
              <a:rPr lang="zh-CN" altLang="en-US" sz="2800" dirty="0" smtClean="0"/>
              <a:t>代码。</a:t>
            </a:r>
            <a:endParaRPr lang="zh-CN" altLang="en-US" sz="2800" dirty="0"/>
          </a:p>
          <a:p>
            <a:pPr indent="0" eaLnBrk="1" hangingPunct="1">
              <a:lnSpc>
                <a:spcPct val="130000"/>
              </a:lnSpc>
              <a:buNone/>
            </a:pPr>
            <a:r>
              <a:rPr lang="zh-CN" altLang="en-US" sz="2800" dirty="0" smtClean="0"/>
              <a:t>       指示性语句只为汇编过程提供某些信息，让汇编程序在汇编过程中执行某些特定的功能。</a:t>
            </a:r>
          </a:p>
          <a:p>
            <a:pPr indent="0" eaLnBrk="1" hangingPunct="1">
              <a:lnSpc>
                <a:spcPct val="130000"/>
              </a:lnSpc>
              <a:buNone/>
            </a:pPr>
            <a:r>
              <a:rPr lang="zh-CN" altLang="en-US" sz="2800" dirty="0" smtClean="0"/>
              <a:t>       指示</a:t>
            </a:r>
            <a:r>
              <a:rPr lang="zh-CN" altLang="en-US" sz="2800" dirty="0"/>
              <a:t>性语句使用标号时，标号后不用冒号分隔符。</a:t>
            </a:r>
          </a:p>
          <a:p>
            <a:pPr indent="0" eaLnBrk="1" hangingPunct="1">
              <a:lnSpc>
                <a:spcPct val="130000"/>
              </a:lnSpc>
              <a:buNone/>
            </a:pPr>
            <a:r>
              <a:rPr lang="zh-CN" altLang="en-US" sz="2800" dirty="0" smtClean="0"/>
              <a:t>      最</a:t>
            </a:r>
            <a:r>
              <a:rPr lang="zh-CN" altLang="en-US" sz="2800" dirty="0"/>
              <a:t>本质的区别：是否产生目标代码。</a:t>
            </a:r>
          </a:p>
          <a:p>
            <a:pPr indent="0">
              <a:buNone/>
              <a:defRPr/>
            </a:pPr>
            <a:endParaRPr lang="zh-CN" altLang="zh-CN" dirty="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57</a:t>
            </a:fld>
            <a:endParaRPr lang="en-US" altLang="zh-CN" dirty="0"/>
          </a:p>
        </p:txBody>
      </p:sp>
    </p:spTree>
    <p:extLst>
      <p:ext uri="{BB962C8B-B14F-4D97-AF65-F5344CB8AC3E}">
        <p14:creationId xmlns:p14="http://schemas.microsoft.com/office/powerpoint/2010/main" val="688962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3.5 </a:t>
            </a:r>
            <a:r>
              <a:rPr lang="zh-CN" altLang="en-US" dirty="0" smtClean="0"/>
              <a:t>伪指令</a:t>
            </a:r>
            <a:endParaRPr lang="zh-CN" altLang="en-US" dirty="0"/>
          </a:p>
        </p:txBody>
      </p:sp>
      <p:sp>
        <p:nvSpPr>
          <p:cNvPr id="35843" name="Rectangle 3"/>
          <p:cNvSpPr>
            <a:spLocks noGrp="1" noChangeArrowheads="1"/>
          </p:cNvSpPr>
          <p:nvPr>
            <p:ph type="body" idx="1"/>
          </p:nvPr>
        </p:nvSpPr>
        <p:spPr>
          <a:xfrm>
            <a:off x="601816" y="1052736"/>
            <a:ext cx="8001000" cy="5056907"/>
          </a:xfrm>
        </p:spPr>
        <p:txBody>
          <a:bodyPr/>
          <a:lstStyle/>
          <a:p>
            <a:pPr indent="0" eaLnBrk="1" hangingPunct="1">
              <a:buNone/>
            </a:pPr>
            <a:r>
              <a:rPr lang="zh-CN" altLang="en-US" dirty="0"/>
              <a:t>最常用的伪指令有：</a:t>
            </a:r>
          </a:p>
          <a:p>
            <a:pPr lvl="1" eaLnBrk="1" hangingPunct="1">
              <a:lnSpc>
                <a:spcPct val="100000"/>
              </a:lnSpc>
            </a:pPr>
            <a:r>
              <a:rPr lang="en-US" altLang="zh-CN" dirty="0"/>
              <a:t>CPU</a:t>
            </a:r>
            <a:r>
              <a:rPr lang="zh-CN" altLang="en-US" dirty="0"/>
              <a:t>定义 </a:t>
            </a:r>
            <a:r>
              <a:rPr lang="en-US" altLang="zh-CN" dirty="0"/>
              <a:t>. 586/.586 P</a:t>
            </a:r>
          </a:p>
          <a:p>
            <a:pPr lvl="1" eaLnBrk="1" hangingPunct="1">
              <a:lnSpc>
                <a:spcPct val="100000"/>
              </a:lnSpc>
            </a:pPr>
            <a:r>
              <a:rPr lang="zh-CN" altLang="en-US" dirty="0"/>
              <a:t>标号赋值  </a:t>
            </a:r>
            <a:r>
              <a:rPr lang="en-US" altLang="zh-CN" dirty="0" err="1"/>
              <a:t>EQU</a:t>
            </a:r>
            <a:r>
              <a:rPr lang="zh-CN" altLang="en-US" dirty="0"/>
              <a:t>；</a:t>
            </a:r>
          </a:p>
          <a:p>
            <a:pPr lvl="1" eaLnBrk="1" hangingPunct="1">
              <a:lnSpc>
                <a:spcPct val="100000"/>
              </a:lnSpc>
            </a:pPr>
            <a:r>
              <a:rPr lang="zh-CN" altLang="en-US" dirty="0"/>
              <a:t>定义存储单元  </a:t>
            </a:r>
            <a:r>
              <a:rPr lang="en-US" altLang="zh-CN" dirty="0"/>
              <a:t>DB</a:t>
            </a:r>
            <a:r>
              <a:rPr lang="zh-CN" altLang="en-US" dirty="0"/>
              <a:t>、</a:t>
            </a:r>
            <a:r>
              <a:rPr lang="en-US" altLang="zh-CN" dirty="0" err="1"/>
              <a:t>DW</a:t>
            </a:r>
            <a:r>
              <a:rPr lang="zh-CN" altLang="en-US" dirty="0"/>
              <a:t>、</a:t>
            </a:r>
            <a:r>
              <a:rPr lang="en-US" altLang="zh-CN" dirty="0"/>
              <a:t>DD</a:t>
            </a:r>
            <a:r>
              <a:rPr lang="zh-CN" altLang="en-US" dirty="0"/>
              <a:t>、</a:t>
            </a:r>
            <a:r>
              <a:rPr lang="en-US" altLang="zh-CN" dirty="0" err="1"/>
              <a:t>DQ</a:t>
            </a:r>
            <a:r>
              <a:rPr lang="zh-CN" altLang="en-US" dirty="0"/>
              <a:t>、</a:t>
            </a:r>
            <a:r>
              <a:rPr lang="en-US" altLang="zh-CN" dirty="0"/>
              <a:t>DT</a:t>
            </a:r>
            <a:r>
              <a:rPr lang="zh-CN" altLang="en-US" dirty="0"/>
              <a:t>；</a:t>
            </a:r>
          </a:p>
          <a:p>
            <a:pPr lvl="1" eaLnBrk="1" hangingPunct="1">
              <a:lnSpc>
                <a:spcPct val="100000"/>
              </a:lnSpc>
            </a:pPr>
            <a:r>
              <a:rPr lang="zh-CN" altLang="en-US" dirty="0"/>
              <a:t>定义存储类型 </a:t>
            </a:r>
            <a:r>
              <a:rPr lang="en-US" altLang="zh-CN" dirty="0"/>
              <a:t>BYTE</a:t>
            </a:r>
            <a:r>
              <a:rPr lang="zh-CN" altLang="en-US" dirty="0"/>
              <a:t>、</a:t>
            </a:r>
            <a:r>
              <a:rPr lang="en-US" altLang="zh-CN" dirty="0"/>
              <a:t>WORD</a:t>
            </a:r>
            <a:r>
              <a:rPr lang="zh-CN" altLang="en-US" dirty="0"/>
              <a:t>、</a:t>
            </a:r>
            <a:r>
              <a:rPr lang="en-US" altLang="zh-CN" dirty="0" err="1"/>
              <a:t>DWORD</a:t>
            </a:r>
            <a:r>
              <a:rPr lang="zh-CN" altLang="en-US" dirty="0"/>
              <a:t>；</a:t>
            </a:r>
          </a:p>
          <a:p>
            <a:pPr lvl="1" eaLnBrk="1" hangingPunct="1">
              <a:lnSpc>
                <a:spcPct val="100000"/>
              </a:lnSpc>
            </a:pPr>
            <a:r>
              <a:rPr lang="zh-CN" altLang="en-US" dirty="0"/>
              <a:t>段定义伪指令</a:t>
            </a:r>
            <a:r>
              <a:rPr lang="en-US" altLang="zh-CN" dirty="0"/>
              <a:t>SEGMENT</a:t>
            </a:r>
            <a:r>
              <a:rPr lang="zh-CN" altLang="en-US" dirty="0"/>
              <a:t>、</a:t>
            </a:r>
            <a:r>
              <a:rPr lang="en-US" altLang="zh-CN" dirty="0"/>
              <a:t>ENDS</a:t>
            </a:r>
            <a:r>
              <a:rPr lang="zh-CN" altLang="en-US" dirty="0"/>
              <a:t>、</a:t>
            </a:r>
            <a:r>
              <a:rPr lang="en-US" altLang="zh-CN" dirty="0"/>
              <a:t>ASSUME</a:t>
            </a:r>
            <a:r>
              <a:rPr lang="zh-CN" altLang="en-US" dirty="0"/>
              <a:t>和</a:t>
            </a:r>
            <a:r>
              <a:rPr lang="en-US" altLang="zh-CN" dirty="0"/>
              <a:t>ORG</a:t>
            </a:r>
            <a:r>
              <a:rPr lang="zh-CN" altLang="en-US" dirty="0"/>
              <a:t>；</a:t>
            </a:r>
          </a:p>
          <a:p>
            <a:pPr lvl="1" eaLnBrk="1" hangingPunct="1">
              <a:lnSpc>
                <a:spcPct val="100000"/>
              </a:lnSpc>
            </a:pPr>
            <a:r>
              <a:rPr lang="zh-CN" altLang="en-US" dirty="0"/>
              <a:t>简约段定义伪指令 </a:t>
            </a:r>
            <a:r>
              <a:rPr lang="en-US" altLang="zh-CN" dirty="0"/>
              <a:t>DATA </a:t>
            </a:r>
            <a:r>
              <a:rPr lang="zh-CN" altLang="en-US" dirty="0"/>
              <a:t>、</a:t>
            </a:r>
            <a:r>
              <a:rPr lang="en-US" altLang="zh-CN" dirty="0"/>
              <a:t>STACK</a:t>
            </a:r>
            <a:r>
              <a:rPr lang="zh-CN" altLang="en-US" dirty="0"/>
              <a:t>、</a:t>
            </a:r>
            <a:r>
              <a:rPr lang="en-US" altLang="zh-CN" dirty="0"/>
              <a:t>CODE</a:t>
            </a:r>
          </a:p>
          <a:p>
            <a:pPr lvl="1" eaLnBrk="1" hangingPunct="1">
              <a:lnSpc>
                <a:spcPct val="100000"/>
              </a:lnSpc>
            </a:pPr>
            <a:r>
              <a:rPr lang="zh-CN" altLang="en-US" dirty="0"/>
              <a:t>过程定义 </a:t>
            </a:r>
            <a:r>
              <a:rPr lang="en-US" altLang="zh-CN" dirty="0" err="1"/>
              <a:t>PROC</a:t>
            </a:r>
            <a:r>
              <a:rPr lang="zh-CN" altLang="en-US" dirty="0"/>
              <a:t>、</a:t>
            </a:r>
            <a:r>
              <a:rPr lang="en-US" altLang="zh-CN" dirty="0" err="1"/>
              <a:t>ENDP</a:t>
            </a:r>
            <a:r>
              <a:rPr lang="zh-CN" altLang="en-US" dirty="0"/>
              <a:t>、</a:t>
            </a:r>
            <a:r>
              <a:rPr lang="en-US" altLang="zh-CN" dirty="0"/>
              <a:t>NEAR</a:t>
            </a:r>
            <a:r>
              <a:rPr lang="zh-CN" altLang="en-US" dirty="0"/>
              <a:t>、</a:t>
            </a:r>
            <a:r>
              <a:rPr lang="en-US" altLang="zh-CN" dirty="0"/>
              <a:t>FAR</a:t>
            </a:r>
            <a:r>
              <a:rPr lang="zh-CN" altLang="en-US" dirty="0"/>
              <a:t>；</a:t>
            </a:r>
          </a:p>
          <a:p>
            <a:pPr lvl="1" eaLnBrk="1" hangingPunct="1">
              <a:lnSpc>
                <a:spcPct val="100000"/>
              </a:lnSpc>
            </a:pPr>
            <a:r>
              <a:rPr lang="zh-CN" altLang="en-US" dirty="0"/>
              <a:t>程序结束 </a:t>
            </a:r>
            <a:r>
              <a:rPr lang="en-US" altLang="zh-CN" dirty="0"/>
              <a:t>END</a:t>
            </a:r>
          </a:p>
          <a:p>
            <a:pPr indent="0">
              <a:buNone/>
              <a:defRPr/>
            </a:pPr>
            <a:endParaRPr lang="zh-CN" altLang="zh-CN" dirty="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58</a:t>
            </a:fld>
            <a:endParaRPr lang="en-US" altLang="zh-CN" dirty="0"/>
          </a:p>
        </p:txBody>
      </p:sp>
    </p:spTree>
    <p:extLst>
      <p:ext uri="{BB962C8B-B14F-4D97-AF65-F5344CB8AC3E}">
        <p14:creationId xmlns:p14="http://schemas.microsoft.com/office/powerpoint/2010/main" val="3319779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3.5 </a:t>
            </a:r>
            <a:r>
              <a:rPr lang="zh-CN" altLang="en-US" dirty="0" smtClean="0"/>
              <a:t>伪指令</a:t>
            </a:r>
            <a:endParaRPr lang="zh-CN" altLang="en-US" dirty="0"/>
          </a:p>
        </p:txBody>
      </p:sp>
      <p:sp>
        <p:nvSpPr>
          <p:cNvPr id="35843" name="Rectangle 3"/>
          <p:cNvSpPr>
            <a:spLocks noGrp="1" noChangeArrowheads="1"/>
          </p:cNvSpPr>
          <p:nvPr>
            <p:ph type="body" idx="1"/>
          </p:nvPr>
        </p:nvSpPr>
        <p:spPr>
          <a:xfrm>
            <a:off x="601816" y="1052736"/>
            <a:ext cx="8001000" cy="5056907"/>
          </a:xfrm>
        </p:spPr>
        <p:txBody>
          <a:bodyPr/>
          <a:lstStyle/>
          <a:p>
            <a:pPr marL="457200" indent="-457200" eaLnBrk="1" hangingPunct="1">
              <a:buAutoNum type="arabicPeriod"/>
            </a:pPr>
            <a:r>
              <a:rPr lang="zh-CN" altLang="en-US" b="1" dirty="0" smtClean="0"/>
              <a:t>确定</a:t>
            </a:r>
            <a:r>
              <a:rPr lang="en-US" altLang="zh-CN" b="1" dirty="0"/>
              <a:t>CPU</a:t>
            </a:r>
            <a:r>
              <a:rPr lang="zh-CN" altLang="en-US" b="1" dirty="0"/>
              <a:t>的</a:t>
            </a:r>
            <a:r>
              <a:rPr lang="zh-CN" altLang="en-US" b="1" dirty="0" smtClean="0"/>
              <a:t>伪指令</a:t>
            </a:r>
            <a:endParaRPr lang="en-US" altLang="zh-CN" b="1" dirty="0" smtClean="0"/>
          </a:p>
          <a:p>
            <a:pPr indent="0" eaLnBrk="1" hangingPunct="1">
              <a:buNone/>
            </a:pPr>
            <a:r>
              <a:rPr lang="zh-CN" altLang="en-US" b="1" dirty="0"/>
              <a:t>默认为</a:t>
            </a:r>
            <a:r>
              <a:rPr lang="en-US" altLang="zh-CN" b="1" dirty="0"/>
              <a:t>8086</a:t>
            </a:r>
            <a:r>
              <a:rPr lang="zh-CN" altLang="en-US" b="1" dirty="0"/>
              <a:t>，如果不是，则需要定义。</a:t>
            </a:r>
          </a:p>
          <a:p>
            <a:pPr indent="0" eaLnBrk="1" hangingPunct="1">
              <a:buNone/>
            </a:pPr>
            <a:r>
              <a:rPr lang="zh-CN" altLang="en-US" b="1" dirty="0"/>
              <a:t>例如</a:t>
            </a:r>
            <a:endParaRPr lang="zh-CN" altLang="en-US" dirty="0"/>
          </a:p>
          <a:p>
            <a:pPr lvl="1" eaLnBrk="1" hangingPunct="1"/>
            <a:r>
              <a:rPr lang="en-US" altLang="zh-CN" dirty="0"/>
              <a:t>.386</a:t>
            </a:r>
          </a:p>
          <a:p>
            <a:pPr lvl="1" eaLnBrk="1" hangingPunct="1"/>
            <a:r>
              <a:rPr lang="en-US" altLang="zh-CN" dirty="0"/>
              <a:t>.586</a:t>
            </a:r>
          </a:p>
          <a:p>
            <a:pPr lvl="1" eaLnBrk="1" hangingPunct="1"/>
            <a:r>
              <a:rPr lang="en-US" altLang="zh-CN" dirty="0"/>
              <a:t>.586 P</a:t>
            </a:r>
            <a:endParaRPr lang="en-US" altLang="zh-CN" b="1" dirty="0"/>
          </a:p>
          <a:p>
            <a:pPr indent="0">
              <a:buNone/>
              <a:defRPr/>
            </a:pPr>
            <a:endParaRPr lang="zh-CN" altLang="zh-CN" dirty="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59</a:t>
            </a:fld>
            <a:endParaRPr lang="en-US" altLang="zh-CN" dirty="0"/>
          </a:p>
        </p:txBody>
      </p:sp>
    </p:spTree>
    <p:extLst>
      <p:ext uri="{BB962C8B-B14F-4D97-AF65-F5344CB8AC3E}">
        <p14:creationId xmlns:p14="http://schemas.microsoft.com/office/powerpoint/2010/main" val="2310626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a:t>
            </a:r>
            <a:r>
              <a:rPr lang="zh-CN" altLang="en-US" dirty="0" smtClean="0"/>
              <a:t>汇编语言概述</a:t>
            </a:r>
            <a:endParaRPr lang="zh-CN" altLang="en-US" dirty="0"/>
          </a:p>
        </p:txBody>
      </p:sp>
      <p:sp>
        <p:nvSpPr>
          <p:cNvPr id="35843" name="Rectangle 3"/>
          <p:cNvSpPr>
            <a:spLocks noGrp="1" noChangeArrowheads="1"/>
          </p:cNvSpPr>
          <p:nvPr>
            <p:ph type="body" idx="1"/>
          </p:nvPr>
        </p:nvSpPr>
        <p:spPr>
          <a:xfrm>
            <a:off x="571500" y="1196752"/>
            <a:ext cx="8001000" cy="4752528"/>
          </a:xfrm>
        </p:spPr>
        <p:txBody>
          <a:bodyPr/>
          <a:lstStyle/>
          <a:p>
            <a:pPr indent="0">
              <a:buNone/>
            </a:pPr>
            <a:r>
              <a:rPr lang="en-US" altLang="zh-CN" dirty="0">
                <a:solidFill>
                  <a:srgbClr val="A50021"/>
                </a:solidFill>
                <a:effectLst>
                  <a:outerShdw blurRad="38100" dist="38100" dir="2700000" algn="tl">
                    <a:srgbClr val="C0C0C0"/>
                  </a:outerShdw>
                </a:effectLst>
                <a:ea typeface="黑体" panose="02010609060101010101" pitchFamily="49" charset="-122"/>
              </a:rPr>
              <a:t> </a:t>
            </a:r>
            <a:r>
              <a:rPr lang="zh-CN" altLang="en-US" dirty="0">
                <a:solidFill>
                  <a:srgbClr val="A50021"/>
                </a:solidFill>
                <a:effectLst>
                  <a:outerShdw blurRad="38100" dist="38100" dir="2700000" algn="tl">
                    <a:srgbClr val="C0C0C0"/>
                  </a:outerShdw>
                </a:effectLst>
                <a:ea typeface="黑体" panose="02010609060101010101" pitchFamily="49" charset="-122"/>
              </a:rPr>
              <a:t>汇编语言 </a:t>
            </a:r>
            <a:r>
              <a:rPr lang="en-US" altLang="zh-CN" dirty="0">
                <a:solidFill>
                  <a:srgbClr val="A50021"/>
                </a:solidFill>
                <a:effectLst>
                  <a:outerShdw blurRad="38100" dist="38100" dir="2700000" algn="tl">
                    <a:srgbClr val="C0C0C0"/>
                  </a:outerShdw>
                </a:effectLst>
                <a:ea typeface="黑体" panose="02010609060101010101" pitchFamily="49" charset="-122"/>
              </a:rPr>
              <a:t>(Assembly Language</a:t>
            </a:r>
            <a:r>
              <a:rPr lang="en-US" altLang="zh-CN" dirty="0" smtClean="0">
                <a:solidFill>
                  <a:srgbClr val="A50021"/>
                </a:solidFill>
                <a:effectLst>
                  <a:outerShdw blurRad="38100" dist="38100" dir="2700000" algn="tl">
                    <a:srgbClr val="C0C0C0"/>
                  </a:outerShdw>
                </a:effectLst>
                <a:ea typeface="黑体" panose="02010609060101010101" pitchFamily="49" charset="-122"/>
              </a:rPr>
              <a:t>)</a:t>
            </a:r>
            <a:endParaRPr lang="en-US" altLang="zh-CN" dirty="0">
              <a:solidFill>
                <a:srgbClr val="A50021"/>
              </a:solidFill>
              <a:effectLst>
                <a:outerShdw blurRad="38100" dist="38100" dir="2700000" algn="tl">
                  <a:srgbClr val="C0C0C0"/>
                </a:outerShdw>
              </a:effectLst>
              <a:ea typeface="黑体" panose="02010609060101010101" pitchFamily="49" charset="-122"/>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6</a:t>
            </a:fld>
            <a:endParaRPr lang="en-US" altLang="zh-CN" dirty="0"/>
          </a:p>
        </p:txBody>
      </p:sp>
      <p:sp>
        <p:nvSpPr>
          <p:cNvPr id="5" name="Rectangle 5"/>
          <p:cNvSpPr>
            <a:spLocks noChangeArrowheads="1"/>
          </p:cNvSpPr>
          <p:nvPr/>
        </p:nvSpPr>
        <p:spPr bwMode="auto">
          <a:xfrm>
            <a:off x="1619176" y="2169666"/>
            <a:ext cx="541337" cy="3240087"/>
          </a:xfrm>
          <a:prstGeom prst="rect">
            <a:avLst/>
          </a:prstGeom>
          <a:solidFill>
            <a:srgbClr val="CCFFFF"/>
          </a:solidFill>
          <a:ln w="9525" algn="ctr">
            <a:solidFill>
              <a:schemeClr val="tx1"/>
            </a:solidFill>
            <a:miter lim="800000"/>
            <a:headEnd/>
            <a:tailEnd/>
          </a:ln>
          <a:effectLst>
            <a:outerShdw dist="107763" dir="18900000" algn="ctr" rotWithShape="0">
              <a:schemeClr val="bg2">
                <a:alpha val="50000"/>
              </a:schemeClr>
            </a:outerShdw>
          </a:effectLst>
        </p:spPr>
        <p:txBody>
          <a:bodyPr wrap="none" anchor="ctr"/>
          <a:lstStyle/>
          <a:p>
            <a:r>
              <a:rPr lang="zh-CN" altLang="en-US" b="0">
                <a:effectLst>
                  <a:outerShdw blurRad="38100" dist="38100" dir="2700000" algn="tl">
                    <a:srgbClr val="FFFFFF"/>
                  </a:outerShdw>
                </a:effectLst>
                <a:ea typeface="黑体" panose="02010609060101010101" pitchFamily="49" charset="-122"/>
              </a:rPr>
              <a:t>汇</a:t>
            </a:r>
          </a:p>
          <a:p>
            <a:endParaRPr lang="zh-CN" altLang="en-US" b="0">
              <a:effectLst>
                <a:outerShdw blurRad="38100" dist="38100" dir="2700000" algn="tl">
                  <a:srgbClr val="FFFFFF"/>
                </a:outerShdw>
              </a:effectLst>
              <a:ea typeface="黑体" panose="02010609060101010101" pitchFamily="49" charset="-122"/>
            </a:endParaRPr>
          </a:p>
          <a:p>
            <a:r>
              <a:rPr lang="zh-CN" altLang="en-US" b="0">
                <a:effectLst>
                  <a:outerShdw blurRad="38100" dist="38100" dir="2700000" algn="tl">
                    <a:srgbClr val="FFFFFF"/>
                  </a:outerShdw>
                </a:effectLst>
                <a:ea typeface="黑体" panose="02010609060101010101" pitchFamily="49" charset="-122"/>
              </a:rPr>
              <a:t>编</a:t>
            </a:r>
          </a:p>
          <a:p>
            <a:endParaRPr lang="zh-CN" altLang="en-US" b="0">
              <a:effectLst>
                <a:outerShdw blurRad="38100" dist="38100" dir="2700000" algn="tl">
                  <a:srgbClr val="FFFFFF"/>
                </a:outerShdw>
              </a:effectLst>
              <a:ea typeface="黑体" panose="02010609060101010101" pitchFamily="49" charset="-122"/>
            </a:endParaRPr>
          </a:p>
          <a:p>
            <a:r>
              <a:rPr lang="zh-CN" altLang="en-US" b="0">
                <a:effectLst>
                  <a:outerShdw blurRad="38100" dist="38100" dir="2700000" algn="tl">
                    <a:srgbClr val="FFFFFF"/>
                  </a:outerShdw>
                </a:effectLst>
                <a:ea typeface="黑体" panose="02010609060101010101" pitchFamily="49" charset="-122"/>
              </a:rPr>
              <a:t>语</a:t>
            </a:r>
          </a:p>
          <a:p>
            <a:endParaRPr lang="zh-CN" altLang="en-US" b="0">
              <a:effectLst>
                <a:outerShdw blurRad="38100" dist="38100" dir="2700000" algn="tl">
                  <a:srgbClr val="FFFFFF"/>
                </a:outerShdw>
              </a:effectLst>
              <a:ea typeface="黑体" panose="02010609060101010101" pitchFamily="49" charset="-122"/>
            </a:endParaRPr>
          </a:p>
          <a:p>
            <a:r>
              <a:rPr lang="zh-CN" altLang="en-US" b="0">
                <a:effectLst>
                  <a:outerShdw blurRad="38100" dist="38100" dir="2700000" algn="tl">
                    <a:srgbClr val="FFFFFF"/>
                  </a:outerShdw>
                </a:effectLst>
                <a:ea typeface="黑体" panose="02010609060101010101" pitchFamily="49" charset="-122"/>
              </a:rPr>
              <a:t>言</a:t>
            </a:r>
          </a:p>
        </p:txBody>
      </p:sp>
      <p:sp>
        <p:nvSpPr>
          <p:cNvPr id="6" name="Rectangle 6"/>
          <p:cNvSpPr>
            <a:spLocks noChangeArrowheads="1"/>
          </p:cNvSpPr>
          <p:nvPr/>
        </p:nvSpPr>
        <p:spPr bwMode="auto">
          <a:xfrm>
            <a:off x="3527351" y="2169666"/>
            <a:ext cx="541337" cy="3313112"/>
          </a:xfrm>
          <a:prstGeom prst="rect">
            <a:avLst/>
          </a:prstGeom>
          <a:solidFill>
            <a:srgbClr val="FFFF99"/>
          </a:solidFill>
          <a:ln w="9525" algn="ctr">
            <a:solidFill>
              <a:schemeClr val="tx1"/>
            </a:solidFill>
            <a:miter lim="800000"/>
            <a:headEnd/>
            <a:tailEnd/>
          </a:ln>
          <a:effectLst>
            <a:outerShdw dist="107763" dir="18900000" algn="ctr" rotWithShape="0">
              <a:schemeClr val="bg2">
                <a:alpha val="50000"/>
              </a:schemeClr>
            </a:outerShdw>
          </a:effectLst>
        </p:spPr>
        <p:txBody>
          <a:bodyPr wrap="none" anchor="ctr"/>
          <a:lstStyle/>
          <a:p>
            <a:r>
              <a:rPr lang="zh-CN" altLang="en-US" b="0" dirty="0">
                <a:effectLst>
                  <a:outerShdw blurRad="38100" dist="38100" dir="2700000" algn="tl">
                    <a:srgbClr val="FFFFFF"/>
                  </a:outerShdw>
                </a:effectLst>
                <a:ea typeface="黑体" panose="02010609060101010101" pitchFamily="49" charset="-122"/>
              </a:rPr>
              <a:t>硬</a:t>
            </a:r>
          </a:p>
          <a:p>
            <a:endParaRPr lang="zh-CN" altLang="en-US" b="0" dirty="0">
              <a:effectLst>
                <a:outerShdw blurRad="38100" dist="38100" dir="2700000" algn="tl">
                  <a:srgbClr val="FFFFFF"/>
                </a:outerShdw>
              </a:effectLst>
              <a:ea typeface="黑体" panose="02010609060101010101" pitchFamily="49" charset="-122"/>
            </a:endParaRPr>
          </a:p>
          <a:p>
            <a:r>
              <a:rPr lang="zh-CN" altLang="en-US" b="0" dirty="0">
                <a:effectLst>
                  <a:outerShdw blurRad="38100" dist="38100" dir="2700000" algn="tl">
                    <a:srgbClr val="FFFFFF"/>
                  </a:outerShdw>
                </a:effectLst>
                <a:ea typeface="黑体" panose="02010609060101010101" pitchFamily="49" charset="-122"/>
              </a:rPr>
              <a:t>件</a:t>
            </a:r>
          </a:p>
          <a:p>
            <a:endParaRPr lang="zh-CN" altLang="en-US" b="0" dirty="0">
              <a:effectLst>
                <a:outerShdw blurRad="38100" dist="38100" dir="2700000" algn="tl">
                  <a:srgbClr val="FFFFFF"/>
                </a:outerShdw>
              </a:effectLst>
              <a:ea typeface="黑体" panose="02010609060101010101" pitchFamily="49" charset="-122"/>
            </a:endParaRPr>
          </a:p>
          <a:p>
            <a:r>
              <a:rPr lang="zh-CN" altLang="en-US" b="0" dirty="0">
                <a:effectLst>
                  <a:outerShdw blurRad="38100" dist="38100" dir="2700000" algn="tl">
                    <a:srgbClr val="FFFFFF"/>
                  </a:outerShdw>
                </a:effectLst>
                <a:ea typeface="黑体" panose="02010609060101010101" pitchFamily="49" charset="-122"/>
              </a:rPr>
              <a:t>特</a:t>
            </a:r>
          </a:p>
          <a:p>
            <a:endParaRPr lang="zh-CN" altLang="en-US" b="0" dirty="0">
              <a:effectLst>
                <a:outerShdw blurRad="38100" dist="38100" dir="2700000" algn="tl">
                  <a:srgbClr val="FFFFFF"/>
                </a:outerShdw>
              </a:effectLst>
              <a:ea typeface="黑体" panose="02010609060101010101" pitchFamily="49" charset="-122"/>
            </a:endParaRPr>
          </a:p>
          <a:p>
            <a:r>
              <a:rPr lang="zh-CN" altLang="en-US" b="0" dirty="0">
                <a:effectLst>
                  <a:outerShdw blurRad="38100" dist="38100" dir="2700000" algn="tl">
                    <a:srgbClr val="FFFFFF"/>
                  </a:outerShdw>
                </a:effectLst>
                <a:ea typeface="黑体" panose="02010609060101010101" pitchFamily="49" charset="-122"/>
              </a:rPr>
              <a:t>性</a:t>
            </a:r>
          </a:p>
        </p:txBody>
      </p:sp>
      <p:sp>
        <p:nvSpPr>
          <p:cNvPr id="7" name="Oval 7"/>
          <p:cNvSpPr>
            <a:spLocks noChangeArrowheads="1"/>
          </p:cNvSpPr>
          <p:nvPr/>
        </p:nvSpPr>
        <p:spPr bwMode="auto">
          <a:xfrm>
            <a:off x="5327576" y="2061716"/>
            <a:ext cx="2268537" cy="576262"/>
          </a:xfrm>
          <a:prstGeom prst="ellipse">
            <a:avLst/>
          </a:prstGeom>
          <a:solidFill>
            <a:srgbClr val="CC99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0">
                <a:effectLst>
                  <a:outerShdw blurRad="38100" dist="38100" dir="2700000" algn="tl">
                    <a:srgbClr val="FFFFFF"/>
                  </a:outerShdw>
                </a:effectLst>
                <a:ea typeface="黑体" panose="02010609060101010101" pitchFamily="49" charset="-122"/>
              </a:rPr>
              <a:t>CPU</a:t>
            </a:r>
            <a:r>
              <a:rPr lang="zh-CN" altLang="en-US" b="0">
                <a:effectLst>
                  <a:outerShdw blurRad="38100" dist="38100" dir="2700000" algn="tl">
                    <a:srgbClr val="FFFFFF"/>
                  </a:outerShdw>
                </a:effectLst>
                <a:ea typeface="黑体" panose="02010609060101010101" pitchFamily="49" charset="-122"/>
              </a:rPr>
              <a:t>工作方式</a:t>
            </a:r>
          </a:p>
        </p:txBody>
      </p:sp>
      <p:sp>
        <p:nvSpPr>
          <p:cNvPr id="8" name="Oval 8"/>
          <p:cNvSpPr>
            <a:spLocks noChangeArrowheads="1"/>
          </p:cNvSpPr>
          <p:nvPr/>
        </p:nvSpPr>
        <p:spPr bwMode="auto">
          <a:xfrm>
            <a:off x="5292651" y="2817366"/>
            <a:ext cx="2376487" cy="577850"/>
          </a:xfrm>
          <a:prstGeom prst="ellipse">
            <a:avLst/>
          </a:prstGeom>
          <a:solidFill>
            <a:srgbClr val="FFCC99"/>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0">
                <a:effectLst>
                  <a:outerShdw blurRad="38100" dist="38100" dir="2700000" algn="tl">
                    <a:srgbClr val="FFFFFF"/>
                  </a:outerShdw>
                </a:effectLst>
                <a:ea typeface="黑体" panose="02010609060101010101" pitchFamily="49" charset="-122"/>
              </a:rPr>
              <a:t>CPU</a:t>
            </a:r>
            <a:r>
              <a:rPr lang="zh-CN" altLang="en-US" b="0">
                <a:effectLst>
                  <a:outerShdw blurRad="38100" dist="38100" dir="2700000" algn="tl">
                    <a:srgbClr val="FFFFFF"/>
                  </a:outerShdw>
                </a:effectLst>
                <a:ea typeface="黑体" panose="02010609060101010101" pitchFamily="49" charset="-122"/>
              </a:rPr>
              <a:t>寄存器体系</a:t>
            </a:r>
          </a:p>
        </p:txBody>
      </p:sp>
      <p:sp>
        <p:nvSpPr>
          <p:cNvPr id="9" name="Oval 9"/>
          <p:cNvSpPr>
            <a:spLocks noChangeArrowheads="1"/>
          </p:cNvSpPr>
          <p:nvPr/>
        </p:nvSpPr>
        <p:spPr bwMode="auto">
          <a:xfrm>
            <a:off x="5364088" y="3573016"/>
            <a:ext cx="2197100" cy="576262"/>
          </a:xfrm>
          <a:prstGeom prst="ellipse">
            <a:avLst/>
          </a:prstGeom>
          <a:solidFill>
            <a:srgbClr val="99CC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0">
                <a:effectLst>
                  <a:outerShdw blurRad="38100" dist="38100" dir="2700000" algn="tl">
                    <a:srgbClr val="FFFFFF"/>
                  </a:outerShdw>
                </a:effectLst>
                <a:ea typeface="黑体" panose="02010609060101010101" pitchFamily="49" charset="-122"/>
              </a:rPr>
              <a:t>指令系统</a:t>
            </a:r>
          </a:p>
        </p:txBody>
      </p:sp>
      <p:sp>
        <p:nvSpPr>
          <p:cNvPr id="10" name="Oval 10"/>
          <p:cNvSpPr>
            <a:spLocks noChangeArrowheads="1"/>
          </p:cNvSpPr>
          <p:nvPr/>
        </p:nvSpPr>
        <p:spPr bwMode="auto">
          <a:xfrm>
            <a:off x="5364088" y="4258816"/>
            <a:ext cx="2124075" cy="647700"/>
          </a:xfrm>
          <a:prstGeom prst="ellipse">
            <a:avLst/>
          </a:prstGeom>
          <a:solidFill>
            <a:srgbClr val="00CC66"/>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0">
                <a:effectLst>
                  <a:outerShdw blurRad="38100" dist="38100" dir="2700000" algn="tl">
                    <a:srgbClr val="FFFFFF"/>
                  </a:outerShdw>
                </a:effectLst>
                <a:ea typeface="黑体" panose="02010609060101010101" pitchFamily="49" charset="-122"/>
              </a:rPr>
              <a:t>存储管理机制</a:t>
            </a:r>
          </a:p>
        </p:txBody>
      </p:sp>
      <p:sp>
        <p:nvSpPr>
          <p:cNvPr id="11" name="Oval 11"/>
          <p:cNvSpPr>
            <a:spLocks noChangeArrowheads="1"/>
          </p:cNvSpPr>
          <p:nvPr/>
        </p:nvSpPr>
        <p:spPr bwMode="auto">
          <a:xfrm>
            <a:off x="5292651" y="5049391"/>
            <a:ext cx="2376487" cy="647700"/>
          </a:xfrm>
          <a:prstGeom prst="ellipse">
            <a:avLst/>
          </a:prstGeom>
          <a:solidFill>
            <a:srgbClr val="FF66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0">
                <a:effectLst>
                  <a:outerShdw blurRad="38100" dist="38100" dir="2700000" algn="tl">
                    <a:srgbClr val="FFFFFF"/>
                  </a:outerShdw>
                </a:effectLst>
                <a:ea typeface="黑体" panose="02010609060101010101" pitchFamily="49" charset="-122"/>
              </a:rPr>
              <a:t>中断与外部设备</a:t>
            </a:r>
          </a:p>
        </p:txBody>
      </p:sp>
      <p:sp>
        <p:nvSpPr>
          <p:cNvPr id="12" name="Line 12"/>
          <p:cNvSpPr>
            <a:spLocks noChangeShapeType="1"/>
          </p:cNvSpPr>
          <p:nvPr/>
        </p:nvSpPr>
        <p:spPr bwMode="auto">
          <a:xfrm flipH="1">
            <a:off x="4140126" y="2385566"/>
            <a:ext cx="1079500"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13"/>
          <p:cNvSpPr>
            <a:spLocks noChangeShapeType="1"/>
          </p:cNvSpPr>
          <p:nvPr/>
        </p:nvSpPr>
        <p:spPr bwMode="auto">
          <a:xfrm flipH="1">
            <a:off x="4140126" y="3106291"/>
            <a:ext cx="1044575"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14"/>
          <p:cNvSpPr>
            <a:spLocks noChangeShapeType="1"/>
          </p:cNvSpPr>
          <p:nvPr/>
        </p:nvSpPr>
        <p:spPr bwMode="auto">
          <a:xfrm flipH="1">
            <a:off x="4140126" y="3827016"/>
            <a:ext cx="1079500"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16"/>
          <p:cNvSpPr>
            <a:spLocks noChangeShapeType="1"/>
          </p:cNvSpPr>
          <p:nvPr/>
        </p:nvSpPr>
        <p:spPr bwMode="auto">
          <a:xfrm flipH="1">
            <a:off x="4140126" y="5338316"/>
            <a:ext cx="1008062"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Text Box 17"/>
          <p:cNvSpPr txBox="1">
            <a:spLocks noChangeArrowheads="1"/>
          </p:cNvSpPr>
          <p:nvPr/>
        </p:nvSpPr>
        <p:spPr bwMode="auto">
          <a:xfrm rot="5400000" flipH="1" flipV="1">
            <a:off x="4121869" y="3916710"/>
            <a:ext cx="782637"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a:effectLst>
                  <a:outerShdw blurRad="38100" dist="38100" dir="2700000" algn="tl">
                    <a:srgbClr val="C0C0C0"/>
                  </a:outerShdw>
                </a:effectLst>
                <a:ea typeface="黑体" panose="02010609060101010101" pitchFamily="49" charset="-122"/>
              </a:rPr>
              <a:t>…</a:t>
            </a:r>
          </a:p>
        </p:txBody>
      </p:sp>
      <p:sp>
        <p:nvSpPr>
          <p:cNvPr id="17" name="Line 18"/>
          <p:cNvSpPr>
            <a:spLocks noChangeShapeType="1"/>
          </p:cNvSpPr>
          <p:nvPr/>
        </p:nvSpPr>
        <p:spPr bwMode="auto">
          <a:xfrm flipV="1">
            <a:off x="2195438" y="3249166"/>
            <a:ext cx="1189038" cy="1587"/>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19"/>
          <p:cNvSpPr>
            <a:spLocks noChangeShapeType="1"/>
          </p:cNvSpPr>
          <p:nvPr/>
        </p:nvSpPr>
        <p:spPr bwMode="auto">
          <a:xfrm flipH="1">
            <a:off x="2268463" y="4149278"/>
            <a:ext cx="1079500" cy="1588"/>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Text Box 20"/>
          <p:cNvSpPr txBox="1">
            <a:spLocks noChangeArrowheads="1"/>
          </p:cNvSpPr>
          <p:nvPr/>
        </p:nvSpPr>
        <p:spPr bwMode="auto">
          <a:xfrm>
            <a:off x="2268463" y="2745928"/>
            <a:ext cx="10985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b="0">
                <a:effectLst>
                  <a:outerShdw blurRad="38100" dist="38100" dir="2700000" algn="tl">
                    <a:srgbClr val="C0C0C0"/>
                  </a:outerShdw>
                </a:effectLst>
                <a:ea typeface="黑体" panose="02010609060101010101" pitchFamily="49" charset="-122"/>
              </a:rPr>
              <a:t>依赖于</a:t>
            </a:r>
          </a:p>
        </p:txBody>
      </p:sp>
      <p:sp>
        <p:nvSpPr>
          <p:cNvPr id="20" name="Text Box 21"/>
          <p:cNvSpPr txBox="1">
            <a:spLocks noChangeArrowheads="1"/>
          </p:cNvSpPr>
          <p:nvPr/>
        </p:nvSpPr>
        <p:spPr bwMode="auto">
          <a:xfrm>
            <a:off x="2124001" y="4185791"/>
            <a:ext cx="14033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b="0">
                <a:effectLst>
                  <a:outerShdw blurRad="38100" dist="38100" dir="2700000" algn="tl">
                    <a:srgbClr val="C0C0C0"/>
                  </a:outerShdw>
                </a:effectLst>
                <a:ea typeface="黑体" panose="02010609060101010101" pitchFamily="49" charset="-122"/>
              </a:rPr>
              <a:t>充分发挥</a:t>
            </a:r>
          </a:p>
        </p:txBody>
      </p:sp>
      <p:sp>
        <p:nvSpPr>
          <p:cNvPr id="21" name="Line 22"/>
          <p:cNvSpPr>
            <a:spLocks noChangeShapeType="1"/>
          </p:cNvSpPr>
          <p:nvPr/>
        </p:nvSpPr>
        <p:spPr bwMode="auto">
          <a:xfrm flipH="1">
            <a:off x="4140126" y="4509641"/>
            <a:ext cx="1008062"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2458012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ircle(in)">
                                      <p:cBhvr>
                                        <p:cTn id="10" dur="2000"/>
                                        <p:tgtEl>
                                          <p:spTgt spid="6"/>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circle(in)">
                                      <p:cBhvr>
                                        <p:cTn id="13" dur="2000"/>
                                        <p:tgtEl>
                                          <p:spTgt spid="7"/>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circle(in)">
                                      <p:cBhvr>
                                        <p:cTn id="16" dur="2000"/>
                                        <p:tgtEl>
                                          <p:spTgt spid="8"/>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circle(in)">
                                      <p:cBhvr>
                                        <p:cTn id="19" dur="2000"/>
                                        <p:tgtEl>
                                          <p:spTgt spid="9"/>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circle(in)">
                                      <p:cBhvr>
                                        <p:cTn id="22" dur="2000"/>
                                        <p:tgtEl>
                                          <p:spTgt spid="10"/>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circle(in)">
                                      <p:cBhvr>
                                        <p:cTn id="25" dur="2000"/>
                                        <p:tgtEl>
                                          <p:spTgt spid="11"/>
                                        </p:tgtEl>
                                      </p:cBhvr>
                                    </p:animEffect>
                                  </p:childTnLst>
                                </p:cTn>
                              </p:par>
                              <p:par>
                                <p:cTn id="26" presetID="6" presetClass="entr" presetSubtype="16"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circle(in)">
                                      <p:cBhvr>
                                        <p:cTn id="28" dur="2000"/>
                                        <p:tgtEl>
                                          <p:spTgt spid="12"/>
                                        </p:tgtEl>
                                      </p:cBhvr>
                                    </p:animEffect>
                                  </p:childTnLst>
                                </p:cTn>
                              </p:par>
                              <p:par>
                                <p:cTn id="29" presetID="6" presetClass="entr" presetSubtype="16"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circle(in)">
                                      <p:cBhvr>
                                        <p:cTn id="31" dur="2000"/>
                                        <p:tgtEl>
                                          <p:spTgt spid="13"/>
                                        </p:tgtEl>
                                      </p:cBhvr>
                                    </p:animEffect>
                                  </p:childTnLst>
                                </p:cTn>
                              </p:par>
                              <p:par>
                                <p:cTn id="32" presetID="6" presetClass="entr" presetSubtype="16" fill="hold"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circle(in)">
                                      <p:cBhvr>
                                        <p:cTn id="34" dur="2000"/>
                                        <p:tgtEl>
                                          <p:spTgt spid="14"/>
                                        </p:tgtEl>
                                      </p:cBhvr>
                                    </p:animEffect>
                                  </p:childTnLst>
                                </p:cTn>
                              </p:par>
                              <p:par>
                                <p:cTn id="35" presetID="6" presetClass="entr" presetSubtype="16"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circle(in)">
                                      <p:cBhvr>
                                        <p:cTn id="37" dur="2000"/>
                                        <p:tgtEl>
                                          <p:spTgt spid="15"/>
                                        </p:tgtEl>
                                      </p:cBhvr>
                                    </p:animEffect>
                                  </p:childTnLst>
                                </p:cTn>
                              </p:par>
                              <p:par>
                                <p:cTn id="38" presetID="6" presetClass="entr" presetSubtype="16"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circle(in)">
                                      <p:cBhvr>
                                        <p:cTn id="40" dur="2000"/>
                                        <p:tgtEl>
                                          <p:spTgt spid="16"/>
                                        </p:tgtEl>
                                      </p:cBhvr>
                                    </p:animEffect>
                                  </p:childTnLst>
                                </p:cTn>
                              </p:par>
                              <p:par>
                                <p:cTn id="41" presetID="6" presetClass="entr" presetSubtype="16"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circle(in)">
                                      <p:cBhvr>
                                        <p:cTn id="43" dur="2000"/>
                                        <p:tgtEl>
                                          <p:spTgt spid="17"/>
                                        </p:tgtEl>
                                      </p:cBhvr>
                                    </p:animEffect>
                                  </p:childTnLst>
                                </p:cTn>
                              </p:par>
                              <p:par>
                                <p:cTn id="44" presetID="6" presetClass="entr" presetSubtype="16" fill="hold"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circle(in)">
                                      <p:cBhvr>
                                        <p:cTn id="46" dur="2000"/>
                                        <p:tgtEl>
                                          <p:spTgt spid="18"/>
                                        </p:tgtEl>
                                      </p:cBhvr>
                                    </p:animEffect>
                                  </p:childTnLst>
                                </p:cTn>
                              </p:par>
                              <p:par>
                                <p:cTn id="47" presetID="6" presetClass="entr" presetSubtype="16"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circle(in)">
                                      <p:cBhvr>
                                        <p:cTn id="49" dur="2000"/>
                                        <p:tgtEl>
                                          <p:spTgt spid="19"/>
                                        </p:tgtEl>
                                      </p:cBhvr>
                                    </p:animEffect>
                                  </p:childTnLst>
                                </p:cTn>
                              </p:par>
                              <p:par>
                                <p:cTn id="50" presetID="6" presetClass="entr" presetSubtype="16" fill="hold" grpId="0"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circle(in)">
                                      <p:cBhvr>
                                        <p:cTn id="52" dur="2000"/>
                                        <p:tgtEl>
                                          <p:spTgt spid="20"/>
                                        </p:tgtEl>
                                      </p:cBhvr>
                                    </p:animEffect>
                                  </p:childTnLst>
                                </p:cTn>
                              </p:par>
                              <p:par>
                                <p:cTn id="53" presetID="6" presetClass="entr" presetSubtype="16" fill="hold"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circle(in)">
                                      <p:cBhvr>
                                        <p:cTn id="55"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6" grpId="0"/>
      <p:bldP spid="19" grpId="0"/>
      <p:bldP spid="20"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3.5 </a:t>
            </a:r>
            <a:r>
              <a:rPr lang="zh-CN" altLang="en-US" dirty="0" smtClean="0"/>
              <a:t>伪指令</a:t>
            </a:r>
            <a:endParaRPr lang="zh-CN" altLang="en-US" dirty="0"/>
          </a:p>
        </p:txBody>
      </p:sp>
      <p:sp>
        <p:nvSpPr>
          <p:cNvPr id="35843" name="Rectangle 3"/>
          <p:cNvSpPr>
            <a:spLocks noGrp="1" noChangeArrowheads="1"/>
          </p:cNvSpPr>
          <p:nvPr>
            <p:ph type="body" idx="1"/>
          </p:nvPr>
        </p:nvSpPr>
        <p:spPr>
          <a:xfrm>
            <a:off x="601816" y="1052736"/>
            <a:ext cx="8001000" cy="5056907"/>
          </a:xfrm>
        </p:spPr>
        <p:txBody>
          <a:bodyPr/>
          <a:lstStyle/>
          <a:p>
            <a:pPr indent="0" eaLnBrk="1" hangingPunct="1">
              <a:buNone/>
            </a:pPr>
            <a:r>
              <a:rPr kumimoji="1" lang="en-US" altLang="zh-CN" sz="2800" b="1" dirty="0">
                <a:solidFill>
                  <a:srgbClr val="800000"/>
                </a:solidFill>
                <a:cs typeface="+mj-cs"/>
              </a:rPr>
              <a:t>2.</a:t>
            </a:r>
            <a:r>
              <a:rPr kumimoji="1" lang="zh-CN" altLang="en-US" sz="2800" b="1" dirty="0">
                <a:solidFill>
                  <a:srgbClr val="800000"/>
                </a:solidFill>
                <a:cs typeface="+mj-cs"/>
              </a:rPr>
              <a:t>标号赋值伪指令</a:t>
            </a:r>
            <a:r>
              <a:rPr kumimoji="1" lang="en-US" altLang="zh-CN" sz="2800" b="1" dirty="0" err="1" smtClean="0">
                <a:solidFill>
                  <a:srgbClr val="800000"/>
                </a:solidFill>
                <a:cs typeface="+mj-cs"/>
              </a:rPr>
              <a:t>EQU</a:t>
            </a:r>
            <a:endParaRPr kumimoji="1" lang="en-US" altLang="zh-CN" sz="2800" b="1" dirty="0" smtClean="0">
              <a:solidFill>
                <a:srgbClr val="800000"/>
              </a:solidFill>
              <a:cs typeface="+mj-cs"/>
            </a:endParaRPr>
          </a:p>
          <a:p>
            <a:pPr indent="0" eaLnBrk="1" hangingPunct="1">
              <a:buNone/>
            </a:pPr>
            <a:r>
              <a:rPr lang="zh-CN" altLang="en-US" dirty="0"/>
              <a:t>定义标号或符号常数，比如：</a:t>
            </a:r>
          </a:p>
          <a:p>
            <a:pPr indent="0" eaLnBrk="1" hangingPunct="1">
              <a:buNone/>
            </a:pPr>
            <a:r>
              <a:rPr lang="zh-CN" altLang="en-US" dirty="0"/>
              <a:t>		</a:t>
            </a:r>
            <a:r>
              <a:rPr lang="en-US" altLang="zh-CN" dirty="0"/>
              <a:t>ABC </a:t>
            </a:r>
            <a:r>
              <a:rPr lang="en-US" altLang="zh-CN" dirty="0">
                <a:solidFill>
                  <a:srgbClr val="C00000"/>
                </a:solidFill>
              </a:rPr>
              <a:t>	</a:t>
            </a:r>
            <a:r>
              <a:rPr lang="en-US" altLang="zh-CN" dirty="0" err="1">
                <a:solidFill>
                  <a:srgbClr val="C00000"/>
                </a:solidFill>
              </a:rPr>
              <a:t>EQU</a:t>
            </a:r>
            <a:r>
              <a:rPr lang="en-US" altLang="zh-CN" dirty="0">
                <a:solidFill>
                  <a:srgbClr val="C00000"/>
                </a:solidFill>
              </a:rPr>
              <a:t>  </a:t>
            </a:r>
            <a:r>
              <a:rPr lang="en-US" altLang="zh-CN" dirty="0"/>
              <a:t>220</a:t>
            </a:r>
          </a:p>
          <a:p>
            <a:pPr indent="0" eaLnBrk="1" hangingPunct="1">
              <a:buNone/>
            </a:pPr>
            <a:r>
              <a:rPr lang="en-US" altLang="zh-CN" dirty="0"/>
              <a:t>		XYZ 	</a:t>
            </a:r>
            <a:r>
              <a:rPr lang="en-US" altLang="zh-CN" dirty="0" err="1">
                <a:solidFill>
                  <a:srgbClr val="C00000"/>
                </a:solidFill>
              </a:rPr>
              <a:t>EQU</a:t>
            </a:r>
            <a:r>
              <a:rPr lang="en-US" altLang="zh-CN" dirty="0">
                <a:solidFill>
                  <a:srgbClr val="C00000"/>
                </a:solidFill>
              </a:rPr>
              <a:t> </a:t>
            </a:r>
            <a:r>
              <a:rPr lang="en-US" altLang="zh-CN" dirty="0"/>
              <a:t> ABC</a:t>
            </a:r>
          </a:p>
          <a:p>
            <a:pPr indent="0" eaLnBrk="1" hangingPunct="1">
              <a:buNone/>
            </a:pPr>
            <a:r>
              <a:rPr lang="zh-CN" altLang="en-US" dirty="0" smtClean="0"/>
              <a:t>       程序设计</a:t>
            </a:r>
            <a:r>
              <a:rPr lang="zh-CN" altLang="en-US" dirty="0"/>
              <a:t>中，对一些端口，或常数，一般会定义一个符号常数，然后在源程序设计中使用符号常数。</a:t>
            </a:r>
          </a:p>
          <a:p>
            <a:pPr indent="0" eaLnBrk="1" hangingPunct="1">
              <a:buNone/>
            </a:pPr>
            <a:r>
              <a:rPr lang="zh-CN" altLang="en-US" dirty="0"/>
              <a:t>例如  </a:t>
            </a:r>
            <a:r>
              <a:rPr lang="en-US" altLang="zh-CN" dirty="0" err="1"/>
              <a:t>COM1</a:t>
            </a:r>
            <a:r>
              <a:rPr lang="en-US" altLang="zh-CN" dirty="0"/>
              <a:t>   </a:t>
            </a:r>
            <a:r>
              <a:rPr lang="en-US" altLang="zh-CN" dirty="0" err="1"/>
              <a:t>EQU</a:t>
            </a:r>
            <a:r>
              <a:rPr lang="en-US" altLang="zh-CN" dirty="0"/>
              <a:t>    </a:t>
            </a:r>
            <a:r>
              <a:rPr lang="en-US" altLang="zh-CN" dirty="0" err="1" smtClean="0"/>
              <a:t>3F8H</a:t>
            </a:r>
            <a:r>
              <a:rPr lang="zh-CN" altLang="en-US" dirty="0" smtClean="0"/>
              <a:t>；</a:t>
            </a:r>
            <a:r>
              <a:rPr lang="en-AU" altLang="zh-CN" dirty="0" smtClean="0"/>
              <a:t>Component Object Mode</a:t>
            </a:r>
            <a:endParaRPr lang="en-US" altLang="zh-CN" dirty="0" smtClean="0"/>
          </a:p>
          <a:p>
            <a:pPr indent="0" eaLnBrk="1" hangingPunct="1">
              <a:buNone/>
            </a:pPr>
            <a:r>
              <a:rPr lang="en-US" altLang="zh-CN" dirty="0" smtClean="0"/>
              <a:t>          </a:t>
            </a:r>
            <a:r>
              <a:rPr lang="en-US" altLang="zh-CN" dirty="0" err="1" smtClean="0"/>
              <a:t>LPT</a:t>
            </a:r>
            <a:r>
              <a:rPr lang="en-US" altLang="zh-CN" dirty="0" smtClean="0"/>
              <a:t>        </a:t>
            </a:r>
            <a:r>
              <a:rPr lang="en-US" altLang="zh-CN" dirty="0" err="1" smtClean="0"/>
              <a:t>EQU</a:t>
            </a:r>
            <a:r>
              <a:rPr lang="en-US" altLang="zh-CN" dirty="0" smtClean="0"/>
              <a:t>    </a:t>
            </a:r>
            <a:r>
              <a:rPr lang="en-US" altLang="zh-CN" dirty="0" err="1" smtClean="0"/>
              <a:t>378H</a:t>
            </a:r>
            <a:r>
              <a:rPr lang="en-US" altLang="zh-CN" dirty="0" smtClean="0"/>
              <a:t> </a:t>
            </a:r>
            <a:r>
              <a:rPr lang="zh-CN" altLang="en-US" dirty="0" smtClean="0"/>
              <a:t>；</a:t>
            </a:r>
            <a:r>
              <a:rPr lang="en-US" altLang="zh-CN" dirty="0" smtClean="0"/>
              <a:t>L</a:t>
            </a:r>
            <a:r>
              <a:rPr lang="en-AU" altLang="zh-CN" dirty="0" err="1" smtClean="0"/>
              <a:t>ine</a:t>
            </a:r>
            <a:r>
              <a:rPr lang="en-AU" altLang="zh-CN" dirty="0" smtClean="0"/>
              <a:t> Print Terminal</a:t>
            </a:r>
            <a:endParaRPr lang="en-US" altLang="zh-CN" dirty="0" smtClean="0"/>
          </a:p>
          <a:p>
            <a:pPr indent="0">
              <a:buNone/>
              <a:defRPr/>
            </a:pPr>
            <a:endParaRPr lang="zh-CN" altLang="zh-CN" dirty="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60</a:t>
            </a:fld>
            <a:endParaRPr lang="en-US" altLang="zh-CN" dirty="0"/>
          </a:p>
        </p:txBody>
      </p:sp>
    </p:spTree>
    <p:extLst>
      <p:ext uri="{BB962C8B-B14F-4D97-AF65-F5344CB8AC3E}">
        <p14:creationId xmlns:p14="http://schemas.microsoft.com/office/powerpoint/2010/main" val="2432639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3.5 </a:t>
            </a:r>
            <a:r>
              <a:rPr lang="zh-CN" altLang="en-US" dirty="0" smtClean="0"/>
              <a:t>伪指令</a:t>
            </a:r>
            <a:endParaRPr lang="zh-CN" altLang="en-US" dirty="0"/>
          </a:p>
        </p:txBody>
      </p:sp>
      <p:sp>
        <p:nvSpPr>
          <p:cNvPr id="35843" name="Rectangle 3"/>
          <p:cNvSpPr>
            <a:spLocks noGrp="1" noChangeArrowheads="1"/>
          </p:cNvSpPr>
          <p:nvPr>
            <p:ph type="body" idx="1"/>
          </p:nvPr>
        </p:nvSpPr>
        <p:spPr>
          <a:xfrm>
            <a:off x="601816" y="1052736"/>
            <a:ext cx="8001000" cy="5056907"/>
          </a:xfrm>
        </p:spPr>
        <p:txBody>
          <a:bodyPr/>
          <a:lstStyle/>
          <a:p>
            <a:pPr indent="0" eaLnBrk="1" hangingPunct="1">
              <a:buNone/>
            </a:pPr>
            <a:r>
              <a:rPr kumimoji="1" lang="en-US" altLang="zh-CN" sz="2800" b="1" dirty="0">
                <a:solidFill>
                  <a:srgbClr val="800000"/>
                </a:solidFill>
                <a:cs typeface="+mj-cs"/>
              </a:rPr>
              <a:t>3.</a:t>
            </a:r>
            <a:r>
              <a:rPr kumimoji="1" lang="zh-CN" altLang="en-US" sz="2800" b="1" dirty="0">
                <a:solidFill>
                  <a:srgbClr val="800000"/>
                </a:solidFill>
                <a:cs typeface="+mj-cs"/>
              </a:rPr>
              <a:t>定义存储单元的</a:t>
            </a:r>
            <a:r>
              <a:rPr kumimoji="1" lang="zh-CN" altLang="en-US" sz="2800" b="1" dirty="0" smtClean="0">
                <a:solidFill>
                  <a:srgbClr val="800000"/>
                </a:solidFill>
                <a:cs typeface="+mj-cs"/>
              </a:rPr>
              <a:t>伪指令</a:t>
            </a:r>
            <a:endParaRPr kumimoji="1" lang="en-US" altLang="zh-CN" sz="2800" b="1" dirty="0" smtClean="0">
              <a:solidFill>
                <a:srgbClr val="800000"/>
              </a:solidFill>
              <a:cs typeface="+mj-cs"/>
            </a:endParaRPr>
          </a:p>
          <a:p>
            <a:pPr>
              <a:defRPr/>
            </a:pPr>
            <a:r>
              <a:rPr lang="zh-CN" altLang="en-US" dirty="0"/>
              <a:t>定义存储单元</a:t>
            </a:r>
            <a:r>
              <a:rPr lang="zh-CN" altLang="zh-CN" dirty="0" smtClean="0"/>
              <a:t>伪指令</a:t>
            </a:r>
            <a:r>
              <a:rPr lang="zh-CN" altLang="zh-CN" dirty="0"/>
              <a:t>用来为数据分配存储单元，建立变量与存储单元之间的联系。</a:t>
            </a:r>
            <a:endParaRPr lang="en-US" altLang="zh-CN" dirty="0"/>
          </a:p>
          <a:p>
            <a:pPr>
              <a:defRPr/>
            </a:pPr>
            <a:r>
              <a:rPr lang="zh-CN" altLang="zh-CN" dirty="0"/>
              <a:t>语句格式为：</a:t>
            </a:r>
          </a:p>
          <a:p>
            <a:pPr>
              <a:buNone/>
              <a:defRPr/>
            </a:pPr>
            <a:r>
              <a:rPr lang="en-US" altLang="zh-CN" dirty="0" smtClean="0"/>
              <a:t>      [</a:t>
            </a:r>
            <a:r>
              <a:rPr lang="zh-CN" altLang="zh-CN" dirty="0"/>
              <a:t>变量名</a:t>
            </a:r>
            <a:r>
              <a:rPr lang="en-US" altLang="zh-CN" dirty="0" smtClean="0"/>
              <a:t>] </a:t>
            </a:r>
            <a:r>
              <a:rPr lang="zh-CN" altLang="en-US" dirty="0" smtClean="0">
                <a:solidFill>
                  <a:srgbClr val="C00000"/>
                </a:solidFill>
              </a:rPr>
              <a:t>定义</a:t>
            </a:r>
            <a:r>
              <a:rPr lang="zh-CN" altLang="en-US" dirty="0">
                <a:solidFill>
                  <a:srgbClr val="C00000"/>
                </a:solidFill>
              </a:rPr>
              <a:t>存储单元</a:t>
            </a:r>
            <a:r>
              <a:rPr lang="zh-CN" altLang="zh-CN" dirty="0" smtClean="0">
                <a:solidFill>
                  <a:srgbClr val="C00000"/>
                </a:solidFill>
              </a:rPr>
              <a:t>伪指令 </a:t>
            </a:r>
            <a:r>
              <a:rPr lang="zh-CN" altLang="zh-CN" dirty="0"/>
              <a:t>操作数</a:t>
            </a:r>
            <a:r>
              <a:rPr lang="en-US" altLang="zh-CN" dirty="0"/>
              <a:t>1[,</a:t>
            </a:r>
            <a:r>
              <a:rPr lang="zh-CN" altLang="zh-CN" dirty="0"/>
              <a:t>操作数</a:t>
            </a:r>
            <a:r>
              <a:rPr lang="en-US" altLang="zh-CN" dirty="0"/>
              <a:t>2</a:t>
            </a:r>
            <a:r>
              <a:rPr lang="zh-CN" altLang="zh-CN" dirty="0"/>
              <a:t>…</a:t>
            </a:r>
            <a:r>
              <a:rPr lang="en-US" altLang="zh-CN" dirty="0"/>
              <a:t>]</a:t>
            </a:r>
          </a:p>
          <a:p>
            <a:pPr>
              <a:defRPr/>
            </a:pPr>
            <a:r>
              <a:rPr lang="zh-CN" altLang="en-US" dirty="0"/>
              <a:t>定义存储单元</a:t>
            </a:r>
            <a:r>
              <a:rPr lang="zh-CN" altLang="zh-CN" dirty="0" smtClean="0"/>
              <a:t>伪指令</a:t>
            </a:r>
            <a:r>
              <a:rPr lang="zh-CN" altLang="zh-CN" dirty="0"/>
              <a:t>有：</a:t>
            </a:r>
            <a:endParaRPr lang="en-US" altLang="zh-CN" dirty="0"/>
          </a:p>
          <a:p>
            <a:pPr>
              <a:defRPr/>
            </a:pPr>
            <a:r>
              <a:rPr lang="en-US" altLang="zh-CN" dirty="0"/>
              <a:t>DB</a:t>
            </a:r>
            <a:r>
              <a:rPr lang="zh-CN" altLang="zh-CN" dirty="0"/>
              <a:t>、</a:t>
            </a:r>
            <a:r>
              <a:rPr lang="en-US" altLang="zh-CN" dirty="0" err="1"/>
              <a:t>DW</a:t>
            </a:r>
            <a:r>
              <a:rPr lang="zh-CN" altLang="zh-CN" dirty="0"/>
              <a:t>、</a:t>
            </a:r>
            <a:r>
              <a:rPr lang="en-US" altLang="zh-CN" dirty="0"/>
              <a:t>DD</a:t>
            </a:r>
            <a:r>
              <a:rPr lang="zh-CN" altLang="zh-CN" dirty="0"/>
              <a:t>、</a:t>
            </a:r>
            <a:r>
              <a:rPr lang="en-US" altLang="zh-CN" dirty="0" err="1"/>
              <a:t>DQ</a:t>
            </a:r>
            <a:r>
              <a:rPr lang="zh-CN" altLang="zh-CN" dirty="0"/>
              <a:t>、</a:t>
            </a:r>
            <a:r>
              <a:rPr lang="en-US" altLang="zh-CN" dirty="0"/>
              <a:t>DT</a:t>
            </a:r>
            <a:r>
              <a:rPr lang="zh-CN" altLang="zh-CN" dirty="0"/>
              <a:t>，分别用来定义类型属性为字节</a:t>
            </a:r>
            <a:r>
              <a:rPr lang="en-US" altLang="zh-CN" dirty="0"/>
              <a:t>(DB)</a:t>
            </a:r>
            <a:r>
              <a:rPr lang="zh-CN" altLang="zh-CN" dirty="0"/>
              <a:t>、字</a:t>
            </a:r>
            <a:r>
              <a:rPr lang="en-US" altLang="zh-CN" dirty="0"/>
              <a:t>(</a:t>
            </a:r>
            <a:r>
              <a:rPr lang="en-US" altLang="zh-CN" dirty="0" err="1"/>
              <a:t>DW</a:t>
            </a:r>
            <a:r>
              <a:rPr lang="en-US" altLang="zh-CN" dirty="0"/>
              <a:t>)</a:t>
            </a:r>
            <a:r>
              <a:rPr lang="zh-CN" altLang="zh-CN" dirty="0"/>
              <a:t>、双字</a:t>
            </a:r>
            <a:r>
              <a:rPr lang="en-US" altLang="zh-CN" dirty="0"/>
              <a:t>(DD)</a:t>
            </a:r>
            <a:r>
              <a:rPr lang="zh-CN" altLang="zh-CN" dirty="0"/>
              <a:t>、</a:t>
            </a:r>
            <a:r>
              <a:rPr lang="en-US" altLang="zh-CN" dirty="0"/>
              <a:t>4</a:t>
            </a:r>
            <a:r>
              <a:rPr lang="zh-CN" altLang="zh-CN" dirty="0"/>
              <a:t>字</a:t>
            </a:r>
            <a:r>
              <a:rPr lang="en-US" altLang="zh-CN" dirty="0"/>
              <a:t>(</a:t>
            </a:r>
            <a:r>
              <a:rPr lang="en-US" altLang="zh-CN" dirty="0" err="1"/>
              <a:t>DQ</a:t>
            </a:r>
            <a:r>
              <a:rPr lang="en-US" altLang="zh-CN" dirty="0"/>
              <a:t>)</a:t>
            </a:r>
            <a:r>
              <a:rPr lang="zh-CN" altLang="zh-CN" dirty="0"/>
              <a:t>、</a:t>
            </a:r>
            <a:r>
              <a:rPr lang="en-US" altLang="zh-CN" dirty="0"/>
              <a:t>5</a:t>
            </a:r>
            <a:r>
              <a:rPr lang="zh-CN" altLang="zh-CN" dirty="0"/>
              <a:t>字</a:t>
            </a:r>
            <a:r>
              <a:rPr lang="en-US" altLang="zh-CN" dirty="0"/>
              <a:t>(DT)</a:t>
            </a:r>
            <a:r>
              <a:rPr lang="zh-CN" altLang="zh-CN" dirty="0"/>
              <a:t>的变量。</a:t>
            </a:r>
            <a:endParaRPr lang="zh-CN" altLang="en-US" dirty="0"/>
          </a:p>
          <a:p>
            <a:pPr indent="0">
              <a:buNone/>
              <a:defRPr/>
            </a:pPr>
            <a:endParaRPr lang="zh-CN" altLang="zh-CN" dirty="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61</a:t>
            </a:fld>
            <a:endParaRPr lang="en-US" altLang="zh-CN" dirty="0"/>
          </a:p>
        </p:txBody>
      </p:sp>
    </p:spTree>
    <p:extLst>
      <p:ext uri="{BB962C8B-B14F-4D97-AF65-F5344CB8AC3E}">
        <p14:creationId xmlns:p14="http://schemas.microsoft.com/office/powerpoint/2010/main" val="2238051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3.5 </a:t>
            </a:r>
            <a:r>
              <a:rPr lang="zh-CN" altLang="en-US" dirty="0" smtClean="0"/>
              <a:t>伪指令</a:t>
            </a:r>
            <a:endParaRPr lang="zh-CN" altLang="en-US" dirty="0"/>
          </a:p>
        </p:txBody>
      </p:sp>
      <p:sp>
        <p:nvSpPr>
          <p:cNvPr id="35843" name="Rectangle 3"/>
          <p:cNvSpPr>
            <a:spLocks noGrp="1" noChangeArrowheads="1"/>
          </p:cNvSpPr>
          <p:nvPr>
            <p:ph type="body" idx="1"/>
          </p:nvPr>
        </p:nvSpPr>
        <p:spPr>
          <a:xfrm>
            <a:off x="601816" y="1052736"/>
            <a:ext cx="8001000" cy="5056907"/>
          </a:xfrm>
        </p:spPr>
        <p:txBody>
          <a:bodyPr/>
          <a:lstStyle/>
          <a:p>
            <a:pPr indent="0" eaLnBrk="1" hangingPunct="1">
              <a:buNone/>
            </a:pPr>
            <a:r>
              <a:rPr kumimoji="1" lang="en-US" altLang="zh-CN" sz="2800" b="1" dirty="0">
                <a:solidFill>
                  <a:srgbClr val="800000"/>
                </a:solidFill>
                <a:cs typeface="+mj-cs"/>
              </a:rPr>
              <a:t>3.</a:t>
            </a:r>
            <a:r>
              <a:rPr kumimoji="1" lang="zh-CN" altLang="en-US" sz="2800" b="1" dirty="0">
                <a:solidFill>
                  <a:srgbClr val="800000"/>
                </a:solidFill>
                <a:cs typeface="+mj-cs"/>
              </a:rPr>
              <a:t>定义存储单元的</a:t>
            </a:r>
            <a:r>
              <a:rPr kumimoji="1" lang="zh-CN" altLang="en-US" sz="2800" b="1" dirty="0" smtClean="0">
                <a:solidFill>
                  <a:srgbClr val="800000"/>
                </a:solidFill>
                <a:cs typeface="+mj-cs"/>
              </a:rPr>
              <a:t>伪指令</a:t>
            </a:r>
            <a:endParaRPr kumimoji="1" lang="en-US" altLang="zh-CN" sz="2800" b="1" dirty="0" smtClean="0">
              <a:solidFill>
                <a:srgbClr val="800000"/>
              </a:solidFill>
              <a:cs typeface="+mj-cs"/>
            </a:endParaRPr>
          </a:p>
          <a:p>
            <a:pPr indent="0" eaLnBrk="1" hangingPunct="1">
              <a:buNone/>
            </a:pPr>
            <a:endParaRPr kumimoji="1" lang="en-US" altLang="zh-CN" sz="2800" b="1" dirty="0" smtClean="0">
              <a:solidFill>
                <a:srgbClr val="800000"/>
              </a:solidFill>
              <a:cs typeface="+mj-cs"/>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62</a:t>
            </a:fld>
            <a:endParaRPr lang="en-US" altLang="zh-CN" dirty="0"/>
          </a:p>
        </p:txBody>
      </p:sp>
      <p:graphicFrame>
        <p:nvGraphicFramePr>
          <p:cNvPr id="6" name="Group 49"/>
          <p:cNvGraphicFramePr>
            <a:graphicFrameLocks/>
          </p:cNvGraphicFramePr>
          <p:nvPr>
            <p:extLst>
              <p:ext uri="{D42A27DB-BD31-4B8C-83A1-F6EECF244321}">
                <p14:modId xmlns:p14="http://schemas.microsoft.com/office/powerpoint/2010/main" val="3011277673"/>
              </p:ext>
            </p:extLst>
          </p:nvPr>
        </p:nvGraphicFramePr>
        <p:xfrm>
          <a:off x="803626" y="1988840"/>
          <a:ext cx="7273925" cy="3798890"/>
        </p:xfrm>
        <a:graphic>
          <a:graphicData uri="http://schemas.openxmlformats.org/drawingml/2006/table">
            <a:tbl>
              <a:tblPr/>
              <a:tblGrid>
                <a:gridCol w="1692275">
                  <a:extLst>
                    <a:ext uri="{9D8B030D-6E8A-4147-A177-3AD203B41FA5}">
                      <a16:colId xmlns:a16="http://schemas.microsoft.com/office/drawing/2014/main" val="2011345274"/>
                    </a:ext>
                  </a:extLst>
                </a:gridCol>
                <a:gridCol w="3157537">
                  <a:extLst>
                    <a:ext uri="{9D8B030D-6E8A-4147-A177-3AD203B41FA5}">
                      <a16:colId xmlns:a16="http://schemas.microsoft.com/office/drawing/2014/main" val="1622080290"/>
                    </a:ext>
                  </a:extLst>
                </a:gridCol>
                <a:gridCol w="2424113">
                  <a:extLst>
                    <a:ext uri="{9D8B030D-6E8A-4147-A177-3AD203B41FA5}">
                      <a16:colId xmlns:a16="http://schemas.microsoft.com/office/drawing/2014/main" val="1663936719"/>
                    </a:ext>
                  </a:extLst>
                </a:gridCol>
              </a:tblGrid>
              <a:tr h="6302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rgbClr val="A50021"/>
                          </a:solidFill>
                          <a:effectLst>
                            <a:outerShdw blurRad="38100" dist="38100" dir="2700000" algn="tl">
                              <a:srgbClr val="000000"/>
                            </a:outerShdw>
                          </a:effectLst>
                          <a:latin typeface="Arial" panose="020B0604020202020204" pitchFamily="34" charset="0"/>
                          <a:ea typeface="黑体" panose="02010609060101010101" pitchFamily="49" charset="-122"/>
                        </a:rPr>
                        <a:t>伪指令</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rgbClr val="A50021"/>
                          </a:solidFill>
                          <a:effectLst>
                            <a:outerShdw blurRad="38100" dist="38100" dir="2700000" algn="tl">
                              <a:srgbClr val="000000"/>
                            </a:outerShdw>
                          </a:effectLst>
                          <a:latin typeface="Arial" panose="020B0604020202020204" pitchFamily="34" charset="0"/>
                          <a:ea typeface="黑体" panose="02010609060101010101" pitchFamily="49" charset="-122"/>
                        </a:rPr>
                        <a:t>数据项类型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rgbClr val="A50021"/>
                          </a:solidFill>
                          <a:effectLst>
                            <a:outerShdw blurRad="38100" dist="38100" dir="2700000" algn="tl">
                              <a:srgbClr val="000000"/>
                            </a:outerShdw>
                          </a:effectLst>
                          <a:latin typeface="Arial" panose="020B0604020202020204" pitchFamily="34" charset="0"/>
                          <a:ea typeface="黑体" panose="02010609060101010101" pitchFamily="49" charset="-122"/>
                        </a:rPr>
                        <a:t>数据存取单位</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extLst>
                  <a:ext uri="{0D108BD9-81ED-4DB2-BD59-A6C34878D82A}">
                    <a16:rowId xmlns:a16="http://schemas.microsoft.com/office/drawing/2014/main" val="3155773588"/>
                  </a:ext>
                </a:extLst>
              </a:tr>
              <a:tr h="6270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Arial" panose="020B0604020202020204" pitchFamily="34" charset="0"/>
                          <a:ea typeface="黑体" panose="02010609060101010101" pitchFamily="49" charset="-122"/>
                        </a:rPr>
                        <a:t>DB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Arial" panose="020B0604020202020204" pitchFamily="34" charset="0"/>
                          <a:ea typeface="黑体" panose="02010609060101010101" pitchFamily="49" charset="-122"/>
                        </a:rPr>
                        <a:t>BYTE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Arial" panose="020B0604020202020204" pitchFamily="34" charset="0"/>
                          <a:ea typeface="黑体" panose="02010609060101010101" pitchFamily="49" charset="-122"/>
                        </a:rPr>
                        <a:t>1 </a:t>
                      </a: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Arial" panose="020B0604020202020204" pitchFamily="34" charset="0"/>
                          <a:ea typeface="黑体" panose="02010609060101010101" pitchFamily="49" charset="-122"/>
                        </a:rPr>
                        <a:t>个字节</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extLst>
                  <a:ext uri="{0D108BD9-81ED-4DB2-BD59-A6C34878D82A}">
                    <a16:rowId xmlns:a16="http://schemas.microsoft.com/office/drawing/2014/main" val="1691671376"/>
                  </a:ext>
                </a:extLst>
              </a:tr>
              <a:tr h="6143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Arial" panose="020B0604020202020204" pitchFamily="34" charset="0"/>
                          <a:ea typeface="黑体" panose="02010609060101010101" pitchFamily="49" charset="-122"/>
                        </a:rPr>
                        <a:t>DW</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Arial" panose="020B0604020202020204" pitchFamily="34" charset="0"/>
                          <a:ea typeface="黑体" panose="02010609060101010101" pitchFamily="49" charset="-122"/>
                        </a:rPr>
                        <a:t>WORD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Arial" panose="020B0604020202020204" pitchFamily="34" charset="0"/>
                          <a:ea typeface="黑体" panose="02010609060101010101" pitchFamily="49" charset="-122"/>
                        </a:rPr>
                        <a:t>2 </a:t>
                      </a: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Arial" panose="020B0604020202020204" pitchFamily="34" charset="0"/>
                          <a:ea typeface="黑体" panose="02010609060101010101" pitchFamily="49" charset="-122"/>
                        </a:rPr>
                        <a:t>个字节</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extLst>
                  <a:ext uri="{0D108BD9-81ED-4DB2-BD59-A6C34878D82A}">
                    <a16:rowId xmlns:a16="http://schemas.microsoft.com/office/drawing/2014/main" val="3825711333"/>
                  </a:ext>
                </a:extLst>
              </a:tr>
              <a:tr h="6302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Arial" panose="020B0604020202020204" pitchFamily="34" charset="0"/>
                          <a:ea typeface="黑体" panose="02010609060101010101" pitchFamily="49" charset="-122"/>
                        </a:rPr>
                        <a:t>DD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Arial" panose="020B0604020202020204" pitchFamily="34" charset="0"/>
                          <a:ea typeface="黑体" panose="02010609060101010101" pitchFamily="49" charset="-122"/>
                        </a:rPr>
                        <a:t>DWORD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Arial" panose="020B0604020202020204" pitchFamily="34" charset="0"/>
                          <a:ea typeface="黑体" panose="02010609060101010101" pitchFamily="49" charset="-122"/>
                        </a:rPr>
                        <a:t>4 </a:t>
                      </a: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Arial" panose="020B0604020202020204" pitchFamily="34" charset="0"/>
                          <a:ea typeface="黑体" panose="02010609060101010101" pitchFamily="49" charset="-122"/>
                        </a:rPr>
                        <a:t>个字节</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extLst>
                  <a:ext uri="{0D108BD9-81ED-4DB2-BD59-A6C34878D82A}">
                    <a16:rowId xmlns:a16="http://schemas.microsoft.com/office/drawing/2014/main" val="1415804231"/>
                  </a:ext>
                </a:extLst>
              </a:tr>
              <a:tr h="66675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Arial" panose="020B0604020202020204" pitchFamily="34" charset="0"/>
                          <a:ea typeface="黑体" panose="02010609060101010101" pitchFamily="49" charset="-122"/>
                        </a:rPr>
                        <a:t>DQ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Arial" panose="020B0604020202020204" pitchFamily="34" charset="0"/>
                          <a:ea typeface="黑体" panose="02010609060101010101" pitchFamily="49" charset="-122"/>
                        </a:rPr>
                        <a:t>QBYTE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Arial" panose="020B0604020202020204" pitchFamily="34" charset="0"/>
                          <a:ea typeface="黑体" panose="02010609060101010101" pitchFamily="49" charset="-122"/>
                        </a:rPr>
                        <a:t>8 </a:t>
                      </a: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Arial" panose="020B0604020202020204" pitchFamily="34" charset="0"/>
                          <a:ea typeface="黑体" panose="02010609060101010101" pitchFamily="49" charset="-122"/>
                        </a:rPr>
                        <a:t>个字节</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extLst>
                  <a:ext uri="{0D108BD9-81ED-4DB2-BD59-A6C34878D82A}">
                    <a16:rowId xmlns:a16="http://schemas.microsoft.com/office/drawing/2014/main" val="3350661556"/>
                  </a:ext>
                </a:extLst>
              </a:tr>
              <a:tr h="6302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Arial" panose="020B0604020202020204" pitchFamily="34" charset="0"/>
                          <a:ea typeface="黑体" panose="02010609060101010101" pitchFamily="49" charset="-122"/>
                        </a:rPr>
                        <a:t>DT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err="1" smtClean="0">
                          <a:ln>
                            <a:noFill/>
                          </a:ln>
                          <a:solidFill>
                            <a:schemeClr val="tx1"/>
                          </a:solidFill>
                          <a:effectLst>
                            <a:outerShdw blurRad="38100" dist="38100" dir="2700000" algn="tl">
                              <a:srgbClr val="FFFFFF"/>
                            </a:outerShdw>
                          </a:effectLst>
                          <a:latin typeface="Arial" panose="020B0604020202020204" pitchFamily="34" charset="0"/>
                          <a:ea typeface="黑体" panose="02010609060101010101" pitchFamily="49" charset="-122"/>
                        </a:rPr>
                        <a:t>TBYTE</a:t>
                      </a:r>
                      <a:endParaRPr kumimoji="0" lang="en-US" altLang="zh-CN" sz="2400" b="1" i="0" u="none" strike="noStrike" cap="none" normalizeH="0" baseline="0" dirty="0" smtClean="0">
                        <a:ln>
                          <a:noFill/>
                        </a:ln>
                        <a:solidFill>
                          <a:schemeClr val="tx1"/>
                        </a:solidFill>
                        <a:effectLst>
                          <a:outerShdw blurRad="38100" dist="38100" dir="2700000" algn="tl">
                            <a:srgbClr val="FFFFFF"/>
                          </a:outerShdw>
                        </a:effectLst>
                        <a:latin typeface="Arial" panose="020B060402020202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outerShdw blurRad="38100" dist="38100" dir="2700000" algn="tl">
                              <a:srgbClr val="FFFFFF"/>
                            </a:outerShdw>
                          </a:effectLst>
                          <a:latin typeface="Arial" panose="020B0604020202020204" pitchFamily="34" charset="0"/>
                          <a:ea typeface="黑体" panose="02010609060101010101" pitchFamily="49" charset="-122"/>
                        </a:rPr>
                        <a:t>10 </a:t>
                      </a:r>
                      <a:r>
                        <a:rPr kumimoji="0" lang="zh-CN" altLang="en-US" sz="2400" b="1" i="0" u="none" strike="noStrike" cap="none" normalizeH="0" baseline="0" dirty="0" smtClean="0">
                          <a:ln>
                            <a:noFill/>
                          </a:ln>
                          <a:solidFill>
                            <a:schemeClr val="tx1"/>
                          </a:solidFill>
                          <a:effectLst>
                            <a:outerShdw blurRad="38100" dist="38100" dir="2700000" algn="tl">
                              <a:srgbClr val="FFFFFF"/>
                            </a:outerShdw>
                          </a:effectLst>
                          <a:latin typeface="Arial" panose="020B0604020202020204" pitchFamily="34" charset="0"/>
                          <a:ea typeface="黑体" panose="02010609060101010101" pitchFamily="49" charset="-122"/>
                        </a:rPr>
                        <a:t>个字节</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extLst>
                  <a:ext uri="{0D108BD9-81ED-4DB2-BD59-A6C34878D82A}">
                    <a16:rowId xmlns:a16="http://schemas.microsoft.com/office/drawing/2014/main" val="296199056"/>
                  </a:ext>
                </a:extLst>
              </a:tr>
            </a:tbl>
          </a:graphicData>
        </a:graphic>
      </p:graphicFrame>
    </p:spTree>
    <p:extLst>
      <p:ext uri="{BB962C8B-B14F-4D97-AF65-F5344CB8AC3E}">
        <p14:creationId xmlns:p14="http://schemas.microsoft.com/office/powerpoint/2010/main" val="1988154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3.5 </a:t>
            </a:r>
            <a:r>
              <a:rPr lang="zh-CN" altLang="en-US" dirty="0" smtClean="0"/>
              <a:t>伪指令</a:t>
            </a:r>
            <a:endParaRPr lang="zh-CN" altLang="en-US" dirty="0"/>
          </a:p>
        </p:txBody>
      </p:sp>
      <p:sp>
        <p:nvSpPr>
          <p:cNvPr id="35843" name="Rectangle 3"/>
          <p:cNvSpPr>
            <a:spLocks noGrp="1" noChangeArrowheads="1"/>
          </p:cNvSpPr>
          <p:nvPr>
            <p:ph type="body" idx="1"/>
          </p:nvPr>
        </p:nvSpPr>
        <p:spPr>
          <a:xfrm>
            <a:off x="601816" y="1052736"/>
            <a:ext cx="8001000" cy="5056907"/>
          </a:xfrm>
        </p:spPr>
        <p:txBody>
          <a:bodyPr/>
          <a:lstStyle/>
          <a:p>
            <a:pPr indent="0" eaLnBrk="1" hangingPunct="1">
              <a:buNone/>
            </a:pPr>
            <a:r>
              <a:rPr kumimoji="1" lang="en-US" altLang="zh-CN" sz="2800" b="1" dirty="0">
                <a:solidFill>
                  <a:srgbClr val="800000"/>
                </a:solidFill>
                <a:cs typeface="+mj-cs"/>
              </a:rPr>
              <a:t>3.</a:t>
            </a:r>
            <a:r>
              <a:rPr kumimoji="1" lang="zh-CN" altLang="en-US" sz="2800" b="1" dirty="0">
                <a:solidFill>
                  <a:srgbClr val="800000"/>
                </a:solidFill>
                <a:cs typeface="+mj-cs"/>
              </a:rPr>
              <a:t>定义存储单元的</a:t>
            </a:r>
            <a:r>
              <a:rPr kumimoji="1" lang="zh-CN" altLang="en-US" sz="2800" b="1" dirty="0" smtClean="0">
                <a:solidFill>
                  <a:srgbClr val="800000"/>
                </a:solidFill>
                <a:cs typeface="+mj-cs"/>
              </a:rPr>
              <a:t>伪指令</a:t>
            </a:r>
            <a:endParaRPr kumimoji="1" lang="en-US" altLang="zh-CN" sz="2800" b="1" dirty="0" smtClean="0">
              <a:solidFill>
                <a:srgbClr val="800000"/>
              </a:solidFill>
              <a:cs typeface="+mj-cs"/>
            </a:endParaRPr>
          </a:p>
          <a:p>
            <a:pPr>
              <a:defRPr/>
            </a:pPr>
            <a:r>
              <a:rPr kumimoji="1" lang="zh-CN" altLang="en-US" b="1" dirty="0">
                <a:solidFill>
                  <a:srgbClr val="800000"/>
                </a:solidFill>
              </a:rPr>
              <a:t>定义</a:t>
            </a:r>
            <a:r>
              <a:rPr kumimoji="1" lang="zh-CN" altLang="en-US" b="1" dirty="0" smtClean="0">
                <a:solidFill>
                  <a:srgbClr val="800000"/>
                </a:solidFill>
              </a:rPr>
              <a:t>存储单元</a:t>
            </a:r>
            <a:r>
              <a:rPr lang="zh-CN" altLang="en-US" dirty="0" smtClean="0"/>
              <a:t>伪指令</a:t>
            </a:r>
            <a:r>
              <a:rPr lang="zh-CN" altLang="en-US" dirty="0"/>
              <a:t>的</a:t>
            </a:r>
            <a:r>
              <a:rPr lang="zh-CN" altLang="zh-CN" dirty="0"/>
              <a:t>操作数可以是：</a:t>
            </a:r>
          </a:p>
          <a:p>
            <a:pPr>
              <a:defRPr/>
            </a:pPr>
            <a:r>
              <a:rPr lang="zh-CN" altLang="zh-CN" dirty="0"/>
              <a:t>数字常量，允许以十进制、八进制、十六进制、二进制等形式表示，默认形式是十进制；</a:t>
            </a:r>
          </a:p>
          <a:p>
            <a:pPr>
              <a:defRPr/>
            </a:pPr>
            <a:r>
              <a:rPr lang="zh-CN" altLang="zh-CN" dirty="0"/>
              <a:t>字符常量，用单引号括起来，被存储的是该字符的</a:t>
            </a:r>
            <a:r>
              <a:rPr lang="en-US" altLang="zh-CN" dirty="0"/>
              <a:t>ASCII</a:t>
            </a:r>
            <a:r>
              <a:rPr lang="zh-CN" altLang="zh-CN" dirty="0"/>
              <a:t>码；</a:t>
            </a:r>
          </a:p>
          <a:p>
            <a:pPr>
              <a:defRPr/>
            </a:pPr>
            <a:r>
              <a:rPr lang="zh-CN" altLang="zh-CN" dirty="0"/>
              <a:t>符号常量，必须是预先已定义的符号；</a:t>
            </a:r>
          </a:p>
          <a:p>
            <a:pPr>
              <a:defRPr/>
            </a:pPr>
            <a:r>
              <a:rPr lang="zh-CN" altLang="zh-CN" dirty="0"/>
              <a:t>符号“</a:t>
            </a:r>
            <a:r>
              <a:rPr lang="en-US" altLang="zh-CN" dirty="0"/>
              <a:t>?</a:t>
            </a:r>
            <a:r>
              <a:rPr lang="zh-CN" altLang="zh-CN" dirty="0"/>
              <a:t>”，表示预留空间，内容不定</a:t>
            </a:r>
            <a:r>
              <a:rPr lang="zh-CN" altLang="zh-CN" dirty="0" smtClean="0"/>
              <a:t>。</a:t>
            </a:r>
            <a:endParaRPr lang="zh-CN" altLang="zh-CN" dirty="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63</a:t>
            </a:fld>
            <a:endParaRPr lang="en-US" altLang="zh-CN" dirty="0"/>
          </a:p>
        </p:txBody>
      </p:sp>
    </p:spTree>
    <p:extLst>
      <p:ext uri="{BB962C8B-B14F-4D97-AF65-F5344CB8AC3E}">
        <p14:creationId xmlns:p14="http://schemas.microsoft.com/office/powerpoint/2010/main" val="981412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3.5 </a:t>
            </a:r>
            <a:r>
              <a:rPr lang="zh-CN" altLang="en-US" dirty="0" smtClean="0"/>
              <a:t>伪指令</a:t>
            </a:r>
            <a:endParaRPr lang="zh-CN" altLang="en-US" dirty="0"/>
          </a:p>
        </p:txBody>
      </p:sp>
      <p:sp>
        <p:nvSpPr>
          <p:cNvPr id="35843" name="Rectangle 3"/>
          <p:cNvSpPr>
            <a:spLocks noGrp="1" noChangeArrowheads="1"/>
          </p:cNvSpPr>
          <p:nvPr>
            <p:ph type="body" idx="1"/>
          </p:nvPr>
        </p:nvSpPr>
        <p:spPr>
          <a:xfrm>
            <a:off x="601816" y="1052736"/>
            <a:ext cx="8001000" cy="5056907"/>
          </a:xfrm>
        </p:spPr>
        <p:txBody>
          <a:bodyPr/>
          <a:lstStyle/>
          <a:p>
            <a:pPr indent="0" eaLnBrk="1" hangingPunct="1">
              <a:buNone/>
            </a:pPr>
            <a:r>
              <a:rPr kumimoji="1" lang="en-US" altLang="zh-CN" sz="2800" b="1" dirty="0">
                <a:solidFill>
                  <a:srgbClr val="800000"/>
                </a:solidFill>
                <a:cs typeface="+mj-cs"/>
              </a:rPr>
              <a:t>3.</a:t>
            </a:r>
            <a:r>
              <a:rPr kumimoji="1" lang="zh-CN" altLang="en-US" sz="2800" b="1" dirty="0">
                <a:solidFill>
                  <a:srgbClr val="800000"/>
                </a:solidFill>
                <a:cs typeface="+mj-cs"/>
              </a:rPr>
              <a:t>定义存储单元的</a:t>
            </a:r>
            <a:r>
              <a:rPr kumimoji="1" lang="zh-CN" altLang="en-US" sz="2800" b="1" dirty="0" smtClean="0">
                <a:solidFill>
                  <a:srgbClr val="800000"/>
                </a:solidFill>
                <a:cs typeface="+mj-cs"/>
              </a:rPr>
              <a:t>伪指令</a:t>
            </a:r>
            <a:endParaRPr kumimoji="1" lang="en-US" altLang="zh-CN" sz="2800" b="1" dirty="0" smtClean="0">
              <a:solidFill>
                <a:srgbClr val="800000"/>
              </a:solidFill>
              <a:cs typeface="+mj-cs"/>
            </a:endParaRPr>
          </a:p>
          <a:p>
            <a:pPr>
              <a:defRPr/>
            </a:pPr>
            <a:r>
              <a:rPr lang="en-US" altLang="zh-CN" dirty="0"/>
              <a:t>DUP</a:t>
            </a:r>
            <a:r>
              <a:rPr lang="zh-CN" altLang="zh-CN" dirty="0"/>
              <a:t>，表示内容重复的数据。</a:t>
            </a:r>
            <a:endParaRPr lang="en-US" altLang="zh-CN" dirty="0"/>
          </a:p>
          <a:p>
            <a:pPr>
              <a:defRPr/>
            </a:pPr>
            <a:r>
              <a:rPr lang="en-US" altLang="zh-CN" dirty="0"/>
              <a:t>DUP</a:t>
            </a:r>
            <a:r>
              <a:rPr lang="zh-CN" altLang="en-US" dirty="0"/>
              <a:t>用法的</a:t>
            </a:r>
            <a:r>
              <a:rPr lang="zh-CN" altLang="zh-CN" dirty="0"/>
              <a:t>具体形式为</a:t>
            </a:r>
            <a:r>
              <a:rPr lang="zh-CN" altLang="zh-CN" dirty="0" smtClean="0"/>
              <a:t>：次数</a:t>
            </a:r>
            <a:r>
              <a:rPr lang="en-US" altLang="zh-CN" dirty="0" smtClean="0"/>
              <a:t>  </a:t>
            </a:r>
            <a:r>
              <a:rPr lang="en-US" altLang="zh-CN" dirty="0"/>
              <a:t>DUP ( </a:t>
            </a:r>
            <a:r>
              <a:rPr lang="zh-CN" altLang="zh-CN" dirty="0"/>
              <a:t>被重复内容</a:t>
            </a:r>
            <a:r>
              <a:rPr lang="en-US" altLang="zh-CN" dirty="0"/>
              <a:t>)</a:t>
            </a:r>
          </a:p>
          <a:p>
            <a:pPr>
              <a:defRPr/>
            </a:pPr>
            <a:r>
              <a:rPr lang="zh-CN" altLang="zh-CN" dirty="0" smtClean="0"/>
              <a:t>例如</a:t>
            </a:r>
            <a:r>
              <a:rPr lang="zh-CN" altLang="zh-CN" dirty="0"/>
              <a:t>，数据定义如下，</a:t>
            </a:r>
          </a:p>
          <a:p>
            <a:pPr>
              <a:buNone/>
              <a:defRPr/>
            </a:pPr>
            <a:r>
              <a:rPr lang="en-US" altLang="zh-CN" sz="2800" dirty="0" err="1">
                <a:solidFill>
                  <a:srgbClr val="C00000"/>
                </a:solidFill>
              </a:rPr>
              <a:t>DATA_B</a:t>
            </a:r>
            <a:r>
              <a:rPr lang="en-US" altLang="zh-CN" sz="2800" dirty="0">
                <a:solidFill>
                  <a:srgbClr val="C00000"/>
                </a:solidFill>
              </a:rPr>
              <a:t>  DB  </a:t>
            </a:r>
            <a:r>
              <a:rPr lang="en-US" altLang="zh-CN" sz="2800" dirty="0" err="1">
                <a:solidFill>
                  <a:srgbClr val="C00000"/>
                </a:solidFill>
              </a:rPr>
              <a:t>10,'A</a:t>
            </a:r>
            <a:r>
              <a:rPr lang="en-US" altLang="zh-CN" sz="2800" dirty="0">
                <a:solidFill>
                  <a:srgbClr val="C00000"/>
                </a:solidFill>
              </a:rPr>
              <a:t>'</a:t>
            </a:r>
            <a:endParaRPr lang="zh-CN" altLang="zh-CN" sz="2800" dirty="0">
              <a:solidFill>
                <a:srgbClr val="C00000"/>
              </a:solidFill>
            </a:endParaRPr>
          </a:p>
          <a:p>
            <a:pPr>
              <a:buNone/>
              <a:defRPr/>
            </a:pPr>
            <a:r>
              <a:rPr lang="en-US" altLang="zh-CN" sz="2800" dirty="0" err="1">
                <a:solidFill>
                  <a:srgbClr val="C00000"/>
                </a:solidFill>
              </a:rPr>
              <a:t>DATA_W</a:t>
            </a:r>
            <a:r>
              <a:rPr lang="en-US" altLang="zh-CN" sz="2800" dirty="0">
                <a:solidFill>
                  <a:srgbClr val="C00000"/>
                </a:solidFill>
              </a:rPr>
              <a:t>  </a:t>
            </a:r>
            <a:r>
              <a:rPr lang="en-US" altLang="zh-CN" sz="2800" dirty="0" err="1">
                <a:solidFill>
                  <a:srgbClr val="C00000"/>
                </a:solidFill>
              </a:rPr>
              <a:t>DW</a:t>
            </a:r>
            <a:r>
              <a:rPr lang="en-US" altLang="zh-CN" sz="2800" dirty="0">
                <a:solidFill>
                  <a:srgbClr val="C00000"/>
                </a:solidFill>
              </a:rPr>
              <a:t>  </a:t>
            </a:r>
            <a:r>
              <a:rPr lang="en-US" altLang="zh-CN" sz="2800" dirty="0" err="1">
                <a:solidFill>
                  <a:srgbClr val="C00000"/>
                </a:solidFill>
              </a:rPr>
              <a:t>1234H</a:t>
            </a:r>
            <a:endParaRPr lang="zh-CN" altLang="zh-CN" sz="2800" dirty="0">
              <a:solidFill>
                <a:srgbClr val="C00000"/>
              </a:solidFill>
            </a:endParaRPr>
          </a:p>
          <a:p>
            <a:pPr>
              <a:buNone/>
              <a:defRPr/>
            </a:pPr>
            <a:r>
              <a:rPr lang="en-US" altLang="zh-CN" sz="2800" dirty="0" err="1">
                <a:solidFill>
                  <a:srgbClr val="C00000"/>
                </a:solidFill>
              </a:rPr>
              <a:t>DATA_S</a:t>
            </a:r>
            <a:r>
              <a:rPr lang="en-US" altLang="zh-CN" sz="2800" dirty="0">
                <a:solidFill>
                  <a:srgbClr val="C00000"/>
                </a:solidFill>
              </a:rPr>
              <a:t>  </a:t>
            </a:r>
            <a:r>
              <a:rPr lang="en-US" altLang="zh-CN" sz="2800" dirty="0" smtClean="0">
                <a:solidFill>
                  <a:srgbClr val="C00000"/>
                </a:solidFill>
              </a:rPr>
              <a:t>  DB  </a:t>
            </a:r>
            <a:r>
              <a:rPr lang="en-US" altLang="zh-CN" sz="2800" dirty="0">
                <a:solidFill>
                  <a:srgbClr val="C00000"/>
                </a:solidFill>
              </a:rPr>
              <a:t>'1234</a:t>
            </a:r>
            <a:r>
              <a:rPr lang="en-US" altLang="zh-CN" sz="2800" dirty="0" smtClean="0">
                <a:solidFill>
                  <a:srgbClr val="C00000"/>
                </a:solidFill>
              </a:rPr>
              <a:t>', 2 </a:t>
            </a:r>
            <a:r>
              <a:rPr lang="en-US" altLang="zh-CN" sz="2800" dirty="0">
                <a:solidFill>
                  <a:srgbClr val="C00000"/>
                </a:solidFill>
              </a:rPr>
              <a:t>DUP(1,2 DUP(0))</a:t>
            </a:r>
            <a:endParaRPr lang="zh-CN" altLang="en-US" sz="2800" dirty="0">
              <a:solidFill>
                <a:srgbClr val="C00000"/>
              </a:solidFill>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64</a:t>
            </a:fld>
            <a:endParaRPr lang="en-US" altLang="zh-CN" dirty="0"/>
          </a:p>
        </p:txBody>
      </p:sp>
    </p:spTree>
    <p:extLst>
      <p:ext uri="{BB962C8B-B14F-4D97-AF65-F5344CB8AC3E}">
        <p14:creationId xmlns:p14="http://schemas.microsoft.com/office/powerpoint/2010/main" val="1965664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8420100" y="6245225"/>
            <a:ext cx="723900" cy="476250"/>
          </a:xfrm>
        </p:spPr>
        <p:txBody>
          <a:bodyPr/>
          <a:lstStyle/>
          <a:p>
            <a:pPr>
              <a:defRPr/>
            </a:pPr>
            <a:fld id="{BC120BD5-977A-42A5-BBAD-59A61BB20C95}" type="slidenum">
              <a:rPr lang="en-US" altLang="zh-CN" smtClean="0"/>
              <a:pPr>
                <a:defRPr/>
              </a:pPr>
              <a:t>65</a:t>
            </a:fld>
            <a:endParaRPr lang="en-US" altLang="zh-CN" dirty="0"/>
          </a:p>
        </p:txBody>
      </p:sp>
      <p:pic>
        <p:nvPicPr>
          <p:cNvPr id="5" name="Picture 1" descr="5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188640"/>
            <a:ext cx="1976437" cy="573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ChangeArrowheads="1"/>
          </p:cNvSpPr>
          <p:nvPr/>
        </p:nvSpPr>
        <p:spPr bwMode="auto">
          <a:xfrm>
            <a:off x="2627784" y="232310"/>
            <a:ext cx="6372225" cy="5693866"/>
          </a:xfrm>
          <a:prstGeom prst="rect">
            <a:avLst/>
          </a:prstGeom>
          <a:solidFill>
            <a:srgbClr val="3333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539750" eaLnBrk="0" hangingPunct="0">
              <a:tabLst>
                <a:tab pos="468313" algn="l"/>
              </a:tabLst>
              <a:defRPr>
                <a:solidFill>
                  <a:schemeClr val="tx1"/>
                </a:solidFill>
                <a:latin typeface="Arial" panose="020B0604020202020204" pitchFamily="34" charset="0"/>
              </a:defRPr>
            </a:lvl1pPr>
            <a:lvl2pPr marL="742950" indent="-285750" eaLnBrk="0" hangingPunct="0">
              <a:tabLst>
                <a:tab pos="468313" algn="l"/>
              </a:tabLst>
              <a:defRPr>
                <a:solidFill>
                  <a:schemeClr val="tx1"/>
                </a:solidFill>
                <a:latin typeface="Arial" panose="020B0604020202020204" pitchFamily="34" charset="0"/>
              </a:defRPr>
            </a:lvl2pPr>
            <a:lvl3pPr marL="1143000" indent="-228600" eaLnBrk="0" hangingPunct="0">
              <a:tabLst>
                <a:tab pos="468313" algn="l"/>
              </a:tabLst>
              <a:defRPr>
                <a:solidFill>
                  <a:schemeClr val="tx1"/>
                </a:solidFill>
                <a:latin typeface="Arial" panose="020B0604020202020204" pitchFamily="34" charset="0"/>
              </a:defRPr>
            </a:lvl3pPr>
            <a:lvl4pPr marL="1600200" indent="-228600" eaLnBrk="0" hangingPunct="0">
              <a:tabLst>
                <a:tab pos="468313" algn="l"/>
              </a:tabLst>
              <a:defRPr>
                <a:solidFill>
                  <a:schemeClr val="tx1"/>
                </a:solidFill>
                <a:latin typeface="Arial" panose="020B0604020202020204" pitchFamily="34" charset="0"/>
              </a:defRPr>
            </a:lvl4pPr>
            <a:lvl5pPr marL="2057400" indent="-228600" eaLnBrk="0" hangingPunct="0">
              <a:tabLst>
                <a:tab pos="468313"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468313"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468313"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468313"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468313" algn="l"/>
              </a:tabLst>
              <a:defRPr>
                <a:solidFill>
                  <a:schemeClr val="tx1"/>
                </a:solidFill>
                <a:latin typeface="Arial" panose="020B0604020202020204" pitchFamily="34" charset="0"/>
              </a:defRPr>
            </a:lvl9pPr>
          </a:lstStyle>
          <a:p>
            <a:pPr>
              <a:buFontTx/>
              <a:buChar char="•"/>
            </a:pPr>
            <a:endParaRPr lang="en-US" altLang="zh-CN" sz="2600" b="1"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a:buFontTx/>
              <a:buChar char="•"/>
            </a:pPr>
            <a:r>
              <a:rPr lang="en-US" altLang="zh-CN" sz="2600" b="1"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DB</a:t>
            </a:r>
            <a:r>
              <a:rPr lang="zh-CN" altLang="en-US" sz="26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定义的数据，每个数据元素占据</a:t>
            </a:r>
            <a:r>
              <a:rPr lang="en-US" altLang="zh-CN" sz="26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6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个存储单元； </a:t>
            </a:r>
            <a:endParaRPr lang="zh-CN" altLang="en-US" sz="2600" b="1" dirty="0">
              <a:solidFill>
                <a:schemeClr val="bg1"/>
              </a:solidFill>
              <a:ea typeface="宋体" panose="02010600030101010101" pitchFamily="2" charset="-122"/>
              <a:cs typeface="Times New Roman" panose="02020603050405020304" pitchFamily="18" charset="0"/>
            </a:endParaRPr>
          </a:p>
          <a:p>
            <a:pPr>
              <a:buFontTx/>
              <a:buChar char="•"/>
            </a:pPr>
            <a:r>
              <a:rPr lang="en-US" altLang="zh-CN" sz="2600" b="1"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DW</a:t>
            </a:r>
            <a:r>
              <a:rPr lang="zh-CN" altLang="en-US" sz="26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定义的数据，每个数据元素占据</a:t>
            </a:r>
            <a:r>
              <a:rPr lang="en-US" altLang="zh-CN" sz="26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6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个存储单元；</a:t>
            </a:r>
            <a:endParaRPr lang="zh-CN" altLang="en-US" sz="2600" b="1" dirty="0">
              <a:solidFill>
                <a:schemeClr val="bg1"/>
              </a:solidFill>
              <a:ea typeface="宋体" panose="02010600030101010101" pitchFamily="2" charset="-122"/>
              <a:cs typeface="Times New Roman" panose="02020603050405020304" pitchFamily="18" charset="0"/>
            </a:endParaRPr>
          </a:p>
          <a:p>
            <a:pPr>
              <a:buFontTx/>
              <a:buChar char="•"/>
            </a:pPr>
            <a:r>
              <a:rPr lang="zh-CN" altLang="en-US" sz="26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字数据存储时，低字节存储在低地址单元中，高字节存储在高地址单元中；</a:t>
            </a:r>
            <a:endParaRPr lang="zh-CN" altLang="en-US" sz="2600" b="1" dirty="0">
              <a:solidFill>
                <a:schemeClr val="bg1"/>
              </a:solidFill>
              <a:ea typeface="宋体" panose="02010600030101010101" pitchFamily="2" charset="-122"/>
              <a:cs typeface="Times New Roman" panose="02020603050405020304" pitchFamily="18" charset="0"/>
            </a:endParaRPr>
          </a:p>
          <a:p>
            <a:pPr>
              <a:buFontTx/>
              <a:buChar char="•"/>
            </a:pPr>
            <a:r>
              <a:rPr lang="zh-CN" altLang="en-US" sz="26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字符在内存中存放的是它的</a:t>
            </a:r>
            <a:r>
              <a:rPr lang="en-US" altLang="zh-CN" sz="26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ASCII</a:t>
            </a:r>
            <a:r>
              <a:rPr lang="zh-CN" altLang="en-US" sz="26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码，“</a:t>
            </a:r>
            <a:r>
              <a:rPr lang="en-US" altLang="zh-CN" sz="26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a:t>
            </a:r>
            <a:r>
              <a:rPr lang="zh-CN" altLang="en-US" sz="26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a:t>
            </a:r>
            <a:r>
              <a:rPr lang="en-US" altLang="zh-CN" sz="26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ASCII</a:t>
            </a:r>
            <a:r>
              <a:rPr lang="zh-CN" altLang="en-US" sz="26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码为</a:t>
            </a:r>
            <a:r>
              <a:rPr lang="en-US" altLang="zh-CN" sz="2600" b="1"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41H</a:t>
            </a:r>
            <a:r>
              <a:rPr lang="zh-CN" altLang="en-US" sz="26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sz="2600" b="1" dirty="0">
              <a:solidFill>
                <a:schemeClr val="bg1"/>
              </a:solidFill>
              <a:ea typeface="宋体" panose="02010600030101010101" pitchFamily="2" charset="-122"/>
              <a:cs typeface="Times New Roman" panose="02020603050405020304" pitchFamily="18" charset="0"/>
            </a:endParaRPr>
          </a:p>
          <a:p>
            <a:pPr>
              <a:buFontTx/>
              <a:buChar char="•"/>
            </a:pPr>
            <a:r>
              <a:rPr lang="en-US" altLang="zh-CN" sz="26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DUP</a:t>
            </a:r>
            <a:r>
              <a:rPr lang="zh-CN" altLang="en-US" sz="26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可以嵌套使用。</a:t>
            </a:r>
            <a:endParaRPr lang="zh-CN" altLang="en-US" sz="2600" b="1" dirty="0">
              <a:solidFill>
                <a:schemeClr val="bg1"/>
              </a:solidFill>
              <a:ea typeface="宋体" panose="02010600030101010101" pitchFamily="2" charset="-122"/>
              <a:cs typeface="Times New Roman" panose="02020603050405020304" pitchFamily="18" charset="0"/>
            </a:endParaRPr>
          </a:p>
          <a:p>
            <a:pPr>
              <a:buFontTx/>
              <a:buChar char="•"/>
            </a:pPr>
            <a:r>
              <a:rPr lang="zh-CN" altLang="en-US" sz="26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符号地址具有以下关系：</a:t>
            </a:r>
            <a:endParaRPr lang="zh-CN" altLang="en-US" sz="2600" b="1" dirty="0">
              <a:solidFill>
                <a:schemeClr val="bg1"/>
              </a:solidFill>
              <a:ea typeface="宋体" panose="02010600030101010101" pitchFamily="2" charset="-122"/>
              <a:cs typeface="Times New Roman" panose="02020603050405020304" pitchFamily="18" charset="0"/>
            </a:endParaRPr>
          </a:p>
          <a:p>
            <a:r>
              <a:rPr lang="en-US" altLang="zh-CN" sz="2600" b="1" dirty="0" err="1">
                <a:solidFill>
                  <a:schemeClr val="bg1"/>
                </a:solidFill>
                <a:latin typeface="Courier New" panose="02070309020205020404" pitchFamily="49" charset="0"/>
                <a:ea typeface="宋体" panose="02010600030101010101" pitchFamily="2" charset="-122"/>
                <a:cs typeface="Times New Roman" panose="02020603050405020304" pitchFamily="18" charset="0"/>
              </a:rPr>
              <a:t>DATA_W</a:t>
            </a:r>
            <a:r>
              <a:rPr lang="en-US" altLang="zh-CN" sz="2600" b="1" dirty="0">
                <a:solidFill>
                  <a:schemeClr val="bg1"/>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600" b="1" dirty="0" err="1">
                <a:solidFill>
                  <a:schemeClr val="bg1"/>
                </a:solidFill>
                <a:latin typeface="Courier New" panose="02070309020205020404" pitchFamily="49" charset="0"/>
                <a:ea typeface="宋体" panose="02010600030101010101" pitchFamily="2" charset="-122"/>
                <a:cs typeface="Times New Roman" panose="02020603050405020304" pitchFamily="18" charset="0"/>
              </a:rPr>
              <a:t>DATA_B+2</a:t>
            </a:r>
            <a:endParaRPr lang="en-US" altLang="zh-CN" sz="26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600" b="1"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DATA_S</a:t>
            </a:r>
            <a:r>
              <a:rPr lang="en-US" altLang="zh-CN" sz="26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600" b="1"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DATA_W+2</a:t>
            </a:r>
            <a:r>
              <a:rPr lang="en-US" altLang="zh-CN" sz="26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600" b="1"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DATA_B+4</a:t>
            </a:r>
            <a:r>
              <a:rPr lang="en-US" altLang="zh-CN" sz="2600" b="1" dirty="0">
                <a:solidFill>
                  <a:schemeClr val="bg1"/>
                </a:solidFill>
                <a:ea typeface="宋体" panose="02010600030101010101" pitchFamily="2" charset="-122"/>
                <a:cs typeface="Times New Roman" panose="02020603050405020304" pitchFamily="18" charset="0"/>
              </a:rPr>
              <a:t> </a:t>
            </a:r>
            <a:endParaRPr lang="en-US" altLang="zh-CN" sz="2600" b="1" dirty="0" smtClean="0">
              <a:solidFill>
                <a:schemeClr val="bg1"/>
              </a:solidFill>
              <a:ea typeface="宋体" panose="02010600030101010101" pitchFamily="2" charset="-122"/>
              <a:cs typeface="Times New Roman" panose="02020603050405020304" pitchFamily="18" charset="0"/>
            </a:endParaRPr>
          </a:p>
          <a:p>
            <a:endParaRPr lang="en-US" altLang="zh-CN" sz="2600" b="1" dirty="0">
              <a:solidFill>
                <a:schemeClr val="bg1"/>
              </a:solidFill>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08735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amond(in)">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3.5 </a:t>
            </a:r>
            <a:r>
              <a:rPr lang="zh-CN" altLang="en-US" dirty="0" smtClean="0"/>
              <a:t>伪指令</a:t>
            </a:r>
            <a:endParaRPr lang="zh-CN" altLang="en-US" dirty="0"/>
          </a:p>
        </p:txBody>
      </p:sp>
      <p:sp>
        <p:nvSpPr>
          <p:cNvPr id="35843" name="Rectangle 3"/>
          <p:cNvSpPr>
            <a:spLocks noGrp="1" noChangeArrowheads="1"/>
          </p:cNvSpPr>
          <p:nvPr>
            <p:ph type="body" idx="1"/>
          </p:nvPr>
        </p:nvSpPr>
        <p:spPr>
          <a:xfrm>
            <a:off x="601816" y="1052736"/>
            <a:ext cx="8001000" cy="5056907"/>
          </a:xfrm>
        </p:spPr>
        <p:txBody>
          <a:bodyPr/>
          <a:lstStyle/>
          <a:p>
            <a:pPr indent="0" eaLnBrk="1" hangingPunct="1">
              <a:buNone/>
            </a:pPr>
            <a:r>
              <a:rPr kumimoji="1" lang="en-US" altLang="zh-CN" sz="2800" b="1" dirty="0" smtClean="0">
                <a:solidFill>
                  <a:srgbClr val="800000"/>
                </a:solidFill>
                <a:cs typeface="+mj-cs"/>
              </a:rPr>
              <a:t>4.</a:t>
            </a:r>
            <a:r>
              <a:rPr kumimoji="1" lang="zh-CN" altLang="en-US" sz="2800" b="1" dirty="0">
                <a:solidFill>
                  <a:srgbClr val="800000"/>
                </a:solidFill>
                <a:cs typeface="+mj-cs"/>
              </a:rPr>
              <a:t>定义存储单元类型的</a:t>
            </a:r>
            <a:r>
              <a:rPr kumimoji="1" lang="zh-CN" altLang="en-US" sz="2800" b="1" dirty="0" smtClean="0">
                <a:solidFill>
                  <a:srgbClr val="800000"/>
                </a:solidFill>
                <a:cs typeface="+mj-cs"/>
              </a:rPr>
              <a:t>伪指令</a:t>
            </a:r>
            <a:endParaRPr kumimoji="1" lang="en-US" altLang="zh-CN" sz="2800" b="1" dirty="0" smtClean="0">
              <a:solidFill>
                <a:srgbClr val="800000"/>
              </a:solidFill>
              <a:cs typeface="+mj-cs"/>
            </a:endParaRPr>
          </a:p>
          <a:p>
            <a:pPr indent="0" eaLnBrk="1" hangingPunct="1">
              <a:lnSpc>
                <a:spcPct val="90000"/>
              </a:lnSpc>
              <a:buNone/>
            </a:pPr>
            <a:r>
              <a:rPr lang="en-US" altLang="zh-CN" b="1" dirty="0"/>
              <a:t>BYTE</a:t>
            </a:r>
            <a:r>
              <a:rPr lang="zh-CN" altLang="en-US" b="1" dirty="0"/>
              <a:t>、</a:t>
            </a:r>
            <a:r>
              <a:rPr lang="en-US" altLang="zh-CN" b="1" dirty="0"/>
              <a:t>WORD</a:t>
            </a:r>
            <a:r>
              <a:rPr lang="zh-CN" altLang="en-US" b="1" dirty="0"/>
              <a:t>和</a:t>
            </a:r>
            <a:r>
              <a:rPr lang="en-US" altLang="zh-CN" b="1" dirty="0" err="1"/>
              <a:t>DWORD</a:t>
            </a:r>
            <a:endParaRPr lang="en-US" altLang="zh-CN" dirty="0"/>
          </a:p>
          <a:p>
            <a:pPr indent="0" eaLnBrk="1" hangingPunct="1">
              <a:lnSpc>
                <a:spcPct val="90000"/>
              </a:lnSpc>
              <a:buNone/>
            </a:pPr>
            <a:r>
              <a:rPr lang="en-US" altLang="zh-CN" dirty="0"/>
              <a:t>	</a:t>
            </a:r>
            <a:r>
              <a:rPr lang="zh-CN" altLang="en-US" dirty="0"/>
              <a:t>比如：</a:t>
            </a:r>
            <a:endParaRPr lang="zh-CN" altLang="sv-SE" dirty="0"/>
          </a:p>
          <a:p>
            <a:pPr indent="0" eaLnBrk="1" hangingPunct="1">
              <a:lnSpc>
                <a:spcPct val="90000"/>
              </a:lnSpc>
              <a:buNone/>
            </a:pPr>
            <a:r>
              <a:rPr lang="sv-SE" altLang="zh-CN" dirty="0"/>
              <a:t>	MOV 		BYTE PTR </a:t>
            </a:r>
            <a:r>
              <a:rPr lang="en-US" altLang="zh-CN" dirty="0"/>
              <a:t>[</a:t>
            </a:r>
            <a:r>
              <a:rPr lang="sv-SE" altLang="zh-CN" dirty="0"/>
              <a:t>DI</a:t>
            </a:r>
            <a:r>
              <a:rPr lang="en-US" altLang="zh-CN" dirty="0"/>
              <a:t>]</a:t>
            </a:r>
            <a:r>
              <a:rPr lang="zh-CN" altLang="en-US" dirty="0"/>
              <a:t>，</a:t>
            </a:r>
            <a:r>
              <a:rPr lang="sv-SE" altLang="zh-CN" dirty="0"/>
              <a:t>00</a:t>
            </a:r>
            <a:endParaRPr lang="en-US" altLang="zh-CN" dirty="0"/>
          </a:p>
          <a:p>
            <a:pPr indent="0" eaLnBrk="1" hangingPunct="1">
              <a:lnSpc>
                <a:spcPct val="90000"/>
              </a:lnSpc>
              <a:buNone/>
            </a:pPr>
            <a:r>
              <a:rPr lang="en-US" altLang="zh-CN" dirty="0"/>
              <a:t>	</a:t>
            </a:r>
            <a:r>
              <a:rPr lang="en-US" altLang="zh-CN" dirty="0" err="1"/>
              <a:t>MOV</a:t>
            </a:r>
            <a:r>
              <a:rPr lang="en-US" altLang="zh-CN" dirty="0"/>
              <a:t> 		WORD PTR [1000]</a:t>
            </a:r>
            <a:r>
              <a:rPr lang="zh-CN" altLang="en-US" dirty="0"/>
              <a:t>，</a:t>
            </a:r>
            <a:r>
              <a:rPr lang="en-US" altLang="zh-CN" dirty="0"/>
              <a:t>00</a:t>
            </a:r>
          </a:p>
          <a:p>
            <a:pPr indent="0" eaLnBrk="1" hangingPunct="1">
              <a:lnSpc>
                <a:spcPct val="90000"/>
              </a:lnSpc>
              <a:buNone/>
            </a:pPr>
            <a:r>
              <a:rPr lang="en-US" altLang="zh-CN" dirty="0"/>
              <a:t>	</a:t>
            </a:r>
            <a:r>
              <a:rPr lang="en-US" altLang="zh-CN" dirty="0" err="1"/>
              <a:t>INC</a:t>
            </a:r>
            <a:r>
              <a:rPr lang="en-US" altLang="zh-CN" dirty="0"/>
              <a:t> 		BYTE PTR [DI]</a:t>
            </a:r>
          </a:p>
          <a:p>
            <a:pPr indent="0" eaLnBrk="1" hangingPunct="1">
              <a:lnSpc>
                <a:spcPct val="90000"/>
              </a:lnSpc>
              <a:buNone/>
            </a:pPr>
            <a:r>
              <a:rPr lang="en-US" altLang="zh-CN" dirty="0"/>
              <a:t>	</a:t>
            </a:r>
            <a:r>
              <a:rPr lang="en-US" altLang="zh-CN" dirty="0" err="1"/>
              <a:t>MOV</a:t>
            </a:r>
            <a:r>
              <a:rPr lang="en-US" altLang="zh-CN" dirty="0"/>
              <a:t> 		</a:t>
            </a:r>
            <a:r>
              <a:rPr lang="en-US" altLang="zh-CN" dirty="0" err="1"/>
              <a:t>DWORD</a:t>
            </a:r>
            <a:r>
              <a:rPr lang="en-US" altLang="zh-CN" dirty="0"/>
              <a:t> PTR [2000</a:t>
            </a:r>
            <a:r>
              <a:rPr lang="en-US" altLang="zh-CN" dirty="0" smtClean="0"/>
              <a:t>], </a:t>
            </a:r>
            <a:r>
              <a:rPr lang="en-US" altLang="zh-CN" dirty="0" err="1" smtClean="0">
                <a:solidFill>
                  <a:srgbClr val="FF0000"/>
                </a:solidFill>
              </a:rPr>
              <a:t>0</a:t>
            </a:r>
            <a:r>
              <a:rPr lang="en-US" altLang="zh-CN" dirty="0" err="1" smtClean="0"/>
              <a:t>FFFFFFFFH</a:t>
            </a:r>
            <a:endParaRPr lang="en-US" altLang="zh-CN" dirty="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66</a:t>
            </a:fld>
            <a:endParaRPr lang="en-US" altLang="zh-CN" dirty="0"/>
          </a:p>
        </p:txBody>
      </p:sp>
      <p:sp>
        <p:nvSpPr>
          <p:cNvPr id="6" name="AutoShape 4"/>
          <p:cNvSpPr>
            <a:spLocks noChangeArrowheads="1"/>
          </p:cNvSpPr>
          <p:nvPr/>
        </p:nvSpPr>
        <p:spPr bwMode="auto">
          <a:xfrm>
            <a:off x="5834704" y="4605040"/>
            <a:ext cx="2592288" cy="1504603"/>
          </a:xfrm>
          <a:prstGeom prst="wedgeRoundRectCallout">
            <a:avLst>
              <a:gd name="adj1" fmla="val -16708"/>
              <a:gd name="adj2" fmla="val -80067"/>
              <a:gd name="adj3" fmla="val 16667"/>
            </a:avLst>
          </a:prstGeom>
          <a:solidFill>
            <a:schemeClr val="accent1"/>
          </a:solidFill>
          <a:ln w="9525">
            <a:solidFill>
              <a:schemeClr val="tx1"/>
            </a:solidFill>
            <a:miter lim="800000"/>
            <a:headEnd/>
            <a:tailEnd/>
          </a:ln>
        </p:spPr>
        <p:txBody>
          <a:bodyPr/>
          <a:lstStyle>
            <a:lvl1pPr>
              <a:spcBef>
                <a:spcPct val="20000"/>
              </a:spcBef>
              <a:buChar char="•"/>
              <a:defRPr sz="2400">
                <a:solidFill>
                  <a:schemeClr val="tx1"/>
                </a:solidFill>
                <a:latin typeface="Arial" panose="020B0604020202020204" pitchFamily="34" charset="0"/>
                <a:ea typeface="华文中宋" panose="0201060004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dirty="0">
                <a:ea typeface="宋体" panose="02010600030101010101" pitchFamily="2" charset="-122"/>
              </a:rPr>
              <a:t>注意：最高位大于</a:t>
            </a:r>
            <a:r>
              <a:rPr lang="en-US" altLang="zh-CN" sz="2000" dirty="0">
                <a:ea typeface="宋体" panose="02010600030101010101" pitchFamily="2" charset="-122"/>
              </a:rPr>
              <a:t>9</a:t>
            </a:r>
            <a:r>
              <a:rPr lang="zh-CN" altLang="en-US" sz="2000" dirty="0">
                <a:ea typeface="宋体" panose="02010600030101010101" pitchFamily="2" charset="-122"/>
              </a:rPr>
              <a:t>，补一个</a:t>
            </a:r>
            <a:r>
              <a:rPr lang="en-US" altLang="zh-CN" sz="2000" dirty="0">
                <a:ea typeface="宋体" panose="02010600030101010101" pitchFamily="2" charset="-122"/>
              </a:rPr>
              <a:t>0</a:t>
            </a:r>
            <a:r>
              <a:rPr lang="zh-CN" altLang="en-US" sz="2000" dirty="0">
                <a:ea typeface="宋体" panose="02010600030101010101" pitchFamily="2" charset="-122"/>
              </a:rPr>
              <a:t>，</a:t>
            </a:r>
          </a:p>
          <a:p>
            <a:pPr eaLnBrk="1" hangingPunct="1">
              <a:spcBef>
                <a:spcPct val="0"/>
              </a:spcBef>
              <a:buFontTx/>
              <a:buNone/>
            </a:pPr>
            <a:r>
              <a:rPr lang="zh-CN" altLang="en-US" sz="2000" dirty="0">
                <a:ea typeface="宋体" panose="02010600030101010101" pitchFamily="2" charset="-122"/>
              </a:rPr>
              <a:t>教材上</a:t>
            </a:r>
            <a:r>
              <a:rPr lang="en-US" altLang="zh-CN" sz="2000" dirty="0">
                <a:ea typeface="宋体" panose="02010600030101010101" pitchFamily="2" charset="-122"/>
              </a:rPr>
              <a:t>129</a:t>
            </a:r>
            <a:r>
              <a:rPr lang="zh-CN" altLang="en-US" sz="2000" dirty="0">
                <a:ea typeface="宋体" panose="02010600030101010101" pitchFamily="2" charset="-122"/>
              </a:rPr>
              <a:t>页的例，有错误</a:t>
            </a:r>
          </a:p>
        </p:txBody>
      </p:sp>
    </p:spTree>
    <p:extLst>
      <p:ext uri="{BB962C8B-B14F-4D97-AF65-F5344CB8AC3E}">
        <p14:creationId xmlns:p14="http://schemas.microsoft.com/office/powerpoint/2010/main" val="1067935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3.5 </a:t>
            </a:r>
            <a:r>
              <a:rPr lang="zh-CN" altLang="en-US" dirty="0" smtClean="0"/>
              <a:t>伪指令</a:t>
            </a:r>
            <a:endParaRPr lang="zh-CN" altLang="en-US" dirty="0"/>
          </a:p>
        </p:txBody>
      </p:sp>
      <p:sp>
        <p:nvSpPr>
          <p:cNvPr id="35843" name="Rectangle 3"/>
          <p:cNvSpPr>
            <a:spLocks noGrp="1" noChangeArrowheads="1"/>
          </p:cNvSpPr>
          <p:nvPr>
            <p:ph type="body" idx="1"/>
          </p:nvPr>
        </p:nvSpPr>
        <p:spPr>
          <a:xfrm>
            <a:off x="601816" y="1052736"/>
            <a:ext cx="8001000" cy="5056907"/>
          </a:xfrm>
        </p:spPr>
        <p:txBody>
          <a:bodyPr/>
          <a:lstStyle/>
          <a:p>
            <a:pPr indent="0" eaLnBrk="1" hangingPunct="1">
              <a:buNone/>
            </a:pPr>
            <a:r>
              <a:rPr kumimoji="1" lang="en-US" altLang="zh-CN" sz="2800" b="1" dirty="0" smtClean="0">
                <a:solidFill>
                  <a:srgbClr val="800000"/>
                </a:solidFill>
                <a:cs typeface="+mj-cs"/>
              </a:rPr>
              <a:t>5.</a:t>
            </a:r>
            <a:r>
              <a:rPr kumimoji="1" lang="zh-CN" altLang="en-US" sz="2800" b="1" dirty="0">
                <a:solidFill>
                  <a:srgbClr val="800000"/>
                </a:solidFill>
                <a:cs typeface="+mj-cs"/>
              </a:rPr>
              <a:t>段定义</a:t>
            </a:r>
            <a:r>
              <a:rPr kumimoji="1" lang="zh-CN" altLang="en-US" sz="2800" b="1" dirty="0" smtClean="0">
                <a:solidFill>
                  <a:srgbClr val="800000"/>
                </a:solidFill>
                <a:cs typeface="+mj-cs"/>
              </a:rPr>
              <a:t>伪指令</a:t>
            </a:r>
            <a:endParaRPr kumimoji="1" lang="en-US" altLang="zh-CN" sz="2800" b="1" dirty="0" smtClean="0">
              <a:solidFill>
                <a:srgbClr val="800000"/>
              </a:solidFill>
              <a:cs typeface="+mj-cs"/>
            </a:endParaRPr>
          </a:p>
          <a:p>
            <a:pPr indent="0" eaLnBrk="1" hangingPunct="1">
              <a:buNone/>
            </a:pPr>
            <a:r>
              <a:rPr lang="zh-CN" altLang="en-US" b="1" dirty="0"/>
              <a:t>（</a:t>
            </a:r>
            <a:r>
              <a:rPr lang="en-US" altLang="zh-CN" b="1" dirty="0"/>
              <a:t>1</a:t>
            </a:r>
            <a:r>
              <a:rPr lang="zh-CN" altLang="en-US" b="1" dirty="0"/>
              <a:t>）</a:t>
            </a:r>
            <a:r>
              <a:rPr lang="en-US" altLang="zh-CN" b="1" dirty="0"/>
              <a:t>SEGMENT</a:t>
            </a:r>
            <a:r>
              <a:rPr lang="zh-CN" altLang="en-US" b="1" dirty="0"/>
              <a:t>、</a:t>
            </a:r>
            <a:r>
              <a:rPr lang="en-US" altLang="zh-CN" b="1" dirty="0"/>
              <a:t>ENDS</a:t>
            </a:r>
          </a:p>
          <a:p>
            <a:pPr indent="0" eaLnBrk="1" hangingPunct="1">
              <a:buNone/>
            </a:pPr>
            <a:r>
              <a:rPr lang="zh-CN" altLang="en-US" dirty="0"/>
              <a:t>将汇编语言源程序分为若干段</a:t>
            </a:r>
            <a:r>
              <a:rPr lang="en-US" altLang="zh-CN" dirty="0">
                <a:latin typeface="华文中宋" panose="02010600040101010101" pitchFamily="2" charset="-122"/>
              </a:rPr>
              <a:t>——</a:t>
            </a:r>
            <a:r>
              <a:rPr lang="zh-CN" altLang="en-US" dirty="0"/>
              <a:t>代码段，堆栈段、</a:t>
            </a:r>
            <a:r>
              <a:rPr lang="zh-CN" altLang="en-US" dirty="0" smtClean="0"/>
              <a:t>数据段。</a:t>
            </a:r>
            <a:endParaRPr lang="zh-CN" altLang="en-US" dirty="0"/>
          </a:p>
          <a:p>
            <a:pPr indent="0" eaLnBrk="1" hangingPunct="1">
              <a:buNone/>
            </a:pPr>
            <a:r>
              <a:rPr lang="zh-CN" altLang="en-US" b="1" dirty="0"/>
              <a:t>（</a:t>
            </a:r>
            <a:r>
              <a:rPr lang="en-US" altLang="zh-CN" b="1" dirty="0"/>
              <a:t>2</a:t>
            </a:r>
            <a:r>
              <a:rPr lang="zh-CN" altLang="en-US" b="1" dirty="0"/>
              <a:t>）</a:t>
            </a:r>
            <a:r>
              <a:rPr lang="en-US" altLang="zh-CN" b="1" dirty="0" smtClean="0"/>
              <a:t>ASSUME      </a:t>
            </a:r>
            <a:r>
              <a:rPr lang="zh-CN" altLang="en-US" b="1" dirty="0"/>
              <a:t>定义段寄存器</a:t>
            </a:r>
          </a:p>
          <a:p>
            <a:pPr indent="0" eaLnBrk="1" hangingPunct="1">
              <a:buNone/>
            </a:pPr>
            <a:r>
              <a:rPr lang="zh-CN" altLang="en-US" sz="2000" dirty="0"/>
              <a:t>     </a:t>
            </a:r>
            <a:r>
              <a:rPr lang="en-US" altLang="zh-CN" sz="2000" b="1" dirty="0" smtClean="0"/>
              <a:t>ASSUME  </a:t>
            </a:r>
            <a:r>
              <a:rPr lang="en-US" altLang="zh-CN" sz="2000" b="1" dirty="0"/>
              <a:t>CS</a:t>
            </a:r>
            <a:r>
              <a:rPr lang="zh-CN" altLang="en-US" sz="2000" b="1" dirty="0"/>
              <a:t>：</a:t>
            </a:r>
            <a:r>
              <a:rPr lang="en-US" altLang="zh-CN" sz="2000" b="1" dirty="0"/>
              <a:t>CODE</a:t>
            </a:r>
            <a:r>
              <a:rPr lang="zh-CN" altLang="en-US" sz="2000" b="1" dirty="0"/>
              <a:t>，</a:t>
            </a:r>
            <a:r>
              <a:rPr lang="en-US" altLang="zh-CN" sz="2000" b="1" dirty="0"/>
              <a:t>DS</a:t>
            </a:r>
            <a:r>
              <a:rPr lang="zh-CN" altLang="en-US" sz="2000" b="1" dirty="0"/>
              <a:t>：</a:t>
            </a:r>
            <a:r>
              <a:rPr lang="en-US" altLang="zh-CN" sz="2000" b="1" dirty="0"/>
              <a:t>DATA</a:t>
            </a:r>
            <a:r>
              <a:rPr lang="zh-CN" altLang="en-US" sz="2000" b="1" dirty="0"/>
              <a:t>，</a:t>
            </a:r>
            <a:r>
              <a:rPr lang="en-US" altLang="zh-CN" sz="2000" b="1" dirty="0"/>
              <a:t>SS</a:t>
            </a:r>
            <a:r>
              <a:rPr lang="zh-CN" altLang="en-US" sz="2000" b="1" dirty="0"/>
              <a:t>：</a:t>
            </a:r>
            <a:r>
              <a:rPr lang="en-US" altLang="zh-CN" sz="2000" b="1" dirty="0"/>
              <a:t>STACK</a:t>
            </a:r>
            <a:r>
              <a:rPr lang="zh-CN" altLang="en-US" sz="2000" b="1" dirty="0"/>
              <a:t>，</a:t>
            </a:r>
            <a:r>
              <a:rPr lang="en-US" altLang="zh-CN" sz="2000" b="1" dirty="0" err="1"/>
              <a:t>ES</a:t>
            </a:r>
            <a:r>
              <a:rPr lang="zh-CN" altLang="en-US" sz="2000" b="1" dirty="0"/>
              <a:t>：</a:t>
            </a:r>
            <a:r>
              <a:rPr lang="en-US" altLang="zh-CN" sz="2000" b="1" dirty="0" smtClean="0"/>
              <a:t>DATA</a:t>
            </a:r>
          </a:p>
          <a:p>
            <a:pPr indent="0" eaLnBrk="1" hangingPunct="1">
              <a:buNone/>
            </a:pPr>
            <a:r>
              <a:rPr lang="zh-CN" altLang="en-US" sz="2000" b="1" dirty="0" smtClean="0"/>
              <a:t>告诉编译器，哪个段为数据段，哪个为堆栈段。</a:t>
            </a:r>
            <a:endParaRPr lang="en-US" altLang="zh-CN" sz="2000" b="1" dirty="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67</a:t>
            </a:fld>
            <a:endParaRPr lang="en-US" altLang="zh-CN" dirty="0"/>
          </a:p>
        </p:txBody>
      </p:sp>
    </p:spTree>
    <p:extLst>
      <p:ext uri="{BB962C8B-B14F-4D97-AF65-F5344CB8AC3E}">
        <p14:creationId xmlns:p14="http://schemas.microsoft.com/office/powerpoint/2010/main" val="394027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3.5 </a:t>
            </a:r>
            <a:r>
              <a:rPr lang="zh-CN" altLang="en-US" dirty="0" smtClean="0"/>
              <a:t>伪指令</a:t>
            </a:r>
            <a:endParaRPr lang="zh-CN" altLang="en-US" dirty="0"/>
          </a:p>
        </p:txBody>
      </p:sp>
      <p:sp>
        <p:nvSpPr>
          <p:cNvPr id="35843" name="Rectangle 3"/>
          <p:cNvSpPr>
            <a:spLocks noGrp="1" noChangeArrowheads="1"/>
          </p:cNvSpPr>
          <p:nvPr>
            <p:ph type="body" idx="1"/>
          </p:nvPr>
        </p:nvSpPr>
        <p:spPr>
          <a:xfrm>
            <a:off x="601816" y="1052736"/>
            <a:ext cx="8001000" cy="5056907"/>
          </a:xfrm>
        </p:spPr>
        <p:txBody>
          <a:bodyPr/>
          <a:lstStyle/>
          <a:p>
            <a:pPr indent="0" eaLnBrk="1" hangingPunct="1">
              <a:buNone/>
            </a:pPr>
            <a:r>
              <a:rPr kumimoji="1" lang="en-US" altLang="zh-CN" sz="2800" b="1" dirty="0" smtClean="0">
                <a:solidFill>
                  <a:srgbClr val="800000"/>
                </a:solidFill>
                <a:cs typeface="+mj-cs"/>
              </a:rPr>
              <a:t>5.</a:t>
            </a:r>
            <a:r>
              <a:rPr kumimoji="1" lang="zh-CN" altLang="en-US" sz="2800" b="1" dirty="0">
                <a:solidFill>
                  <a:srgbClr val="800000"/>
                </a:solidFill>
                <a:cs typeface="+mj-cs"/>
              </a:rPr>
              <a:t>段定义</a:t>
            </a:r>
            <a:r>
              <a:rPr kumimoji="1" lang="zh-CN" altLang="en-US" sz="2800" b="1" dirty="0" smtClean="0">
                <a:solidFill>
                  <a:srgbClr val="800000"/>
                </a:solidFill>
                <a:cs typeface="+mj-cs"/>
              </a:rPr>
              <a:t>伪指令</a:t>
            </a:r>
            <a:endParaRPr kumimoji="1" lang="en-US" altLang="zh-CN" sz="2800" b="1" dirty="0" smtClean="0">
              <a:solidFill>
                <a:srgbClr val="800000"/>
              </a:solidFill>
              <a:cs typeface="+mj-cs"/>
            </a:endParaRPr>
          </a:p>
          <a:p>
            <a:pPr indent="0" eaLnBrk="1" hangingPunct="1">
              <a:buNone/>
            </a:pPr>
            <a:r>
              <a:rPr lang="en-US" altLang="zh-CN" b="1" dirty="0" smtClean="0"/>
              <a:t>(</a:t>
            </a:r>
            <a:r>
              <a:rPr lang="en-US" altLang="zh-CN" b="1" dirty="0"/>
              <a:t>3) </a:t>
            </a:r>
            <a:r>
              <a:rPr lang="en-US" altLang="zh-CN" b="1" dirty="0" smtClean="0"/>
              <a:t>ORG  </a:t>
            </a:r>
            <a:r>
              <a:rPr lang="zh-CN" altLang="en-US" dirty="0" smtClean="0"/>
              <a:t>定义</a:t>
            </a:r>
            <a:r>
              <a:rPr lang="zh-CN" altLang="en-US" dirty="0"/>
              <a:t>目标代码的偏移地址</a:t>
            </a:r>
            <a:r>
              <a:rPr lang="zh-CN" altLang="en-US" dirty="0" smtClean="0"/>
              <a:t>。</a:t>
            </a:r>
            <a:endParaRPr lang="en-US" altLang="zh-CN" dirty="0" smtClean="0"/>
          </a:p>
          <a:p>
            <a:pPr indent="0" eaLnBrk="1" hangingPunct="1">
              <a:buNone/>
            </a:pPr>
            <a:r>
              <a:rPr lang="zh-CN" altLang="en-US" dirty="0" smtClean="0"/>
              <a:t>如 </a:t>
            </a:r>
            <a:r>
              <a:rPr lang="en-US" altLang="zh-CN" dirty="0" smtClean="0"/>
              <a:t>ORG   </a:t>
            </a:r>
            <a:r>
              <a:rPr lang="en-US" altLang="zh-CN" dirty="0" err="1" smtClean="0"/>
              <a:t>2000H</a:t>
            </a:r>
            <a:r>
              <a:rPr lang="zh-CN" altLang="en-US" dirty="0" smtClean="0"/>
              <a:t>；</a:t>
            </a:r>
            <a:endParaRPr lang="en-US" altLang="zh-CN" dirty="0" smtClean="0"/>
          </a:p>
          <a:p>
            <a:pPr indent="0" eaLnBrk="1" hangingPunct="1">
              <a:buNone/>
            </a:pPr>
            <a:r>
              <a:rPr lang="zh-CN" altLang="en-US" dirty="0" smtClean="0"/>
              <a:t>汇编程序讲指令指针</a:t>
            </a:r>
            <a:r>
              <a:rPr lang="en-US" altLang="zh-CN" dirty="0" smtClean="0"/>
              <a:t>IP</a:t>
            </a:r>
            <a:r>
              <a:rPr lang="zh-CN" altLang="en-US" dirty="0" smtClean="0"/>
              <a:t>设置为</a:t>
            </a:r>
            <a:r>
              <a:rPr lang="en-US" altLang="zh-CN" dirty="0" err="1" smtClean="0"/>
              <a:t>2000H</a:t>
            </a:r>
            <a:r>
              <a:rPr lang="zh-CN" altLang="en-US" dirty="0" smtClean="0"/>
              <a:t>，即目标程序的第一个字节放在此处，后面的内容顺序排放，除非又遇上另一个</a:t>
            </a:r>
            <a:r>
              <a:rPr lang="en-US" altLang="zh-CN" dirty="0" smtClean="0"/>
              <a:t>ORG</a:t>
            </a:r>
            <a:r>
              <a:rPr lang="zh-CN" altLang="en-US" dirty="0" smtClean="0"/>
              <a:t>语句。便于程序的调试跟踪。</a:t>
            </a:r>
            <a:endParaRPr lang="zh-CN" altLang="en-US" dirty="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68</a:t>
            </a:fld>
            <a:endParaRPr lang="en-US" altLang="zh-CN" dirty="0"/>
          </a:p>
        </p:txBody>
      </p:sp>
    </p:spTree>
    <p:extLst>
      <p:ext uri="{BB962C8B-B14F-4D97-AF65-F5344CB8AC3E}">
        <p14:creationId xmlns:p14="http://schemas.microsoft.com/office/powerpoint/2010/main" val="3117229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3.5 </a:t>
            </a:r>
            <a:r>
              <a:rPr lang="zh-CN" altLang="en-US" dirty="0" smtClean="0"/>
              <a:t>伪指令</a:t>
            </a:r>
            <a:endParaRPr lang="zh-CN" altLang="en-US" dirty="0"/>
          </a:p>
        </p:txBody>
      </p:sp>
      <p:sp>
        <p:nvSpPr>
          <p:cNvPr id="35843" name="Rectangle 3"/>
          <p:cNvSpPr>
            <a:spLocks noGrp="1" noChangeArrowheads="1"/>
          </p:cNvSpPr>
          <p:nvPr>
            <p:ph type="body" idx="1"/>
          </p:nvPr>
        </p:nvSpPr>
        <p:spPr>
          <a:xfrm>
            <a:off x="601816" y="1052736"/>
            <a:ext cx="8001000" cy="5056907"/>
          </a:xfrm>
        </p:spPr>
        <p:txBody>
          <a:bodyPr/>
          <a:lstStyle/>
          <a:p>
            <a:pPr indent="0" eaLnBrk="1" hangingPunct="1">
              <a:buNone/>
            </a:pPr>
            <a:r>
              <a:rPr kumimoji="1" lang="en-US" altLang="zh-CN" sz="2800" b="1" dirty="0" smtClean="0">
                <a:solidFill>
                  <a:srgbClr val="800000"/>
                </a:solidFill>
                <a:cs typeface="+mj-cs"/>
              </a:rPr>
              <a:t>6.</a:t>
            </a:r>
            <a:r>
              <a:rPr kumimoji="1" lang="zh-CN" altLang="en-US" sz="2800" b="1" dirty="0" smtClean="0">
                <a:solidFill>
                  <a:srgbClr val="800000"/>
                </a:solidFill>
                <a:cs typeface="+mj-cs"/>
              </a:rPr>
              <a:t>简约段定义伪指令</a:t>
            </a:r>
            <a:endParaRPr kumimoji="1" lang="en-US" altLang="zh-CN" sz="2800" b="1" dirty="0" smtClean="0">
              <a:solidFill>
                <a:srgbClr val="800000"/>
              </a:solidFill>
              <a:cs typeface="+mj-cs"/>
            </a:endParaRPr>
          </a:p>
          <a:p>
            <a:pPr indent="0" eaLnBrk="1" hangingPunct="1">
              <a:lnSpc>
                <a:spcPct val="80000"/>
              </a:lnSpc>
              <a:buNone/>
            </a:pPr>
            <a:endParaRPr lang="en-US" altLang="zh-CN" b="1" dirty="0" smtClean="0"/>
          </a:p>
          <a:p>
            <a:pPr indent="0" eaLnBrk="1" hangingPunct="1">
              <a:lnSpc>
                <a:spcPct val="80000"/>
              </a:lnSpc>
              <a:buNone/>
            </a:pPr>
            <a:r>
              <a:rPr lang="en-US" altLang="zh-CN" b="1" dirty="0" smtClean="0"/>
              <a:t>.DATA</a:t>
            </a:r>
          </a:p>
          <a:p>
            <a:pPr indent="0" eaLnBrk="1" hangingPunct="1">
              <a:lnSpc>
                <a:spcPct val="80000"/>
              </a:lnSpc>
              <a:buNone/>
            </a:pPr>
            <a:r>
              <a:rPr lang="en-US" altLang="zh-CN" b="1" dirty="0" smtClean="0"/>
              <a:t>.STACK</a:t>
            </a:r>
          </a:p>
          <a:p>
            <a:pPr indent="0" eaLnBrk="1" hangingPunct="1">
              <a:lnSpc>
                <a:spcPct val="80000"/>
              </a:lnSpc>
              <a:buNone/>
            </a:pPr>
            <a:r>
              <a:rPr lang="en-US" altLang="zh-CN" b="1" dirty="0" smtClean="0"/>
              <a:t>.CODE</a:t>
            </a:r>
          </a:p>
          <a:p>
            <a:pPr indent="0" eaLnBrk="1" hangingPunct="1">
              <a:lnSpc>
                <a:spcPct val="80000"/>
              </a:lnSpc>
              <a:buNone/>
            </a:pPr>
            <a:endParaRPr lang="en-US" altLang="zh-CN" b="1" dirty="0"/>
          </a:p>
          <a:p>
            <a:pPr marL="361950" lvl="2" indent="-3175" eaLnBrk="1" hangingPunct="1">
              <a:lnSpc>
                <a:spcPct val="80000"/>
              </a:lnSpc>
              <a:buFontTx/>
              <a:buNone/>
            </a:pPr>
            <a:r>
              <a:rPr lang="en-US" altLang="zh-CN" dirty="0"/>
              <a:t>.STACK</a:t>
            </a:r>
          </a:p>
          <a:p>
            <a:pPr marL="361950" lvl="2" indent="-3175" eaLnBrk="1" hangingPunct="1">
              <a:lnSpc>
                <a:spcPct val="80000"/>
              </a:lnSpc>
              <a:buFontTx/>
              <a:buNone/>
            </a:pPr>
            <a:r>
              <a:rPr lang="en-US" altLang="zh-CN" dirty="0"/>
              <a:t>		ST	 DB	 100	 DUP	(?)</a:t>
            </a:r>
          </a:p>
          <a:p>
            <a:pPr marL="361950" lvl="2" indent="-3175" eaLnBrk="1" hangingPunct="1">
              <a:lnSpc>
                <a:spcPct val="80000"/>
              </a:lnSpc>
              <a:buFontTx/>
              <a:buNone/>
            </a:pPr>
            <a:r>
              <a:rPr lang="en-US" altLang="zh-CN" dirty="0"/>
              <a:t>TOP  </a:t>
            </a:r>
            <a:r>
              <a:rPr lang="en-US" altLang="zh-CN" dirty="0" err="1"/>
              <a:t>EQU</a:t>
            </a:r>
            <a:r>
              <a:rPr lang="en-US" altLang="zh-CN" dirty="0"/>
              <a:t>    LENGTH  ST</a:t>
            </a:r>
          </a:p>
          <a:p>
            <a:pPr marL="361950" lvl="2" indent="-3175" eaLnBrk="1" hangingPunct="1">
              <a:lnSpc>
                <a:spcPct val="80000"/>
              </a:lnSpc>
              <a:buFontTx/>
              <a:buNone/>
            </a:pPr>
            <a:r>
              <a:rPr lang="en-US" altLang="zh-CN" dirty="0"/>
              <a:t>.CODE</a:t>
            </a:r>
            <a:endParaRPr lang="sv-SE" altLang="zh-CN" dirty="0"/>
          </a:p>
          <a:p>
            <a:pPr marL="361950" lvl="2" indent="-3175" eaLnBrk="1" hangingPunct="1">
              <a:lnSpc>
                <a:spcPct val="80000"/>
              </a:lnSpc>
              <a:buFontTx/>
              <a:buNone/>
            </a:pPr>
            <a:r>
              <a:rPr lang="sv-SE" altLang="zh-CN" dirty="0"/>
              <a:t>	START</a:t>
            </a:r>
            <a:r>
              <a:rPr lang="zh-CN" altLang="sv-SE" dirty="0"/>
              <a:t>：	</a:t>
            </a:r>
            <a:r>
              <a:rPr lang="sv-SE" altLang="zh-CN" dirty="0"/>
              <a:t>MOV	  AX</a:t>
            </a:r>
            <a:r>
              <a:rPr lang="zh-CN" altLang="sv-SE" dirty="0"/>
              <a:t>，</a:t>
            </a:r>
            <a:r>
              <a:rPr lang="sv-SE" altLang="zh-CN" dirty="0"/>
              <a:t>DATA</a:t>
            </a:r>
          </a:p>
          <a:p>
            <a:pPr marL="361950" lvl="2" indent="-3175" eaLnBrk="1" hangingPunct="1">
              <a:lnSpc>
                <a:spcPct val="80000"/>
              </a:lnSpc>
              <a:buFontTx/>
              <a:buNone/>
            </a:pPr>
            <a:r>
              <a:rPr lang="sv-SE" altLang="zh-CN" dirty="0"/>
              <a:t>			MOV	 DS</a:t>
            </a:r>
            <a:r>
              <a:rPr lang="zh-CN" altLang="sv-SE" dirty="0"/>
              <a:t>，</a:t>
            </a:r>
            <a:r>
              <a:rPr lang="sv-SE" altLang="zh-CN" dirty="0"/>
              <a:t>AX</a:t>
            </a:r>
            <a:endParaRPr lang="en-US" altLang="zh-CN" dirty="0"/>
          </a:p>
          <a:p>
            <a:pPr indent="0" eaLnBrk="1" hangingPunct="1">
              <a:lnSpc>
                <a:spcPct val="80000"/>
              </a:lnSpc>
              <a:buNone/>
            </a:pPr>
            <a:endParaRPr lang="en-US" altLang="zh-CN" b="1" dirty="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69</a:t>
            </a:fld>
            <a:endParaRPr lang="en-US" altLang="zh-CN" dirty="0"/>
          </a:p>
        </p:txBody>
      </p:sp>
    </p:spTree>
    <p:extLst>
      <p:ext uri="{BB962C8B-B14F-4D97-AF65-F5344CB8AC3E}">
        <p14:creationId xmlns:p14="http://schemas.microsoft.com/office/powerpoint/2010/main" val="3218755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a:t>
            </a:r>
            <a:r>
              <a:rPr lang="zh-CN" altLang="en-US" dirty="0" smtClean="0"/>
              <a:t>汇编语言概述</a:t>
            </a:r>
            <a:endParaRPr lang="zh-CN" altLang="en-US" dirty="0"/>
          </a:p>
        </p:txBody>
      </p:sp>
      <p:sp>
        <p:nvSpPr>
          <p:cNvPr id="35843" name="Rectangle 3"/>
          <p:cNvSpPr>
            <a:spLocks noGrp="1" noChangeArrowheads="1"/>
          </p:cNvSpPr>
          <p:nvPr>
            <p:ph type="body" idx="1"/>
          </p:nvPr>
        </p:nvSpPr>
        <p:spPr>
          <a:xfrm>
            <a:off x="571500" y="1196752"/>
            <a:ext cx="8001000" cy="4752528"/>
          </a:xfrm>
        </p:spPr>
        <p:txBody>
          <a:bodyPr/>
          <a:lstStyle/>
          <a:p>
            <a:pPr indent="0">
              <a:buNone/>
            </a:pPr>
            <a:r>
              <a:rPr lang="zh-CN" altLang="en-US" dirty="0" smtClean="0">
                <a:solidFill>
                  <a:srgbClr val="A50021"/>
                </a:solidFill>
                <a:ea typeface="黑体" panose="02010609060101010101" pitchFamily="49" charset="-122"/>
              </a:rPr>
              <a:t>高级语言 </a:t>
            </a:r>
            <a:r>
              <a:rPr lang="en-US" altLang="zh-CN" dirty="0">
                <a:solidFill>
                  <a:srgbClr val="A50021"/>
                </a:solidFill>
                <a:ea typeface="黑体" panose="02010609060101010101" pitchFamily="49" charset="-122"/>
              </a:rPr>
              <a:t>(High Level Language)</a:t>
            </a:r>
          </a:p>
          <a:p>
            <a:pPr>
              <a:buFontTx/>
              <a:buNone/>
            </a:pPr>
            <a:r>
              <a:rPr lang="en-US" altLang="zh-CN" dirty="0"/>
              <a:t> </a:t>
            </a:r>
            <a:r>
              <a:rPr lang="en-US" altLang="zh-CN" dirty="0" smtClean="0"/>
              <a:t>       </a:t>
            </a:r>
            <a:r>
              <a:rPr lang="zh-CN" altLang="en-US" dirty="0" smtClean="0"/>
              <a:t>高级语言</a:t>
            </a:r>
            <a:r>
              <a:rPr lang="zh-CN" altLang="en-US" dirty="0"/>
              <a:t>是脱离具体机器</a:t>
            </a:r>
            <a:r>
              <a:rPr lang="en-US" altLang="zh-CN" dirty="0"/>
              <a:t>(</a:t>
            </a:r>
            <a:r>
              <a:rPr lang="zh-CN" altLang="en-US" dirty="0"/>
              <a:t>即独立于机器</a:t>
            </a:r>
            <a:r>
              <a:rPr lang="en-US" altLang="zh-CN" dirty="0"/>
              <a:t>)</a:t>
            </a:r>
            <a:r>
              <a:rPr lang="zh-CN" altLang="en-US" dirty="0"/>
              <a:t>，面向用户的通用语言，不依赖于特定计算机的结构与指令系统。</a:t>
            </a:r>
          </a:p>
          <a:p>
            <a:pPr>
              <a:spcBef>
                <a:spcPct val="40000"/>
              </a:spcBef>
              <a:buFontTx/>
              <a:buNone/>
            </a:pPr>
            <a:r>
              <a:rPr lang="zh-CN" altLang="en-US" dirty="0" smtClean="0"/>
              <a:t>    </a:t>
            </a:r>
            <a:r>
              <a:rPr lang="zh-CN" altLang="en-US" dirty="0"/>
              <a:t>用同一种高级语言编写的源程序，一般可在不同计算机上运行而获得同一结果</a:t>
            </a:r>
            <a:r>
              <a:rPr lang="zh-CN" altLang="en-US" dirty="0" smtClean="0"/>
              <a:t>。由于</a:t>
            </a:r>
            <a:r>
              <a:rPr lang="zh-CN" altLang="en-US" dirty="0"/>
              <a:t>高级语言的通用性特点，对于高级语言程序员来说，不必熟悉计算机内部具体结构和机器指令，而只需要把主要精力放在程序结构和算法描述</a:t>
            </a:r>
            <a:r>
              <a:rPr lang="zh-CN" altLang="en-US" dirty="0" smtClean="0"/>
              <a:t>上面。</a:t>
            </a:r>
            <a:r>
              <a:rPr lang="zh-CN" altLang="en-US" b="1" dirty="0" smtClean="0">
                <a:solidFill>
                  <a:srgbClr val="3333FF"/>
                </a:solidFill>
              </a:rPr>
              <a:t> </a:t>
            </a:r>
            <a:r>
              <a:rPr lang="zh-CN" altLang="en-US" b="1" dirty="0">
                <a:solidFill>
                  <a:srgbClr val="3333FF"/>
                </a:solidFill>
              </a:rPr>
              <a:t>所以，高级语言具有更广泛的领域。</a:t>
            </a:r>
            <a:endParaRPr lang="en-US" altLang="zh-CN" dirty="0">
              <a:solidFill>
                <a:srgbClr val="A50021"/>
              </a:solidFill>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7</a:t>
            </a:fld>
            <a:endParaRPr lang="en-US" altLang="zh-CN" dirty="0"/>
          </a:p>
        </p:txBody>
      </p:sp>
    </p:spTree>
    <p:extLst>
      <p:ext uri="{BB962C8B-B14F-4D97-AF65-F5344CB8AC3E}">
        <p14:creationId xmlns:p14="http://schemas.microsoft.com/office/powerpoint/2010/main" val="2125158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3.5 </a:t>
            </a:r>
            <a:r>
              <a:rPr lang="zh-CN" altLang="en-US" dirty="0" smtClean="0"/>
              <a:t>伪指令</a:t>
            </a:r>
            <a:endParaRPr lang="zh-CN" altLang="en-US" dirty="0"/>
          </a:p>
        </p:txBody>
      </p:sp>
      <p:sp>
        <p:nvSpPr>
          <p:cNvPr id="35843" name="Rectangle 3"/>
          <p:cNvSpPr>
            <a:spLocks noGrp="1" noChangeArrowheads="1"/>
          </p:cNvSpPr>
          <p:nvPr>
            <p:ph type="body" idx="1"/>
          </p:nvPr>
        </p:nvSpPr>
        <p:spPr>
          <a:xfrm>
            <a:off x="601816" y="1052736"/>
            <a:ext cx="8001000" cy="5056907"/>
          </a:xfrm>
        </p:spPr>
        <p:txBody>
          <a:bodyPr/>
          <a:lstStyle/>
          <a:p>
            <a:pPr indent="0" eaLnBrk="1" hangingPunct="1">
              <a:buNone/>
            </a:pPr>
            <a:r>
              <a:rPr kumimoji="1" lang="en-US" altLang="zh-CN" sz="2800" b="1" dirty="0" smtClean="0">
                <a:solidFill>
                  <a:srgbClr val="800000"/>
                </a:solidFill>
                <a:cs typeface="+mj-cs"/>
              </a:rPr>
              <a:t>7.</a:t>
            </a:r>
            <a:r>
              <a:rPr kumimoji="1" lang="zh-CN" altLang="en-US" sz="2800" b="1" dirty="0" smtClean="0">
                <a:solidFill>
                  <a:srgbClr val="800000"/>
                </a:solidFill>
                <a:cs typeface="+mj-cs"/>
              </a:rPr>
              <a:t>定义过程伪指令</a:t>
            </a:r>
            <a:endParaRPr kumimoji="1" lang="en-US" altLang="zh-CN" sz="2800" b="1" dirty="0" smtClean="0">
              <a:solidFill>
                <a:srgbClr val="800000"/>
              </a:solidFill>
              <a:cs typeface="+mj-cs"/>
            </a:endParaRPr>
          </a:p>
          <a:p>
            <a:pPr indent="0" eaLnBrk="1" hangingPunct="1">
              <a:lnSpc>
                <a:spcPct val="80000"/>
              </a:lnSpc>
              <a:buNone/>
            </a:pPr>
            <a:endParaRPr lang="en-US" altLang="zh-CN" b="1" dirty="0" smtClean="0"/>
          </a:p>
          <a:p>
            <a:pPr indent="0" eaLnBrk="1" hangingPunct="1">
              <a:lnSpc>
                <a:spcPct val="80000"/>
              </a:lnSpc>
              <a:buNone/>
            </a:pPr>
            <a:r>
              <a:rPr lang="en-US" altLang="zh-CN" b="1" dirty="0" err="1"/>
              <a:t>PROC</a:t>
            </a:r>
            <a:r>
              <a:rPr lang="en-US" altLang="zh-CN" b="1" dirty="0"/>
              <a:t>/</a:t>
            </a:r>
            <a:r>
              <a:rPr lang="en-US" altLang="zh-CN" b="1" dirty="0" err="1"/>
              <a:t>ENDP</a:t>
            </a:r>
            <a:r>
              <a:rPr lang="en-US" altLang="zh-CN" b="1" dirty="0"/>
              <a:t>        </a:t>
            </a:r>
          </a:p>
          <a:p>
            <a:pPr indent="0" eaLnBrk="1" hangingPunct="1">
              <a:lnSpc>
                <a:spcPct val="80000"/>
              </a:lnSpc>
              <a:buNone/>
            </a:pPr>
            <a:r>
              <a:rPr lang="en-US" altLang="zh-CN" b="1" dirty="0"/>
              <a:t>NEAR       </a:t>
            </a:r>
          </a:p>
          <a:p>
            <a:pPr indent="0" eaLnBrk="1" hangingPunct="1">
              <a:lnSpc>
                <a:spcPct val="80000"/>
              </a:lnSpc>
              <a:buNone/>
            </a:pPr>
            <a:r>
              <a:rPr lang="en-US" altLang="zh-CN" b="1" dirty="0" smtClean="0"/>
              <a:t>FAR</a:t>
            </a:r>
            <a:endParaRPr lang="en-US" altLang="zh-CN" b="1" dirty="0"/>
          </a:p>
          <a:p>
            <a:pPr indent="0" eaLnBrk="1" hangingPunct="1">
              <a:lnSpc>
                <a:spcPct val="80000"/>
              </a:lnSpc>
              <a:buNone/>
            </a:pPr>
            <a:endParaRPr lang="en-US" altLang="zh-CN" b="1" dirty="0"/>
          </a:p>
          <a:p>
            <a:pPr indent="0" eaLnBrk="1" hangingPunct="1">
              <a:lnSpc>
                <a:spcPct val="80000"/>
              </a:lnSpc>
              <a:buNone/>
            </a:pPr>
            <a:endParaRPr lang="en-US" altLang="zh-CN" b="1" dirty="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70</a:t>
            </a:fld>
            <a:endParaRPr lang="en-US" altLang="zh-CN" dirty="0"/>
          </a:p>
        </p:txBody>
      </p:sp>
    </p:spTree>
    <p:extLst>
      <p:ext uri="{BB962C8B-B14F-4D97-AF65-F5344CB8AC3E}">
        <p14:creationId xmlns:p14="http://schemas.microsoft.com/office/powerpoint/2010/main" val="751610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3.5 </a:t>
            </a:r>
            <a:r>
              <a:rPr lang="zh-CN" altLang="en-US" dirty="0" smtClean="0"/>
              <a:t>伪指令</a:t>
            </a:r>
            <a:endParaRPr lang="zh-CN" altLang="en-US" dirty="0"/>
          </a:p>
        </p:txBody>
      </p:sp>
      <p:sp>
        <p:nvSpPr>
          <p:cNvPr id="35843" name="Rectangle 3"/>
          <p:cNvSpPr>
            <a:spLocks noGrp="1" noChangeArrowheads="1"/>
          </p:cNvSpPr>
          <p:nvPr>
            <p:ph type="body" idx="1"/>
          </p:nvPr>
        </p:nvSpPr>
        <p:spPr>
          <a:xfrm>
            <a:off x="601816" y="1052736"/>
            <a:ext cx="8001000" cy="5056907"/>
          </a:xfrm>
        </p:spPr>
        <p:txBody>
          <a:bodyPr/>
          <a:lstStyle/>
          <a:p>
            <a:pPr indent="0" eaLnBrk="1" hangingPunct="1">
              <a:buNone/>
            </a:pPr>
            <a:r>
              <a:rPr kumimoji="1" lang="en-US" altLang="zh-CN" sz="2800" b="1" dirty="0" smtClean="0">
                <a:solidFill>
                  <a:srgbClr val="800000"/>
                </a:solidFill>
                <a:cs typeface="+mj-cs"/>
              </a:rPr>
              <a:t>7.</a:t>
            </a:r>
            <a:r>
              <a:rPr kumimoji="1" lang="zh-CN" altLang="en-US" sz="2800" b="1" dirty="0" smtClean="0">
                <a:solidFill>
                  <a:srgbClr val="800000"/>
                </a:solidFill>
                <a:cs typeface="+mj-cs"/>
              </a:rPr>
              <a:t>定义过程伪指令</a:t>
            </a:r>
            <a:endParaRPr kumimoji="1" lang="en-US" altLang="zh-CN" sz="2800" b="1" dirty="0" smtClean="0">
              <a:solidFill>
                <a:srgbClr val="800000"/>
              </a:solidFill>
              <a:cs typeface="+mj-cs"/>
            </a:endParaRPr>
          </a:p>
          <a:p>
            <a:pPr>
              <a:defRPr/>
            </a:pPr>
            <a:r>
              <a:rPr lang="zh-CN" altLang="zh-CN" dirty="0" smtClean="0"/>
              <a:t>过程</a:t>
            </a:r>
            <a:r>
              <a:rPr lang="zh-CN" altLang="zh-CN" dirty="0"/>
              <a:t>定义伪指令用于定义过程。指令格式如下：</a:t>
            </a:r>
          </a:p>
          <a:p>
            <a:pPr indent="819150">
              <a:buNone/>
              <a:defRPr/>
            </a:pPr>
            <a:r>
              <a:rPr lang="zh-CN" altLang="zh-CN" dirty="0"/>
              <a:t>过程名</a:t>
            </a:r>
            <a:r>
              <a:rPr lang="en-US" altLang="zh-CN" dirty="0"/>
              <a:t>  </a:t>
            </a:r>
            <a:r>
              <a:rPr lang="en-US" altLang="zh-CN" dirty="0" smtClean="0"/>
              <a:t> </a:t>
            </a:r>
            <a:r>
              <a:rPr lang="en-US" altLang="zh-CN" dirty="0" err="1" smtClean="0"/>
              <a:t>PROC</a:t>
            </a:r>
            <a:r>
              <a:rPr lang="en-US" altLang="zh-CN" dirty="0" smtClean="0"/>
              <a:t>  </a:t>
            </a:r>
            <a:r>
              <a:rPr lang="en-US" altLang="zh-CN" dirty="0"/>
              <a:t>[</a:t>
            </a:r>
            <a:r>
              <a:rPr lang="zh-CN" altLang="zh-CN" dirty="0"/>
              <a:t>类型</a:t>
            </a:r>
            <a:r>
              <a:rPr lang="en-US" altLang="zh-CN" dirty="0"/>
              <a:t>]</a:t>
            </a:r>
            <a:endParaRPr lang="zh-CN" altLang="zh-CN" dirty="0"/>
          </a:p>
          <a:p>
            <a:pPr indent="819150">
              <a:buNone/>
              <a:defRPr/>
            </a:pPr>
            <a:r>
              <a:rPr lang="en-US" altLang="zh-CN" dirty="0"/>
              <a:t>              </a:t>
            </a:r>
            <a:r>
              <a:rPr lang="zh-CN" altLang="zh-CN" dirty="0"/>
              <a:t>…</a:t>
            </a:r>
          </a:p>
          <a:p>
            <a:pPr indent="819150">
              <a:buNone/>
              <a:defRPr/>
            </a:pPr>
            <a:r>
              <a:rPr lang="en-US" altLang="zh-CN" dirty="0"/>
              <a:t>              RET</a:t>
            </a:r>
            <a:endParaRPr lang="zh-CN" altLang="zh-CN" dirty="0"/>
          </a:p>
          <a:p>
            <a:pPr indent="819150">
              <a:buNone/>
              <a:defRPr/>
            </a:pPr>
            <a:r>
              <a:rPr lang="zh-CN" altLang="zh-CN" dirty="0"/>
              <a:t>过程名</a:t>
            </a:r>
            <a:r>
              <a:rPr lang="en-US" altLang="zh-CN" dirty="0"/>
              <a:t>  </a:t>
            </a:r>
            <a:r>
              <a:rPr lang="en-US" altLang="zh-CN" dirty="0" smtClean="0"/>
              <a:t> </a:t>
            </a:r>
            <a:r>
              <a:rPr lang="en-US" altLang="zh-CN" dirty="0" err="1" smtClean="0"/>
              <a:t>ENDP</a:t>
            </a:r>
            <a:endParaRPr lang="zh-CN" altLang="zh-CN" dirty="0"/>
          </a:p>
          <a:p>
            <a:pPr>
              <a:defRPr/>
            </a:pPr>
            <a:r>
              <a:rPr lang="zh-CN" altLang="zh-CN" dirty="0"/>
              <a:t>过程名按汇编语言命名规则设定，汇编及链接后，该名称表示过程程序的入口地址，供调用使用。</a:t>
            </a:r>
          </a:p>
          <a:p>
            <a:pPr indent="0" eaLnBrk="1" hangingPunct="1">
              <a:lnSpc>
                <a:spcPct val="80000"/>
              </a:lnSpc>
              <a:buNone/>
            </a:pPr>
            <a:endParaRPr lang="en-US" altLang="zh-CN" b="1" dirty="0"/>
          </a:p>
          <a:p>
            <a:pPr indent="0" eaLnBrk="1" hangingPunct="1">
              <a:lnSpc>
                <a:spcPct val="80000"/>
              </a:lnSpc>
              <a:buNone/>
            </a:pPr>
            <a:endParaRPr lang="en-US" altLang="zh-CN" b="1" dirty="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71</a:t>
            </a:fld>
            <a:endParaRPr lang="en-US" altLang="zh-CN" dirty="0"/>
          </a:p>
        </p:txBody>
      </p:sp>
    </p:spTree>
    <p:extLst>
      <p:ext uri="{BB962C8B-B14F-4D97-AF65-F5344CB8AC3E}">
        <p14:creationId xmlns:p14="http://schemas.microsoft.com/office/powerpoint/2010/main" val="1054329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p:cNvSpPr>
          <p:nvPr>
            <p:ph type="title"/>
          </p:nvPr>
        </p:nvSpPr>
        <p:spPr/>
        <p:txBody>
          <a:bodyPr/>
          <a:lstStyle/>
          <a:p>
            <a:r>
              <a:rPr lang="zh-CN" altLang="zh-CN" smtClean="0"/>
              <a:t>过程定义伪指令</a:t>
            </a:r>
            <a:r>
              <a:rPr lang="zh-CN" altLang="en-US" smtClean="0"/>
              <a:t>使用说明</a:t>
            </a:r>
          </a:p>
        </p:txBody>
      </p:sp>
      <p:sp>
        <p:nvSpPr>
          <p:cNvPr id="3" name="内容占位符 2"/>
          <p:cNvSpPr>
            <a:spLocks noGrp="1"/>
          </p:cNvSpPr>
          <p:nvPr>
            <p:ph idx="1"/>
          </p:nvPr>
        </p:nvSpPr>
        <p:spPr/>
        <p:txBody>
          <a:bodyPr/>
          <a:lstStyle/>
          <a:p>
            <a:pPr>
              <a:defRPr/>
            </a:pPr>
            <a:r>
              <a:rPr lang="en-US" altLang="zh-CN" dirty="0" smtClean="0"/>
              <a:t>PROC</a:t>
            </a:r>
            <a:r>
              <a:rPr lang="zh-CN" altLang="zh-CN" dirty="0" smtClean="0"/>
              <a:t>与</a:t>
            </a:r>
            <a:r>
              <a:rPr lang="en-US" altLang="zh-CN" dirty="0" smtClean="0"/>
              <a:t>ENDP</a:t>
            </a:r>
            <a:r>
              <a:rPr lang="zh-CN" altLang="zh-CN" dirty="0" smtClean="0"/>
              <a:t>必须成对出现，</a:t>
            </a:r>
            <a:r>
              <a:rPr lang="en-US" altLang="zh-CN" dirty="0" smtClean="0"/>
              <a:t>PROC</a:t>
            </a:r>
            <a:r>
              <a:rPr lang="zh-CN" altLang="zh-CN" dirty="0" smtClean="0"/>
              <a:t>开始一个过程，</a:t>
            </a:r>
            <a:r>
              <a:rPr lang="en-US" altLang="zh-CN" dirty="0" smtClean="0"/>
              <a:t>ENDP</a:t>
            </a:r>
            <a:r>
              <a:rPr lang="zh-CN" altLang="zh-CN" dirty="0" smtClean="0"/>
              <a:t>结束一个过程。成对的</a:t>
            </a:r>
            <a:r>
              <a:rPr lang="en-US" altLang="zh-CN" dirty="0" smtClean="0"/>
              <a:t>PROC</a:t>
            </a:r>
            <a:r>
              <a:rPr lang="zh-CN" altLang="zh-CN" dirty="0" smtClean="0"/>
              <a:t>与</a:t>
            </a:r>
            <a:r>
              <a:rPr lang="en-US" altLang="zh-CN" dirty="0" smtClean="0"/>
              <a:t>ENDP</a:t>
            </a:r>
            <a:r>
              <a:rPr lang="zh-CN" altLang="zh-CN" dirty="0" smtClean="0"/>
              <a:t>的前面必须有相同的过程名。</a:t>
            </a:r>
          </a:p>
          <a:p>
            <a:pPr>
              <a:defRPr/>
            </a:pPr>
            <a:r>
              <a:rPr lang="zh-CN" altLang="zh-CN" dirty="0" smtClean="0"/>
              <a:t>类型取值为：</a:t>
            </a:r>
            <a:r>
              <a:rPr lang="en-US" altLang="zh-CN" dirty="0" smtClean="0"/>
              <a:t>NEAR</a:t>
            </a:r>
            <a:r>
              <a:rPr lang="zh-CN" altLang="zh-CN" dirty="0" smtClean="0"/>
              <a:t>（为默认值）或</a:t>
            </a:r>
            <a:r>
              <a:rPr lang="en-US" altLang="zh-CN" dirty="0" smtClean="0"/>
              <a:t>FAR</a:t>
            </a:r>
            <a:r>
              <a:rPr lang="zh-CN" altLang="zh-CN" dirty="0" smtClean="0"/>
              <a:t>，表示该过程是段内调用或段间调用。</a:t>
            </a:r>
          </a:p>
          <a:p>
            <a:pPr>
              <a:defRPr/>
            </a:pPr>
            <a:r>
              <a:rPr lang="zh-CN" altLang="zh-CN" dirty="0" smtClean="0"/>
              <a:t>一个过程中，至少有一条过程返回指令</a:t>
            </a:r>
            <a:r>
              <a:rPr lang="en-US" altLang="zh-CN" dirty="0" smtClean="0"/>
              <a:t>RET</a:t>
            </a:r>
            <a:r>
              <a:rPr lang="zh-CN" altLang="zh-CN" dirty="0" smtClean="0"/>
              <a:t>，一般放在</a:t>
            </a:r>
            <a:r>
              <a:rPr lang="en-US" altLang="zh-CN" dirty="0" smtClean="0"/>
              <a:t>ENDP</a:t>
            </a:r>
            <a:r>
              <a:rPr lang="zh-CN" altLang="zh-CN" dirty="0" smtClean="0"/>
              <a:t>之前。</a:t>
            </a:r>
            <a:endParaRPr lang="zh-CN" altLang="en-US" dirty="0" smtClean="0"/>
          </a:p>
          <a:p>
            <a:pPr>
              <a:defRPr/>
            </a:pPr>
            <a:endParaRPr lang="zh-CN" altLang="en-US" dirty="0"/>
          </a:p>
        </p:txBody>
      </p:sp>
    </p:spTree>
    <p:extLst>
      <p:ext uri="{BB962C8B-B14F-4D97-AF65-F5344CB8AC3E}">
        <p14:creationId xmlns:p14="http://schemas.microsoft.com/office/powerpoint/2010/main" val="394808625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3.5 </a:t>
            </a:r>
            <a:r>
              <a:rPr lang="zh-CN" altLang="en-US" dirty="0" smtClean="0"/>
              <a:t>伪指令</a:t>
            </a:r>
            <a:endParaRPr lang="zh-CN" altLang="en-US" dirty="0"/>
          </a:p>
        </p:txBody>
      </p:sp>
      <p:sp>
        <p:nvSpPr>
          <p:cNvPr id="35843" name="Rectangle 3"/>
          <p:cNvSpPr>
            <a:spLocks noGrp="1" noChangeArrowheads="1"/>
          </p:cNvSpPr>
          <p:nvPr>
            <p:ph type="body" idx="1"/>
          </p:nvPr>
        </p:nvSpPr>
        <p:spPr>
          <a:xfrm>
            <a:off x="601816" y="1052736"/>
            <a:ext cx="8001000" cy="5056907"/>
          </a:xfrm>
        </p:spPr>
        <p:txBody>
          <a:bodyPr/>
          <a:lstStyle/>
          <a:p>
            <a:pPr indent="0" eaLnBrk="1" hangingPunct="1">
              <a:buNone/>
            </a:pPr>
            <a:r>
              <a:rPr kumimoji="1" lang="en-US" altLang="zh-CN" sz="2800" b="1" dirty="0" smtClean="0">
                <a:solidFill>
                  <a:srgbClr val="800000"/>
                </a:solidFill>
                <a:cs typeface="+mj-cs"/>
              </a:rPr>
              <a:t>8. </a:t>
            </a:r>
            <a:r>
              <a:rPr kumimoji="1" lang="zh-CN" altLang="en-US" b="1" dirty="0" smtClean="0">
                <a:solidFill>
                  <a:srgbClr val="800000"/>
                </a:solidFill>
                <a:cs typeface="+mj-cs"/>
              </a:rPr>
              <a:t>源程序</a:t>
            </a:r>
            <a:r>
              <a:rPr kumimoji="1" lang="zh-CN" altLang="en-US" b="1" dirty="0">
                <a:solidFill>
                  <a:srgbClr val="800000"/>
                </a:solidFill>
                <a:cs typeface="+mj-cs"/>
              </a:rPr>
              <a:t>结束伪指令</a:t>
            </a:r>
            <a:endParaRPr kumimoji="1" lang="en-US" altLang="zh-CN" sz="2800" b="1" dirty="0" smtClean="0">
              <a:solidFill>
                <a:srgbClr val="800000"/>
              </a:solidFill>
              <a:cs typeface="+mj-cs"/>
            </a:endParaRPr>
          </a:p>
          <a:p>
            <a:pPr indent="0" eaLnBrk="1" hangingPunct="1">
              <a:buNone/>
            </a:pPr>
            <a:r>
              <a:rPr lang="en-US" altLang="zh-CN" b="1" dirty="0"/>
              <a:t>END</a:t>
            </a:r>
          </a:p>
          <a:p>
            <a:pPr indent="0" eaLnBrk="1" hangingPunct="1">
              <a:buNone/>
            </a:pPr>
            <a:r>
              <a:rPr lang="zh-CN" altLang="en-US" b="1" dirty="0"/>
              <a:t>或    </a:t>
            </a:r>
            <a:r>
              <a:rPr lang="en-US" altLang="zh-CN" dirty="0"/>
              <a:t>END	   </a:t>
            </a:r>
            <a:r>
              <a:rPr lang="zh-CN" altLang="en-US" dirty="0"/>
              <a:t>表达式</a:t>
            </a:r>
          </a:p>
          <a:p>
            <a:pPr indent="0" eaLnBrk="1" hangingPunct="1">
              <a:buNone/>
            </a:pPr>
            <a:r>
              <a:rPr lang="zh-CN" altLang="en-US" dirty="0"/>
              <a:t>表达式就是程序第一条语句前面的标号。</a:t>
            </a:r>
          </a:p>
          <a:p>
            <a:pPr indent="0" eaLnBrk="1" hangingPunct="1">
              <a:buNone/>
            </a:pPr>
            <a:r>
              <a:rPr lang="zh-CN" altLang="en-US" dirty="0"/>
              <a:t>例如前面的程序</a:t>
            </a:r>
          </a:p>
          <a:p>
            <a:pPr lvl="2" eaLnBrk="1" hangingPunct="1">
              <a:buFontTx/>
              <a:buNone/>
            </a:pPr>
            <a:r>
              <a:rPr lang="en-US" altLang="zh-CN" b="1" dirty="0"/>
              <a:t>END		  START</a:t>
            </a:r>
          </a:p>
          <a:p>
            <a:pPr indent="0" eaLnBrk="1" hangingPunct="1">
              <a:lnSpc>
                <a:spcPct val="80000"/>
              </a:lnSpc>
              <a:buNone/>
            </a:pPr>
            <a:endParaRPr lang="en-US" altLang="zh-CN" b="1" dirty="0"/>
          </a:p>
          <a:p>
            <a:pPr indent="0" eaLnBrk="1" hangingPunct="1">
              <a:lnSpc>
                <a:spcPct val="80000"/>
              </a:lnSpc>
              <a:buNone/>
            </a:pPr>
            <a:endParaRPr lang="en-US" altLang="zh-CN" b="1" dirty="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73</a:t>
            </a:fld>
            <a:endParaRPr lang="en-US" altLang="zh-CN" dirty="0"/>
          </a:p>
        </p:txBody>
      </p:sp>
    </p:spTree>
    <p:extLst>
      <p:ext uri="{BB962C8B-B14F-4D97-AF65-F5344CB8AC3E}">
        <p14:creationId xmlns:p14="http://schemas.microsoft.com/office/powerpoint/2010/main" val="3123375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a:t>
            </a:r>
            <a:r>
              <a:rPr lang="zh-CN" altLang="en-US" dirty="0" smtClean="0"/>
              <a:t>汇编语言概述</a:t>
            </a:r>
            <a:endParaRPr lang="zh-CN" altLang="en-US" dirty="0"/>
          </a:p>
        </p:txBody>
      </p:sp>
      <p:sp>
        <p:nvSpPr>
          <p:cNvPr id="35843" name="Rectangle 3"/>
          <p:cNvSpPr>
            <a:spLocks noGrp="1" noChangeArrowheads="1"/>
          </p:cNvSpPr>
          <p:nvPr>
            <p:ph type="body" idx="1"/>
          </p:nvPr>
        </p:nvSpPr>
        <p:spPr>
          <a:xfrm>
            <a:off x="571500" y="1196752"/>
            <a:ext cx="8001000" cy="4752528"/>
          </a:xfrm>
        </p:spPr>
        <p:txBody>
          <a:bodyPr/>
          <a:lstStyle/>
          <a:p>
            <a:pPr indent="0">
              <a:buNone/>
            </a:pPr>
            <a:r>
              <a:rPr lang="zh-CN" altLang="en-US" dirty="0" smtClean="0">
                <a:solidFill>
                  <a:srgbClr val="A50021"/>
                </a:solidFill>
                <a:ea typeface="黑体" panose="02010609060101010101" pitchFamily="49" charset="-122"/>
              </a:rPr>
              <a:t>计算机</a:t>
            </a:r>
            <a:r>
              <a:rPr lang="zh-CN" altLang="en-US" dirty="0">
                <a:solidFill>
                  <a:srgbClr val="A50021"/>
                </a:solidFill>
                <a:ea typeface="黑体" panose="02010609060101010101" pitchFamily="49" charset="-122"/>
              </a:rPr>
              <a:t>语言到</a:t>
            </a:r>
            <a:r>
              <a:rPr lang="zh-CN" altLang="en-US" dirty="0" smtClean="0">
                <a:solidFill>
                  <a:srgbClr val="A50021"/>
                </a:solidFill>
                <a:ea typeface="黑体" panose="02010609060101010101" pitchFamily="49" charset="-122"/>
              </a:rPr>
              <a:t>机器码</a:t>
            </a:r>
            <a:endParaRPr lang="zh-CN" altLang="en-US" dirty="0">
              <a:solidFill>
                <a:srgbClr val="A50021"/>
              </a:solidFill>
              <a:ea typeface="黑体" panose="02010609060101010101" pitchFamily="49" charset="-122"/>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8</a:t>
            </a:fld>
            <a:endParaRPr lang="en-US" altLang="zh-CN" dirty="0"/>
          </a:p>
        </p:txBody>
      </p:sp>
      <p:sp>
        <p:nvSpPr>
          <p:cNvPr id="5" name="Rectangle 5">
            <a:hlinkClick r:id="rId2" action="ppaction://hlinksldjump" tooltip="单击进入"/>
          </p:cNvPr>
          <p:cNvSpPr>
            <a:spLocks noChangeArrowheads="1"/>
          </p:cNvSpPr>
          <p:nvPr/>
        </p:nvSpPr>
        <p:spPr bwMode="auto">
          <a:xfrm>
            <a:off x="1761597" y="3941451"/>
            <a:ext cx="1728787"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Rectangle 6">
            <a:hlinkClick r:id="rId3" action="ppaction://hlinksldjump" tooltip="单击进入"/>
          </p:cNvPr>
          <p:cNvSpPr>
            <a:spLocks noChangeArrowheads="1"/>
          </p:cNvSpPr>
          <p:nvPr/>
        </p:nvSpPr>
        <p:spPr bwMode="auto">
          <a:xfrm>
            <a:off x="1761597" y="4517713"/>
            <a:ext cx="165735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Text Box 11"/>
          <p:cNvSpPr txBox="1">
            <a:spLocks noChangeArrowheads="1"/>
          </p:cNvSpPr>
          <p:nvPr/>
        </p:nvSpPr>
        <p:spPr bwMode="auto">
          <a:xfrm>
            <a:off x="2049728" y="2519229"/>
            <a:ext cx="1612900" cy="2234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rgbClr val="B4B9BE"/>
              </a:buClr>
              <a:buSzPct val="75000"/>
            </a:pPr>
            <a:r>
              <a:rPr kumimoji="1" lang="zh-CN" altLang="en-US" sz="2400" dirty="0" smtClean="0">
                <a:solidFill>
                  <a:srgbClr val="990099"/>
                </a:solidFill>
                <a:effectLst>
                  <a:outerShdw blurRad="38100" dist="38100" dir="2700000" algn="tl">
                    <a:srgbClr val="C0C0C0"/>
                  </a:outerShdw>
                </a:effectLst>
                <a:ea typeface="黑体" panose="02010609060101010101" pitchFamily="49" charset="-122"/>
              </a:rPr>
              <a:t>机器语言</a:t>
            </a:r>
            <a:endParaRPr kumimoji="1" lang="en-US" altLang="zh-CN" sz="2400" dirty="0" smtClean="0">
              <a:solidFill>
                <a:srgbClr val="990099"/>
              </a:solidFill>
              <a:effectLst>
                <a:outerShdw blurRad="38100" dist="38100" dir="2700000" algn="tl">
                  <a:srgbClr val="C0C0C0"/>
                </a:outerShdw>
              </a:effectLst>
              <a:ea typeface="黑体" panose="02010609060101010101" pitchFamily="49" charset="-122"/>
            </a:endParaRPr>
          </a:p>
          <a:p>
            <a:pPr>
              <a:spcBef>
                <a:spcPct val="20000"/>
              </a:spcBef>
              <a:buClr>
                <a:srgbClr val="B4B9BE"/>
              </a:buClr>
              <a:buSzPct val="75000"/>
              <a:buFontTx/>
              <a:buChar char="•"/>
            </a:pPr>
            <a:endParaRPr kumimoji="1" lang="zh-CN" altLang="en-US" sz="2400" dirty="0">
              <a:solidFill>
                <a:srgbClr val="990099"/>
              </a:solidFill>
              <a:effectLst>
                <a:outerShdw blurRad="38100" dist="38100" dir="2700000" algn="tl">
                  <a:srgbClr val="C0C0C0"/>
                </a:outerShdw>
              </a:effectLst>
              <a:ea typeface="黑体" panose="02010609060101010101" pitchFamily="49" charset="-122"/>
            </a:endParaRPr>
          </a:p>
          <a:p>
            <a:pPr>
              <a:spcBef>
                <a:spcPct val="20000"/>
              </a:spcBef>
              <a:buClr>
                <a:srgbClr val="B4B9BE"/>
              </a:buClr>
              <a:buSzPct val="75000"/>
            </a:pPr>
            <a:r>
              <a:rPr kumimoji="1" lang="zh-CN" altLang="en-US" sz="2400" dirty="0">
                <a:solidFill>
                  <a:srgbClr val="990099"/>
                </a:solidFill>
                <a:effectLst>
                  <a:outerShdw blurRad="38100" dist="38100" dir="2700000" algn="tl">
                    <a:srgbClr val="C0C0C0"/>
                  </a:outerShdw>
                </a:effectLst>
                <a:ea typeface="黑体" panose="02010609060101010101" pitchFamily="49" charset="-122"/>
              </a:rPr>
              <a:t>汇编语言</a:t>
            </a:r>
          </a:p>
          <a:p>
            <a:pPr>
              <a:spcBef>
                <a:spcPct val="20000"/>
              </a:spcBef>
              <a:buClr>
                <a:schemeClr val="folHlink"/>
              </a:buClr>
              <a:buSzPct val="75000"/>
              <a:buFont typeface="Wingdings" panose="05000000000000000000" pitchFamily="2" charset="2"/>
              <a:buNone/>
            </a:pPr>
            <a:r>
              <a:rPr kumimoji="1" lang="zh-CN" altLang="en-US" sz="2400" dirty="0">
                <a:solidFill>
                  <a:srgbClr val="990099"/>
                </a:solidFill>
                <a:effectLst>
                  <a:outerShdw blurRad="38100" dist="38100" dir="2700000" algn="tl">
                    <a:srgbClr val="C0C0C0"/>
                  </a:outerShdw>
                </a:effectLst>
                <a:ea typeface="黑体" panose="02010609060101010101" pitchFamily="49" charset="-122"/>
              </a:rPr>
              <a:t>     </a:t>
            </a:r>
            <a:endParaRPr kumimoji="1" lang="en-US" altLang="zh-CN" sz="2400" dirty="0">
              <a:solidFill>
                <a:srgbClr val="990099"/>
              </a:solidFill>
              <a:effectLst>
                <a:outerShdw blurRad="38100" dist="38100" dir="2700000" algn="tl">
                  <a:srgbClr val="C0C0C0"/>
                </a:outerShdw>
              </a:effectLst>
              <a:ea typeface="黑体" panose="02010609060101010101" pitchFamily="49" charset="-122"/>
            </a:endParaRPr>
          </a:p>
          <a:p>
            <a:pPr>
              <a:spcBef>
                <a:spcPct val="20000"/>
              </a:spcBef>
              <a:buClr>
                <a:srgbClr val="B4B9BE"/>
              </a:buClr>
              <a:buSzPct val="75000"/>
            </a:pPr>
            <a:r>
              <a:rPr kumimoji="1" lang="zh-CN" altLang="en-US" sz="2400" dirty="0" smtClean="0">
                <a:solidFill>
                  <a:srgbClr val="990099"/>
                </a:solidFill>
                <a:effectLst>
                  <a:outerShdw blurRad="38100" dist="38100" dir="2700000" algn="tl">
                    <a:srgbClr val="C0C0C0"/>
                  </a:outerShdw>
                </a:effectLst>
                <a:ea typeface="黑体" panose="02010609060101010101" pitchFamily="49" charset="-122"/>
              </a:rPr>
              <a:t>高级语言     </a:t>
            </a:r>
            <a:endParaRPr kumimoji="1" lang="zh-CN" altLang="en-US" sz="2400" dirty="0">
              <a:solidFill>
                <a:srgbClr val="990099"/>
              </a:solidFill>
              <a:effectLst>
                <a:outerShdw blurRad="38100" dist="38100" dir="2700000" algn="tl">
                  <a:srgbClr val="C0C0C0"/>
                </a:outerShdw>
              </a:effectLst>
              <a:ea typeface="黑体" panose="02010609060101010101" pitchFamily="49" charset="-122"/>
            </a:endParaRPr>
          </a:p>
        </p:txBody>
      </p:sp>
      <p:sp>
        <p:nvSpPr>
          <p:cNvPr id="8" name="Line 12"/>
          <p:cNvSpPr>
            <a:spLocks noChangeShapeType="1"/>
          </p:cNvSpPr>
          <p:nvPr/>
        </p:nvSpPr>
        <p:spPr bwMode="auto">
          <a:xfrm>
            <a:off x="3601509" y="2595251"/>
            <a:ext cx="25146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 name="Line 13"/>
          <p:cNvSpPr>
            <a:spLocks noChangeShapeType="1"/>
          </p:cNvSpPr>
          <p:nvPr/>
        </p:nvSpPr>
        <p:spPr bwMode="auto">
          <a:xfrm>
            <a:off x="3601509" y="3662051"/>
            <a:ext cx="30480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 name="Line 14"/>
          <p:cNvSpPr>
            <a:spLocks noChangeShapeType="1"/>
          </p:cNvSpPr>
          <p:nvPr/>
        </p:nvSpPr>
        <p:spPr bwMode="auto">
          <a:xfrm>
            <a:off x="3601509" y="4652651"/>
            <a:ext cx="25146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 name="Line 15"/>
          <p:cNvSpPr>
            <a:spLocks noChangeShapeType="1"/>
          </p:cNvSpPr>
          <p:nvPr/>
        </p:nvSpPr>
        <p:spPr bwMode="auto">
          <a:xfrm>
            <a:off x="6116109" y="2573026"/>
            <a:ext cx="3175" cy="210185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 name="Text Box 16"/>
          <p:cNvSpPr txBox="1">
            <a:spLocks noChangeArrowheads="1"/>
          </p:cNvSpPr>
          <p:nvPr/>
        </p:nvSpPr>
        <p:spPr bwMode="auto">
          <a:xfrm>
            <a:off x="6730472" y="3417576"/>
            <a:ext cx="1395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a:solidFill>
                  <a:srgbClr val="003366"/>
                </a:solidFill>
                <a:effectLst>
                  <a:outerShdw blurRad="38100" dist="38100" dir="2700000" algn="tl">
                    <a:srgbClr val="C0C0C0"/>
                  </a:outerShdw>
                </a:effectLst>
                <a:ea typeface="黑体" panose="02010609060101010101" pitchFamily="49" charset="-122"/>
              </a:rPr>
              <a:t>机器码</a:t>
            </a:r>
          </a:p>
        </p:txBody>
      </p:sp>
      <p:sp>
        <p:nvSpPr>
          <p:cNvPr id="13" name="Text Box 17"/>
          <p:cNvSpPr txBox="1">
            <a:spLocks noChangeArrowheads="1"/>
          </p:cNvSpPr>
          <p:nvPr/>
        </p:nvSpPr>
        <p:spPr bwMode="auto">
          <a:xfrm>
            <a:off x="3981715" y="3210817"/>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i="1" dirty="0">
                <a:solidFill>
                  <a:srgbClr val="003366"/>
                </a:solidFill>
                <a:effectLst>
                  <a:outerShdw blurRad="38100" dist="38100" dir="2700000" algn="tl">
                    <a:srgbClr val="C0C0C0"/>
                  </a:outerShdw>
                </a:effectLst>
                <a:ea typeface="黑体" panose="02010609060101010101" pitchFamily="49" charset="-122"/>
              </a:rPr>
              <a:t>汇编程序</a:t>
            </a:r>
          </a:p>
        </p:txBody>
      </p:sp>
      <p:sp>
        <p:nvSpPr>
          <p:cNvPr id="14" name="Text Box 18"/>
          <p:cNvSpPr txBox="1">
            <a:spLocks noChangeArrowheads="1"/>
          </p:cNvSpPr>
          <p:nvPr/>
        </p:nvSpPr>
        <p:spPr bwMode="auto">
          <a:xfrm>
            <a:off x="3906309" y="4195453"/>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i="1" dirty="0">
                <a:solidFill>
                  <a:srgbClr val="003366"/>
                </a:solidFill>
                <a:effectLst>
                  <a:outerShdw blurRad="38100" dist="38100" dir="2700000" algn="tl">
                    <a:srgbClr val="C0C0C0"/>
                  </a:outerShdw>
                </a:effectLst>
                <a:ea typeface="黑体" panose="02010609060101010101" pitchFamily="49" charset="-122"/>
              </a:rPr>
              <a:t>编译程序</a:t>
            </a:r>
          </a:p>
        </p:txBody>
      </p:sp>
      <p:sp>
        <p:nvSpPr>
          <p:cNvPr id="15" name="Text Box 19"/>
          <p:cNvSpPr txBox="1">
            <a:spLocks noChangeArrowheads="1"/>
          </p:cNvSpPr>
          <p:nvPr/>
        </p:nvSpPr>
        <p:spPr bwMode="auto">
          <a:xfrm>
            <a:off x="4181747" y="2153987"/>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i="1">
                <a:solidFill>
                  <a:srgbClr val="003366"/>
                </a:solidFill>
                <a:effectLst>
                  <a:outerShdw blurRad="38100" dist="38100" dir="2700000" algn="tl">
                    <a:srgbClr val="C0C0C0"/>
                  </a:outerShdw>
                </a:effectLst>
                <a:ea typeface="黑体" panose="02010609060101010101" pitchFamily="49" charset="-122"/>
              </a:rPr>
              <a:t>直译</a:t>
            </a:r>
          </a:p>
        </p:txBody>
      </p:sp>
      <p:sp>
        <p:nvSpPr>
          <p:cNvPr id="16" name="Text Box 20"/>
          <p:cNvSpPr txBox="1">
            <a:spLocks noChangeArrowheads="1"/>
          </p:cNvSpPr>
          <p:nvPr/>
        </p:nvSpPr>
        <p:spPr bwMode="auto">
          <a:xfrm>
            <a:off x="3906309" y="4652651"/>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i="1" dirty="0">
                <a:solidFill>
                  <a:srgbClr val="003366"/>
                </a:solidFill>
                <a:effectLst>
                  <a:outerShdw blurRad="38100" dist="38100" dir="2700000" algn="tl">
                    <a:srgbClr val="C0C0C0"/>
                  </a:outerShdw>
                </a:effectLst>
                <a:ea typeface="黑体" panose="02010609060101010101" pitchFamily="49" charset="-122"/>
              </a:rPr>
              <a:t>解释程序</a:t>
            </a:r>
          </a:p>
        </p:txBody>
      </p:sp>
    </p:spTree>
    <p:extLst>
      <p:ext uri="{BB962C8B-B14F-4D97-AF65-F5344CB8AC3E}">
        <p14:creationId xmlns:p14="http://schemas.microsoft.com/office/powerpoint/2010/main" val="2017842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par>
                                <p:cTn id="14" presetID="3" presetClass="entr" presetSubtype="1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linds(horizontal)">
                                      <p:cBhvr>
                                        <p:cTn id="16" dur="500"/>
                                        <p:tgtEl>
                                          <p:spTgt spid="8"/>
                                        </p:tgtEl>
                                      </p:cBhvr>
                                    </p:animEffect>
                                  </p:childTnLst>
                                </p:cTn>
                              </p:par>
                              <p:par>
                                <p:cTn id="17" presetID="3" presetClass="entr" presetSubtype="1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linds(horizontal)">
                                      <p:cBhvr>
                                        <p:cTn id="19" dur="500"/>
                                        <p:tgtEl>
                                          <p:spTgt spid="9"/>
                                        </p:tgtEl>
                                      </p:cBhvr>
                                    </p:animEffect>
                                  </p:childTnLst>
                                </p:cTn>
                              </p:par>
                              <p:par>
                                <p:cTn id="20" presetID="3" presetClass="entr" presetSubtype="1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par>
                                <p:cTn id="23" presetID="3" presetClass="entr" presetSubtype="1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linds(horizontal)">
                                      <p:cBhvr>
                                        <p:cTn id="25" dur="500"/>
                                        <p:tgtEl>
                                          <p:spTgt spid="11"/>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blinds(horizontal)">
                                      <p:cBhvr>
                                        <p:cTn id="28" dur="500"/>
                                        <p:tgtEl>
                                          <p:spTgt spid="12"/>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blinds(horizontal)">
                                      <p:cBhvr>
                                        <p:cTn id="31" dur="500"/>
                                        <p:tgtEl>
                                          <p:spTgt spid="13"/>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blinds(horizontal)">
                                      <p:cBhvr>
                                        <p:cTn id="34" dur="500"/>
                                        <p:tgtEl>
                                          <p:spTgt spid="14"/>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blinds(horizontal)">
                                      <p:cBhvr>
                                        <p:cTn id="37" dur="500"/>
                                        <p:tgtEl>
                                          <p:spTgt spid="15"/>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blinds(horizontal)">
                                      <p:cBhvr>
                                        <p:cTn id="4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P spid="13" grpId="0"/>
      <p:bldP spid="14" grpId="0"/>
      <p:bldP spid="15"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a:t>
            </a:r>
            <a:r>
              <a:rPr lang="zh-CN" altLang="en-US" dirty="0" smtClean="0"/>
              <a:t>汇编语言概述</a:t>
            </a:r>
            <a:endParaRPr lang="zh-CN" altLang="en-US" dirty="0"/>
          </a:p>
        </p:txBody>
      </p:sp>
      <p:sp>
        <p:nvSpPr>
          <p:cNvPr id="35843" name="Rectangle 3"/>
          <p:cNvSpPr>
            <a:spLocks noGrp="1" noChangeArrowheads="1"/>
          </p:cNvSpPr>
          <p:nvPr>
            <p:ph type="body" idx="1"/>
          </p:nvPr>
        </p:nvSpPr>
        <p:spPr>
          <a:xfrm>
            <a:off x="571500" y="1196752"/>
            <a:ext cx="8001000" cy="4752528"/>
          </a:xfrm>
        </p:spPr>
        <p:txBody>
          <a:bodyPr/>
          <a:lstStyle/>
          <a:p>
            <a:pPr indent="0">
              <a:buNone/>
            </a:pPr>
            <a:r>
              <a:rPr lang="zh-CN" altLang="en-US" dirty="0" smtClean="0">
                <a:solidFill>
                  <a:srgbClr val="A50021"/>
                </a:solidFill>
                <a:ea typeface="黑体" panose="02010609060101010101" pitchFamily="49" charset="-122"/>
              </a:rPr>
              <a:t>由汇编程序执行的汇编过程</a:t>
            </a:r>
            <a:endParaRPr lang="zh-CN" altLang="en-US" dirty="0">
              <a:solidFill>
                <a:srgbClr val="A50021"/>
              </a:solidFill>
              <a:ea typeface="黑体" panose="02010609060101010101" pitchFamily="49" charset="-122"/>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9</a:t>
            </a:fld>
            <a:endParaRPr lang="en-US" altLang="zh-CN" dirty="0"/>
          </a:p>
        </p:txBody>
      </p:sp>
      <p:pic>
        <p:nvPicPr>
          <p:cNvPr id="17" name="Picture 4" descr="wx7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19" y="2420888"/>
            <a:ext cx="8208962" cy="277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6135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Batang"/>
        <a:ea typeface="宋体"/>
        <a:cs typeface=""/>
      </a:majorFont>
      <a:minorFont>
        <a:latin typeface="Batang"/>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Profile</Template>
  <TotalTime>56968</TotalTime>
  <Words>4354</Words>
  <Application>Microsoft Office PowerPoint</Application>
  <PresentationFormat>全屏显示(4:3)</PresentationFormat>
  <Paragraphs>630</Paragraphs>
  <Slides>73</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73</vt:i4>
      </vt:variant>
    </vt:vector>
  </HeadingPairs>
  <TitlesOfParts>
    <vt:vector size="87" baseType="lpstr">
      <vt:lpstr>Batang</vt:lpstr>
      <vt:lpstr>仿宋_GB2312</vt:lpstr>
      <vt:lpstr>黑体</vt:lpstr>
      <vt:lpstr>华文行楷</vt:lpstr>
      <vt:lpstr>华文楷体</vt:lpstr>
      <vt:lpstr>华文中宋</vt:lpstr>
      <vt:lpstr>宋体</vt:lpstr>
      <vt:lpstr>Arial</vt:lpstr>
      <vt:lpstr>Courier New</vt:lpstr>
      <vt:lpstr>Symbol</vt:lpstr>
      <vt:lpstr>Times New Roman</vt:lpstr>
      <vt:lpstr>Wingdings</vt:lpstr>
      <vt:lpstr>Profile</vt:lpstr>
      <vt:lpstr>图像.文件</vt:lpstr>
      <vt:lpstr>第3章   8086的指令系统</vt:lpstr>
      <vt:lpstr>3.1  汇编语言概述</vt:lpstr>
      <vt:lpstr>3.1  汇编语言概述</vt:lpstr>
      <vt:lpstr>3.1  汇编语言概述</vt:lpstr>
      <vt:lpstr>3.1  汇编语言概述</vt:lpstr>
      <vt:lpstr>3.1  汇编语言概述</vt:lpstr>
      <vt:lpstr>3.1  汇编语言概述</vt:lpstr>
      <vt:lpstr>3.1  汇编语言概述</vt:lpstr>
      <vt:lpstr>3.1  汇编语言概述</vt:lpstr>
      <vt:lpstr>3.1  汇编语言概述</vt:lpstr>
      <vt:lpstr>3.1  汇编语言概述</vt:lpstr>
      <vt:lpstr>3.1  汇编语言概述</vt:lpstr>
      <vt:lpstr>3.1  汇编语言概述</vt:lpstr>
      <vt:lpstr>PowerPoint 演示文稿</vt:lpstr>
      <vt:lpstr>PowerPoint 演示文稿</vt:lpstr>
      <vt:lpstr>3.1  汇编语言概述</vt:lpstr>
      <vt:lpstr>3.1  汇编语言概述</vt:lpstr>
      <vt:lpstr>3.1  汇编语言概述</vt:lpstr>
      <vt:lpstr>3.2 汇编语言中的标记</vt:lpstr>
      <vt:lpstr>3.2 汇编语言中的标记</vt:lpstr>
      <vt:lpstr>3.2 汇编语言中的标记</vt:lpstr>
      <vt:lpstr>3.2 汇编语言中的标记</vt:lpstr>
      <vt:lpstr>3.2 汇编语言中的标记</vt:lpstr>
      <vt:lpstr>3.2 汇编语言中的标记</vt:lpstr>
      <vt:lpstr>3.2 汇编语言中的标记</vt:lpstr>
      <vt:lpstr>3.2 汇编语言中的标记</vt:lpstr>
      <vt:lpstr>3.2 汇编语言中的标记</vt:lpstr>
      <vt:lpstr>3.2 汇编语言中的标记</vt:lpstr>
      <vt:lpstr>3.2 汇编语言中的标记</vt:lpstr>
      <vt:lpstr>3.2 汇编语言中的标记</vt:lpstr>
      <vt:lpstr>3.3 表达式</vt:lpstr>
      <vt:lpstr>3.3 表达式</vt:lpstr>
      <vt:lpstr>3.3 表达式</vt:lpstr>
      <vt:lpstr>3.3 表达式</vt:lpstr>
      <vt:lpstr>3.3 表达式</vt:lpstr>
      <vt:lpstr>3.3 表达式</vt:lpstr>
      <vt:lpstr>3.3 表达式</vt:lpstr>
      <vt:lpstr>3.3 表达式</vt:lpstr>
      <vt:lpstr>3.3 表达式</vt:lpstr>
      <vt:lpstr>3.3 表达式</vt:lpstr>
      <vt:lpstr>3.3 表达式</vt:lpstr>
      <vt:lpstr>3.3 表达式</vt:lpstr>
      <vt:lpstr>3.3 表达式</vt:lpstr>
      <vt:lpstr>3.3 表达式</vt:lpstr>
      <vt:lpstr>3.3 表达式</vt:lpstr>
      <vt:lpstr>3.3 表达式</vt:lpstr>
      <vt:lpstr>3.3 表达式</vt:lpstr>
      <vt:lpstr>3.3 表达式</vt:lpstr>
      <vt:lpstr>3.3 表达式</vt:lpstr>
      <vt:lpstr>3.3 表达式</vt:lpstr>
      <vt:lpstr>3.3 表达式</vt:lpstr>
      <vt:lpstr>3.3 表达式</vt:lpstr>
      <vt:lpstr>3.3 表达式</vt:lpstr>
      <vt:lpstr>3.3 表达式</vt:lpstr>
      <vt:lpstr>3.3 表达式</vt:lpstr>
      <vt:lpstr>3.4 语句</vt:lpstr>
      <vt:lpstr>3.4 语句</vt:lpstr>
      <vt:lpstr>3.5 伪指令</vt:lpstr>
      <vt:lpstr>3.5 伪指令</vt:lpstr>
      <vt:lpstr>3.5 伪指令</vt:lpstr>
      <vt:lpstr>3.5 伪指令</vt:lpstr>
      <vt:lpstr>3.5 伪指令</vt:lpstr>
      <vt:lpstr>3.5 伪指令</vt:lpstr>
      <vt:lpstr>3.5 伪指令</vt:lpstr>
      <vt:lpstr>PowerPoint 演示文稿</vt:lpstr>
      <vt:lpstr>3.5 伪指令</vt:lpstr>
      <vt:lpstr>3.5 伪指令</vt:lpstr>
      <vt:lpstr>3.5 伪指令</vt:lpstr>
      <vt:lpstr>3.5 伪指令</vt:lpstr>
      <vt:lpstr>3.5 伪指令</vt:lpstr>
      <vt:lpstr>3.5 伪指令</vt:lpstr>
      <vt:lpstr>过程定义伪指令使用说明</vt:lpstr>
      <vt:lpstr>3.5 伪指令</vt:lpstr>
    </vt:vector>
  </TitlesOfParts>
  <Company>MC SYSTEM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第2章   16位和32位微处理器</dc:title>
  <dc:creator>MC SYSTEM</dc:creator>
  <cp:lastModifiedBy>荣 生辉</cp:lastModifiedBy>
  <cp:revision>1179</cp:revision>
  <dcterms:created xsi:type="dcterms:W3CDTF">2005-09-14T13:58:57Z</dcterms:created>
  <dcterms:modified xsi:type="dcterms:W3CDTF">2019-03-25T01:05:05Z</dcterms:modified>
</cp:coreProperties>
</file>