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0" r:id="rId2"/>
  </p:sldMasterIdLst>
  <p:notesMasterIdLst>
    <p:notesMasterId r:id="rId97"/>
  </p:notesMasterIdLst>
  <p:sldIdLst>
    <p:sldId id="403" r:id="rId3"/>
    <p:sldId id="328" r:id="rId4"/>
    <p:sldId id="305" r:id="rId5"/>
    <p:sldId id="257" r:id="rId6"/>
    <p:sldId id="329" r:id="rId7"/>
    <p:sldId id="258" r:id="rId8"/>
    <p:sldId id="259" r:id="rId9"/>
    <p:sldId id="285" r:id="rId10"/>
    <p:sldId id="262" r:id="rId11"/>
    <p:sldId id="261" r:id="rId12"/>
    <p:sldId id="314" r:id="rId13"/>
    <p:sldId id="313" r:id="rId14"/>
    <p:sldId id="266" r:id="rId15"/>
    <p:sldId id="330" r:id="rId16"/>
    <p:sldId id="331" r:id="rId17"/>
    <p:sldId id="332" r:id="rId18"/>
    <p:sldId id="333" r:id="rId19"/>
    <p:sldId id="267" r:id="rId20"/>
    <p:sldId id="335" r:id="rId21"/>
    <p:sldId id="302" r:id="rId22"/>
    <p:sldId id="354" r:id="rId23"/>
    <p:sldId id="355" r:id="rId24"/>
    <p:sldId id="303" r:id="rId25"/>
    <p:sldId id="334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268" r:id="rId34"/>
    <p:sldId id="306" r:id="rId35"/>
    <p:sldId id="269" r:id="rId36"/>
    <p:sldId id="293" r:id="rId37"/>
    <p:sldId id="307" r:id="rId38"/>
    <p:sldId id="379" r:id="rId39"/>
    <p:sldId id="271" r:id="rId40"/>
    <p:sldId id="294" r:id="rId41"/>
    <p:sldId id="317" r:id="rId42"/>
    <p:sldId id="380" r:id="rId43"/>
    <p:sldId id="273" r:id="rId44"/>
    <p:sldId id="295" r:id="rId45"/>
    <p:sldId id="318" r:id="rId46"/>
    <p:sldId id="381" r:id="rId47"/>
    <p:sldId id="275" r:id="rId48"/>
    <p:sldId id="276" r:id="rId49"/>
    <p:sldId id="319" r:id="rId50"/>
    <p:sldId id="382" r:id="rId51"/>
    <p:sldId id="277" r:id="rId52"/>
    <p:sldId id="297" r:id="rId53"/>
    <p:sldId id="320" r:id="rId54"/>
    <p:sldId id="383" r:id="rId55"/>
    <p:sldId id="279" r:id="rId56"/>
    <p:sldId id="298" r:id="rId57"/>
    <p:sldId id="321" r:id="rId58"/>
    <p:sldId id="384" r:id="rId59"/>
    <p:sldId id="388" r:id="rId60"/>
    <p:sldId id="309" r:id="rId61"/>
    <p:sldId id="282" r:id="rId62"/>
    <p:sldId id="336" r:id="rId63"/>
    <p:sldId id="316" r:id="rId64"/>
    <p:sldId id="404" r:id="rId65"/>
    <p:sldId id="283" r:id="rId66"/>
    <p:sldId id="284" r:id="rId67"/>
    <p:sldId id="389" r:id="rId68"/>
    <p:sldId id="390" r:id="rId69"/>
    <p:sldId id="391" r:id="rId70"/>
    <p:sldId id="363" r:id="rId71"/>
    <p:sldId id="364" r:id="rId72"/>
    <p:sldId id="366" r:id="rId73"/>
    <p:sldId id="367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02" r:id="rId85"/>
    <p:sldId id="310" r:id="rId86"/>
    <p:sldId id="312" r:id="rId87"/>
    <p:sldId id="311" r:id="rId88"/>
    <p:sldId id="337" r:id="rId89"/>
    <p:sldId id="338" r:id="rId90"/>
    <p:sldId id="339" r:id="rId91"/>
    <p:sldId id="340" r:id="rId92"/>
    <p:sldId id="341" r:id="rId93"/>
    <p:sldId id="342" r:id="rId94"/>
    <p:sldId id="345" r:id="rId95"/>
    <p:sldId id="344" r:id="rId9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  <a:srgbClr val="00FF99"/>
    <a:srgbClr val="00FFFF"/>
    <a:srgbClr val="FFFFCC"/>
    <a:srgbClr val="660033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3931" autoAdjust="0"/>
  </p:normalViewPr>
  <p:slideViewPr>
    <p:cSldViewPr showGuides="1">
      <p:cViewPr varScale="1">
        <p:scale>
          <a:sx n="93" d="100"/>
          <a:sy n="93" d="100"/>
        </p:scale>
        <p:origin x="18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FB1FA-450F-4958-9318-33B7ECC9E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19948.htm" TargetMode="External"/><Relationship Id="rId3" Type="http://schemas.openxmlformats.org/officeDocument/2006/relationships/hyperlink" Target="http://baike.baidu.com/view/10954.htm" TargetMode="External"/><Relationship Id="rId7" Type="http://schemas.openxmlformats.org/officeDocument/2006/relationships/hyperlink" Target="http://baike.baidu.com/view/16286.htm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69126.htm" TargetMode="External"/><Relationship Id="rId5" Type="http://schemas.openxmlformats.org/officeDocument/2006/relationships/hyperlink" Target="http://baike.baidu.com/view/8193.htm" TargetMode="External"/><Relationship Id="rId4" Type="http://schemas.openxmlformats.org/officeDocument/2006/relationships/hyperlink" Target="http://baike.baidu.com/view/10897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B7E5D3-3B19-4272-9152-BBEE63486C5D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星期一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C685EC-CFE1-4CAB-99B0-CFCAB582708F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当输入量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zh-CN" altLang="en-US" smtClean="0">
                <a:hlinkClick r:id="rId3"/>
              </a:rPr>
              <a:t>电压</a:t>
            </a:r>
            <a:r>
              <a:rPr lang="zh-CN" altLang="en-US" smtClean="0"/>
              <a:t>、</a:t>
            </a:r>
            <a:r>
              <a:rPr lang="zh-CN" altLang="en-US" smtClean="0">
                <a:hlinkClick r:id="rId4"/>
              </a:rPr>
              <a:t>电流</a:t>
            </a:r>
            <a:r>
              <a:rPr lang="zh-CN" altLang="en-US" smtClean="0"/>
              <a:t>、</a:t>
            </a:r>
            <a:r>
              <a:rPr lang="zh-CN" altLang="en-US" smtClean="0">
                <a:hlinkClick r:id="rId5"/>
              </a:rPr>
              <a:t>温度</a:t>
            </a:r>
            <a:r>
              <a:rPr lang="zh-CN" altLang="en-US" smtClean="0"/>
              <a:t>等</a:t>
            </a:r>
            <a:r>
              <a:rPr lang="en-US" altLang="zh-CN" smtClean="0"/>
              <a:t>)</a:t>
            </a:r>
            <a:r>
              <a:rPr lang="zh-CN" altLang="en-US" smtClean="0"/>
              <a:t>达到规定值时，使被控制的输出电路导通或断开的电器。可分为电气量</a:t>
            </a:r>
            <a:r>
              <a:rPr lang="en-US" altLang="zh-CN" smtClean="0"/>
              <a:t>(</a:t>
            </a:r>
            <a:r>
              <a:rPr lang="zh-CN" altLang="en-US" smtClean="0"/>
              <a:t>如电流、电压、频率、功率等</a:t>
            </a:r>
            <a:r>
              <a:rPr lang="en-US" altLang="zh-CN" smtClean="0"/>
              <a:t>)</a:t>
            </a:r>
            <a:r>
              <a:rPr lang="zh-CN" altLang="en-US" smtClean="0"/>
              <a:t>继电器及非电气量</a:t>
            </a:r>
            <a:r>
              <a:rPr lang="en-US" altLang="zh-CN" smtClean="0"/>
              <a:t>(</a:t>
            </a:r>
            <a:r>
              <a:rPr lang="zh-CN" altLang="en-US" smtClean="0"/>
              <a:t>如温度、压力、速度等</a:t>
            </a:r>
            <a:r>
              <a:rPr lang="en-US" altLang="zh-CN" smtClean="0"/>
              <a:t>)</a:t>
            </a:r>
            <a:r>
              <a:rPr lang="zh-CN" altLang="en-US" smtClean="0"/>
              <a:t>继电器两大类。具有动作快、工作稳定、使用寿命长、体积小等优点。广泛应用于</a:t>
            </a:r>
            <a:r>
              <a:rPr lang="zh-CN" altLang="en-US" smtClean="0">
                <a:hlinkClick r:id="rId6"/>
              </a:rPr>
              <a:t>电力</a:t>
            </a:r>
            <a:r>
              <a:rPr lang="zh-CN" altLang="en-US" smtClean="0"/>
              <a:t>保护、</a:t>
            </a:r>
            <a:r>
              <a:rPr lang="zh-CN" altLang="en-US" smtClean="0">
                <a:hlinkClick r:id="rId7"/>
              </a:rPr>
              <a:t>自动化</a:t>
            </a:r>
            <a:r>
              <a:rPr lang="zh-CN" altLang="en-US" smtClean="0"/>
              <a:t>、运动、</a:t>
            </a:r>
            <a:r>
              <a:rPr lang="zh-CN" altLang="en-US" smtClean="0">
                <a:hlinkClick r:id="rId8"/>
              </a:rPr>
              <a:t>遥控</a:t>
            </a:r>
            <a:r>
              <a:rPr lang="zh-CN" altLang="en-US" smtClean="0"/>
              <a:t>、测量和通信等装置中。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4D656B-278F-49DA-9E03-CBD2AE745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04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8822-F4C8-49D1-8DE7-3A0AC7D67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0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476250"/>
            <a:ext cx="2135187" cy="5391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76250"/>
            <a:ext cx="6256338" cy="5391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E2B5D-6D4B-4120-8944-8463BDA24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54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214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41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3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41594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22BB9-AE9E-43E4-8663-516D01CED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90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51A1D-B696-480B-B02C-3BF448906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23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12875"/>
            <a:ext cx="4194175" cy="4454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2875"/>
            <a:ext cx="4194175" cy="4454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362E-690E-4EF3-A661-85CB42F1E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99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2960-89BA-467F-8A15-37107D8B62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15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67F1-28D6-4837-817B-B6A9861B9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8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E1C82-8E79-49BC-9C9E-D5F503D98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3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EF4E3-F731-4830-A189-43042B02C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13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72D31-3281-419C-9665-6A18914E1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38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476250"/>
            <a:ext cx="8540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412875"/>
            <a:ext cx="854075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D8AD6FE-A169-488A-ACFB-C0BABFE3C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02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8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5" Type="http://schemas.openxmlformats.org/officeDocument/2006/relationships/slide" Target="slide3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/>
              <a:t>章    计数器</a:t>
            </a:r>
            <a:r>
              <a:rPr lang="en-US" altLang="zh-CN" dirty="0"/>
              <a:t>/</a:t>
            </a:r>
            <a:r>
              <a:rPr lang="zh-CN" altLang="en-US" dirty="0"/>
              <a:t>定时器和</a:t>
            </a:r>
            <a:r>
              <a:rPr lang="zh-CN" altLang="en-US" dirty="0" smtClean="0"/>
              <a:t>多功能接口</a:t>
            </a:r>
            <a:r>
              <a:rPr lang="zh-CN" altLang="en-US" dirty="0"/>
              <a:t>芯片 </a:t>
            </a:r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942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660033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smtClean="0">
                <a:solidFill>
                  <a:srgbClr val="660033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57338"/>
            <a:ext cx="8299450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smtClean="0">
                <a:latin typeface="Times New Roman" panose="02020603050405020304" pitchFamily="18" charset="0"/>
              </a:rPr>
              <a:t>个计数器，每个计数器内部有：</a:t>
            </a:r>
          </a:p>
          <a:p>
            <a:pPr lvl="1"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16</a:t>
            </a:r>
            <a:r>
              <a:rPr lang="zh-CN" altLang="en-US" smtClean="0">
                <a:latin typeface="Times New Roman" panose="02020603050405020304" pitchFamily="18" charset="0"/>
              </a:rPr>
              <a:t>位的计数初值寄存器</a:t>
            </a:r>
            <a:r>
              <a:rPr lang="en-US" altLang="zh-CN" smtClean="0">
                <a:latin typeface="Times New Roman" panose="02020603050405020304" pitchFamily="18" charset="0"/>
              </a:rPr>
              <a:t>CR</a:t>
            </a:r>
            <a:r>
              <a:rPr lang="zh-CN" altLang="en-US" smtClean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计数执行部件</a:t>
            </a:r>
            <a:r>
              <a:rPr lang="en-US" altLang="zh-CN" smtClean="0">
                <a:latin typeface="Times New Roman" panose="02020603050405020304" pitchFamily="18" charset="0"/>
              </a:rPr>
              <a:t>CE</a:t>
            </a:r>
            <a:r>
              <a:rPr lang="zh-CN" altLang="en-US" smtClean="0">
                <a:latin typeface="Times New Roman" panose="02020603050405020304" pitchFamily="18" charset="0"/>
              </a:rPr>
              <a:t>：</a:t>
            </a:r>
            <a:r>
              <a:rPr lang="en-US" altLang="zh-CN" smtClean="0">
                <a:latin typeface="Times New Roman" panose="02020603050405020304" pitchFamily="18" charset="0"/>
              </a:rPr>
              <a:t>16</a:t>
            </a:r>
            <a:r>
              <a:rPr lang="zh-CN" altLang="en-US" smtClean="0">
                <a:latin typeface="Times New Roman" panose="02020603050405020304" pitchFamily="18" charset="0"/>
              </a:rPr>
              <a:t>位的减法计数器；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输出锁存器</a:t>
            </a:r>
            <a:r>
              <a:rPr lang="en-US" altLang="zh-CN" smtClean="0">
                <a:latin typeface="Times New Roman" panose="02020603050405020304" pitchFamily="18" charset="0"/>
              </a:rPr>
              <a:t>OL</a:t>
            </a:r>
            <a:r>
              <a:rPr lang="zh-CN" altLang="en-US" smtClean="0">
                <a:latin typeface="Times New Roman" panose="02020603050405020304" pitchFamily="18" charset="0"/>
              </a:rPr>
              <a:t>：锁存</a:t>
            </a:r>
            <a:r>
              <a:rPr lang="en-US" altLang="zh-CN" smtClean="0">
                <a:latin typeface="Times New Roman" panose="02020603050405020304" pitchFamily="18" charset="0"/>
              </a:rPr>
              <a:t>CE</a:t>
            </a:r>
            <a:r>
              <a:rPr lang="zh-CN" altLang="en-US" smtClean="0">
                <a:latin typeface="Times New Roman" panose="02020603050405020304" pitchFamily="18" charset="0"/>
              </a:rPr>
              <a:t>的内容，便于</a:t>
            </a:r>
            <a:r>
              <a:rPr lang="en-US" altLang="zh-CN" smtClean="0">
                <a:latin typeface="Times New Roman" panose="02020603050405020304" pitchFamily="18" charset="0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</a:rPr>
              <a:t>读出计数值；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定时器</a:t>
            </a:r>
            <a:r>
              <a:rPr lang="en-US" altLang="zh-CN" sz="3200" smtClean="0"/>
              <a:t>/</a:t>
            </a:r>
            <a:r>
              <a:rPr lang="zh-CN" altLang="en-US" sz="3200" smtClean="0"/>
              <a:t>计数器的工作过程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4225" y="1412875"/>
            <a:ext cx="7820025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1. </a:t>
            </a:r>
            <a:r>
              <a:rPr lang="zh-CN" altLang="en-US" sz="2800" smtClean="0"/>
              <a:t>设置</a:t>
            </a:r>
            <a:r>
              <a:rPr lang="en-US" altLang="zh-CN" sz="2800" smtClean="0"/>
              <a:t>8253\8254</a:t>
            </a:r>
            <a:r>
              <a:rPr lang="zh-CN" altLang="en-US" sz="2800" smtClean="0"/>
              <a:t>的工作方式；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2. </a:t>
            </a:r>
            <a:r>
              <a:rPr lang="zh-CN" altLang="en-US" sz="2800" smtClean="0"/>
              <a:t>设置计数初值到计数初值寄存器</a:t>
            </a:r>
            <a:r>
              <a:rPr lang="en-US" altLang="zh-CN" sz="2800" smtClean="0"/>
              <a:t>CR</a:t>
            </a:r>
            <a:r>
              <a:rPr lang="zh-CN" altLang="en-US" sz="280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3. </a:t>
            </a:r>
            <a:r>
              <a:rPr lang="zh-CN" altLang="en-US" sz="2800" smtClean="0"/>
              <a:t>第一个</a:t>
            </a:r>
            <a:r>
              <a:rPr lang="en-US" altLang="zh-CN" sz="2800" smtClean="0">
                <a:solidFill>
                  <a:srgbClr val="FF0000"/>
                </a:solidFill>
              </a:rPr>
              <a:t>CLK</a:t>
            </a:r>
            <a:r>
              <a:rPr lang="zh-CN" altLang="en-US" sz="2800" smtClean="0"/>
              <a:t>信号使计数初值寄存器的内容置入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  计数执行部件</a:t>
            </a:r>
            <a:r>
              <a:rPr lang="en-US" altLang="zh-CN" sz="2800" smtClean="0"/>
              <a:t>CE</a:t>
            </a:r>
            <a:r>
              <a:rPr lang="zh-CN" altLang="en-US" sz="280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4. </a:t>
            </a:r>
            <a:r>
              <a:rPr lang="zh-CN" altLang="en-US" sz="2800" smtClean="0"/>
              <a:t>以后每来一个</a:t>
            </a:r>
            <a:r>
              <a:rPr lang="en-US" altLang="zh-CN" sz="2800" smtClean="0"/>
              <a:t>CLK</a:t>
            </a:r>
            <a:r>
              <a:rPr lang="zh-CN" altLang="en-US" sz="2800" smtClean="0"/>
              <a:t>信号，</a:t>
            </a:r>
            <a:r>
              <a:rPr lang="en-US" altLang="zh-CN" sz="2800" smtClean="0"/>
              <a:t>CE</a:t>
            </a:r>
            <a:r>
              <a:rPr lang="zh-CN" altLang="en-US" sz="2800" smtClean="0"/>
              <a:t>减</a:t>
            </a:r>
            <a:r>
              <a:rPr lang="en-US" altLang="zh-CN" sz="2800" smtClean="0"/>
              <a:t>1</a:t>
            </a:r>
            <a:r>
              <a:rPr lang="zh-CN" altLang="en-US" sz="2800" smtClean="0"/>
              <a:t>；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5. </a:t>
            </a:r>
            <a:r>
              <a:rPr lang="en-US" altLang="zh-CN" sz="2800" smtClean="0">
                <a:solidFill>
                  <a:srgbClr val="FF0000"/>
                </a:solidFill>
              </a:rPr>
              <a:t>OUT</a:t>
            </a:r>
            <a:r>
              <a:rPr lang="zh-CN" altLang="en-US" sz="2800" smtClean="0"/>
              <a:t>端输出一特殊波形的信号；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注：以上计数过程中还受到</a:t>
            </a:r>
            <a:r>
              <a:rPr lang="en-US" altLang="zh-CN" sz="2800" smtClean="0">
                <a:solidFill>
                  <a:srgbClr val="FF0000"/>
                </a:solidFill>
              </a:rPr>
              <a:t>GATE</a:t>
            </a:r>
            <a:r>
              <a:rPr lang="zh-CN" altLang="en-US" sz="2800" smtClean="0"/>
              <a:t>信号的控制。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61" name="Text Box 45"/>
          <p:cNvSpPr txBox="1">
            <a:spLocks noChangeArrowheads="1"/>
          </p:cNvSpPr>
          <p:nvPr/>
        </p:nvSpPr>
        <p:spPr bwMode="auto">
          <a:xfrm>
            <a:off x="736600" y="4751388"/>
            <a:ext cx="34036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00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01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11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控制端口、状态端口</a:t>
            </a:r>
          </a:p>
        </p:txBody>
      </p:sp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80975"/>
            <a:ext cx="8540750" cy="727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660033"/>
                </a:solidFill>
              </a:rPr>
              <a:t>（</a:t>
            </a:r>
            <a:r>
              <a:rPr lang="en-US" altLang="zh-CN" sz="3200" smtClean="0">
                <a:solidFill>
                  <a:srgbClr val="660033"/>
                </a:solidFill>
              </a:rPr>
              <a:t>2</a:t>
            </a:r>
            <a:r>
              <a:rPr lang="zh-CN" altLang="en-US" sz="3200" smtClean="0">
                <a:solidFill>
                  <a:srgbClr val="660033"/>
                </a:solidFill>
              </a:rPr>
              <a:t>）</a:t>
            </a:r>
            <a:r>
              <a:rPr lang="en-US" altLang="zh-CN" sz="3200" smtClean="0">
                <a:solidFill>
                  <a:srgbClr val="660033"/>
                </a:solidFill>
              </a:rPr>
              <a:t>8253/8254</a:t>
            </a:r>
            <a:r>
              <a:rPr lang="zh-CN" altLang="en-US" sz="3200" smtClean="0">
                <a:solidFill>
                  <a:srgbClr val="660033"/>
                </a:solidFill>
              </a:rPr>
              <a:t>的外部信号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289300" y="1052513"/>
            <a:ext cx="2736850" cy="4464050"/>
          </a:xfrm>
          <a:prstGeom prst="rect">
            <a:avLst/>
          </a:prstGeom>
          <a:solidFill>
            <a:srgbClr val="99CCFF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051050" y="1412875"/>
            <a:ext cx="1223963" cy="431800"/>
          </a:xfrm>
          <a:prstGeom prst="leftRightArrow">
            <a:avLst>
              <a:gd name="adj1" fmla="val 50000"/>
              <a:gd name="adj2" fmla="val 56691"/>
            </a:avLst>
          </a:prstGeom>
          <a:solidFill>
            <a:srgbClr val="FFFF00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258888" y="1339850"/>
            <a:ext cx="792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/>
              <a:t>DB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419475" y="1387475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D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7</a:t>
            </a:r>
            <a:r>
              <a:rPr kumimoji="1" lang="en-US" altLang="zh-CN" sz="2400" b="1">
                <a:solidFill>
                  <a:srgbClr val="000066"/>
                </a:solidFill>
              </a:rPr>
              <a:t>-D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2124075" y="2420938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2124075" y="2852738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2124075" y="4005263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2124075" y="4579938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2124075" y="3429000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3419475" y="22050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3419475" y="2636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3419475" y="32131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WR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3419475" y="37877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RD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3419475" y="43640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CS</a:t>
            </a:r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>
            <a:off x="3390900" y="3844925"/>
            <a:ext cx="4318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3419475" y="3241675"/>
            <a:ext cx="4318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>
            <a:off x="3419475" y="4408488"/>
            <a:ext cx="4318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6037263" y="1700213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>
            <a:off x="6084888" y="2132013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24"/>
          <p:cNvSpPr>
            <a:spLocks noChangeShapeType="1"/>
          </p:cNvSpPr>
          <p:nvPr/>
        </p:nvSpPr>
        <p:spPr bwMode="auto">
          <a:xfrm>
            <a:off x="6037263" y="32131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25"/>
          <p:cNvSpPr>
            <a:spLocks noChangeShapeType="1"/>
          </p:cNvSpPr>
          <p:nvPr/>
        </p:nvSpPr>
        <p:spPr bwMode="auto">
          <a:xfrm>
            <a:off x="6011863" y="36449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26"/>
          <p:cNvSpPr>
            <a:spLocks noChangeShapeType="1"/>
          </p:cNvSpPr>
          <p:nvPr/>
        </p:nvSpPr>
        <p:spPr bwMode="auto">
          <a:xfrm>
            <a:off x="6037263" y="47244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>
            <a:off x="6011863" y="51562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AutoShape 28"/>
          <p:cNvSpPr>
            <a:spLocks/>
          </p:cNvSpPr>
          <p:nvPr/>
        </p:nvSpPr>
        <p:spPr bwMode="auto">
          <a:xfrm>
            <a:off x="7164388" y="1268413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8" name="AutoShape 29"/>
          <p:cNvSpPr>
            <a:spLocks/>
          </p:cNvSpPr>
          <p:nvPr/>
        </p:nvSpPr>
        <p:spPr bwMode="auto">
          <a:xfrm>
            <a:off x="7164388" y="2779713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9" name="AutoShape 30"/>
          <p:cNvSpPr>
            <a:spLocks/>
          </p:cNvSpPr>
          <p:nvPr/>
        </p:nvSpPr>
        <p:spPr bwMode="auto">
          <a:xfrm>
            <a:off x="7164388" y="4292600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0" name="Text Box 31"/>
          <p:cNvSpPr txBox="1">
            <a:spLocks noChangeArrowheads="1"/>
          </p:cNvSpPr>
          <p:nvPr/>
        </p:nvSpPr>
        <p:spPr bwMode="auto">
          <a:xfrm>
            <a:off x="7308850" y="45085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通道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91" name="Text Box 32"/>
          <p:cNvSpPr txBox="1">
            <a:spLocks noChangeArrowheads="1"/>
          </p:cNvSpPr>
          <p:nvPr/>
        </p:nvSpPr>
        <p:spPr bwMode="auto">
          <a:xfrm>
            <a:off x="7308850" y="29972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通道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7308850" y="148431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通道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93" name="Text Box 34"/>
          <p:cNvSpPr txBox="1">
            <a:spLocks noChangeArrowheads="1"/>
          </p:cNvSpPr>
          <p:nvPr/>
        </p:nvSpPr>
        <p:spPr bwMode="auto">
          <a:xfrm>
            <a:off x="5003800" y="1081088"/>
            <a:ext cx="936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CLK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0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GATE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0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OUT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5394" name="Text Box 35"/>
          <p:cNvSpPr txBox="1">
            <a:spLocks noChangeArrowheads="1"/>
          </p:cNvSpPr>
          <p:nvPr/>
        </p:nvSpPr>
        <p:spPr bwMode="auto">
          <a:xfrm>
            <a:off x="5003800" y="2593975"/>
            <a:ext cx="936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CLK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1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GATE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1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OUT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15395" name="Text Box 36"/>
          <p:cNvSpPr txBox="1">
            <a:spLocks noChangeArrowheads="1"/>
          </p:cNvSpPr>
          <p:nvPr/>
        </p:nvSpPr>
        <p:spPr bwMode="auto">
          <a:xfrm>
            <a:off x="5003800" y="4076700"/>
            <a:ext cx="936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CLK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2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GATE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2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OUT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15396" name="Text Box 37"/>
          <p:cNvSpPr txBox="1">
            <a:spLocks noChangeArrowheads="1"/>
          </p:cNvSpPr>
          <p:nvPr/>
        </p:nvSpPr>
        <p:spPr bwMode="auto">
          <a:xfrm>
            <a:off x="1474788" y="2205038"/>
            <a:ext cx="431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400" b="1"/>
              <a:t>A</a:t>
            </a:r>
            <a:r>
              <a:rPr kumimoji="1" lang="en-US" altLang="zh-CN" sz="2400" b="1" baseline="-25000"/>
              <a:t>2</a:t>
            </a:r>
          </a:p>
          <a:p>
            <a:pPr algn="r"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400" b="1"/>
              <a:t>A</a:t>
            </a:r>
            <a:r>
              <a:rPr kumimoji="1" lang="en-US" altLang="zh-CN" sz="2400" b="1" baseline="-25000"/>
              <a:t>1</a:t>
            </a:r>
          </a:p>
        </p:txBody>
      </p:sp>
      <p:sp>
        <p:nvSpPr>
          <p:cNvPr id="15397" name="Text Box 38"/>
          <p:cNvSpPr txBox="1">
            <a:spLocks noChangeArrowheads="1"/>
          </p:cNvSpPr>
          <p:nvPr/>
        </p:nvSpPr>
        <p:spPr bwMode="auto">
          <a:xfrm>
            <a:off x="682625" y="3284538"/>
            <a:ext cx="1225550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10000"/>
              </a:spcBef>
              <a:spcAft>
                <a:spcPct val="40000"/>
              </a:spcAft>
            </a:pPr>
            <a:r>
              <a:rPr kumimoji="1" lang="en-US" altLang="zh-CN" sz="2400" b="1"/>
              <a:t>IOW</a:t>
            </a:r>
          </a:p>
          <a:p>
            <a:pPr algn="r">
              <a:spcBef>
                <a:spcPct val="10000"/>
              </a:spcBef>
              <a:spcAft>
                <a:spcPct val="40000"/>
              </a:spcAft>
            </a:pPr>
            <a:r>
              <a:rPr kumimoji="1" lang="en-US" altLang="zh-CN" sz="2400" b="1"/>
              <a:t>IOR</a:t>
            </a:r>
          </a:p>
          <a:p>
            <a:pPr algn="r">
              <a:spcAft>
                <a:spcPct val="40000"/>
              </a:spcAft>
            </a:pPr>
            <a:r>
              <a:rPr kumimoji="1" lang="zh-CN" altLang="en-US" sz="2400" b="1"/>
              <a:t>片选信号</a:t>
            </a:r>
          </a:p>
        </p:txBody>
      </p:sp>
      <p:sp>
        <p:nvSpPr>
          <p:cNvPr id="15398" name="Line 39"/>
          <p:cNvSpPr>
            <a:spLocks noChangeShapeType="1"/>
          </p:cNvSpPr>
          <p:nvPr/>
        </p:nvSpPr>
        <p:spPr bwMode="auto">
          <a:xfrm>
            <a:off x="1331913" y="3284538"/>
            <a:ext cx="5762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9" name="Line 40"/>
          <p:cNvSpPr>
            <a:spLocks noChangeShapeType="1"/>
          </p:cNvSpPr>
          <p:nvPr/>
        </p:nvSpPr>
        <p:spPr bwMode="auto">
          <a:xfrm>
            <a:off x="1331913" y="3830638"/>
            <a:ext cx="5762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0" name="Line 41"/>
          <p:cNvSpPr>
            <a:spLocks noChangeShapeType="1"/>
          </p:cNvSpPr>
          <p:nvPr/>
        </p:nvSpPr>
        <p:spPr bwMode="auto">
          <a:xfrm>
            <a:off x="6037263" y="2805113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1" name="Line 42"/>
          <p:cNvSpPr>
            <a:spLocks noChangeShapeType="1"/>
          </p:cNvSpPr>
          <p:nvPr/>
        </p:nvSpPr>
        <p:spPr bwMode="auto">
          <a:xfrm>
            <a:off x="6045200" y="127635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43"/>
          <p:cNvSpPr>
            <a:spLocks noChangeShapeType="1"/>
          </p:cNvSpPr>
          <p:nvPr/>
        </p:nvSpPr>
        <p:spPr bwMode="auto">
          <a:xfrm>
            <a:off x="6037263" y="42926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3" name="Line 4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8175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9.3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的控制字和状态字 </a:t>
            </a:r>
          </a:p>
        </p:txBody>
      </p:sp>
      <p:sp>
        <p:nvSpPr>
          <p:cNvPr id="12336" name="Rectangle 48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三个计数器共用一个控制寄存器，可对控制寄存器写入控制字使三个计数器工作在不同的模式，控制端口只写。</a:t>
            </a:r>
          </a:p>
          <a:p>
            <a:pPr eaLnBrk="1" hangingPunct="1">
              <a:defRPr/>
            </a:pPr>
            <a:r>
              <a:rPr lang="en-US" altLang="zh-CN" smtClean="0"/>
              <a:t>8254</a:t>
            </a:r>
            <a:r>
              <a:rPr lang="zh-CN" altLang="en-US" smtClean="0"/>
              <a:t>有一个状态寄存器，状态端口只读。</a:t>
            </a:r>
          </a:p>
          <a:p>
            <a:pPr eaLnBrk="1" hangingPunct="1">
              <a:defRPr/>
            </a:pPr>
            <a:r>
              <a:rPr lang="zh-CN" altLang="en-US" smtClean="0"/>
              <a:t>控制端口、状态端口地址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en-US" altLang="zh-CN" baseline="-25000" smtClean="0">
                <a:solidFill>
                  <a:schemeClr val="tx1"/>
                </a:solidFill>
              </a:rPr>
              <a:t>1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en-US" altLang="zh-CN" baseline="-25000" smtClean="0">
                <a:solidFill>
                  <a:schemeClr val="tx1"/>
                </a:solidFill>
              </a:rPr>
              <a:t>0</a:t>
            </a:r>
            <a:r>
              <a:rPr lang="en-US" altLang="zh-CN" smtClean="0">
                <a:solidFill>
                  <a:schemeClr val="tx1"/>
                </a:solidFill>
              </a:rPr>
              <a:t>=11</a:t>
            </a:r>
            <a:r>
              <a:rPr lang="zh-CN" altLang="en-US" smtClean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8253/8254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控制寄存器和控制字</a:t>
            </a:r>
          </a:p>
        </p:txBody>
      </p:sp>
      <p:sp>
        <p:nvSpPr>
          <p:cNvPr id="106541" name="Rectangle 45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控制字有两大类：</a:t>
            </a:r>
          </a:p>
          <a:p>
            <a:pPr lvl="1" eaLnBrk="1" hangingPunct="1">
              <a:defRPr/>
            </a:pPr>
            <a:r>
              <a:rPr lang="zh-CN" altLang="en-US" smtClean="0"/>
              <a:t>模式设置控制字：设置三个计数器的工作模式；</a:t>
            </a:r>
          </a:p>
          <a:p>
            <a:pPr lvl="1" eaLnBrk="1" hangingPunct="1">
              <a:defRPr/>
            </a:pPr>
            <a:r>
              <a:rPr lang="zh-CN" altLang="en-US" smtClean="0"/>
              <a:t>读出控制字：读取计数器的当前计数值和当前状态（只对</a:t>
            </a:r>
            <a:r>
              <a:rPr lang="en-US" altLang="zh-CN" smtClean="0"/>
              <a:t>8254</a:t>
            </a:r>
            <a:r>
              <a:rPr lang="zh-CN" altLang="en-US" smtClean="0"/>
              <a:t>）。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模式设置控制字</a:t>
            </a:r>
          </a:p>
        </p:txBody>
      </p:sp>
      <p:graphicFrame>
        <p:nvGraphicFramePr>
          <p:cNvPr id="107524" name="Group 4"/>
          <p:cNvGraphicFramePr>
            <a:graphicFrameLocks noGrp="1"/>
          </p:cNvGraphicFramePr>
          <p:nvPr/>
        </p:nvGraphicFramePr>
        <p:xfrm>
          <a:off x="395288" y="2060575"/>
          <a:ext cx="8366125" cy="457200"/>
        </p:xfrm>
        <a:graphic>
          <a:graphicData uri="http://schemas.openxmlformats.org/drawingml/2006/table">
            <a:tbl>
              <a:tblPr/>
              <a:tblGrid>
                <a:gridCol w="2092325">
                  <a:extLst>
                    <a:ext uri="{9D8B030D-6E8A-4147-A177-3AD203B41FA5}">
                      <a16:colId xmlns:a16="http://schemas.microsoft.com/office/drawing/2014/main" val="322210361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1629559005"/>
                    </a:ext>
                  </a:extLst>
                </a:gridCol>
                <a:gridCol w="3135312">
                  <a:extLst>
                    <a:ext uri="{9D8B030D-6E8A-4147-A177-3AD203B41FA5}">
                      <a16:colId xmlns:a16="http://schemas.microsoft.com/office/drawing/2014/main" val="2310736777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819905190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SC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SC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RW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RW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    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    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951039"/>
                  </a:ext>
                </a:extLst>
              </a:tr>
            </a:tbl>
          </a:graphicData>
        </a:graphic>
      </p:graphicFrame>
      <p:graphicFrame>
        <p:nvGraphicFramePr>
          <p:cNvPr id="107536" name="Group 16"/>
          <p:cNvGraphicFramePr>
            <a:graphicFrameLocks noGrp="1"/>
          </p:cNvGraphicFramePr>
          <p:nvPr/>
        </p:nvGraphicFramePr>
        <p:xfrm>
          <a:off x="407988" y="1557338"/>
          <a:ext cx="8366125" cy="518048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4284347025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05390004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933155350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1945931729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314820019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869948834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828762339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44853688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435695"/>
                  </a:ext>
                </a:extLst>
              </a:tr>
            </a:tbl>
          </a:graphicData>
        </a:graphic>
      </p:graphicFrame>
      <p:sp>
        <p:nvSpPr>
          <p:cNvPr id="107556" name="AutoShape 36" descr="066"/>
          <p:cNvSpPr>
            <a:spLocks noChangeArrowheads="1"/>
          </p:cNvSpPr>
          <p:nvPr/>
        </p:nvSpPr>
        <p:spPr bwMode="auto">
          <a:xfrm>
            <a:off x="446088" y="2816225"/>
            <a:ext cx="3344862" cy="3706813"/>
          </a:xfrm>
          <a:prstGeom prst="wedgeEllipseCallout">
            <a:avLst>
              <a:gd name="adj1" fmla="val 15069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计数器选择：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非法</a:t>
            </a:r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311275" y="2528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58" name="AutoShape 38" descr="066"/>
          <p:cNvSpPr>
            <a:spLocks noChangeArrowheads="1"/>
          </p:cNvSpPr>
          <p:nvPr/>
        </p:nvSpPr>
        <p:spPr bwMode="auto">
          <a:xfrm>
            <a:off x="2081213" y="2862263"/>
            <a:ext cx="4549775" cy="3706812"/>
          </a:xfrm>
          <a:prstGeom prst="wedgeEllipseCallout">
            <a:avLst>
              <a:gd name="adj1" fmla="val -2162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读写格式选择：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计数器锁存命令 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只读写低字节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只读写高字节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先读写低字节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后读写高字节</a:t>
            </a:r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3235325" y="2528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0" name="AutoShape 40" descr="066"/>
          <p:cNvSpPr>
            <a:spLocks noChangeArrowheads="1"/>
          </p:cNvSpPr>
          <p:nvPr/>
        </p:nvSpPr>
        <p:spPr bwMode="auto">
          <a:xfrm>
            <a:off x="4391025" y="2862263"/>
            <a:ext cx="3297238" cy="3706812"/>
          </a:xfrm>
          <a:prstGeom prst="wedgeEllipseCallout">
            <a:avLst>
              <a:gd name="adj1" fmla="val 25495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工作方式选择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7561" name="Line 41"/>
          <p:cNvSpPr>
            <a:spLocks noChangeShapeType="1"/>
          </p:cNvSpPr>
          <p:nvPr/>
        </p:nvSpPr>
        <p:spPr bwMode="auto">
          <a:xfrm>
            <a:off x="5472113" y="2528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2" name="AutoShape 42" descr="066"/>
          <p:cNvSpPr>
            <a:spLocks noChangeArrowheads="1"/>
          </p:cNvSpPr>
          <p:nvPr/>
        </p:nvSpPr>
        <p:spPr bwMode="auto">
          <a:xfrm>
            <a:off x="6408738" y="2838450"/>
            <a:ext cx="2647950" cy="3706813"/>
          </a:xfrm>
          <a:prstGeom prst="wedgeEllipseCallout">
            <a:avLst>
              <a:gd name="adj1" fmla="val 32194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计数初值格式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二进制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十进制</a:t>
            </a:r>
          </a:p>
        </p:txBody>
      </p:sp>
      <p:sp>
        <p:nvSpPr>
          <p:cNvPr id="107563" name="Line 43"/>
          <p:cNvSpPr>
            <a:spLocks noChangeShapeType="1"/>
          </p:cNvSpPr>
          <p:nvPr/>
        </p:nvSpPr>
        <p:spPr bwMode="auto">
          <a:xfrm flipH="1">
            <a:off x="7948613" y="2554288"/>
            <a:ext cx="241300" cy="382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4" name="Rectangle 44" descr="076"/>
          <p:cNvSpPr>
            <a:spLocks noChangeArrowheads="1"/>
          </p:cNvSpPr>
          <p:nvPr/>
        </p:nvSpPr>
        <p:spPr bwMode="auto">
          <a:xfrm>
            <a:off x="250825" y="5589588"/>
            <a:ext cx="8748713" cy="122396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</a:rPr>
              <a:t>控制字写入控制寄存器（</a:t>
            </a:r>
            <a:r>
              <a:rPr kumimoji="1" lang="en-US" altLang="zh-CN" sz="2400" b="1">
                <a:solidFill>
                  <a:srgbClr val="A50021"/>
                </a:solidFill>
                <a:latin typeface="Tahoma" panose="020B0604030504040204" pitchFamily="34" charset="0"/>
              </a:rPr>
              <a:t>A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ahoma" panose="020B0604030504040204" pitchFamily="34" charset="0"/>
              </a:rPr>
              <a:t>1</a:t>
            </a:r>
            <a:r>
              <a:rPr kumimoji="1" lang="en-US" altLang="zh-CN" sz="2400" b="1">
                <a:solidFill>
                  <a:srgbClr val="A50021"/>
                </a:solidFill>
                <a:latin typeface="Tahoma" panose="020B0604030504040204" pitchFamily="34" charset="0"/>
              </a:rPr>
              <a:t>A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ahoma" panose="020B0604030504040204" pitchFamily="34" charset="0"/>
              </a:rPr>
              <a:t>0</a:t>
            </a:r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</a:rPr>
              <a:t>＝</a:t>
            </a:r>
            <a:r>
              <a:rPr kumimoji="1" lang="en-US" altLang="zh-CN" sz="2400" b="1">
                <a:solidFill>
                  <a:srgbClr val="A50021"/>
                </a:solidFill>
                <a:latin typeface="Tahoma" panose="020B0604030504040204" pitchFamily="34" charset="0"/>
              </a:rPr>
              <a:t>11</a:t>
            </a:r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</a:rPr>
              <a:t>）</a:t>
            </a:r>
            <a:endParaRPr kumimoji="1"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6" grpId="0" animBg="1" autoUpdateAnimBg="0"/>
      <p:bldP spid="107558" grpId="0" animBg="1" autoUpdateAnimBg="0"/>
      <p:bldP spid="107560" grpId="0" animBg="1" autoUpdateAnimBg="0"/>
      <p:bldP spid="107562" grpId="0" animBg="1" autoUpdateAnimBg="0"/>
      <p:bldP spid="10756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读出控制字（锁存命令）</a:t>
            </a:r>
          </a:p>
        </p:txBody>
      </p:sp>
      <p:graphicFrame>
        <p:nvGraphicFramePr>
          <p:cNvPr id="108685" name="Group 141"/>
          <p:cNvGraphicFramePr>
            <a:graphicFrameLocks noGrp="1"/>
          </p:cNvGraphicFramePr>
          <p:nvPr>
            <p:ph sz="half" idx="1"/>
          </p:nvPr>
        </p:nvGraphicFramePr>
        <p:xfrm>
          <a:off x="468313" y="1125538"/>
          <a:ext cx="8207375" cy="518048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5322012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1299902904"/>
                    </a:ext>
                  </a:extLst>
                </a:gridCol>
                <a:gridCol w="1684337">
                  <a:extLst>
                    <a:ext uri="{9D8B030D-6E8A-4147-A177-3AD203B41FA5}">
                      <a16:colId xmlns:a16="http://schemas.microsoft.com/office/drawing/2014/main" val="1293458165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128081607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194721507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3666986777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1140287894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386115784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355527"/>
                  </a:ext>
                </a:extLst>
              </a:tr>
            </a:tbl>
          </a:graphicData>
        </a:graphic>
      </p:graphicFrame>
      <p:graphicFrame>
        <p:nvGraphicFramePr>
          <p:cNvPr id="108673" name="Group 129"/>
          <p:cNvGraphicFramePr>
            <a:graphicFrameLocks noGrp="1"/>
          </p:cNvGraphicFramePr>
          <p:nvPr>
            <p:ph sz="half" idx="2"/>
          </p:nvPr>
        </p:nvGraphicFramePr>
        <p:xfrm>
          <a:off x="541338" y="1643063"/>
          <a:ext cx="8351837" cy="457200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1505867410"/>
                    </a:ext>
                  </a:extLst>
                </a:gridCol>
                <a:gridCol w="1789112">
                  <a:extLst>
                    <a:ext uri="{9D8B030D-6E8A-4147-A177-3AD203B41FA5}">
                      <a16:colId xmlns:a16="http://schemas.microsoft.com/office/drawing/2014/main" val="1458240945"/>
                    </a:ext>
                  </a:extLst>
                </a:gridCol>
                <a:gridCol w="1716088">
                  <a:extLst>
                    <a:ext uri="{9D8B030D-6E8A-4147-A177-3AD203B41FA5}">
                      <a16:colId xmlns:a16="http://schemas.microsoft.com/office/drawing/2014/main" val="445817471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411483591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91375933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447955172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45147125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CNT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CNT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CNT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085205"/>
                  </a:ext>
                </a:extLst>
              </a:tr>
            </a:tbl>
          </a:graphicData>
        </a:graphic>
      </p:graphicFrame>
      <p:sp>
        <p:nvSpPr>
          <p:cNvPr id="108598" name="AutoShape 54" descr="066"/>
          <p:cNvSpPr>
            <a:spLocks noChangeArrowheads="1"/>
          </p:cNvSpPr>
          <p:nvPr/>
        </p:nvSpPr>
        <p:spPr bwMode="auto">
          <a:xfrm>
            <a:off x="446088" y="2398713"/>
            <a:ext cx="3344862" cy="3276600"/>
          </a:xfrm>
          <a:prstGeom prst="wedgeEllipseCallout">
            <a:avLst>
              <a:gd name="adj1" fmla="val 15069"/>
              <a:gd name="adj2" fmla="val 33431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读出控制字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标识符</a:t>
            </a:r>
          </a:p>
        </p:txBody>
      </p:sp>
      <p:sp>
        <p:nvSpPr>
          <p:cNvPr id="108599" name="Line 55"/>
          <p:cNvSpPr>
            <a:spLocks noChangeShapeType="1"/>
          </p:cNvSpPr>
          <p:nvPr/>
        </p:nvSpPr>
        <p:spPr bwMode="auto">
          <a:xfrm>
            <a:off x="1311275" y="2111375"/>
            <a:ext cx="336550" cy="5286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00" name="AutoShape 56" descr="066"/>
          <p:cNvSpPr>
            <a:spLocks noChangeArrowheads="1"/>
          </p:cNvSpPr>
          <p:nvPr/>
        </p:nvSpPr>
        <p:spPr bwMode="auto">
          <a:xfrm>
            <a:off x="1030288" y="2444750"/>
            <a:ext cx="3829050" cy="3230563"/>
          </a:xfrm>
          <a:prstGeom prst="wedgeEllipseCallout">
            <a:avLst>
              <a:gd name="adj1" fmla="val 6843"/>
              <a:gd name="adj2" fmla="val 3462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，对计数器的当前值进行锁存</a:t>
            </a:r>
          </a:p>
        </p:txBody>
      </p:sp>
      <p:sp>
        <p:nvSpPr>
          <p:cNvPr id="108601" name="Line 57"/>
          <p:cNvSpPr>
            <a:spLocks noChangeShapeType="1"/>
          </p:cNvSpPr>
          <p:nvPr/>
        </p:nvSpPr>
        <p:spPr bwMode="auto">
          <a:xfrm>
            <a:off x="2700338" y="2147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02" name="AutoShape 58" descr="066"/>
          <p:cNvSpPr>
            <a:spLocks noChangeArrowheads="1"/>
          </p:cNvSpPr>
          <p:nvPr/>
        </p:nvSpPr>
        <p:spPr bwMode="auto">
          <a:xfrm>
            <a:off x="2643188" y="2444750"/>
            <a:ext cx="3297237" cy="3159125"/>
          </a:xfrm>
          <a:prstGeom prst="wedgeEllipseCallout">
            <a:avLst>
              <a:gd name="adj1" fmla="val 25495"/>
              <a:gd name="adj2" fmla="val 36532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，对计数器的状态锁存</a:t>
            </a:r>
          </a:p>
        </p:txBody>
      </p:sp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4090988" y="2147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04" name="AutoShape 60" descr="066"/>
          <p:cNvSpPr>
            <a:spLocks noChangeArrowheads="1"/>
          </p:cNvSpPr>
          <p:nvPr/>
        </p:nvSpPr>
        <p:spPr bwMode="auto">
          <a:xfrm>
            <a:off x="6532563" y="2420938"/>
            <a:ext cx="2647950" cy="3254375"/>
          </a:xfrm>
          <a:prstGeom prst="wedgeEllipseCallout">
            <a:avLst>
              <a:gd name="adj1" fmla="val 32194"/>
              <a:gd name="adj2" fmla="val 3400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</a:rPr>
              <a:t>必须为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8605" name="Line 61"/>
          <p:cNvSpPr>
            <a:spLocks noChangeShapeType="1"/>
          </p:cNvSpPr>
          <p:nvPr/>
        </p:nvSpPr>
        <p:spPr bwMode="auto">
          <a:xfrm flipH="1">
            <a:off x="7956550" y="2133600"/>
            <a:ext cx="21590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95" name="Line 89"/>
          <p:cNvSpPr>
            <a:spLocks noChangeShapeType="1"/>
          </p:cNvSpPr>
          <p:nvPr/>
        </p:nvSpPr>
        <p:spPr bwMode="auto">
          <a:xfrm>
            <a:off x="1979613" y="1716088"/>
            <a:ext cx="10080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6" name="Line 95"/>
          <p:cNvSpPr>
            <a:spLocks noChangeShapeType="1"/>
          </p:cNvSpPr>
          <p:nvPr/>
        </p:nvSpPr>
        <p:spPr bwMode="auto">
          <a:xfrm>
            <a:off x="3635375" y="1716088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8" name="AutoShape 104" descr="066"/>
          <p:cNvSpPr>
            <a:spLocks noChangeArrowheads="1"/>
          </p:cNvSpPr>
          <p:nvPr/>
        </p:nvSpPr>
        <p:spPr bwMode="auto">
          <a:xfrm>
            <a:off x="4284663" y="2435225"/>
            <a:ext cx="3297237" cy="3159125"/>
          </a:xfrm>
          <a:prstGeom prst="wedgeEllipseCallout">
            <a:avLst>
              <a:gd name="adj1" fmla="val -17741"/>
              <a:gd name="adj2" fmla="val 4366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分别对应计数器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8649" name="Line 105"/>
          <p:cNvSpPr>
            <a:spLocks noChangeShapeType="1"/>
          </p:cNvSpPr>
          <p:nvPr/>
        </p:nvSpPr>
        <p:spPr bwMode="auto">
          <a:xfrm flipH="1">
            <a:off x="5867400" y="2147888"/>
            <a:ext cx="360363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74" name="Rectangle 130" descr="076"/>
          <p:cNvSpPr>
            <a:spLocks noChangeArrowheads="1"/>
          </p:cNvSpPr>
          <p:nvPr/>
        </p:nvSpPr>
        <p:spPr bwMode="auto">
          <a:xfrm>
            <a:off x="250825" y="5589588"/>
            <a:ext cx="8748713" cy="122396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可用锁存命令同时锁存多个计数器的计数值，也可锁存</a:t>
            </a:r>
          </a:p>
          <a:p>
            <a:pPr algn="ctr" eaLnBrk="1" hangingPunct="1"/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某个计数器计数值和状态值。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7362E-690E-4EF3-A661-85CB42F1EB5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1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8" grpId="0" animBg="1" autoUpdateAnimBg="0"/>
      <p:bldP spid="108600" grpId="0" animBg="1" autoUpdateAnimBg="0"/>
      <p:bldP spid="108602" grpId="0" animBg="1" autoUpdateAnimBg="0"/>
      <p:bldP spid="108604" grpId="0" animBg="1" autoUpdateAnimBg="0"/>
      <p:bldP spid="108648" grpId="0" animBg="1" autoUpdateAnimBg="0"/>
      <p:bldP spid="10867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8254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状态寄存器和状态字</a:t>
            </a: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412875"/>
          <a:ext cx="81724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位图图像" r:id="rId3" imgW="5028571" imgH="647619" progId="Paint.Picture">
                  <p:embed/>
                </p:oleObj>
              </mc:Choice>
              <mc:Fallback>
                <p:oleObj name="位图图像" r:id="rId3" imgW="5028571" imgH="6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81724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79388" y="2560638"/>
            <a:ext cx="864076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/>
              <a:t>D</a:t>
            </a:r>
            <a:r>
              <a:rPr lang="en-US" altLang="zh-CN" sz="2400" b="1" baseline="-25000"/>
              <a:t>7</a:t>
            </a:r>
            <a:r>
              <a:rPr lang="zh-CN" altLang="en-US" sz="2400" b="1"/>
              <a:t>：表示</a:t>
            </a:r>
            <a:r>
              <a:rPr lang="en-US" altLang="zh-CN" sz="2400" b="1"/>
              <a:t>OUT</a:t>
            </a:r>
            <a:r>
              <a:rPr lang="zh-CN" altLang="en-US" sz="2400" b="1"/>
              <a:t>端的状态。为</a:t>
            </a:r>
            <a:r>
              <a:rPr lang="en-US" altLang="zh-CN" sz="2400" b="1"/>
              <a:t>1</a:t>
            </a:r>
            <a:r>
              <a:rPr lang="zh-CN" altLang="en-US" sz="2400" b="1"/>
              <a:t>，表示</a:t>
            </a:r>
            <a:r>
              <a:rPr lang="en-US" altLang="zh-CN" sz="2400" b="1"/>
              <a:t>OUT</a:t>
            </a:r>
            <a:r>
              <a:rPr lang="zh-CN" altLang="en-US" sz="2400" b="1"/>
              <a:t>端为高电平，为</a:t>
            </a:r>
            <a:r>
              <a:rPr lang="en-US" altLang="zh-CN" sz="2400" b="1"/>
              <a:t>0</a:t>
            </a:r>
            <a:r>
              <a:rPr lang="zh-CN" altLang="en-US" sz="2400" b="1"/>
              <a:t>，表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/>
              <a:t>        示</a:t>
            </a:r>
            <a:r>
              <a:rPr lang="en-US" altLang="zh-CN" sz="2400" b="1"/>
              <a:t>OUT</a:t>
            </a:r>
            <a:r>
              <a:rPr lang="zh-CN" altLang="en-US" sz="2400" b="1"/>
              <a:t>端为低电平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/>
              <a:t>D</a:t>
            </a:r>
            <a:r>
              <a:rPr lang="en-US" altLang="zh-CN" sz="2400" b="1" baseline="-25000"/>
              <a:t>6</a:t>
            </a:r>
            <a:r>
              <a:rPr lang="zh-CN" altLang="en-US" sz="2400" b="1"/>
              <a:t>：表示初值是否已经装入计数器。为</a:t>
            </a:r>
            <a:r>
              <a:rPr lang="en-US" altLang="zh-CN" sz="2400" b="1"/>
              <a:t>0</a:t>
            </a:r>
            <a:r>
              <a:rPr lang="zh-CN" altLang="en-US" sz="2400" b="1"/>
              <a:t>，表示初值已经装入 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/>
              <a:t>       计数器，为</a:t>
            </a:r>
            <a:r>
              <a:rPr lang="en-US" altLang="zh-CN" sz="2400" b="1"/>
              <a:t>1</a:t>
            </a:r>
            <a:r>
              <a:rPr lang="zh-CN" altLang="en-US" sz="2400" b="1"/>
              <a:t>，表示没有装入。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/>
              <a:t>D</a:t>
            </a:r>
            <a:r>
              <a:rPr lang="en-US" altLang="zh-CN" sz="2400" b="1" baseline="-25000"/>
              <a:t>5</a:t>
            </a:r>
            <a:r>
              <a:rPr lang="en-US" altLang="zh-CN" sz="2400" b="1"/>
              <a:t>——D</a:t>
            </a:r>
            <a:r>
              <a:rPr lang="en-US" altLang="zh-CN" sz="2400" b="1" baseline="-25000"/>
              <a:t>0</a:t>
            </a:r>
            <a:r>
              <a:rPr lang="zh-CN" altLang="en-US" sz="2400" b="1"/>
              <a:t>：与模式设置控制字的对应位含义相同。</a:t>
            </a:r>
          </a:p>
          <a:p>
            <a:pPr eaLnBrk="1" hangingPunct="1">
              <a:lnSpc>
                <a:spcPct val="125000"/>
              </a:lnSpc>
            </a:pPr>
            <a:endParaRPr lang="en-US" altLang="zh-CN" sz="2400" b="1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2195513" y="1844675"/>
            <a:ext cx="1368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8">
            <a:hlinkClick r:id="rId5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554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9.4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的编程命令 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281987" cy="5327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编程原则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① 设置初值前必须先写控制字；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② 初值</a:t>
            </a:r>
            <a:r>
              <a:rPr lang="zh-CN" altLang="en-US" smtClean="0">
                <a:latin typeface="Times New Roman" panose="02020603050405020304" pitchFamily="18" charset="0"/>
              </a:rPr>
              <a:t>设置要符合控制字中的格式规定；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③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要读取计数器的当前值和状态字，必须用控制字先锁定，才能读取。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9.4  8253/8254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的编程命令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编程命令有两类：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① 读出命令；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宋体" panose="02010600030101010101" pitchFamily="2" charset="-122"/>
              </a:rPr>
              <a:t>读计数器计数值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宋体" panose="02010600030101010101" pitchFamily="2" charset="-122"/>
              </a:rPr>
              <a:t>读状态寄存器值（只对</a:t>
            </a:r>
            <a:r>
              <a:rPr lang="en-US" altLang="zh-CN" smtClean="0">
                <a:latin typeface="宋体" panose="02010600030101010101" pitchFamily="2" charset="-122"/>
              </a:rPr>
              <a:t>8254</a:t>
            </a:r>
            <a:r>
              <a:rPr lang="zh-CN" altLang="en-US" smtClean="0">
                <a:latin typeface="宋体" panose="02010600030101010101" pitchFamily="2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② 写入命令；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模式设置控制字命令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读出控制字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琐存命令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设置计数初始值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章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定时器和多功能接口芯片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9.1 </a:t>
            </a:r>
            <a:r>
              <a:rPr lang="zh-CN" altLang="en-US" sz="2800" smtClean="0">
                <a:hlinkClick r:id="" action="ppaction://hlinkshowjump?jump=nextslide"/>
              </a:rPr>
              <a:t>可编程计数器</a:t>
            </a:r>
            <a:r>
              <a:rPr lang="en-US" altLang="zh-CN" sz="2800" smtClean="0">
                <a:hlinkClick r:id="" action="ppaction://hlinkshowjump?jump=nextslide"/>
              </a:rPr>
              <a:t>/</a:t>
            </a:r>
            <a:r>
              <a:rPr lang="zh-CN" altLang="en-US" sz="2800" smtClean="0">
                <a:hlinkClick r:id="" action="ppaction://hlinkshowjump?jump=nextslide"/>
              </a:rPr>
              <a:t>定时器的工作原理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9.2 </a:t>
            </a:r>
            <a:r>
              <a:rPr lang="en-US" altLang="zh-CN" sz="2800" smtClean="0">
                <a:hlinkClick r:id="rId2" action="ppaction://hlinksldjump"/>
              </a:rPr>
              <a:t>8253/8254</a:t>
            </a:r>
            <a:r>
              <a:rPr lang="zh-CN" altLang="en-US" sz="2800" smtClean="0">
                <a:hlinkClick r:id="rId2" action="ppaction://hlinksldjump"/>
              </a:rPr>
              <a:t>的编程结构和外部信号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9.3 </a:t>
            </a:r>
            <a:r>
              <a:rPr lang="en-US" altLang="zh-CN" sz="2800" smtClean="0">
                <a:hlinkClick r:id="rId3" action="ppaction://hlinksldjump"/>
              </a:rPr>
              <a:t>8253/8254</a:t>
            </a:r>
            <a:r>
              <a:rPr lang="zh-CN" altLang="en-US" sz="2800" smtClean="0">
                <a:hlinkClick r:id="rId3" action="ppaction://hlinksldjump"/>
              </a:rPr>
              <a:t>的控制字和状态字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9.4 </a:t>
            </a:r>
            <a:r>
              <a:rPr lang="en-US" altLang="zh-CN" sz="2800" smtClean="0">
                <a:hlinkClick r:id="rId4" action="ppaction://hlinksldjump"/>
              </a:rPr>
              <a:t>8253/8254</a:t>
            </a:r>
            <a:r>
              <a:rPr lang="zh-CN" altLang="en-US" sz="2800" smtClean="0">
                <a:hlinkClick r:id="rId4" action="ppaction://hlinksldjump"/>
              </a:rPr>
              <a:t>的编程命令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9.5 </a:t>
            </a:r>
            <a:r>
              <a:rPr lang="en-US" altLang="zh-CN" sz="2800" smtClean="0">
                <a:hlinkClick r:id="rId5" action="ppaction://hlinksldjump"/>
              </a:rPr>
              <a:t>8253/8254</a:t>
            </a:r>
            <a:r>
              <a:rPr lang="zh-CN" altLang="en-US" sz="2800" smtClean="0">
                <a:hlinkClick r:id="rId5" action="ppaction://hlinksldjump"/>
              </a:rPr>
              <a:t>的工作模式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9.6 </a:t>
            </a:r>
            <a:r>
              <a:rPr lang="en-US" altLang="zh-CN" sz="2800" smtClean="0">
                <a:hlinkClick r:id="rId6" action="ppaction://hlinksldjump"/>
              </a:rPr>
              <a:t>8253/8254</a:t>
            </a:r>
            <a:r>
              <a:rPr lang="zh-CN" altLang="en-US" sz="2800" smtClean="0">
                <a:hlinkClick r:id="rId6" action="ppaction://hlinksldjump"/>
              </a:rPr>
              <a:t>应用举例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9.7 </a:t>
            </a:r>
            <a:r>
              <a:rPr lang="en-US" altLang="zh-CN" sz="2800" smtClean="0">
                <a:hlinkClick r:id="rId7" action="ppaction://hlinksldjump"/>
              </a:rPr>
              <a:t>32</a:t>
            </a:r>
            <a:r>
              <a:rPr lang="zh-CN" altLang="en-US" sz="2800" smtClean="0">
                <a:hlinkClick r:id="rId7" action="ppaction://hlinksldjump"/>
              </a:rPr>
              <a:t>位微型计算机系统中的多功能接口芯片</a:t>
            </a:r>
            <a:r>
              <a:rPr lang="en-US" altLang="zh-CN" sz="2800" smtClean="0">
                <a:hlinkClick r:id="rId7" action="ppaction://hlinksldjump"/>
              </a:rPr>
              <a:t>82380</a:t>
            </a: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写入计数初值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0" y="1400175"/>
            <a:ext cx="7688263" cy="441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选择二进制时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计数值范围：</a:t>
            </a:r>
            <a:r>
              <a:rPr lang="en-US" altLang="zh-CN" smtClean="0"/>
              <a:t>0000H</a:t>
            </a:r>
            <a:r>
              <a:rPr lang="zh-CN" altLang="en-US" smtClean="0">
                <a:latin typeface="Times New Roman" panose="02020603050405020304" pitchFamily="18" charset="0"/>
              </a:rPr>
              <a:t>～</a:t>
            </a:r>
            <a:r>
              <a:rPr lang="en-US" altLang="zh-CN" smtClean="0"/>
              <a:t>FFFFH</a:t>
            </a:r>
          </a:p>
          <a:p>
            <a:pPr lvl="1" eaLnBrk="1" hangingPunct="1">
              <a:defRPr/>
            </a:pPr>
            <a:r>
              <a:rPr lang="en-US" altLang="zh-CN" smtClean="0"/>
              <a:t>0000H</a:t>
            </a:r>
            <a:r>
              <a:rPr lang="zh-CN" altLang="en-US" smtClean="0">
                <a:latin typeface="Times New Roman" panose="02020603050405020304" pitchFamily="18" charset="0"/>
              </a:rPr>
              <a:t>是最大值，代表</a:t>
            </a:r>
            <a:r>
              <a:rPr lang="en-US" altLang="zh-CN" smtClean="0"/>
              <a:t>65536</a:t>
            </a:r>
          </a:p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选择十进制（</a:t>
            </a:r>
            <a:r>
              <a:rPr lang="en-US" altLang="zh-CN" sz="2800" smtClean="0"/>
              <a:t>BCD</a:t>
            </a:r>
            <a:r>
              <a:rPr lang="zh-CN" altLang="en-US" sz="2800" smtClean="0">
                <a:latin typeface="Times New Roman" panose="02020603050405020304" pitchFamily="18" charset="0"/>
              </a:rPr>
              <a:t>码）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计数值范围：</a:t>
            </a:r>
            <a:r>
              <a:rPr lang="en-US" altLang="zh-CN" smtClean="0"/>
              <a:t>0000</a:t>
            </a:r>
            <a:r>
              <a:rPr lang="zh-CN" altLang="en-US" smtClean="0">
                <a:latin typeface="Times New Roman" panose="02020603050405020304" pitchFamily="18" charset="0"/>
              </a:rPr>
              <a:t>～</a:t>
            </a:r>
            <a:r>
              <a:rPr lang="en-US" altLang="zh-CN" smtClean="0"/>
              <a:t>9999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smtClean="0"/>
              <a:t>0000</a:t>
            </a:r>
            <a:r>
              <a:rPr lang="zh-CN" altLang="en-US" smtClean="0">
                <a:latin typeface="Times New Roman" panose="02020603050405020304" pitchFamily="18" charset="0"/>
              </a:rPr>
              <a:t>代表最大值</a:t>
            </a:r>
            <a:r>
              <a:rPr lang="en-US" altLang="zh-CN" smtClean="0"/>
              <a:t>10000</a:t>
            </a:r>
          </a:p>
        </p:txBody>
      </p:sp>
      <p:sp>
        <p:nvSpPr>
          <p:cNvPr id="70662" name="Rectangle 6" descr="076"/>
          <p:cNvSpPr>
            <a:spLocks noChangeArrowheads="1"/>
          </p:cNvSpPr>
          <p:nvPr/>
        </p:nvSpPr>
        <p:spPr bwMode="auto">
          <a:xfrm>
            <a:off x="684213" y="4797425"/>
            <a:ext cx="7416800" cy="115252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A50021"/>
                </a:solidFill>
                <a:latin typeface="Tahoma" panose="020B0604030504040204" pitchFamily="34" charset="0"/>
              </a:rPr>
              <a:t>计数值写入计数器各自的</a:t>
            </a:r>
            <a:r>
              <a:rPr kumimoji="1" lang="en-US" altLang="zh-CN" sz="2800" b="1">
                <a:solidFill>
                  <a:srgbClr val="A50021"/>
                </a:solidFill>
                <a:latin typeface="Tahoma" panose="020B0604030504040204" pitchFamily="34" charset="0"/>
              </a:rPr>
              <a:t>I/O</a:t>
            </a:r>
            <a:r>
              <a:rPr kumimoji="1" lang="zh-CN" altLang="en-US" sz="2800" b="1">
                <a:solidFill>
                  <a:srgbClr val="A50021"/>
                </a:solidFill>
                <a:latin typeface="Tahoma" panose="020B0604030504040204" pitchFamily="34" charset="0"/>
              </a:rPr>
              <a:t>地址</a:t>
            </a:r>
            <a:endParaRPr kumimoji="1" lang="zh-CN" altLang="en-US" sz="28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写入计数初值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ffectLst/>
              </a:rPr>
              <a:t>当采用二进制计数时，计数初值</a:t>
            </a:r>
            <a:r>
              <a:rPr lang="en-US" altLang="zh-CN" sz="2800" smtClean="0">
                <a:effectLst/>
              </a:rPr>
              <a:t>N</a:t>
            </a:r>
            <a:r>
              <a:rPr lang="zh-CN" altLang="en-US" sz="2800" smtClean="0">
                <a:effectLst/>
              </a:rPr>
              <a:t>可以写成二进制形式，也可以写成十进制格式。</a:t>
            </a:r>
          </a:p>
          <a:p>
            <a:pPr eaLnBrk="1" hangingPunct="1"/>
            <a:r>
              <a:rPr lang="zh-CN" altLang="en-US" sz="2800" smtClean="0">
                <a:solidFill>
                  <a:schemeClr val="tx1"/>
                </a:solidFill>
                <a:effectLst/>
              </a:rPr>
              <a:t>例如：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AX,0040H  ;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0040H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16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位二进制计数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0000000001000000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 OUT Port, AL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先写低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位（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Port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为端口号）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AL, AH</a:t>
            </a:r>
            <a:endParaRPr lang="en-US" altLang="zh-CN" sz="2000" smtClean="0">
              <a:solidFill>
                <a:schemeClr val="tx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 OUT Port, AL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后写高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chemeClr val="tx1"/>
              </a:soli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写入计数初值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268413"/>
            <a:ext cx="8839200" cy="5256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当采用十进制（</a:t>
            </a:r>
            <a:r>
              <a:rPr lang="en-US" altLang="zh-CN" sz="2800" smtClean="0"/>
              <a:t>BCD</a:t>
            </a:r>
            <a:r>
              <a:rPr lang="zh-CN" altLang="en-US" sz="2800" smtClean="0"/>
              <a:t>码）计数时，把计算得到的十进制计数初值</a:t>
            </a:r>
            <a:r>
              <a:rPr lang="en-US" altLang="zh-CN" sz="2800" smtClean="0"/>
              <a:t>N</a:t>
            </a:r>
            <a:r>
              <a:rPr lang="zh-CN" altLang="en-US" sz="2800" smtClean="0"/>
              <a:t>加上后缀</a:t>
            </a:r>
            <a:r>
              <a:rPr lang="en-US" altLang="zh-CN" sz="2800" smtClean="0"/>
              <a:t>H</a:t>
            </a:r>
            <a:r>
              <a:rPr lang="zh-CN" altLang="en-US" sz="2800" smtClean="0"/>
              <a:t>。</a:t>
            </a:r>
          </a:p>
          <a:p>
            <a:pPr eaLnBrk="1" hangingPunct="1">
              <a:defRPr/>
            </a:pPr>
            <a:r>
              <a:rPr lang="zh-CN" altLang="en-US" sz="2800" smtClean="0">
                <a:solidFill>
                  <a:schemeClr val="tx1"/>
                </a:solidFill>
              </a:rPr>
              <a:t>例如：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AL,100H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计数初值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N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为十进制数（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BCD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码）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OUT Port, AL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MOV AX,2567H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计数初值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N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为十进制数（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BCD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码）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2567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OUT Port, AL    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先写低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AL, AH     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位送低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Port, AL    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后写高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  <a:endParaRPr lang="zh-CN" altLang="en-US" sz="24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读取计数值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557338"/>
            <a:ext cx="7953375" cy="2892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对</a:t>
            </a:r>
            <a:r>
              <a:rPr lang="en-US" altLang="zh-CN" sz="2800" smtClean="0"/>
              <a:t>8</a:t>
            </a:r>
            <a:r>
              <a:rPr lang="zh-CN" altLang="en-US" sz="2800" smtClean="0">
                <a:latin typeface="Times New Roman" panose="02020603050405020304" pitchFamily="18" charset="0"/>
              </a:rPr>
              <a:t>位数据线，读取</a:t>
            </a:r>
            <a:r>
              <a:rPr lang="en-US" altLang="zh-CN" sz="2800" smtClean="0"/>
              <a:t>16</a:t>
            </a:r>
            <a:r>
              <a:rPr lang="zh-CN" altLang="en-US" sz="2800" smtClean="0">
                <a:latin typeface="Times New Roman" panose="02020603050405020304" pitchFamily="18" charset="0"/>
              </a:rPr>
              <a:t>位计数值需分两次</a:t>
            </a:r>
            <a:endParaRPr lang="zh-CN" altLang="en-US" sz="2800" smtClean="0"/>
          </a:p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计数在不断进行，应该将当前计数值先行锁存，然后读取：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向控制</a:t>
            </a:r>
            <a:r>
              <a:rPr lang="en-US" altLang="zh-CN" smtClean="0">
                <a:latin typeface="Times New Roman" panose="02020603050405020304" pitchFamily="18" charset="0"/>
              </a:rPr>
              <a:t>I/O</a:t>
            </a:r>
            <a:r>
              <a:rPr lang="zh-CN" altLang="en-US" smtClean="0">
                <a:latin typeface="Times New Roman" panose="02020603050405020304" pitchFamily="18" charset="0"/>
              </a:rPr>
              <a:t>地址：给</a:t>
            </a:r>
            <a:r>
              <a:rPr lang="en-US" altLang="zh-CN" smtClean="0">
                <a:latin typeface="Times New Roman" panose="02020603050405020304" pitchFamily="18" charset="0"/>
              </a:rPr>
              <a:t>8253/8254</a:t>
            </a:r>
            <a:r>
              <a:rPr lang="zh-CN" altLang="en-US" smtClean="0">
                <a:latin typeface="Times New Roman" panose="02020603050405020304" pitchFamily="18" charset="0"/>
              </a:rPr>
              <a:t>写入锁存命令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从计数器</a:t>
            </a:r>
            <a:r>
              <a:rPr lang="en-US" altLang="zh-CN" smtClean="0">
                <a:latin typeface="Times New Roman" panose="02020603050405020304" pitchFamily="18" charset="0"/>
              </a:rPr>
              <a:t>I/O</a:t>
            </a:r>
            <a:r>
              <a:rPr lang="zh-CN" altLang="en-US" smtClean="0">
                <a:latin typeface="Times New Roman" panose="02020603050405020304" pitchFamily="18" charset="0"/>
              </a:rPr>
              <a:t>地址：读取锁存的计数值</a:t>
            </a:r>
          </a:p>
        </p:txBody>
      </p:sp>
      <p:sp>
        <p:nvSpPr>
          <p:cNvPr id="71686" name="Rectangle 6" descr="076"/>
          <p:cNvSpPr>
            <a:spLocks noChangeArrowheads="1"/>
          </p:cNvSpPr>
          <p:nvPr/>
        </p:nvSpPr>
        <p:spPr bwMode="auto">
          <a:xfrm>
            <a:off x="360363" y="4867275"/>
            <a:ext cx="8459787" cy="108267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A50021"/>
                </a:solidFill>
                <a:latin typeface="Tahoma" panose="020B0604030504040204" pitchFamily="34" charset="0"/>
              </a:rPr>
              <a:t>读取计数值，要注意读写格式和计数数制</a:t>
            </a:r>
            <a:endParaRPr kumimoji="1" lang="zh-CN" altLang="en-US" sz="28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540750" cy="55895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000000"/>
                </a:solidFill>
              </a:rPr>
              <a:t>读取计数器</a:t>
            </a:r>
            <a:r>
              <a:rPr lang="en-US" altLang="zh-CN" sz="24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的当前计数值的例子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 AL, 11011000B  </a:t>
            </a:r>
            <a:r>
              <a:rPr lang="zh-CN" altLang="en-US" sz="2000" b="1" smtClean="0"/>
              <a:t>；对计数器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发锁存命令，锁存当前计数值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OUT    76H, AL         </a:t>
            </a:r>
            <a:r>
              <a:rPr lang="zh-CN" altLang="en-US" sz="2000" b="1" smtClean="0"/>
              <a:t>；</a:t>
            </a:r>
            <a:r>
              <a:rPr lang="en-US" altLang="zh-CN" sz="2000" b="1" smtClean="0"/>
              <a:t>76H</a:t>
            </a:r>
            <a:r>
              <a:rPr lang="zh-CN" altLang="en-US" sz="2000" b="1" smtClean="0"/>
              <a:t>为控制口地址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 	   AL, 74H	   </a:t>
            </a:r>
            <a:r>
              <a:rPr lang="zh-CN" altLang="en-US" sz="2000" b="1" smtClean="0"/>
              <a:t>；读取计数器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的读取值，</a:t>
            </a:r>
            <a:r>
              <a:rPr lang="en-US" altLang="zh-CN" sz="2000" b="1" smtClean="0"/>
              <a:t>74H</a:t>
            </a:r>
            <a:r>
              <a:rPr lang="zh-CN" altLang="en-US" sz="2000" b="1" smtClean="0"/>
              <a:t>为计数器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的地址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―――――――――――――――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000000"/>
                </a:solidFill>
              </a:rPr>
              <a:t>对</a:t>
            </a:r>
            <a:r>
              <a:rPr lang="en-US" altLang="zh-CN" sz="2400" smtClean="0">
                <a:solidFill>
                  <a:srgbClr val="000000"/>
                </a:solidFill>
              </a:rPr>
              <a:t>8254</a:t>
            </a:r>
            <a:r>
              <a:rPr lang="zh-CN" altLang="en-US" sz="2400" smtClean="0">
                <a:solidFill>
                  <a:srgbClr val="000000"/>
                </a:solidFill>
              </a:rPr>
              <a:t>读取状态字和计数值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AL, 11000010B	</a:t>
            </a:r>
            <a:r>
              <a:rPr lang="zh-CN" altLang="en-US" sz="2000" b="1" smtClean="0"/>
              <a:t>；计数器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的锁存命令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OUT   76H, AL  </a:t>
            </a:r>
            <a:r>
              <a:rPr lang="zh-CN" altLang="en-US" sz="2000" b="1" smtClean="0"/>
              <a:t>；</a:t>
            </a:r>
            <a:r>
              <a:rPr lang="en-US" altLang="zh-CN" sz="2000" b="1" smtClean="0"/>
              <a:t>76H</a:t>
            </a:r>
            <a:r>
              <a:rPr lang="zh-CN" altLang="en-US" sz="2000" b="1" smtClean="0"/>
              <a:t>为控制口地址，对锁存计数器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的状态和计数值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	  AL, 76H		</a:t>
            </a:r>
            <a:r>
              <a:rPr lang="zh-CN" altLang="en-US" sz="2000" b="1" smtClean="0"/>
              <a:t>；从状态口读取计数器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的状态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CL, AL		</a:t>
            </a:r>
            <a:r>
              <a:rPr lang="zh-CN" altLang="en-US" sz="2000" b="1" smtClean="0"/>
              <a:t>；将计数器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的状态送到</a:t>
            </a:r>
            <a:r>
              <a:rPr lang="en-US" altLang="zh-CN" sz="2000" b="1" smtClean="0"/>
              <a:t>CL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 AL, 70H		             </a:t>
            </a:r>
            <a:r>
              <a:rPr lang="zh-CN" altLang="en-US" sz="2000" b="1" smtClean="0"/>
              <a:t>；读取计数器</a:t>
            </a:r>
            <a:r>
              <a:rPr lang="en-US" altLang="zh-CN" sz="2000" b="1" smtClean="0"/>
              <a:t>0 </a:t>
            </a:r>
            <a:r>
              <a:rPr lang="zh-CN" altLang="en-US" sz="2000" b="1" smtClean="0"/>
              <a:t>的低</a:t>
            </a:r>
            <a:r>
              <a:rPr lang="en-US" altLang="zh-CN" sz="2000" b="1" smtClean="0"/>
              <a:t>8</a:t>
            </a:r>
            <a:r>
              <a:rPr lang="zh-CN" altLang="en-US" sz="2000" b="1" smtClean="0"/>
              <a:t>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BL, AL		</a:t>
            </a:r>
            <a:r>
              <a:rPr lang="zh-CN" altLang="en-US" sz="2000" b="1" smtClean="0"/>
              <a:t>；将低</a:t>
            </a:r>
            <a:r>
              <a:rPr lang="en-US" altLang="zh-CN" sz="2000" b="1" smtClean="0"/>
              <a:t>8</a:t>
            </a:r>
            <a:r>
              <a:rPr lang="zh-CN" altLang="en-US" sz="2000" b="1" smtClean="0"/>
              <a:t>位送到</a:t>
            </a:r>
            <a:r>
              <a:rPr lang="en-US" altLang="zh-CN" sz="2000" b="1" smtClean="0"/>
              <a:t>BL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 	AL, 70H		</a:t>
            </a:r>
            <a:r>
              <a:rPr lang="zh-CN" altLang="en-US" sz="2000" b="1" smtClean="0"/>
              <a:t>；读取计数器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的高</a:t>
            </a:r>
            <a:r>
              <a:rPr lang="en-US" altLang="zh-CN" sz="2000" b="1" smtClean="0"/>
              <a:t>8</a:t>
            </a:r>
            <a:r>
              <a:rPr lang="zh-CN" altLang="en-US" sz="2000" b="1" smtClean="0"/>
              <a:t>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BH, AL		</a:t>
            </a:r>
            <a:r>
              <a:rPr lang="zh-CN" altLang="en-US" sz="2000" b="1" smtClean="0"/>
              <a:t>；</a:t>
            </a:r>
            <a:r>
              <a:rPr lang="en-US" altLang="zh-CN" sz="2000" b="1" smtClean="0"/>
              <a:t>BX</a:t>
            </a:r>
            <a:r>
              <a:rPr lang="zh-CN" altLang="en-US" sz="2000" b="1" smtClean="0"/>
              <a:t>中为计数器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的当前计数值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755650" y="549275"/>
            <a:ext cx="719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假设计数器的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个端口地址为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70H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72H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74H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76H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zh-CN" sz="2800" smtClean="0">
                <a:effectLst/>
              </a:rPr>
              <a:t>1 </a:t>
            </a:r>
            <a:r>
              <a:rPr lang="zh-CN" altLang="en-US" sz="2800" smtClean="0">
                <a:effectLst/>
              </a:rPr>
              <a:t>设</a:t>
            </a:r>
            <a:r>
              <a:rPr lang="en-US" altLang="zh-CN" sz="2800" smtClean="0">
                <a:effectLst/>
              </a:rPr>
              <a:t>8253</a:t>
            </a:r>
            <a:r>
              <a:rPr lang="zh-CN" altLang="en-US" sz="2800" smtClean="0">
                <a:effectLst/>
              </a:rPr>
              <a:t>端口地址为</a:t>
            </a:r>
            <a:r>
              <a:rPr lang="en-US" altLang="zh-CN" sz="2800" smtClean="0">
                <a:effectLst/>
              </a:rPr>
              <a:t>200H</a:t>
            </a:r>
            <a:r>
              <a:rPr lang="zh-CN" altLang="en-US" sz="2800" smtClean="0">
                <a:effectLst/>
              </a:rPr>
              <a:t>～</a:t>
            </a:r>
            <a:r>
              <a:rPr lang="en-US" altLang="zh-CN" sz="2800" smtClean="0">
                <a:effectLst/>
              </a:rPr>
              <a:t>203H</a:t>
            </a:r>
            <a:r>
              <a:rPr lang="zh-CN" altLang="en-US" sz="2800" smtClean="0">
                <a:effectLst/>
              </a:rPr>
              <a:t>，使用计数器</a:t>
            </a:r>
            <a:r>
              <a:rPr lang="en-US" altLang="zh-CN" sz="2800" smtClean="0">
                <a:effectLst/>
              </a:rPr>
              <a:t>1</a:t>
            </a:r>
            <a:r>
              <a:rPr lang="zh-CN" altLang="en-US" sz="2800" smtClean="0">
                <a:effectLst/>
              </a:rPr>
              <a:t>，工作于方式</a:t>
            </a:r>
            <a:r>
              <a:rPr lang="en-US" altLang="zh-CN" sz="2800" smtClean="0">
                <a:effectLst/>
              </a:rPr>
              <a:t>3</a:t>
            </a:r>
            <a:r>
              <a:rPr lang="zh-CN" altLang="en-US" sz="2800" smtClean="0">
                <a:effectLst/>
              </a:rPr>
              <a:t>（方波发生器），二进制计数，计数初值为</a:t>
            </a:r>
            <a:r>
              <a:rPr lang="en-US" altLang="zh-CN" sz="2800" smtClean="0">
                <a:effectLst/>
              </a:rPr>
              <a:t>3000H</a:t>
            </a:r>
            <a:r>
              <a:rPr lang="zh-CN" altLang="en-US" sz="2800" smtClean="0">
                <a:effectLst/>
              </a:rPr>
              <a:t>，请编写初始化程序。</a:t>
            </a:r>
            <a:endParaRPr lang="zh-CN" altLang="en-US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07963" y="908050"/>
            <a:ext cx="8540750" cy="5616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solidFill>
                  <a:srgbClr val="FF0000"/>
                </a:solidFill>
                <a:effectLst/>
              </a:rPr>
              <a:t>；方法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，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16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位计数，先写低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位，后写高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位。根据题目写出控制字为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01110110B(76H)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。</a:t>
            </a:r>
            <a:endParaRPr lang="zh-CN" altLang="en-US" sz="2400" smtClean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DX,203H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8253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控制寄存器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AL,76H  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；二进制计数、方式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3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、先写低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位、后写高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位、计数器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OUT   DX,AL    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；控制字写入控制字寄存器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DX,201H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MOV  AL,00H	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 DX, AL	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MOV  AL,30H  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 DX, AL	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FF0000"/>
                </a:solidFill>
                <a:effectLst/>
              </a:rPr>
              <a:t>；方法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：  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16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位计数，只写高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位，低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位自动为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effectLst/>
              </a:rPr>
              <a:t>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  DX,203H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8253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控制寄存器</a:t>
            </a:r>
            <a:endParaRPr lang="zh-CN" altLang="sv-SE" sz="2800" smtClean="0">
              <a:solidFill>
                <a:schemeClr val="tx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sv-SE" altLang="zh-CN" sz="2800" smtClean="0">
                <a:solidFill>
                  <a:schemeClr val="tx1"/>
                </a:solidFill>
                <a:effectLst/>
              </a:rPr>
              <a:t>   MOV   AL,66H        </a:t>
            </a:r>
            <a:r>
              <a:rPr lang="zh-CN" altLang="sv-SE" sz="2800" smtClean="0">
                <a:solidFill>
                  <a:schemeClr val="tx1"/>
                </a:solidFill>
                <a:effectLst/>
              </a:rPr>
              <a:t>；控制字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01100110B</a:t>
            </a:r>
            <a:endParaRPr lang="en-US" altLang="zh-CN" sz="2800" smtClean="0">
              <a:solidFill>
                <a:schemeClr val="tx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OUT   DX,AL	 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；控制字写入控制字寄存器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  DX,201H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MOV   AL,30H  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OUT  DX,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AL          </a:t>
            </a:r>
            <a:r>
              <a:rPr lang="zh-CN" altLang="sv-SE" sz="28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sv-SE" sz="28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1</a:t>
            </a:r>
            <a:endParaRPr lang="en-US" altLang="zh-CN" sz="28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2 </a:t>
            </a:r>
            <a:r>
              <a:rPr lang="zh-CN" altLang="en-US" sz="2800" smtClean="0"/>
              <a:t>设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的端口地址为</a:t>
            </a:r>
            <a:r>
              <a:rPr lang="en-US" altLang="zh-CN" sz="2800" smtClean="0"/>
              <a:t>208H</a:t>
            </a:r>
            <a:r>
              <a:rPr lang="zh-CN" altLang="en-US" sz="2800" smtClean="0"/>
              <a:t>～</a:t>
            </a:r>
            <a:r>
              <a:rPr lang="en-US" altLang="zh-CN" sz="2800" smtClean="0"/>
              <a:t>20BH</a:t>
            </a:r>
            <a:r>
              <a:rPr lang="zh-CN" altLang="en-US" sz="2800" smtClean="0"/>
              <a:t>，使用计数器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，工作于方式</a:t>
            </a:r>
            <a:r>
              <a:rPr lang="en-US" altLang="zh-CN" sz="2800" smtClean="0"/>
              <a:t>4</a:t>
            </a:r>
            <a:r>
              <a:rPr lang="zh-CN" altLang="en-US" sz="2800" smtClean="0"/>
              <a:t>，二进制计数；使用计数器</a:t>
            </a:r>
            <a:r>
              <a:rPr lang="en-US" altLang="zh-CN" sz="2800" smtClean="0"/>
              <a:t>2</a:t>
            </a:r>
            <a:r>
              <a:rPr lang="zh-CN" altLang="en-US" sz="2800" smtClean="0"/>
              <a:t>，工作于方式</a:t>
            </a:r>
            <a:r>
              <a:rPr lang="en-US" altLang="zh-CN" sz="2800" smtClean="0"/>
              <a:t>5</a:t>
            </a:r>
            <a:r>
              <a:rPr lang="zh-CN" altLang="en-US" sz="2800" smtClean="0"/>
              <a:t>，十进制计数。计数器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和计数器</a:t>
            </a:r>
            <a:r>
              <a:rPr lang="en-US" altLang="zh-CN" sz="2800" smtClean="0"/>
              <a:t>2</a:t>
            </a:r>
            <a:r>
              <a:rPr lang="zh-CN" altLang="en-US" sz="2800" smtClean="0"/>
              <a:t>的计数初值都等于十进制数值</a:t>
            </a:r>
            <a:r>
              <a:rPr lang="en-US" altLang="zh-CN" sz="2800" smtClean="0"/>
              <a:t>512(0200H)</a:t>
            </a:r>
            <a:r>
              <a:rPr lang="zh-CN" altLang="en-US" sz="2800" smtClean="0"/>
              <a:t>，请编写初始化程序。</a:t>
            </a:r>
          </a:p>
          <a:p>
            <a:pPr eaLnBrk="1" hangingPunct="1"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412875"/>
            <a:ext cx="8540750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	AL,	 38H	</a:t>
            </a:r>
            <a:r>
              <a:rPr lang="zh-CN" altLang="en-US" sz="2600" smtClean="0">
                <a:solidFill>
                  <a:schemeClr val="tx1"/>
                </a:solidFill>
              </a:rPr>
              <a:t>；控制字</a:t>
            </a:r>
            <a:r>
              <a:rPr lang="en-US" altLang="zh-CN" sz="2600" smtClean="0">
                <a:solidFill>
                  <a:schemeClr val="tx1"/>
                </a:solidFill>
              </a:rPr>
              <a:t>00111000B</a:t>
            </a:r>
            <a:r>
              <a:rPr lang="zh-CN" altLang="en-US" sz="2600" smtClean="0">
                <a:solidFill>
                  <a:schemeClr val="tx1"/>
                </a:solidFill>
              </a:rPr>
              <a:t>，二进制计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solidFill>
                  <a:schemeClr val="tx1"/>
                </a:solidFill>
              </a:rPr>
              <a:t>     数、方式</a:t>
            </a:r>
            <a:r>
              <a:rPr lang="en-US" altLang="zh-CN" sz="2600" smtClean="0">
                <a:solidFill>
                  <a:schemeClr val="tx1"/>
                </a:solidFill>
              </a:rPr>
              <a:t>4</a:t>
            </a:r>
            <a:r>
              <a:rPr lang="zh-CN" altLang="en-US" sz="2600" smtClean="0">
                <a:solidFill>
                  <a:schemeClr val="tx1"/>
                </a:solidFill>
              </a:rPr>
              <a:t>、计数器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  <a:r>
              <a:rPr lang="zh-CN" altLang="en-US" sz="2600" smtClean="0">
                <a:solidFill>
                  <a:schemeClr val="tx1"/>
                </a:solidFill>
              </a:rPr>
              <a:t>、先写低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位、后写高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 	DX,	 20BH	</a:t>
            </a:r>
            <a:r>
              <a:rPr lang="zh-CN" altLang="en-US" sz="2600" smtClean="0">
                <a:solidFill>
                  <a:schemeClr val="tx1"/>
                </a:solidFill>
              </a:rPr>
              <a:t>；控制字寄存器端口地址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OUT  	DX,	 AL	 </a:t>
            </a:r>
            <a:r>
              <a:rPr lang="zh-CN" altLang="en-US" sz="2600" smtClean="0">
                <a:solidFill>
                  <a:schemeClr val="tx1"/>
                </a:solidFill>
              </a:rPr>
              <a:t>；控制字写入控制字寄存器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 	DX,	 208H	 </a:t>
            </a:r>
            <a:r>
              <a:rPr lang="zh-CN" altLang="en-US" sz="2600" smtClean="0">
                <a:solidFill>
                  <a:schemeClr val="tx1"/>
                </a:solidFill>
              </a:rPr>
              <a:t>；计数器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  <a:r>
              <a:rPr lang="zh-CN" altLang="en-US" sz="2600" smtClean="0">
                <a:solidFill>
                  <a:schemeClr val="tx1"/>
                </a:solidFill>
              </a:rPr>
              <a:t>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	AL,	 00H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OUT 	DX,	 AL  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 	AL,	 02H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OUT  DX,	 AL 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620713"/>
            <a:ext cx="7237412" cy="6731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本章重点 </a:t>
            </a:r>
          </a:p>
        </p:txBody>
      </p:sp>
      <p:sp>
        <p:nvSpPr>
          <p:cNvPr id="76805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76400"/>
            <a:ext cx="820896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/>
              <a:t>8253/8254</a:t>
            </a:r>
            <a:r>
              <a:rPr lang="zh-CN" altLang="en-US" smtClean="0"/>
              <a:t>的编程结构和工作原理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/>
              <a:t>8253/8254</a:t>
            </a:r>
            <a:r>
              <a:rPr lang="zh-CN" altLang="en-US" smtClean="0"/>
              <a:t>控制寄存器的格式和编程命令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/>
              <a:t>8253/8254</a:t>
            </a:r>
            <a:r>
              <a:rPr lang="zh-CN" altLang="en-US" smtClean="0"/>
              <a:t>的</a:t>
            </a:r>
            <a:r>
              <a:rPr lang="en-US" altLang="zh-CN" smtClean="0"/>
              <a:t>6</a:t>
            </a:r>
            <a:r>
              <a:rPr lang="zh-CN" altLang="en-US" smtClean="0"/>
              <a:t>种工作模式及其使用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AL, 0BBH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；控制字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10111011B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，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BCD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、方式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5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、计数器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、先写低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位、后写高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DX, 20BH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；控制字寄存器端口地址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OUT    DX,	AL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；控制字写入控制字寄存器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DX,	20AH 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AL,	12H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OUT    DX,	 AL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AL,	 05H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OUT    DX,	 AL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6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51847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zh-CN" sz="2800" smtClean="0">
                <a:effectLst/>
              </a:rPr>
              <a:t>3 </a:t>
            </a:r>
            <a:r>
              <a:rPr lang="zh-CN" altLang="en-US" sz="2800" smtClean="0">
                <a:effectLst/>
              </a:rPr>
              <a:t>设</a:t>
            </a:r>
            <a:r>
              <a:rPr lang="en-US" altLang="zh-CN" sz="2800" smtClean="0">
                <a:effectLst/>
              </a:rPr>
              <a:t>8253</a:t>
            </a:r>
            <a:r>
              <a:rPr lang="zh-CN" altLang="en-US" sz="2800" smtClean="0">
                <a:effectLst/>
              </a:rPr>
              <a:t>的端口地址为</a:t>
            </a:r>
            <a:r>
              <a:rPr lang="en-US" altLang="zh-CN" sz="2800" smtClean="0">
                <a:effectLst/>
              </a:rPr>
              <a:t>208H</a:t>
            </a:r>
            <a:r>
              <a:rPr lang="zh-CN" altLang="en-US" sz="2800" smtClean="0">
                <a:effectLst/>
              </a:rPr>
              <a:t>～</a:t>
            </a:r>
            <a:r>
              <a:rPr lang="en-US" altLang="zh-CN" sz="2800" smtClean="0">
                <a:effectLst/>
              </a:rPr>
              <a:t>20BH</a:t>
            </a:r>
            <a:r>
              <a:rPr lang="zh-CN" altLang="en-US" sz="2800" smtClean="0">
                <a:effectLst/>
              </a:rPr>
              <a:t>，请编写程序读取计数器</a:t>
            </a:r>
            <a:r>
              <a:rPr lang="en-US" altLang="zh-CN" sz="2800" smtClean="0">
                <a:effectLst/>
              </a:rPr>
              <a:t>2</a:t>
            </a:r>
            <a:r>
              <a:rPr lang="zh-CN" altLang="en-US" sz="2800" smtClean="0">
                <a:effectLst/>
              </a:rPr>
              <a:t>的当前计数值。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  AL,0D8H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的锁存命令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 DX,20BH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；控制字寄存器端口地址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    DX,AL	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MOV    DX,20AH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IN        AL,DX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；读取计数初值低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BL,	AL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位存入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IN       AL,DX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；读取计数初值高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BH,	AL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位存入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BH</a:t>
            </a:r>
            <a:endParaRPr lang="en-US" altLang="zh-CN" sz="2400" smtClean="0"/>
          </a:p>
        </p:txBody>
      </p:sp>
      <p:sp>
        <p:nvSpPr>
          <p:cNvPr id="34820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9.5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的工作模式 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412875"/>
            <a:ext cx="7991475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800000"/>
                </a:solidFill>
              </a:rPr>
              <a:t>有</a:t>
            </a:r>
            <a:r>
              <a:rPr lang="en-US" altLang="zh-CN" sz="2800" b="1" smtClean="0">
                <a:solidFill>
                  <a:srgbClr val="800000"/>
                </a:solidFill>
              </a:rPr>
              <a:t>6</a:t>
            </a:r>
            <a:r>
              <a:rPr lang="zh-CN" altLang="en-US" sz="2800" b="1" smtClean="0">
                <a:solidFill>
                  <a:srgbClr val="800000"/>
                </a:solidFill>
              </a:rPr>
              <a:t>种工作模式，都遵守的基本规则：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① 控制字写入时，进入初始状态；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② 初值写入后，要经过上升沿和一个下降沿，计数执行部件才开始计数；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③</a:t>
            </a:r>
            <a:r>
              <a:rPr lang="zh-CN" altLang="en-US" sz="2400" smtClean="0">
                <a:cs typeface="Times New Roman" panose="02020603050405020304" pitchFamily="18" charset="0"/>
              </a:rPr>
              <a:t> </a:t>
            </a:r>
            <a:r>
              <a:rPr lang="zh-CN" altLang="en-US" sz="2400" smtClean="0"/>
              <a:t>在</a:t>
            </a:r>
            <a:r>
              <a:rPr lang="en-US" altLang="zh-CN" sz="2400" smtClean="0">
                <a:cs typeface="Times New Roman" panose="02020603050405020304" pitchFamily="18" charset="0"/>
              </a:rPr>
              <a:t>CLK</a:t>
            </a:r>
            <a:r>
              <a:rPr lang="zh-CN" altLang="en-US" sz="2400" smtClean="0"/>
              <a:t>的上升沿，</a:t>
            </a:r>
            <a:r>
              <a:rPr lang="en-US" altLang="zh-CN" sz="2400" smtClean="0"/>
              <a:t>GATE</a:t>
            </a:r>
            <a:r>
              <a:rPr lang="zh-CN" altLang="en-US" sz="2400" smtClean="0"/>
              <a:t>被采样，对于一给定的工作模式，</a:t>
            </a:r>
            <a:r>
              <a:rPr lang="en-US" altLang="zh-CN" sz="2400" smtClean="0"/>
              <a:t>GATE</a:t>
            </a:r>
            <a:r>
              <a:rPr lang="zh-CN" altLang="en-US" sz="2400" smtClean="0"/>
              <a:t>的触发方式有具体规定；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④</a:t>
            </a:r>
            <a:r>
              <a:rPr lang="zh-CN" altLang="en-US" sz="2400" smtClean="0">
                <a:cs typeface="Times New Roman" panose="02020603050405020304" pitchFamily="18" charset="0"/>
              </a:rPr>
              <a:t>  </a:t>
            </a:r>
            <a:r>
              <a:rPr lang="zh-CN" altLang="en-US" sz="2400" smtClean="0"/>
              <a:t>在</a:t>
            </a:r>
            <a:r>
              <a:rPr lang="en-US" altLang="zh-CN" sz="2400" smtClean="0"/>
              <a:t>CLK</a:t>
            </a:r>
            <a:r>
              <a:rPr lang="zh-CN" altLang="en-US" sz="2400" smtClean="0"/>
              <a:t>下降沿，计数器作减</a:t>
            </a:r>
            <a:r>
              <a:rPr lang="en-US" altLang="zh-CN" sz="2400" smtClean="0">
                <a:cs typeface="Times New Roman" panose="02020603050405020304" pitchFamily="18" charset="0"/>
              </a:rPr>
              <a:t>1</a:t>
            </a:r>
            <a:r>
              <a:rPr lang="zh-CN" altLang="en-US" sz="2400" smtClean="0"/>
              <a:t>计数；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   （</a:t>
            </a:r>
            <a:r>
              <a:rPr lang="en-US" altLang="zh-CN" sz="2400" smtClean="0"/>
              <a:t>0</a:t>
            </a:r>
            <a:r>
              <a:rPr lang="zh-CN" altLang="en-US" sz="2400" smtClean="0"/>
              <a:t>是计数器的最大初值）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9.5  8253/8254</a:t>
            </a: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的工作模式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659813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   6</a:t>
            </a:r>
            <a:r>
              <a:rPr kumimoji="1" lang="zh-CN" altLang="en-US" sz="2800" smtClean="0">
                <a:solidFill>
                  <a:srgbClr val="020202"/>
                </a:solidFill>
              </a:rPr>
              <a:t>种工作方式主要有</a:t>
            </a:r>
            <a:r>
              <a:rPr kumimoji="1" lang="zh-CN" altLang="en-US" sz="2800" smtClean="0">
                <a:solidFill>
                  <a:srgbClr val="FF0000"/>
                </a:solidFill>
              </a:rPr>
              <a:t>五点不同：</a:t>
            </a:r>
            <a:endParaRPr kumimoji="1" lang="zh-CN" altLang="en-US" sz="2800" smtClean="0">
              <a:solidFill>
                <a:srgbClr val="020202"/>
              </a:solidFill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1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）启动计数器的触发方式不同；		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</a:rPr>
              <a:t>）</a:t>
            </a:r>
            <a:r>
              <a:rPr kumimoji="1" lang="en-US" altLang="zh-CN" sz="2400" smtClean="0">
                <a:solidFill>
                  <a:schemeClr val="tx1"/>
                </a:solidFill>
              </a:rPr>
              <a:t>OUT</a:t>
            </a:r>
            <a:r>
              <a:rPr kumimoji="1" lang="zh-CN" altLang="en-US" sz="2400" smtClean="0">
                <a:solidFill>
                  <a:schemeClr val="tx1"/>
                </a:solidFill>
              </a:rPr>
              <a:t>输出波形不同；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3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</a:t>
            </a:r>
            <a:r>
              <a:rPr lang="zh-CN" altLang="en-US" sz="2400" smtClean="0">
                <a:solidFill>
                  <a:schemeClr val="tx1"/>
                </a:solidFill>
              </a:rPr>
              <a:t>计</a:t>
            </a:r>
            <a:r>
              <a:rPr kumimoji="1" lang="zh-CN" altLang="en-US" sz="2400" smtClean="0">
                <a:solidFill>
                  <a:schemeClr val="tx1"/>
                </a:solidFill>
              </a:rPr>
              <a:t>数过程中门控信号</a:t>
            </a:r>
            <a:r>
              <a:rPr kumimoji="1" lang="en-US" altLang="zh-CN" sz="2400" smtClean="0">
                <a:solidFill>
                  <a:schemeClr val="tx1"/>
                </a:solidFill>
              </a:rPr>
              <a:t>GATE</a:t>
            </a:r>
            <a:r>
              <a:rPr kumimoji="1" lang="zh-CN" altLang="en-US" sz="2400" smtClean="0">
                <a:solidFill>
                  <a:schemeClr val="tx1"/>
                </a:solidFill>
              </a:rPr>
              <a:t>对计数操作的影响不同；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4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）在计数过程中重新写入计数初值对计数过程的影响不同；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5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）计数过程结束，减法计数器是否恢复计数初值并自动重复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400" smtClean="0">
                <a:solidFill>
                  <a:schemeClr val="tx1"/>
                </a:solidFill>
              </a:rPr>
              <a:t>         计数过程不同。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）模式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计数结束产生中断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smtClean="0">
                <a:solidFill>
                  <a:srgbClr val="0000FF"/>
                </a:solidFill>
                <a:effectLst/>
              </a:rPr>
              <a:t>  </a:t>
            </a:r>
            <a:r>
              <a:rPr kumimoji="1" lang="zh-CN" altLang="en-US" smtClean="0">
                <a:solidFill>
                  <a:srgbClr val="0000FF"/>
                </a:solidFill>
              </a:rPr>
              <a:t>性质：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端为低电平，计数初值装入该计数器后，等待到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输入高电平时，计数器开始递减计数。在整个计数过程中，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保持低电平，当计数器减为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输出高电平，并且一直保持高电平，除非写入新的计数值。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0  </a:t>
            </a:r>
            <a:r>
              <a:rPr lang="zh-CN" altLang="en-US" sz="3200" smtClean="0"/>
              <a:t>计数结束中断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1816100" y="1484313"/>
            <a:ext cx="627063" cy="730250"/>
            <a:chOff x="2702" y="1478"/>
            <a:chExt cx="316" cy="466"/>
          </a:xfrm>
        </p:grpSpPr>
        <p:sp>
          <p:nvSpPr>
            <p:cNvPr id="39045" name="Rectangle 6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9046" name="Line 7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48" name="Group 8"/>
          <p:cNvGrpSpPr>
            <a:grpSpLocks/>
          </p:cNvGrpSpPr>
          <p:nvPr/>
        </p:nvGrpSpPr>
        <p:grpSpPr bwMode="auto">
          <a:xfrm>
            <a:off x="3081338" y="1484313"/>
            <a:ext cx="631825" cy="730250"/>
            <a:chOff x="2702" y="1478"/>
            <a:chExt cx="316" cy="466"/>
          </a:xfrm>
        </p:grpSpPr>
        <p:sp>
          <p:nvSpPr>
            <p:cNvPr id="39043" name="Rectangle 9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9044" name="Line 10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51" name="Group 11"/>
          <p:cNvGrpSpPr>
            <a:grpSpLocks/>
          </p:cNvGrpSpPr>
          <p:nvPr/>
        </p:nvGrpSpPr>
        <p:grpSpPr bwMode="auto">
          <a:xfrm>
            <a:off x="4468813" y="1484313"/>
            <a:ext cx="628650" cy="1597025"/>
            <a:chOff x="4034" y="1478"/>
            <a:chExt cx="316" cy="1018"/>
          </a:xfrm>
        </p:grpSpPr>
        <p:sp>
          <p:nvSpPr>
            <p:cNvPr id="39041" name="Rectangle 12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④</a:t>
              </a:r>
            </a:p>
          </p:txBody>
        </p:sp>
        <p:sp>
          <p:nvSpPr>
            <p:cNvPr id="39042" name="Line 13"/>
            <p:cNvSpPr>
              <a:spLocks noChangeShapeType="1"/>
            </p:cNvSpPr>
            <p:nvPr/>
          </p:nvSpPr>
          <p:spPr bwMode="auto">
            <a:xfrm>
              <a:off x="4188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54" name="Group 14"/>
          <p:cNvGrpSpPr>
            <a:grpSpLocks/>
          </p:cNvGrpSpPr>
          <p:nvPr/>
        </p:nvGrpSpPr>
        <p:grpSpPr bwMode="auto">
          <a:xfrm>
            <a:off x="3678238" y="1484313"/>
            <a:ext cx="631825" cy="1597025"/>
            <a:chOff x="3638" y="1478"/>
            <a:chExt cx="316" cy="1018"/>
          </a:xfrm>
        </p:grpSpPr>
        <p:sp>
          <p:nvSpPr>
            <p:cNvPr id="39039" name="Rectangle 15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③</a:t>
              </a:r>
            </a:p>
          </p:txBody>
        </p:sp>
        <p:sp>
          <p:nvSpPr>
            <p:cNvPr id="39040" name="Line 16"/>
            <p:cNvSpPr>
              <a:spLocks noChangeShapeType="1"/>
            </p:cNvSpPr>
            <p:nvPr/>
          </p:nvSpPr>
          <p:spPr bwMode="auto">
            <a:xfrm>
              <a:off x="3792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75275" y="1484313"/>
            <a:ext cx="631825" cy="1577975"/>
            <a:chOff x="4490" y="1478"/>
            <a:chExt cx="316" cy="1006"/>
          </a:xfrm>
        </p:grpSpPr>
        <p:sp>
          <p:nvSpPr>
            <p:cNvPr id="39037" name="Rectangle 18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⑤</a:t>
              </a:r>
            </a:p>
          </p:txBody>
        </p:sp>
        <p:sp>
          <p:nvSpPr>
            <p:cNvPr id="39038" name="Line 19"/>
            <p:cNvSpPr>
              <a:spLocks noChangeShapeType="1"/>
            </p:cNvSpPr>
            <p:nvPr/>
          </p:nvSpPr>
          <p:spPr bwMode="auto">
            <a:xfrm>
              <a:off x="4644" y="171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38920" name="Group 20"/>
          <p:cNvGrpSpPr>
            <a:grpSpLocks/>
          </p:cNvGrpSpPr>
          <p:nvPr/>
        </p:nvGrpSpPr>
        <p:grpSpPr bwMode="auto">
          <a:xfrm>
            <a:off x="228600" y="2263775"/>
            <a:ext cx="6503988" cy="3171825"/>
            <a:chOff x="50" y="1645"/>
            <a:chExt cx="4097" cy="1998"/>
          </a:xfrm>
        </p:grpSpPr>
        <p:sp>
          <p:nvSpPr>
            <p:cNvPr id="38926" name="Rectangle 21"/>
            <p:cNvSpPr>
              <a:spLocks noChangeArrowheads="1"/>
            </p:cNvSpPr>
            <p:nvPr/>
          </p:nvSpPr>
          <p:spPr bwMode="auto">
            <a:xfrm>
              <a:off x="106" y="2649"/>
              <a:ext cx="68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38927" name="Rectangle 22"/>
            <p:cNvSpPr>
              <a:spLocks noChangeArrowheads="1"/>
            </p:cNvSpPr>
            <p:nvPr/>
          </p:nvSpPr>
          <p:spPr bwMode="auto">
            <a:xfrm>
              <a:off x="94" y="3344"/>
              <a:ext cx="71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8928" name="Rectangle 23"/>
            <p:cNvSpPr>
              <a:spLocks noChangeArrowheads="1"/>
            </p:cNvSpPr>
            <p:nvPr/>
          </p:nvSpPr>
          <p:spPr bwMode="auto">
            <a:xfrm>
              <a:off x="182" y="2263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38929" name="Rectangle 24"/>
            <p:cNvSpPr>
              <a:spLocks noChangeArrowheads="1"/>
            </p:cNvSpPr>
            <p:nvPr/>
          </p:nvSpPr>
          <p:spPr bwMode="auto">
            <a:xfrm>
              <a:off x="50" y="1796"/>
              <a:ext cx="762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38930" name="Group 25"/>
            <p:cNvGrpSpPr>
              <a:grpSpLocks/>
            </p:cNvGrpSpPr>
            <p:nvPr/>
          </p:nvGrpSpPr>
          <p:grpSpPr bwMode="auto">
            <a:xfrm>
              <a:off x="853" y="2248"/>
              <a:ext cx="435" cy="220"/>
              <a:chOff x="3816" y="1152"/>
              <a:chExt cx="348" cy="222"/>
            </a:xfrm>
          </p:grpSpPr>
          <p:sp>
            <p:nvSpPr>
              <p:cNvPr id="39030" name="Line 26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31" name="Line 27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32" name="Line 28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39033" name="Group 29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39035" name="Line 30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6" name="Line 31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39034" name="Line 32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38931" name="Line 33"/>
            <p:cNvSpPr>
              <a:spLocks noChangeShapeType="1"/>
            </p:cNvSpPr>
            <p:nvPr/>
          </p:nvSpPr>
          <p:spPr bwMode="auto">
            <a:xfrm>
              <a:off x="1179" y="1875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34"/>
            <p:cNvSpPr>
              <a:spLocks noChangeShapeType="1"/>
            </p:cNvSpPr>
            <p:nvPr/>
          </p:nvSpPr>
          <p:spPr bwMode="auto">
            <a:xfrm>
              <a:off x="1436" y="1875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35"/>
            <p:cNvSpPr>
              <a:spLocks noChangeShapeType="1"/>
            </p:cNvSpPr>
            <p:nvPr/>
          </p:nvSpPr>
          <p:spPr bwMode="auto">
            <a:xfrm>
              <a:off x="1182" y="2060"/>
              <a:ext cx="2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34" name="Line 36"/>
            <p:cNvSpPr>
              <a:spLocks noChangeShapeType="1"/>
            </p:cNvSpPr>
            <p:nvPr/>
          </p:nvSpPr>
          <p:spPr bwMode="auto">
            <a:xfrm>
              <a:off x="1439" y="1870"/>
              <a:ext cx="4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38935" name="Group 37"/>
            <p:cNvGrpSpPr>
              <a:grpSpLocks/>
            </p:cNvGrpSpPr>
            <p:nvPr/>
          </p:nvGrpSpPr>
          <p:grpSpPr bwMode="auto">
            <a:xfrm>
              <a:off x="1273" y="2248"/>
              <a:ext cx="2244" cy="220"/>
              <a:chOff x="2736" y="1260"/>
              <a:chExt cx="1788" cy="222"/>
            </a:xfrm>
          </p:grpSpPr>
          <p:grpSp>
            <p:nvGrpSpPr>
              <p:cNvPr id="38976" name="Group 38"/>
              <p:cNvGrpSpPr>
                <a:grpSpLocks/>
              </p:cNvGrpSpPr>
              <p:nvPr/>
            </p:nvGrpSpPr>
            <p:grpSpPr bwMode="auto">
              <a:xfrm>
                <a:off x="2736" y="1260"/>
                <a:ext cx="900" cy="222"/>
                <a:chOff x="2736" y="1260"/>
                <a:chExt cx="900" cy="222"/>
              </a:xfrm>
            </p:grpSpPr>
            <p:grpSp>
              <p:nvGrpSpPr>
                <p:cNvPr id="39004" name="Group 39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901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25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26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28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29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2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01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20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21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23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24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2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005" name="Group 52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900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13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14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16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17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15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00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0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09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11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12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10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8977" name="Group 65"/>
              <p:cNvGrpSpPr>
                <a:grpSpLocks/>
              </p:cNvGrpSpPr>
              <p:nvPr/>
            </p:nvGrpSpPr>
            <p:grpSpPr bwMode="auto">
              <a:xfrm>
                <a:off x="3624" y="1260"/>
                <a:ext cx="900" cy="222"/>
                <a:chOff x="2736" y="1260"/>
                <a:chExt cx="900" cy="222"/>
              </a:xfrm>
            </p:grpSpPr>
            <p:grpSp>
              <p:nvGrpSpPr>
                <p:cNvPr id="38978" name="Group 66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899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99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00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02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03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01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9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94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95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8997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98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96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8979" name="Group 79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898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87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88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8990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91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8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8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82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83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8985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86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84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8936" name="Group 92"/>
            <p:cNvGrpSpPr>
              <a:grpSpLocks/>
            </p:cNvGrpSpPr>
            <p:nvPr/>
          </p:nvGrpSpPr>
          <p:grpSpPr bwMode="auto">
            <a:xfrm>
              <a:off x="3517" y="2248"/>
              <a:ext cx="572" cy="220"/>
              <a:chOff x="2736" y="1260"/>
              <a:chExt cx="456" cy="222"/>
            </a:xfrm>
          </p:grpSpPr>
          <p:grpSp>
            <p:nvGrpSpPr>
              <p:cNvPr id="38964" name="Group 93"/>
              <p:cNvGrpSpPr>
                <a:grpSpLocks/>
              </p:cNvGrpSpPr>
              <p:nvPr/>
            </p:nvGrpSpPr>
            <p:grpSpPr bwMode="auto">
              <a:xfrm>
                <a:off x="2736" y="1260"/>
                <a:ext cx="228" cy="222"/>
                <a:chOff x="4356" y="672"/>
                <a:chExt cx="228" cy="222"/>
              </a:xfrm>
            </p:grpSpPr>
            <p:sp>
              <p:nvSpPr>
                <p:cNvPr id="38971" name="Line 94"/>
                <p:cNvSpPr>
                  <a:spLocks noChangeShapeType="1"/>
                </p:cNvSpPr>
                <p:nvPr/>
              </p:nvSpPr>
              <p:spPr bwMode="auto">
                <a:xfrm>
                  <a:off x="4361" y="67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72" name="Group 95"/>
                <p:cNvGrpSpPr>
                  <a:grpSpLocks/>
                </p:cNvGrpSpPr>
                <p:nvPr/>
              </p:nvGrpSpPr>
              <p:grpSpPr bwMode="auto">
                <a:xfrm>
                  <a:off x="4356" y="677"/>
                  <a:ext cx="120" cy="217"/>
                  <a:chOff x="4152" y="1157"/>
                  <a:chExt cx="120" cy="217"/>
                </a:xfrm>
              </p:grpSpPr>
              <p:sp>
                <p:nvSpPr>
                  <p:cNvPr id="38974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115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7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1356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73" name="Line 98"/>
                <p:cNvSpPr>
                  <a:spLocks noChangeShapeType="1"/>
                </p:cNvSpPr>
                <p:nvPr/>
              </p:nvSpPr>
              <p:spPr bwMode="auto">
                <a:xfrm>
                  <a:off x="4464" y="672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65" name="Group 99"/>
              <p:cNvGrpSpPr>
                <a:grpSpLocks/>
              </p:cNvGrpSpPr>
              <p:nvPr/>
            </p:nvGrpSpPr>
            <p:grpSpPr bwMode="auto">
              <a:xfrm>
                <a:off x="2964" y="1260"/>
                <a:ext cx="228" cy="222"/>
                <a:chOff x="4356" y="672"/>
                <a:chExt cx="228" cy="222"/>
              </a:xfrm>
            </p:grpSpPr>
            <p:sp>
              <p:nvSpPr>
                <p:cNvPr id="38966" name="Line 100"/>
                <p:cNvSpPr>
                  <a:spLocks noChangeShapeType="1"/>
                </p:cNvSpPr>
                <p:nvPr/>
              </p:nvSpPr>
              <p:spPr bwMode="auto">
                <a:xfrm>
                  <a:off x="4361" y="67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67" name="Group 101"/>
                <p:cNvGrpSpPr>
                  <a:grpSpLocks/>
                </p:cNvGrpSpPr>
                <p:nvPr/>
              </p:nvGrpSpPr>
              <p:grpSpPr bwMode="auto">
                <a:xfrm>
                  <a:off x="4356" y="677"/>
                  <a:ext cx="120" cy="217"/>
                  <a:chOff x="4152" y="1157"/>
                  <a:chExt cx="120" cy="217"/>
                </a:xfrm>
              </p:grpSpPr>
              <p:sp>
                <p:nvSpPr>
                  <p:cNvPr id="3896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115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7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1356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68" name="Line 104"/>
                <p:cNvSpPr>
                  <a:spLocks noChangeShapeType="1"/>
                </p:cNvSpPr>
                <p:nvPr/>
              </p:nvSpPr>
              <p:spPr bwMode="auto">
                <a:xfrm>
                  <a:off x="4464" y="672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37" name="Line 105"/>
            <p:cNvSpPr>
              <a:spLocks noChangeShapeType="1"/>
            </p:cNvSpPr>
            <p:nvPr/>
          </p:nvSpPr>
          <p:spPr bwMode="auto">
            <a:xfrm>
              <a:off x="793" y="1870"/>
              <a:ext cx="4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38" name="Line 106"/>
            <p:cNvSpPr>
              <a:spLocks noChangeShapeType="1"/>
            </p:cNvSpPr>
            <p:nvPr/>
          </p:nvSpPr>
          <p:spPr bwMode="auto">
            <a:xfrm>
              <a:off x="1903" y="1875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107"/>
            <p:cNvSpPr>
              <a:spLocks noChangeShapeType="1"/>
            </p:cNvSpPr>
            <p:nvPr/>
          </p:nvSpPr>
          <p:spPr bwMode="auto">
            <a:xfrm>
              <a:off x="2160" y="1875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108"/>
            <p:cNvSpPr>
              <a:spLocks noChangeShapeType="1"/>
            </p:cNvSpPr>
            <p:nvPr/>
          </p:nvSpPr>
          <p:spPr bwMode="auto">
            <a:xfrm>
              <a:off x="1906" y="2060"/>
              <a:ext cx="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1" name="Line 109"/>
            <p:cNvSpPr>
              <a:spLocks noChangeShapeType="1"/>
            </p:cNvSpPr>
            <p:nvPr/>
          </p:nvSpPr>
          <p:spPr bwMode="auto">
            <a:xfrm>
              <a:off x="2163" y="1870"/>
              <a:ext cx="19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2" name="Line 110"/>
            <p:cNvSpPr>
              <a:spLocks noChangeShapeType="1"/>
            </p:cNvSpPr>
            <p:nvPr/>
          </p:nvSpPr>
          <p:spPr bwMode="auto">
            <a:xfrm>
              <a:off x="853" y="2689"/>
              <a:ext cx="32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38943" name="Group 111"/>
            <p:cNvGrpSpPr>
              <a:grpSpLocks/>
            </p:cNvGrpSpPr>
            <p:nvPr/>
          </p:nvGrpSpPr>
          <p:grpSpPr bwMode="auto">
            <a:xfrm>
              <a:off x="2392" y="2464"/>
              <a:ext cx="1132" cy="1179"/>
              <a:chOff x="3593" y="1706"/>
              <a:chExt cx="901" cy="1156"/>
            </a:xfrm>
          </p:grpSpPr>
          <p:sp>
            <p:nvSpPr>
              <p:cNvPr id="38959" name="Line 112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0" name="Line 113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1" name="Line 114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2" name="Line 115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3" name="Line 116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44" name="Line 117"/>
            <p:cNvSpPr>
              <a:spLocks noChangeShapeType="1"/>
            </p:cNvSpPr>
            <p:nvPr/>
          </p:nvSpPr>
          <p:spPr bwMode="auto">
            <a:xfrm>
              <a:off x="1480" y="3381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118"/>
            <p:cNvSpPr>
              <a:spLocks noChangeShapeType="1"/>
            </p:cNvSpPr>
            <p:nvPr/>
          </p:nvSpPr>
          <p:spPr bwMode="auto">
            <a:xfrm>
              <a:off x="3515" y="3381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119"/>
            <p:cNvSpPr>
              <a:spLocks noChangeShapeType="1"/>
            </p:cNvSpPr>
            <p:nvPr/>
          </p:nvSpPr>
          <p:spPr bwMode="auto">
            <a:xfrm>
              <a:off x="1483" y="3566"/>
              <a:ext cx="20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7" name="Line 120"/>
            <p:cNvSpPr>
              <a:spLocks noChangeShapeType="1"/>
            </p:cNvSpPr>
            <p:nvPr/>
          </p:nvSpPr>
          <p:spPr bwMode="auto">
            <a:xfrm>
              <a:off x="733" y="3376"/>
              <a:ext cx="766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8" name="Line 121"/>
            <p:cNvSpPr>
              <a:spLocks noChangeShapeType="1"/>
            </p:cNvSpPr>
            <p:nvPr/>
          </p:nvSpPr>
          <p:spPr bwMode="auto">
            <a:xfrm>
              <a:off x="702" y="3566"/>
              <a:ext cx="768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9" name="Line 122"/>
            <p:cNvSpPr>
              <a:spLocks noChangeShapeType="1"/>
            </p:cNvSpPr>
            <p:nvPr/>
          </p:nvSpPr>
          <p:spPr bwMode="auto">
            <a:xfrm>
              <a:off x="3518" y="3376"/>
              <a:ext cx="6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50" name="Rectangle 123"/>
            <p:cNvSpPr>
              <a:spLocks noChangeArrowheads="1"/>
            </p:cNvSpPr>
            <p:nvPr/>
          </p:nvSpPr>
          <p:spPr bwMode="auto">
            <a:xfrm>
              <a:off x="3490" y="3069"/>
              <a:ext cx="39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951" name="Rectangle 124"/>
            <p:cNvSpPr>
              <a:spLocks noChangeArrowheads="1"/>
            </p:cNvSpPr>
            <p:nvPr/>
          </p:nvSpPr>
          <p:spPr bwMode="auto">
            <a:xfrm>
              <a:off x="2615" y="3069"/>
              <a:ext cx="39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52" name="Rectangle 125"/>
            <p:cNvSpPr>
              <a:spLocks noChangeArrowheads="1"/>
            </p:cNvSpPr>
            <p:nvPr/>
          </p:nvSpPr>
          <p:spPr bwMode="auto">
            <a:xfrm>
              <a:off x="3189" y="3069"/>
              <a:ext cx="39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53" name="Rectangle 126"/>
            <p:cNvSpPr>
              <a:spLocks noChangeArrowheads="1"/>
            </p:cNvSpPr>
            <p:nvPr/>
          </p:nvSpPr>
          <p:spPr bwMode="auto">
            <a:xfrm>
              <a:off x="2900" y="3069"/>
              <a:ext cx="39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954" name="Rectangle 127"/>
            <p:cNvSpPr>
              <a:spLocks noChangeArrowheads="1"/>
            </p:cNvSpPr>
            <p:nvPr/>
          </p:nvSpPr>
          <p:spPr bwMode="auto">
            <a:xfrm>
              <a:off x="2329" y="3069"/>
              <a:ext cx="39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55" name="Rectangle 128"/>
            <p:cNvSpPr>
              <a:spLocks noChangeArrowheads="1"/>
            </p:cNvSpPr>
            <p:nvPr/>
          </p:nvSpPr>
          <p:spPr bwMode="auto">
            <a:xfrm>
              <a:off x="1847" y="1670"/>
              <a:ext cx="39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56" name="Rectangle 129"/>
            <p:cNvSpPr>
              <a:spLocks noChangeArrowheads="1"/>
            </p:cNvSpPr>
            <p:nvPr/>
          </p:nvSpPr>
          <p:spPr bwMode="auto">
            <a:xfrm>
              <a:off x="975" y="1645"/>
              <a:ext cx="771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方式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957" name="Rectangle 130"/>
            <p:cNvSpPr>
              <a:spLocks noChangeArrowheads="1"/>
            </p:cNvSpPr>
            <p:nvPr/>
          </p:nvSpPr>
          <p:spPr bwMode="auto">
            <a:xfrm>
              <a:off x="182" y="1823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38958" name="Line 131"/>
            <p:cNvSpPr>
              <a:spLocks noChangeShapeType="1"/>
            </p:cNvSpPr>
            <p:nvPr/>
          </p:nvSpPr>
          <p:spPr bwMode="auto">
            <a:xfrm>
              <a:off x="273" y="1832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61572" name="AutoShape 132" descr="水滴"/>
          <p:cNvSpPr>
            <a:spLocks noChangeArrowheads="1"/>
          </p:cNvSpPr>
          <p:nvPr/>
        </p:nvSpPr>
        <p:spPr bwMode="auto">
          <a:xfrm flipH="1">
            <a:off x="7461250" y="69850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①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作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方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式</a:t>
            </a:r>
            <a:endParaRPr kumimoji="1" lang="zh-CN" altLang="en-US" sz="32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1573" name="AutoShape 133" descr="水滴"/>
          <p:cNvSpPr>
            <a:spLocks noChangeArrowheads="1"/>
          </p:cNvSpPr>
          <p:nvPr/>
        </p:nvSpPr>
        <p:spPr bwMode="auto">
          <a:xfrm flipH="1">
            <a:off x="7315200" y="55403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②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初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</p:txBody>
      </p:sp>
      <p:sp>
        <p:nvSpPr>
          <p:cNvPr id="61574" name="AutoShape 134" descr="水滴"/>
          <p:cNvSpPr>
            <a:spLocks noChangeArrowheads="1"/>
          </p:cNvSpPr>
          <p:nvPr/>
        </p:nvSpPr>
        <p:spPr bwMode="auto">
          <a:xfrm flipH="1">
            <a:off x="7164388" y="43815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③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送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器</a:t>
            </a:r>
          </a:p>
        </p:txBody>
      </p:sp>
      <p:sp>
        <p:nvSpPr>
          <p:cNvPr id="61575" name="AutoShape 135" descr="水滴"/>
          <p:cNvSpPr>
            <a:spLocks noChangeArrowheads="1"/>
          </p:cNvSpPr>
          <p:nvPr/>
        </p:nvSpPr>
        <p:spPr bwMode="auto">
          <a:xfrm flipH="1">
            <a:off x="6967538" y="333375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④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过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程</a:t>
            </a:r>
          </a:p>
        </p:txBody>
      </p:sp>
      <p:sp>
        <p:nvSpPr>
          <p:cNvPr id="61576" name="AutoShape 136" descr="水滴"/>
          <p:cNvSpPr>
            <a:spLocks noChangeArrowheads="1"/>
          </p:cNvSpPr>
          <p:nvPr/>
        </p:nvSpPr>
        <p:spPr bwMode="auto">
          <a:xfrm flipH="1">
            <a:off x="6832600" y="22225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⑤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结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2" grpId="0" animBg="1" autoUpdateAnimBg="0"/>
      <p:bldP spid="61573" grpId="0" animBg="1" autoUpdateAnimBg="0"/>
      <p:bldP spid="61574" grpId="0" animBg="1" autoUpdateAnimBg="0"/>
      <p:bldP spid="61575" grpId="0" animBg="1" autoUpdateAnimBg="0"/>
      <p:bldP spid="6157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0  </a:t>
            </a:r>
            <a:r>
              <a:rPr lang="zh-CN" altLang="en-US" sz="3200" smtClean="0"/>
              <a:t>计数结束中断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电平触发方式，不自动重复计数。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计数过程受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控制，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GATE=0 </a:t>
            </a:r>
            <a:r>
              <a:rPr kumimoji="1" lang="zh-CN" altLang="en-US" sz="2800" smtClean="0">
                <a:solidFill>
                  <a:srgbClr val="020202"/>
                </a:solidFill>
              </a:rPr>
              <a:t>暂停计数，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GATE=1 </a:t>
            </a:r>
            <a:r>
              <a:rPr kumimoji="1" lang="zh-CN" altLang="en-US" sz="2800" smtClean="0">
                <a:solidFill>
                  <a:srgbClr val="020202"/>
                </a:solidFill>
              </a:rPr>
              <a:t>接着计数。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计数过程中，如有一个新的计数初值被写入，计数器将按新的初值重新计数。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端输出是一个约</a:t>
            </a:r>
            <a:r>
              <a:rPr kumimoji="1" lang="en-US" altLang="zh-CN" sz="2800" smtClean="0">
                <a:solidFill>
                  <a:srgbClr val="660033"/>
                </a:solidFill>
              </a:rPr>
              <a:t>(N+1)T</a:t>
            </a:r>
            <a:r>
              <a:rPr kumimoji="1" lang="en-US" altLang="zh-CN" sz="2800" baseline="-25000" smtClean="0">
                <a:solidFill>
                  <a:srgbClr val="660033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宽度的负脉冲。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76250"/>
            <a:ext cx="4643438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可编程的单稳态触发器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052513"/>
            <a:ext cx="8540750" cy="5184775"/>
          </a:xfrm>
        </p:spPr>
        <p:txBody>
          <a:bodyPr/>
          <a:lstStyle/>
          <a:p>
            <a:pPr marL="609600" indent="-609600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b="1" smtClean="0">
                <a:solidFill>
                  <a:srgbClr val="0000FF"/>
                </a:solidFill>
                <a:effectLst/>
              </a:rPr>
              <a:t>性质：</a:t>
            </a:r>
          </a:p>
          <a:p>
            <a:pPr marL="609600" indent="-6096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端为高电平，计数初值装入该计数器后，在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信号的上升沿后的下一个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脉冲的下降沿开始计数，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变为低电平。在整个计数过程中，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保持低电平，当计数器减为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变为高电平，输出一个单脉冲，若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信号再由低变高，可再产生一个单脉冲，相当一个单稳态</a:t>
            </a:r>
            <a:r>
              <a:rPr kumimoji="1" lang="zh-CN" altLang="en-US" sz="2800" b="1" smtClean="0">
                <a:solidFill>
                  <a:srgbClr val="020202"/>
                </a:solidFill>
                <a:effectLst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1  </a:t>
            </a:r>
            <a:r>
              <a:rPr lang="zh-CN" altLang="en-US" sz="3200" smtClean="0"/>
              <a:t>可编程单稳脉冲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1905000" y="1822450"/>
            <a:ext cx="627063" cy="730250"/>
            <a:chOff x="2702" y="1478"/>
            <a:chExt cx="316" cy="466"/>
          </a:xfrm>
        </p:grpSpPr>
        <p:sp>
          <p:nvSpPr>
            <p:cNvPr id="43142" name="Rectangle 6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43143" name="Line 7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3003550" y="1822450"/>
            <a:ext cx="631825" cy="730250"/>
            <a:chOff x="2702" y="1478"/>
            <a:chExt cx="316" cy="466"/>
          </a:xfrm>
        </p:grpSpPr>
        <p:sp>
          <p:nvSpPr>
            <p:cNvPr id="43140" name="Rectangle 9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43141" name="Line 10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4462463" y="1822450"/>
            <a:ext cx="628650" cy="1597025"/>
            <a:chOff x="4034" y="1478"/>
            <a:chExt cx="316" cy="1018"/>
          </a:xfrm>
        </p:grpSpPr>
        <p:sp>
          <p:nvSpPr>
            <p:cNvPr id="43138" name="Rectangle 12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⑤</a:t>
              </a:r>
            </a:p>
          </p:txBody>
        </p:sp>
        <p:sp>
          <p:nvSpPr>
            <p:cNvPr id="43139" name="Line 13"/>
            <p:cNvSpPr>
              <a:spLocks noChangeShapeType="1"/>
            </p:cNvSpPr>
            <p:nvPr/>
          </p:nvSpPr>
          <p:spPr bwMode="auto">
            <a:xfrm>
              <a:off x="4188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3695700" y="1822450"/>
            <a:ext cx="631825" cy="1597025"/>
            <a:chOff x="3638" y="1478"/>
            <a:chExt cx="316" cy="1018"/>
          </a:xfrm>
        </p:grpSpPr>
        <p:sp>
          <p:nvSpPr>
            <p:cNvPr id="43136" name="Rectangle 15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43137" name="Line 16"/>
            <p:cNvSpPr>
              <a:spLocks noChangeShapeType="1"/>
            </p:cNvSpPr>
            <p:nvPr/>
          </p:nvSpPr>
          <p:spPr bwMode="auto">
            <a:xfrm>
              <a:off x="3792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81" name="Group 17"/>
          <p:cNvGrpSpPr>
            <a:grpSpLocks/>
          </p:cNvGrpSpPr>
          <p:nvPr/>
        </p:nvGrpSpPr>
        <p:grpSpPr bwMode="auto">
          <a:xfrm>
            <a:off x="5511800" y="1822450"/>
            <a:ext cx="631825" cy="1577975"/>
            <a:chOff x="4490" y="1478"/>
            <a:chExt cx="316" cy="1006"/>
          </a:xfrm>
        </p:grpSpPr>
        <p:sp>
          <p:nvSpPr>
            <p:cNvPr id="43134" name="Rectangle 18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⑥</a:t>
              </a:r>
            </a:p>
          </p:txBody>
        </p:sp>
        <p:sp>
          <p:nvSpPr>
            <p:cNvPr id="43135" name="Line 19"/>
            <p:cNvSpPr>
              <a:spLocks noChangeShapeType="1"/>
            </p:cNvSpPr>
            <p:nvPr/>
          </p:nvSpPr>
          <p:spPr bwMode="auto">
            <a:xfrm>
              <a:off x="4644" y="171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62484" name="AutoShape 20" descr="水滴"/>
          <p:cNvSpPr>
            <a:spLocks noChangeArrowheads="1"/>
          </p:cNvSpPr>
          <p:nvPr/>
        </p:nvSpPr>
        <p:spPr bwMode="auto">
          <a:xfrm flipH="1">
            <a:off x="7461250" y="69850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①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作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方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式</a:t>
            </a:r>
            <a:endParaRPr kumimoji="1" lang="zh-CN" altLang="en-US" sz="32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485" name="AutoShape 21" descr="水滴"/>
          <p:cNvSpPr>
            <a:spLocks noChangeArrowheads="1"/>
          </p:cNvSpPr>
          <p:nvPr/>
        </p:nvSpPr>
        <p:spPr bwMode="auto">
          <a:xfrm flipH="1">
            <a:off x="7315200" y="55403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②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初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</p:txBody>
      </p:sp>
      <p:grpSp>
        <p:nvGrpSpPr>
          <p:cNvPr id="62486" name="Group 22"/>
          <p:cNvGrpSpPr>
            <a:grpSpLocks/>
          </p:cNvGrpSpPr>
          <p:nvPr/>
        </p:nvGrpSpPr>
        <p:grpSpPr bwMode="auto">
          <a:xfrm>
            <a:off x="1916113" y="4730750"/>
            <a:ext cx="1501775" cy="393700"/>
            <a:chOff x="1207" y="2980"/>
            <a:chExt cx="946" cy="248"/>
          </a:xfrm>
        </p:grpSpPr>
        <p:sp>
          <p:nvSpPr>
            <p:cNvPr id="43132" name="Rectangle 23"/>
            <p:cNvSpPr>
              <a:spLocks noChangeArrowheads="1"/>
            </p:cNvSpPr>
            <p:nvPr/>
          </p:nvSpPr>
          <p:spPr bwMode="auto">
            <a:xfrm>
              <a:off x="1207" y="2980"/>
              <a:ext cx="40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43133" name="Line 24"/>
            <p:cNvSpPr>
              <a:spLocks noChangeShapeType="1"/>
            </p:cNvSpPr>
            <p:nvPr/>
          </p:nvSpPr>
          <p:spPr bwMode="auto">
            <a:xfrm flipV="1">
              <a:off x="1594" y="3003"/>
              <a:ext cx="559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62489" name="AutoShape 25" descr="水滴"/>
          <p:cNvSpPr>
            <a:spLocks noChangeArrowheads="1"/>
          </p:cNvSpPr>
          <p:nvPr/>
        </p:nvSpPr>
        <p:spPr bwMode="auto">
          <a:xfrm flipH="1">
            <a:off x="7169150" y="45878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③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硬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件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启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动</a:t>
            </a:r>
          </a:p>
        </p:txBody>
      </p:sp>
      <p:sp>
        <p:nvSpPr>
          <p:cNvPr id="62490" name="AutoShape 26" descr="水滴"/>
          <p:cNvSpPr>
            <a:spLocks noChangeArrowheads="1"/>
          </p:cNvSpPr>
          <p:nvPr/>
        </p:nvSpPr>
        <p:spPr bwMode="auto">
          <a:xfrm flipH="1">
            <a:off x="6985000" y="32385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④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送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器</a:t>
            </a:r>
          </a:p>
        </p:txBody>
      </p:sp>
      <p:sp>
        <p:nvSpPr>
          <p:cNvPr id="62491" name="AutoShape 27" descr="水滴"/>
          <p:cNvSpPr>
            <a:spLocks noChangeArrowheads="1"/>
          </p:cNvSpPr>
          <p:nvPr/>
        </p:nvSpPr>
        <p:spPr bwMode="auto">
          <a:xfrm flipH="1">
            <a:off x="6816725" y="16668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⑤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过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程</a:t>
            </a:r>
          </a:p>
        </p:txBody>
      </p:sp>
      <p:sp>
        <p:nvSpPr>
          <p:cNvPr id="62492" name="AutoShape 28" descr="水滴"/>
          <p:cNvSpPr>
            <a:spLocks noChangeArrowheads="1"/>
          </p:cNvSpPr>
          <p:nvPr/>
        </p:nvSpPr>
        <p:spPr bwMode="auto">
          <a:xfrm flipH="1">
            <a:off x="6648450" y="23813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⑥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结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束</a:t>
            </a:r>
          </a:p>
        </p:txBody>
      </p:sp>
      <p:grpSp>
        <p:nvGrpSpPr>
          <p:cNvPr id="43023" name="Group 29"/>
          <p:cNvGrpSpPr>
            <a:grpSpLocks/>
          </p:cNvGrpSpPr>
          <p:nvPr/>
        </p:nvGrpSpPr>
        <p:grpSpPr bwMode="auto">
          <a:xfrm>
            <a:off x="71438" y="2513013"/>
            <a:ext cx="6677025" cy="3487737"/>
            <a:chOff x="45" y="1583"/>
            <a:chExt cx="4206" cy="2197"/>
          </a:xfrm>
        </p:grpSpPr>
        <p:grpSp>
          <p:nvGrpSpPr>
            <p:cNvPr id="43024" name="Group 30"/>
            <p:cNvGrpSpPr>
              <a:grpSpLocks/>
            </p:cNvGrpSpPr>
            <p:nvPr/>
          </p:nvGrpSpPr>
          <p:grpSpPr bwMode="auto">
            <a:xfrm>
              <a:off x="1329" y="2247"/>
              <a:ext cx="2316" cy="241"/>
              <a:chOff x="2736" y="1260"/>
              <a:chExt cx="1788" cy="222"/>
            </a:xfrm>
          </p:grpSpPr>
          <p:grpSp>
            <p:nvGrpSpPr>
              <p:cNvPr id="43078" name="Group 31"/>
              <p:cNvGrpSpPr>
                <a:grpSpLocks/>
              </p:cNvGrpSpPr>
              <p:nvPr/>
            </p:nvGrpSpPr>
            <p:grpSpPr bwMode="auto">
              <a:xfrm>
                <a:off x="2736" y="1260"/>
                <a:ext cx="900" cy="222"/>
                <a:chOff x="2736" y="1260"/>
                <a:chExt cx="900" cy="222"/>
              </a:xfrm>
            </p:grpSpPr>
            <p:grpSp>
              <p:nvGrpSpPr>
                <p:cNvPr id="43106" name="Group 32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120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2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28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30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31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29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121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2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23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25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2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2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3107" name="Group 45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10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15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1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18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19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17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109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10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11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13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14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12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3079" name="Group 58"/>
              <p:cNvGrpSpPr>
                <a:grpSpLocks/>
              </p:cNvGrpSpPr>
              <p:nvPr/>
            </p:nvGrpSpPr>
            <p:grpSpPr bwMode="auto">
              <a:xfrm>
                <a:off x="3624" y="1260"/>
                <a:ext cx="900" cy="222"/>
                <a:chOff x="2736" y="1260"/>
                <a:chExt cx="900" cy="222"/>
              </a:xfrm>
            </p:grpSpPr>
            <p:grpSp>
              <p:nvGrpSpPr>
                <p:cNvPr id="43080" name="Group 59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09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0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02" name="Group 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04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05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03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095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096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097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099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00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098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3081" name="Group 72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082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089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090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092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09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091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083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084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085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087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088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086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43025" name="Group 85"/>
            <p:cNvGrpSpPr>
              <a:grpSpLocks/>
            </p:cNvGrpSpPr>
            <p:nvPr/>
          </p:nvGrpSpPr>
          <p:grpSpPr bwMode="auto">
            <a:xfrm>
              <a:off x="3645" y="2247"/>
              <a:ext cx="295" cy="241"/>
              <a:chOff x="4356" y="672"/>
              <a:chExt cx="228" cy="222"/>
            </a:xfrm>
          </p:grpSpPr>
          <p:sp>
            <p:nvSpPr>
              <p:cNvPr id="43073" name="Line 86"/>
              <p:cNvSpPr>
                <a:spLocks noChangeShapeType="1"/>
              </p:cNvSpPr>
              <p:nvPr/>
            </p:nvSpPr>
            <p:spPr bwMode="auto">
              <a:xfrm>
                <a:off x="4361" y="67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74" name="Group 87"/>
              <p:cNvGrpSpPr>
                <a:grpSpLocks/>
              </p:cNvGrpSpPr>
              <p:nvPr/>
            </p:nvGrpSpPr>
            <p:grpSpPr bwMode="auto">
              <a:xfrm>
                <a:off x="4356" y="677"/>
                <a:ext cx="120" cy="217"/>
                <a:chOff x="4152" y="1157"/>
                <a:chExt cx="120" cy="217"/>
              </a:xfrm>
            </p:grpSpPr>
            <p:sp>
              <p:nvSpPr>
                <p:cNvPr id="43076" name="Line 88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7" name="Line 89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43075" name="Line 90"/>
              <p:cNvSpPr>
                <a:spLocks noChangeShapeType="1"/>
              </p:cNvSpPr>
              <p:nvPr/>
            </p:nvSpPr>
            <p:spPr bwMode="auto">
              <a:xfrm>
                <a:off x="4464" y="67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43026" name="Rectangle 91"/>
            <p:cNvSpPr>
              <a:spLocks noChangeArrowheads="1"/>
            </p:cNvSpPr>
            <p:nvPr/>
          </p:nvSpPr>
          <p:spPr bwMode="auto">
            <a:xfrm>
              <a:off x="45" y="2686"/>
              <a:ext cx="70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43027" name="Rectangle 92"/>
            <p:cNvSpPr>
              <a:spLocks noChangeArrowheads="1"/>
            </p:cNvSpPr>
            <p:nvPr/>
          </p:nvSpPr>
          <p:spPr bwMode="auto">
            <a:xfrm>
              <a:off x="48" y="3449"/>
              <a:ext cx="7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43028" name="Rectangle 93"/>
            <p:cNvSpPr>
              <a:spLocks noChangeArrowheads="1"/>
            </p:cNvSpPr>
            <p:nvPr/>
          </p:nvSpPr>
          <p:spPr bwMode="auto">
            <a:xfrm>
              <a:off x="201" y="2262"/>
              <a:ext cx="55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43029" name="Rectangle 94"/>
            <p:cNvSpPr>
              <a:spLocks noChangeArrowheads="1"/>
            </p:cNvSpPr>
            <p:nvPr/>
          </p:nvSpPr>
          <p:spPr bwMode="auto">
            <a:xfrm>
              <a:off x="64" y="1749"/>
              <a:ext cx="78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030" name="Line 95"/>
            <p:cNvSpPr>
              <a:spLocks noChangeShapeType="1"/>
            </p:cNvSpPr>
            <p:nvPr/>
          </p:nvSpPr>
          <p:spPr bwMode="auto">
            <a:xfrm>
              <a:off x="901" y="2252"/>
              <a:ext cx="1" cy="2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96"/>
            <p:cNvSpPr>
              <a:spLocks noChangeShapeType="1"/>
            </p:cNvSpPr>
            <p:nvPr/>
          </p:nvSpPr>
          <p:spPr bwMode="auto">
            <a:xfrm>
              <a:off x="1056" y="2252"/>
              <a:ext cx="1" cy="2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97"/>
            <p:cNvSpPr>
              <a:spLocks noChangeShapeType="1"/>
            </p:cNvSpPr>
            <p:nvPr/>
          </p:nvSpPr>
          <p:spPr bwMode="auto">
            <a:xfrm>
              <a:off x="894" y="2247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43033" name="Group 98"/>
            <p:cNvGrpSpPr>
              <a:grpSpLocks/>
            </p:cNvGrpSpPr>
            <p:nvPr/>
          </p:nvGrpSpPr>
          <p:grpSpPr bwMode="auto">
            <a:xfrm>
              <a:off x="1049" y="2252"/>
              <a:ext cx="155" cy="236"/>
              <a:chOff x="4152" y="1157"/>
              <a:chExt cx="120" cy="217"/>
            </a:xfrm>
          </p:grpSpPr>
          <p:sp>
            <p:nvSpPr>
              <p:cNvPr id="43071" name="Line 99"/>
              <p:cNvSpPr>
                <a:spLocks noChangeShapeType="1"/>
              </p:cNvSpPr>
              <p:nvPr/>
            </p:nvSpPr>
            <p:spPr bwMode="auto">
              <a:xfrm>
                <a:off x="4265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100"/>
              <p:cNvSpPr>
                <a:spLocks noChangeShapeType="1"/>
              </p:cNvSpPr>
              <p:nvPr/>
            </p:nvSpPr>
            <p:spPr bwMode="auto">
              <a:xfrm>
                <a:off x="4152" y="1356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43034" name="Line 101"/>
            <p:cNvSpPr>
              <a:spLocks noChangeShapeType="1"/>
            </p:cNvSpPr>
            <p:nvPr/>
          </p:nvSpPr>
          <p:spPr bwMode="auto">
            <a:xfrm>
              <a:off x="1189" y="2247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35" name="Line 102"/>
            <p:cNvSpPr>
              <a:spLocks noChangeShapeType="1"/>
            </p:cNvSpPr>
            <p:nvPr/>
          </p:nvSpPr>
          <p:spPr bwMode="auto">
            <a:xfrm>
              <a:off x="1232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103"/>
            <p:cNvSpPr>
              <a:spLocks noChangeShapeType="1"/>
            </p:cNvSpPr>
            <p:nvPr/>
          </p:nvSpPr>
          <p:spPr bwMode="auto">
            <a:xfrm>
              <a:off x="1497" y="1834"/>
              <a:ext cx="3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104"/>
            <p:cNvSpPr>
              <a:spLocks noChangeShapeType="1"/>
            </p:cNvSpPr>
            <p:nvPr/>
          </p:nvSpPr>
          <p:spPr bwMode="auto">
            <a:xfrm>
              <a:off x="1235" y="2039"/>
              <a:ext cx="2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38" name="Line 105"/>
            <p:cNvSpPr>
              <a:spLocks noChangeShapeType="1"/>
            </p:cNvSpPr>
            <p:nvPr/>
          </p:nvSpPr>
          <p:spPr bwMode="auto">
            <a:xfrm>
              <a:off x="1501" y="1829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39" name="Line 106"/>
            <p:cNvSpPr>
              <a:spLocks noChangeShapeType="1"/>
            </p:cNvSpPr>
            <p:nvPr/>
          </p:nvSpPr>
          <p:spPr bwMode="auto">
            <a:xfrm>
              <a:off x="833" y="1829"/>
              <a:ext cx="4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0" name="Line 107"/>
            <p:cNvSpPr>
              <a:spLocks noChangeShapeType="1"/>
            </p:cNvSpPr>
            <p:nvPr/>
          </p:nvSpPr>
          <p:spPr bwMode="auto">
            <a:xfrm>
              <a:off x="1978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108"/>
            <p:cNvSpPr>
              <a:spLocks noChangeShapeType="1"/>
            </p:cNvSpPr>
            <p:nvPr/>
          </p:nvSpPr>
          <p:spPr bwMode="auto">
            <a:xfrm>
              <a:off x="2244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109"/>
            <p:cNvSpPr>
              <a:spLocks noChangeShapeType="1"/>
            </p:cNvSpPr>
            <p:nvPr/>
          </p:nvSpPr>
          <p:spPr bwMode="auto">
            <a:xfrm>
              <a:off x="1981" y="2039"/>
              <a:ext cx="2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3" name="Line 110"/>
            <p:cNvSpPr>
              <a:spLocks noChangeShapeType="1"/>
            </p:cNvSpPr>
            <p:nvPr/>
          </p:nvSpPr>
          <p:spPr bwMode="auto">
            <a:xfrm>
              <a:off x="2247" y="1829"/>
              <a:ext cx="20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4" name="Line 111"/>
            <p:cNvSpPr>
              <a:spLocks noChangeShapeType="1"/>
            </p:cNvSpPr>
            <p:nvPr/>
          </p:nvSpPr>
          <p:spPr bwMode="auto">
            <a:xfrm>
              <a:off x="2341" y="2730"/>
              <a:ext cx="1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5" name="Line 112"/>
            <p:cNvSpPr>
              <a:spLocks noChangeShapeType="1"/>
            </p:cNvSpPr>
            <p:nvPr/>
          </p:nvSpPr>
          <p:spPr bwMode="auto">
            <a:xfrm>
              <a:off x="2485" y="2483"/>
              <a:ext cx="2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113"/>
            <p:cNvSpPr>
              <a:spLocks noChangeShapeType="1"/>
            </p:cNvSpPr>
            <p:nvPr/>
          </p:nvSpPr>
          <p:spPr bwMode="auto">
            <a:xfrm>
              <a:off x="2777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Line 114"/>
            <p:cNvSpPr>
              <a:spLocks noChangeShapeType="1"/>
            </p:cNvSpPr>
            <p:nvPr/>
          </p:nvSpPr>
          <p:spPr bwMode="auto">
            <a:xfrm>
              <a:off x="3053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Line 115"/>
            <p:cNvSpPr>
              <a:spLocks noChangeShapeType="1"/>
            </p:cNvSpPr>
            <p:nvPr/>
          </p:nvSpPr>
          <p:spPr bwMode="auto">
            <a:xfrm>
              <a:off x="3344" y="2483"/>
              <a:ext cx="2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Line 116"/>
            <p:cNvSpPr>
              <a:spLocks noChangeShapeType="1"/>
            </p:cNvSpPr>
            <p:nvPr/>
          </p:nvSpPr>
          <p:spPr bwMode="auto">
            <a:xfrm>
              <a:off x="3652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117"/>
            <p:cNvSpPr>
              <a:spLocks noChangeShapeType="1"/>
            </p:cNvSpPr>
            <p:nvPr/>
          </p:nvSpPr>
          <p:spPr bwMode="auto">
            <a:xfrm>
              <a:off x="1543" y="3491"/>
              <a:ext cx="2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118"/>
            <p:cNvSpPr>
              <a:spLocks noChangeShapeType="1"/>
            </p:cNvSpPr>
            <p:nvPr/>
          </p:nvSpPr>
          <p:spPr bwMode="auto">
            <a:xfrm>
              <a:off x="3660" y="3491"/>
              <a:ext cx="2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Line 119"/>
            <p:cNvSpPr>
              <a:spLocks noChangeShapeType="1"/>
            </p:cNvSpPr>
            <p:nvPr/>
          </p:nvSpPr>
          <p:spPr bwMode="auto">
            <a:xfrm>
              <a:off x="2498" y="3696"/>
              <a:ext cx="11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53" name="Line 120"/>
            <p:cNvSpPr>
              <a:spLocks noChangeShapeType="1"/>
            </p:cNvSpPr>
            <p:nvPr/>
          </p:nvSpPr>
          <p:spPr bwMode="auto">
            <a:xfrm>
              <a:off x="771" y="3487"/>
              <a:ext cx="79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54" name="Line 121"/>
            <p:cNvSpPr>
              <a:spLocks noChangeShapeType="1"/>
            </p:cNvSpPr>
            <p:nvPr/>
          </p:nvSpPr>
          <p:spPr bwMode="auto">
            <a:xfrm>
              <a:off x="739" y="3695"/>
              <a:ext cx="79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55" name="Rectangle 122"/>
            <p:cNvSpPr>
              <a:spLocks noChangeArrowheads="1"/>
            </p:cNvSpPr>
            <p:nvPr/>
          </p:nvSpPr>
          <p:spPr bwMode="auto">
            <a:xfrm>
              <a:off x="3617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6" name="Rectangle 123"/>
            <p:cNvSpPr>
              <a:spLocks noChangeArrowheads="1"/>
            </p:cNvSpPr>
            <p:nvPr/>
          </p:nvSpPr>
          <p:spPr bwMode="auto">
            <a:xfrm>
              <a:off x="2715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57" name="Rectangle 124"/>
            <p:cNvSpPr>
              <a:spLocks noChangeArrowheads="1"/>
            </p:cNvSpPr>
            <p:nvPr/>
          </p:nvSpPr>
          <p:spPr bwMode="auto">
            <a:xfrm>
              <a:off x="3306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" name="Rectangle 125"/>
            <p:cNvSpPr>
              <a:spLocks noChangeArrowheads="1"/>
            </p:cNvSpPr>
            <p:nvPr/>
          </p:nvSpPr>
          <p:spPr bwMode="auto">
            <a:xfrm>
              <a:off x="3010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59" name="Rectangle 126"/>
            <p:cNvSpPr>
              <a:spLocks noChangeArrowheads="1"/>
            </p:cNvSpPr>
            <p:nvPr/>
          </p:nvSpPr>
          <p:spPr bwMode="auto">
            <a:xfrm>
              <a:off x="2420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60" name="Rectangle 127"/>
            <p:cNvSpPr>
              <a:spLocks noChangeArrowheads="1"/>
            </p:cNvSpPr>
            <p:nvPr/>
          </p:nvSpPr>
          <p:spPr bwMode="auto">
            <a:xfrm>
              <a:off x="1922" y="160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61" name="Rectangle 128"/>
            <p:cNvSpPr>
              <a:spLocks noChangeArrowheads="1"/>
            </p:cNvSpPr>
            <p:nvPr/>
          </p:nvSpPr>
          <p:spPr bwMode="auto">
            <a:xfrm>
              <a:off x="1020" y="1583"/>
              <a:ext cx="79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方式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2" name="Line 129"/>
            <p:cNvSpPr>
              <a:spLocks noChangeShapeType="1"/>
            </p:cNvSpPr>
            <p:nvPr/>
          </p:nvSpPr>
          <p:spPr bwMode="auto">
            <a:xfrm>
              <a:off x="2071" y="2735"/>
              <a:ext cx="3" cy="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130"/>
            <p:cNvSpPr>
              <a:spLocks noChangeShapeType="1"/>
            </p:cNvSpPr>
            <p:nvPr/>
          </p:nvSpPr>
          <p:spPr bwMode="auto">
            <a:xfrm>
              <a:off x="2336" y="2735"/>
              <a:ext cx="4" cy="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Line 131"/>
            <p:cNvSpPr>
              <a:spLocks noChangeShapeType="1"/>
            </p:cNvSpPr>
            <p:nvPr/>
          </p:nvSpPr>
          <p:spPr bwMode="auto">
            <a:xfrm>
              <a:off x="2075" y="2940"/>
              <a:ext cx="2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5" name="Line 132"/>
            <p:cNvSpPr>
              <a:spLocks noChangeShapeType="1"/>
            </p:cNvSpPr>
            <p:nvPr/>
          </p:nvSpPr>
          <p:spPr bwMode="auto">
            <a:xfrm>
              <a:off x="895" y="2730"/>
              <a:ext cx="11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6" name="Line 133"/>
            <p:cNvSpPr>
              <a:spLocks noChangeShapeType="1"/>
            </p:cNvSpPr>
            <p:nvPr/>
          </p:nvSpPr>
          <p:spPr bwMode="auto">
            <a:xfrm>
              <a:off x="1546" y="3488"/>
              <a:ext cx="93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7" name="Line 134"/>
            <p:cNvSpPr>
              <a:spLocks noChangeShapeType="1"/>
            </p:cNvSpPr>
            <p:nvPr/>
          </p:nvSpPr>
          <p:spPr bwMode="auto">
            <a:xfrm>
              <a:off x="2476" y="3491"/>
              <a:ext cx="3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Line 135"/>
            <p:cNvSpPr>
              <a:spLocks noChangeShapeType="1"/>
            </p:cNvSpPr>
            <p:nvPr/>
          </p:nvSpPr>
          <p:spPr bwMode="auto">
            <a:xfrm>
              <a:off x="3654" y="3488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9" name="Rectangle 136"/>
            <p:cNvSpPr>
              <a:spLocks noChangeArrowheads="1"/>
            </p:cNvSpPr>
            <p:nvPr/>
          </p:nvSpPr>
          <p:spPr bwMode="auto">
            <a:xfrm>
              <a:off x="182" y="1823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43070" name="Line 137"/>
            <p:cNvSpPr>
              <a:spLocks noChangeShapeType="1"/>
            </p:cNvSpPr>
            <p:nvPr/>
          </p:nvSpPr>
          <p:spPr bwMode="auto">
            <a:xfrm>
              <a:off x="273" y="1832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4" grpId="0" animBg="1" autoUpdateAnimBg="0"/>
      <p:bldP spid="62485" grpId="0" animBg="1" autoUpdateAnimBg="0"/>
      <p:bldP spid="62489" grpId="0" animBg="1" autoUpdateAnimBg="0"/>
      <p:bldP spid="62490" grpId="0" animBg="1" autoUpdateAnimBg="0"/>
      <p:bldP spid="62491" grpId="0" animBg="1" autoUpdateAnimBg="0"/>
      <p:bldP spid="6249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6725" y="476250"/>
            <a:ext cx="8208963" cy="7207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章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定时器和多功能接口芯片</a:t>
            </a:r>
          </a:p>
        </p:txBody>
      </p:sp>
      <p:sp>
        <p:nvSpPr>
          <p:cNvPr id="3078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50838" y="1341438"/>
            <a:ext cx="8469312" cy="50403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smtClean="0"/>
              <a:t>定时控制在微机系统中极为重要。	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sz="2800" smtClean="0">
                <a:solidFill>
                  <a:schemeClr val="tx1"/>
                </a:solidFill>
              </a:rPr>
              <a:t>定时信号的获得：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）软件方法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	使用</a:t>
            </a:r>
            <a:r>
              <a:rPr lang="zh-CN" altLang="en-US" sz="2800" smtClean="0">
                <a:solidFill>
                  <a:schemeClr val="hlink"/>
                </a:solidFill>
              </a:rPr>
              <a:t>延迟子程序</a:t>
            </a:r>
            <a:r>
              <a:rPr lang="zh-CN" altLang="en-US" sz="280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	</a:t>
            </a:r>
            <a:r>
              <a:rPr lang="zh-CN" altLang="en-US" sz="2400" smtClean="0"/>
              <a:t>优点：节省硬件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	缺点：占用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的时间，降低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的效率；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                      需要拼凑延时时间，较麻烦。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）硬件方法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	使用</a:t>
            </a:r>
            <a:r>
              <a:rPr lang="zh-CN" altLang="en-US" sz="2800" smtClean="0">
                <a:solidFill>
                  <a:schemeClr val="hlink"/>
                </a:solidFill>
              </a:rPr>
              <a:t>计数器</a:t>
            </a:r>
            <a:r>
              <a:rPr lang="en-US" altLang="zh-CN" sz="2800" smtClean="0">
                <a:solidFill>
                  <a:schemeClr val="hlink"/>
                </a:solidFill>
              </a:rPr>
              <a:t>/</a:t>
            </a:r>
            <a:r>
              <a:rPr lang="zh-CN" altLang="en-US" sz="2800" smtClean="0">
                <a:solidFill>
                  <a:schemeClr val="hlink"/>
                </a:solidFill>
              </a:rPr>
              <a:t>定时器</a:t>
            </a:r>
            <a:r>
              <a:rPr lang="zh-CN" altLang="en-US" sz="240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	优点：计数时不占用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的时间，提高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的利用  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                      率；时间延迟准确。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1  </a:t>
            </a:r>
            <a:r>
              <a:rPr lang="zh-CN" altLang="en-US" sz="3200" smtClean="0"/>
              <a:t>可编程单稳脉冲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上升沿触发，不自动重复计数。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计数过程中，又写入新的计数值，当前输出不受影响。但又来了触发信号，则按新的计数值做减</a:t>
            </a:r>
            <a:r>
              <a:rPr kumimoji="1" lang="en-US" altLang="zh-CN" sz="2800" smtClean="0"/>
              <a:t>1</a:t>
            </a:r>
            <a:r>
              <a:rPr kumimoji="1" lang="zh-CN" altLang="en-US" sz="2800" smtClean="0"/>
              <a:t>计数。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端输出是一个约</a:t>
            </a:r>
            <a:r>
              <a:rPr kumimoji="1" lang="en-US" altLang="zh-CN" sz="2800" smtClean="0">
                <a:solidFill>
                  <a:srgbClr val="660033"/>
                </a:solidFill>
              </a:rPr>
              <a:t>NT</a:t>
            </a:r>
            <a:r>
              <a:rPr kumimoji="1" lang="en-US" altLang="zh-CN" sz="2800" baseline="-25000" smtClean="0">
                <a:solidFill>
                  <a:srgbClr val="660033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宽度的负脉冲。</a:t>
            </a:r>
            <a:endParaRPr kumimoji="1" lang="zh-CN" altLang="en-US" sz="2800" smtClean="0"/>
          </a:p>
          <a:p>
            <a:pPr eaLnBrk="1" hangingPunct="1"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9263"/>
            <a:ext cx="4179888" cy="600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分频器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540750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性质：</a:t>
            </a:r>
            <a:r>
              <a:rPr kumimoji="1" lang="zh-CN" altLang="en-US" sz="2800" smtClean="0">
                <a:solidFill>
                  <a:srgbClr val="020202"/>
                </a:solidFill>
              </a:rPr>
              <a:t> 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端为高电平，计数初值写入计数器后，等待到触发信号时，计数器开始递减计数。减到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1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端变成低电平，经过一个时钟脉冲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端又变为高电平，然后开始一个新的计数过程，重复进行。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smtClean="0">
              <a:solidFill>
                <a:srgbClr val="02020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508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2  </a:t>
            </a:r>
            <a:r>
              <a:rPr lang="zh-CN" altLang="en-US" sz="3200" smtClean="0"/>
              <a:t>频率发生器（分频器）</a:t>
            </a:r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0" y="1819275"/>
            <a:ext cx="9144000" cy="4130675"/>
            <a:chOff x="0" y="1119"/>
            <a:chExt cx="5760" cy="2602"/>
          </a:xfrm>
        </p:grpSpPr>
        <p:grpSp>
          <p:nvGrpSpPr>
            <p:cNvPr id="47108" name="Group 5"/>
            <p:cNvGrpSpPr>
              <a:grpSpLocks/>
            </p:cNvGrpSpPr>
            <p:nvPr/>
          </p:nvGrpSpPr>
          <p:grpSpPr bwMode="auto">
            <a:xfrm>
              <a:off x="1884" y="2313"/>
              <a:ext cx="901" cy="1408"/>
              <a:chOff x="3593" y="1706"/>
              <a:chExt cx="901" cy="1156"/>
            </a:xfrm>
          </p:grpSpPr>
          <p:sp>
            <p:nvSpPr>
              <p:cNvPr id="47324" name="Line 6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5" name="Line 7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6" name="Line 8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7" name="Line 9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8" name="Line 10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09" name="Line 11"/>
            <p:cNvSpPr>
              <a:spLocks noChangeShapeType="1"/>
            </p:cNvSpPr>
            <p:nvPr/>
          </p:nvSpPr>
          <p:spPr bwMode="auto">
            <a:xfrm>
              <a:off x="2777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Line 12"/>
            <p:cNvSpPr>
              <a:spLocks noChangeShapeType="1"/>
            </p:cNvSpPr>
            <p:nvPr/>
          </p:nvSpPr>
          <p:spPr bwMode="auto">
            <a:xfrm>
              <a:off x="2551" y="3662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11" name="Rectangle 13"/>
            <p:cNvSpPr>
              <a:spLocks noChangeArrowheads="1"/>
            </p:cNvSpPr>
            <p:nvPr/>
          </p:nvSpPr>
          <p:spPr bwMode="auto">
            <a:xfrm>
              <a:off x="2781" y="2936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12" name="Rectangle 14"/>
            <p:cNvSpPr>
              <a:spLocks noChangeArrowheads="1"/>
            </p:cNvSpPr>
            <p:nvPr/>
          </p:nvSpPr>
          <p:spPr bwMode="auto">
            <a:xfrm>
              <a:off x="2085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13" name="Rectangle 15"/>
            <p:cNvSpPr>
              <a:spLocks noChangeArrowheads="1"/>
            </p:cNvSpPr>
            <p:nvPr/>
          </p:nvSpPr>
          <p:spPr bwMode="auto">
            <a:xfrm>
              <a:off x="2541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4" name="Rectangle 16"/>
            <p:cNvSpPr>
              <a:spLocks noChangeArrowheads="1"/>
            </p:cNvSpPr>
            <p:nvPr/>
          </p:nvSpPr>
          <p:spPr bwMode="auto">
            <a:xfrm>
              <a:off x="2313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15" name="Rectangle 17"/>
            <p:cNvSpPr>
              <a:spLocks noChangeArrowheads="1"/>
            </p:cNvSpPr>
            <p:nvPr/>
          </p:nvSpPr>
          <p:spPr bwMode="auto">
            <a:xfrm>
              <a:off x="1857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16" name="Line 18"/>
            <p:cNvSpPr>
              <a:spLocks noChangeShapeType="1"/>
            </p:cNvSpPr>
            <p:nvPr/>
          </p:nvSpPr>
          <p:spPr bwMode="auto">
            <a:xfrm>
              <a:off x="2549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Rectangle 19"/>
            <p:cNvSpPr>
              <a:spLocks noChangeArrowheads="1"/>
            </p:cNvSpPr>
            <p:nvPr/>
          </p:nvSpPr>
          <p:spPr bwMode="auto">
            <a:xfrm>
              <a:off x="0" y="2582"/>
              <a:ext cx="70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47118" name="Rectangle 20"/>
            <p:cNvSpPr>
              <a:spLocks noChangeArrowheads="1"/>
            </p:cNvSpPr>
            <p:nvPr/>
          </p:nvSpPr>
          <p:spPr bwMode="auto">
            <a:xfrm>
              <a:off x="3" y="3334"/>
              <a:ext cx="73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47119" name="Rectangle 21"/>
            <p:cNvSpPr>
              <a:spLocks noChangeArrowheads="1"/>
            </p:cNvSpPr>
            <p:nvPr/>
          </p:nvSpPr>
          <p:spPr bwMode="auto">
            <a:xfrm>
              <a:off x="120" y="2019"/>
              <a:ext cx="54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47120" name="Rectangle 22"/>
            <p:cNvSpPr>
              <a:spLocks noChangeArrowheads="1"/>
            </p:cNvSpPr>
            <p:nvPr/>
          </p:nvSpPr>
          <p:spPr bwMode="auto">
            <a:xfrm>
              <a:off x="15" y="1340"/>
              <a:ext cx="60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7121" name="Group 23"/>
            <p:cNvGrpSpPr>
              <a:grpSpLocks/>
            </p:cNvGrpSpPr>
            <p:nvPr/>
          </p:nvGrpSpPr>
          <p:grpSpPr bwMode="auto">
            <a:xfrm>
              <a:off x="655" y="1999"/>
              <a:ext cx="348" cy="320"/>
              <a:chOff x="3816" y="1152"/>
              <a:chExt cx="348" cy="222"/>
            </a:xfrm>
          </p:grpSpPr>
          <p:sp>
            <p:nvSpPr>
              <p:cNvPr id="47317" name="Line 24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18" name="Line 25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19" name="Line 26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47320" name="Group 27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47322" name="Line 28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323" name="Line 29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47321" name="Line 30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47122" name="Line 31"/>
            <p:cNvSpPr>
              <a:spLocks noChangeShapeType="1"/>
            </p:cNvSpPr>
            <p:nvPr/>
          </p:nvSpPr>
          <p:spPr bwMode="auto">
            <a:xfrm>
              <a:off x="916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32"/>
            <p:cNvSpPr>
              <a:spLocks noChangeShapeType="1"/>
            </p:cNvSpPr>
            <p:nvPr/>
          </p:nvSpPr>
          <p:spPr bwMode="auto">
            <a:xfrm>
              <a:off x="1121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33"/>
            <p:cNvSpPr>
              <a:spLocks noChangeShapeType="1"/>
            </p:cNvSpPr>
            <p:nvPr/>
          </p:nvSpPr>
          <p:spPr bwMode="auto">
            <a:xfrm>
              <a:off x="919" y="172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25" name="Line 34"/>
            <p:cNvSpPr>
              <a:spLocks noChangeShapeType="1"/>
            </p:cNvSpPr>
            <p:nvPr/>
          </p:nvSpPr>
          <p:spPr bwMode="auto">
            <a:xfrm>
              <a:off x="1124" y="1445"/>
              <a:ext cx="3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47126" name="Group 35"/>
            <p:cNvGrpSpPr>
              <a:grpSpLocks/>
            </p:cNvGrpSpPr>
            <p:nvPr/>
          </p:nvGrpSpPr>
          <p:grpSpPr bwMode="auto">
            <a:xfrm>
              <a:off x="991" y="1999"/>
              <a:ext cx="3575" cy="320"/>
              <a:chOff x="2736" y="1260"/>
              <a:chExt cx="3576" cy="222"/>
            </a:xfrm>
          </p:grpSpPr>
          <p:grpSp>
            <p:nvGrpSpPr>
              <p:cNvPr id="47207" name="Group 36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47263" name="Group 37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91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305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312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313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315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316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314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306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307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308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310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311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309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9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93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300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301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303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304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302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94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95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96" name="Group 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98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99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97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7264" name="Group 64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65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79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86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87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89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90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88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80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81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82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84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85" name="Line 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8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66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67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74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75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77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78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76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68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69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70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72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73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71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7208" name="Group 91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47209" name="Group 92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37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51" name="Group 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58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59" name="Group 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61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62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60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52" name="Group 1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53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54" name="Group 1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56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57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55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38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39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46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47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49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50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48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40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41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42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44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45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43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7210" name="Group 119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11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25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32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33" name="Group 1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35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36" name="Line 1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34" name="Line 1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26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27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28" name="Group 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30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31" name="Line 1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29" name="Line 1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12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13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20" name="Line 1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21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23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24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22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14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15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16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18" name="Line 1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19" name="Line 1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17" name="Line 1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47127" name="Group 146"/>
            <p:cNvGrpSpPr>
              <a:grpSpLocks/>
            </p:cNvGrpSpPr>
            <p:nvPr/>
          </p:nvGrpSpPr>
          <p:grpSpPr bwMode="auto">
            <a:xfrm>
              <a:off x="4566" y="1999"/>
              <a:ext cx="900" cy="320"/>
              <a:chOff x="2736" y="1260"/>
              <a:chExt cx="900" cy="222"/>
            </a:xfrm>
          </p:grpSpPr>
          <p:grpSp>
            <p:nvGrpSpPr>
              <p:cNvPr id="47181" name="Group 147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47195" name="Group 148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202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203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205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206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204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96" name="Group 154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197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98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200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201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19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82" name="Group 160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47183" name="Group 161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190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91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193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94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19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84" name="Group 167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185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8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188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89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187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7128" name="Line 173"/>
            <p:cNvSpPr>
              <a:spLocks noChangeShapeType="1"/>
            </p:cNvSpPr>
            <p:nvPr/>
          </p:nvSpPr>
          <p:spPr bwMode="auto">
            <a:xfrm>
              <a:off x="608" y="1445"/>
              <a:ext cx="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29" name="Line 174"/>
            <p:cNvSpPr>
              <a:spLocks noChangeShapeType="1"/>
            </p:cNvSpPr>
            <p:nvPr/>
          </p:nvSpPr>
          <p:spPr bwMode="auto">
            <a:xfrm>
              <a:off x="1492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175"/>
            <p:cNvSpPr>
              <a:spLocks noChangeShapeType="1"/>
            </p:cNvSpPr>
            <p:nvPr/>
          </p:nvSpPr>
          <p:spPr bwMode="auto">
            <a:xfrm>
              <a:off x="1697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176"/>
            <p:cNvSpPr>
              <a:spLocks noChangeShapeType="1"/>
            </p:cNvSpPr>
            <p:nvPr/>
          </p:nvSpPr>
          <p:spPr bwMode="auto">
            <a:xfrm>
              <a:off x="1495" y="172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2" name="Line 177"/>
            <p:cNvSpPr>
              <a:spLocks noChangeShapeType="1"/>
            </p:cNvSpPr>
            <p:nvPr/>
          </p:nvSpPr>
          <p:spPr bwMode="auto">
            <a:xfrm>
              <a:off x="1700" y="1445"/>
              <a:ext cx="11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3" name="Line 178"/>
            <p:cNvSpPr>
              <a:spLocks noChangeShapeType="1"/>
            </p:cNvSpPr>
            <p:nvPr/>
          </p:nvSpPr>
          <p:spPr bwMode="auto">
            <a:xfrm>
              <a:off x="1168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79"/>
            <p:cNvSpPr>
              <a:spLocks noChangeShapeType="1"/>
            </p:cNvSpPr>
            <p:nvPr/>
          </p:nvSpPr>
          <p:spPr bwMode="auto">
            <a:xfrm>
              <a:off x="560" y="3383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5" name="Line 180"/>
            <p:cNvSpPr>
              <a:spLocks noChangeShapeType="1"/>
            </p:cNvSpPr>
            <p:nvPr/>
          </p:nvSpPr>
          <p:spPr bwMode="auto">
            <a:xfrm>
              <a:off x="536" y="3660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6" name="Line 181"/>
            <p:cNvSpPr>
              <a:spLocks noChangeShapeType="1"/>
            </p:cNvSpPr>
            <p:nvPr/>
          </p:nvSpPr>
          <p:spPr bwMode="auto">
            <a:xfrm>
              <a:off x="2792" y="3383"/>
              <a:ext cx="6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7" name="Rectangle 182"/>
            <p:cNvSpPr>
              <a:spLocks noChangeArrowheads="1"/>
            </p:cNvSpPr>
            <p:nvPr/>
          </p:nvSpPr>
          <p:spPr bwMode="auto">
            <a:xfrm>
              <a:off x="1449" y="1154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38" name="Rectangle 183"/>
            <p:cNvSpPr>
              <a:spLocks noChangeArrowheads="1"/>
            </p:cNvSpPr>
            <p:nvPr/>
          </p:nvSpPr>
          <p:spPr bwMode="auto">
            <a:xfrm>
              <a:off x="753" y="1119"/>
              <a:ext cx="616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模式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39" name="Line 184"/>
            <p:cNvSpPr>
              <a:spLocks noChangeShapeType="1"/>
            </p:cNvSpPr>
            <p:nvPr/>
          </p:nvSpPr>
          <p:spPr bwMode="auto">
            <a:xfrm>
              <a:off x="3663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Line 185"/>
            <p:cNvSpPr>
              <a:spLocks noChangeShapeType="1"/>
            </p:cNvSpPr>
            <p:nvPr/>
          </p:nvSpPr>
          <p:spPr bwMode="auto">
            <a:xfrm>
              <a:off x="656" y="2639"/>
              <a:ext cx="49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41" name="Line 186"/>
            <p:cNvSpPr>
              <a:spLocks noChangeShapeType="1"/>
            </p:cNvSpPr>
            <p:nvPr/>
          </p:nvSpPr>
          <p:spPr bwMode="auto">
            <a:xfrm>
              <a:off x="1183" y="3385"/>
              <a:ext cx="13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42" name="Line 187"/>
            <p:cNvSpPr>
              <a:spLocks noChangeShapeType="1"/>
            </p:cNvSpPr>
            <p:nvPr/>
          </p:nvSpPr>
          <p:spPr bwMode="auto">
            <a:xfrm>
              <a:off x="3008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Line 188"/>
            <p:cNvSpPr>
              <a:spLocks noChangeShapeType="1"/>
            </p:cNvSpPr>
            <p:nvPr/>
          </p:nvSpPr>
          <p:spPr bwMode="auto">
            <a:xfrm>
              <a:off x="3221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Line 189"/>
            <p:cNvSpPr>
              <a:spLocks noChangeShapeType="1"/>
            </p:cNvSpPr>
            <p:nvPr/>
          </p:nvSpPr>
          <p:spPr bwMode="auto">
            <a:xfrm>
              <a:off x="3446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Line 190"/>
            <p:cNvSpPr>
              <a:spLocks noChangeShapeType="1"/>
            </p:cNvSpPr>
            <p:nvPr/>
          </p:nvSpPr>
          <p:spPr bwMode="auto">
            <a:xfrm>
              <a:off x="3671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Line 191"/>
            <p:cNvSpPr>
              <a:spLocks noChangeShapeType="1"/>
            </p:cNvSpPr>
            <p:nvPr/>
          </p:nvSpPr>
          <p:spPr bwMode="auto">
            <a:xfrm>
              <a:off x="3462" y="366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47" name="Rectangle 192"/>
            <p:cNvSpPr>
              <a:spLocks noChangeArrowheads="1"/>
            </p:cNvSpPr>
            <p:nvPr/>
          </p:nvSpPr>
          <p:spPr bwMode="auto">
            <a:xfrm>
              <a:off x="3656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48" name="Rectangle 193"/>
            <p:cNvSpPr>
              <a:spLocks noChangeArrowheads="1"/>
            </p:cNvSpPr>
            <p:nvPr/>
          </p:nvSpPr>
          <p:spPr bwMode="auto">
            <a:xfrm>
              <a:off x="2960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49" name="Rectangle 194"/>
            <p:cNvSpPr>
              <a:spLocks noChangeArrowheads="1"/>
            </p:cNvSpPr>
            <p:nvPr/>
          </p:nvSpPr>
          <p:spPr bwMode="auto">
            <a:xfrm>
              <a:off x="3416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50" name="Rectangle 195"/>
            <p:cNvSpPr>
              <a:spLocks noChangeArrowheads="1"/>
            </p:cNvSpPr>
            <p:nvPr/>
          </p:nvSpPr>
          <p:spPr bwMode="auto">
            <a:xfrm>
              <a:off x="3188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51" name="Rectangle 196"/>
            <p:cNvSpPr>
              <a:spLocks noChangeArrowheads="1"/>
            </p:cNvSpPr>
            <p:nvPr/>
          </p:nvSpPr>
          <p:spPr bwMode="auto">
            <a:xfrm>
              <a:off x="2733" y="2659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52" name="Line 197"/>
            <p:cNvSpPr>
              <a:spLocks noChangeShapeType="1"/>
            </p:cNvSpPr>
            <p:nvPr/>
          </p:nvSpPr>
          <p:spPr bwMode="auto">
            <a:xfrm>
              <a:off x="3448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Line 198"/>
            <p:cNvSpPr>
              <a:spLocks noChangeShapeType="1"/>
            </p:cNvSpPr>
            <p:nvPr/>
          </p:nvSpPr>
          <p:spPr bwMode="auto">
            <a:xfrm>
              <a:off x="3896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Line 199"/>
            <p:cNvSpPr>
              <a:spLocks noChangeShapeType="1"/>
            </p:cNvSpPr>
            <p:nvPr/>
          </p:nvSpPr>
          <p:spPr bwMode="auto">
            <a:xfrm>
              <a:off x="410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Line 200"/>
            <p:cNvSpPr>
              <a:spLocks noChangeShapeType="1"/>
            </p:cNvSpPr>
            <p:nvPr/>
          </p:nvSpPr>
          <p:spPr bwMode="auto">
            <a:xfrm>
              <a:off x="4334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Line 201"/>
            <p:cNvSpPr>
              <a:spLocks noChangeShapeType="1"/>
            </p:cNvSpPr>
            <p:nvPr/>
          </p:nvSpPr>
          <p:spPr bwMode="auto">
            <a:xfrm>
              <a:off x="4571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202"/>
            <p:cNvSpPr>
              <a:spLocks noChangeShapeType="1"/>
            </p:cNvSpPr>
            <p:nvPr/>
          </p:nvSpPr>
          <p:spPr bwMode="auto">
            <a:xfrm>
              <a:off x="4564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203"/>
            <p:cNvSpPr>
              <a:spLocks noChangeShapeType="1"/>
            </p:cNvSpPr>
            <p:nvPr/>
          </p:nvSpPr>
          <p:spPr bwMode="auto">
            <a:xfrm>
              <a:off x="4338" y="3662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59" name="Rectangle 204"/>
            <p:cNvSpPr>
              <a:spLocks noChangeArrowheads="1"/>
            </p:cNvSpPr>
            <p:nvPr/>
          </p:nvSpPr>
          <p:spPr bwMode="auto">
            <a:xfrm>
              <a:off x="4568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60" name="Rectangle 205"/>
            <p:cNvSpPr>
              <a:spLocks noChangeArrowheads="1"/>
            </p:cNvSpPr>
            <p:nvPr/>
          </p:nvSpPr>
          <p:spPr bwMode="auto">
            <a:xfrm>
              <a:off x="3872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61" name="Rectangle 206"/>
            <p:cNvSpPr>
              <a:spLocks noChangeArrowheads="1"/>
            </p:cNvSpPr>
            <p:nvPr/>
          </p:nvSpPr>
          <p:spPr bwMode="auto">
            <a:xfrm>
              <a:off x="4328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62" name="Rectangle 207"/>
            <p:cNvSpPr>
              <a:spLocks noChangeArrowheads="1"/>
            </p:cNvSpPr>
            <p:nvPr/>
          </p:nvSpPr>
          <p:spPr bwMode="auto">
            <a:xfrm>
              <a:off x="4100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63" name="Rectangle 208"/>
            <p:cNvSpPr>
              <a:spLocks noChangeArrowheads="1"/>
            </p:cNvSpPr>
            <p:nvPr/>
          </p:nvSpPr>
          <p:spPr bwMode="auto">
            <a:xfrm>
              <a:off x="3644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64" name="Line 209"/>
            <p:cNvSpPr>
              <a:spLocks noChangeShapeType="1"/>
            </p:cNvSpPr>
            <p:nvPr/>
          </p:nvSpPr>
          <p:spPr bwMode="auto">
            <a:xfrm>
              <a:off x="4336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Line 210"/>
            <p:cNvSpPr>
              <a:spLocks noChangeShapeType="1"/>
            </p:cNvSpPr>
            <p:nvPr/>
          </p:nvSpPr>
          <p:spPr bwMode="auto">
            <a:xfrm>
              <a:off x="4567" y="3383"/>
              <a:ext cx="6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66" name="Line 211"/>
            <p:cNvSpPr>
              <a:spLocks noChangeShapeType="1"/>
            </p:cNvSpPr>
            <p:nvPr/>
          </p:nvSpPr>
          <p:spPr bwMode="auto">
            <a:xfrm>
              <a:off x="5451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Line 212"/>
            <p:cNvSpPr>
              <a:spLocks noChangeShapeType="1"/>
            </p:cNvSpPr>
            <p:nvPr/>
          </p:nvSpPr>
          <p:spPr bwMode="auto">
            <a:xfrm>
              <a:off x="4796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Line 213"/>
            <p:cNvSpPr>
              <a:spLocks noChangeShapeType="1"/>
            </p:cNvSpPr>
            <p:nvPr/>
          </p:nvSpPr>
          <p:spPr bwMode="auto">
            <a:xfrm>
              <a:off x="500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214"/>
            <p:cNvSpPr>
              <a:spLocks noChangeShapeType="1"/>
            </p:cNvSpPr>
            <p:nvPr/>
          </p:nvSpPr>
          <p:spPr bwMode="auto">
            <a:xfrm>
              <a:off x="5234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Line 215"/>
            <p:cNvSpPr>
              <a:spLocks noChangeShapeType="1"/>
            </p:cNvSpPr>
            <p:nvPr/>
          </p:nvSpPr>
          <p:spPr bwMode="auto">
            <a:xfrm>
              <a:off x="545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Line 216"/>
            <p:cNvSpPr>
              <a:spLocks noChangeShapeType="1"/>
            </p:cNvSpPr>
            <p:nvPr/>
          </p:nvSpPr>
          <p:spPr bwMode="auto">
            <a:xfrm>
              <a:off x="5250" y="366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72" name="Rectangle 217"/>
            <p:cNvSpPr>
              <a:spLocks noChangeArrowheads="1"/>
            </p:cNvSpPr>
            <p:nvPr/>
          </p:nvSpPr>
          <p:spPr bwMode="auto">
            <a:xfrm>
              <a:off x="5444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73" name="Rectangle 218"/>
            <p:cNvSpPr>
              <a:spLocks noChangeArrowheads="1"/>
            </p:cNvSpPr>
            <p:nvPr/>
          </p:nvSpPr>
          <p:spPr bwMode="auto">
            <a:xfrm>
              <a:off x="4748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74" name="Rectangle 219"/>
            <p:cNvSpPr>
              <a:spLocks noChangeArrowheads="1"/>
            </p:cNvSpPr>
            <p:nvPr/>
          </p:nvSpPr>
          <p:spPr bwMode="auto">
            <a:xfrm>
              <a:off x="5204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75" name="Rectangle 220"/>
            <p:cNvSpPr>
              <a:spLocks noChangeArrowheads="1"/>
            </p:cNvSpPr>
            <p:nvPr/>
          </p:nvSpPr>
          <p:spPr bwMode="auto">
            <a:xfrm>
              <a:off x="4976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76" name="Rectangle 221"/>
            <p:cNvSpPr>
              <a:spLocks noChangeArrowheads="1"/>
            </p:cNvSpPr>
            <p:nvPr/>
          </p:nvSpPr>
          <p:spPr bwMode="auto">
            <a:xfrm>
              <a:off x="4520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77" name="Line 222"/>
            <p:cNvSpPr>
              <a:spLocks noChangeShapeType="1"/>
            </p:cNvSpPr>
            <p:nvPr/>
          </p:nvSpPr>
          <p:spPr bwMode="auto">
            <a:xfrm>
              <a:off x="5236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Line 223"/>
            <p:cNvSpPr>
              <a:spLocks noChangeShapeType="1"/>
            </p:cNvSpPr>
            <p:nvPr/>
          </p:nvSpPr>
          <p:spPr bwMode="auto">
            <a:xfrm>
              <a:off x="3679" y="3383"/>
              <a:ext cx="6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79" name="Rectangle 224"/>
            <p:cNvSpPr>
              <a:spLocks noChangeArrowheads="1"/>
            </p:cNvSpPr>
            <p:nvPr/>
          </p:nvSpPr>
          <p:spPr bwMode="auto">
            <a:xfrm>
              <a:off x="77" y="1475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47180" name="Line 225"/>
            <p:cNvSpPr>
              <a:spLocks noChangeShapeType="1"/>
            </p:cNvSpPr>
            <p:nvPr/>
          </p:nvSpPr>
          <p:spPr bwMode="auto">
            <a:xfrm>
              <a:off x="168" y="1484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2  </a:t>
            </a:r>
            <a:r>
              <a:rPr lang="zh-CN" altLang="en-US" sz="3200" smtClean="0"/>
              <a:t>频率发生器（分频器）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电平触发、上升沿触发，自动重复计数。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软件同步、硬件同步。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计数过程中，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CPU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可随时改变计数初值，若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GATE=1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时，按新的计数值分频；若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端出现上升沿，下一个时钟脉冲时，按新的计数值计数。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输出的脉冲周期是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周期，高电平为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N-1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9275"/>
            <a:ext cx="38576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(4)  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方波发生器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280400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性质：</a:t>
            </a:r>
          </a:p>
          <a:p>
            <a:pPr eaLnBrk="1" hangingPunct="1"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CPU</a:t>
            </a:r>
            <a:r>
              <a:rPr kumimoji="1" lang="zh-CN" altLang="en-US" sz="2800" smtClean="0">
                <a:solidFill>
                  <a:srgbClr val="020202"/>
                </a:solidFill>
              </a:rPr>
              <a:t>写入控制字后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变高，写完计数初值并受触发后，开始减</a:t>
            </a:r>
            <a:r>
              <a:rPr kumimoji="1" lang="en-US" altLang="zh-CN" sz="2800" smtClean="0">
                <a:solidFill>
                  <a:srgbClr val="020202"/>
                </a:solidFill>
              </a:rPr>
              <a:t>1</a:t>
            </a:r>
            <a:r>
              <a:rPr kumimoji="1" lang="zh-CN" altLang="en-US" sz="2800" smtClean="0">
                <a:solidFill>
                  <a:srgbClr val="020202"/>
                </a:solidFill>
              </a:rPr>
              <a:t>计数，输出保持高电平。当计到一半计数值时，输出变低，直到计数到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，输出又变为高，重新开始计数。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的时序图</a:t>
            </a:r>
            <a:r>
              <a:rPr lang="zh-CN" altLang="en-US" sz="2800" smtClean="0">
                <a:solidFill>
                  <a:schemeClr val="tx1"/>
                </a:solidFill>
              </a:rPr>
              <a:t> ：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 </a:t>
            </a:r>
          </a:p>
        </p:txBody>
      </p:sp>
      <p:pic>
        <p:nvPicPr>
          <p:cNvPr id="51204" name="Picture 5" descr="wx1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9138"/>
            <a:ext cx="6781800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(4)   </a:t>
            </a: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smtClean="0">
                <a:solidFill>
                  <a:srgbClr val="800000"/>
                </a:solidFill>
              </a:rPr>
              <a:t>——</a:t>
            </a: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方波发生器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电平触发、上升沿触发，自动重复计数。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软件同步、硬件同步。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计数过程中，若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GATE=1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时，按新的计数值重新计数；若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端出现上升沿，下一个时钟脉冲时，按新的计数值计数。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输出的方波周期是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周期。计数初值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为偶数，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N/2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N/2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；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为奇数 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(N+1)/2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(N-1)/2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en-US" altLang="zh-CN" sz="2800" smtClean="0">
                <a:solidFill>
                  <a:srgbClr val="020202"/>
                </a:solidFill>
              </a:rPr>
              <a:t> 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 </a:t>
            </a:r>
            <a:endParaRPr lang="zh-CN" altLang="en-US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8459787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章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定时器和多功能接口芯片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mtClean="0"/>
              <a:t>Intel8253/8254</a:t>
            </a:r>
            <a:r>
              <a:rPr lang="zh-CN" altLang="en-US" smtClean="0"/>
              <a:t>为可编程计数器</a:t>
            </a:r>
            <a:r>
              <a:rPr lang="en-US" altLang="zh-CN" smtClean="0"/>
              <a:t>/</a:t>
            </a:r>
            <a:r>
              <a:rPr lang="zh-CN" altLang="en-US" smtClean="0"/>
              <a:t>定时器。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mtClean="0"/>
              <a:t>8254</a:t>
            </a:r>
            <a:r>
              <a:rPr lang="zh-CN" altLang="en-US" smtClean="0"/>
              <a:t>为</a:t>
            </a:r>
            <a:r>
              <a:rPr lang="en-US" altLang="zh-CN" smtClean="0"/>
              <a:t>8253</a:t>
            </a:r>
            <a:r>
              <a:rPr lang="zh-CN" altLang="en-US" smtClean="0"/>
              <a:t>的改进型，外部特性和使用方法相同，但频率较高，多了个别功能。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(5)  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软件触发的选通信号发生器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370888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性质：</a:t>
            </a:r>
            <a:r>
              <a:rPr lang="zh-CN" altLang="en-US" sz="2400" smtClean="0"/>
              <a:t>	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端为高电平，写入计数初值，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为高电平，开始计数，计数器计到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变为低电平，经过一个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脉冲周期，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又变高，计数器停止计数，只有写入新计数值才能开始新的计数。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smtClean="0">
              <a:solidFill>
                <a:srgbClr val="02020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模式</a:t>
            </a:r>
            <a:r>
              <a:rPr lang="en-US" altLang="zh-CN" sz="2800" smtClean="0"/>
              <a:t>4  </a:t>
            </a:r>
            <a:r>
              <a:rPr lang="zh-CN" altLang="en-US" sz="2800" smtClean="0"/>
              <a:t>软件触发选通信号</a:t>
            </a:r>
          </a:p>
        </p:txBody>
      </p:sp>
      <p:pic>
        <p:nvPicPr>
          <p:cNvPr id="55299" name="Picture 217" descr="wx1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3914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218"/>
          <p:cNvSpPr>
            <a:spLocks noChangeArrowheads="1"/>
          </p:cNvSpPr>
          <p:nvPr/>
        </p:nvSpPr>
        <p:spPr bwMode="auto">
          <a:xfrm>
            <a:off x="7021513" y="4437063"/>
            <a:ext cx="86360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FF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4  </a:t>
            </a:r>
            <a:r>
              <a:rPr lang="zh-CN" altLang="en-US" sz="3200" smtClean="0"/>
              <a:t>软件触发选通信号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defRPr/>
            </a:pPr>
            <a:r>
              <a:rPr kumimoji="1" lang="zh-CN" altLang="en-US" smtClean="0">
                <a:solidFill>
                  <a:srgbClr val="020202"/>
                </a:solidFill>
              </a:rPr>
              <a:t>电平触发，不自动重复计数。</a:t>
            </a:r>
          </a:p>
          <a:p>
            <a:pPr eaLnBrk="1" hangingPunct="1">
              <a:defRPr/>
            </a:pPr>
            <a:r>
              <a:rPr kumimoji="1" lang="en-US" altLang="zh-CN" smtClean="0">
                <a:solidFill>
                  <a:srgbClr val="020202"/>
                </a:solidFill>
              </a:rPr>
              <a:t>GATE=1</a:t>
            </a:r>
            <a:r>
              <a:rPr kumimoji="1" lang="zh-CN" altLang="en-US" smtClean="0">
                <a:solidFill>
                  <a:srgbClr val="020202"/>
                </a:solidFill>
              </a:rPr>
              <a:t>，计数进行；</a:t>
            </a:r>
            <a:r>
              <a:rPr kumimoji="1" lang="en-US" altLang="zh-CN" smtClean="0">
                <a:solidFill>
                  <a:srgbClr val="020202"/>
                </a:solidFill>
              </a:rPr>
              <a:t>GATE=0</a:t>
            </a:r>
            <a:r>
              <a:rPr kumimoji="1" lang="zh-CN" altLang="en-US" smtClean="0">
                <a:solidFill>
                  <a:srgbClr val="020202"/>
                </a:solidFill>
              </a:rPr>
              <a:t>，计数停止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020202"/>
                </a:solidFill>
              </a:rPr>
              <a:t>计数时写入新的计数值，计数器立即按新的初值计数（软件触发）。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1300"/>
            <a:ext cx="4684712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(6) 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硬件触发的选通信号发生器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341438"/>
            <a:ext cx="8540750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性质：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变高，写入计数初值后，由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信号的上升沿触发开始计数。计到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后，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变为低电平。经一个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周期后，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又变为高电平，并停止计数，等下次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触发才能再计数。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endParaRPr kumimoji="1"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模式</a:t>
            </a:r>
            <a:r>
              <a:rPr lang="en-US" altLang="zh-CN" sz="2800" smtClean="0"/>
              <a:t>5  </a:t>
            </a:r>
            <a:r>
              <a:rPr lang="zh-CN" altLang="en-US" sz="2800" smtClean="0"/>
              <a:t>硬件触发选通信号</a:t>
            </a:r>
          </a:p>
        </p:txBody>
      </p:sp>
      <p:grpSp>
        <p:nvGrpSpPr>
          <p:cNvPr id="60419" name="Group 5"/>
          <p:cNvGrpSpPr>
            <a:grpSpLocks/>
          </p:cNvGrpSpPr>
          <p:nvPr/>
        </p:nvGrpSpPr>
        <p:grpSpPr bwMode="auto">
          <a:xfrm>
            <a:off x="0" y="1844675"/>
            <a:ext cx="9144000" cy="3255963"/>
            <a:chOff x="0" y="1360"/>
            <a:chExt cx="5760" cy="2051"/>
          </a:xfrm>
        </p:grpSpPr>
        <p:sp>
          <p:nvSpPr>
            <p:cNvPr id="60420" name="Rectangle 6"/>
            <p:cNvSpPr>
              <a:spLocks noChangeArrowheads="1"/>
            </p:cNvSpPr>
            <p:nvPr/>
          </p:nvSpPr>
          <p:spPr bwMode="auto">
            <a:xfrm>
              <a:off x="0" y="2390"/>
              <a:ext cx="57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60421" name="Rectangle 7"/>
            <p:cNvSpPr>
              <a:spLocks noChangeArrowheads="1"/>
            </p:cNvSpPr>
            <p:nvPr/>
          </p:nvSpPr>
          <p:spPr bwMode="auto">
            <a:xfrm>
              <a:off x="3" y="3102"/>
              <a:ext cx="60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60422" name="Rectangle 8"/>
            <p:cNvSpPr>
              <a:spLocks noChangeArrowheads="1"/>
            </p:cNvSpPr>
            <p:nvPr/>
          </p:nvSpPr>
          <p:spPr bwMode="auto">
            <a:xfrm>
              <a:off x="126" y="1994"/>
              <a:ext cx="45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grpSp>
          <p:nvGrpSpPr>
            <p:cNvPr id="60423" name="Group 9"/>
            <p:cNvGrpSpPr>
              <a:grpSpLocks/>
            </p:cNvGrpSpPr>
            <p:nvPr/>
          </p:nvGrpSpPr>
          <p:grpSpPr bwMode="auto">
            <a:xfrm>
              <a:off x="690" y="1979"/>
              <a:ext cx="367" cy="226"/>
              <a:chOff x="3816" y="1152"/>
              <a:chExt cx="348" cy="222"/>
            </a:xfrm>
          </p:grpSpPr>
          <p:sp>
            <p:nvSpPr>
              <p:cNvPr id="60633" name="Line 10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634" name="Line 11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635" name="Line 12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60636" name="Group 13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60638" name="Line 14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9" name="Line 15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60637" name="Line 16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60424" name="Line 17"/>
            <p:cNvSpPr>
              <a:spLocks noChangeShapeType="1"/>
            </p:cNvSpPr>
            <p:nvPr/>
          </p:nvSpPr>
          <p:spPr bwMode="auto">
            <a:xfrm>
              <a:off x="965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Line 18"/>
            <p:cNvSpPr>
              <a:spLocks noChangeShapeType="1"/>
            </p:cNvSpPr>
            <p:nvPr/>
          </p:nvSpPr>
          <p:spPr bwMode="auto">
            <a:xfrm>
              <a:off x="1181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19"/>
            <p:cNvSpPr>
              <a:spLocks noChangeShapeType="1"/>
            </p:cNvSpPr>
            <p:nvPr/>
          </p:nvSpPr>
          <p:spPr bwMode="auto">
            <a:xfrm>
              <a:off x="968" y="17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27" name="Line 20"/>
            <p:cNvSpPr>
              <a:spLocks noChangeShapeType="1"/>
            </p:cNvSpPr>
            <p:nvPr/>
          </p:nvSpPr>
          <p:spPr bwMode="auto">
            <a:xfrm>
              <a:off x="1184" y="1589"/>
              <a:ext cx="3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60428" name="Group 21"/>
            <p:cNvGrpSpPr>
              <a:grpSpLocks/>
            </p:cNvGrpSpPr>
            <p:nvPr/>
          </p:nvGrpSpPr>
          <p:grpSpPr bwMode="auto">
            <a:xfrm>
              <a:off x="1044" y="1979"/>
              <a:ext cx="3768" cy="226"/>
              <a:chOff x="2736" y="1260"/>
              <a:chExt cx="3576" cy="222"/>
            </a:xfrm>
          </p:grpSpPr>
          <p:grpSp>
            <p:nvGrpSpPr>
              <p:cNvPr id="60523" name="Group 22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60579" name="Group 23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60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621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28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29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31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32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30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622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23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24" name="Group 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26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27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25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608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609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16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17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19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20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18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610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11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12" name="Group 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14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15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13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0580" name="Group 50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58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95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02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03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05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06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04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96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97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98" name="Group 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00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01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99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58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83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90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91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93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94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92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84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85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86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88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89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87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0524" name="Group 77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60525" name="Group 78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553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67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74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75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77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78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7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68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69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70" name="Group 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72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73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71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554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55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62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63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65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66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64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56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57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58" name="Group 1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60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61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59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0526" name="Group 105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527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41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48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49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51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52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50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42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43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44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46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47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45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528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29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36" name="Line 1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37" name="Group 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39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40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38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30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31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32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34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35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33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0429" name="Group 132"/>
            <p:cNvGrpSpPr>
              <a:grpSpLocks/>
            </p:cNvGrpSpPr>
            <p:nvPr/>
          </p:nvGrpSpPr>
          <p:grpSpPr bwMode="auto">
            <a:xfrm>
              <a:off x="4812" y="1979"/>
              <a:ext cx="948" cy="226"/>
              <a:chOff x="2736" y="1260"/>
              <a:chExt cx="900" cy="222"/>
            </a:xfrm>
          </p:grpSpPr>
          <p:grpSp>
            <p:nvGrpSpPr>
              <p:cNvPr id="60497" name="Group 133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60511" name="Group 134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18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19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21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22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2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12" name="Group 140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13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14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16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17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15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498" name="Group 146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60499" name="Group 147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06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07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09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10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08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00" name="Group 153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01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02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04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5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03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0430" name="Line 159"/>
            <p:cNvSpPr>
              <a:spLocks noChangeShapeType="1"/>
            </p:cNvSpPr>
            <p:nvPr/>
          </p:nvSpPr>
          <p:spPr bwMode="auto">
            <a:xfrm>
              <a:off x="641" y="1589"/>
              <a:ext cx="3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1" name="Line 160"/>
            <p:cNvSpPr>
              <a:spLocks noChangeShapeType="1"/>
            </p:cNvSpPr>
            <p:nvPr/>
          </p:nvSpPr>
          <p:spPr bwMode="auto">
            <a:xfrm>
              <a:off x="1572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Line 161"/>
            <p:cNvSpPr>
              <a:spLocks noChangeShapeType="1"/>
            </p:cNvSpPr>
            <p:nvPr/>
          </p:nvSpPr>
          <p:spPr bwMode="auto">
            <a:xfrm>
              <a:off x="1788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Line 162"/>
            <p:cNvSpPr>
              <a:spLocks noChangeShapeType="1"/>
            </p:cNvSpPr>
            <p:nvPr/>
          </p:nvSpPr>
          <p:spPr bwMode="auto">
            <a:xfrm>
              <a:off x="1575" y="17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4" name="Line 163"/>
            <p:cNvSpPr>
              <a:spLocks noChangeShapeType="1"/>
            </p:cNvSpPr>
            <p:nvPr/>
          </p:nvSpPr>
          <p:spPr bwMode="auto">
            <a:xfrm>
              <a:off x="1791" y="1589"/>
              <a:ext cx="1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5" name="Line 164"/>
            <p:cNvSpPr>
              <a:spLocks noChangeShapeType="1"/>
            </p:cNvSpPr>
            <p:nvPr/>
          </p:nvSpPr>
          <p:spPr bwMode="auto">
            <a:xfrm>
              <a:off x="1867" y="2430"/>
              <a:ext cx="16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60436" name="Group 165"/>
            <p:cNvGrpSpPr>
              <a:grpSpLocks/>
            </p:cNvGrpSpPr>
            <p:nvPr/>
          </p:nvGrpSpPr>
          <p:grpSpPr bwMode="auto">
            <a:xfrm>
              <a:off x="1985" y="2201"/>
              <a:ext cx="949" cy="1210"/>
              <a:chOff x="3593" y="1706"/>
              <a:chExt cx="901" cy="1156"/>
            </a:xfrm>
          </p:grpSpPr>
          <p:sp>
            <p:nvSpPr>
              <p:cNvPr id="60492" name="Line 166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3" name="Line 167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4" name="Line 168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5" name="Line 169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6" name="Line 170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7" name="Line 171"/>
            <p:cNvSpPr>
              <a:spLocks noChangeShapeType="1"/>
            </p:cNvSpPr>
            <p:nvPr/>
          </p:nvSpPr>
          <p:spPr bwMode="auto">
            <a:xfrm>
              <a:off x="1218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Line 172"/>
            <p:cNvSpPr>
              <a:spLocks noChangeShapeType="1"/>
            </p:cNvSpPr>
            <p:nvPr/>
          </p:nvSpPr>
          <p:spPr bwMode="auto">
            <a:xfrm>
              <a:off x="3166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Line 173"/>
            <p:cNvSpPr>
              <a:spLocks noChangeShapeType="1"/>
            </p:cNvSpPr>
            <p:nvPr/>
          </p:nvSpPr>
          <p:spPr bwMode="auto">
            <a:xfrm>
              <a:off x="2941" y="3333"/>
              <a:ext cx="2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0" name="Line 174"/>
            <p:cNvSpPr>
              <a:spLocks noChangeShapeType="1"/>
            </p:cNvSpPr>
            <p:nvPr/>
          </p:nvSpPr>
          <p:spPr bwMode="auto">
            <a:xfrm>
              <a:off x="590" y="3137"/>
              <a:ext cx="644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1" name="Line 175"/>
            <p:cNvSpPr>
              <a:spLocks noChangeShapeType="1"/>
            </p:cNvSpPr>
            <p:nvPr/>
          </p:nvSpPr>
          <p:spPr bwMode="auto">
            <a:xfrm>
              <a:off x="565" y="3332"/>
              <a:ext cx="64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2" name="Line 176"/>
            <p:cNvSpPr>
              <a:spLocks noChangeShapeType="1"/>
            </p:cNvSpPr>
            <p:nvPr/>
          </p:nvSpPr>
          <p:spPr bwMode="auto">
            <a:xfrm>
              <a:off x="3169" y="3137"/>
              <a:ext cx="20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3" name="Rectangle 177"/>
            <p:cNvSpPr>
              <a:spLocks noChangeArrowheads="1"/>
            </p:cNvSpPr>
            <p:nvPr/>
          </p:nvSpPr>
          <p:spPr bwMode="auto">
            <a:xfrm>
              <a:off x="2905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444" name="Rectangle 178"/>
            <p:cNvSpPr>
              <a:spLocks noChangeArrowheads="1"/>
            </p:cNvSpPr>
            <p:nvPr/>
          </p:nvSpPr>
          <p:spPr bwMode="auto">
            <a:xfrm>
              <a:off x="2171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45" name="Rectangle 179"/>
            <p:cNvSpPr>
              <a:spLocks noChangeArrowheads="1"/>
            </p:cNvSpPr>
            <p:nvPr/>
          </p:nvSpPr>
          <p:spPr bwMode="auto">
            <a:xfrm>
              <a:off x="2652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46" name="Rectangle 180"/>
            <p:cNvSpPr>
              <a:spLocks noChangeArrowheads="1"/>
            </p:cNvSpPr>
            <p:nvPr/>
          </p:nvSpPr>
          <p:spPr bwMode="auto">
            <a:xfrm>
              <a:off x="2412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47" name="Rectangle 181"/>
            <p:cNvSpPr>
              <a:spLocks noChangeArrowheads="1"/>
            </p:cNvSpPr>
            <p:nvPr/>
          </p:nvSpPr>
          <p:spPr bwMode="auto">
            <a:xfrm>
              <a:off x="1931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48" name="Rectangle 182"/>
            <p:cNvSpPr>
              <a:spLocks noChangeArrowheads="1"/>
            </p:cNvSpPr>
            <p:nvPr/>
          </p:nvSpPr>
          <p:spPr bwMode="auto">
            <a:xfrm>
              <a:off x="1527" y="1384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49" name="Rectangle 183"/>
            <p:cNvSpPr>
              <a:spLocks noChangeArrowheads="1"/>
            </p:cNvSpPr>
            <p:nvPr/>
          </p:nvSpPr>
          <p:spPr bwMode="auto">
            <a:xfrm>
              <a:off x="793" y="1360"/>
              <a:ext cx="649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模式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60450" name="Group 184"/>
            <p:cNvGrpSpPr>
              <a:grpSpLocks/>
            </p:cNvGrpSpPr>
            <p:nvPr/>
          </p:nvGrpSpPr>
          <p:grpSpPr bwMode="auto">
            <a:xfrm>
              <a:off x="3869" y="2201"/>
              <a:ext cx="949" cy="1186"/>
              <a:chOff x="3593" y="1706"/>
              <a:chExt cx="901" cy="1156"/>
            </a:xfrm>
          </p:grpSpPr>
          <p:sp>
            <p:nvSpPr>
              <p:cNvPr id="60487" name="Line 185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8" name="Line 186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9" name="Line 187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0" name="Line 188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1" name="Line 189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1" name="Line 190"/>
            <p:cNvSpPr>
              <a:spLocks noChangeShapeType="1"/>
            </p:cNvSpPr>
            <p:nvPr/>
          </p:nvSpPr>
          <p:spPr bwMode="auto">
            <a:xfrm>
              <a:off x="5277" y="3142"/>
              <a:ext cx="3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Rectangle 191"/>
            <p:cNvSpPr>
              <a:spLocks noChangeArrowheads="1"/>
            </p:cNvSpPr>
            <p:nvPr/>
          </p:nvSpPr>
          <p:spPr bwMode="auto">
            <a:xfrm>
              <a:off x="4789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53" name="Rectangle 192"/>
            <p:cNvSpPr>
              <a:spLocks noChangeArrowheads="1"/>
            </p:cNvSpPr>
            <p:nvPr/>
          </p:nvSpPr>
          <p:spPr bwMode="auto">
            <a:xfrm>
              <a:off x="4055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454" name="Rectangle 193"/>
            <p:cNvSpPr>
              <a:spLocks noChangeArrowheads="1"/>
            </p:cNvSpPr>
            <p:nvPr/>
          </p:nvSpPr>
          <p:spPr bwMode="auto">
            <a:xfrm>
              <a:off x="4536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55" name="Rectangle 194"/>
            <p:cNvSpPr>
              <a:spLocks noChangeArrowheads="1"/>
            </p:cNvSpPr>
            <p:nvPr/>
          </p:nvSpPr>
          <p:spPr bwMode="auto">
            <a:xfrm>
              <a:off x="3815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  <a:p>
              <a:pPr algn="ctr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456" name="Line 195"/>
            <p:cNvSpPr>
              <a:spLocks noChangeShapeType="1"/>
            </p:cNvSpPr>
            <p:nvPr/>
          </p:nvSpPr>
          <p:spPr bwMode="auto">
            <a:xfrm>
              <a:off x="3418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7" name="Line 196"/>
            <p:cNvSpPr>
              <a:spLocks noChangeShapeType="1"/>
            </p:cNvSpPr>
            <p:nvPr/>
          </p:nvSpPr>
          <p:spPr bwMode="auto">
            <a:xfrm>
              <a:off x="3634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8" name="Line 197"/>
            <p:cNvSpPr>
              <a:spLocks noChangeShapeType="1"/>
            </p:cNvSpPr>
            <p:nvPr/>
          </p:nvSpPr>
          <p:spPr bwMode="auto">
            <a:xfrm>
              <a:off x="3421" y="17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59" name="Line 198"/>
            <p:cNvSpPr>
              <a:spLocks noChangeShapeType="1"/>
            </p:cNvSpPr>
            <p:nvPr/>
          </p:nvSpPr>
          <p:spPr bwMode="auto">
            <a:xfrm>
              <a:off x="3637" y="1589"/>
              <a:ext cx="1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0" name="Rectangle 199"/>
            <p:cNvSpPr>
              <a:spLocks noChangeArrowheads="1"/>
            </p:cNvSpPr>
            <p:nvPr/>
          </p:nvSpPr>
          <p:spPr bwMode="auto">
            <a:xfrm>
              <a:off x="3373" y="1372"/>
              <a:ext cx="3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61" name="Line 200"/>
            <p:cNvSpPr>
              <a:spLocks noChangeShapeType="1"/>
            </p:cNvSpPr>
            <p:nvPr/>
          </p:nvSpPr>
          <p:spPr bwMode="auto">
            <a:xfrm>
              <a:off x="5517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2" name="Line 201"/>
            <p:cNvSpPr>
              <a:spLocks noChangeShapeType="1"/>
            </p:cNvSpPr>
            <p:nvPr/>
          </p:nvSpPr>
          <p:spPr bwMode="auto">
            <a:xfrm>
              <a:off x="5267" y="3333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3" name="Line 202"/>
            <p:cNvSpPr>
              <a:spLocks noChangeShapeType="1"/>
            </p:cNvSpPr>
            <p:nvPr/>
          </p:nvSpPr>
          <p:spPr bwMode="auto">
            <a:xfrm>
              <a:off x="5521" y="3137"/>
              <a:ext cx="2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4" name="Line 203"/>
            <p:cNvSpPr>
              <a:spLocks noChangeShapeType="1"/>
            </p:cNvSpPr>
            <p:nvPr/>
          </p:nvSpPr>
          <p:spPr bwMode="auto">
            <a:xfrm>
              <a:off x="4214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5" name="Line 204"/>
            <p:cNvSpPr>
              <a:spLocks noChangeShapeType="1"/>
            </p:cNvSpPr>
            <p:nvPr/>
          </p:nvSpPr>
          <p:spPr bwMode="auto">
            <a:xfrm>
              <a:off x="4430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6" name="Line 205"/>
            <p:cNvSpPr>
              <a:spLocks noChangeShapeType="1"/>
            </p:cNvSpPr>
            <p:nvPr/>
          </p:nvSpPr>
          <p:spPr bwMode="auto">
            <a:xfrm>
              <a:off x="4218" y="2626"/>
              <a:ext cx="2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7" name="Line 206"/>
            <p:cNvSpPr>
              <a:spLocks noChangeShapeType="1"/>
            </p:cNvSpPr>
            <p:nvPr/>
          </p:nvSpPr>
          <p:spPr bwMode="auto">
            <a:xfrm>
              <a:off x="4446" y="2430"/>
              <a:ext cx="11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8" name="Line 207"/>
            <p:cNvSpPr>
              <a:spLocks noChangeShapeType="1"/>
            </p:cNvSpPr>
            <p:nvPr/>
          </p:nvSpPr>
          <p:spPr bwMode="auto">
            <a:xfrm>
              <a:off x="1648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9" name="Line 208"/>
            <p:cNvSpPr>
              <a:spLocks noChangeShapeType="1"/>
            </p:cNvSpPr>
            <p:nvPr/>
          </p:nvSpPr>
          <p:spPr bwMode="auto">
            <a:xfrm>
              <a:off x="1864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0" name="Line 209"/>
            <p:cNvSpPr>
              <a:spLocks noChangeShapeType="1"/>
            </p:cNvSpPr>
            <p:nvPr/>
          </p:nvSpPr>
          <p:spPr bwMode="auto">
            <a:xfrm>
              <a:off x="1651" y="262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1" name="Line 210"/>
            <p:cNvSpPr>
              <a:spLocks noChangeShapeType="1"/>
            </p:cNvSpPr>
            <p:nvPr/>
          </p:nvSpPr>
          <p:spPr bwMode="auto">
            <a:xfrm>
              <a:off x="3519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Line 211"/>
            <p:cNvSpPr>
              <a:spLocks noChangeShapeType="1"/>
            </p:cNvSpPr>
            <p:nvPr/>
          </p:nvSpPr>
          <p:spPr bwMode="auto">
            <a:xfrm>
              <a:off x="3735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212"/>
            <p:cNvSpPr>
              <a:spLocks noChangeShapeType="1"/>
            </p:cNvSpPr>
            <p:nvPr/>
          </p:nvSpPr>
          <p:spPr bwMode="auto">
            <a:xfrm>
              <a:off x="3522" y="262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4" name="Line 213"/>
            <p:cNvSpPr>
              <a:spLocks noChangeShapeType="1"/>
            </p:cNvSpPr>
            <p:nvPr/>
          </p:nvSpPr>
          <p:spPr bwMode="auto">
            <a:xfrm>
              <a:off x="3751" y="2430"/>
              <a:ext cx="4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5" name="Line 214"/>
            <p:cNvSpPr>
              <a:spLocks noChangeShapeType="1"/>
            </p:cNvSpPr>
            <p:nvPr/>
          </p:nvSpPr>
          <p:spPr bwMode="auto">
            <a:xfrm>
              <a:off x="691" y="2430"/>
              <a:ext cx="9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6" name="Line 215"/>
            <p:cNvSpPr>
              <a:spLocks noChangeShapeType="1"/>
            </p:cNvSpPr>
            <p:nvPr/>
          </p:nvSpPr>
          <p:spPr bwMode="auto">
            <a:xfrm>
              <a:off x="1221" y="3138"/>
              <a:ext cx="1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7" name="Line 216"/>
            <p:cNvSpPr>
              <a:spLocks noChangeShapeType="1"/>
            </p:cNvSpPr>
            <p:nvPr/>
          </p:nvSpPr>
          <p:spPr bwMode="auto">
            <a:xfrm>
              <a:off x="2926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8" name="Rectangle 217"/>
            <p:cNvSpPr>
              <a:spLocks noChangeArrowheads="1"/>
            </p:cNvSpPr>
            <p:nvPr/>
          </p:nvSpPr>
          <p:spPr bwMode="auto">
            <a:xfrm>
              <a:off x="4321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79" name="Line 218"/>
            <p:cNvSpPr>
              <a:spLocks noChangeShapeType="1"/>
            </p:cNvSpPr>
            <p:nvPr/>
          </p:nvSpPr>
          <p:spPr bwMode="auto">
            <a:xfrm>
              <a:off x="5057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0" name="Line 219"/>
            <p:cNvSpPr>
              <a:spLocks noChangeShapeType="1"/>
            </p:cNvSpPr>
            <p:nvPr/>
          </p:nvSpPr>
          <p:spPr bwMode="auto">
            <a:xfrm>
              <a:off x="5282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1" name="Rectangle 220"/>
            <p:cNvSpPr>
              <a:spLocks noChangeArrowheads="1"/>
            </p:cNvSpPr>
            <p:nvPr/>
          </p:nvSpPr>
          <p:spPr bwMode="auto">
            <a:xfrm>
              <a:off x="5054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82" name="Rectangle 221"/>
            <p:cNvSpPr>
              <a:spLocks noChangeArrowheads="1"/>
            </p:cNvSpPr>
            <p:nvPr/>
          </p:nvSpPr>
          <p:spPr bwMode="auto">
            <a:xfrm>
              <a:off x="5256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483" name="Line 222"/>
            <p:cNvSpPr>
              <a:spLocks noChangeShapeType="1"/>
            </p:cNvSpPr>
            <p:nvPr/>
          </p:nvSpPr>
          <p:spPr bwMode="auto">
            <a:xfrm>
              <a:off x="3170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4" name="Line 223"/>
            <p:cNvSpPr>
              <a:spLocks noChangeShapeType="1"/>
            </p:cNvSpPr>
            <p:nvPr/>
          </p:nvSpPr>
          <p:spPr bwMode="auto">
            <a:xfrm>
              <a:off x="5522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5" name="Rectangle 224"/>
            <p:cNvSpPr>
              <a:spLocks noChangeArrowheads="1"/>
            </p:cNvSpPr>
            <p:nvPr/>
          </p:nvSpPr>
          <p:spPr bwMode="auto">
            <a:xfrm>
              <a:off x="107" y="1611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60486" name="Line 225"/>
            <p:cNvSpPr>
              <a:spLocks noChangeShapeType="1"/>
            </p:cNvSpPr>
            <p:nvPr/>
          </p:nvSpPr>
          <p:spPr bwMode="auto">
            <a:xfrm>
              <a:off x="198" y="1620"/>
              <a:ext cx="3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5  </a:t>
            </a:r>
            <a:r>
              <a:rPr lang="zh-CN" altLang="en-US" sz="3200" smtClean="0"/>
              <a:t>硬件触发选通信号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mtClean="0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上升沿触发，不自动重复计数。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计数过程中，</a:t>
            </a:r>
            <a:r>
              <a:rPr kumimoji="1" lang="en-US" altLang="zh-CN" sz="2800" smtClean="0"/>
              <a:t>GATE</a:t>
            </a:r>
            <a:r>
              <a:rPr kumimoji="1" lang="zh-CN" altLang="en-US" sz="2800" smtClean="0"/>
              <a:t>端又来了上升沿触发，则重新获得计数初值，开始减</a:t>
            </a:r>
            <a:r>
              <a:rPr kumimoji="1" lang="en-US" altLang="zh-CN" sz="2800" smtClean="0"/>
              <a:t>1</a:t>
            </a:r>
            <a:r>
              <a:rPr kumimoji="1" lang="zh-CN" altLang="en-US" sz="2800" smtClean="0"/>
              <a:t>计数。</a:t>
            </a:r>
            <a:endParaRPr lang="zh-CN" altLang="en-US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0350"/>
            <a:ext cx="44037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8175" y="333375"/>
            <a:ext cx="62055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chemeClr val="hlink"/>
                </a:solidFill>
              </a:rPr>
              <a:t>各种工作模式的输出波形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827088" y="1504950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2351088" y="1047750"/>
            <a:ext cx="0" cy="533400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827088" y="2311400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827088" y="3119438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827088" y="3927475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827088" y="4735513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903288" y="5543550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062038" y="176371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 *</a:t>
            </a:r>
            <a:r>
              <a:rPr kumimoji="1" lang="zh-CN" altLang="en-US" sz="2000" b="1"/>
              <a:t>模式 </a:t>
            </a:r>
            <a:r>
              <a:rPr kumimoji="1" lang="en-US" altLang="zh-CN" sz="2000" b="1"/>
              <a:t>0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108075" y="2525713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+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1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109663" y="3363913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#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2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1109663" y="4202113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#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3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1131888" y="5040313"/>
            <a:ext cx="931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*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4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1108075" y="5802313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+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5</a:t>
            </a: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3355975" y="1709738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3965575" y="17097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965575" y="2090738"/>
            <a:ext cx="28194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6784975" y="17097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6784975" y="1709738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6694488" y="13763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3355975" y="2547938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3965575" y="25479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3965575" y="2952750"/>
            <a:ext cx="6858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4651375" y="25479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4651375" y="2547938"/>
            <a:ext cx="2152650" cy="174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3924300" y="22399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606925" y="22050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3279775" y="3457575"/>
            <a:ext cx="1371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46513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48799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4879975" y="3457575"/>
            <a:ext cx="12192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60991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63277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6327775" y="3457575"/>
            <a:ext cx="8382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3492500" y="30765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N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4757738" y="3076575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0/</a:t>
            </a:r>
            <a:r>
              <a:rPr kumimoji="1" lang="en-US" altLang="zh-CN" sz="2000"/>
              <a:t>N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4572000" y="30765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1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6011863" y="30765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1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224588" y="3076575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0</a:t>
            </a:r>
            <a:r>
              <a:rPr kumimoji="1" lang="en-US" altLang="zh-CN" sz="2000"/>
              <a:t>/N</a:t>
            </a:r>
            <a:endParaRPr kumimoji="1" lang="zh-CN" altLang="zh-CN" sz="2000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4643438" y="3838575"/>
            <a:ext cx="228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>
            <a:off x="6084888" y="3838575"/>
            <a:ext cx="228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3419475" y="4292600"/>
            <a:ext cx="1344613" cy="269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4764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>
            <a:off x="5526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4764088" y="46767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5526088" y="431958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3849688" y="39147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N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6223000" y="391477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N/2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4429125" y="391477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   </a:t>
            </a:r>
            <a:r>
              <a:rPr kumimoji="1" lang="en-US" altLang="zh-CN" sz="2000"/>
              <a:t>N/2</a:t>
            </a:r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5080000" y="3914775"/>
            <a:ext cx="858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    0/</a:t>
            </a:r>
            <a:r>
              <a:rPr kumimoji="1" lang="en-US" altLang="zh-CN" sz="2000"/>
              <a:t>N</a:t>
            </a:r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6943725" y="391477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0</a:t>
            </a:r>
            <a:r>
              <a:rPr kumimoji="1" lang="en-US" altLang="zh-CN" sz="2000"/>
              <a:t>/N</a:t>
            </a:r>
            <a:endParaRPr kumimoji="1" lang="zh-CN" altLang="zh-CN" sz="2000"/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6288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7050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6288088" y="46767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7050088" y="431958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3279775" y="5110163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6632575" y="5110163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3889375" y="5110163"/>
            <a:ext cx="25209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>
            <a:off x="6389688" y="5110163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>
            <a:off x="6632575" y="5110163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3889375" y="47291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6334125" y="47291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52" name="Line 64"/>
          <p:cNvSpPr>
            <a:spLocks noChangeShapeType="1"/>
          </p:cNvSpPr>
          <p:nvPr/>
        </p:nvSpPr>
        <p:spPr bwMode="auto">
          <a:xfrm>
            <a:off x="6410325" y="5491163"/>
            <a:ext cx="2222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4275138" y="13763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54" name="Line 66"/>
          <p:cNvSpPr>
            <a:spLocks noChangeShapeType="1"/>
          </p:cNvSpPr>
          <p:nvPr/>
        </p:nvSpPr>
        <p:spPr bwMode="auto">
          <a:xfrm>
            <a:off x="3276600" y="5927725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5" name="Line 67"/>
          <p:cNvSpPr>
            <a:spLocks noChangeShapeType="1"/>
          </p:cNvSpPr>
          <p:nvPr/>
        </p:nvSpPr>
        <p:spPr bwMode="auto">
          <a:xfrm>
            <a:off x="6629400" y="592772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6" name="Line 68"/>
          <p:cNvSpPr>
            <a:spLocks noChangeShapeType="1"/>
          </p:cNvSpPr>
          <p:nvPr/>
        </p:nvSpPr>
        <p:spPr bwMode="auto">
          <a:xfrm>
            <a:off x="3886200" y="5927725"/>
            <a:ext cx="25209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57" name="Line 69"/>
          <p:cNvSpPr>
            <a:spLocks noChangeShapeType="1"/>
          </p:cNvSpPr>
          <p:nvPr/>
        </p:nvSpPr>
        <p:spPr bwMode="auto">
          <a:xfrm>
            <a:off x="6386513" y="592772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8" name="Line 70"/>
          <p:cNvSpPr>
            <a:spLocks noChangeShapeType="1"/>
          </p:cNvSpPr>
          <p:nvPr/>
        </p:nvSpPr>
        <p:spPr bwMode="auto">
          <a:xfrm>
            <a:off x="6629400" y="5927725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9" name="Text Box 71"/>
          <p:cNvSpPr txBox="1">
            <a:spLocks noChangeArrowheads="1"/>
          </p:cNvSpPr>
          <p:nvPr/>
        </p:nvSpPr>
        <p:spPr bwMode="auto">
          <a:xfrm>
            <a:off x="3886200" y="55467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60" name="Text Box 72"/>
          <p:cNvSpPr txBox="1">
            <a:spLocks noChangeArrowheads="1"/>
          </p:cNvSpPr>
          <p:nvPr/>
        </p:nvSpPr>
        <p:spPr bwMode="auto">
          <a:xfrm>
            <a:off x="6330950" y="55467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61" name="Line 73"/>
          <p:cNvSpPr>
            <a:spLocks noChangeShapeType="1"/>
          </p:cNvSpPr>
          <p:nvPr/>
        </p:nvSpPr>
        <p:spPr bwMode="auto">
          <a:xfrm>
            <a:off x="6407150" y="6308725"/>
            <a:ext cx="2222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smtClean="0">
                <a:solidFill>
                  <a:srgbClr val="FF0000"/>
                </a:solidFill>
                <a:effectLst/>
              </a:rPr>
              <a:t>8253/8254-</a:t>
            </a:r>
            <a:r>
              <a:rPr kumimoji="1" lang="zh-CN" altLang="en-US" sz="3200" smtClean="0">
                <a:solidFill>
                  <a:srgbClr val="FF0000"/>
                </a:solidFill>
                <a:effectLst/>
              </a:rPr>
              <a:t>工作方式与门控信号的关系</a:t>
            </a:r>
          </a:p>
        </p:txBody>
      </p:sp>
      <p:graphicFrame>
        <p:nvGraphicFramePr>
          <p:cNvPr id="81968" name="Group 48"/>
          <p:cNvGraphicFramePr>
            <a:graphicFrameLocks noGrp="1"/>
          </p:cNvGraphicFramePr>
          <p:nvPr/>
        </p:nvGraphicFramePr>
        <p:xfrm>
          <a:off x="684213" y="1801813"/>
          <a:ext cx="8135937" cy="3932297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892085611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1048897464"/>
                    </a:ext>
                  </a:extLst>
                </a:gridCol>
                <a:gridCol w="1712912">
                  <a:extLst>
                    <a:ext uri="{9D8B030D-6E8A-4147-A177-3AD203B41FA5}">
                      <a16:colId xmlns:a16="http://schemas.microsoft.com/office/drawing/2014/main" val="2186550824"/>
                    </a:ext>
                  </a:extLst>
                </a:gridCol>
                <a:gridCol w="3140075">
                  <a:extLst>
                    <a:ext uri="{9D8B030D-6E8A-4147-A177-3AD203B41FA5}">
                      <a16:colId xmlns:a16="http://schemas.microsoft.com/office/drawing/2014/main" val="4257685649"/>
                    </a:ext>
                  </a:extLst>
                </a:gridCol>
              </a:tblGrid>
              <a:tr h="403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方式</a:t>
                      </a: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GATE=0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及下降沿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GATE=1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GATE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上升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98762"/>
                  </a:ext>
                </a:extLst>
              </a:tr>
              <a:tr h="533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18934"/>
                  </a:ext>
                </a:extLst>
              </a:tr>
              <a:tr h="599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31717"/>
                  </a:ext>
                </a:extLst>
              </a:tr>
              <a:tr h="59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815070"/>
                  </a:ext>
                </a:extLst>
              </a:tr>
              <a:tr h="599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51579"/>
                  </a:ext>
                </a:extLst>
              </a:tr>
              <a:tr h="59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62521"/>
                  </a:ext>
                </a:extLst>
              </a:tr>
              <a:tr h="59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903"/>
                  </a:ext>
                </a:extLst>
              </a:tr>
            </a:tbl>
          </a:graphicData>
        </a:graphic>
      </p:graphicFrame>
      <p:sp>
        <p:nvSpPr>
          <p:cNvPr id="64557" name="Text Box 47"/>
          <p:cNvSpPr txBox="1">
            <a:spLocks noChangeArrowheads="1"/>
          </p:cNvSpPr>
          <p:nvPr/>
        </p:nvSpPr>
        <p:spPr bwMode="auto">
          <a:xfrm>
            <a:off x="684213" y="1196975"/>
            <a:ext cx="7962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kumimoji="1" lang="zh-CN" altLang="zh-CN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58" name="Line 49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9.1  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可编程计数器</a:t>
            </a: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定时器的工作原理 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557338"/>
            <a:ext cx="8234363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计数器：</a:t>
            </a:r>
            <a:r>
              <a:rPr lang="zh-CN" altLang="en-US" sz="2800" smtClean="0">
                <a:latin typeface="宋体" panose="02010600030101010101" pitchFamily="2" charset="-122"/>
              </a:rPr>
              <a:t>计数减为</a:t>
            </a:r>
            <a:r>
              <a:rPr lang="en-US" altLang="zh-CN" sz="2800" smtClean="0">
                <a:latin typeface="宋体" panose="02010600030101010101" pitchFamily="2" charset="-122"/>
              </a:rPr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时，输出一个信号便结束。</a:t>
            </a:r>
          </a:p>
          <a:p>
            <a:pPr algn="just" eaLnBrk="1" hangingPunct="1">
              <a:defRPr/>
            </a:pP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定时器：</a:t>
            </a:r>
            <a:r>
              <a:rPr lang="zh-CN" altLang="en-US" sz="2800" smtClean="0">
                <a:latin typeface="宋体" panose="02010600030101010101" pitchFamily="2" charset="-122"/>
              </a:rPr>
              <a:t>不断产生信号。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algn="just" eaLnBrk="1" hangingPunct="1">
              <a:defRPr/>
            </a:pP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定时器的用处：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① 作为中断信号实现程序的切换；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② 输出精确的定时信号；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③ 作为可编程的波特率发生器；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④ 实现时间延迟。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9.6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应用举例 </a:t>
            </a:r>
          </a:p>
        </p:txBody>
      </p:sp>
      <p:sp>
        <p:nvSpPr>
          <p:cNvPr id="65539" name="Text Box 8"/>
          <p:cNvSpPr txBox="1">
            <a:spLocks noChangeArrowheads="1"/>
          </p:cNvSpPr>
          <p:nvPr/>
        </p:nvSpPr>
        <p:spPr bwMode="auto">
          <a:xfrm>
            <a:off x="684213" y="1557338"/>
            <a:ext cx="8015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举例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：用</a:t>
            </a:r>
            <a:r>
              <a:rPr lang="en-US" altLang="zh-CN" sz="2800" b="1">
                <a:solidFill>
                  <a:srgbClr val="000000"/>
                </a:solidFill>
              </a:rPr>
              <a:t>8253/8254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A/D</a:t>
            </a:r>
            <a:r>
              <a:rPr lang="zh-CN" altLang="en-US" sz="2800" b="1">
                <a:solidFill>
                  <a:srgbClr val="000000"/>
                </a:solidFill>
              </a:rPr>
              <a:t>子系统提供采样信号。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wx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39775"/>
            <a:ext cx="5616575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3851275" y="5995988"/>
            <a:ext cx="467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/>
              <a:t>图 </a:t>
            </a:r>
            <a:r>
              <a:rPr kumimoji="1" lang="en-US" altLang="zh-CN" sz="2400" b="1">
                <a:cs typeface="Times New Roman" panose="02020603050405020304" pitchFamily="18" charset="0"/>
              </a:rPr>
              <a:t>8253/8254</a:t>
            </a:r>
            <a:r>
              <a:rPr kumimoji="1" lang="zh-CN" altLang="en-US" sz="2400" b="1"/>
              <a:t>作为定时器的例子 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4500563" y="1700213"/>
            <a:ext cx="3887787" cy="31686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时钟频率：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计数器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模式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，计数初值为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输出频率为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F/N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计数器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：模式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，计数初值为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输出负脉冲宽度为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MN/F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计数器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：模式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，计数初值为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输出频率为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F/L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5649913" y="523875"/>
            <a:ext cx="3095625" cy="720725"/>
          </a:xfrm>
          <a:prstGeom prst="wedgeRoundRectCallout">
            <a:avLst>
              <a:gd name="adj1" fmla="val -126463"/>
              <a:gd name="adj2" fmla="val 227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A/D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转换器按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F/L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的采样率工作，持续时间为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MN/F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157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系统的初始化程序段 ：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8253</a:t>
            </a:r>
            <a:r>
              <a:rPr lang="zh-CN" altLang="en-US" sz="2800" smtClean="0"/>
              <a:t>端口地址：</a:t>
            </a:r>
            <a:r>
              <a:rPr lang="en-US" altLang="zh-CN" sz="2800" smtClean="0"/>
              <a:t>0070H-0076H</a:t>
            </a:r>
          </a:p>
          <a:p>
            <a:pPr eaLnBrk="1" hangingPunct="1">
              <a:defRPr/>
            </a:pPr>
            <a:r>
              <a:rPr lang="zh-CN" altLang="en-US" sz="2800" smtClean="0"/>
              <a:t>计数初值：</a:t>
            </a:r>
            <a:r>
              <a:rPr lang="en-US" altLang="zh-CN" sz="2800" smtClean="0"/>
              <a:t>L</a:t>
            </a:r>
            <a:r>
              <a:rPr lang="zh-CN" altLang="en-US" sz="2800" smtClean="0"/>
              <a:t>、</a:t>
            </a:r>
            <a:r>
              <a:rPr lang="en-US" altLang="zh-CN" sz="2800" smtClean="0"/>
              <a:t>N</a:t>
            </a:r>
            <a:r>
              <a:rPr lang="zh-CN" altLang="en-US" sz="2800" smtClean="0"/>
              <a:t>为二进制，小于</a:t>
            </a:r>
            <a:r>
              <a:rPr lang="en-US" altLang="zh-CN" sz="2800" smtClean="0"/>
              <a:t>256</a:t>
            </a:r>
            <a:r>
              <a:rPr lang="zh-CN" altLang="en-US" sz="2800" smtClean="0"/>
              <a:t>，</a:t>
            </a:r>
            <a:r>
              <a:rPr lang="en-US" altLang="zh-CN" sz="2800" smtClean="0"/>
              <a:t>M</a:t>
            </a:r>
            <a:r>
              <a:rPr lang="zh-CN" altLang="en-US" sz="2800" smtClean="0"/>
              <a:t>为</a:t>
            </a:r>
            <a:r>
              <a:rPr lang="en-US" altLang="zh-CN" sz="2800" smtClean="0"/>
              <a:t>BCD</a:t>
            </a:r>
            <a:r>
              <a:rPr lang="zh-CN" altLang="en-US" sz="2800" smtClean="0"/>
              <a:t>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4096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908050"/>
            <a:ext cx="1643063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075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系统的初始化程序段 ：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700213"/>
            <a:ext cx="7777162" cy="41846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	AL</a:t>
            </a:r>
            <a:r>
              <a:rPr lang="zh-CN" altLang="en-US" sz="2800" smtClean="0"/>
              <a:t>，</a:t>
            </a:r>
            <a:r>
              <a:rPr lang="en-US" altLang="zh-CN" sz="2800" smtClean="0"/>
              <a:t>14H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	76H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AL</a:t>
            </a:r>
            <a:r>
              <a:rPr lang="en-US" altLang="zh-CN" sz="2800" smtClean="0">
                <a:latin typeface="宋体" panose="02010600030101010101" pitchFamily="2" charset="-122"/>
              </a:rPr>
              <a:t>	  ;</a:t>
            </a:r>
            <a:r>
              <a:rPr lang="zh-CN" altLang="en-US" sz="2800" smtClean="0">
                <a:latin typeface="宋体" panose="02010600030101010101" pitchFamily="2" charset="-122"/>
              </a:rPr>
              <a:t>将计数器</a:t>
            </a:r>
            <a:r>
              <a:rPr lang="en-US" altLang="zh-CN" sz="2800" smtClean="0"/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设置为模式</a:t>
            </a:r>
            <a:r>
              <a:rPr lang="en-US" altLang="zh-CN" sz="2800" smtClean="0"/>
              <a:t>2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	AL</a:t>
            </a:r>
            <a:r>
              <a:rPr lang="zh-CN" altLang="en-US" sz="2800" smtClean="0"/>
              <a:t>，</a:t>
            </a:r>
            <a:r>
              <a:rPr lang="en-US" altLang="zh-CN" sz="2800" smtClean="0"/>
              <a:t>LCNT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	70H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AL</a:t>
            </a:r>
            <a:r>
              <a:rPr lang="en-US" altLang="zh-CN" sz="2800" smtClean="0">
                <a:latin typeface="宋体" panose="02010600030101010101" pitchFamily="2" charset="-122"/>
              </a:rPr>
              <a:t>	  ;</a:t>
            </a:r>
            <a:r>
              <a:rPr lang="zh-CN" altLang="en-US" sz="2800" smtClean="0">
                <a:latin typeface="宋体" panose="02010600030101010101" pitchFamily="2" charset="-122"/>
              </a:rPr>
              <a:t>对计数器</a:t>
            </a:r>
            <a:r>
              <a:rPr lang="en-US" altLang="zh-CN" sz="2800" smtClean="0"/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设置计数初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始值</a:t>
            </a:r>
            <a:r>
              <a:rPr lang="en-US" altLang="zh-CN" sz="2800" smtClean="0"/>
              <a:t>L</a:t>
            </a:r>
            <a:r>
              <a:rPr lang="en-US" altLang="zh-CN" sz="2800" smtClean="0">
                <a:latin typeface="宋体" panose="02010600030101010101" pitchFamily="2" charset="-122"/>
              </a:rPr>
              <a:t>(8</a:t>
            </a:r>
            <a:r>
              <a:rPr lang="zh-CN" altLang="en-US" sz="2800" smtClean="0">
                <a:latin typeface="宋体" panose="02010600030101010101" pitchFamily="2" charset="-122"/>
              </a:rPr>
              <a:t>位二进制</a:t>
            </a:r>
            <a:r>
              <a:rPr lang="en-US" altLang="zh-CN" sz="280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系统的初始化程序段 ：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412875"/>
            <a:ext cx="8161337" cy="44545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MOV	AL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73H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OUT	76H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将计数器</a:t>
            </a:r>
            <a:r>
              <a:rPr lang="en-US" altLang="zh-CN" sz="2400" smtClean="0">
                <a:solidFill>
                  <a:schemeClr val="tx1"/>
                </a:solidFill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设置为模式</a:t>
            </a:r>
            <a:r>
              <a:rPr lang="en-US" altLang="zh-CN" sz="2400" smtClean="0">
                <a:solidFill>
                  <a:schemeClr val="tx1"/>
                </a:solidFill>
              </a:rPr>
              <a:t>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MOV	AX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MCNT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OUT	72H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MOV	AL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AH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OUT	72H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;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对计数器</a:t>
            </a:r>
            <a:r>
              <a:rPr lang="en-US" altLang="zh-C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设置初始值</a:t>
            </a:r>
            <a:r>
              <a:rPr lang="en-US" altLang="zh-C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M(16</a:t>
            </a:r>
            <a:r>
              <a:rPr lang="zh-CN" alt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位</a:t>
            </a:r>
            <a:r>
              <a:rPr lang="en-US" altLang="zh-C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BCD</a:t>
            </a:r>
            <a:r>
              <a:rPr lang="zh-CN" alt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MOV	AL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96H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OUT	76H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AL</a:t>
            </a:r>
            <a:r>
              <a:rPr lang="en-US" altLang="zh-CN" sz="2400" smtClean="0">
                <a:solidFill>
                  <a:srgbClr val="660033"/>
                </a:solidFill>
                <a:latin typeface="宋体" panose="02010600030101010101" pitchFamily="2" charset="-122"/>
              </a:rPr>
              <a:t>    ;</a:t>
            </a:r>
            <a:r>
              <a:rPr lang="zh-CN" altLang="en-US" sz="2400" smtClean="0">
                <a:solidFill>
                  <a:srgbClr val="660033"/>
                </a:solidFill>
                <a:latin typeface="宋体" panose="02010600030101010101" pitchFamily="2" charset="-122"/>
              </a:rPr>
              <a:t>将计数器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solidFill>
                  <a:srgbClr val="660033"/>
                </a:solidFill>
                <a:latin typeface="宋体" panose="02010600030101010101" pitchFamily="2" charset="-122"/>
              </a:rPr>
              <a:t>设置为模式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MOV	AL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NCNT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OUT	74H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AL</a:t>
            </a:r>
            <a:r>
              <a:rPr lang="en-US" altLang="zh-CN" sz="2400" smtClean="0">
                <a:solidFill>
                  <a:srgbClr val="660033"/>
                </a:solidFill>
                <a:latin typeface="宋体" panose="02010600030101010101" pitchFamily="2" charset="-122"/>
              </a:rPr>
              <a:t>   ;</a:t>
            </a:r>
            <a:r>
              <a:rPr lang="zh-CN" altLang="en-US" sz="2400" smtClean="0">
                <a:solidFill>
                  <a:srgbClr val="660033"/>
                </a:solidFill>
                <a:latin typeface="Times New Roman" panose="02020603050405020304" pitchFamily="18" charset="0"/>
              </a:rPr>
              <a:t>对计数器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solidFill>
                  <a:srgbClr val="660033"/>
                </a:solidFill>
                <a:latin typeface="Times New Roman" panose="02020603050405020304" pitchFamily="18" charset="0"/>
              </a:rPr>
              <a:t>设置初始值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N(8</a:t>
            </a:r>
            <a:r>
              <a:rPr lang="zh-CN" altLang="en-US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位二进制）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062038"/>
            <a:ext cx="8540750" cy="4454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dirty="0" smtClean="0"/>
              <a:t>举例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：假设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的端口地址为</a:t>
            </a:r>
            <a:r>
              <a:rPr lang="en-US" altLang="zh-CN" sz="2800" dirty="0" err="1" smtClean="0"/>
              <a:t>200H-203H</a:t>
            </a:r>
            <a:r>
              <a:rPr lang="zh-CN" altLang="en-US" sz="2800" dirty="0" smtClean="0"/>
              <a:t>，定时器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输出作为定时器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的输入，定时器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的输出接在一个</a:t>
            </a:r>
            <a:r>
              <a:rPr lang="en-US" altLang="zh-CN" sz="2800" dirty="0" smtClean="0"/>
              <a:t>LED</a:t>
            </a:r>
            <a:r>
              <a:rPr lang="zh-CN" altLang="en-US" sz="2800" dirty="0" smtClean="0"/>
              <a:t>上</a:t>
            </a:r>
            <a:r>
              <a:rPr lang="zh-CN" altLang="en-US" sz="2800" dirty="0" smtClean="0"/>
              <a:t>，编程配置</a:t>
            </a:r>
            <a:r>
              <a:rPr lang="en-US" altLang="zh-CN" sz="2800" dirty="0" smtClean="0"/>
              <a:t>8243</a:t>
            </a:r>
            <a:r>
              <a:rPr lang="zh-CN" altLang="en-US" sz="2800" dirty="0" smtClean="0"/>
              <a:t>，要求</a:t>
            </a:r>
            <a:r>
              <a:rPr lang="en-US" altLang="zh-CN" sz="2800" dirty="0" smtClean="0"/>
              <a:t>LED</a:t>
            </a:r>
            <a:r>
              <a:rPr lang="zh-CN" altLang="en-US" sz="2800" dirty="0" smtClean="0"/>
              <a:t>每秒闪烁一次。</a:t>
            </a:r>
          </a:p>
          <a:p>
            <a:pPr eaLnBrk="1" hangingPunct="1">
              <a:lnSpc>
                <a:spcPct val="105000"/>
              </a:lnSpc>
              <a:defRPr/>
            </a:pPr>
            <a:endParaRPr lang="en-US" altLang="zh-CN" sz="2800" dirty="0" smtClean="0"/>
          </a:p>
        </p:txBody>
      </p:sp>
      <p:pic>
        <p:nvPicPr>
          <p:cNvPr id="169987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32125"/>
            <a:ext cx="539980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9.6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应用举例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710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ASSUME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CS:CODE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START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AL,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36H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初始化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,16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位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方式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3,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二进制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DX,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203H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; 8253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控制地址端口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OUT    DX, 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AX, 1000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DX,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200H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计数器低字节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AL, 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计数器高字节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 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720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AL,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76H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初始化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,16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位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方式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3,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二进制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DX,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203H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AX, 1000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DX,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201H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计数器低字节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AL, AH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计数器高字节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JMP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$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             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;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跳转至当前地址（死循环）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CODE   ENDS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END START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8253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定时器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设定为方式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定时器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设定为方式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定时器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设定为方式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，编写程序实现</a:t>
            </a:r>
            <a:r>
              <a:rPr lang="en-US" altLang="zh-CN" dirty="0" smtClean="0"/>
              <a:t>8253</a:t>
            </a:r>
            <a:r>
              <a:rPr lang="zh-CN" altLang="en-US" dirty="0" smtClean="0"/>
              <a:t>控制继电器的吸合和断开（每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秒一次），从而达到对外部装置的控制。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15888"/>
            <a:ext cx="8540750" cy="935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定时器的基本原理图 </a:t>
            </a:r>
          </a:p>
        </p:txBody>
      </p:sp>
      <p:pic>
        <p:nvPicPr>
          <p:cNvPr id="10243" name="Picture 5" descr="wx1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81075"/>
            <a:ext cx="6481763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Line 6">
            <a:hlinkClick r:id="rId3" action="ppaction://hlinksldjump"/>
          </p:cNvPr>
          <p:cNvSpPr>
            <a:spLocks noChangeShapeType="1"/>
          </p:cNvSpPr>
          <p:nvPr/>
        </p:nvSpPr>
        <p:spPr bwMode="auto">
          <a:xfrm flipH="1">
            <a:off x="8316913" y="66690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74755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813752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ASSUME CS:CODE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START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MOV   AL, 36H       ; </a:t>
            </a:r>
            <a:r>
              <a:rPr lang="zh-CN" altLang="en-US" sz="2400" smtClean="0">
                <a:solidFill>
                  <a:schemeClr val="tx1"/>
                </a:solidFill>
              </a:rPr>
              <a:t>计数器</a:t>
            </a:r>
            <a:r>
              <a:rPr lang="en-US" altLang="zh-CN" sz="2400" smtClean="0">
                <a:solidFill>
                  <a:schemeClr val="tx1"/>
                </a:solidFill>
              </a:rPr>
              <a:t>0</a:t>
            </a:r>
            <a:r>
              <a:rPr lang="zh-CN" altLang="en-US" sz="2400" smtClean="0">
                <a:solidFill>
                  <a:schemeClr val="tx1"/>
                </a:solidFill>
              </a:rPr>
              <a:t>初始化</a:t>
            </a:r>
            <a:r>
              <a:rPr lang="en-US" altLang="zh-CN" sz="2400" smtClean="0">
                <a:solidFill>
                  <a:schemeClr val="tx1"/>
                </a:solidFill>
              </a:rPr>
              <a:t>,16</a:t>
            </a:r>
            <a:r>
              <a:rPr lang="zh-CN" altLang="en-US" sz="2400" smtClean="0">
                <a:solidFill>
                  <a:schemeClr val="tx1"/>
                </a:solidFill>
              </a:rPr>
              <a:t>位</a:t>
            </a:r>
            <a:r>
              <a:rPr lang="en-US" altLang="zh-CN" sz="2400" smtClean="0">
                <a:solidFill>
                  <a:schemeClr val="tx1"/>
                </a:solidFill>
              </a:rPr>
              <a:t>,</a:t>
            </a:r>
            <a:r>
              <a:rPr lang="zh-CN" altLang="en-US" sz="2400" smtClean="0">
                <a:solidFill>
                  <a:schemeClr val="tx1"/>
                </a:solidFill>
              </a:rPr>
              <a:t>方式</a:t>
            </a:r>
            <a:r>
              <a:rPr lang="en-US" altLang="zh-CN" sz="2400" smtClean="0">
                <a:solidFill>
                  <a:schemeClr val="tx1"/>
                </a:solidFill>
              </a:rPr>
              <a:t>3,</a:t>
            </a:r>
            <a:r>
              <a:rPr lang="zh-CN" altLang="en-US" sz="2400" smtClean="0">
                <a:solidFill>
                  <a:schemeClr val="tx1"/>
                </a:solidFill>
              </a:rPr>
              <a:t>二进制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</a:rPr>
              <a:t>MOV   DX, 203H      ;8253</a:t>
            </a:r>
            <a:r>
              <a:rPr lang="zh-CN" altLang="en-US" sz="2400" smtClean="0">
                <a:solidFill>
                  <a:schemeClr val="tx1"/>
                </a:solidFill>
              </a:rPr>
              <a:t>控制地址端口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</a:rPr>
              <a:t>OUT   DX, 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MOV   AX, 10000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MOV   DX, 200H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OUT   DX, AL        ; </a:t>
            </a:r>
            <a:r>
              <a:rPr lang="zh-CN" altLang="en-US" sz="2400" smtClean="0">
                <a:solidFill>
                  <a:srgbClr val="FF0000"/>
                </a:solidFill>
              </a:rPr>
              <a:t>计数器低字节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MOV   AL, 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OUT   DX, AL        ; </a:t>
            </a:r>
            <a:r>
              <a:rPr lang="zh-CN" altLang="en-US" sz="2400" smtClean="0">
                <a:solidFill>
                  <a:srgbClr val="FF0000"/>
                </a:solidFill>
              </a:rPr>
              <a:t>计数器高字节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333375"/>
            <a:ext cx="8540750" cy="6408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MOV   AL, 75H    ;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初始化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,16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,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方式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2,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二进制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DX, 203H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OUT   DX, 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MOV   AX, 100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MOV   DX, 201H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OUT   DX, AL         ; 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计数器低字节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MOV   AL, AH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OUT   DX, AL         ; 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计数器高字节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MOV   AL, 0B6H    ; 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2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初始化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,16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位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,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方式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3,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二进制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660033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MOV   DX, 203H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660033"/>
                </a:solidFill>
                <a:effectLst/>
              </a:rPr>
              <a:t>       OUT   DX, 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effectLst/>
              </a:rPr>
              <a:t>MOV   AX, 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MOV   DX, 202H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OUT   DX, AL         ; </a:t>
            </a:r>
            <a:r>
              <a:rPr lang="zh-CN" altLang="en-US" sz="2400" smtClean="0">
                <a:effectLst/>
              </a:rPr>
              <a:t>计数器低字节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effectLst/>
              </a:rPr>
              <a:t>       </a:t>
            </a:r>
            <a:r>
              <a:rPr lang="en-US" altLang="zh-CN" sz="2400" smtClean="0">
                <a:effectLst/>
              </a:rPr>
              <a:t>MOV   AL, AH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OUT   DX, AL         ; </a:t>
            </a:r>
            <a:r>
              <a:rPr lang="zh-CN" altLang="en-US" sz="2400" smtClean="0">
                <a:effectLst/>
              </a:rPr>
              <a:t>计数器高字节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006600"/>
                </a:solidFill>
                <a:effectLst/>
              </a:rPr>
              <a:t>JMP   $                   ;</a:t>
            </a:r>
            <a:r>
              <a:rPr lang="zh-CN" altLang="en-US" sz="2400" smtClean="0">
                <a:solidFill>
                  <a:srgbClr val="006600"/>
                </a:solidFill>
                <a:effectLst/>
              </a:rPr>
              <a:t>等待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6600"/>
                </a:solidFill>
                <a:effectLst/>
              </a:rPr>
              <a:t>CODE   ENDS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6600"/>
                </a:solidFill>
                <a:effectLst/>
              </a:rPr>
              <a:t>       END START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74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外接</a:t>
            </a:r>
            <a:r>
              <a:rPr lang="en-US" altLang="zh-CN" dirty="0" smtClean="0"/>
              <a:t>8253</a:t>
            </a:r>
            <a:r>
              <a:rPr lang="zh-CN" altLang="en-US" dirty="0" smtClean="0"/>
              <a:t>可编程定时器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计数器，用</a:t>
            </a:r>
            <a:r>
              <a:rPr lang="en-US" altLang="zh-CN" dirty="0" smtClean="0"/>
              <a:t>8255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PB</a:t>
            </a:r>
            <a:r>
              <a:rPr lang="zh-CN" altLang="en-US" dirty="0" smtClean="0"/>
              <a:t>口接</a:t>
            </a:r>
            <a:r>
              <a:rPr lang="en-US" altLang="zh-CN" dirty="0" smtClean="0"/>
              <a:t>8</a:t>
            </a:r>
            <a:r>
              <a:rPr lang="zh-CN" altLang="en-US" dirty="0" smtClean="0"/>
              <a:t>只按键，作为电子琴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数字键按键，编程完成按下数字键按键即发出相应的音调。</a:t>
            </a:r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各音阶标称频率值如下所示。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音阶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1         2            3            4           5           6           7          8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频率</a:t>
            </a:r>
            <a:r>
              <a:rPr lang="en-US" altLang="zh-CN" sz="2000" dirty="0" smtClean="0">
                <a:solidFill>
                  <a:schemeClr val="tx1"/>
                </a:solidFill>
              </a:rPr>
              <a:t>(Hz)   440.00  493.88   554.37  587.33  659.26   739.99  830.61  880.30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80899" name="Picture 4" descr="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844675"/>
            <a:ext cx="8388350" cy="2435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81923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273968"/>
            <a:ext cx="8734871" cy="544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77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ASSUME CS:CODE, DS:DATA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START </a:t>
            </a:r>
            <a:r>
              <a:rPr lang="zh-CN" altLang="en-US" sz="2400" smtClean="0">
                <a:solidFill>
                  <a:schemeClr val="tx1"/>
                </a:solidFill>
              </a:rPr>
              <a:t>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 </a:t>
            </a:r>
            <a:r>
              <a:rPr lang="en-US" altLang="zh-CN" sz="2400" smtClean="0">
                <a:solidFill>
                  <a:schemeClr val="tx1"/>
                </a:solidFill>
              </a:rPr>
              <a:t>MOV   AL, 82H       ; 8255</a:t>
            </a:r>
            <a:r>
              <a:rPr lang="zh-CN" altLang="en-US" sz="2400" smtClean="0">
                <a:solidFill>
                  <a:schemeClr val="tx1"/>
                </a:solidFill>
              </a:rPr>
              <a:t>的</a:t>
            </a:r>
            <a:r>
              <a:rPr lang="en-US" altLang="zh-CN" sz="2400" smtClean="0">
                <a:solidFill>
                  <a:schemeClr val="tx1"/>
                </a:solidFill>
              </a:rPr>
              <a:t>PB</a:t>
            </a:r>
            <a:r>
              <a:rPr lang="zh-CN" altLang="en-US" sz="2400" smtClean="0">
                <a:solidFill>
                  <a:schemeClr val="tx1"/>
                </a:solidFill>
              </a:rPr>
              <a:t>口输入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 </a:t>
            </a:r>
            <a:r>
              <a:rPr lang="en-US" altLang="zh-CN" sz="2400" smtClean="0">
                <a:solidFill>
                  <a:schemeClr val="tx1"/>
                </a:solidFill>
              </a:rPr>
              <a:t>MOV   DX, 203H    ;8255</a:t>
            </a:r>
            <a:r>
              <a:rPr lang="zh-CN" altLang="en-US" sz="2400" smtClean="0">
                <a:solidFill>
                  <a:schemeClr val="tx1"/>
                </a:solidFill>
              </a:rPr>
              <a:t>控制口地址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 </a:t>
            </a:r>
            <a:r>
              <a:rPr lang="en-US" altLang="zh-CN" sz="2400" smtClean="0">
                <a:solidFill>
                  <a:schemeClr val="tx1"/>
                </a:solidFill>
              </a:rPr>
              <a:t>OUT   DX, 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K1:  MOV   DX, 201H    ; PB</a:t>
            </a:r>
            <a:r>
              <a:rPr lang="zh-CN" altLang="en-US" sz="2400" smtClean="0">
                <a:solidFill>
                  <a:srgbClr val="FF0000"/>
                </a:solidFill>
              </a:rPr>
              <a:t>端口地址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IN    AL,DX             ;</a:t>
            </a:r>
            <a:r>
              <a:rPr lang="zh-CN" altLang="en-US" sz="2400" smtClean="0">
                <a:solidFill>
                  <a:srgbClr val="FF0000"/>
                </a:solidFill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TEST AL,01H         ;</a:t>
            </a:r>
            <a:r>
              <a:rPr lang="zh-CN" altLang="en-US" sz="2400" smtClean="0">
                <a:solidFill>
                  <a:srgbClr val="FF0000"/>
                </a:solidFill>
              </a:rPr>
              <a:t>判是否是</a:t>
            </a:r>
            <a:r>
              <a:rPr lang="en-US" altLang="zh-CN" sz="2400" smtClean="0">
                <a:solidFill>
                  <a:srgbClr val="FF0000"/>
                </a:solidFill>
              </a:rPr>
              <a:t>K1</a:t>
            </a:r>
            <a:r>
              <a:rPr lang="zh-CN" altLang="en-US" sz="2400" smtClean="0">
                <a:solidFill>
                  <a:srgbClr val="FF0000"/>
                </a:solidFill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JNZ  K2                  ;</a:t>
            </a:r>
            <a:r>
              <a:rPr lang="zh-CN" altLang="en-US" sz="2400" smtClean="0">
                <a:solidFill>
                  <a:srgbClr val="FF0000"/>
                </a:solidFill>
              </a:rPr>
              <a:t>不是转</a:t>
            </a:r>
            <a:r>
              <a:rPr lang="en-US" altLang="zh-CN" sz="2400" smtClean="0">
                <a:solidFill>
                  <a:srgbClr val="FF0000"/>
                </a:solidFill>
              </a:rPr>
              <a:t>K2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MOV AX, 2273      ;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en-US" altLang="zh-CN" sz="2400" smtClean="0">
                <a:solidFill>
                  <a:srgbClr val="FF0000"/>
                </a:solidFill>
              </a:rPr>
              <a:t>K1</a:t>
            </a:r>
            <a:r>
              <a:rPr lang="zh-CN" altLang="en-US" sz="2400" smtClean="0">
                <a:solidFill>
                  <a:srgbClr val="FF0000"/>
                </a:solidFill>
              </a:rPr>
              <a:t>闭合送</a:t>
            </a:r>
            <a:r>
              <a:rPr lang="zh-CN" altLang="en-US" sz="2400" smtClean="0">
                <a:solidFill>
                  <a:srgbClr val="FF0000"/>
                </a:solidFill>
                <a:latin typeface="华文中宋" panose="02010600040101010101" pitchFamily="2" charset="-122"/>
              </a:rPr>
              <a:t>“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en-US" altLang="zh-CN" sz="2400" smtClean="0">
                <a:solidFill>
                  <a:srgbClr val="FF0000"/>
                </a:solidFill>
                <a:latin typeface="华文中宋" panose="02010600040101010101" pitchFamily="2" charset="-122"/>
              </a:rPr>
              <a:t>”</a:t>
            </a:r>
            <a:r>
              <a:rPr lang="zh-CN" altLang="en-US" sz="2400" smtClean="0">
                <a:solidFill>
                  <a:srgbClr val="FF0000"/>
                </a:solidFill>
              </a:rPr>
              <a:t>音频数据</a:t>
            </a:r>
            <a:r>
              <a:rPr lang="en-US" altLang="zh-CN" sz="2400" smtClean="0">
                <a:solidFill>
                  <a:srgbClr val="FF0000"/>
                </a:solidFill>
              </a:rPr>
              <a:t>1/440.00Hz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JMP  DDD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647700"/>
            <a:ext cx="8540750" cy="5661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K2:   IN    AL,DX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读开关的状态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TEST AL,02H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K2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JNZ  K3      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MOV AX, 2024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K2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2</a:t>
            </a:r>
            <a:r>
              <a:rPr lang="en-US" altLang="zh-CN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1/493.88Hz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JMP  DDD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K3:    IN    AL,DX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读开关的状态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TEST AL,04H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K3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JNZ  K4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MOV AX, 1805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K3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1/554.37Hz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JMP  DDD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K4:    IN    AL,DX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读开关的状态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TEST AL,08H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K4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JNZ  K5     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MOV AX, 1704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K4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4</a:t>
            </a:r>
            <a:r>
              <a:rPr lang="en-US" altLang="zh-CN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1/587.33Hz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JMP  DDD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8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476250"/>
            <a:ext cx="8540750" cy="61928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K5:    IN    AL,DX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读开关的状态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TEST AL,10H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K5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JNZ  K6     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K6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MOV AX, 1517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K5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5</a:t>
            </a:r>
            <a:r>
              <a:rPr lang="en-US" altLang="zh-CN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1/659.26Hz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JMP  DDD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K6:    IN    AL,DX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TEST AL,20H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K6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JNZ  K7     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MOV AX, 1353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K6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6</a:t>
            </a:r>
            <a:r>
              <a:rPr lang="en-US" altLang="zh-CN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1/739.99Hz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JMP  DDD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K7:    IN    AL,DX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TEST AL,40H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K7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JNZ  K8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MOV AX, 1205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K7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7</a:t>
            </a:r>
            <a:r>
              <a:rPr lang="en-US" altLang="zh-CN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1/830.61Hz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JMP  DDD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ffectLst/>
              </a:rPr>
              <a:t>K8:    IN    AL,DX           ;</a:t>
            </a:r>
            <a:r>
              <a:rPr lang="zh-CN" altLang="en-US" sz="2000" smtClean="0">
                <a:effectLst/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effectLst/>
              </a:rPr>
              <a:t>         </a:t>
            </a:r>
            <a:r>
              <a:rPr lang="en-US" altLang="zh-CN" sz="2000" smtClean="0">
                <a:effectLst/>
              </a:rPr>
              <a:t>TEST AL,80H       ;</a:t>
            </a:r>
            <a:r>
              <a:rPr lang="zh-CN" altLang="en-US" sz="2000" smtClean="0">
                <a:effectLst/>
              </a:rPr>
              <a:t>判是否是</a:t>
            </a:r>
            <a:r>
              <a:rPr lang="en-US" altLang="zh-CN" sz="2000" smtClean="0">
                <a:effectLst/>
              </a:rPr>
              <a:t>K8</a:t>
            </a:r>
            <a:r>
              <a:rPr lang="zh-CN" altLang="en-US" sz="2000" smtClean="0">
                <a:effectLst/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effectLst/>
              </a:rPr>
              <a:t>         </a:t>
            </a:r>
            <a:r>
              <a:rPr lang="en-US" altLang="zh-CN" sz="2000" smtClean="0">
                <a:effectLst/>
              </a:rPr>
              <a:t>JNZ  K1                ;</a:t>
            </a:r>
            <a:r>
              <a:rPr lang="zh-CN" altLang="en-US" sz="2000" smtClean="0">
                <a:effectLst/>
              </a:rPr>
              <a:t>不是转</a:t>
            </a:r>
            <a:r>
              <a:rPr lang="en-US" altLang="zh-CN" sz="2000" smtClean="0">
                <a:effectLst/>
              </a:rPr>
              <a:t>K1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ffectLst/>
              </a:rPr>
              <a:t>         MOV AX, 1136     ;</a:t>
            </a:r>
            <a:r>
              <a:rPr lang="zh-CN" altLang="en-US" sz="2000" smtClean="0">
                <a:effectLst/>
              </a:rPr>
              <a:t>是</a:t>
            </a:r>
            <a:r>
              <a:rPr lang="en-US" altLang="zh-CN" sz="2000" smtClean="0">
                <a:effectLst/>
              </a:rPr>
              <a:t>K8</a:t>
            </a:r>
            <a:r>
              <a:rPr lang="zh-CN" altLang="en-US" sz="2000" smtClean="0">
                <a:effectLst/>
              </a:rPr>
              <a:t>闭合送</a:t>
            </a:r>
            <a:r>
              <a:rPr lang="zh-CN" altLang="en-US" sz="2000" smtClean="0"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effectLst/>
              </a:rPr>
              <a:t>8</a:t>
            </a:r>
            <a:r>
              <a:rPr lang="en-US" altLang="zh-CN" sz="2000" smtClean="0"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effectLst/>
              </a:rPr>
              <a:t>音频数据</a:t>
            </a:r>
            <a:r>
              <a:rPr lang="en-US" altLang="zh-CN" sz="2000" smtClean="0">
                <a:effectLst/>
              </a:rPr>
              <a:t>1/880.30Hz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9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9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9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9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9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9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9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2138" y="549275"/>
            <a:ext cx="8301037" cy="59769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tx1"/>
                </a:solidFill>
                <a:effectLst/>
              </a:rPr>
              <a:t>DDD:CALL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effectLst/>
              </a:rPr>
              <a:t>OUTTONE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          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         CALL  DELAY                     ; </a:t>
            </a:r>
            <a:r>
              <a:rPr lang="zh-CN" altLang="en-US" sz="2000" dirty="0" smtClean="0">
                <a:solidFill>
                  <a:schemeClr val="tx1"/>
                </a:solidFill>
                <a:effectLst/>
              </a:rPr>
              <a:t>延时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   AX, 2                        ; </a:t>
            </a:r>
            <a:r>
              <a:rPr lang="zh-CN" altLang="en-US" sz="2000" dirty="0" smtClean="0">
                <a:solidFill>
                  <a:schemeClr val="tx1"/>
                </a:solidFill>
                <a:effectLst/>
              </a:rPr>
              <a:t>关闭发音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CALL  </a:t>
            </a:r>
            <a:r>
              <a:rPr lang="en-US" altLang="zh-CN" sz="2000" dirty="0" err="1" smtClean="0">
                <a:solidFill>
                  <a:schemeClr val="tx1"/>
                </a:solidFill>
                <a:effectLst/>
              </a:rPr>
              <a:t>OUTTONE</a:t>
            </a:r>
            <a:endParaRPr lang="en-US" altLang="zh-CN" sz="2000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dirty="0" err="1" smtClean="0">
                <a:solidFill>
                  <a:schemeClr val="tx1"/>
                </a:solidFill>
                <a:effectLst/>
              </a:rPr>
              <a:t>JMP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effectLst/>
              </a:rPr>
              <a:t>K1</a:t>
            </a:r>
            <a:endParaRPr lang="en-US" altLang="zh-CN" sz="2000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OUTTONE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PROC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NEAR          ; 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按音频数据设置定时器时间常数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PUSH  AX                          ; 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键码压栈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AL, </a:t>
            </a: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76H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                ; 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计数器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1, 16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位二进制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方式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3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DX, </a:t>
            </a: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20BH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             ; 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定时器控制口地址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OUT   DX, AL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     POP   AX                            ; 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键码出栈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DX, </a:t>
            </a: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209H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              ;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定时器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端口地址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OUT   DX, AL                      ;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写时间常数低八位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AL, AH                     ;</a:t>
            </a: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写时间常数高八位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OUT   DX, AL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       RET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OUTTONE</a:t>
            </a:r>
            <a:r>
              <a:rPr lang="en-US" altLang="zh-CN" sz="20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effectLst/>
              </a:rPr>
              <a:t>ENDP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9.2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的编程结构和外部信号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504950"/>
            <a:ext cx="8234362" cy="43624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 smtClean="0"/>
              <a:t>3</a:t>
            </a:r>
            <a:r>
              <a:rPr lang="zh-CN" altLang="en-US" sz="2800" smtClean="0">
                <a:latin typeface="Times New Roman" panose="02020603050405020304" pitchFamily="18" charset="0"/>
              </a:rPr>
              <a:t>个独立的</a:t>
            </a:r>
            <a:r>
              <a:rPr lang="en-US" altLang="zh-CN" sz="2800" smtClean="0"/>
              <a:t>16</a:t>
            </a:r>
            <a:r>
              <a:rPr lang="zh-CN" altLang="en-US" sz="2800" smtClean="0">
                <a:latin typeface="Times New Roman" panose="02020603050405020304" pitchFamily="18" charset="0"/>
              </a:rPr>
              <a:t>位计数器通道；</a:t>
            </a:r>
          </a:p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共用</a:t>
            </a:r>
            <a:r>
              <a:rPr lang="en-US" altLang="zh-CN" sz="2800" smtClean="0"/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个控制寄存器和</a:t>
            </a:r>
            <a:r>
              <a:rPr lang="en-US" altLang="zh-CN" sz="2800" smtClean="0"/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个状态寄存器（只有</a:t>
            </a:r>
            <a:r>
              <a:rPr lang="en-US" altLang="zh-CN" sz="2800" smtClean="0"/>
              <a:t>8254</a:t>
            </a:r>
            <a:r>
              <a:rPr lang="zh-CN" altLang="en-US" sz="2800" smtClean="0">
                <a:latin typeface="Times New Roman" panose="02020603050405020304" pitchFamily="18" charset="0"/>
              </a:rPr>
              <a:t>有状态寄存器）。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每个计数器有</a:t>
            </a:r>
            <a:r>
              <a:rPr lang="en-US" altLang="zh-CN" sz="2800" smtClean="0"/>
              <a:t>6</a:t>
            </a:r>
            <a:r>
              <a:rPr lang="zh-CN" altLang="en-US" sz="2800" smtClean="0">
                <a:latin typeface="Times New Roman" panose="02020603050405020304" pitchFamily="18" charset="0"/>
              </a:rPr>
              <a:t>种工作方式；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按二进制或十进制（</a:t>
            </a:r>
            <a:r>
              <a:rPr lang="en-US" altLang="zh-CN" sz="2800" smtClean="0"/>
              <a:t>BCD</a:t>
            </a:r>
            <a:r>
              <a:rPr lang="zh-CN" altLang="en-US" sz="2800" smtClean="0">
                <a:latin typeface="Times New Roman" panose="02020603050405020304" pitchFamily="18" charset="0"/>
              </a:rPr>
              <a:t>码）计数。</a:t>
            </a:r>
            <a:endParaRPr lang="zh-CN" altLang="en-US" sz="2800" smtClean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812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DELAY  PROC NEAR  ;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延时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PUSH 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MOV   CX,60000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LOOP  $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;POP  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RET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DELAY  ENDP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CODE   ENDS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END START</a:t>
            </a:r>
            <a:endParaRPr lang="en-US" altLang="zh-CN" sz="24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822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3 </a:t>
            </a:r>
            <a:r>
              <a:rPr lang="zh-CN" altLang="en-US" sz="2800" smtClean="0"/>
              <a:t>用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实现生产流水线上的工件计数，每通过</a:t>
            </a:r>
            <a:r>
              <a:rPr lang="en-US" altLang="zh-CN" sz="2800" smtClean="0"/>
              <a:t>100</a:t>
            </a:r>
            <a:r>
              <a:rPr lang="zh-CN" altLang="en-US" sz="2800" smtClean="0"/>
              <a:t>个工件，扬声器便发出频率为</a:t>
            </a:r>
            <a:r>
              <a:rPr lang="en-US" altLang="zh-CN" sz="2800" smtClean="0"/>
              <a:t>1000Hz</a:t>
            </a:r>
            <a:r>
              <a:rPr lang="zh-CN" altLang="en-US" sz="2800" smtClean="0"/>
              <a:t>的音响信号，持续时间为</a:t>
            </a:r>
            <a:r>
              <a:rPr lang="en-US" altLang="zh-CN" sz="2800" smtClean="0"/>
              <a:t>5</a:t>
            </a:r>
            <a:r>
              <a:rPr lang="zh-CN" altLang="en-US" sz="2800" smtClean="0"/>
              <a:t>秒。</a:t>
            </a:r>
          </a:p>
          <a:p>
            <a:pPr eaLnBrk="1" hangingPunct="1">
              <a:defRPr/>
            </a:pPr>
            <a:endParaRPr lang="zh-CN" altLang="en-US" sz="2800" smtClean="0"/>
          </a:p>
          <a:p>
            <a:pPr eaLnBrk="1" hangingPunct="1"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计数器</a:t>
            </a:r>
            <a:r>
              <a:rPr lang="en-US" altLang="zh-CN" smtClean="0"/>
              <a:t>0</a:t>
            </a:r>
            <a:r>
              <a:rPr lang="zh-CN" altLang="en-US" smtClean="0"/>
              <a:t>：方式</a:t>
            </a:r>
            <a:r>
              <a:rPr lang="en-US" altLang="zh-CN" smtClean="0"/>
              <a:t>0</a:t>
            </a:r>
            <a:r>
              <a:rPr lang="zh-CN" altLang="en-US" smtClean="0"/>
              <a:t>；计数器</a:t>
            </a:r>
            <a:r>
              <a:rPr lang="en-US" altLang="zh-CN" smtClean="0"/>
              <a:t>1</a:t>
            </a:r>
            <a:r>
              <a:rPr lang="zh-CN" altLang="en-US" smtClean="0"/>
              <a:t>：方式</a:t>
            </a:r>
            <a:r>
              <a:rPr lang="en-US" altLang="zh-CN" smtClean="0"/>
              <a:t>3</a:t>
            </a:r>
          </a:p>
        </p:txBody>
      </p:sp>
      <p:pic>
        <p:nvPicPr>
          <p:cNvPr id="8192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70707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2629"/>
            <a:ext cx="3960440" cy="6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smtClean="0">
                <a:solidFill>
                  <a:schemeClr val="tx1"/>
                </a:solidFill>
              </a:rPr>
              <a:t>**8253 </a:t>
            </a:r>
            <a:r>
              <a:rPr kumimoji="1" lang="zh-CN" altLang="en-US" sz="3200" smtClean="0">
                <a:solidFill>
                  <a:schemeClr val="tx1"/>
                </a:solidFill>
              </a:rPr>
              <a:t>在</a:t>
            </a:r>
            <a:r>
              <a:rPr kumimoji="1" lang="en-US" altLang="zh-CN" sz="3200" smtClean="0">
                <a:solidFill>
                  <a:schemeClr val="tx1"/>
                </a:solidFill>
              </a:rPr>
              <a:t>PC</a:t>
            </a:r>
            <a:r>
              <a:rPr kumimoji="1" lang="zh-CN" altLang="en-US" sz="3200" smtClean="0">
                <a:solidFill>
                  <a:schemeClr val="tx1"/>
                </a:solidFill>
              </a:rPr>
              <a:t>机上的应用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68413"/>
            <a:ext cx="8154988" cy="53292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微型计算机使用一片</a:t>
            </a:r>
            <a:r>
              <a:rPr kumimoji="1" lang="en-US" altLang="zh-CN" sz="2800" smtClean="0">
                <a:solidFill>
                  <a:srgbClr val="020202"/>
                </a:solidFill>
              </a:rPr>
              <a:t>8253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</a:t>
            </a:r>
            <a:r>
              <a:rPr kumimoji="1" lang="en-US" altLang="zh-CN" sz="2800" smtClean="0">
                <a:solidFill>
                  <a:srgbClr val="020202"/>
                </a:solidFill>
              </a:rPr>
              <a:t>3</a:t>
            </a:r>
            <a:r>
              <a:rPr kumimoji="1" lang="zh-CN" altLang="en-US" sz="2800" smtClean="0">
                <a:solidFill>
                  <a:srgbClr val="020202"/>
                </a:solidFill>
              </a:rPr>
              <a:t>条计数通道分别用于日时钟计时、</a:t>
            </a:r>
            <a:r>
              <a:rPr kumimoji="1" lang="en-US" altLang="zh-CN" sz="2800" smtClean="0">
                <a:solidFill>
                  <a:srgbClr val="020202"/>
                </a:solidFill>
              </a:rPr>
              <a:t>DRAM</a:t>
            </a:r>
            <a:r>
              <a:rPr kumimoji="1" lang="zh-CN" altLang="en-US" sz="2800" smtClean="0">
                <a:solidFill>
                  <a:srgbClr val="020202"/>
                </a:solidFill>
              </a:rPr>
              <a:t>刷新定时和扬声器发声。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、计数器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1</a:t>
            </a:r>
            <a:r>
              <a:rPr kumimoji="1" lang="zh-CN" altLang="en-US" sz="2800" smtClean="0">
                <a:solidFill>
                  <a:srgbClr val="020202"/>
                </a:solidFill>
              </a:rPr>
              <a:t>和计数器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2</a:t>
            </a:r>
            <a:r>
              <a:rPr kumimoji="1" lang="zh-CN" altLang="en-US" sz="2800" smtClean="0">
                <a:solidFill>
                  <a:srgbClr val="020202"/>
                </a:solidFill>
              </a:rPr>
              <a:t>的计数通道地址分别为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40H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、</a:t>
            </a:r>
            <a:r>
              <a:rPr kumimoji="1" lang="en-US" altLang="zh-CN" sz="2800" smtClean="0">
                <a:solidFill>
                  <a:srgbClr val="020202"/>
                </a:solidFill>
              </a:rPr>
              <a:t>41H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、</a:t>
            </a:r>
            <a:r>
              <a:rPr kumimoji="1" lang="en-US" altLang="zh-CN" sz="2800" smtClean="0">
                <a:solidFill>
                  <a:srgbClr val="020202"/>
                </a:solidFill>
              </a:rPr>
              <a:t>42H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，方式控制字的端口地址为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43H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三条计数器通道的时钟输入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均从</a:t>
            </a:r>
            <a:r>
              <a:rPr kumimoji="1" lang="en-US" altLang="zh-CN" sz="2800" smtClean="0">
                <a:solidFill>
                  <a:srgbClr val="020202"/>
                </a:solidFill>
              </a:rPr>
              <a:t>Intel8284A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时钟发生器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PLCK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端经二分频得到，频率为</a:t>
            </a:r>
            <a:r>
              <a:rPr kumimoji="1" lang="en-US" altLang="zh-CN" sz="2800" smtClean="0">
                <a:solidFill>
                  <a:srgbClr val="660033"/>
                </a:solidFill>
              </a:rPr>
              <a:t>1.19318MHz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，周期</a:t>
            </a:r>
            <a:r>
              <a:rPr kumimoji="1" lang="en-US" altLang="zh-CN" sz="2800" smtClean="0">
                <a:solidFill>
                  <a:srgbClr val="660033"/>
                </a:solidFill>
              </a:rPr>
              <a:t>838ns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</a:t>
            </a:r>
            <a:endParaRPr lang="zh-CN" altLang="en-US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smtClean="0">
                <a:solidFill>
                  <a:schemeClr val="tx1"/>
                </a:solidFill>
              </a:rPr>
              <a:t>**8253 </a:t>
            </a:r>
            <a:r>
              <a:rPr kumimoji="1" lang="zh-CN" altLang="en-US" sz="3200" smtClean="0">
                <a:solidFill>
                  <a:schemeClr val="tx1"/>
                </a:solidFill>
              </a:rPr>
              <a:t>在</a:t>
            </a:r>
            <a:r>
              <a:rPr kumimoji="1" lang="en-US" altLang="zh-CN" sz="3200" smtClean="0">
                <a:solidFill>
                  <a:schemeClr val="tx1"/>
                </a:solidFill>
              </a:rPr>
              <a:t>PC</a:t>
            </a:r>
            <a:r>
              <a:rPr kumimoji="1" lang="zh-CN" altLang="en-US" sz="3200" smtClean="0">
                <a:solidFill>
                  <a:schemeClr val="tx1"/>
                </a:solidFill>
              </a:rPr>
              <a:t>机上的应用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96975"/>
            <a:ext cx="8540750" cy="445452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smtClean="0">
                <a:solidFill>
                  <a:srgbClr val="020202"/>
                </a:solidFill>
              </a:rPr>
              <a:t>计数器</a:t>
            </a:r>
            <a:r>
              <a:rPr kumimoji="1" lang="en-US" altLang="zh-CN" sz="24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的输出加到扬声器上并控制其发声，作为机器的报警或伴音信号。门控信号</a:t>
            </a:r>
            <a:r>
              <a:rPr kumimoji="1" lang="en-US" altLang="zh-CN" sz="2400" smtClean="0">
                <a:solidFill>
                  <a:srgbClr val="020202"/>
                </a:solidFill>
              </a:rPr>
              <a:t>GATA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接并行口</a:t>
            </a:r>
            <a:r>
              <a:rPr kumimoji="1" lang="en-US" altLang="zh-CN" sz="2400" smtClean="0">
                <a:solidFill>
                  <a:srgbClr val="020202"/>
                </a:solidFill>
              </a:rPr>
              <a:t>8255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0</a:t>
            </a:r>
            <a:r>
              <a:rPr kumimoji="1" lang="zh-CN" altLang="en-US" sz="2400" smtClean="0">
                <a:solidFill>
                  <a:srgbClr val="020202"/>
                </a:solidFill>
              </a:rPr>
              <a:t>位，</a:t>
            </a:r>
            <a:r>
              <a:rPr kumimoji="1" lang="en-US" altLang="zh-CN" sz="2400" smtClean="0">
                <a:solidFill>
                  <a:srgbClr val="020202"/>
                </a:solidFill>
              </a:rPr>
              <a:t>8255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zh-CN" altLang="en-US" sz="2400" smtClean="0">
                <a:solidFill>
                  <a:srgbClr val="020202"/>
                </a:solidFill>
              </a:rPr>
              <a:t>端口地址</a:t>
            </a:r>
            <a:r>
              <a:rPr kumimoji="1" lang="en-US" altLang="zh-CN" sz="2400" smtClean="0">
                <a:solidFill>
                  <a:srgbClr val="020202"/>
                </a:solidFill>
              </a:rPr>
              <a:t>61H</a:t>
            </a:r>
            <a:r>
              <a:rPr kumimoji="1" lang="zh-CN" altLang="en-US" sz="2400" smtClean="0">
                <a:solidFill>
                  <a:srgbClr val="020202"/>
                </a:solidFill>
              </a:rPr>
              <a:t>。输出</a:t>
            </a:r>
            <a:r>
              <a:rPr kumimoji="1" lang="en-US" altLang="zh-CN" sz="2400" smtClean="0">
                <a:solidFill>
                  <a:srgbClr val="020202"/>
                </a:solidFill>
              </a:rPr>
              <a:t>OUT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经过一个与门，这个与门受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1</a:t>
            </a:r>
            <a:r>
              <a:rPr kumimoji="1" lang="zh-CN" altLang="en-US" sz="2400" smtClean="0">
                <a:solidFill>
                  <a:srgbClr val="020202"/>
                </a:solidFill>
              </a:rPr>
              <a:t>位控制。即扬声器可由</a:t>
            </a:r>
            <a:r>
              <a:rPr kumimoji="1" lang="en-US" altLang="zh-CN" sz="2400" smtClean="0">
                <a:solidFill>
                  <a:srgbClr val="020202"/>
                </a:solidFill>
              </a:rPr>
              <a:t>8255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0</a:t>
            </a:r>
            <a:r>
              <a:rPr kumimoji="1" lang="zh-CN" altLang="en-US" sz="2400" smtClean="0">
                <a:solidFill>
                  <a:srgbClr val="020202"/>
                </a:solidFill>
              </a:rPr>
              <a:t>或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1</a:t>
            </a:r>
            <a:r>
              <a:rPr kumimoji="1" lang="zh-CN" altLang="en-US" sz="2400" smtClean="0">
                <a:solidFill>
                  <a:srgbClr val="020202"/>
                </a:solidFill>
              </a:rPr>
              <a:t>分别控制发声。</a:t>
            </a:r>
          </a:p>
          <a:p>
            <a:pPr eaLnBrk="1" hangingPunct="1">
              <a:defRPr/>
            </a:pPr>
            <a:r>
              <a:rPr kumimoji="1" lang="zh-CN" altLang="en-US" sz="2400" smtClean="0">
                <a:solidFill>
                  <a:srgbClr val="020202"/>
                </a:solidFill>
              </a:rPr>
              <a:t>控制程序：计数器</a:t>
            </a:r>
            <a:r>
              <a:rPr kumimoji="1" lang="en-US" altLang="zh-CN" sz="24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工作在方式</a:t>
            </a:r>
            <a:r>
              <a:rPr kumimoji="1" lang="en-US" altLang="zh-CN" sz="2400" smtClean="0">
                <a:solidFill>
                  <a:srgbClr val="020202"/>
                </a:solidFill>
              </a:rPr>
              <a:t>3</a:t>
            </a:r>
            <a:r>
              <a:rPr kumimoji="1" lang="zh-CN" altLang="en-US" sz="2400" smtClean="0">
                <a:solidFill>
                  <a:srgbClr val="020202"/>
                </a:solidFill>
              </a:rPr>
              <a:t>，作为方波发声器输出方波。   </a:t>
            </a:r>
            <a:endParaRPr lang="zh-CN" altLang="en-US" sz="2400" smtClean="0"/>
          </a:p>
          <a:p>
            <a:pPr eaLnBrk="1" hangingPunct="1">
              <a:defRPr/>
            </a:pPr>
            <a:endParaRPr lang="en-US" altLang="zh-CN" sz="2400" smtClean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3625850"/>
            <a:ext cx="4897437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smtClean="0"/>
              <a:t>**8253 </a:t>
            </a:r>
            <a:r>
              <a:rPr kumimoji="1" lang="zh-CN" altLang="en-US" sz="3200" smtClean="0"/>
              <a:t>在</a:t>
            </a:r>
            <a:r>
              <a:rPr kumimoji="1" lang="en-US" altLang="zh-CN" sz="3200" smtClean="0"/>
              <a:t>PC</a:t>
            </a:r>
            <a:r>
              <a:rPr kumimoji="1" lang="zh-CN" altLang="en-US" sz="3200" smtClean="0"/>
              <a:t>机上的应用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557338"/>
            <a:ext cx="7507288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660033"/>
                </a:solidFill>
              </a:rPr>
              <a:t>MOV	AL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0B6H	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；计数器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2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为方式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3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，用二进制计数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660033"/>
                </a:solidFill>
              </a:rPr>
              <a:t>OUT	43H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AL	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；按先低后高写入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16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位计数初值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MOV	AX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1983	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；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1.19MHz÷600Hz=1983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OUT	42H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AL	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；送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16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位初值到计数器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MOV	AL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OUT	42H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IN	         AL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61H	</a:t>
            </a:r>
            <a:r>
              <a:rPr kumimoji="1" lang="zh-CN" altLang="en-US" sz="1800" b="1" smtClean="0"/>
              <a:t>；读</a:t>
            </a:r>
            <a:r>
              <a:rPr kumimoji="1" lang="en-US" altLang="zh-CN" sz="1800" b="1" smtClean="0"/>
              <a:t>8255</a:t>
            </a:r>
            <a:r>
              <a:rPr kumimoji="1" lang="zh-CN" altLang="en-US" sz="1800" b="1" smtClean="0"/>
              <a:t>的</a:t>
            </a:r>
            <a:r>
              <a:rPr kumimoji="1" lang="en-US" altLang="zh-CN" sz="1800" b="1" smtClean="0"/>
              <a:t>B</a:t>
            </a:r>
            <a:r>
              <a:rPr kumimoji="1" lang="zh-CN" altLang="en-US" sz="1800" b="1" smtClean="0"/>
              <a:t>口原输出值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MOV	AH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AL	              </a:t>
            </a:r>
            <a:r>
              <a:rPr kumimoji="1" lang="zh-CN" altLang="en-US" sz="1800" b="1" smtClean="0"/>
              <a:t>；保存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OR	AL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03H	</a:t>
            </a:r>
            <a:r>
              <a:rPr kumimoji="1" lang="zh-CN" altLang="en-US" sz="1800" b="1" smtClean="0"/>
              <a:t>；</a:t>
            </a:r>
            <a:r>
              <a:rPr kumimoji="1" lang="en-US" altLang="zh-CN" sz="1800" b="1" smtClean="0"/>
              <a:t>PB0.PB1</a:t>
            </a:r>
            <a:r>
              <a:rPr kumimoji="1" lang="zh-CN" altLang="en-US" sz="1800" b="1" smtClean="0"/>
              <a:t>同为</a:t>
            </a:r>
            <a:r>
              <a:rPr kumimoji="1" lang="en-US" altLang="zh-CN" sz="1800" b="1" smtClean="0"/>
              <a:t>1,</a:t>
            </a:r>
            <a:r>
              <a:rPr kumimoji="1" lang="zh-CN" altLang="en-US" sz="1800" b="1" smtClean="0"/>
              <a:t>打开</a:t>
            </a:r>
            <a:r>
              <a:rPr kumimoji="1" lang="en-US" altLang="zh-CN" sz="1800" b="1" smtClean="0"/>
              <a:t>GATA2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OUT	61H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AL	</a:t>
            </a:r>
            <a:r>
              <a:rPr kumimoji="1" lang="zh-CN" altLang="en-US" sz="1800" b="1" smtClean="0"/>
              <a:t>；输出方波到扬声器发声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SUB	CX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，</a:t>
            </a:r>
            <a:r>
              <a:rPr kumimoji="1" lang="en-US" altLang="zh-CN" sz="1800" b="1" smtClean="0">
                <a:solidFill>
                  <a:schemeClr val="tx1"/>
                </a:solidFill>
              </a:rPr>
              <a:t>CX	               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；循环计数，最大值</a:t>
            </a:r>
            <a:r>
              <a:rPr kumimoji="1" lang="en-US" altLang="zh-CN" sz="1800" b="1" smtClean="0">
                <a:solidFill>
                  <a:schemeClr val="tx1"/>
                </a:solidFill>
              </a:rPr>
              <a:t>65535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GO: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LOOP  GO	              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；延时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DEC	B1		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；发声子程序入口条件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JNZ	GO		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MOV	AL, 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OUT	61H,AL		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；恢复</a:t>
            </a:r>
            <a:r>
              <a:rPr kumimoji="1" lang="en-US" altLang="zh-CN" sz="1800" b="1" smtClean="0">
                <a:solidFill>
                  <a:schemeClr val="tx1"/>
                </a:solidFill>
              </a:rPr>
              <a:t>8255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原值</a:t>
            </a:r>
            <a:endParaRPr lang="zh-CN" altLang="en-US" sz="1800" b="1" smtClean="0">
              <a:solidFill>
                <a:schemeClr val="tx1"/>
              </a:solidFill>
            </a:endParaRPr>
          </a:p>
        </p:txBody>
      </p:sp>
      <p:sp>
        <p:nvSpPr>
          <p:cNvPr id="93188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101013" y="64531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5992813" y="6165850"/>
            <a:ext cx="1889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见：</a:t>
            </a:r>
            <a:r>
              <a:rPr lang="en-US" altLang="zh-CN" b="1">
                <a:solidFill>
                  <a:srgbClr val="FF0000"/>
                </a:solidFill>
              </a:rPr>
              <a:t>8253-n.asm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9.7  32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位微型计算机系统中的多功能接口芯片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82380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135938" cy="3887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32</a:t>
            </a:r>
            <a:r>
              <a:rPr lang="zh-CN" altLang="en-US" b="1" smtClean="0"/>
              <a:t>位微机系统中采用了多功能接口芯片：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高集成度和多功能 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兼容性好</a:t>
            </a:r>
            <a:r>
              <a:rPr lang="zh-CN" altLang="en-US" b="1" smtClean="0"/>
              <a:t> 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内部含有：</a:t>
            </a:r>
          </a:p>
          <a:p>
            <a:pPr lvl="1" eaLnBrk="1" hangingPunct="1">
              <a:defRPr/>
            </a:pPr>
            <a:r>
              <a:rPr lang="zh-CN" altLang="en-US" b="1" smtClean="0">
                <a:ea typeface="楷体_GB2312" pitchFamily="49" charset="-122"/>
              </a:rPr>
              <a:t>１个</a:t>
            </a:r>
            <a:r>
              <a:rPr lang="en-US" altLang="zh-CN" b="1" smtClean="0">
                <a:ea typeface="楷体_GB2312" pitchFamily="49" charset="-122"/>
              </a:rPr>
              <a:t>8</a:t>
            </a:r>
            <a:r>
              <a:rPr lang="zh-CN" altLang="en-US" b="1" smtClean="0">
                <a:ea typeface="楷体_GB2312" pitchFamily="49" charset="-122"/>
              </a:rPr>
              <a:t>通道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 smtClean="0">
                <a:ea typeface="楷体_GB2312" pitchFamily="49" charset="-122"/>
              </a:rPr>
              <a:t>32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b="1" smtClean="0">
                <a:ea typeface="楷体_GB2312" pitchFamily="49" charset="-122"/>
              </a:rPr>
              <a:t>DMA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控制器；</a:t>
            </a:r>
          </a:p>
          <a:p>
            <a:pPr lvl="1" eaLnBrk="1" hangingPunct="1">
              <a:defRPr/>
            </a:pPr>
            <a:r>
              <a:rPr lang="en-US" altLang="zh-CN" b="1" smtClean="0">
                <a:ea typeface="楷体_GB2312" pitchFamily="49" charset="-122"/>
              </a:rPr>
              <a:t>20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级的可编程中断控制器；</a:t>
            </a:r>
          </a:p>
          <a:p>
            <a:pPr lvl="1" eaLnBrk="1" hangingPunct="1">
              <a:defRPr/>
            </a:pPr>
            <a:r>
              <a:rPr lang="en-US" altLang="zh-CN" b="1" smtClean="0">
                <a:ea typeface="楷体_GB2312" pitchFamily="49" charset="-122"/>
              </a:rPr>
              <a:t>4</a:t>
            </a:r>
            <a:r>
              <a:rPr lang="zh-CN" altLang="en-US" b="1" smtClean="0">
                <a:ea typeface="楷体_GB2312" pitchFamily="49" charset="-122"/>
              </a:rPr>
              <a:t>个</a:t>
            </a:r>
            <a:r>
              <a:rPr lang="en-US" altLang="zh-CN" b="1" smtClean="0">
                <a:ea typeface="楷体_GB2312" pitchFamily="49" charset="-122"/>
              </a:rPr>
              <a:t>16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位计数器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定时器；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动态</a:t>
            </a:r>
            <a:r>
              <a:rPr lang="en-US" altLang="zh-CN" b="1" smtClean="0">
                <a:ea typeface="楷体_GB2312" pitchFamily="49" charset="-122"/>
              </a:rPr>
              <a:t>RAM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刷新电路；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系统复位逻辑电路；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插入等待状态的控制电路；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内部总线仲裁电路。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96975"/>
            <a:ext cx="854075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smtClean="0"/>
              <a:t>82380</a:t>
            </a:r>
            <a:r>
              <a:rPr lang="zh-CN" altLang="en-US" sz="2800" b="1" smtClean="0"/>
              <a:t>的基本功能结构</a:t>
            </a:r>
          </a:p>
        </p:txBody>
      </p:sp>
      <p:pic>
        <p:nvPicPr>
          <p:cNvPr id="96260" name="Picture 4" descr="wx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773238"/>
            <a:ext cx="5545137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x1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4813"/>
            <a:ext cx="58324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2808287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编程结构 </a:t>
            </a:r>
          </a:p>
        </p:txBody>
      </p:sp>
      <p:sp>
        <p:nvSpPr>
          <p:cNvPr id="13316" name="Rectangle 9"/>
          <p:cNvSpPr>
            <a:spLocks noChangeArrowheads="1"/>
          </p:cNvSpPr>
          <p:nvPr/>
        </p:nvSpPr>
        <p:spPr bwMode="auto">
          <a:xfrm>
            <a:off x="4500563" y="490538"/>
            <a:ext cx="935037" cy="2159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5508625" y="476250"/>
            <a:ext cx="1073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00000"/>
                </a:solidFill>
              </a:rPr>
              <a:t>状态寄存器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对外连接信号：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DREQ</a:t>
            </a:r>
            <a:r>
              <a:rPr lang="en-US" altLang="zh-CN" b="1" baseline="-25000" smtClean="0">
                <a:solidFill>
                  <a:srgbClr val="FF0000"/>
                </a:solidFill>
              </a:rPr>
              <a:t>7</a:t>
            </a:r>
            <a:r>
              <a:rPr lang="zh-CN" altLang="en-US" b="1" smtClean="0">
                <a:solidFill>
                  <a:srgbClr val="FF0000"/>
                </a:solidFill>
              </a:rPr>
              <a:t>～</a:t>
            </a:r>
            <a:r>
              <a:rPr lang="en-US" altLang="zh-CN" b="1" smtClean="0">
                <a:solidFill>
                  <a:srgbClr val="FF0000"/>
                </a:solidFill>
              </a:rPr>
              <a:t>DREQ</a:t>
            </a:r>
            <a:r>
              <a:rPr lang="en-US" altLang="zh-CN" b="1" baseline="-25000" smtClean="0">
                <a:solidFill>
                  <a:srgbClr val="FF0000"/>
                </a:solidFill>
              </a:rPr>
              <a:t>0</a:t>
            </a:r>
            <a:r>
              <a:rPr lang="en-US" altLang="zh-CN" b="1" smtClean="0"/>
              <a:t>  DMA</a:t>
            </a:r>
            <a:r>
              <a:rPr lang="zh-CN" altLang="en-US" b="1" smtClean="0"/>
              <a:t>请求信号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EDACK</a:t>
            </a:r>
            <a:r>
              <a:rPr lang="en-US" altLang="zh-CN" b="1" baseline="-25000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～</a:t>
            </a:r>
            <a:r>
              <a:rPr lang="en-US" altLang="zh-CN" b="1" smtClean="0">
                <a:solidFill>
                  <a:srgbClr val="FF0000"/>
                </a:solidFill>
              </a:rPr>
              <a:t>EDACK</a:t>
            </a:r>
            <a:r>
              <a:rPr lang="en-US" altLang="zh-CN" b="1" baseline="-25000" smtClean="0">
                <a:solidFill>
                  <a:srgbClr val="FF0000"/>
                </a:solidFill>
              </a:rPr>
              <a:t>0</a:t>
            </a:r>
            <a:r>
              <a:rPr lang="en-US" altLang="zh-CN" b="1" baseline="-25000" smtClean="0"/>
              <a:t>  </a:t>
            </a:r>
            <a:r>
              <a:rPr lang="zh-CN" altLang="en-US" b="1" smtClean="0"/>
              <a:t>对</a:t>
            </a:r>
            <a:r>
              <a:rPr lang="en-US" altLang="zh-CN" b="1" smtClean="0"/>
              <a:t>DREQ</a:t>
            </a:r>
            <a:r>
              <a:rPr lang="zh-CN" altLang="en-US" b="1" smtClean="0"/>
              <a:t>的响应信号</a:t>
            </a:r>
            <a:endParaRPr lang="zh-CN" altLang="en-US" b="1" baseline="-25000" smtClean="0"/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EOP#</a:t>
            </a:r>
            <a:r>
              <a:rPr lang="en-US" altLang="zh-CN" b="1" smtClean="0"/>
              <a:t>  </a:t>
            </a:r>
            <a:r>
              <a:rPr lang="zh-CN" altLang="en-US" b="1" smtClean="0"/>
              <a:t>双向，输入表示</a:t>
            </a:r>
            <a:r>
              <a:rPr lang="en-US" altLang="zh-CN" b="1" smtClean="0"/>
              <a:t>DMA</a:t>
            </a:r>
            <a:r>
              <a:rPr lang="zh-CN" altLang="en-US" b="1" smtClean="0"/>
              <a:t>传输强迫结束；输出作为传输结束信号     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HOLD </a:t>
            </a:r>
            <a:r>
              <a:rPr lang="en-US" altLang="zh-CN" b="1" smtClean="0"/>
              <a:t>  82380</a:t>
            </a:r>
            <a:r>
              <a:rPr lang="zh-CN" altLang="en-US" b="1" smtClean="0"/>
              <a:t>发给</a:t>
            </a:r>
            <a:r>
              <a:rPr lang="en-US" altLang="zh-CN" b="1" smtClean="0"/>
              <a:t>CPU</a:t>
            </a:r>
            <a:r>
              <a:rPr lang="zh-CN" altLang="en-US" b="1" smtClean="0"/>
              <a:t>的总线请求信号 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HLDA </a:t>
            </a:r>
            <a:r>
              <a:rPr lang="en-US" altLang="zh-CN" b="1" smtClean="0"/>
              <a:t>  CPU</a:t>
            </a:r>
            <a:r>
              <a:rPr lang="zh-CN" altLang="en-US" b="1" smtClean="0"/>
              <a:t>对</a:t>
            </a:r>
            <a:r>
              <a:rPr lang="en-US" altLang="zh-CN" b="1" smtClean="0"/>
              <a:t>HOLD</a:t>
            </a:r>
            <a:r>
              <a:rPr lang="zh-CN" altLang="en-US" b="1" smtClean="0"/>
              <a:t>的应答信号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主要组成</a:t>
            </a:r>
          </a:p>
          <a:p>
            <a:pPr lvl="1" eaLnBrk="1" hangingPunct="1">
              <a:defRPr/>
            </a:pPr>
            <a:r>
              <a:rPr lang="en-US" altLang="zh-CN" b="1" smtClean="0"/>
              <a:t>DMA</a:t>
            </a:r>
            <a:r>
              <a:rPr lang="zh-CN" altLang="en-US" b="1" smtClean="0"/>
              <a:t>控制器</a:t>
            </a:r>
          </a:p>
          <a:p>
            <a:pPr lvl="1" eaLnBrk="1" hangingPunct="1">
              <a:defRPr/>
            </a:pPr>
            <a:r>
              <a:rPr lang="zh-CN" altLang="en-US" b="1" smtClean="0"/>
              <a:t>中断控制器</a:t>
            </a:r>
          </a:p>
          <a:p>
            <a:pPr lvl="1" eaLnBrk="1" hangingPunct="1">
              <a:defRPr/>
            </a:pPr>
            <a:r>
              <a:rPr lang="zh-CN" altLang="en-US" b="1" smtClean="0"/>
              <a:t>计数器</a:t>
            </a:r>
            <a:r>
              <a:rPr lang="en-US" altLang="zh-CN" b="1" smtClean="0"/>
              <a:t>/</a:t>
            </a:r>
            <a:r>
              <a:rPr lang="zh-CN" altLang="en-US" b="1" smtClean="0"/>
              <a:t>定时器</a:t>
            </a:r>
          </a:p>
          <a:p>
            <a:pPr lvl="1" eaLnBrk="1" hangingPunct="1">
              <a:defRPr/>
            </a:pPr>
            <a:r>
              <a:rPr lang="zh-CN" altLang="en-US" b="1" smtClean="0"/>
              <a:t>等待状态电路</a:t>
            </a:r>
          </a:p>
          <a:p>
            <a:pPr lvl="1" eaLnBrk="1" hangingPunct="1">
              <a:defRPr/>
            </a:pPr>
            <a:r>
              <a:rPr lang="en-US" altLang="zh-CN" b="1" smtClean="0"/>
              <a:t>CPU</a:t>
            </a:r>
            <a:r>
              <a:rPr lang="zh-CN" altLang="en-US" b="1" smtClean="0"/>
              <a:t>复位电路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82380</a:t>
            </a:r>
            <a:r>
              <a:rPr lang="zh-CN" altLang="en-US" smtClean="0"/>
              <a:t>的中断控制器</a:t>
            </a:r>
          </a:p>
          <a:p>
            <a:pPr eaLnBrk="1" hangingPunct="1">
              <a:defRPr/>
            </a:pPr>
            <a:r>
              <a:rPr lang="zh-CN" altLang="en-US" smtClean="0"/>
              <a:t>提供</a:t>
            </a:r>
            <a:r>
              <a:rPr lang="en-US" altLang="zh-CN" smtClean="0"/>
              <a:t>20</a:t>
            </a:r>
            <a:r>
              <a:rPr lang="zh-CN" altLang="en-US" smtClean="0"/>
              <a:t>级中断</a:t>
            </a:r>
          </a:p>
          <a:p>
            <a:pPr eaLnBrk="1" hangingPunct="1"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个内部中断</a:t>
            </a:r>
          </a:p>
          <a:p>
            <a:pPr lvl="1" eaLnBrk="1" hangingPunct="1">
              <a:defRPr/>
            </a:pPr>
            <a:r>
              <a:rPr lang="en-US" altLang="zh-CN" smtClean="0"/>
              <a:t>IRQ</a:t>
            </a:r>
            <a:r>
              <a:rPr lang="en-US" altLang="zh-CN" baseline="-25000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IRQ</a:t>
            </a:r>
            <a:r>
              <a:rPr lang="en-US" altLang="zh-CN" baseline="-25000" smtClean="0"/>
              <a:t>4</a:t>
            </a:r>
          </a:p>
          <a:p>
            <a:pPr lvl="1" eaLnBrk="1" hangingPunct="1">
              <a:defRPr/>
            </a:pPr>
            <a:r>
              <a:rPr lang="en-US" altLang="zh-CN" smtClean="0"/>
              <a:t>IRQ</a:t>
            </a:r>
            <a:r>
              <a:rPr lang="en-US" altLang="zh-CN" baseline="-25000" smtClean="0"/>
              <a:t>1.5</a:t>
            </a:r>
          </a:p>
          <a:p>
            <a:pPr lvl="1" eaLnBrk="1" hangingPunct="1">
              <a:defRPr/>
            </a:pPr>
            <a:r>
              <a:rPr lang="en-US" altLang="zh-CN" smtClean="0"/>
              <a:t>IRQ</a:t>
            </a:r>
            <a:r>
              <a:rPr lang="en-US" altLang="zh-CN" baseline="-25000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IRQ</a:t>
            </a:r>
            <a:r>
              <a:rPr lang="en-US" altLang="zh-CN" baseline="-25000" smtClean="0"/>
              <a:t>8</a:t>
            </a:r>
          </a:p>
          <a:p>
            <a:pPr eaLnBrk="1" hangingPunct="1">
              <a:defRPr/>
            </a:pPr>
            <a:r>
              <a:rPr lang="en-US" altLang="zh-CN" smtClean="0"/>
              <a:t>15</a:t>
            </a:r>
            <a:r>
              <a:rPr lang="zh-CN" altLang="en-US" smtClean="0"/>
              <a:t>个外部中断</a:t>
            </a:r>
          </a:p>
          <a:p>
            <a:pPr lvl="1" eaLnBrk="1" hangingPunct="1">
              <a:defRPr/>
            </a:pPr>
            <a:r>
              <a:rPr lang="zh-CN" altLang="en-US" smtClean="0"/>
              <a:t>有几个内部使用</a:t>
            </a:r>
          </a:p>
        </p:txBody>
      </p:sp>
      <p:pic>
        <p:nvPicPr>
          <p:cNvPr id="99332" name="Picture 4" descr="wx1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12888"/>
            <a:ext cx="3816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48244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计数器</a:t>
            </a:r>
            <a:r>
              <a:rPr lang="en-US" altLang="zh-CN" sz="2800" smtClean="0"/>
              <a:t>/</a:t>
            </a:r>
            <a:r>
              <a:rPr lang="zh-CN" altLang="en-US" sz="2800" smtClean="0"/>
              <a:t>定时器</a:t>
            </a:r>
          </a:p>
          <a:p>
            <a:pPr lvl="1" eaLnBrk="1" hangingPunct="1">
              <a:defRPr/>
            </a:pPr>
            <a:r>
              <a:rPr lang="en-US" altLang="zh-CN" sz="2400" smtClean="0"/>
              <a:t>4</a:t>
            </a:r>
            <a:r>
              <a:rPr lang="zh-CN" altLang="en-US" sz="2400" smtClean="0"/>
              <a:t>个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位的可编程计数器</a:t>
            </a:r>
            <a:r>
              <a:rPr lang="en-US" altLang="zh-CN" sz="2400" smtClean="0"/>
              <a:t>/</a:t>
            </a:r>
            <a:r>
              <a:rPr lang="zh-CN" altLang="en-US" sz="2400" smtClean="0"/>
              <a:t>定时器。</a:t>
            </a:r>
          </a:p>
          <a:p>
            <a:pPr lvl="1" eaLnBrk="1" hangingPunct="1">
              <a:defRPr/>
            </a:pPr>
            <a:r>
              <a:rPr lang="zh-CN" altLang="en-US" sz="2400" smtClean="0"/>
              <a:t>每个计数器可有</a:t>
            </a:r>
            <a:r>
              <a:rPr lang="en-US" altLang="zh-CN" sz="2400" smtClean="0"/>
              <a:t>6</a:t>
            </a:r>
            <a:r>
              <a:rPr lang="zh-CN" altLang="en-US" sz="2400" smtClean="0"/>
              <a:t>种工作方式。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0</a:t>
            </a:r>
            <a:r>
              <a:rPr lang="zh-CN" altLang="en-US" sz="2400" smtClean="0"/>
              <a:t>的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接</a:t>
            </a:r>
            <a:r>
              <a:rPr lang="en-US" altLang="zh-CN" sz="2400" smtClean="0"/>
              <a:t>IRQ</a:t>
            </a:r>
            <a:r>
              <a:rPr lang="en-US" altLang="zh-CN" sz="2400" baseline="-25000" smtClean="0"/>
              <a:t>8</a:t>
            </a:r>
            <a:r>
              <a:rPr lang="zh-CN" altLang="en-US" sz="2400" smtClean="0"/>
              <a:t>，作为系统计时器，为系统的时钟和日历提供时间标准。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1</a:t>
            </a:r>
            <a:r>
              <a:rPr lang="zh-CN" altLang="en-US" sz="2400" smtClean="0"/>
              <a:t>的输出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作为</a:t>
            </a:r>
            <a:r>
              <a:rPr lang="en-US" altLang="zh-CN" sz="2400" smtClean="0"/>
              <a:t>DRAM</a:t>
            </a:r>
            <a:r>
              <a:rPr lang="zh-CN" altLang="en-US" sz="2400" smtClean="0"/>
              <a:t>刷新电路的定时信号。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2</a:t>
            </a:r>
            <a:r>
              <a:rPr lang="zh-CN" altLang="en-US" sz="2400" smtClean="0"/>
              <a:t>的输出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反相后与</a:t>
            </a:r>
            <a:r>
              <a:rPr lang="en-US" altLang="zh-CN" sz="2400" smtClean="0"/>
              <a:t>IRQ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相连作为驱动扬声器的信号。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3</a:t>
            </a:r>
            <a:r>
              <a:rPr lang="zh-CN" altLang="en-US" sz="2400" smtClean="0"/>
              <a:t>的输出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与</a:t>
            </a:r>
            <a:r>
              <a:rPr lang="en-US" altLang="zh-CN" sz="2400" smtClean="0"/>
              <a:t>IRQ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相连，并引到外部，可作为外部用的计数信号。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36513" y="476250"/>
            <a:ext cx="8540751" cy="727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82380</a:t>
            </a:r>
            <a:r>
              <a:rPr lang="zh-CN" altLang="en-US" smtClean="0"/>
              <a:t>和</a:t>
            </a:r>
            <a:r>
              <a:rPr lang="en-US" altLang="zh-CN" smtClean="0"/>
              <a:t>CPU</a:t>
            </a:r>
            <a:r>
              <a:rPr lang="zh-CN" altLang="en-US" smtClean="0"/>
              <a:t>的连接</a:t>
            </a:r>
          </a:p>
        </p:txBody>
      </p:sp>
      <p:pic>
        <p:nvPicPr>
          <p:cNvPr id="101379" name="Picture 4" descr="wx1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1341438"/>
            <a:ext cx="47561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Line 5">
            <a:hlinkClick r:id="rId3" action="ppaction://hlinksldjump"/>
          </p:cNvPr>
          <p:cNvSpPr>
            <a:spLocks noChangeShapeType="1"/>
          </p:cNvSpPr>
          <p:nvPr/>
        </p:nvSpPr>
        <p:spPr bwMode="auto">
          <a:xfrm flipH="1">
            <a:off x="7740650" y="645318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楷体_GB2312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3251</TotalTime>
  <Words>4683</Words>
  <Application>Microsoft Office PowerPoint</Application>
  <PresentationFormat>全屏显示(4:3)</PresentationFormat>
  <Paragraphs>900</Paragraphs>
  <Slides>94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8" baseType="lpstr">
      <vt:lpstr>Batang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Tahoma</vt:lpstr>
      <vt:lpstr>Times New Roman</vt:lpstr>
      <vt:lpstr>Wingdings</vt:lpstr>
      <vt:lpstr>古瓶荷花</vt:lpstr>
      <vt:lpstr>Profile</vt:lpstr>
      <vt:lpstr>位图图像</vt:lpstr>
      <vt:lpstr>第9章    计数器/定时器和多功能接口芯片 </vt:lpstr>
      <vt:lpstr>第9章 计数器/定时器和多功能接口芯片</vt:lpstr>
      <vt:lpstr>本章重点 </vt:lpstr>
      <vt:lpstr>第9章 计数器/定时器和多功能接口芯片</vt:lpstr>
      <vt:lpstr>第9章 计数器/定时器和多功能接口芯片</vt:lpstr>
      <vt:lpstr>9.1  可编程计数器/定时器的工作原理 </vt:lpstr>
      <vt:lpstr>计数器/定时器的基本原理图 </vt:lpstr>
      <vt:lpstr>9.2  8253/8254的编程结构和外部信号</vt:lpstr>
      <vt:lpstr>编程结构 </vt:lpstr>
      <vt:lpstr>(1)  编程结构</vt:lpstr>
      <vt:lpstr>定时器/计数器的工作过程</vt:lpstr>
      <vt:lpstr>（2）8253/8254的外部信号</vt:lpstr>
      <vt:lpstr>9.3  8253/8254的控制字和状态字 </vt:lpstr>
      <vt:lpstr>（1）8253/8254控制寄存器和控制字</vt:lpstr>
      <vt:lpstr>模式设置控制字</vt:lpstr>
      <vt:lpstr>读出控制字（锁存命令）</vt:lpstr>
      <vt:lpstr>（2）8254状态寄存器和状态字</vt:lpstr>
      <vt:lpstr>9.4  8253/8254的编程命令 </vt:lpstr>
      <vt:lpstr>9.4  8253/8254的编程命令</vt:lpstr>
      <vt:lpstr>写入计数初值</vt:lpstr>
      <vt:lpstr>写入计数初值</vt:lpstr>
      <vt:lpstr>写入计数初值</vt:lpstr>
      <vt:lpstr>读取计数值</vt:lpstr>
      <vt:lpstr>PowerPoint 演示文稿</vt:lpstr>
      <vt:lpstr>思考题</vt:lpstr>
      <vt:lpstr>PowerPoint 演示文稿</vt:lpstr>
      <vt:lpstr>PowerPoint 演示文稿</vt:lpstr>
      <vt:lpstr>思考题</vt:lpstr>
      <vt:lpstr>PowerPoint 演示文稿</vt:lpstr>
      <vt:lpstr>PowerPoint 演示文稿</vt:lpstr>
      <vt:lpstr>思考题</vt:lpstr>
      <vt:lpstr>9.5  8253/8254的工作模式 </vt:lpstr>
      <vt:lpstr>9.5  8253/8254的工作模式</vt:lpstr>
      <vt:lpstr>（1）模式0——计数结束产生中断</vt:lpstr>
      <vt:lpstr>模式0  计数结束中断</vt:lpstr>
      <vt:lpstr>模式0  计数结束中断</vt:lpstr>
      <vt:lpstr>PowerPoint 演示文稿</vt:lpstr>
      <vt:lpstr>(2) 模式1—— 可编程的单稳态触发器</vt:lpstr>
      <vt:lpstr>模式1  可编程单稳脉冲</vt:lpstr>
      <vt:lpstr>模式1  可编程单稳脉冲</vt:lpstr>
      <vt:lpstr>PowerPoint 演示文稿</vt:lpstr>
      <vt:lpstr>(3) 模式2——分频器</vt:lpstr>
      <vt:lpstr>模式2  频率发生器（分频器）</vt:lpstr>
      <vt:lpstr>模式2  频率发生器（分频器）</vt:lpstr>
      <vt:lpstr>PowerPoint 演示文稿</vt:lpstr>
      <vt:lpstr>(4)   模式3——方波发生器</vt:lpstr>
      <vt:lpstr>模式3的时序图 ：</vt:lpstr>
      <vt:lpstr>(4)   模式3——方波发生器</vt:lpstr>
      <vt:lpstr>PowerPoint 演示文稿</vt:lpstr>
      <vt:lpstr>(5)   模式4——软件触发的选通信号发生器</vt:lpstr>
      <vt:lpstr>模式4  软件触发选通信号</vt:lpstr>
      <vt:lpstr>模式4  软件触发选通信号</vt:lpstr>
      <vt:lpstr>PowerPoint 演示文稿</vt:lpstr>
      <vt:lpstr>(6)  模式5——硬件触发的选通信号发生器</vt:lpstr>
      <vt:lpstr>模式5  硬件触发选通信号</vt:lpstr>
      <vt:lpstr>模式5  硬件触发选通信号</vt:lpstr>
      <vt:lpstr>PowerPoint 演示文稿</vt:lpstr>
      <vt:lpstr>各种工作模式的输出波形</vt:lpstr>
      <vt:lpstr>8253/8254-工作方式与门控信号的关系</vt:lpstr>
      <vt:lpstr>9.6  8253/8254应用举例 </vt:lpstr>
      <vt:lpstr>PowerPoint 演示文稿</vt:lpstr>
      <vt:lpstr>系统的初始化程序段 ：</vt:lpstr>
      <vt:lpstr>PowerPoint 演示文稿</vt:lpstr>
      <vt:lpstr>系统的初始化程序段 ：</vt:lpstr>
      <vt:lpstr>系统的初始化程序段 ：</vt:lpstr>
      <vt:lpstr>9.6  8253/8254应用举例 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计数器0：方式0；计数器1：方式3</vt:lpstr>
      <vt:lpstr>PowerPoint 演示文稿</vt:lpstr>
      <vt:lpstr>**8253 在PC机上的应用</vt:lpstr>
      <vt:lpstr>**8253 在PC机上的应用</vt:lpstr>
      <vt:lpstr>**8253 在PC机上的应用</vt:lpstr>
      <vt:lpstr>9.7  32位微型计算机系统中的多功能接口芯片82380</vt:lpstr>
      <vt:lpstr>（1）多功能接口芯片82380的组成和信号</vt:lpstr>
      <vt:lpstr>（1）多功能接口芯片82380的组成和信号</vt:lpstr>
      <vt:lpstr>（1）多功能接口芯片82380的组成和信号</vt:lpstr>
      <vt:lpstr>（1）多功能接口芯片82380的组成和信号</vt:lpstr>
      <vt:lpstr>（1）多功能接口芯片82380的组成和信号</vt:lpstr>
      <vt:lpstr>（1）多功能接口芯片82380的组成和信号</vt:lpstr>
      <vt:lpstr>（2）82380和CPU的连接</vt:lpstr>
    </vt:vector>
  </TitlesOfParts>
  <Company>sdfi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  计数器/定时器8253  7.3.1  概述</dc:title>
  <dc:creator>Teacher</dc:creator>
  <cp:lastModifiedBy>荣 生辉</cp:lastModifiedBy>
  <cp:revision>809</cp:revision>
  <dcterms:created xsi:type="dcterms:W3CDTF">2006-05-21T11:41:11Z</dcterms:created>
  <dcterms:modified xsi:type="dcterms:W3CDTF">2019-05-08T01:38:39Z</dcterms:modified>
</cp:coreProperties>
</file>