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tags/tag1.xml" ContentType="application/vnd.openxmlformats-officedocument.presentationml.tags+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2.xml" ContentType="application/vnd.openxmlformats-officedocument.presentationml.tags+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04"/>
  </p:notesMasterIdLst>
  <p:handoutMasterIdLst>
    <p:handoutMasterId r:id="rId205"/>
  </p:handoutMasterIdLst>
  <p:sldIdLst>
    <p:sldId id="256" r:id="rId2"/>
    <p:sldId id="257" r:id="rId3"/>
    <p:sldId id="258" r:id="rId4"/>
    <p:sldId id="259" r:id="rId5"/>
    <p:sldId id="260" r:id="rId6"/>
    <p:sldId id="261" r:id="rId7"/>
    <p:sldId id="262" r:id="rId8"/>
    <p:sldId id="458" r:id="rId9"/>
    <p:sldId id="459" r:id="rId10"/>
    <p:sldId id="460" r:id="rId11"/>
    <p:sldId id="461" r:id="rId12"/>
    <p:sldId id="266" r:id="rId13"/>
    <p:sldId id="462" r:id="rId14"/>
    <p:sldId id="463" r:id="rId15"/>
    <p:sldId id="464" r:id="rId16"/>
    <p:sldId id="465" r:id="rId17"/>
    <p:sldId id="466" r:id="rId18"/>
    <p:sldId id="467" r:id="rId19"/>
    <p:sldId id="468" r:id="rId20"/>
    <p:sldId id="469" r:id="rId21"/>
    <p:sldId id="470" r:id="rId22"/>
    <p:sldId id="475" r:id="rId23"/>
    <p:sldId id="476" r:id="rId24"/>
    <p:sldId id="477" r:id="rId25"/>
    <p:sldId id="478" r:id="rId26"/>
    <p:sldId id="279" r:id="rId27"/>
    <p:sldId id="479" r:id="rId28"/>
    <p:sldId id="480" r:id="rId29"/>
    <p:sldId id="481" r:id="rId30"/>
    <p:sldId id="482" r:id="rId31"/>
    <p:sldId id="483" r:id="rId32"/>
    <p:sldId id="484" r:id="rId33"/>
    <p:sldId id="485" r:id="rId34"/>
    <p:sldId id="486" r:id="rId35"/>
    <p:sldId id="487" r:id="rId36"/>
    <p:sldId id="488" r:id="rId37"/>
    <p:sldId id="489" r:id="rId38"/>
    <p:sldId id="491" r:id="rId39"/>
    <p:sldId id="492" r:id="rId40"/>
    <p:sldId id="493" r:id="rId41"/>
    <p:sldId id="494" r:id="rId42"/>
    <p:sldId id="495" r:id="rId43"/>
    <p:sldId id="496" r:id="rId44"/>
    <p:sldId id="497" r:id="rId45"/>
    <p:sldId id="498" r:id="rId46"/>
    <p:sldId id="316" r:id="rId47"/>
    <p:sldId id="321" r:id="rId48"/>
    <p:sldId id="499" r:id="rId49"/>
    <p:sldId id="500" r:id="rId50"/>
    <p:sldId id="501" r:id="rId51"/>
    <p:sldId id="502" r:id="rId52"/>
    <p:sldId id="503" r:id="rId53"/>
    <p:sldId id="507" r:id="rId54"/>
    <p:sldId id="505" r:id="rId55"/>
    <p:sldId id="506" r:id="rId56"/>
    <p:sldId id="508" r:id="rId57"/>
    <p:sldId id="509" r:id="rId58"/>
    <p:sldId id="510" r:id="rId59"/>
    <p:sldId id="511" r:id="rId60"/>
    <p:sldId id="512" r:id="rId61"/>
    <p:sldId id="513" r:id="rId62"/>
    <p:sldId id="514" r:id="rId63"/>
    <p:sldId id="515" r:id="rId64"/>
    <p:sldId id="516" r:id="rId65"/>
    <p:sldId id="518" r:id="rId66"/>
    <p:sldId id="517" r:id="rId67"/>
    <p:sldId id="519" r:id="rId68"/>
    <p:sldId id="520" r:id="rId69"/>
    <p:sldId id="521" r:id="rId70"/>
    <p:sldId id="522" r:id="rId71"/>
    <p:sldId id="335" r:id="rId72"/>
    <p:sldId id="523" r:id="rId73"/>
    <p:sldId id="524" r:id="rId74"/>
    <p:sldId id="525" r:id="rId75"/>
    <p:sldId id="343" r:id="rId76"/>
    <p:sldId id="526" r:id="rId77"/>
    <p:sldId id="527" r:id="rId78"/>
    <p:sldId id="528" r:id="rId79"/>
    <p:sldId id="529" r:id="rId80"/>
    <p:sldId id="534" r:id="rId81"/>
    <p:sldId id="533" r:id="rId82"/>
    <p:sldId id="535" r:id="rId83"/>
    <p:sldId id="531" r:id="rId84"/>
    <p:sldId id="532" r:id="rId85"/>
    <p:sldId id="536" r:id="rId86"/>
    <p:sldId id="537" r:id="rId87"/>
    <p:sldId id="538" r:id="rId88"/>
    <p:sldId id="539" r:id="rId89"/>
    <p:sldId id="540" r:id="rId90"/>
    <p:sldId id="541" r:id="rId91"/>
    <p:sldId id="542" r:id="rId92"/>
    <p:sldId id="543" r:id="rId93"/>
    <p:sldId id="358" r:id="rId94"/>
    <p:sldId id="359" r:id="rId95"/>
    <p:sldId id="544" r:id="rId96"/>
    <p:sldId id="545" r:id="rId97"/>
    <p:sldId id="546" r:id="rId98"/>
    <p:sldId id="547" r:id="rId99"/>
    <p:sldId id="362" r:id="rId100"/>
    <p:sldId id="548" r:id="rId101"/>
    <p:sldId id="549" r:id="rId102"/>
    <p:sldId id="550" r:id="rId103"/>
    <p:sldId id="551" r:id="rId104"/>
    <p:sldId id="552" r:id="rId105"/>
    <p:sldId id="553" r:id="rId106"/>
    <p:sldId id="555" r:id="rId107"/>
    <p:sldId id="554" r:id="rId108"/>
    <p:sldId id="367" r:id="rId109"/>
    <p:sldId id="556" r:id="rId110"/>
    <p:sldId id="557" r:id="rId111"/>
    <p:sldId id="370" r:id="rId112"/>
    <p:sldId id="371" r:id="rId113"/>
    <p:sldId id="558" r:id="rId114"/>
    <p:sldId id="559" r:id="rId115"/>
    <p:sldId id="560" r:id="rId116"/>
    <p:sldId id="561" r:id="rId117"/>
    <p:sldId id="562" r:id="rId118"/>
    <p:sldId id="563" r:id="rId119"/>
    <p:sldId id="564" r:id="rId120"/>
    <p:sldId id="565" r:id="rId121"/>
    <p:sldId id="567" r:id="rId122"/>
    <p:sldId id="569" r:id="rId123"/>
    <p:sldId id="566" r:id="rId124"/>
    <p:sldId id="570" r:id="rId125"/>
    <p:sldId id="571" r:id="rId126"/>
    <p:sldId id="572" r:id="rId127"/>
    <p:sldId id="574" r:id="rId128"/>
    <p:sldId id="387" r:id="rId129"/>
    <p:sldId id="573" r:id="rId130"/>
    <p:sldId id="575" r:id="rId131"/>
    <p:sldId id="576" r:id="rId132"/>
    <p:sldId id="577" r:id="rId133"/>
    <p:sldId id="578" r:id="rId134"/>
    <p:sldId id="392" r:id="rId135"/>
    <p:sldId id="393" r:id="rId136"/>
    <p:sldId id="579" r:id="rId137"/>
    <p:sldId id="580" r:id="rId138"/>
    <p:sldId id="582" r:id="rId139"/>
    <p:sldId id="581" r:id="rId140"/>
    <p:sldId id="583" r:id="rId141"/>
    <p:sldId id="399" r:id="rId142"/>
    <p:sldId id="584" r:id="rId143"/>
    <p:sldId id="585" r:id="rId144"/>
    <p:sldId id="586" r:id="rId145"/>
    <p:sldId id="587" r:id="rId146"/>
    <p:sldId id="588" r:id="rId147"/>
    <p:sldId id="404" r:id="rId148"/>
    <p:sldId id="590" r:id="rId149"/>
    <p:sldId id="407" r:id="rId150"/>
    <p:sldId id="591" r:id="rId151"/>
    <p:sldId id="592" r:id="rId152"/>
    <p:sldId id="593" r:id="rId153"/>
    <p:sldId id="594" r:id="rId154"/>
    <p:sldId id="595" r:id="rId155"/>
    <p:sldId id="596" r:id="rId156"/>
    <p:sldId id="597" r:id="rId157"/>
    <p:sldId id="598" r:id="rId158"/>
    <p:sldId id="599" r:id="rId159"/>
    <p:sldId id="600" r:id="rId160"/>
    <p:sldId id="601" r:id="rId161"/>
    <p:sldId id="602" r:id="rId162"/>
    <p:sldId id="660" r:id="rId163"/>
    <p:sldId id="603" r:id="rId164"/>
    <p:sldId id="605" r:id="rId165"/>
    <p:sldId id="606" r:id="rId166"/>
    <p:sldId id="607" r:id="rId167"/>
    <p:sldId id="608" r:id="rId168"/>
    <p:sldId id="609" r:id="rId169"/>
    <p:sldId id="610" r:id="rId170"/>
    <p:sldId id="656" r:id="rId171"/>
    <p:sldId id="422" r:id="rId172"/>
    <p:sldId id="611" r:id="rId173"/>
    <p:sldId id="612" r:id="rId174"/>
    <p:sldId id="424" r:id="rId175"/>
    <p:sldId id="613" r:id="rId176"/>
    <p:sldId id="614" r:id="rId177"/>
    <p:sldId id="615" r:id="rId178"/>
    <p:sldId id="642" r:id="rId179"/>
    <p:sldId id="645" r:id="rId180"/>
    <p:sldId id="646" r:id="rId181"/>
    <p:sldId id="618" r:id="rId182"/>
    <p:sldId id="621" r:id="rId183"/>
    <p:sldId id="654" r:id="rId184"/>
    <p:sldId id="435" r:id="rId185"/>
    <p:sldId id="622" r:id="rId186"/>
    <p:sldId id="649" r:id="rId187"/>
    <p:sldId id="657" r:id="rId188"/>
    <p:sldId id="658" r:id="rId189"/>
    <p:sldId id="650" r:id="rId190"/>
    <p:sldId id="651" r:id="rId191"/>
    <p:sldId id="652" r:id="rId192"/>
    <p:sldId id="653" r:id="rId193"/>
    <p:sldId id="623" r:id="rId194"/>
    <p:sldId id="624" r:id="rId195"/>
    <p:sldId id="625" r:id="rId196"/>
    <p:sldId id="626" r:id="rId197"/>
    <p:sldId id="439" r:id="rId198"/>
    <p:sldId id="627" r:id="rId199"/>
    <p:sldId id="628" r:id="rId200"/>
    <p:sldId id="629" r:id="rId201"/>
    <p:sldId id="632" r:id="rId202"/>
    <p:sldId id="633" r:id="rId203"/>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5pPr>
    <a:lvl6pPr marL="2286000" algn="l" defTabSz="914400" rtl="0" eaLnBrk="1" latinLnBrk="0" hangingPunct="1">
      <a:defRPr sz="2000" kern="1200">
        <a:solidFill>
          <a:schemeClr val="tx1"/>
        </a:solidFill>
        <a:latin typeface="Batang" pitchFamily="18" charset="-127"/>
        <a:ea typeface="宋体" panose="02010600030101010101" pitchFamily="2" charset="-122"/>
        <a:cs typeface="+mn-cs"/>
      </a:defRPr>
    </a:lvl6pPr>
    <a:lvl7pPr marL="2743200" algn="l" defTabSz="914400" rtl="0" eaLnBrk="1" latinLnBrk="0" hangingPunct="1">
      <a:defRPr sz="2000" kern="1200">
        <a:solidFill>
          <a:schemeClr val="tx1"/>
        </a:solidFill>
        <a:latin typeface="Batang" pitchFamily="18" charset="-127"/>
        <a:ea typeface="宋体" panose="02010600030101010101" pitchFamily="2" charset="-122"/>
        <a:cs typeface="+mn-cs"/>
      </a:defRPr>
    </a:lvl7pPr>
    <a:lvl8pPr marL="3200400" algn="l" defTabSz="914400" rtl="0" eaLnBrk="1" latinLnBrk="0" hangingPunct="1">
      <a:defRPr sz="2000" kern="1200">
        <a:solidFill>
          <a:schemeClr val="tx1"/>
        </a:solidFill>
        <a:latin typeface="Batang" pitchFamily="18" charset="-127"/>
        <a:ea typeface="宋体" panose="02010600030101010101" pitchFamily="2" charset="-122"/>
        <a:cs typeface="+mn-cs"/>
      </a:defRPr>
    </a:lvl8pPr>
    <a:lvl9pPr marL="3657600" algn="l" defTabSz="914400" rtl="0" eaLnBrk="1" latinLnBrk="0" hangingPunct="1">
      <a:defRPr sz="2000" kern="1200">
        <a:solidFill>
          <a:schemeClr val="tx1"/>
        </a:solidFill>
        <a:latin typeface="Batang" pitchFamily="18" charset="-127"/>
        <a:ea typeface="宋体" panose="02010600030101010101" pitchFamily="2" charset="-122"/>
        <a:cs typeface="+mn-cs"/>
      </a:defRPr>
    </a:lvl9pPr>
  </p:defaultTextStyle>
  <p:extLst>
    <p:ext uri="{EFAFB233-063F-42B5-8137-9DF3F51BA10A}">
      <p15:sldGuideLst xmlns:p15="http://schemas.microsoft.com/office/powerpoint/2012/main">
        <p15:guide id="1" orient="horz" pos="2205"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3366FF"/>
    <a:srgbClr val="52667A"/>
    <a:srgbClr val="669900"/>
    <a:srgbClr val="99CC00"/>
    <a:srgbClr val="FF6600"/>
    <a:srgbClr val="CC3300"/>
    <a:srgbClr val="9966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86" autoAdjust="0"/>
    <p:restoredTop sz="94118" autoAdjust="0"/>
  </p:normalViewPr>
  <p:slideViewPr>
    <p:cSldViewPr>
      <p:cViewPr varScale="1">
        <p:scale>
          <a:sx n="112" d="100"/>
          <a:sy n="112" d="100"/>
        </p:scale>
        <p:origin x="1290" y="108"/>
      </p:cViewPr>
      <p:guideLst>
        <p:guide orient="horz" pos="220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900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E3F95225-A073-4C4C-AC89-373C591ABCC3}" type="datetimeFigureOut">
              <a:rPr lang="zh-CN" altLang="en-US"/>
              <a:pPr>
                <a:defRPr/>
              </a:pPr>
              <a:t>2019/3/18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A752E2B2-EE17-43A4-BD3A-2FF91E14780C}" type="slidenum">
              <a:rPr lang="zh-CN" altLang="en-US"/>
              <a:pPr>
                <a:defRPr/>
              </a:pPr>
              <a:t>‹#›</a:t>
            </a:fld>
            <a:endParaRPr lang="zh-CN" altLang="en-US"/>
          </a:p>
        </p:txBody>
      </p:sp>
    </p:spTree>
    <p:extLst>
      <p:ext uri="{BB962C8B-B14F-4D97-AF65-F5344CB8AC3E}">
        <p14:creationId xmlns:p14="http://schemas.microsoft.com/office/powerpoint/2010/main" val="3270755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75EEEA62-2E8B-45B8-9694-FFCD1031B480}" type="slidenum">
              <a:rPr lang="en-US" altLang="zh-CN"/>
              <a:pPr>
                <a:defRPr/>
              </a:pPr>
              <a:t>‹#›</a:t>
            </a:fld>
            <a:endParaRPr lang="en-US" altLang="zh-CN"/>
          </a:p>
        </p:txBody>
      </p:sp>
    </p:spTree>
    <p:extLst>
      <p:ext uri="{BB962C8B-B14F-4D97-AF65-F5344CB8AC3E}">
        <p14:creationId xmlns:p14="http://schemas.microsoft.com/office/powerpoint/2010/main" val="568002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A6BD70A-73C4-408C-BDD9-E3E202E87C73}" type="slidenum">
              <a:rPr lang="en-US" altLang="zh-CN" smtClean="0"/>
              <a:pPr>
                <a:spcBef>
                  <a:spcPct val="0"/>
                </a:spcBef>
              </a:pPr>
              <a:t>2</a:t>
            </a:fld>
            <a:endParaRPr lang="en-US" altLang="zh-CN"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p>
        </p:txBody>
      </p:sp>
    </p:spTree>
    <p:extLst>
      <p:ext uri="{BB962C8B-B14F-4D97-AF65-F5344CB8AC3E}">
        <p14:creationId xmlns:p14="http://schemas.microsoft.com/office/powerpoint/2010/main" val="3370099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79</a:t>
            </a:fld>
            <a:endParaRPr lang="en-US" altLang="zh-CN"/>
          </a:p>
        </p:txBody>
      </p:sp>
    </p:spTree>
    <p:extLst>
      <p:ext uri="{BB962C8B-B14F-4D97-AF65-F5344CB8AC3E}">
        <p14:creationId xmlns:p14="http://schemas.microsoft.com/office/powerpoint/2010/main" val="314107411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189</a:t>
            </a:fld>
            <a:endParaRPr lang="en-US" altLang="zh-CN"/>
          </a:p>
        </p:txBody>
      </p:sp>
    </p:spTree>
    <p:extLst>
      <p:ext uri="{BB962C8B-B14F-4D97-AF65-F5344CB8AC3E}">
        <p14:creationId xmlns:p14="http://schemas.microsoft.com/office/powerpoint/2010/main" val="37091607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190</a:t>
            </a:fld>
            <a:endParaRPr lang="en-US" altLang="zh-CN"/>
          </a:p>
        </p:txBody>
      </p:sp>
    </p:spTree>
    <p:extLst>
      <p:ext uri="{BB962C8B-B14F-4D97-AF65-F5344CB8AC3E}">
        <p14:creationId xmlns:p14="http://schemas.microsoft.com/office/powerpoint/2010/main" val="29780659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191</a:t>
            </a:fld>
            <a:endParaRPr lang="en-US" altLang="zh-CN"/>
          </a:p>
        </p:txBody>
      </p:sp>
    </p:spTree>
    <p:extLst>
      <p:ext uri="{BB962C8B-B14F-4D97-AF65-F5344CB8AC3E}">
        <p14:creationId xmlns:p14="http://schemas.microsoft.com/office/powerpoint/2010/main" val="222463907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192</a:t>
            </a:fld>
            <a:endParaRPr lang="en-US" altLang="zh-CN"/>
          </a:p>
        </p:txBody>
      </p:sp>
    </p:spTree>
    <p:extLst>
      <p:ext uri="{BB962C8B-B14F-4D97-AF65-F5344CB8AC3E}">
        <p14:creationId xmlns:p14="http://schemas.microsoft.com/office/powerpoint/2010/main" val="128134450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193</a:t>
            </a:fld>
            <a:endParaRPr lang="en-US" altLang="zh-CN"/>
          </a:p>
        </p:txBody>
      </p:sp>
    </p:spTree>
    <p:extLst>
      <p:ext uri="{BB962C8B-B14F-4D97-AF65-F5344CB8AC3E}">
        <p14:creationId xmlns:p14="http://schemas.microsoft.com/office/powerpoint/2010/main" val="344142288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194</a:t>
            </a:fld>
            <a:endParaRPr lang="en-US" altLang="zh-CN"/>
          </a:p>
        </p:txBody>
      </p:sp>
    </p:spTree>
    <p:extLst>
      <p:ext uri="{BB962C8B-B14F-4D97-AF65-F5344CB8AC3E}">
        <p14:creationId xmlns:p14="http://schemas.microsoft.com/office/powerpoint/2010/main" val="318310321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195</a:t>
            </a:fld>
            <a:endParaRPr lang="en-US" altLang="zh-CN"/>
          </a:p>
        </p:txBody>
      </p:sp>
    </p:spTree>
    <p:extLst>
      <p:ext uri="{BB962C8B-B14F-4D97-AF65-F5344CB8AC3E}">
        <p14:creationId xmlns:p14="http://schemas.microsoft.com/office/powerpoint/2010/main" val="239850130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196</a:t>
            </a:fld>
            <a:endParaRPr lang="en-US" altLang="zh-CN"/>
          </a:p>
        </p:txBody>
      </p:sp>
    </p:spTree>
    <p:extLst>
      <p:ext uri="{BB962C8B-B14F-4D97-AF65-F5344CB8AC3E}">
        <p14:creationId xmlns:p14="http://schemas.microsoft.com/office/powerpoint/2010/main" val="92426885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198</a:t>
            </a:fld>
            <a:endParaRPr lang="en-US" altLang="zh-CN"/>
          </a:p>
        </p:txBody>
      </p:sp>
    </p:spTree>
    <p:extLst>
      <p:ext uri="{BB962C8B-B14F-4D97-AF65-F5344CB8AC3E}">
        <p14:creationId xmlns:p14="http://schemas.microsoft.com/office/powerpoint/2010/main" val="219795732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199</a:t>
            </a:fld>
            <a:endParaRPr lang="en-US" altLang="zh-CN"/>
          </a:p>
        </p:txBody>
      </p:sp>
    </p:spTree>
    <p:extLst>
      <p:ext uri="{BB962C8B-B14F-4D97-AF65-F5344CB8AC3E}">
        <p14:creationId xmlns:p14="http://schemas.microsoft.com/office/powerpoint/2010/main" val="1513782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80</a:t>
            </a:fld>
            <a:endParaRPr lang="en-US" altLang="zh-CN"/>
          </a:p>
        </p:txBody>
      </p:sp>
    </p:spTree>
    <p:extLst>
      <p:ext uri="{BB962C8B-B14F-4D97-AF65-F5344CB8AC3E}">
        <p14:creationId xmlns:p14="http://schemas.microsoft.com/office/powerpoint/2010/main" val="396071084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200</a:t>
            </a:fld>
            <a:endParaRPr lang="en-US" altLang="zh-CN"/>
          </a:p>
        </p:txBody>
      </p:sp>
    </p:spTree>
    <p:extLst>
      <p:ext uri="{BB962C8B-B14F-4D97-AF65-F5344CB8AC3E}">
        <p14:creationId xmlns:p14="http://schemas.microsoft.com/office/powerpoint/2010/main" val="424933504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201</a:t>
            </a:fld>
            <a:endParaRPr lang="en-US" altLang="zh-CN"/>
          </a:p>
        </p:txBody>
      </p:sp>
    </p:spTree>
    <p:extLst>
      <p:ext uri="{BB962C8B-B14F-4D97-AF65-F5344CB8AC3E}">
        <p14:creationId xmlns:p14="http://schemas.microsoft.com/office/powerpoint/2010/main" val="279211209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202</a:t>
            </a:fld>
            <a:endParaRPr lang="en-US" altLang="zh-CN"/>
          </a:p>
        </p:txBody>
      </p:sp>
    </p:spTree>
    <p:extLst>
      <p:ext uri="{BB962C8B-B14F-4D97-AF65-F5344CB8AC3E}">
        <p14:creationId xmlns:p14="http://schemas.microsoft.com/office/powerpoint/2010/main" val="2454328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81</a:t>
            </a:fld>
            <a:endParaRPr lang="en-US" altLang="zh-CN"/>
          </a:p>
        </p:txBody>
      </p:sp>
    </p:spTree>
    <p:extLst>
      <p:ext uri="{BB962C8B-B14F-4D97-AF65-F5344CB8AC3E}">
        <p14:creationId xmlns:p14="http://schemas.microsoft.com/office/powerpoint/2010/main" val="2142093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82</a:t>
            </a:fld>
            <a:endParaRPr lang="en-US" altLang="zh-CN"/>
          </a:p>
        </p:txBody>
      </p:sp>
    </p:spTree>
    <p:extLst>
      <p:ext uri="{BB962C8B-B14F-4D97-AF65-F5344CB8AC3E}">
        <p14:creationId xmlns:p14="http://schemas.microsoft.com/office/powerpoint/2010/main" val="2441234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83</a:t>
            </a:fld>
            <a:endParaRPr lang="en-US" altLang="zh-CN"/>
          </a:p>
        </p:txBody>
      </p:sp>
    </p:spTree>
    <p:extLst>
      <p:ext uri="{BB962C8B-B14F-4D97-AF65-F5344CB8AC3E}">
        <p14:creationId xmlns:p14="http://schemas.microsoft.com/office/powerpoint/2010/main" val="1499140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84</a:t>
            </a:fld>
            <a:endParaRPr lang="en-US" altLang="zh-CN"/>
          </a:p>
        </p:txBody>
      </p:sp>
    </p:spTree>
    <p:extLst>
      <p:ext uri="{BB962C8B-B14F-4D97-AF65-F5344CB8AC3E}">
        <p14:creationId xmlns:p14="http://schemas.microsoft.com/office/powerpoint/2010/main" val="1864335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85</a:t>
            </a:fld>
            <a:endParaRPr lang="en-US" altLang="zh-CN"/>
          </a:p>
        </p:txBody>
      </p:sp>
    </p:spTree>
    <p:extLst>
      <p:ext uri="{BB962C8B-B14F-4D97-AF65-F5344CB8AC3E}">
        <p14:creationId xmlns:p14="http://schemas.microsoft.com/office/powerpoint/2010/main" val="3596269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86</a:t>
            </a:fld>
            <a:endParaRPr lang="en-US" altLang="zh-CN"/>
          </a:p>
        </p:txBody>
      </p:sp>
    </p:spTree>
    <p:extLst>
      <p:ext uri="{BB962C8B-B14F-4D97-AF65-F5344CB8AC3E}">
        <p14:creationId xmlns:p14="http://schemas.microsoft.com/office/powerpoint/2010/main" val="4140738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87</a:t>
            </a:fld>
            <a:endParaRPr lang="en-US" altLang="zh-CN"/>
          </a:p>
        </p:txBody>
      </p:sp>
    </p:spTree>
    <p:extLst>
      <p:ext uri="{BB962C8B-B14F-4D97-AF65-F5344CB8AC3E}">
        <p14:creationId xmlns:p14="http://schemas.microsoft.com/office/powerpoint/2010/main" val="485643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88</a:t>
            </a:fld>
            <a:endParaRPr lang="en-US" altLang="zh-CN"/>
          </a:p>
        </p:txBody>
      </p:sp>
    </p:spTree>
    <p:extLst>
      <p:ext uri="{BB962C8B-B14F-4D97-AF65-F5344CB8AC3E}">
        <p14:creationId xmlns:p14="http://schemas.microsoft.com/office/powerpoint/2010/main" val="3813087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47</a:t>
            </a:fld>
            <a:endParaRPr lang="en-US" altLang="zh-CN"/>
          </a:p>
        </p:txBody>
      </p:sp>
    </p:spTree>
    <p:extLst>
      <p:ext uri="{BB962C8B-B14F-4D97-AF65-F5344CB8AC3E}">
        <p14:creationId xmlns:p14="http://schemas.microsoft.com/office/powerpoint/2010/main" val="3062619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89</a:t>
            </a:fld>
            <a:endParaRPr lang="en-US" altLang="zh-CN"/>
          </a:p>
        </p:txBody>
      </p:sp>
    </p:spTree>
    <p:extLst>
      <p:ext uri="{BB962C8B-B14F-4D97-AF65-F5344CB8AC3E}">
        <p14:creationId xmlns:p14="http://schemas.microsoft.com/office/powerpoint/2010/main" val="2163792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90</a:t>
            </a:fld>
            <a:endParaRPr lang="en-US" altLang="zh-CN"/>
          </a:p>
        </p:txBody>
      </p:sp>
    </p:spTree>
    <p:extLst>
      <p:ext uri="{BB962C8B-B14F-4D97-AF65-F5344CB8AC3E}">
        <p14:creationId xmlns:p14="http://schemas.microsoft.com/office/powerpoint/2010/main" val="87168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91</a:t>
            </a:fld>
            <a:endParaRPr lang="en-US" altLang="zh-CN"/>
          </a:p>
        </p:txBody>
      </p:sp>
    </p:spTree>
    <p:extLst>
      <p:ext uri="{BB962C8B-B14F-4D97-AF65-F5344CB8AC3E}">
        <p14:creationId xmlns:p14="http://schemas.microsoft.com/office/powerpoint/2010/main" val="2861242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92</a:t>
            </a:fld>
            <a:endParaRPr lang="en-US" altLang="zh-CN"/>
          </a:p>
        </p:txBody>
      </p:sp>
    </p:spTree>
    <p:extLst>
      <p:ext uri="{BB962C8B-B14F-4D97-AF65-F5344CB8AC3E}">
        <p14:creationId xmlns:p14="http://schemas.microsoft.com/office/powerpoint/2010/main" val="1842193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95</a:t>
            </a:fld>
            <a:endParaRPr lang="en-US" altLang="zh-CN"/>
          </a:p>
        </p:txBody>
      </p:sp>
    </p:spTree>
    <p:extLst>
      <p:ext uri="{BB962C8B-B14F-4D97-AF65-F5344CB8AC3E}">
        <p14:creationId xmlns:p14="http://schemas.microsoft.com/office/powerpoint/2010/main" val="21197128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96</a:t>
            </a:fld>
            <a:endParaRPr lang="en-US" altLang="zh-CN"/>
          </a:p>
        </p:txBody>
      </p:sp>
    </p:spTree>
    <p:extLst>
      <p:ext uri="{BB962C8B-B14F-4D97-AF65-F5344CB8AC3E}">
        <p14:creationId xmlns:p14="http://schemas.microsoft.com/office/powerpoint/2010/main" val="1590533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97</a:t>
            </a:fld>
            <a:endParaRPr lang="en-US" altLang="zh-CN"/>
          </a:p>
        </p:txBody>
      </p:sp>
    </p:spTree>
    <p:extLst>
      <p:ext uri="{BB962C8B-B14F-4D97-AF65-F5344CB8AC3E}">
        <p14:creationId xmlns:p14="http://schemas.microsoft.com/office/powerpoint/2010/main" val="2342664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98</a:t>
            </a:fld>
            <a:endParaRPr lang="en-US" altLang="zh-CN"/>
          </a:p>
        </p:txBody>
      </p:sp>
    </p:spTree>
    <p:extLst>
      <p:ext uri="{BB962C8B-B14F-4D97-AF65-F5344CB8AC3E}">
        <p14:creationId xmlns:p14="http://schemas.microsoft.com/office/powerpoint/2010/main" val="450447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100</a:t>
            </a:fld>
            <a:endParaRPr lang="en-US" altLang="zh-CN"/>
          </a:p>
        </p:txBody>
      </p:sp>
    </p:spTree>
    <p:extLst>
      <p:ext uri="{BB962C8B-B14F-4D97-AF65-F5344CB8AC3E}">
        <p14:creationId xmlns:p14="http://schemas.microsoft.com/office/powerpoint/2010/main" val="352497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101</a:t>
            </a:fld>
            <a:endParaRPr lang="en-US" altLang="zh-CN"/>
          </a:p>
        </p:txBody>
      </p:sp>
    </p:spTree>
    <p:extLst>
      <p:ext uri="{BB962C8B-B14F-4D97-AF65-F5344CB8AC3E}">
        <p14:creationId xmlns:p14="http://schemas.microsoft.com/office/powerpoint/2010/main" val="2952948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70</a:t>
            </a:fld>
            <a:endParaRPr lang="en-US" altLang="zh-CN"/>
          </a:p>
        </p:txBody>
      </p:sp>
    </p:spTree>
    <p:extLst>
      <p:ext uri="{BB962C8B-B14F-4D97-AF65-F5344CB8AC3E}">
        <p14:creationId xmlns:p14="http://schemas.microsoft.com/office/powerpoint/2010/main" val="1252252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102</a:t>
            </a:fld>
            <a:endParaRPr lang="en-US" altLang="zh-CN"/>
          </a:p>
        </p:txBody>
      </p:sp>
    </p:spTree>
    <p:extLst>
      <p:ext uri="{BB962C8B-B14F-4D97-AF65-F5344CB8AC3E}">
        <p14:creationId xmlns:p14="http://schemas.microsoft.com/office/powerpoint/2010/main" val="36073832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103</a:t>
            </a:fld>
            <a:endParaRPr lang="en-US" altLang="zh-CN"/>
          </a:p>
        </p:txBody>
      </p:sp>
    </p:spTree>
    <p:extLst>
      <p:ext uri="{BB962C8B-B14F-4D97-AF65-F5344CB8AC3E}">
        <p14:creationId xmlns:p14="http://schemas.microsoft.com/office/powerpoint/2010/main" val="1571670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104</a:t>
            </a:fld>
            <a:endParaRPr lang="en-US" altLang="zh-CN"/>
          </a:p>
        </p:txBody>
      </p:sp>
    </p:spTree>
    <p:extLst>
      <p:ext uri="{BB962C8B-B14F-4D97-AF65-F5344CB8AC3E}">
        <p14:creationId xmlns:p14="http://schemas.microsoft.com/office/powerpoint/2010/main" val="42606115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105</a:t>
            </a:fld>
            <a:endParaRPr lang="en-US" altLang="zh-CN"/>
          </a:p>
        </p:txBody>
      </p:sp>
    </p:spTree>
    <p:extLst>
      <p:ext uri="{BB962C8B-B14F-4D97-AF65-F5344CB8AC3E}">
        <p14:creationId xmlns:p14="http://schemas.microsoft.com/office/powerpoint/2010/main" val="867960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106</a:t>
            </a:fld>
            <a:endParaRPr lang="en-US" altLang="zh-CN"/>
          </a:p>
        </p:txBody>
      </p:sp>
    </p:spTree>
    <p:extLst>
      <p:ext uri="{BB962C8B-B14F-4D97-AF65-F5344CB8AC3E}">
        <p14:creationId xmlns:p14="http://schemas.microsoft.com/office/powerpoint/2010/main" val="39172155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107</a:t>
            </a:fld>
            <a:endParaRPr lang="en-US" altLang="zh-CN"/>
          </a:p>
        </p:txBody>
      </p:sp>
    </p:spTree>
    <p:extLst>
      <p:ext uri="{BB962C8B-B14F-4D97-AF65-F5344CB8AC3E}">
        <p14:creationId xmlns:p14="http://schemas.microsoft.com/office/powerpoint/2010/main" val="2630009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109</a:t>
            </a:fld>
            <a:endParaRPr lang="en-US" altLang="zh-CN"/>
          </a:p>
        </p:txBody>
      </p:sp>
    </p:spTree>
    <p:extLst>
      <p:ext uri="{BB962C8B-B14F-4D97-AF65-F5344CB8AC3E}">
        <p14:creationId xmlns:p14="http://schemas.microsoft.com/office/powerpoint/2010/main" val="2419716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110</a:t>
            </a:fld>
            <a:endParaRPr lang="en-US" altLang="zh-CN"/>
          </a:p>
        </p:txBody>
      </p:sp>
    </p:spTree>
    <p:extLst>
      <p:ext uri="{BB962C8B-B14F-4D97-AF65-F5344CB8AC3E}">
        <p14:creationId xmlns:p14="http://schemas.microsoft.com/office/powerpoint/2010/main" val="6454248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113</a:t>
            </a:fld>
            <a:endParaRPr lang="en-US" altLang="zh-CN"/>
          </a:p>
        </p:txBody>
      </p:sp>
    </p:spTree>
    <p:extLst>
      <p:ext uri="{BB962C8B-B14F-4D97-AF65-F5344CB8AC3E}">
        <p14:creationId xmlns:p14="http://schemas.microsoft.com/office/powerpoint/2010/main" val="11780595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114</a:t>
            </a:fld>
            <a:endParaRPr lang="en-US" altLang="zh-CN"/>
          </a:p>
        </p:txBody>
      </p:sp>
    </p:spTree>
    <p:extLst>
      <p:ext uri="{BB962C8B-B14F-4D97-AF65-F5344CB8AC3E}">
        <p14:creationId xmlns:p14="http://schemas.microsoft.com/office/powerpoint/2010/main" val="1864169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72</a:t>
            </a:fld>
            <a:endParaRPr lang="en-US" altLang="zh-CN"/>
          </a:p>
        </p:txBody>
      </p:sp>
    </p:spTree>
    <p:extLst>
      <p:ext uri="{BB962C8B-B14F-4D97-AF65-F5344CB8AC3E}">
        <p14:creationId xmlns:p14="http://schemas.microsoft.com/office/powerpoint/2010/main" val="28150478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115</a:t>
            </a:fld>
            <a:endParaRPr lang="en-US" altLang="zh-CN"/>
          </a:p>
        </p:txBody>
      </p:sp>
    </p:spTree>
    <p:extLst>
      <p:ext uri="{BB962C8B-B14F-4D97-AF65-F5344CB8AC3E}">
        <p14:creationId xmlns:p14="http://schemas.microsoft.com/office/powerpoint/2010/main" val="26073619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116</a:t>
            </a:fld>
            <a:endParaRPr lang="en-US" altLang="zh-CN"/>
          </a:p>
        </p:txBody>
      </p:sp>
    </p:spTree>
    <p:extLst>
      <p:ext uri="{BB962C8B-B14F-4D97-AF65-F5344CB8AC3E}">
        <p14:creationId xmlns:p14="http://schemas.microsoft.com/office/powerpoint/2010/main" val="20197243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117</a:t>
            </a:fld>
            <a:endParaRPr lang="en-US" altLang="zh-CN"/>
          </a:p>
        </p:txBody>
      </p:sp>
    </p:spTree>
    <p:extLst>
      <p:ext uri="{BB962C8B-B14F-4D97-AF65-F5344CB8AC3E}">
        <p14:creationId xmlns:p14="http://schemas.microsoft.com/office/powerpoint/2010/main" val="2859761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118</a:t>
            </a:fld>
            <a:endParaRPr lang="en-US" altLang="zh-CN"/>
          </a:p>
        </p:txBody>
      </p:sp>
    </p:spTree>
    <p:extLst>
      <p:ext uri="{BB962C8B-B14F-4D97-AF65-F5344CB8AC3E}">
        <p14:creationId xmlns:p14="http://schemas.microsoft.com/office/powerpoint/2010/main" val="38592571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119</a:t>
            </a:fld>
            <a:endParaRPr lang="en-US" altLang="zh-CN"/>
          </a:p>
        </p:txBody>
      </p:sp>
    </p:spTree>
    <p:extLst>
      <p:ext uri="{BB962C8B-B14F-4D97-AF65-F5344CB8AC3E}">
        <p14:creationId xmlns:p14="http://schemas.microsoft.com/office/powerpoint/2010/main" val="21107994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120</a:t>
            </a:fld>
            <a:endParaRPr lang="en-US" altLang="zh-CN"/>
          </a:p>
        </p:txBody>
      </p:sp>
    </p:spTree>
    <p:extLst>
      <p:ext uri="{BB962C8B-B14F-4D97-AF65-F5344CB8AC3E}">
        <p14:creationId xmlns:p14="http://schemas.microsoft.com/office/powerpoint/2010/main" val="33610890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121</a:t>
            </a:fld>
            <a:endParaRPr lang="en-US" altLang="zh-CN"/>
          </a:p>
        </p:txBody>
      </p:sp>
    </p:spTree>
    <p:extLst>
      <p:ext uri="{BB962C8B-B14F-4D97-AF65-F5344CB8AC3E}">
        <p14:creationId xmlns:p14="http://schemas.microsoft.com/office/powerpoint/2010/main" val="15129182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122</a:t>
            </a:fld>
            <a:endParaRPr lang="en-US" altLang="zh-CN"/>
          </a:p>
        </p:txBody>
      </p:sp>
    </p:spTree>
    <p:extLst>
      <p:ext uri="{BB962C8B-B14F-4D97-AF65-F5344CB8AC3E}">
        <p14:creationId xmlns:p14="http://schemas.microsoft.com/office/powerpoint/2010/main" val="28110732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123</a:t>
            </a:fld>
            <a:endParaRPr lang="en-US" altLang="zh-CN"/>
          </a:p>
        </p:txBody>
      </p:sp>
    </p:spTree>
    <p:extLst>
      <p:ext uri="{BB962C8B-B14F-4D97-AF65-F5344CB8AC3E}">
        <p14:creationId xmlns:p14="http://schemas.microsoft.com/office/powerpoint/2010/main" val="18777411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124</a:t>
            </a:fld>
            <a:endParaRPr lang="en-US" altLang="zh-CN"/>
          </a:p>
        </p:txBody>
      </p:sp>
    </p:spTree>
    <p:extLst>
      <p:ext uri="{BB962C8B-B14F-4D97-AF65-F5344CB8AC3E}">
        <p14:creationId xmlns:p14="http://schemas.microsoft.com/office/powerpoint/2010/main" val="1683258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73</a:t>
            </a:fld>
            <a:endParaRPr lang="en-US" altLang="zh-CN"/>
          </a:p>
        </p:txBody>
      </p:sp>
    </p:spTree>
    <p:extLst>
      <p:ext uri="{BB962C8B-B14F-4D97-AF65-F5344CB8AC3E}">
        <p14:creationId xmlns:p14="http://schemas.microsoft.com/office/powerpoint/2010/main" val="34404005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125</a:t>
            </a:fld>
            <a:endParaRPr lang="en-US" altLang="zh-CN"/>
          </a:p>
        </p:txBody>
      </p:sp>
    </p:spTree>
    <p:extLst>
      <p:ext uri="{BB962C8B-B14F-4D97-AF65-F5344CB8AC3E}">
        <p14:creationId xmlns:p14="http://schemas.microsoft.com/office/powerpoint/2010/main" val="7001835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126</a:t>
            </a:fld>
            <a:endParaRPr lang="en-US" altLang="zh-CN"/>
          </a:p>
        </p:txBody>
      </p:sp>
    </p:spTree>
    <p:extLst>
      <p:ext uri="{BB962C8B-B14F-4D97-AF65-F5344CB8AC3E}">
        <p14:creationId xmlns:p14="http://schemas.microsoft.com/office/powerpoint/2010/main" val="21638048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127</a:t>
            </a:fld>
            <a:endParaRPr lang="en-US" altLang="zh-CN"/>
          </a:p>
        </p:txBody>
      </p:sp>
    </p:spTree>
    <p:extLst>
      <p:ext uri="{BB962C8B-B14F-4D97-AF65-F5344CB8AC3E}">
        <p14:creationId xmlns:p14="http://schemas.microsoft.com/office/powerpoint/2010/main" val="5165959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129</a:t>
            </a:fld>
            <a:endParaRPr lang="en-US" altLang="zh-CN"/>
          </a:p>
        </p:txBody>
      </p:sp>
    </p:spTree>
    <p:extLst>
      <p:ext uri="{BB962C8B-B14F-4D97-AF65-F5344CB8AC3E}">
        <p14:creationId xmlns:p14="http://schemas.microsoft.com/office/powerpoint/2010/main" val="38513837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130</a:t>
            </a:fld>
            <a:endParaRPr lang="en-US" altLang="zh-CN"/>
          </a:p>
        </p:txBody>
      </p:sp>
    </p:spTree>
    <p:extLst>
      <p:ext uri="{BB962C8B-B14F-4D97-AF65-F5344CB8AC3E}">
        <p14:creationId xmlns:p14="http://schemas.microsoft.com/office/powerpoint/2010/main" val="27703042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131</a:t>
            </a:fld>
            <a:endParaRPr lang="en-US" altLang="zh-CN"/>
          </a:p>
        </p:txBody>
      </p:sp>
    </p:spTree>
    <p:extLst>
      <p:ext uri="{BB962C8B-B14F-4D97-AF65-F5344CB8AC3E}">
        <p14:creationId xmlns:p14="http://schemas.microsoft.com/office/powerpoint/2010/main" val="14236470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132</a:t>
            </a:fld>
            <a:endParaRPr lang="en-US" altLang="zh-CN"/>
          </a:p>
        </p:txBody>
      </p:sp>
    </p:spTree>
    <p:extLst>
      <p:ext uri="{BB962C8B-B14F-4D97-AF65-F5344CB8AC3E}">
        <p14:creationId xmlns:p14="http://schemas.microsoft.com/office/powerpoint/2010/main" val="40371812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133</a:t>
            </a:fld>
            <a:endParaRPr lang="en-US" altLang="zh-CN"/>
          </a:p>
        </p:txBody>
      </p:sp>
    </p:spTree>
    <p:extLst>
      <p:ext uri="{BB962C8B-B14F-4D97-AF65-F5344CB8AC3E}">
        <p14:creationId xmlns:p14="http://schemas.microsoft.com/office/powerpoint/2010/main" val="13487176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136</a:t>
            </a:fld>
            <a:endParaRPr lang="en-US" altLang="zh-CN"/>
          </a:p>
        </p:txBody>
      </p:sp>
    </p:spTree>
    <p:extLst>
      <p:ext uri="{BB962C8B-B14F-4D97-AF65-F5344CB8AC3E}">
        <p14:creationId xmlns:p14="http://schemas.microsoft.com/office/powerpoint/2010/main" val="18455682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137</a:t>
            </a:fld>
            <a:endParaRPr lang="en-US" altLang="zh-CN"/>
          </a:p>
        </p:txBody>
      </p:sp>
    </p:spTree>
    <p:extLst>
      <p:ext uri="{BB962C8B-B14F-4D97-AF65-F5344CB8AC3E}">
        <p14:creationId xmlns:p14="http://schemas.microsoft.com/office/powerpoint/2010/main" val="981805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74</a:t>
            </a:fld>
            <a:endParaRPr lang="en-US" altLang="zh-CN"/>
          </a:p>
        </p:txBody>
      </p:sp>
    </p:spTree>
    <p:extLst>
      <p:ext uri="{BB962C8B-B14F-4D97-AF65-F5344CB8AC3E}">
        <p14:creationId xmlns:p14="http://schemas.microsoft.com/office/powerpoint/2010/main" val="7477120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138</a:t>
            </a:fld>
            <a:endParaRPr lang="en-US" altLang="zh-CN"/>
          </a:p>
        </p:txBody>
      </p:sp>
    </p:spTree>
    <p:extLst>
      <p:ext uri="{BB962C8B-B14F-4D97-AF65-F5344CB8AC3E}">
        <p14:creationId xmlns:p14="http://schemas.microsoft.com/office/powerpoint/2010/main" val="22862062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139</a:t>
            </a:fld>
            <a:endParaRPr lang="en-US" altLang="zh-CN"/>
          </a:p>
        </p:txBody>
      </p:sp>
    </p:spTree>
    <p:extLst>
      <p:ext uri="{BB962C8B-B14F-4D97-AF65-F5344CB8AC3E}">
        <p14:creationId xmlns:p14="http://schemas.microsoft.com/office/powerpoint/2010/main" val="24017823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140</a:t>
            </a:fld>
            <a:endParaRPr lang="en-US" altLang="zh-CN"/>
          </a:p>
        </p:txBody>
      </p:sp>
    </p:spTree>
    <p:extLst>
      <p:ext uri="{BB962C8B-B14F-4D97-AF65-F5344CB8AC3E}">
        <p14:creationId xmlns:p14="http://schemas.microsoft.com/office/powerpoint/2010/main" val="40338881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142</a:t>
            </a:fld>
            <a:endParaRPr lang="en-US" altLang="zh-CN"/>
          </a:p>
        </p:txBody>
      </p:sp>
    </p:spTree>
    <p:extLst>
      <p:ext uri="{BB962C8B-B14F-4D97-AF65-F5344CB8AC3E}">
        <p14:creationId xmlns:p14="http://schemas.microsoft.com/office/powerpoint/2010/main" val="31492176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143</a:t>
            </a:fld>
            <a:endParaRPr lang="en-US" altLang="zh-CN"/>
          </a:p>
        </p:txBody>
      </p:sp>
    </p:spTree>
    <p:extLst>
      <p:ext uri="{BB962C8B-B14F-4D97-AF65-F5344CB8AC3E}">
        <p14:creationId xmlns:p14="http://schemas.microsoft.com/office/powerpoint/2010/main" val="4864033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144</a:t>
            </a:fld>
            <a:endParaRPr lang="en-US" altLang="zh-CN"/>
          </a:p>
        </p:txBody>
      </p:sp>
    </p:spTree>
    <p:extLst>
      <p:ext uri="{BB962C8B-B14F-4D97-AF65-F5344CB8AC3E}">
        <p14:creationId xmlns:p14="http://schemas.microsoft.com/office/powerpoint/2010/main" val="22460917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145</a:t>
            </a:fld>
            <a:endParaRPr lang="en-US" altLang="zh-CN"/>
          </a:p>
        </p:txBody>
      </p:sp>
    </p:spTree>
    <p:extLst>
      <p:ext uri="{BB962C8B-B14F-4D97-AF65-F5344CB8AC3E}">
        <p14:creationId xmlns:p14="http://schemas.microsoft.com/office/powerpoint/2010/main" val="29677739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146</a:t>
            </a:fld>
            <a:endParaRPr lang="en-US" altLang="zh-CN"/>
          </a:p>
        </p:txBody>
      </p:sp>
    </p:spTree>
    <p:extLst>
      <p:ext uri="{BB962C8B-B14F-4D97-AF65-F5344CB8AC3E}">
        <p14:creationId xmlns:p14="http://schemas.microsoft.com/office/powerpoint/2010/main" val="40679994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148</a:t>
            </a:fld>
            <a:endParaRPr lang="en-US" altLang="zh-CN"/>
          </a:p>
        </p:txBody>
      </p:sp>
    </p:spTree>
    <p:extLst>
      <p:ext uri="{BB962C8B-B14F-4D97-AF65-F5344CB8AC3E}">
        <p14:creationId xmlns:p14="http://schemas.microsoft.com/office/powerpoint/2010/main" val="3244983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150</a:t>
            </a:fld>
            <a:endParaRPr lang="en-US" altLang="zh-CN"/>
          </a:p>
        </p:txBody>
      </p:sp>
    </p:spTree>
    <p:extLst>
      <p:ext uri="{BB962C8B-B14F-4D97-AF65-F5344CB8AC3E}">
        <p14:creationId xmlns:p14="http://schemas.microsoft.com/office/powerpoint/2010/main" val="228918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76</a:t>
            </a:fld>
            <a:endParaRPr lang="en-US" altLang="zh-CN"/>
          </a:p>
        </p:txBody>
      </p:sp>
    </p:spTree>
    <p:extLst>
      <p:ext uri="{BB962C8B-B14F-4D97-AF65-F5344CB8AC3E}">
        <p14:creationId xmlns:p14="http://schemas.microsoft.com/office/powerpoint/2010/main" val="119003629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151</a:t>
            </a:fld>
            <a:endParaRPr lang="en-US" altLang="zh-CN"/>
          </a:p>
        </p:txBody>
      </p:sp>
    </p:spTree>
    <p:extLst>
      <p:ext uri="{BB962C8B-B14F-4D97-AF65-F5344CB8AC3E}">
        <p14:creationId xmlns:p14="http://schemas.microsoft.com/office/powerpoint/2010/main" val="23431212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152</a:t>
            </a:fld>
            <a:endParaRPr lang="en-US" altLang="zh-CN"/>
          </a:p>
        </p:txBody>
      </p:sp>
    </p:spTree>
    <p:extLst>
      <p:ext uri="{BB962C8B-B14F-4D97-AF65-F5344CB8AC3E}">
        <p14:creationId xmlns:p14="http://schemas.microsoft.com/office/powerpoint/2010/main" val="28044694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153</a:t>
            </a:fld>
            <a:endParaRPr lang="en-US" altLang="zh-CN"/>
          </a:p>
        </p:txBody>
      </p:sp>
    </p:spTree>
    <p:extLst>
      <p:ext uri="{BB962C8B-B14F-4D97-AF65-F5344CB8AC3E}">
        <p14:creationId xmlns:p14="http://schemas.microsoft.com/office/powerpoint/2010/main" val="13944557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154</a:t>
            </a:fld>
            <a:endParaRPr lang="en-US" altLang="zh-CN"/>
          </a:p>
        </p:txBody>
      </p:sp>
    </p:spTree>
    <p:extLst>
      <p:ext uri="{BB962C8B-B14F-4D97-AF65-F5344CB8AC3E}">
        <p14:creationId xmlns:p14="http://schemas.microsoft.com/office/powerpoint/2010/main" val="21414327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155</a:t>
            </a:fld>
            <a:endParaRPr lang="en-US" altLang="zh-CN"/>
          </a:p>
        </p:txBody>
      </p:sp>
    </p:spTree>
    <p:extLst>
      <p:ext uri="{BB962C8B-B14F-4D97-AF65-F5344CB8AC3E}">
        <p14:creationId xmlns:p14="http://schemas.microsoft.com/office/powerpoint/2010/main" val="183495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156</a:t>
            </a:fld>
            <a:endParaRPr lang="en-US" altLang="zh-CN"/>
          </a:p>
        </p:txBody>
      </p:sp>
    </p:spTree>
    <p:extLst>
      <p:ext uri="{BB962C8B-B14F-4D97-AF65-F5344CB8AC3E}">
        <p14:creationId xmlns:p14="http://schemas.microsoft.com/office/powerpoint/2010/main" val="15240325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157</a:t>
            </a:fld>
            <a:endParaRPr lang="en-US" altLang="zh-CN"/>
          </a:p>
        </p:txBody>
      </p:sp>
    </p:spTree>
    <p:extLst>
      <p:ext uri="{BB962C8B-B14F-4D97-AF65-F5344CB8AC3E}">
        <p14:creationId xmlns:p14="http://schemas.microsoft.com/office/powerpoint/2010/main" val="23575847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158</a:t>
            </a:fld>
            <a:endParaRPr lang="en-US" altLang="zh-CN"/>
          </a:p>
        </p:txBody>
      </p:sp>
    </p:spTree>
    <p:extLst>
      <p:ext uri="{BB962C8B-B14F-4D97-AF65-F5344CB8AC3E}">
        <p14:creationId xmlns:p14="http://schemas.microsoft.com/office/powerpoint/2010/main" val="132631420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159</a:t>
            </a:fld>
            <a:endParaRPr lang="en-US" altLang="zh-CN"/>
          </a:p>
        </p:txBody>
      </p:sp>
    </p:spTree>
    <p:extLst>
      <p:ext uri="{BB962C8B-B14F-4D97-AF65-F5344CB8AC3E}">
        <p14:creationId xmlns:p14="http://schemas.microsoft.com/office/powerpoint/2010/main" val="229018439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160</a:t>
            </a:fld>
            <a:endParaRPr lang="en-US" altLang="zh-CN"/>
          </a:p>
        </p:txBody>
      </p:sp>
    </p:spTree>
    <p:extLst>
      <p:ext uri="{BB962C8B-B14F-4D97-AF65-F5344CB8AC3E}">
        <p14:creationId xmlns:p14="http://schemas.microsoft.com/office/powerpoint/2010/main" val="3770258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77</a:t>
            </a:fld>
            <a:endParaRPr lang="en-US" altLang="zh-CN"/>
          </a:p>
        </p:txBody>
      </p:sp>
    </p:spTree>
    <p:extLst>
      <p:ext uri="{BB962C8B-B14F-4D97-AF65-F5344CB8AC3E}">
        <p14:creationId xmlns:p14="http://schemas.microsoft.com/office/powerpoint/2010/main" val="41910638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161</a:t>
            </a:fld>
            <a:endParaRPr lang="en-US" altLang="zh-CN"/>
          </a:p>
        </p:txBody>
      </p:sp>
    </p:spTree>
    <p:extLst>
      <p:ext uri="{BB962C8B-B14F-4D97-AF65-F5344CB8AC3E}">
        <p14:creationId xmlns:p14="http://schemas.microsoft.com/office/powerpoint/2010/main" val="42988033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162</a:t>
            </a:fld>
            <a:endParaRPr lang="en-US" altLang="zh-CN"/>
          </a:p>
        </p:txBody>
      </p:sp>
    </p:spTree>
    <p:extLst>
      <p:ext uri="{BB962C8B-B14F-4D97-AF65-F5344CB8AC3E}">
        <p14:creationId xmlns:p14="http://schemas.microsoft.com/office/powerpoint/2010/main" val="55844999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163</a:t>
            </a:fld>
            <a:endParaRPr lang="en-US" altLang="zh-CN"/>
          </a:p>
        </p:txBody>
      </p:sp>
    </p:spTree>
    <p:extLst>
      <p:ext uri="{BB962C8B-B14F-4D97-AF65-F5344CB8AC3E}">
        <p14:creationId xmlns:p14="http://schemas.microsoft.com/office/powerpoint/2010/main" val="280291990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164</a:t>
            </a:fld>
            <a:endParaRPr lang="en-US" altLang="zh-CN"/>
          </a:p>
        </p:txBody>
      </p:sp>
    </p:spTree>
    <p:extLst>
      <p:ext uri="{BB962C8B-B14F-4D97-AF65-F5344CB8AC3E}">
        <p14:creationId xmlns:p14="http://schemas.microsoft.com/office/powerpoint/2010/main" val="231010032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165</a:t>
            </a:fld>
            <a:endParaRPr lang="en-US" altLang="zh-CN"/>
          </a:p>
        </p:txBody>
      </p:sp>
    </p:spTree>
    <p:extLst>
      <p:ext uri="{BB962C8B-B14F-4D97-AF65-F5344CB8AC3E}">
        <p14:creationId xmlns:p14="http://schemas.microsoft.com/office/powerpoint/2010/main" val="15344329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166</a:t>
            </a:fld>
            <a:endParaRPr lang="en-US" altLang="zh-CN"/>
          </a:p>
        </p:txBody>
      </p:sp>
    </p:spTree>
    <p:extLst>
      <p:ext uri="{BB962C8B-B14F-4D97-AF65-F5344CB8AC3E}">
        <p14:creationId xmlns:p14="http://schemas.microsoft.com/office/powerpoint/2010/main" val="263249300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167</a:t>
            </a:fld>
            <a:endParaRPr lang="en-US" altLang="zh-CN"/>
          </a:p>
        </p:txBody>
      </p:sp>
    </p:spTree>
    <p:extLst>
      <p:ext uri="{BB962C8B-B14F-4D97-AF65-F5344CB8AC3E}">
        <p14:creationId xmlns:p14="http://schemas.microsoft.com/office/powerpoint/2010/main" val="426223303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168</a:t>
            </a:fld>
            <a:endParaRPr lang="en-US" altLang="zh-CN"/>
          </a:p>
        </p:txBody>
      </p:sp>
    </p:spTree>
    <p:extLst>
      <p:ext uri="{BB962C8B-B14F-4D97-AF65-F5344CB8AC3E}">
        <p14:creationId xmlns:p14="http://schemas.microsoft.com/office/powerpoint/2010/main" val="7164366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169</a:t>
            </a:fld>
            <a:endParaRPr lang="en-US" altLang="zh-CN"/>
          </a:p>
        </p:txBody>
      </p:sp>
    </p:spTree>
    <p:extLst>
      <p:ext uri="{BB962C8B-B14F-4D97-AF65-F5344CB8AC3E}">
        <p14:creationId xmlns:p14="http://schemas.microsoft.com/office/powerpoint/2010/main" val="232433156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170</a:t>
            </a:fld>
            <a:endParaRPr lang="en-US" altLang="zh-CN"/>
          </a:p>
        </p:txBody>
      </p:sp>
    </p:spTree>
    <p:extLst>
      <p:ext uri="{BB962C8B-B14F-4D97-AF65-F5344CB8AC3E}">
        <p14:creationId xmlns:p14="http://schemas.microsoft.com/office/powerpoint/2010/main" val="2536047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78</a:t>
            </a:fld>
            <a:endParaRPr lang="en-US" altLang="zh-CN"/>
          </a:p>
        </p:txBody>
      </p:sp>
    </p:spTree>
    <p:extLst>
      <p:ext uri="{BB962C8B-B14F-4D97-AF65-F5344CB8AC3E}">
        <p14:creationId xmlns:p14="http://schemas.microsoft.com/office/powerpoint/2010/main" val="70151378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172</a:t>
            </a:fld>
            <a:endParaRPr lang="en-US" altLang="zh-CN"/>
          </a:p>
        </p:txBody>
      </p:sp>
    </p:spTree>
    <p:extLst>
      <p:ext uri="{BB962C8B-B14F-4D97-AF65-F5344CB8AC3E}">
        <p14:creationId xmlns:p14="http://schemas.microsoft.com/office/powerpoint/2010/main" val="256341255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173</a:t>
            </a:fld>
            <a:endParaRPr lang="en-US" altLang="zh-CN"/>
          </a:p>
        </p:txBody>
      </p:sp>
    </p:spTree>
    <p:extLst>
      <p:ext uri="{BB962C8B-B14F-4D97-AF65-F5344CB8AC3E}">
        <p14:creationId xmlns:p14="http://schemas.microsoft.com/office/powerpoint/2010/main" val="276728769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175</a:t>
            </a:fld>
            <a:endParaRPr lang="en-US" altLang="zh-CN"/>
          </a:p>
        </p:txBody>
      </p:sp>
    </p:spTree>
    <p:extLst>
      <p:ext uri="{BB962C8B-B14F-4D97-AF65-F5344CB8AC3E}">
        <p14:creationId xmlns:p14="http://schemas.microsoft.com/office/powerpoint/2010/main" val="138506986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176</a:t>
            </a:fld>
            <a:endParaRPr lang="en-US" altLang="zh-CN"/>
          </a:p>
        </p:txBody>
      </p:sp>
    </p:spTree>
    <p:extLst>
      <p:ext uri="{BB962C8B-B14F-4D97-AF65-F5344CB8AC3E}">
        <p14:creationId xmlns:p14="http://schemas.microsoft.com/office/powerpoint/2010/main" val="152692262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177</a:t>
            </a:fld>
            <a:endParaRPr lang="en-US" altLang="zh-CN"/>
          </a:p>
        </p:txBody>
      </p:sp>
    </p:spTree>
    <p:extLst>
      <p:ext uri="{BB962C8B-B14F-4D97-AF65-F5344CB8AC3E}">
        <p14:creationId xmlns:p14="http://schemas.microsoft.com/office/powerpoint/2010/main" val="414138838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181</a:t>
            </a:fld>
            <a:endParaRPr lang="en-US" altLang="zh-CN"/>
          </a:p>
        </p:txBody>
      </p:sp>
    </p:spTree>
    <p:extLst>
      <p:ext uri="{BB962C8B-B14F-4D97-AF65-F5344CB8AC3E}">
        <p14:creationId xmlns:p14="http://schemas.microsoft.com/office/powerpoint/2010/main" val="103609941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182</a:t>
            </a:fld>
            <a:endParaRPr lang="en-US" altLang="zh-CN"/>
          </a:p>
        </p:txBody>
      </p:sp>
    </p:spTree>
    <p:extLst>
      <p:ext uri="{BB962C8B-B14F-4D97-AF65-F5344CB8AC3E}">
        <p14:creationId xmlns:p14="http://schemas.microsoft.com/office/powerpoint/2010/main" val="358313746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183</a:t>
            </a:fld>
            <a:endParaRPr lang="en-US" altLang="zh-CN"/>
          </a:p>
        </p:txBody>
      </p:sp>
    </p:spTree>
    <p:extLst>
      <p:ext uri="{BB962C8B-B14F-4D97-AF65-F5344CB8AC3E}">
        <p14:creationId xmlns:p14="http://schemas.microsoft.com/office/powerpoint/2010/main" val="165167024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185</a:t>
            </a:fld>
            <a:endParaRPr lang="en-US" altLang="zh-CN"/>
          </a:p>
        </p:txBody>
      </p:sp>
    </p:spTree>
    <p:extLst>
      <p:ext uri="{BB962C8B-B14F-4D97-AF65-F5344CB8AC3E}">
        <p14:creationId xmlns:p14="http://schemas.microsoft.com/office/powerpoint/2010/main" val="170966915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EEEA62-2E8B-45B8-9694-FFCD1031B480}" type="slidenum">
              <a:rPr lang="en-US" altLang="zh-CN" smtClean="0"/>
              <a:pPr>
                <a:defRPr/>
              </a:pPr>
              <a:t>186</a:t>
            </a:fld>
            <a:endParaRPr lang="en-US" altLang="zh-CN"/>
          </a:p>
        </p:txBody>
      </p:sp>
    </p:spTree>
    <p:extLst>
      <p:ext uri="{BB962C8B-B14F-4D97-AF65-F5344CB8AC3E}">
        <p14:creationId xmlns:p14="http://schemas.microsoft.com/office/powerpoint/2010/main" val="158349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18456" y="2132856"/>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28674" name="Rectangle 2"/>
          <p:cNvSpPr>
            <a:spLocks noGrp="1" noChangeArrowheads="1"/>
          </p:cNvSpPr>
          <p:nvPr>
            <p:ph type="ctrTitle"/>
          </p:nvPr>
        </p:nvSpPr>
        <p:spPr>
          <a:xfrm>
            <a:off x="611560" y="1094854"/>
            <a:ext cx="7772400" cy="821978"/>
          </a:xfrm>
        </p:spPr>
        <p:txBody>
          <a:bodyPr/>
          <a:lstStyle>
            <a:lvl1pPr>
              <a:defRPr sz="3000"/>
            </a:lvl1pPr>
          </a:lstStyle>
          <a:p>
            <a:r>
              <a:rPr lang="zh-CN" altLang="en-US" dirty="0"/>
              <a:t>单击此处编辑母版标题样式</a:t>
            </a:r>
          </a:p>
        </p:txBody>
      </p:sp>
      <p:sp>
        <p:nvSpPr>
          <p:cNvPr id="286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200"/>
            </a:lvl1pPr>
          </a:lstStyle>
          <a:p>
            <a:r>
              <a:rPr lang="zh-CN" altLang="en-US" dirty="0"/>
              <a:t>单击此处编辑母版副标题样式</a:t>
            </a:r>
          </a:p>
        </p:txBody>
      </p:sp>
      <p:sp>
        <p:nvSpPr>
          <p:cNvPr id="5" name="AutoShape 4"/>
          <p:cNvSpPr>
            <a:spLocks noChangeArrowheads="1"/>
          </p:cNvSpPr>
          <p:nvPr userDrawn="1"/>
        </p:nvSpPr>
        <p:spPr bwMode="auto">
          <a:xfrm>
            <a:off x="566738" y="941137"/>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 name="Line 5"/>
          <p:cNvSpPr>
            <a:spLocks noChangeShapeType="1"/>
          </p:cNvSpPr>
          <p:nvPr userDrawn="1"/>
        </p:nvSpPr>
        <p:spPr bwMode="auto">
          <a:xfrm flipV="1">
            <a:off x="609600" y="6093296"/>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9153084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a:defRPr b="0"/>
            </a:lvl1pPr>
            <a:lvl2pPr marL="0">
              <a:defRPr/>
            </a:lvl2pPr>
            <a:lvl3pPr marL="0">
              <a:defRPr/>
            </a:lvl3pPr>
            <a:lvl4pPr marL="0">
              <a:defRPr/>
            </a:lvl4pPr>
            <a:lvl5pPr marL="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84168" y="6247044"/>
            <a:ext cx="936104"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7020272" y="6247044"/>
            <a:ext cx="108012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100392" y="6245225"/>
            <a:ext cx="724342" cy="476250"/>
          </a:xfrm>
          <a:prstGeom prst="rect">
            <a:avLst/>
          </a:prstGeom>
          <a:ln/>
        </p:spPr>
        <p:txBody>
          <a:bodyPr/>
          <a:lstStyle>
            <a:lvl1pPr>
              <a:defRPr sz="1600">
                <a:latin typeface="Times New Roman" panose="02020603050405020304" pitchFamily="18" charset="0"/>
                <a:cs typeface="Times New Roman" panose="02020603050405020304" pitchFamily="18" charset="0"/>
              </a:defRPr>
            </a:lvl1pPr>
          </a:lstStyle>
          <a:p>
            <a:pPr>
              <a:defRPr/>
            </a:pPr>
            <a:fld id="{BC120BD5-977A-42A5-BBAD-59A61BB20C95}" type="slidenum">
              <a:rPr lang="en-US" altLang="zh-CN" smtClean="0"/>
              <a:pPr>
                <a:defRPr/>
              </a:pPr>
              <a:t>‹#›</a:t>
            </a:fld>
            <a:endParaRPr lang="en-US" altLang="zh-CN"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6200830"/>
            <a:ext cx="1802160" cy="495074"/>
          </a:xfrm>
          <a:prstGeom prst="rect">
            <a:avLst/>
          </a:prstGeom>
        </p:spPr>
      </p:pic>
      <p:sp>
        <p:nvSpPr>
          <p:cNvPr id="8" name="文本框 7"/>
          <p:cNvSpPr txBox="1"/>
          <p:nvPr userDrawn="1"/>
        </p:nvSpPr>
        <p:spPr>
          <a:xfrm>
            <a:off x="5364088" y="6263701"/>
            <a:ext cx="2524542" cy="369332"/>
          </a:xfrm>
          <a:prstGeom prst="rect">
            <a:avLst/>
          </a:prstGeom>
          <a:noFill/>
        </p:spPr>
        <p:txBody>
          <a:bodyPr wrap="square" rtlCol="0">
            <a:spAutoFit/>
          </a:bodyPr>
          <a:lstStyle/>
          <a:p>
            <a:r>
              <a:rPr lang="zh-CN" altLang="en-US" sz="1800" b="0" dirty="0" smtClean="0">
                <a:latin typeface="华文行楷" panose="02010800040101010101" pitchFamily="2" charset="-122"/>
                <a:ea typeface="华文行楷" panose="02010800040101010101" pitchFamily="2" charset="-122"/>
              </a:rPr>
              <a:t>微机原理与单片机应用</a:t>
            </a:r>
            <a:endParaRPr lang="zh-CN" altLang="en-US" sz="1800" b="0" dirty="0">
              <a:latin typeface="华文行楷" panose="02010800040101010101" pitchFamily="2" charset="-122"/>
              <a:ea typeface="华文行楷" panose="02010800040101010101" pitchFamily="2" charset="-122"/>
            </a:endParaRPr>
          </a:p>
        </p:txBody>
      </p:sp>
      <p:sp>
        <p:nvSpPr>
          <p:cNvPr id="9" name="AutoShape 4"/>
          <p:cNvSpPr>
            <a:spLocks noChangeArrowheads="1"/>
          </p:cNvSpPr>
          <p:nvPr userDrawn="1"/>
        </p:nvSpPr>
        <p:spPr bwMode="auto">
          <a:xfrm>
            <a:off x="566738" y="941137"/>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 name="Line 5"/>
          <p:cNvSpPr>
            <a:spLocks noChangeShapeType="1"/>
          </p:cNvSpPr>
          <p:nvPr userDrawn="1"/>
        </p:nvSpPr>
        <p:spPr bwMode="auto">
          <a:xfrm flipV="1">
            <a:off x="609600" y="6093296"/>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6231342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9802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204" y="188640"/>
            <a:ext cx="8001000" cy="679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600" y="1268760"/>
            <a:ext cx="7958138" cy="471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 name="Rectangle 6"/>
          <p:cNvSpPr>
            <a:spLocks noGrp="1" noChangeArrowheads="1"/>
          </p:cNvSpPr>
          <p:nvPr>
            <p:ph type="dt" sz="half" idx="2"/>
          </p:nvPr>
        </p:nvSpPr>
        <p:spPr>
          <a:xfrm>
            <a:off x="5039072" y="6247044"/>
            <a:ext cx="1981200" cy="476250"/>
          </a:xfrm>
          <a:prstGeom prst="rect">
            <a:avLst/>
          </a:prstGeom>
          <a:ln/>
        </p:spPr>
        <p:txBody>
          <a:bodyPr/>
          <a:lstStyle>
            <a:lvl1pPr>
              <a:defRPr/>
            </a:lvl1pPr>
          </a:lstStyle>
          <a:p>
            <a:pPr>
              <a:defRPr/>
            </a:pPr>
            <a:endParaRPr lang="en-US" altLang="zh-CN" dirty="0"/>
          </a:p>
        </p:txBody>
      </p:sp>
      <p:sp>
        <p:nvSpPr>
          <p:cNvPr id="12" name="Rectangle 7"/>
          <p:cNvSpPr>
            <a:spLocks noGrp="1" noChangeArrowheads="1"/>
          </p:cNvSpPr>
          <p:nvPr>
            <p:ph type="ftr" sz="quarter" idx="3"/>
          </p:nvPr>
        </p:nvSpPr>
        <p:spPr>
          <a:xfrm>
            <a:off x="7020272" y="6247044"/>
            <a:ext cx="1080120" cy="476250"/>
          </a:xfrm>
          <a:prstGeom prst="rect">
            <a:avLst/>
          </a:prstGeom>
          <a:ln/>
        </p:spPr>
        <p:txBody>
          <a:bodyPr/>
          <a:lstStyle>
            <a:lvl1pPr>
              <a:defRPr/>
            </a:lvl1pPr>
          </a:lstStyle>
          <a:p>
            <a:pPr>
              <a:defRPr/>
            </a:pPr>
            <a:endParaRPr lang="en-US" altLang="zh-CN" dirty="0"/>
          </a:p>
        </p:txBody>
      </p:sp>
      <p:sp>
        <p:nvSpPr>
          <p:cNvPr id="13" name="Rectangle 8"/>
          <p:cNvSpPr>
            <a:spLocks noGrp="1" noChangeArrowheads="1"/>
          </p:cNvSpPr>
          <p:nvPr>
            <p:ph type="sldNum" sz="quarter" idx="4"/>
          </p:nvPr>
        </p:nvSpPr>
        <p:spPr>
          <a:xfrm>
            <a:off x="8100392" y="6245225"/>
            <a:ext cx="474812" cy="476250"/>
          </a:xfrm>
          <a:prstGeom prst="rect">
            <a:avLst/>
          </a:prstGeom>
          <a:ln/>
        </p:spPr>
        <p:txBody>
          <a:bodyPr/>
          <a:lstStyle>
            <a:lvl1pPr>
              <a:defRPr sz="1600"/>
            </a:lvl1pPr>
          </a:lstStyle>
          <a:p>
            <a:pPr>
              <a:defRPr/>
            </a:pPr>
            <a:fld id="{BC120BD5-977A-42A5-BBAD-59A61BB20C95}"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4663" r:id="rId1"/>
    <p:sldLayoutId id="2147484587" r:id="rId2"/>
    <p:sldLayoutId id="2147484665" r:id="rId3"/>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2800" b="1">
          <a:solidFill>
            <a:srgbClr val="800000"/>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2pPr>
      <a:lvl3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3pPr>
      <a:lvl4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4pPr>
      <a:lvl5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5pPr>
      <a:lvl6pPr marL="457200" algn="l" rtl="0" fontAlgn="base">
        <a:spcBef>
          <a:spcPct val="0"/>
        </a:spcBef>
        <a:spcAft>
          <a:spcPct val="0"/>
        </a:spcAft>
        <a:defRPr kumimoji="1" sz="2800" b="1">
          <a:solidFill>
            <a:srgbClr val="800000"/>
          </a:solidFill>
          <a:latin typeface="Batang" pitchFamily="18" charset="-127"/>
          <a:ea typeface="宋体" pitchFamily="2" charset="-122"/>
        </a:defRPr>
      </a:lvl6pPr>
      <a:lvl7pPr marL="914400" algn="l" rtl="0" fontAlgn="base">
        <a:spcBef>
          <a:spcPct val="0"/>
        </a:spcBef>
        <a:spcAft>
          <a:spcPct val="0"/>
        </a:spcAft>
        <a:defRPr kumimoji="1" sz="2800" b="1">
          <a:solidFill>
            <a:srgbClr val="800000"/>
          </a:solidFill>
          <a:latin typeface="Batang" pitchFamily="18" charset="-127"/>
          <a:ea typeface="宋体" pitchFamily="2" charset="-122"/>
        </a:defRPr>
      </a:lvl7pPr>
      <a:lvl8pPr marL="1371600" algn="l" rtl="0" fontAlgn="base">
        <a:spcBef>
          <a:spcPct val="0"/>
        </a:spcBef>
        <a:spcAft>
          <a:spcPct val="0"/>
        </a:spcAft>
        <a:defRPr kumimoji="1" sz="2800" b="1">
          <a:solidFill>
            <a:srgbClr val="800000"/>
          </a:solidFill>
          <a:latin typeface="Batang" pitchFamily="18" charset="-127"/>
          <a:ea typeface="宋体" pitchFamily="2" charset="-122"/>
        </a:defRPr>
      </a:lvl8pPr>
      <a:lvl9pPr marL="1828800" algn="l" rtl="0" fontAlgn="base">
        <a:spcBef>
          <a:spcPct val="0"/>
        </a:spcBef>
        <a:spcAft>
          <a:spcPct val="0"/>
        </a:spcAft>
        <a:defRPr kumimoji="1" sz="2800" b="1">
          <a:solidFill>
            <a:srgbClr val="800000"/>
          </a:solidFill>
          <a:latin typeface="Batang" pitchFamily="18" charset="-127"/>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a:solidFill>
            <a:schemeClr val="tx1"/>
          </a:solidFill>
          <a:latin typeface="华文楷体" panose="02010600040101010101" pitchFamily="2" charset="-122"/>
          <a:ea typeface="华文楷体" panose="0201060004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anose="05000000000000000000" pitchFamily="2" charset="2"/>
        <a:buChar char="§"/>
        <a:defRPr sz="240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9.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20.wmf"/></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1.wmf"/><Relationship Id="rId4" Type="http://schemas.openxmlformats.org/officeDocument/2006/relationships/oleObject" Target="../embeddings/oleObject4.bin"/></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7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pcpop.com/pcpopimg/04/11/23-15-24-40-41081875.jpg"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zh-CN" altLang="en-US" dirty="0"/>
              <a:t>第</a:t>
            </a:r>
            <a:r>
              <a:rPr lang="en-US" altLang="zh-CN" dirty="0"/>
              <a:t>2</a:t>
            </a:r>
            <a:r>
              <a:rPr lang="zh-CN" altLang="en-US" dirty="0"/>
              <a:t>章   </a:t>
            </a:r>
            <a:r>
              <a:rPr lang="en-US" altLang="zh-CN" dirty="0"/>
              <a:t>16</a:t>
            </a:r>
            <a:r>
              <a:rPr lang="zh-CN" altLang="en-US" dirty="0"/>
              <a:t>位和</a:t>
            </a:r>
            <a:r>
              <a:rPr lang="en-US" altLang="zh-CN" dirty="0"/>
              <a:t>32</a:t>
            </a:r>
            <a:r>
              <a:rPr lang="zh-CN" altLang="en-US" dirty="0"/>
              <a:t>位微处理器</a:t>
            </a:r>
          </a:p>
        </p:txBody>
      </p:sp>
      <p:sp>
        <p:nvSpPr>
          <p:cNvPr id="14339" name="矩形 3"/>
          <p:cNvSpPr>
            <a:spLocks noChangeArrowheads="1"/>
          </p:cNvSpPr>
          <p:nvPr/>
        </p:nvSpPr>
        <p:spPr bwMode="auto">
          <a:xfrm>
            <a:off x="5368925" y="5516563"/>
            <a:ext cx="3057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lgn="ctr" eaLnBrk="1" hangingPunct="1">
              <a:spcBef>
                <a:spcPct val="20000"/>
              </a:spcBef>
            </a:pPr>
            <a:r>
              <a:rPr lang="zh-CN" altLang="en-US" sz="3200" b="1">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主讲人：荣生辉</a:t>
            </a:r>
            <a:endParaRPr lang="en-US" altLang="zh-CN" sz="32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fld id="{8B8013CD-EC69-430F-8560-47F74A4094E0}" type="slidenum">
              <a:rPr lang="en-US" altLang="zh-CN" sz="1200" smtClean="0"/>
              <a:pPr/>
              <a:t>10</a:t>
            </a:fld>
            <a:endParaRPr lang="en-US" altLang="zh-CN" sz="1200" smtClean="0"/>
          </a:p>
        </p:txBody>
      </p:sp>
      <p:sp>
        <p:nvSpPr>
          <p:cNvPr id="3" name="内容占位符 2"/>
          <p:cNvSpPr>
            <a:spLocks noGrp="1"/>
          </p:cNvSpPr>
          <p:nvPr>
            <p:ph sz="quarter" idx="1"/>
          </p:nvPr>
        </p:nvSpPr>
        <p:spPr>
          <a:xfrm>
            <a:off x="574205" y="1052737"/>
            <a:ext cx="4717876" cy="5400600"/>
          </a:xfrm>
        </p:spPr>
        <p:txBody>
          <a:bodyPr>
            <a:noAutofit/>
          </a:bodyPr>
          <a:lstStyle/>
          <a:p>
            <a:pPr indent="0">
              <a:buNone/>
              <a:defRPr/>
            </a:pPr>
            <a:r>
              <a:rPr lang="zh-CN" altLang="zh-CN" sz="2800" b="1" dirty="0" smtClean="0"/>
              <a:t>寄存器</a:t>
            </a:r>
            <a:r>
              <a:rPr lang="zh-CN" altLang="en-US" sz="2800" b="1" dirty="0" smtClean="0"/>
              <a:t>应用</a:t>
            </a:r>
            <a:endParaRPr lang="en-US" altLang="zh-CN" sz="2800" b="1" dirty="0" smtClean="0"/>
          </a:p>
          <a:p>
            <a:pPr marL="342900" indent="-342900">
              <a:buClr>
                <a:srgbClr val="CC0000"/>
              </a:buClr>
              <a:defRPr/>
            </a:pPr>
            <a:r>
              <a:rPr lang="zh-CN" altLang="zh-CN" dirty="0" smtClean="0">
                <a:solidFill>
                  <a:srgbClr val="000000"/>
                </a:solidFill>
              </a:rPr>
              <a:t>应用</a:t>
            </a:r>
            <a:r>
              <a:rPr lang="zh-CN" altLang="zh-CN" dirty="0">
                <a:solidFill>
                  <a:srgbClr val="000000"/>
                </a:solidFill>
              </a:rPr>
              <a:t>于运算器中，主要</a:t>
            </a:r>
            <a:r>
              <a:rPr lang="zh-CN" altLang="zh-CN" dirty="0" smtClean="0">
                <a:solidFill>
                  <a:srgbClr val="000000"/>
                </a:solidFill>
              </a:rPr>
              <a:t>功能是</a:t>
            </a:r>
            <a:r>
              <a:rPr lang="zh-CN" altLang="zh-CN" dirty="0">
                <a:solidFill>
                  <a:srgbClr val="000000"/>
                </a:solidFill>
              </a:rPr>
              <a:t>运算中存储数码、运算结果。</a:t>
            </a:r>
            <a:endParaRPr lang="en-US" altLang="zh-CN" dirty="0">
              <a:solidFill>
                <a:srgbClr val="000000"/>
              </a:solidFill>
            </a:endParaRPr>
          </a:p>
          <a:p>
            <a:pPr marL="342900" indent="-342900">
              <a:buClr>
                <a:srgbClr val="CC0000"/>
              </a:buClr>
              <a:defRPr/>
            </a:pPr>
            <a:r>
              <a:rPr lang="zh-CN" altLang="zh-CN" dirty="0" smtClean="0">
                <a:solidFill>
                  <a:srgbClr val="000000"/>
                </a:solidFill>
              </a:rPr>
              <a:t>应用</a:t>
            </a:r>
            <a:r>
              <a:rPr lang="zh-CN" altLang="zh-CN" dirty="0">
                <a:solidFill>
                  <a:srgbClr val="000000"/>
                </a:solidFill>
              </a:rPr>
              <a:t>于</a:t>
            </a:r>
            <a:r>
              <a:rPr lang="en-US" altLang="zh-CN" dirty="0">
                <a:solidFill>
                  <a:srgbClr val="000000"/>
                </a:solidFill>
              </a:rPr>
              <a:t>CPU</a:t>
            </a:r>
            <a:r>
              <a:rPr lang="zh-CN" altLang="zh-CN" dirty="0">
                <a:solidFill>
                  <a:srgbClr val="000000"/>
                </a:solidFill>
              </a:rPr>
              <a:t>中，寄存器</a:t>
            </a:r>
            <a:r>
              <a:rPr lang="zh-CN" altLang="zh-CN" dirty="0" smtClean="0">
                <a:solidFill>
                  <a:srgbClr val="000000"/>
                </a:solidFill>
              </a:rPr>
              <a:t>是中央处理器</a:t>
            </a:r>
            <a:r>
              <a:rPr lang="zh-CN" altLang="zh-CN" dirty="0">
                <a:solidFill>
                  <a:srgbClr val="000000"/>
                </a:solidFill>
              </a:rPr>
              <a:t>（</a:t>
            </a:r>
            <a:r>
              <a:rPr lang="en-US" altLang="zh-CN" dirty="0">
                <a:solidFill>
                  <a:srgbClr val="000000"/>
                </a:solidFill>
              </a:rPr>
              <a:t>CPU</a:t>
            </a:r>
            <a:r>
              <a:rPr lang="zh-CN" altLang="zh-CN" dirty="0">
                <a:solidFill>
                  <a:srgbClr val="000000"/>
                </a:solidFill>
              </a:rPr>
              <a:t>）内部</a:t>
            </a:r>
            <a:r>
              <a:rPr lang="zh-CN" altLang="zh-CN" dirty="0" smtClean="0">
                <a:solidFill>
                  <a:srgbClr val="000000"/>
                </a:solidFill>
              </a:rPr>
              <a:t>重要</a:t>
            </a:r>
            <a:r>
              <a:rPr lang="zh-CN" altLang="zh-CN" dirty="0">
                <a:solidFill>
                  <a:srgbClr val="000000"/>
                </a:solidFill>
              </a:rPr>
              <a:t>的数据存储资源，是</a:t>
            </a:r>
            <a:r>
              <a:rPr lang="zh-CN" altLang="zh-CN" dirty="0" smtClean="0">
                <a:solidFill>
                  <a:srgbClr val="000000"/>
                </a:solidFill>
              </a:rPr>
              <a:t>有限存贮</a:t>
            </a:r>
            <a:r>
              <a:rPr lang="zh-CN" altLang="zh-CN" dirty="0">
                <a:solidFill>
                  <a:srgbClr val="000000"/>
                </a:solidFill>
              </a:rPr>
              <a:t>容量的高速存贮部件</a:t>
            </a:r>
            <a:r>
              <a:rPr lang="zh-CN" altLang="zh-CN" dirty="0" smtClean="0">
                <a:solidFill>
                  <a:srgbClr val="000000"/>
                </a:solidFill>
              </a:rPr>
              <a:t>，用来</a:t>
            </a:r>
            <a:r>
              <a:rPr lang="zh-CN" altLang="zh-CN" dirty="0">
                <a:solidFill>
                  <a:srgbClr val="000000"/>
                </a:solidFill>
              </a:rPr>
              <a:t>暂存</a:t>
            </a:r>
            <a:r>
              <a:rPr lang="en-US" altLang="zh-CN" dirty="0" err="1">
                <a:solidFill>
                  <a:srgbClr val="000000"/>
                </a:solidFill>
              </a:rPr>
              <a:t>指令</a:t>
            </a:r>
            <a:r>
              <a:rPr lang="zh-CN" altLang="zh-CN" dirty="0">
                <a:solidFill>
                  <a:srgbClr val="000000"/>
                </a:solidFill>
              </a:rPr>
              <a:t>、数据和地址。</a:t>
            </a:r>
            <a:endParaRPr lang="en-US" altLang="zh-CN" dirty="0">
              <a:solidFill>
                <a:srgbClr val="000000"/>
              </a:solidFill>
            </a:endParaRPr>
          </a:p>
          <a:p>
            <a:pPr lvl="0">
              <a:buClr>
                <a:srgbClr val="CC0000"/>
              </a:buClr>
              <a:defRPr/>
            </a:pPr>
            <a:endParaRPr lang="zh-CN" altLang="en-US" dirty="0">
              <a:solidFill>
                <a:srgbClr val="000000"/>
              </a:solidFill>
            </a:endParaRPr>
          </a:p>
          <a:p>
            <a:pPr>
              <a:defRPr/>
            </a:pPr>
            <a:endParaRPr lang="zh-CN" altLang="en-US" sz="2400" dirty="0"/>
          </a:p>
        </p:txBody>
      </p:sp>
      <p:sp>
        <p:nvSpPr>
          <p:cNvPr id="5" name="Rectangle 2"/>
          <p:cNvSpPr txBox="1">
            <a:spLocks noChangeArrowheads="1"/>
          </p:cNvSpPr>
          <p:nvPr/>
        </p:nvSpPr>
        <p:spPr bwMode="auto">
          <a:xfrm>
            <a:off x="574204" y="188640"/>
            <a:ext cx="8001000" cy="679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2800" b="1">
                <a:solidFill>
                  <a:srgbClr val="800000"/>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2pPr>
            <a:lvl3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3pPr>
            <a:lvl4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4pPr>
            <a:lvl5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5pPr>
            <a:lvl6pPr marL="457200" algn="l" rtl="0" fontAlgn="base">
              <a:spcBef>
                <a:spcPct val="0"/>
              </a:spcBef>
              <a:spcAft>
                <a:spcPct val="0"/>
              </a:spcAft>
              <a:defRPr kumimoji="1" sz="2800" b="1">
                <a:solidFill>
                  <a:srgbClr val="800000"/>
                </a:solidFill>
                <a:latin typeface="Batang" pitchFamily="18" charset="-127"/>
                <a:ea typeface="宋体" pitchFamily="2" charset="-122"/>
              </a:defRPr>
            </a:lvl6pPr>
            <a:lvl7pPr marL="914400" algn="l" rtl="0" fontAlgn="base">
              <a:spcBef>
                <a:spcPct val="0"/>
              </a:spcBef>
              <a:spcAft>
                <a:spcPct val="0"/>
              </a:spcAft>
              <a:defRPr kumimoji="1" sz="2800" b="1">
                <a:solidFill>
                  <a:srgbClr val="800000"/>
                </a:solidFill>
                <a:latin typeface="Batang" pitchFamily="18" charset="-127"/>
                <a:ea typeface="宋体" pitchFamily="2" charset="-122"/>
              </a:defRPr>
            </a:lvl7pPr>
            <a:lvl8pPr marL="1371600" algn="l" rtl="0" fontAlgn="base">
              <a:spcBef>
                <a:spcPct val="0"/>
              </a:spcBef>
              <a:spcAft>
                <a:spcPct val="0"/>
              </a:spcAft>
              <a:defRPr kumimoji="1" sz="2800" b="1">
                <a:solidFill>
                  <a:srgbClr val="800000"/>
                </a:solidFill>
                <a:latin typeface="Batang" pitchFamily="18" charset="-127"/>
                <a:ea typeface="宋体" pitchFamily="2" charset="-122"/>
              </a:defRPr>
            </a:lvl8pPr>
            <a:lvl9pPr marL="1828800" algn="l" rtl="0" fontAlgn="base">
              <a:spcBef>
                <a:spcPct val="0"/>
              </a:spcBef>
              <a:spcAft>
                <a:spcPct val="0"/>
              </a:spcAft>
              <a:defRPr kumimoji="1" sz="2800" b="1">
                <a:solidFill>
                  <a:srgbClr val="800000"/>
                </a:solidFill>
                <a:latin typeface="Batang" pitchFamily="18" charset="-127"/>
                <a:ea typeface="宋体" pitchFamily="2" charset="-122"/>
              </a:defRPr>
            </a:lvl9pPr>
          </a:lstStyle>
          <a:p>
            <a:pPr eaLnBrk="1" hangingPunct="1">
              <a:buFont typeface="Wingdings" panose="05000000000000000000" pitchFamily="2" charset="2"/>
              <a:buNone/>
            </a:pPr>
            <a:r>
              <a:rPr lang="en-US" altLang="zh-CN" kern="0" smtClean="0"/>
              <a:t>2.1  8086</a:t>
            </a:r>
            <a:r>
              <a:rPr lang="zh-CN" altLang="en-US" kern="0" smtClean="0"/>
              <a:t>的编程结构</a:t>
            </a:r>
            <a:endParaRPr lang="zh-CN" altLang="en-US" kern="0"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59" r="4883"/>
          <a:stretch/>
        </p:blipFill>
        <p:spPr bwMode="auto">
          <a:xfrm>
            <a:off x="5220072" y="2129567"/>
            <a:ext cx="3816424"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8395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4 </a:t>
            </a:r>
            <a:r>
              <a:rPr lang="zh-CN" altLang="en-US" sz="2800" b="1" dirty="0" smtClean="0"/>
              <a:t>最</a:t>
            </a:r>
            <a:r>
              <a:rPr lang="zh-CN" altLang="en-US" sz="2800" b="1" dirty="0"/>
              <a:t>大</a:t>
            </a:r>
            <a:r>
              <a:rPr lang="zh-CN" altLang="en-US" sz="2800" b="1" dirty="0" smtClean="0"/>
              <a:t>模式</a:t>
            </a:r>
            <a:endParaRPr lang="en-US" altLang="zh-CN" sz="2800" b="1" dirty="0" smtClean="0"/>
          </a:p>
          <a:p>
            <a:pPr algn="just" eaLnBrk="1" hangingPunct="1">
              <a:spcBef>
                <a:spcPct val="45000"/>
              </a:spcBef>
              <a:buNone/>
            </a:pPr>
            <a:r>
              <a:rPr lang="zh-CN" altLang="en-US" dirty="0" smtClean="0"/>
              <a:t>        上</a:t>
            </a:r>
            <a:r>
              <a:rPr lang="zh-CN" altLang="en-US" dirty="0"/>
              <a:t>表中包含两组读写控制信号</a:t>
            </a:r>
            <a:r>
              <a:rPr lang="en-US" altLang="zh-CN" dirty="0">
                <a:latin typeface="Arial" panose="020B0604020202020204" pitchFamily="34" charset="0"/>
              </a:rPr>
              <a:t>——</a:t>
            </a:r>
            <a:r>
              <a:rPr kumimoji="1" lang="en-US" altLang="zh-CN" b="1" dirty="0">
                <a:solidFill>
                  <a:srgbClr val="669900"/>
                </a:solidFill>
              </a:rPr>
              <a:t>/</a:t>
            </a:r>
            <a:r>
              <a:rPr kumimoji="1" lang="en-US" altLang="zh-CN" b="1" dirty="0" err="1">
                <a:solidFill>
                  <a:srgbClr val="669900"/>
                </a:solidFill>
              </a:rPr>
              <a:t>IORC</a:t>
            </a:r>
            <a:r>
              <a:rPr kumimoji="1" lang="zh-CN" altLang="en-US" b="1" dirty="0">
                <a:solidFill>
                  <a:srgbClr val="669900"/>
                </a:solidFill>
              </a:rPr>
              <a:t>、</a:t>
            </a:r>
            <a:r>
              <a:rPr kumimoji="1" lang="en-US" altLang="zh-CN" b="1" dirty="0">
                <a:solidFill>
                  <a:srgbClr val="669900"/>
                </a:solidFill>
              </a:rPr>
              <a:t>/</a:t>
            </a:r>
            <a:r>
              <a:rPr kumimoji="1" lang="en-US" altLang="zh-CN" b="1" dirty="0" err="1">
                <a:solidFill>
                  <a:srgbClr val="669900"/>
                </a:solidFill>
              </a:rPr>
              <a:t>IOWC</a:t>
            </a:r>
            <a:r>
              <a:rPr kumimoji="1" lang="zh-CN" altLang="en-US" b="1" dirty="0">
                <a:solidFill>
                  <a:srgbClr val="669900"/>
                </a:solidFill>
              </a:rPr>
              <a:t>、 </a:t>
            </a:r>
            <a:r>
              <a:rPr kumimoji="1" lang="en-US" altLang="zh-CN" b="1" dirty="0">
                <a:solidFill>
                  <a:srgbClr val="669900"/>
                </a:solidFill>
              </a:rPr>
              <a:t>/</a:t>
            </a:r>
            <a:r>
              <a:rPr kumimoji="1" lang="en-US" altLang="zh-CN" b="1" dirty="0" err="1">
                <a:solidFill>
                  <a:srgbClr val="669900"/>
                </a:solidFill>
              </a:rPr>
              <a:t>MRDC</a:t>
            </a:r>
            <a:r>
              <a:rPr kumimoji="1" lang="zh-CN" altLang="en-US" b="1" dirty="0">
                <a:solidFill>
                  <a:srgbClr val="669900"/>
                </a:solidFill>
              </a:rPr>
              <a:t>、</a:t>
            </a:r>
            <a:r>
              <a:rPr kumimoji="1" lang="en-US" altLang="zh-CN" b="1" dirty="0">
                <a:solidFill>
                  <a:srgbClr val="669900"/>
                </a:solidFill>
              </a:rPr>
              <a:t>/</a:t>
            </a:r>
            <a:r>
              <a:rPr kumimoji="1" lang="en-US" altLang="zh-CN" b="1" dirty="0" err="1">
                <a:solidFill>
                  <a:srgbClr val="669900"/>
                </a:solidFill>
              </a:rPr>
              <a:t>MWTC</a:t>
            </a:r>
            <a:r>
              <a:rPr kumimoji="1" lang="zh-CN" altLang="en-US" b="1" dirty="0">
                <a:solidFill>
                  <a:srgbClr val="669900"/>
                </a:solidFill>
              </a:rPr>
              <a:t>都是在总线周期的中间部分输出。在任何一个总线周期内，上面</a:t>
            </a:r>
            <a:r>
              <a:rPr kumimoji="1" lang="en-US" altLang="zh-CN" b="1" dirty="0">
                <a:solidFill>
                  <a:srgbClr val="669900"/>
                </a:solidFill>
              </a:rPr>
              <a:t>4</a:t>
            </a:r>
            <a:r>
              <a:rPr kumimoji="1" lang="zh-CN" altLang="en-US" b="1" dirty="0">
                <a:solidFill>
                  <a:srgbClr val="669900"/>
                </a:solidFill>
              </a:rPr>
              <a:t>个信号中只能有</a:t>
            </a:r>
            <a:r>
              <a:rPr kumimoji="1" lang="en-US" altLang="zh-CN" b="1" dirty="0">
                <a:solidFill>
                  <a:srgbClr val="669900"/>
                </a:solidFill>
              </a:rPr>
              <a:t>1</a:t>
            </a:r>
            <a:r>
              <a:rPr kumimoji="1" lang="zh-CN" altLang="en-US" b="1" dirty="0">
                <a:solidFill>
                  <a:srgbClr val="669900"/>
                </a:solidFill>
              </a:rPr>
              <a:t>个可发出，以执行对一个物理部件读写操作。</a:t>
            </a:r>
            <a:r>
              <a:rPr kumimoji="1" lang="en-US" altLang="zh-CN" b="1" dirty="0">
                <a:solidFill>
                  <a:srgbClr val="669900"/>
                </a:solidFill>
              </a:rPr>
              <a:t>/</a:t>
            </a:r>
            <a:r>
              <a:rPr kumimoji="1" lang="en-US" altLang="zh-CN" b="1" dirty="0" err="1">
                <a:solidFill>
                  <a:srgbClr val="669900"/>
                </a:solidFill>
              </a:rPr>
              <a:t>MRDC</a:t>
            </a:r>
            <a:r>
              <a:rPr kumimoji="1" lang="zh-CN" altLang="en-US" b="1" dirty="0">
                <a:solidFill>
                  <a:srgbClr val="669900"/>
                </a:solidFill>
              </a:rPr>
              <a:t>读存储器命令</a:t>
            </a:r>
            <a:r>
              <a:rPr kumimoji="1" lang="zh-CN" altLang="en-US" sz="1800" b="1" dirty="0">
                <a:solidFill>
                  <a:srgbClr val="669900"/>
                </a:solidFill>
              </a:rPr>
              <a:t>（</a:t>
            </a:r>
            <a:r>
              <a:rPr kumimoji="1" lang="en-US" altLang="zh-CN" sz="1800" b="1" dirty="0">
                <a:solidFill>
                  <a:srgbClr val="669900"/>
                </a:solidFill>
              </a:rPr>
              <a:t>Memory </a:t>
            </a:r>
            <a:r>
              <a:rPr kumimoji="1" lang="en-US" altLang="zh-CN" sz="1800" b="1" dirty="0" err="1">
                <a:solidFill>
                  <a:srgbClr val="669900"/>
                </a:solidFill>
              </a:rPr>
              <a:t>ReaD</a:t>
            </a:r>
            <a:r>
              <a:rPr kumimoji="1" lang="en-US" altLang="zh-CN" sz="1800" b="1" dirty="0">
                <a:solidFill>
                  <a:srgbClr val="669900"/>
                </a:solidFill>
              </a:rPr>
              <a:t> Command</a:t>
            </a:r>
            <a:r>
              <a:rPr kumimoji="1" lang="zh-CN" altLang="en-US" sz="1800" b="1" dirty="0">
                <a:solidFill>
                  <a:srgbClr val="669900"/>
                </a:solidFill>
              </a:rPr>
              <a:t>）</a:t>
            </a:r>
            <a:r>
              <a:rPr kumimoji="1" lang="zh-CN" altLang="en-US" b="1" dirty="0">
                <a:solidFill>
                  <a:srgbClr val="669900"/>
                </a:solidFill>
              </a:rPr>
              <a:t>信号，</a:t>
            </a:r>
            <a:r>
              <a:rPr kumimoji="1" lang="zh-CN" altLang="en-US" b="1" dirty="0"/>
              <a:t>用来通知内存将所寻址的单元中的内容送到数据总线。</a:t>
            </a:r>
            <a:endParaRPr lang="zh-CN" altLang="zh-CN" dirty="0"/>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100</a:t>
            </a:fld>
            <a:endParaRPr lang="en-US" altLang="zh-CN" dirty="0"/>
          </a:p>
        </p:txBody>
      </p:sp>
    </p:spTree>
    <p:extLst>
      <p:ext uri="{BB962C8B-B14F-4D97-AF65-F5344CB8AC3E}">
        <p14:creationId xmlns:p14="http://schemas.microsoft.com/office/powerpoint/2010/main" val="389497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4 </a:t>
            </a:r>
            <a:r>
              <a:rPr lang="zh-CN" altLang="en-US" sz="2800" b="1" dirty="0" smtClean="0"/>
              <a:t>最</a:t>
            </a:r>
            <a:r>
              <a:rPr lang="zh-CN" altLang="en-US" sz="2800" b="1" dirty="0"/>
              <a:t>大</a:t>
            </a:r>
            <a:r>
              <a:rPr lang="zh-CN" altLang="en-US" sz="2800" b="1" dirty="0" smtClean="0"/>
              <a:t>模式</a:t>
            </a:r>
            <a:endParaRPr lang="en-US" altLang="zh-CN" sz="2800" b="1" dirty="0" smtClean="0"/>
          </a:p>
          <a:p>
            <a:pPr lvl="0" algn="just" eaLnBrk="1" hangingPunct="1">
              <a:buClr>
                <a:srgbClr val="CC0000"/>
              </a:buClr>
              <a:buNone/>
            </a:pPr>
            <a:r>
              <a:rPr lang="zh-CN" altLang="en-US" dirty="0" smtClean="0"/>
              <a:t>        </a:t>
            </a:r>
            <a:r>
              <a:rPr kumimoji="1" lang="en-US" altLang="zh-CN" dirty="0" smtClean="0">
                <a:solidFill>
                  <a:srgbClr val="669900"/>
                </a:solidFill>
              </a:rPr>
              <a:t>/</a:t>
            </a:r>
            <a:r>
              <a:rPr kumimoji="1" lang="en-US" altLang="zh-CN" dirty="0" err="1">
                <a:solidFill>
                  <a:srgbClr val="669900"/>
                </a:solidFill>
              </a:rPr>
              <a:t>MWTC</a:t>
            </a:r>
            <a:r>
              <a:rPr kumimoji="1" lang="zh-CN" altLang="en-US" dirty="0">
                <a:solidFill>
                  <a:srgbClr val="669900"/>
                </a:solidFill>
              </a:rPr>
              <a:t>写存储器命令（</a:t>
            </a:r>
            <a:r>
              <a:rPr kumimoji="1" lang="en-US" altLang="zh-CN" dirty="0">
                <a:solidFill>
                  <a:srgbClr val="669900"/>
                </a:solidFill>
              </a:rPr>
              <a:t>Memory </a:t>
            </a:r>
            <a:r>
              <a:rPr kumimoji="1" lang="en-US" altLang="zh-CN" dirty="0" err="1">
                <a:solidFill>
                  <a:srgbClr val="669900"/>
                </a:solidFill>
              </a:rPr>
              <a:t>WirTe</a:t>
            </a:r>
            <a:r>
              <a:rPr kumimoji="1" lang="en-US" altLang="zh-CN" dirty="0">
                <a:solidFill>
                  <a:srgbClr val="669900"/>
                </a:solidFill>
              </a:rPr>
              <a:t> Command</a:t>
            </a:r>
            <a:r>
              <a:rPr kumimoji="1" lang="zh-CN" altLang="en-US" dirty="0">
                <a:solidFill>
                  <a:srgbClr val="669900"/>
                </a:solidFill>
              </a:rPr>
              <a:t>）信号，</a:t>
            </a:r>
            <a:r>
              <a:rPr kumimoji="1" lang="zh-CN" altLang="en-US" dirty="0">
                <a:solidFill>
                  <a:srgbClr val="000000"/>
                </a:solidFill>
              </a:rPr>
              <a:t>用来</a:t>
            </a:r>
            <a:r>
              <a:rPr kumimoji="1" lang="zh-CN" altLang="en-US" dirty="0" smtClean="0">
                <a:solidFill>
                  <a:srgbClr val="000000"/>
                </a:solidFill>
              </a:rPr>
              <a:t>通知内存</a:t>
            </a:r>
            <a:r>
              <a:rPr kumimoji="1" lang="zh-CN" altLang="en-US" dirty="0">
                <a:solidFill>
                  <a:srgbClr val="000000"/>
                </a:solidFill>
              </a:rPr>
              <a:t>接受送到数据总线上的内容，并将数据写入到所寻址的单元中。</a:t>
            </a:r>
            <a:r>
              <a:rPr kumimoji="1" lang="en-US" altLang="zh-CN" dirty="0">
                <a:solidFill>
                  <a:srgbClr val="669900"/>
                </a:solidFill>
              </a:rPr>
              <a:t>/</a:t>
            </a:r>
            <a:r>
              <a:rPr kumimoji="1" lang="en-US" altLang="zh-CN" dirty="0" err="1">
                <a:solidFill>
                  <a:srgbClr val="669900"/>
                </a:solidFill>
              </a:rPr>
              <a:t>IORC</a:t>
            </a:r>
            <a:r>
              <a:rPr kumimoji="1" lang="zh-CN" altLang="en-US" dirty="0">
                <a:solidFill>
                  <a:srgbClr val="669900"/>
                </a:solidFill>
              </a:rPr>
              <a:t>读</a:t>
            </a:r>
            <a:r>
              <a:rPr kumimoji="1" lang="en-US" altLang="zh-CN" dirty="0">
                <a:solidFill>
                  <a:srgbClr val="669900"/>
                </a:solidFill>
              </a:rPr>
              <a:t>I/O</a:t>
            </a:r>
            <a:r>
              <a:rPr kumimoji="1" lang="zh-CN" altLang="en-US" dirty="0">
                <a:solidFill>
                  <a:srgbClr val="669900"/>
                </a:solidFill>
              </a:rPr>
              <a:t>命令（</a:t>
            </a:r>
            <a:r>
              <a:rPr kumimoji="1" lang="en-US" altLang="zh-CN" dirty="0">
                <a:solidFill>
                  <a:srgbClr val="669900"/>
                </a:solidFill>
              </a:rPr>
              <a:t>I/O Read Command</a:t>
            </a:r>
            <a:r>
              <a:rPr kumimoji="1" lang="zh-CN" altLang="en-US" dirty="0">
                <a:solidFill>
                  <a:srgbClr val="669900"/>
                </a:solidFill>
              </a:rPr>
              <a:t>）信号，</a:t>
            </a:r>
            <a:r>
              <a:rPr kumimoji="1" lang="zh-CN" altLang="en-US" dirty="0">
                <a:solidFill>
                  <a:srgbClr val="000000"/>
                </a:solidFill>
              </a:rPr>
              <a:t>用来通知</a:t>
            </a:r>
            <a:r>
              <a:rPr kumimoji="1" lang="en-US" altLang="zh-CN" dirty="0">
                <a:solidFill>
                  <a:srgbClr val="000000"/>
                </a:solidFill>
              </a:rPr>
              <a:t>I/0</a:t>
            </a:r>
            <a:r>
              <a:rPr kumimoji="1" lang="zh-CN" altLang="en-US" dirty="0">
                <a:solidFill>
                  <a:srgbClr val="000000"/>
                </a:solidFill>
              </a:rPr>
              <a:t>接口将所寻址的端口中的内容送到数据总线。</a:t>
            </a:r>
            <a:r>
              <a:rPr kumimoji="1" lang="en-US" altLang="zh-CN" dirty="0">
                <a:solidFill>
                  <a:srgbClr val="669900"/>
                </a:solidFill>
              </a:rPr>
              <a:t>/</a:t>
            </a:r>
            <a:r>
              <a:rPr kumimoji="1" lang="en-US" altLang="zh-CN" dirty="0" err="1">
                <a:solidFill>
                  <a:srgbClr val="669900"/>
                </a:solidFill>
              </a:rPr>
              <a:t>IOWC</a:t>
            </a:r>
            <a:r>
              <a:rPr kumimoji="1" lang="zh-CN" altLang="en-US" dirty="0">
                <a:solidFill>
                  <a:srgbClr val="669900"/>
                </a:solidFill>
              </a:rPr>
              <a:t>写</a:t>
            </a:r>
            <a:r>
              <a:rPr kumimoji="1" lang="en-US" altLang="zh-CN" dirty="0">
                <a:solidFill>
                  <a:srgbClr val="669900"/>
                </a:solidFill>
              </a:rPr>
              <a:t>I/O</a:t>
            </a:r>
            <a:r>
              <a:rPr kumimoji="1" lang="zh-CN" altLang="en-US" dirty="0">
                <a:solidFill>
                  <a:srgbClr val="669900"/>
                </a:solidFill>
              </a:rPr>
              <a:t>命令（ </a:t>
            </a:r>
            <a:r>
              <a:rPr kumimoji="1" lang="en-US" altLang="zh-CN" dirty="0">
                <a:solidFill>
                  <a:srgbClr val="669900"/>
                </a:solidFill>
              </a:rPr>
              <a:t>I/O Write Command </a:t>
            </a:r>
            <a:r>
              <a:rPr kumimoji="1" lang="zh-CN" altLang="en-US" dirty="0">
                <a:solidFill>
                  <a:srgbClr val="669900"/>
                </a:solidFill>
              </a:rPr>
              <a:t>）信号，</a:t>
            </a:r>
            <a:r>
              <a:rPr kumimoji="1" lang="zh-CN" altLang="en-US" dirty="0">
                <a:solidFill>
                  <a:srgbClr val="000000"/>
                </a:solidFill>
              </a:rPr>
              <a:t>用来通知</a:t>
            </a:r>
            <a:r>
              <a:rPr kumimoji="1" lang="en-US" altLang="zh-CN" dirty="0">
                <a:solidFill>
                  <a:srgbClr val="000000"/>
                </a:solidFill>
              </a:rPr>
              <a:t>I/0</a:t>
            </a:r>
            <a:r>
              <a:rPr kumimoji="1" lang="zh-CN" altLang="en-US" dirty="0">
                <a:solidFill>
                  <a:srgbClr val="000000"/>
                </a:solidFill>
              </a:rPr>
              <a:t>接口接受送到数据总线上的内容，并将数据写入到所寻址的端口中。</a:t>
            </a:r>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101</a:t>
            </a:fld>
            <a:endParaRPr lang="en-US" altLang="zh-CN" dirty="0"/>
          </a:p>
        </p:txBody>
      </p:sp>
    </p:spTree>
    <p:extLst>
      <p:ext uri="{BB962C8B-B14F-4D97-AF65-F5344CB8AC3E}">
        <p14:creationId xmlns:p14="http://schemas.microsoft.com/office/powerpoint/2010/main" val="9905890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4 </a:t>
            </a:r>
            <a:r>
              <a:rPr lang="zh-CN" altLang="en-US" sz="2800" b="1" dirty="0" smtClean="0"/>
              <a:t>最</a:t>
            </a:r>
            <a:r>
              <a:rPr lang="zh-CN" altLang="en-US" sz="2800" b="1" dirty="0"/>
              <a:t>大</a:t>
            </a:r>
            <a:r>
              <a:rPr lang="zh-CN" altLang="en-US" sz="2800" b="1" dirty="0" smtClean="0"/>
              <a:t>模式</a:t>
            </a:r>
            <a:endParaRPr lang="en-US" altLang="zh-CN" sz="2800" b="1" dirty="0" smtClean="0"/>
          </a:p>
          <a:p>
            <a:pPr eaLnBrk="1" hangingPunct="1">
              <a:buClr>
                <a:srgbClr val="CC0000"/>
              </a:buClr>
            </a:pPr>
            <a:r>
              <a:rPr lang="en-US" altLang="zh-CN" dirty="0" smtClean="0">
                <a:solidFill>
                  <a:srgbClr val="000000"/>
                </a:solidFill>
                <a:latin typeface="Times New Roman" panose="02020603050405020304" pitchFamily="18" charset="0"/>
              </a:rPr>
              <a:t>/</a:t>
            </a:r>
            <a:r>
              <a:rPr lang="en-US" altLang="zh-CN" dirty="0" err="1">
                <a:solidFill>
                  <a:srgbClr val="000000"/>
                </a:solidFill>
                <a:latin typeface="Times New Roman" panose="02020603050405020304" pitchFamily="18" charset="0"/>
              </a:rPr>
              <a:t>AIOWC</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Advanced I/0 Write Command</a:t>
            </a:r>
            <a:r>
              <a:rPr lang="zh-CN" altLang="en-US" dirty="0">
                <a:solidFill>
                  <a:srgbClr val="000000"/>
                </a:solidFill>
                <a:latin typeface="Times New Roman" panose="02020603050405020304" pitchFamily="18" charset="0"/>
              </a:rPr>
              <a:t>）</a:t>
            </a:r>
          </a:p>
          <a:p>
            <a:pPr eaLnBrk="1" hangingPunct="1">
              <a:buClr>
                <a:srgbClr val="CC0000"/>
              </a:buClr>
            </a:pPr>
            <a:r>
              <a:rPr lang="en-US" altLang="zh-CN" dirty="0">
                <a:solidFill>
                  <a:srgbClr val="000000"/>
                </a:solidFill>
                <a:latin typeface="Times New Roman" panose="02020603050405020304" pitchFamily="18" charset="0"/>
              </a:rPr>
              <a:t>/</a:t>
            </a:r>
            <a:r>
              <a:rPr lang="en-US" altLang="zh-CN" dirty="0" err="1">
                <a:solidFill>
                  <a:srgbClr val="000000"/>
                </a:solidFill>
                <a:latin typeface="Times New Roman" panose="02020603050405020304" pitchFamily="18" charset="0"/>
              </a:rPr>
              <a:t>AMWC</a:t>
            </a:r>
            <a:r>
              <a:rPr lang="en-US" altLang="zh-CN" dirty="0">
                <a:solidFill>
                  <a:srgbClr val="000000"/>
                </a:solidFill>
              </a:rPr>
              <a:t> </a:t>
            </a:r>
            <a:r>
              <a:rPr lang="zh-CN" altLang="en-US"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Advanced Memory Write Command</a:t>
            </a:r>
            <a:r>
              <a:rPr lang="zh-CN" altLang="en-US" dirty="0">
                <a:solidFill>
                  <a:srgbClr val="000000"/>
                </a:solidFill>
                <a:latin typeface="Times New Roman" panose="02020603050405020304" pitchFamily="18" charset="0"/>
              </a:rPr>
              <a:t>）</a:t>
            </a:r>
            <a:r>
              <a:rPr lang="zh-CN" altLang="en-US" dirty="0">
                <a:solidFill>
                  <a:srgbClr val="000000"/>
                </a:solidFill>
              </a:rPr>
              <a:t> </a:t>
            </a:r>
          </a:p>
          <a:p>
            <a:pPr lvl="0" eaLnBrk="1" hangingPunct="1">
              <a:buClr>
                <a:srgbClr val="CC0000"/>
              </a:buClr>
              <a:buNone/>
            </a:pPr>
            <a:r>
              <a:rPr lang="zh-CN" altLang="en-US" dirty="0">
                <a:solidFill>
                  <a:srgbClr val="000000"/>
                </a:solidFill>
              </a:rPr>
              <a:t>     </a:t>
            </a:r>
            <a:r>
              <a:rPr lang="zh-CN" altLang="en-US" b="1" dirty="0">
                <a:solidFill>
                  <a:srgbClr val="000000"/>
                </a:solidFill>
              </a:rPr>
              <a:t>功能分别和</a:t>
            </a:r>
            <a:r>
              <a:rPr lang="en-US" altLang="zh-CN" b="1" dirty="0">
                <a:solidFill>
                  <a:srgbClr val="000000"/>
                </a:solidFill>
              </a:rPr>
              <a:t>/</a:t>
            </a:r>
            <a:r>
              <a:rPr lang="en-US" altLang="zh-CN" b="1" dirty="0" err="1">
                <a:solidFill>
                  <a:srgbClr val="000000"/>
                </a:solidFill>
              </a:rPr>
              <a:t>IOWC</a:t>
            </a:r>
            <a:r>
              <a:rPr lang="en-US" altLang="zh-CN" b="1" dirty="0">
                <a:solidFill>
                  <a:srgbClr val="000000"/>
                </a:solidFill>
              </a:rPr>
              <a:t>/</a:t>
            </a:r>
            <a:r>
              <a:rPr lang="en-US" altLang="zh-CN" b="1" dirty="0" err="1">
                <a:solidFill>
                  <a:srgbClr val="000000"/>
                </a:solidFill>
              </a:rPr>
              <a:t>MWTC</a:t>
            </a:r>
            <a:r>
              <a:rPr lang="zh-CN" altLang="en-US" b="1" dirty="0">
                <a:solidFill>
                  <a:srgbClr val="000000"/>
                </a:solidFill>
              </a:rPr>
              <a:t>一样，和</a:t>
            </a:r>
            <a:r>
              <a:rPr lang="en-US" altLang="zh-CN" b="1" dirty="0">
                <a:solidFill>
                  <a:srgbClr val="000000"/>
                </a:solidFill>
              </a:rPr>
              <a:t>/</a:t>
            </a:r>
            <a:r>
              <a:rPr lang="en-US" altLang="zh-CN" b="1" dirty="0" err="1">
                <a:solidFill>
                  <a:srgbClr val="000000"/>
                </a:solidFill>
              </a:rPr>
              <a:t>IOWC</a:t>
            </a:r>
            <a:r>
              <a:rPr lang="en-US" altLang="zh-CN" b="1" dirty="0">
                <a:solidFill>
                  <a:srgbClr val="000000"/>
                </a:solidFill>
              </a:rPr>
              <a:t>/</a:t>
            </a:r>
            <a:r>
              <a:rPr lang="en-US" altLang="zh-CN" b="1" dirty="0" err="1">
                <a:solidFill>
                  <a:srgbClr val="000000"/>
                </a:solidFill>
              </a:rPr>
              <a:t>MWTC</a:t>
            </a:r>
            <a:r>
              <a:rPr lang="zh-CN" altLang="en-US" b="1" dirty="0">
                <a:solidFill>
                  <a:srgbClr val="000000"/>
                </a:solidFill>
              </a:rPr>
              <a:t>比起来，只是这两个信号是</a:t>
            </a:r>
            <a:r>
              <a:rPr lang="en-US" altLang="zh-CN" b="1" dirty="0">
                <a:solidFill>
                  <a:srgbClr val="000000"/>
                </a:solidFill>
              </a:rPr>
              <a:t>8288</a:t>
            </a:r>
            <a:r>
              <a:rPr lang="zh-CN" altLang="en-US" b="1" dirty="0">
                <a:solidFill>
                  <a:srgbClr val="000000"/>
                </a:solidFill>
              </a:rPr>
              <a:t>提前一个时钟周期向外设端口或存储器发出的。</a:t>
            </a:r>
            <a:endParaRPr kumimoji="1" lang="zh-CN" altLang="en-US" b="1" dirty="0">
              <a:solidFill>
                <a:srgbClr val="000000"/>
              </a:solidFill>
            </a:endParaRPr>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102</a:t>
            </a:fld>
            <a:endParaRPr lang="en-US" altLang="zh-CN" dirty="0"/>
          </a:p>
        </p:txBody>
      </p:sp>
    </p:spTree>
    <p:extLst>
      <p:ext uri="{BB962C8B-B14F-4D97-AF65-F5344CB8AC3E}">
        <p14:creationId xmlns:p14="http://schemas.microsoft.com/office/powerpoint/2010/main" val="477723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4 </a:t>
            </a:r>
            <a:r>
              <a:rPr lang="zh-CN" altLang="en-US" sz="2800" b="1" dirty="0" smtClean="0"/>
              <a:t>最</a:t>
            </a:r>
            <a:r>
              <a:rPr lang="zh-CN" altLang="en-US" sz="2800" b="1" dirty="0"/>
              <a:t>大</a:t>
            </a:r>
            <a:r>
              <a:rPr lang="zh-CN" altLang="en-US" sz="2800" b="1" dirty="0" smtClean="0"/>
              <a:t>模式</a:t>
            </a:r>
            <a:endParaRPr lang="en-US" altLang="zh-CN" sz="2800" b="1" dirty="0" smtClean="0"/>
          </a:p>
          <a:p>
            <a:pPr lvl="0" eaLnBrk="1" hangingPunct="1">
              <a:buClr>
                <a:srgbClr val="CC0000"/>
              </a:buClr>
              <a:buNone/>
            </a:pPr>
            <a:r>
              <a:rPr kumimoji="1" lang="zh-CN" altLang="en-US" b="1" dirty="0" smtClean="0">
                <a:solidFill>
                  <a:srgbClr val="000000"/>
                </a:solidFill>
              </a:rPr>
              <a:t>        从</a:t>
            </a:r>
            <a:r>
              <a:rPr kumimoji="1" lang="zh-CN" altLang="en-US" b="1" dirty="0">
                <a:solidFill>
                  <a:srgbClr val="000000"/>
                </a:solidFill>
              </a:rPr>
              <a:t>上表看出，除了</a:t>
            </a:r>
            <a:r>
              <a:rPr kumimoji="1" lang="en-US" altLang="zh-CN" b="1" dirty="0">
                <a:solidFill>
                  <a:srgbClr val="000000"/>
                </a:solidFill>
              </a:rPr>
              <a:t>/</a:t>
            </a:r>
            <a:r>
              <a:rPr kumimoji="1" lang="en-US" altLang="zh-CN" b="1" dirty="0" err="1">
                <a:solidFill>
                  <a:srgbClr val="000000"/>
                </a:solidFill>
              </a:rPr>
              <a:t>S1</a:t>
            </a:r>
            <a:r>
              <a:rPr kumimoji="1" lang="en-US" altLang="zh-CN" b="1" dirty="0">
                <a:solidFill>
                  <a:srgbClr val="000000"/>
                </a:solidFill>
              </a:rPr>
              <a:t>=/</a:t>
            </a:r>
            <a:r>
              <a:rPr kumimoji="1" lang="en-US" altLang="zh-CN" b="1" dirty="0" err="1">
                <a:solidFill>
                  <a:srgbClr val="000000"/>
                </a:solidFill>
              </a:rPr>
              <a:t>S0</a:t>
            </a:r>
            <a:r>
              <a:rPr kumimoji="1" lang="en-US" altLang="zh-CN" b="1" dirty="0">
                <a:solidFill>
                  <a:srgbClr val="000000"/>
                </a:solidFill>
              </a:rPr>
              <a:t>=1</a:t>
            </a:r>
            <a:r>
              <a:rPr kumimoji="1" lang="zh-CN" altLang="en-US" b="1" dirty="0">
                <a:solidFill>
                  <a:srgbClr val="000000"/>
                </a:solidFill>
              </a:rPr>
              <a:t>的情况外，只要</a:t>
            </a:r>
            <a:r>
              <a:rPr kumimoji="1" lang="en-US" altLang="zh-CN" b="1" dirty="0">
                <a:solidFill>
                  <a:srgbClr val="000000"/>
                </a:solidFill>
              </a:rPr>
              <a:t>/</a:t>
            </a:r>
            <a:r>
              <a:rPr kumimoji="1" lang="en-US" altLang="zh-CN" b="1" dirty="0" err="1">
                <a:solidFill>
                  <a:srgbClr val="000000"/>
                </a:solidFill>
              </a:rPr>
              <a:t>S2</a:t>
            </a:r>
            <a:r>
              <a:rPr kumimoji="1" lang="zh-CN" altLang="en-US" b="1" dirty="0">
                <a:solidFill>
                  <a:srgbClr val="000000"/>
                </a:solidFill>
              </a:rPr>
              <a:t>为</a:t>
            </a:r>
            <a:r>
              <a:rPr kumimoji="1" lang="en-US" altLang="zh-CN" b="1" dirty="0">
                <a:solidFill>
                  <a:srgbClr val="000000"/>
                </a:solidFill>
              </a:rPr>
              <a:t>0,</a:t>
            </a:r>
            <a:r>
              <a:rPr kumimoji="1" lang="zh-CN" altLang="en-US" b="1" dirty="0">
                <a:solidFill>
                  <a:srgbClr val="000000"/>
                </a:solidFill>
              </a:rPr>
              <a:t>便表示数据传输是在</a:t>
            </a:r>
            <a:r>
              <a:rPr kumimoji="1" lang="en-US" altLang="zh-CN" b="1" dirty="0">
                <a:solidFill>
                  <a:srgbClr val="000000"/>
                </a:solidFill>
              </a:rPr>
              <a:t>I/0</a:t>
            </a:r>
            <a:r>
              <a:rPr kumimoji="1" lang="zh-CN" altLang="en-US" b="1" dirty="0">
                <a:solidFill>
                  <a:srgbClr val="000000"/>
                </a:solidFill>
              </a:rPr>
              <a:t>接口和</a:t>
            </a:r>
            <a:r>
              <a:rPr kumimoji="1" lang="en-US" altLang="zh-CN" b="1" dirty="0">
                <a:solidFill>
                  <a:srgbClr val="000000"/>
                </a:solidFill>
              </a:rPr>
              <a:t>CPU</a:t>
            </a:r>
            <a:r>
              <a:rPr kumimoji="1" lang="zh-CN" altLang="en-US" b="1" dirty="0">
                <a:solidFill>
                  <a:srgbClr val="000000"/>
                </a:solidFill>
              </a:rPr>
              <a:t>之间进行的；而</a:t>
            </a:r>
            <a:r>
              <a:rPr kumimoji="1" lang="en-US" altLang="zh-CN" b="1" dirty="0">
                <a:solidFill>
                  <a:srgbClr val="000000"/>
                </a:solidFill>
              </a:rPr>
              <a:t>/</a:t>
            </a:r>
            <a:r>
              <a:rPr kumimoji="1" lang="en-US" altLang="zh-CN" b="1" dirty="0" err="1">
                <a:solidFill>
                  <a:srgbClr val="000000"/>
                </a:solidFill>
              </a:rPr>
              <a:t>S2</a:t>
            </a:r>
            <a:r>
              <a:rPr kumimoji="1" lang="zh-CN" altLang="en-US" b="1" dirty="0">
                <a:solidFill>
                  <a:srgbClr val="000000"/>
                </a:solidFill>
              </a:rPr>
              <a:t>为</a:t>
            </a:r>
            <a:r>
              <a:rPr kumimoji="1" lang="en-US" altLang="zh-CN" b="1" dirty="0">
                <a:solidFill>
                  <a:srgbClr val="000000"/>
                </a:solidFill>
              </a:rPr>
              <a:t>1</a:t>
            </a:r>
            <a:r>
              <a:rPr kumimoji="1" lang="zh-CN" altLang="en-US" b="1" dirty="0">
                <a:solidFill>
                  <a:srgbClr val="000000"/>
                </a:solidFill>
              </a:rPr>
              <a:t>则表示数据传输是在内存和</a:t>
            </a:r>
            <a:r>
              <a:rPr kumimoji="1" lang="en-US" altLang="zh-CN" b="1" dirty="0">
                <a:solidFill>
                  <a:srgbClr val="000000"/>
                </a:solidFill>
              </a:rPr>
              <a:t>CPU</a:t>
            </a:r>
            <a:r>
              <a:rPr kumimoji="1" lang="zh-CN" altLang="en-US" b="1" dirty="0">
                <a:solidFill>
                  <a:srgbClr val="000000"/>
                </a:solidFill>
              </a:rPr>
              <a:t>之间进行的。</a:t>
            </a:r>
            <a:r>
              <a:rPr kumimoji="1" lang="zh-CN" altLang="en-US" b="1" dirty="0">
                <a:solidFill>
                  <a:srgbClr val="CC3300"/>
                </a:solidFill>
              </a:rPr>
              <a:t>所有</a:t>
            </a:r>
            <a:r>
              <a:rPr kumimoji="1" lang="en-US" altLang="zh-CN" b="1" dirty="0">
                <a:solidFill>
                  <a:srgbClr val="CC3300"/>
                </a:solidFill>
              </a:rPr>
              <a:t>/</a:t>
            </a:r>
            <a:r>
              <a:rPr kumimoji="1" lang="en-US" altLang="zh-CN" b="1" dirty="0" err="1">
                <a:solidFill>
                  <a:srgbClr val="CC3300"/>
                </a:solidFill>
              </a:rPr>
              <a:t>S2</a:t>
            </a:r>
            <a:r>
              <a:rPr kumimoji="1" lang="zh-CN" altLang="en-US" b="1" dirty="0">
                <a:solidFill>
                  <a:srgbClr val="CC3300"/>
                </a:solidFill>
              </a:rPr>
              <a:t>可以看成是区分内存传输和</a:t>
            </a:r>
            <a:r>
              <a:rPr kumimoji="1" lang="en-US" altLang="zh-CN" b="1" dirty="0">
                <a:solidFill>
                  <a:srgbClr val="CC3300"/>
                </a:solidFill>
              </a:rPr>
              <a:t>I/0</a:t>
            </a:r>
            <a:r>
              <a:rPr kumimoji="1" lang="zh-CN" altLang="en-US" b="1" dirty="0">
                <a:solidFill>
                  <a:srgbClr val="CC3300"/>
                </a:solidFill>
              </a:rPr>
              <a:t>传输的标志。</a:t>
            </a:r>
            <a:r>
              <a:rPr kumimoji="1" lang="zh-CN" altLang="en-US" b="1" dirty="0">
                <a:solidFill>
                  <a:srgbClr val="000000"/>
                </a:solidFill>
              </a:rPr>
              <a:t>同理，可得出</a:t>
            </a:r>
            <a:r>
              <a:rPr kumimoji="1" lang="zh-CN" altLang="en-US" b="1" dirty="0">
                <a:solidFill>
                  <a:srgbClr val="CC3300"/>
                </a:solidFill>
              </a:rPr>
              <a:t>，</a:t>
            </a:r>
            <a:r>
              <a:rPr kumimoji="1" lang="en-US" altLang="zh-CN" b="1" dirty="0">
                <a:solidFill>
                  <a:srgbClr val="CC3300"/>
                </a:solidFill>
              </a:rPr>
              <a:t>/</a:t>
            </a:r>
            <a:r>
              <a:rPr kumimoji="1" lang="en-US" altLang="zh-CN" b="1" dirty="0" err="1">
                <a:solidFill>
                  <a:srgbClr val="CC3300"/>
                </a:solidFill>
              </a:rPr>
              <a:t>S1</a:t>
            </a:r>
            <a:r>
              <a:rPr kumimoji="1" lang="zh-CN" altLang="en-US" b="1" dirty="0">
                <a:solidFill>
                  <a:srgbClr val="CC3300"/>
                </a:solidFill>
              </a:rPr>
              <a:t>指出了执行的操作是输入还是输出。</a:t>
            </a:r>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103</a:t>
            </a:fld>
            <a:endParaRPr lang="en-US" altLang="zh-CN" dirty="0"/>
          </a:p>
        </p:txBody>
      </p:sp>
    </p:spTree>
    <p:extLst>
      <p:ext uri="{BB962C8B-B14F-4D97-AF65-F5344CB8AC3E}">
        <p14:creationId xmlns:p14="http://schemas.microsoft.com/office/powerpoint/2010/main" val="1702556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4 </a:t>
            </a:r>
            <a:r>
              <a:rPr lang="zh-CN" altLang="en-US" sz="2800" b="1" dirty="0" smtClean="0"/>
              <a:t>最</a:t>
            </a:r>
            <a:r>
              <a:rPr lang="zh-CN" altLang="en-US" sz="2800" b="1" dirty="0"/>
              <a:t>大</a:t>
            </a:r>
            <a:r>
              <a:rPr lang="zh-CN" altLang="en-US" sz="2800" b="1" dirty="0" smtClean="0"/>
              <a:t>模式</a:t>
            </a:r>
            <a:endParaRPr lang="en-US" altLang="zh-CN" sz="2800" b="1" dirty="0" smtClean="0"/>
          </a:p>
          <a:p>
            <a:pPr lvl="0" eaLnBrk="1" hangingPunct="1">
              <a:buClr>
                <a:srgbClr val="CC0000"/>
              </a:buClr>
              <a:buNone/>
              <a:defRPr/>
            </a:pPr>
            <a:r>
              <a:rPr kumimoji="1" lang="zh-CN" altLang="en-US" b="1" dirty="0">
                <a:solidFill>
                  <a:srgbClr val="000000"/>
                </a:solidFill>
              </a:rPr>
              <a:t>下面介绍两个概念：</a:t>
            </a:r>
          </a:p>
          <a:p>
            <a:pPr lvl="0" eaLnBrk="1" hangingPunct="1">
              <a:buClr>
                <a:srgbClr val="CC0000"/>
              </a:buClr>
              <a:buNone/>
              <a:defRPr/>
            </a:pPr>
            <a:r>
              <a:rPr kumimoji="1" lang="zh-CN" altLang="en-US" b="1" dirty="0">
                <a:solidFill>
                  <a:srgbClr val="CC0000"/>
                </a:solidFill>
              </a:rPr>
              <a:t>有源状态：</a:t>
            </a:r>
            <a:r>
              <a:rPr kumimoji="1" lang="zh-CN" altLang="en-US" b="1" dirty="0">
                <a:solidFill>
                  <a:srgbClr val="000000"/>
                </a:solidFill>
                <a:effectLst>
                  <a:outerShdw blurRad="38100" dist="38100" dir="2700000" algn="tl">
                    <a:srgbClr val="C0C0C0"/>
                  </a:outerShdw>
                </a:effectLst>
              </a:rPr>
              <a:t>对于</a:t>
            </a:r>
            <a:r>
              <a:rPr kumimoji="1" lang="en-US" altLang="zh-CN" b="1" dirty="0">
                <a:solidFill>
                  <a:srgbClr val="000000"/>
                </a:solidFill>
                <a:effectLst>
                  <a:outerShdw blurRad="38100" dist="38100" dir="2700000" algn="tl">
                    <a:srgbClr val="C0C0C0"/>
                  </a:outerShdw>
                </a:effectLst>
              </a:rPr>
              <a:t>/</a:t>
            </a:r>
            <a:r>
              <a:rPr kumimoji="1" lang="en-US" altLang="zh-CN" b="1" dirty="0" err="1">
                <a:solidFill>
                  <a:srgbClr val="000000"/>
                </a:solidFill>
                <a:effectLst>
                  <a:outerShdw blurRad="38100" dist="38100" dir="2700000" algn="tl">
                    <a:srgbClr val="C0C0C0"/>
                  </a:outerShdw>
                </a:effectLst>
              </a:rPr>
              <a:t>S2</a:t>
            </a:r>
            <a:r>
              <a:rPr kumimoji="1" lang="zh-CN" altLang="en-US" b="1" dirty="0">
                <a:solidFill>
                  <a:srgbClr val="000000"/>
                </a:solidFill>
                <a:effectLst>
                  <a:outerShdw blurRad="38100" dist="38100" dir="2700000" algn="tl">
                    <a:srgbClr val="C0C0C0"/>
                  </a:outerShdw>
                </a:effectLst>
              </a:rPr>
              <a:t>、</a:t>
            </a:r>
            <a:r>
              <a:rPr kumimoji="1" lang="en-US" altLang="zh-CN" b="1" dirty="0">
                <a:solidFill>
                  <a:srgbClr val="000000"/>
                </a:solidFill>
                <a:effectLst>
                  <a:outerShdw blurRad="38100" dist="38100" dir="2700000" algn="tl">
                    <a:srgbClr val="C0C0C0"/>
                  </a:outerShdw>
                </a:effectLst>
              </a:rPr>
              <a:t>/</a:t>
            </a:r>
            <a:r>
              <a:rPr kumimoji="1" lang="en-US" altLang="zh-CN" b="1" dirty="0" err="1">
                <a:solidFill>
                  <a:srgbClr val="000000"/>
                </a:solidFill>
                <a:effectLst>
                  <a:outerShdw blurRad="38100" dist="38100" dir="2700000" algn="tl">
                    <a:srgbClr val="C0C0C0"/>
                  </a:outerShdw>
                </a:effectLst>
              </a:rPr>
              <a:t>S1</a:t>
            </a:r>
            <a:r>
              <a:rPr kumimoji="1" lang="zh-CN" altLang="en-US" b="1" dirty="0">
                <a:solidFill>
                  <a:srgbClr val="000000"/>
                </a:solidFill>
                <a:effectLst>
                  <a:outerShdw blurRad="38100" dist="38100" dir="2700000" algn="tl">
                    <a:srgbClr val="C0C0C0"/>
                  </a:outerShdw>
                </a:effectLst>
              </a:rPr>
              <a:t>、</a:t>
            </a:r>
            <a:r>
              <a:rPr kumimoji="1" lang="en-US" altLang="zh-CN" b="1" dirty="0">
                <a:solidFill>
                  <a:srgbClr val="000000"/>
                </a:solidFill>
                <a:effectLst>
                  <a:outerShdw blurRad="38100" dist="38100" dir="2700000" algn="tl">
                    <a:srgbClr val="C0C0C0"/>
                  </a:outerShdw>
                </a:effectLst>
              </a:rPr>
              <a:t>/</a:t>
            </a:r>
            <a:r>
              <a:rPr kumimoji="1" lang="en-US" altLang="zh-CN" b="1" dirty="0" err="1">
                <a:solidFill>
                  <a:srgbClr val="000000"/>
                </a:solidFill>
                <a:effectLst>
                  <a:outerShdw blurRad="38100" dist="38100" dir="2700000" algn="tl">
                    <a:srgbClr val="C0C0C0"/>
                  </a:outerShdw>
                </a:effectLst>
              </a:rPr>
              <a:t>S0</a:t>
            </a:r>
            <a:r>
              <a:rPr kumimoji="1" lang="zh-CN" altLang="en-US" b="1" dirty="0">
                <a:solidFill>
                  <a:srgbClr val="000000"/>
                </a:solidFill>
                <a:effectLst>
                  <a:outerShdw blurRad="38100" dist="38100" dir="2700000" algn="tl">
                    <a:srgbClr val="C0C0C0"/>
                  </a:outerShdw>
                </a:effectLst>
              </a:rPr>
              <a:t>来讲，在前一个总线周期的</a:t>
            </a:r>
            <a:r>
              <a:rPr kumimoji="1" lang="en-US" altLang="zh-CN" b="1" dirty="0" err="1">
                <a:solidFill>
                  <a:srgbClr val="000000"/>
                </a:solidFill>
                <a:effectLst>
                  <a:outerShdw blurRad="38100" dist="38100" dir="2700000" algn="tl">
                    <a:srgbClr val="C0C0C0"/>
                  </a:outerShdw>
                </a:effectLst>
              </a:rPr>
              <a:t>T4</a:t>
            </a:r>
            <a:r>
              <a:rPr kumimoji="1" lang="zh-CN" altLang="en-US" b="1" dirty="0">
                <a:solidFill>
                  <a:srgbClr val="000000"/>
                </a:solidFill>
                <a:effectLst>
                  <a:outerShdw blurRad="38100" dist="38100" dir="2700000" algn="tl">
                    <a:srgbClr val="C0C0C0"/>
                  </a:outerShdw>
                </a:effectLst>
              </a:rPr>
              <a:t>状态和本总线周期的</a:t>
            </a:r>
            <a:r>
              <a:rPr kumimoji="1" lang="en-US" altLang="zh-CN" b="1" dirty="0" err="1">
                <a:solidFill>
                  <a:srgbClr val="000000"/>
                </a:solidFill>
                <a:effectLst>
                  <a:outerShdw blurRad="38100" dist="38100" dir="2700000" algn="tl">
                    <a:srgbClr val="C0C0C0"/>
                  </a:outerShdw>
                </a:effectLst>
              </a:rPr>
              <a:t>T1</a:t>
            </a:r>
            <a:r>
              <a:rPr kumimoji="1" lang="zh-CN" altLang="en-US" b="1" dirty="0">
                <a:solidFill>
                  <a:srgbClr val="000000"/>
                </a:solidFill>
                <a:effectLst>
                  <a:outerShdw blurRad="38100" dist="38100" dir="2700000" algn="tl">
                    <a:srgbClr val="C0C0C0"/>
                  </a:outerShdw>
                </a:effectLst>
              </a:rPr>
              <a:t>、</a:t>
            </a:r>
            <a:r>
              <a:rPr kumimoji="1" lang="en-US" altLang="zh-CN" b="1" dirty="0" err="1">
                <a:solidFill>
                  <a:srgbClr val="000000"/>
                </a:solidFill>
                <a:effectLst>
                  <a:outerShdw blurRad="38100" dist="38100" dir="2700000" algn="tl">
                    <a:srgbClr val="C0C0C0"/>
                  </a:outerShdw>
                </a:effectLst>
              </a:rPr>
              <a:t>T2</a:t>
            </a:r>
            <a:r>
              <a:rPr kumimoji="1" lang="zh-CN" altLang="en-US" b="1" dirty="0">
                <a:solidFill>
                  <a:srgbClr val="000000"/>
                </a:solidFill>
                <a:effectLst>
                  <a:outerShdw blurRad="38100" dist="38100" dir="2700000" algn="tl">
                    <a:srgbClr val="C0C0C0"/>
                  </a:outerShdw>
                </a:effectLst>
              </a:rPr>
              <a:t>状态中，至少有一个信号为低电平，每种情况下，都对应了某一个总线操作过程，通常称为有源状态</a:t>
            </a:r>
            <a:r>
              <a:rPr kumimoji="1" lang="zh-CN" altLang="en-US" b="1" dirty="0">
                <a:solidFill>
                  <a:srgbClr val="000000"/>
                </a:solidFill>
              </a:rPr>
              <a:t>。</a:t>
            </a:r>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104</a:t>
            </a:fld>
            <a:endParaRPr lang="en-US" altLang="zh-CN" dirty="0"/>
          </a:p>
        </p:txBody>
      </p:sp>
    </p:spTree>
    <p:extLst>
      <p:ext uri="{BB962C8B-B14F-4D97-AF65-F5344CB8AC3E}">
        <p14:creationId xmlns:p14="http://schemas.microsoft.com/office/powerpoint/2010/main" val="24001704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4 </a:t>
            </a:r>
            <a:r>
              <a:rPr lang="zh-CN" altLang="en-US" sz="2800" b="1" dirty="0" smtClean="0"/>
              <a:t>最</a:t>
            </a:r>
            <a:r>
              <a:rPr lang="zh-CN" altLang="en-US" sz="2800" b="1" dirty="0"/>
              <a:t>大</a:t>
            </a:r>
            <a:r>
              <a:rPr lang="zh-CN" altLang="en-US" sz="2800" b="1" dirty="0" smtClean="0"/>
              <a:t>模式</a:t>
            </a:r>
            <a:endParaRPr lang="en-US" altLang="zh-CN" sz="2800" b="1" dirty="0" smtClean="0"/>
          </a:p>
          <a:p>
            <a:pPr lvl="0" eaLnBrk="1" hangingPunct="1">
              <a:buClr>
                <a:srgbClr val="CC0000"/>
              </a:buClr>
              <a:buNone/>
              <a:defRPr/>
            </a:pPr>
            <a:r>
              <a:rPr kumimoji="1" lang="zh-CN" altLang="en-US" b="1" dirty="0">
                <a:solidFill>
                  <a:srgbClr val="000000"/>
                </a:solidFill>
              </a:rPr>
              <a:t>下面介绍两个概念：</a:t>
            </a:r>
          </a:p>
          <a:p>
            <a:pPr eaLnBrk="1" hangingPunct="1">
              <a:buNone/>
              <a:defRPr/>
            </a:pPr>
            <a:r>
              <a:rPr kumimoji="1" lang="zh-CN" altLang="en-US" b="1" dirty="0">
                <a:solidFill>
                  <a:schemeClr val="accent2"/>
                </a:solidFill>
              </a:rPr>
              <a:t>无源状态：</a:t>
            </a:r>
            <a:r>
              <a:rPr kumimoji="1" lang="zh-CN" altLang="en-US" b="1" dirty="0">
                <a:effectLst>
                  <a:outerShdw blurRad="38100" dist="38100" dir="2700000" algn="tl">
                    <a:srgbClr val="C0C0C0"/>
                  </a:outerShdw>
                </a:effectLst>
              </a:rPr>
              <a:t>如果 </a:t>
            </a:r>
            <a:r>
              <a:rPr kumimoji="1" lang="en-US" altLang="zh-CN" b="1" dirty="0">
                <a:effectLst>
                  <a:outerShdw blurRad="38100" dist="38100" dir="2700000" algn="tl">
                    <a:srgbClr val="C0C0C0"/>
                  </a:outerShdw>
                </a:effectLst>
              </a:rPr>
              <a:t>/</a:t>
            </a:r>
            <a:r>
              <a:rPr kumimoji="1" lang="en-US" altLang="zh-CN" b="1" dirty="0" err="1">
                <a:effectLst>
                  <a:outerShdw blurRad="38100" dist="38100" dir="2700000" algn="tl">
                    <a:srgbClr val="C0C0C0"/>
                  </a:outerShdw>
                </a:effectLst>
              </a:rPr>
              <a:t>S2</a:t>
            </a:r>
            <a:r>
              <a:rPr kumimoji="1" lang="zh-CN" altLang="en-US" b="1" dirty="0">
                <a:effectLst>
                  <a:outerShdw blurRad="38100" dist="38100" dir="2700000" algn="tl">
                    <a:srgbClr val="C0C0C0"/>
                  </a:outerShdw>
                </a:effectLst>
              </a:rPr>
              <a:t>、</a:t>
            </a:r>
            <a:r>
              <a:rPr kumimoji="1" lang="en-US" altLang="zh-CN" b="1" dirty="0">
                <a:effectLst>
                  <a:outerShdw blurRad="38100" dist="38100" dir="2700000" algn="tl">
                    <a:srgbClr val="C0C0C0"/>
                  </a:outerShdw>
                </a:effectLst>
              </a:rPr>
              <a:t>/</a:t>
            </a:r>
            <a:r>
              <a:rPr kumimoji="1" lang="en-US" altLang="zh-CN" b="1" dirty="0" err="1">
                <a:effectLst>
                  <a:outerShdw blurRad="38100" dist="38100" dir="2700000" algn="tl">
                    <a:srgbClr val="C0C0C0"/>
                  </a:outerShdw>
                </a:effectLst>
              </a:rPr>
              <a:t>S1</a:t>
            </a:r>
            <a:r>
              <a:rPr kumimoji="1" lang="zh-CN" altLang="en-US" b="1" dirty="0">
                <a:effectLst>
                  <a:outerShdw blurRad="38100" dist="38100" dir="2700000" algn="tl">
                    <a:srgbClr val="C0C0C0"/>
                  </a:outerShdw>
                </a:effectLst>
              </a:rPr>
              <a:t>、</a:t>
            </a:r>
            <a:r>
              <a:rPr kumimoji="1" lang="en-US" altLang="zh-CN" b="1" dirty="0">
                <a:effectLst>
                  <a:outerShdw blurRad="38100" dist="38100" dir="2700000" algn="tl">
                    <a:srgbClr val="C0C0C0"/>
                  </a:outerShdw>
                </a:effectLst>
              </a:rPr>
              <a:t>/</a:t>
            </a:r>
            <a:r>
              <a:rPr kumimoji="1" lang="en-US" altLang="zh-CN" b="1" dirty="0" err="1">
                <a:effectLst>
                  <a:outerShdw blurRad="38100" dist="38100" dir="2700000" algn="tl">
                    <a:srgbClr val="C0C0C0"/>
                  </a:outerShdw>
                </a:effectLst>
              </a:rPr>
              <a:t>S0</a:t>
            </a:r>
            <a:r>
              <a:rPr kumimoji="1" lang="zh-CN" altLang="en-US" b="1" dirty="0">
                <a:effectLst>
                  <a:outerShdw blurRad="38100" dist="38100" dir="2700000" algn="tl">
                    <a:srgbClr val="C0C0C0"/>
                  </a:outerShdw>
                </a:effectLst>
              </a:rPr>
              <a:t>在总线周期的</a:t>
            </a:r>
            <a:r>
              <a:rPr kumimoji="1" lang="en-US" altLang="zh-CN" b="1" dirty="0" err="1">
                <a:effectLst>
                  <a:outerShdw blurRad="38100" dist="38100" dir="2700000" algn="tl">
                    <a:srgbClr val="C0C0C0"/>
                  </a:outerShdw>
                </a:effectLst>
              </a:rPr>
              <a:t>T3</a:t>
            </a:r>
            <a:r>
              <a:rPr kumimoji="1" lang="zh-CN" altLang="en-US" b="1" dirty="0">
                <a:effectLst>
                  <a:outerShdw blurRad="38100" dist="38100" dir="2700000" algn="tl">
                    <a:srgbClr val="C0C0C0"/>
                  </a:outerShdw>
                </a:effectLst>
              </a:rPr>
              <a:t>和</a:t>
            </a:r>
            <a:r>
              <a:rPr kumimoji="1" lang="en-US" altLang="zh-CN" b="1" dirty="0">
                <a:effectLst>
                  <a:outerShdw blurRad="38100" dist="38100" dir="2700000" algn="tl">
                    <a:srgbClr val="C0C0C0"/>
                  </a:outerShdw>
                </a:effectLst>
              </a:rPr>
              <a:t>Tw</a:t>
            </a:r>
            <a:r>
              <a:rPr kumimoji="1" lang="zh-CN" altLang="en-US" b="1" dirty="0">
                <a:effectLst>
                  <a:outerShdw blurRad="38100" dist="38100" dir="2700000" algn="tl">
                    <a:srgbClr val="C0C0C0"/>
                  </a:outerShdw>
                </a:effectLst>
              </a:rPr>
              <a:t>状态并且</a:t>
            </a:r>
            <a:r>
              <a:rPr kumimoji="1" lang="en-US" altLang="zh-CN" b="1" dirty="0">
                <a:effectLst>
                  <a:outerShdw blurRad="38100" dist="38100" dir="2700000" algn="tl">
                    <a:srgbClr val="C0C0C0"/>
                  </a:outerShdw>
                </a:effectLst>
              </a:rPr>
              <a:t>READY</a:t>
            </a:r>
            <a:r>
              <a:rPr kumimoji="1" lang="zh-CN" altLang="en-US" b="1" dirty="0">
                <a:effectLst>
                  <a:outerShdw blurRad="38100" dist="38100" dir="2700000" algn="tl">
                    <a:srgbClr val="C0C0C0"/>
                  </a:outerShdw>
                </a:effectLst>
              </a:rPr>
              <a:t>信号为高电平时， </a:t>
            </a:r>
            <a:r>
              <a:rPr kumimoji="1" lang="en-US" altLang="zh-CN" b="1" dirty="0">
                <a:effectLst>
                  <a:outerShdw blurRad="38100" dist="38100" dir="2700000" algn="tl">
                    <a:srgbClr val="C0C0C0"/>
                  </a:outerShdw>
                </a:effectLst>
              </a:rPr>
              <a:t>/</a:t>
            </a:r>
            <a:r>
              <a:rPr kumimoji="1" lang="en-US" altLang="zh-CN" b="1" dirty="0" err="1">
                <a:effectLst>
                  <a:outerShdw blurRad="38100" dist="38100" dir="2700000" algn="tl">
                    <a:srgbClr val="C0C0C0"/>
                  </a:outerShdw>
                </a:effectLst>
              </a:rPr>
              <a:t>S2</a:t>
            </a:r>
            <a:r>
              <a:rPr kumimoji="1" lang="zh-CN" altLang="en-US" b="1" dirty="0">
                <a:effectLst>
                  <a:outerShdw blurRad="38100" dist="38100" dir="2700000" algn="tl">
                    <a:srgbClr val="C0C0C0"/>
                  </a:outerShdw>
                </a:effectLst>
              </a:rPr>
              <a:t>、</a:t>
            </a:r>
            <a:r>
              <a:rPr kumimoji="1" lang="en-US" altLang="zh-CN" b="1" dirty="0">
                <a:effectLst>
                  <a:outerShdw blurRad="38100" dist="38100" dir="2700000" algn="tl">
                    <a:srgbClr val="C0C0C0"/>
                  </a:outerShdw>
                </a:effectLst>
              </a:rPr>
              <a:t>/</a:t>
            </a:r>
            <a:r>
              <a:rPr kumimoji="1" lang="en-US" altLang="zh-CN" b="1" dirty="0" err="1">
                <a:effectLst>
                  <a:outerShdw blurRad="38100" dist="38100" dir="2700000" algn="tl">
                    <a:srgbClr val="C0C0C0"/>
                  </a:outerShdw>
                </a:effectLst>
              </a:rPr>
              <a:t>S1</a:t>
            </a:r>
            <a:r>
              <a:rPr kumimoji="1" lang="zh-CN" altLang="en-US" b="1" dirty="0">
                <a:effectLst>
                  <a:outerShdw blurRad="38100" dist="38100" dir="2700000" algn="tl">
                    <a:srgbClr val="C0C0C0"/>
                  </a:outerShdw>
                </a:effectLst>
              </a:rPr>
              <a:t>、</a:t>
            </a:r>
            <a:r>
              <a:rPr kumimoji="1" lang="en-US" altLang="zh-CN" b="1" dirty="0">
                <a:effectLst>
                  <a:outerShdw blurRad="38100" dist="38100" dir="2700000" algn="tl">
                    <a:srgbClr val="C0C0C0"/>
                  </a:outerShdw>
                </a:effectLst>
              </a:rPr>
              <a:t>/</a:t>
            </a:r>
            <a:r>
              <a:rPr kumimoji="1" lang="en-US" altLang="zh-CN" b="1" dirty="0" err="1">
                <a:effectLst>
                  <a:outerShdw blurRad="38100" dist="38100" dir="2700000" algn="tl">
                    <a:srgbClr val="C0C0C0"/>
                  </a:outerShdw>
                </a:effectLst>
              </a:rPr>
              <a:t>S0</a:t>
            </a:r>
            <a:r>
              <a:rPr kumimoji="1" lang="zh-CN" altLang="en-US" b="1" dirty="0">
                <a:effectLst>
                  <a:outerShdw blurRad="38100" dist="38100" dir="2700000" algn="tl">
                    <a:srgbClr val="C0C0C0"/>
                  </a:outerShdw>
                </a:effectLst>
              </a:rPr>
              <a:t>都成为高电平，此时，表明一个总线操作过程即将结束，另一个新的总线周期尚未开始，通常称为无源状态。</a:t>
            </a:r>
            <a:endParaRPr kumimoji="1" lang="zh-CN" altLang="en-US" b="1" dirty="0">
              <a:solidFill>
                <a:srgbClr val="669900"/>
              </a:solidFill>
            </a:endParaRPr>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105</a:t>
            </a:fld>
            <a:endParaRPr lang="en-US" altLang="zh-CN" dirty="0"/>
          </a:p>
        </p:txBody>
      </p:sp>
    </p:spTree>
    <p:extLst>
      <p:ext uri="{BB962C8B-B14F-4D97-AF65-F5344CB8AC3E}">
        <p14:creationId xmlns:p14="http://schemas.microsoft.com/office/powerpoint/2010/main" val="1798663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4 </a:t>
            </a:r>
            <a:r>
              <a:rPr lang="zh-CN" altLang="en-US" sz="2800" b="1" dirty="0" smtClean="0"/>
              <a:t>最</a:t>
            </a:r>
            <a:r>
              <a:rPr lang="zh-CN" altLang="en-US" sz="2800" b="1" dirty="0"/>
              <a:t>大</a:t>
            </a:r>
            <a:r>
              <a:rPr lang="zh-CN" altLang="en-US" sz="2800" b="1" dirty="0" smtClean="0"/>
              <a:t>模式</a:t>
            </a:r>
            <a:endParaRPr lang="en-US" altLang="zh-CN" sz="2800" b="1" dirty="0" smtClean="0"/>
          </a:p>
          <a:p>
            <a:pPr lvl="0" eaLnBrk="1" hangingPunct="1">
              <a:buClr>
                <a:srgbClr val="CC0000"/>
              </a:buClr>
              <a:buNone/>
            </a:pPr>
            <a:r>
              <a:rPr lang="zh-CN" altLang="en-US" b="1" dirty="0">
                <a:solidFill>
                  <a:srgbClr val="000000"/>
                </a:solidFill>
              </a:rPr>
              <a:t>（</a:t>
            </a:r>
            <a:r>
              <a:rPr lang="en-US" altLang="zh-CN" b="1" dirty="0">
                <a:solidFill>
                  <a:srgbClr val="000000"/>
                </a:solidFill>
              </a:rPr>
              <a:t>3</a:t>
            </a:r>
            <a:r>
              <a:rPr lang="zh-CN" altLang="en-US" b="1" dirty="0">
                <a:solidFill>
                  <a:srgbClr val="000000"/>
                </a:solidFill>
              </a:rPr>
              <a:t>）</a:t>
            </a:r>
            <a:r>
              <a:rPr lang="en-US" altLang="zh-CN" b="1" dirty="0">
                <a:solidFill>
                  <a:srgbClr val="000000"/>
                </a:solidFill>
              </a:rPr>
              <a:t>/LOCK</a:t>
            </a:r>
            <a:r>
              <a:rPr lang="zh-CN" altLang="en-US" b="1" dirty="0">
                <a:solidFill>
                  <a:srgbClr val="000000"/>
                </a:solidFill>
              </a:rPr>
              <a:t>：</a:t>
            </a:r>
            <a:r>
              <a:rPr lang="zh-CN" altLang="en-US" b="1" dirty="0">
                <a:solidFill>
                  <a:srgbClr val="008000"/>
                </a:solidFill>
              </a:rPr>
              <a:t>总线封锁信号，三态输出，低电平有效。</a:t>
            </a:r>
            <a:r>
              <a:rPr lang="en-US" altLang="zh-CN" b="1" dirty="0">
                <a:solidFill>
                  <a:srgbClr val="008000"/>
                </a:solidFill>
              </a:rPr>
              <a:t>/LOCK=0</a:t>
            </a:r>
            <a:r>
              <a:rPr lang="zh-CN" altLang="en-US" b="1" dirty="0">
                <a:solidFill>
                  <a:srgbClr val="008000"/>
                </a:solidFill>
              </a:rPr>
              <a:t>，</a:t>
            </a:r>
            <a:r>
              <a:rPr lang="en-US" altLang="zh-CN" b="1" dirty="0">
                <a:solidFill>
                  <a:srgbClr val="008000"/>
                </a:solidFill>
              </a:rPr>
              <a:t>CPU</a:t>
            </a:r>
            <a:r>
              <a:rPr lang="zh-CN" altLang="en-US" b="1" dirty="0">
                <a:solidFill>
                  <a:srgbClr val="008000"/>
                </a:solidFill>
              </a:rPr>
              <a:t>不允许其它控制器占用总线。</a:t>
            </a:r>
            <a:r>
              <a:rPr lang="en-US" altLang="zh-CN" b="1" dirty="0">
                <a:solidFill>
                  <a:srgbClr val="000000"/>
                </a:solidFill>
              </a:rPr>
              <a:t>/LOCK</a:t>
            </a:r>
            <a:r>
              <a:rPr lang="zh-CN" altLang="en-US" b="1" dirty="0">
                <a:solidFill>
                  <a:srgbClr val="000000"/>
                </a:solidFill>
              </a:rPr>
              <a:t>信号是由指令前缀</a:t>
            </a:r>
            <a:r>
              <a:rPr lang="en-US" altLang="zh-CN" b="1" dirty="0">
                <a:solidFill>
                  <a:srgbClr val="000000"/>
                </a:solidFill>
              </a:rPr>
              <a:t>LOCK</a:t>
            </a:r>
            <a:r>
              <a:rPr lang="zh-CN" altLang="en-US" b="1" dirty="0">
                <a:solidFill>
                  <a:srgbClr val="000000"/>
                </a:solidFill>
              </a:rPr>
              <a:t>产生的。在</a:t>
            </a:r>
            <a:r>
              <a:rPr lang="en-US" altLang="zh-CN" b="1" dirty="0">
                <a:solidFill>
                  <a:srgbClr val="000000"/>
                </a:solidFill>
              </a:rPr>
              <a:t>LOCK</a:t>
            </a:r>
            <a:r>
              <a:rPr lang="zh-CN" altLang="en-US" b="1" dirty="0">
                <a:solidFill>
                  <a:srgbClr val="000000"/>
                </a:solidFill>
              </a:rPr>
              <a:t>前缀后面的一条指</a:t>
            </a:r>
          </a:p>
          <a:p>
            <a:pPr lvl="0" eaLnBrk="1" hangingPunct="1">
              <a:buClr>
                <a:srgbClr val="CC0000"/>
              </a:buClr>
              <a:buNone/>
            </a:pPr>
            <a:r>
              <a:rPr lang="zh-CN" altLang="en-US" b="1" dirty="0">
                <a:solidFill>
                  <a:srgbClr val="000000"/>
                </a:solidFill>
              </a:rPr>
              <a:t>令执行完后，撤销</a:t>
            </a:r>
            <a:r>
              <a:rPr lang="en-US" altLang="zh-CN" b="1" dirty="0">
                <a:solidFill>
                  <a:srgbClr val="000000"/>
                </a:solidFill>
              </a:rPr>
              <a:t>/LOCK</a:t>
            </a:r>
            <a:r>
              <a:rPr lang="zh-CN" altLang="en-US" b="1" dirty="0">
                <a:solidFill>
                  <a:srgbClr val="000000"/>
                </a:solidFill>
              </a:rPr>
              <a:t>信号。</a:t>
            </a:r>
            <a:endParaRPr lang="zh-CN" altLang="en-US" b="1" dirty="0">
              <a:solidFill>
                <a:srgbClr val="008000"/>
              </a:solidFill>
            </a:endParaRPr>
          </a:p>
          <a:p>
            <a:pPr eaLnBrk="1" hangingPunct="1">
              <a:buNone/>
            </a:pPr>
            <a:endParaRPr lang="en-US" altLang="zh-CN" sz="2800" b="1" dirty="0" smtClean="0"/>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106</a:t>
            </a:fld>
            <a:endParaRPr lang="en-US" altLang="zh-CN" dirty="0"/>
          </a:p>
        </p:txBody>
      </p:sp>
    </p:spTree>
    <p:extLst>
      <p:ext uri="{BB962C8B-B14F-4D97-AF65-F5344CB8AC3E}">
        <p14:creationId xmlns:p14="http://schemas.microsoft.com/office/powerpoint/2010/main" val="3689579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4 </a:t>
            </a:r>
            <a:r>
              <a:rPr lang="zh-CN" altLang="en-US" sz="2800" b="1" dirty="0" smtClean="0"/>
              <a:t>最</a:t>
            </a:r>
            <a:r>
              <a:rPr lang="zh-CN" altLang="en-US" sz="2800" b="1" dirty="0"/>
              <a:t>大</a:t>
            </a:r>
            <a:r>
              <a:rPr lang="zh-CN" altLang="en-US" sz="2800" b="1" dirty="0" smtClean="0"/>
              <a:t>模式</a:t>
            </a:r>
            <a:endParaRPr lang="en-US" altLang="zh-CN" sz="2800" b="1" dirty="0" smtClean="0"/>
          </a:p>
          <a:p>
            <a:pPr lvl="0" algn="just" eaLnBrk="1" hangingPunct="1">
              <a:buClr>
                <a:srgbClr val="CC0000"/>
              </a:buClr>
              <a:buNone/>
            </a:pPr>
            <a:r>
              <a:rPr lang="zh-CN" altLang="en-US" b="1" dirty="0">
                <a:solidFill>
                  <a:srgbClr val="000000"/>
                </a:solidFill>
              </a:rPr>
              <a:t>（</a:t>
            </a:r>
            <a:r>
              <a:rPr lang="en-US" altLang="zh-CN" b="1" dirty="0">
                <a:solidFill>
                  <a:srgbClr val="000000"/>
                </a:solidFill>
              </a:rPr>
              <a:t>4</a:t>
            </a:r>
            <a:r>
              <a:rPr lang="zh-CN" altLang="en-US" b="1" dirty="0">
                <a:solidFill>
                  <a:srgbClr val="000000"/>
                </a:solidFill>
              </a:rPr>
              <a:t>）</a:t>
            </a:r>
            <a:r>
              <a:rPr lang="en-US" altLang="zh-CN" b="1" dirty="0">
                <a:solidFill>
                  <a:srgbClr val="000000"/>
                </a:solidFill>
              </a:rPr>
              <a:t>/</a:t>
            </a:r>
            <a:r>
              <a:rPr lang="en-US" altLang="zh-CN" b="1" dirty="0" err="1">
                <a:solidFill>
                  <a:srgbClr val="000000"/>
                </a:solidFill>
              </a:rPr>
              <a:t>RQ</a:t>
            </a:r>
            <a:r>
              <a:rPr lang="en-US" altLang="zh-CN" b="1" dirty="0">
                <a:solidFill>
                  <a:srgbClr val="000000"/>
                </a:solidFill>
              </a:rPr>
              <a:t>//</a:t>
            </a:r>
            <a:r>
              <a:rPr lang="en-US" altLang="zh-CN" b="1" dirty="0" err="1">
                <a:solidFill>
                  <a:srgbClr val="000000"/>
                </a:solidFill>
              </a:rPr>
              <a:t>GT0</a:t>
            </a:r>
            <a:r>
              <a:rPr lang="zh-CN" altLang="en-US" b="1" dirty="0">
                <a:solidFill>
                  <a:srgbClr val="000000"/>
                </a:solidFill>
              </a:rPr>
              <a:t>、</a:t>
            </a:r>
            <a:r>
              <a:rPr lang="en-US" altLang="zh-CN" b="1" dirty="0">
                <a:solidFill>
                  <a:srgbClr val="000000"/>
                </a:solidFill>
              </a:rPr>
              <a:t>/</a:t>
            </a:r>
            <a:r>
              <a:rPr lang="en-US" altLang="zh-CN" b="1" dirty="0" err="1">
                <a:solidFill>
                  <a:srgbClr val="000000"/>
                </a:solidFill>
              </a:rPr>
              <a:t>RQ</a:t>
            </a:r>
            <a:r>
              <a:rPr lang="en-US" altLang="zh-CN" b="1" dirty="0">
                <a:solidFill>
                  <a:srgbClr val="000000"/>
                </a:solidFill>
              </a:rPr>
              <a:t>//</a:t>
            </a:r>
            <a:r>
              <a:rPr lang="en-US" altLang="zh-CN" b="1" dirty="0" err="1">
                <a:solidFill>
                  <a:srgbClr val="000000"/>
                </a:solidFill>
              </a:rPr>
              <a:t>GT1</a:t>
            </a:r>
            <a:r>
              <a:rPr lang="zh-CN" altLang="en-US" b="1" dirty="0">
                <a:solidFill>
                  <a:srgbClr val="000000"/>
                </a:solidFill>
              </a:rPr>
              <a:t>：</a:t>
            </a:r>
            <a:r>
              <a:rPr lang="zh-CN" altLang="en-US" b="1" dirty="0">
                <a:solidFill>
                  <a:srgbClr val="008000"/>
                </a:solidFill>
              </a:rPr>
              <a:t>总线请求信号（输入）</a:t>
            </a:r>
            <a:r>
              <a:rPr lang="en-US" altLang="zh-CN" b="1" dirty="0">
                <a:solidFill>
                  <a:srgbClr val="008000"/>
                </a:solidFill>
              </a:rPr>
              <a:t>/</a:t>
            </a:r>
            <a:r>
              <a:rPr lang="zh-CN" altLang="en-US" b="1" dirty="0">
                <a:solidFill>
                  <a:srgbClr val="008000"/>
                </a:solidFill>
              </a:rPr>
              <a:t>总线授权信号（输出），双向，低电平有效。</a:t>
            </a:r>
            <a:r>
              <a:rPr lang="zh-CN" altLang="en-US" dirty="0">
                <a:solidFill>
                  <a:srgbClr val="000000"/>
                </a:solidFill>
              </a:rPr>
              <a:t>   可供</a:t>
            </a:r>
            <a:r>
              <a:rPr lang="en-US" altLang="zh-CN" dirty="0">
                <a:solidFill>
                  <a:srgbClr val="000000"/>
                </a:solidFill>
              </a:rPr>
              <a:t>CPU</a:t>
            </a:r>
            <a:r>
              <a:rPr lang="zh-CN" altLang="en-US" dirty="0">
                <a:solidFill>
                  <a:srgbClr val="000000"/>
                </a:solidFill>
              </a:rPr>
              <a:t>以外的</a:t>
            </a:r>
            <a:r>
              <a:rPr lang="en-US" altLang="zh-CN" dirty="0">
                <a:solidFill>
                  <a:srgbClr val="000000"/>
                </a:solidFill>
              </a:rPr>
              <a:t>2</a:t>
            </a:r>
            <a:r>
              <a:rPr lang="zh-CN" altLang="en-US" dirty="0">
                <a:solidFill>
                  <a:srgbClr val="000000"/>
                </a:solidFill>
              </a:rPr>
              <a:t>个主模块可用来发出使用总线的请求信号和</a:t>
            </a:r>
            <a:r>
              <a:rPr lang="zh-CN" altLang="en-US" dirty="0" smtClean="0">
                <a:solidFill>
                  <a:srgbClr val="000000"/>
                </a:solidFill>
              </a:rPr>
              <a:t>接受</a:t>
            </a:r>
            <a:r>
              <a:rPr lang="en-US" altLang="zh-CN" dirty="0" smtClean="0">
                <a:solidFill>
                  <a:srgbClr val="000000"/>
                </a:solidFill>
              </a:rPr>
              <a:t>CPU</a:t>
            </a:r>
            <a:r>
              <a:rPr lang="zh-CN" altLang="en-US" dirty="0">
                <a:solidFill>
                  <a:srgbClr val="000000"/>
                </a:solidFill>
              </a:rPr>
              <a:t>对总线请求的授权信号。总线请求信号和授权信号在同一引脚上传输，但方向相反。其中</a:t>
            </a:r>
            <a:r>
              <a:rPr lang="en-US" altLang="zh-CN" b="1" dirty="0">
                <a:solidFill>
                  <a:srgbClr val="000000"/>
                </a:solidFill>
              </a:rPr>
              <a:t>/</a:t>
            </a:r>
            <a:r>
              <a:rPr lang="en-US" altLang="zh-CN" b="1" dirty="0" err="1">
                <a:solidFill>
                  <a:srgbClr val="000000"/>
                </a:solidFill>
              </a:rPr>
              <a:t>RQ</a:t>
            </a:r>
            <a:r>
              <a:rPr lang="en-US" altLang="zh-CN" b="1" dirty="0">
                <a:solidFill>
                  <a:srgbClr val="000000"/>
                </a:solidFill>
              </a:rPr>
              <a:t>//</a:t>
            </a:r>
            <a:r>
              <a:rPr lang="en-US" altLang="zh-CN" b="1" dirty="0" err="1">
                <a:solidFill>
                  <a:srgbClr val="000000"/>
                </a:solidFill>
              </a:rPr>
              <a:t>GT0</a:t>
            </a:r>
            <a:r>
              <a:rPr lang="zh-CN" altLang="en-US" b="1" dirty="0" smtClean="0">
                <a:solidFill>
                  <a:srgbClr val="000000"/>
                </a:solidFill>
              </a:rPr>
              <a:t>比</a:t>
            </a:r>
            <a:r>
              <a:rPr lang="en-US" altLang="zh-CN" b="1" dirty="0" smtClean="0">
                <a:solidFill>
                  <a:srgbClr val="000000"/>
                </a:solidFill>
              </a:rPr>
              <a:t>/</a:t>
            </a:r>
            <a:r>
              <a:rPr lang="en-US" altLang="zh-CN" b="1" dirty="0" err="1" smtClean="0">
                <a:solidFill>
                  <a:srgbClr val="000000"/>
                </a:solidFill>
              </a:rPr>
              <a:t>RQ</a:t>
            </a:r>
            <a:r>
              <a:rPr lang="en-US" altLang="zh-CN" b="1" dirty="0">
                <a:solidFill>
                  <a:srgbClr val="000000"/>
                </a:solidFill>
              </a:rPr>
              <a:t>//</a:t>
            </a:r>
            <a:r>
              <a:rPr lang="en-US" altLang="zh-CN" b="1" dirty="0" err="1">
                <a:solidFill>
                  <a:srgbClr val="000000"/>
                </a:solidFill>
              </a:rPr>
              <a:t>GT1</a:t>
            </a:r>
            <a:r>
              <a:rPr lang="zh-CN" altLang="en-US" b="1" dirty="0">
                <a:solidFill>
                  <a:srgbClr val="000000"/>
                </a:solidFill>
              </a:rPr>
              <a:t>优先级高</a:t>
            </a:r>
          </a:p>
          <a:p>
            <a:pPr eaLnBrk="1" hangingPunct="1">
              <a:buNone/>
            </a:pPr>
            <a:endParaRPr lang="en-US" altLang="zh-CN" sz="2800" b="1" dirty="0" smtClean="0"/>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107</a:t>
            </a:fld>
            <a:endParaRPr lang="en-US" altLang="zh-CN" dirty="0"/>
          </a:p>
        </p:txBody>
      </p:sp>
    </p:spTree>
    <p:extLst>
      <p:ext uri="{BB962C8B-B14F-4D97-AF65-F5344CB8AC3E}">
        <p14:creationId xmlns:p14="http://schemas.microsoft.com/office/powerpoint/2010/main" val="3529186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1" name="Picture 4" descr="wx10"/>
          <p:cNvPicPr>
            <a:picLocks noGrp="1" noChangeAspect="1" noChangeArrowheads="1"/>
          </p:cNvPicPr>
          <p:nvPr>
            <p:ph type="body" idx="4294967295"/>
          </p:nvPr>
        </p:nvPicPr>
        <p:blipFill>
          <a:blip r:embed="rId2" cstate="print">
            <a:extLst>
              <a:ext uri="{28A0092B-C50C-407E-A947-70E740481C1C}">
                <a14:useLocalDpi xmlns:a14="http://schemas.microsoft.com/office/drawing/2010/main" val="0"/>
              </a:ext>
            </a:extLst>
          </a:blip>
          <a:srcRect/>
          <a:stretch>
            <a:fillRect/>
          </a:stretch>
        </p:blipFill>
        <p:spPr>
          <a:xfrm>
            <a:off x="827584" y="-136525"/>
            <a:ext cx="7235825" cy="6858000"/>
          </a:xfrm>
          <a:noFill/>
        </p:spPr>
      </p:pic>
      <p:sp>
        <p:nvSpPr>
          <p:cNvPr id="2" name="灯片编号占位符 1"/>
          <p:cNvSpPr>
            <a:spLocks noGrp="1"/>
          </p:cNvSpPr>
          <p:nvPr>
            <p:ph type="sldNum" sz="quarter" idx="4294967295"/>
          </p:nvPr>
        </p:nvSpPr>
        <p:spPr>
          <a:xfrm>
            <a:off x="8420100" y="6245225"/>
            <a:ext cx="723900" cy="476250"/>
          </a:xfrm>
        </p:spPr>
        <p:txBody>
          <a:bodyPr/>
          <a:lstStyle/>
          <a:p>
            <a:pPr>
              <a:defRPr/>
            </a:pPr>
            <a:fld id="{BC120BD5-977A-42A5-BBAD-59A61BB20C95}" type="slidenum">
              <a:rPr lang="en-US" altLang="zh-CN" smtClean="0"/>
              <a:pPr>
                <a:defRPr/>
              </a:pPr>
              <a:t>108</a:t>
            </a:fld>
            <a:endParaRPr lang="en-US" altLang="zh-CN" dirty="0"/>
          </a:p>
        </p:txBody>
      </p:sp>
      <p:sp>
        <p:nvSpPr>
          <p:cNvPr id="160770" name="Rectangle 2"/>
          <p:cNvSpPr>
            <a:spLocks noGrp="1" noChangeArrowheads="1"/>
          </p:cNvSpPr>
          <p:nvPr>
            <p:ph type="title" idx="4294967295"/>
          </p:nvPr>
        </p:nvSpPr>
        <p:spPr>
          <a:xfrm>
            <a:off x="179512" y="3717032"/>
            <a:ext cx="2051050" cy="1441450"/>
          </a:xfrm>
        </p:spPr>
        <p:txBody>
          <a:bodyPr/>
          <a:lstStyle/>
          <a:p>
            <a:pPr eaLnBrk="1" hangingPunct="1"/>
            <a:r>
              <a:rPr lang="en-US" altLang="zh-CN" dirty="0" smtClean="0">
                <a:latin typeface="Times New Roman" panose="02020603050405020304" pitchFamily="18" charset="0"/>
              </a:rPr>
              <a:t>8086</a:t>
            </a:r>
            <a:r>
              <a:rPr lang="zh-CN" altLang="en-US" dirty="0" smtClean="0">
                <a:latin typeface="Times New Roman" panose="02020603050405020304" pitchFamily="18" charset="0"/>
              </a:rPr>
              <a:t>在最大</a:t>
            </a:r>
            <a:br>
              <a:rPr lang="zh-CN" altLang="en-US" dirty="0" smtClean="0">
                <a:latin typeface="Times New Roman" panose="02020603050405020304" pitchFamily="18" charset="0"/>
              </a:rPr>
            </a:br>
            <a:r>
              <a:rPr lang="zh-CN" altLang="en-US" dirty="0" smtClean="0">
                <a:latin typeface="Times New Roman" panose="02020603050405020304" pitchFamily="18" charset="0"/>
              </a:rPr>
              <a:t>模式下的典</a:t>
            </a:r>
            <a:br>
              <a:rPr lang="zh-CN" altLang="en-US" dirty="0" smtClean="0">
                <a:latin typeface="Times New Roman" panose="02020603050405020304" pitchFamily="18" charset="0"/>
              </a:rPr>
            </a:br>
            <a:r>
              <a:rPr lang="zh-CN" altLang="en-US" dirty="0" smtClean="0">
                <a:latin typeface="Times New Roman" panose="02020603050405020304" pitchFamily="18" charset="0"/>
              </a:rPr>
              <a:t>型配置 </a:t>
            </a:r>
          </a:p>
        </p:txBody>
      </p:sp>
    </p:spTree>
    <p:extLst>
      <p:ext uri="{BB962C8B-B14F-4D97-AF65-F5344CB8AC3E}">
        <p14:creationId xmlns:p14="http://schemas.microsoft.com/office/powerpoint/2010/main" val="1963189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4 </a:t>
            </a:r>
            <a:r>
              <a:rPr lang="zh-CN" altLang="en-US" sz="2800" b="1" dirty="0" smtClean="0"/>
              <a:t>最</a:t>
            </a:r>
            <a:r>
              <a:rPr lang="zh-CN" altLang="en-US" sz="2800" b="1" dirty="0"/>
              <a:t>大</a:t>
            </a:r>
            <a:r>
              <a:rPr lang="zh-CN" altLang="en-US" sz="2800" b="1" dirty="0" smtClean="0"/>
              <a:t>模式</a:t>
            </a:r>
            <a:endParaRPr lang="en-US" altLang="zh-CN" sz="2800" b="1" dirty="0" smtClean="0"/>
          </a:p>
          <a:p>
            <a:pPr lvl="0" eaLnBrk="1" hangingPunct="1">
              <a:spcBef>
                <a:spcPct val="0"/>
              </a:spcBef>
              <a:buClrTx/>
              <a:buNone/>
            </a:pPr>
            <a:r>
              <a:rPr kumimoji="1" lang="en-US" altLang="zh-CN" dirty="0">
                <a:solidFill>
                  <a:srgbClr val="000000"/>
                </a:solidFill>
                <a:latin typeface="Times New Roman" panose="02020603050405020304" pitchFamily="18" charset="0"/>
              </a:rPr>
              <a:t> </a:t>
            </a:r>
            <a:r>
              <a:rPr kumimoji="1" lang="en-US" altLang="zh-CN" dirty="0" smtClean="0">
                <a:solidFill>
                  <a:srgbClr val="000000"/>
                </a:solidFill>
                <a:latin typeface="Times New Roman" panose="02020603050405020304" pitchFamily="18" charset="0"/>
              </a:rPr>
              <a:t>       </a:t>
            </a:r>
            <a:r>
              <a:rPr kumimoji="1" lang="zh-CN" altLang="en-US" dirty="0" smtClean="0">
                <a:solidFill>
                  <a:srgbClr val="000000"/>
                </a:solidFill>
                <a:latin typeface="Times New Roman" panose="02020603050405020304" pitchFamily="18" charset="0"/>
              </a:rPr>
              <a:t>与</a:t>
            </a:r>
            <a:r>
              <a:rPr kumimoji="1" lang="zh-CN" altLang="en-US" dirty="0">
                <a:solidFill>
                  <a:srgbClr val="000000"/>
                </a:solidFill>
                <a:latin typeface="Times New Roman" panose="02020603050405020304" pitchFamily="18" charset="0"/>
              </a:rPr>
              <a:t>最小模式系统相比较，主要区别是最大模式系统中增设了</a:t>
            </a:r>
            <a:r>
              <a:rPr kumimoji="1" lang="zh-CN" altLang="en-US" b="1" dirty="0">
                <a:solidFill>
                  <a:srgbClr val="CC0000"/>
                </a:solidFill>
                <a:latin typeface="Times New Roman" panose="02020603050405020304" pitchFamily="18" charset="0"/>
              </a:rPr>
              <a:t>一个总线控制器</a:t>
            </a:r>
            <a:r>
              <a:rPr kumimoji="1" lang="en-US" altLang="zh-CN" b="1" dirty="0">
                <a:solidFill>
                  <a:srgbClr val="CC0000"/>
                </a:solidFill>
                <a:latin typeface="Times New Roman" panose="02020603050405020304" pitchFamily="18" charset="0"/>
              </a:rPr>
              <a:t>8288</a:t>
            </a:r>
            <a:r>
              <a:rPr kumimoji="1" lang="zh-CN" altLang="en-US" b="1" dirty="0">
                <a:solidFill>
                  <a:srgbClr val="CC0000"/>
                </a:solidFill>
                <a:latin typeface="Times New Roman" panose="02020603050405020304" pitchFamily="18" charset="0"/>
              </a:rPr>
              <a:t>和一个总线仲裁器</a:t>
            </a:r>
            <a:r>
              <a:rPr kumimoji="1" lang="en-US" altLang="zh-CN" b="1" dirty="0">
                <a:solidFill>
                  <a:srgbClr val="CC0000"/>
                </a:solidFill>
                <a:latin typeface="Times New Roman" panose="02020603050405020304" pitchFamily="18" charset="0"/>
              </a:rPr>
              <a:t>8289</a:t>
            </a:r>
            <a:r>
              <a:rPr kumimoji="1" lang="zh-CN" altLang="en-US" b="1" dirty="0">
                <a:solidFill>
                  <a:srgbClr val="CC0000"/>
                </a:solidFill>
                <a:latin typeface="Times New Roman" panose="02020603050405020304" pitchFamily="18" charset="0"/>
              </a:rPr>
              <a:t>。</a:t>
            </a:r>
            <a:r>
              <a:rPr kumimoji="1" lang="en-US" altLang="zh-CN" dirty="0" err="1">
                <a:solidFill>
                  <a:srgbClr val="000000"/>
                </a:solidFill>
                <a:latin typeface="Times New Roman" panose="02020603050405020304" pitchFamily="18" charset="0"/>
              </a:rPr>
              <a:t>8086CPU</a:t>
            </a:r>
            <a:r>
              <a:rPr kumimoji="1" lang="zh-CN" altLang="en-US" dirty="0">
                <a:solidFill>
                  <a:srgbClr val="000000"/>
                </a:solidFill>
                <a:latin typeface="Times New Roman" panose="02020603050405020304" pitchFamily="18" charset="0"/>
              </a:rPr>
              <a:t>输出的状态信号</a:t>
            </a:r>
            <a:r>
              <a:rPr kumimoji="1" lang="en-US" altLang="zh-CN" dirty="0" err="1">
                <a:solidFill>
                  <a:srgbClr val="000000"/>
                </a:solidFill>
                <a:latin typeface="Times New Roman" panose="02020603050405020304" pitchFamily="18" charset="0"/>
              </a:rPr>
              <a:t>S2</a:t>
            </a:r>
            <a:r>
              <a:rPr kumimoji="1" lang="zh-CN" altLang="en-US" dirty="0">
                <a:solidFill>
                  <a:srgbClr val="000000"/>
                </a:solidFill>
                <a:latin typeface="Times New Roman" panose="02020603050405020304" pitchFamily="18" charset="0"/>
              </a:rPr>
              <a:t>～</a:t>
            </a:r>
            <a:r>
              <a:rPr kumimoji="1" lang="en-US" altLang="zh-CN" dirty="0" err="1">
                <a:solidFill>
                  <a:srgbClr val="000000"/>
                </a:solidFill>
                <a:latin typeface="Times New Roman" panose="02020603050405020304" pitchFamily="18" charset="0"/>
              </a:rPr>
              <a:t>S0</a:t>
            </a:r>
            <a:r>
              <a:rPr kumimoji="1" lang="zh-CN" altLang="en-US" dirty="0">
                <a:solidFill>
                  <a:srgbClr val="000000"/>
                </a:solidFill>
                <a:latin typeface="Times New Roman" panose="02020603050405020304" pitchFamily="18" charset="0"/>
              </a:rPr>
              <a:t>同时送给</a:t>
            </a:r>
            <a:r>
              <a:rPr kumimoji="1" lang="en-US" altLang="zh-CN" dirty="0">
                <a:solidFill>
                  <a:srgbClr val="000000"/>
                </a:solidFill>
                <a:latin typeface="Times New Roman" panose="02020603050405020304" pitchFamily="18" charset="0"/>
              </a:rPr>
              <a:t>8288</a:t>
            </a:r>
            <a:r>
              <a:rPr kumimoji="1" lang="zh-CN" altLang="en-US" dirty="0">
                <a:solidFill>
                  <a:srgbClr val="000000"/>
                </a:solidFill>
                <a:latin typeface="Times New Roman" panose="02020603050405020304" pitchFamily="18" charset="0"/>
              </a:rPr>
              <a:t>和</a:t>
            </a:r>
            <a:r>
              <a:rPr kumimoji="1" lang="en-US" altLang="zh-CN" dirty="0">
                <a:solidFill>
                  <a:srgbClr val="000000"/>
                </a:solidFill>
                <a:latin typeface="Times New Roman" panose="02020603050405020304" pitchFamily="18" charset="0"/>
              </a:rPr>
              <a:t>8289</a:t>
            </a:r>
            <a:r>
              <a:rPr kumimoji="1" lang="zh-CN" altLang="en-US" dirty="0">
                <a:solidFill>
                  <a:srgbClr val="000000"/>
                </a:solidFill>
                <a:latin typeface="Times New Roman" panose="02020603050405020304" pitchFamily="18" charset="0"/>
              </a:rPr>
              <a:t>，</a:t>
            </a:r>
            <a:r>
              <a:rPr kumimoji="1" lang="zh-CN" altLang="en-US" b="1" dirty="0">
                <a:solidFill>
                  <a:srgbClr val="CC0000"/>
                </a:solidFill>
                <a:latin typeface="Times New Roman" panose="02020603050405020304" pitchFamily="18" charset="0"/>
              </a:rPr>
              <a:t>由</a:t>
            </a:r>
            <a:r>
              <a:rPr kumimoji="1" lang="en-US" altLang="zh-CN" b="1" dirty="0">
                <a:solidFill>
                  <a:srgbClr val="CC0000"/>
                </a:solidFill>
                <a:latin typeface="Times New Roman" panose="02020603050405020304" pitchFamily="18" charset="0"/>
              </a:rPr>
              <a:t>8288</a:t>
            </a:r>
            <a:r>
              <a:rPr kumimoji="1" lang="zh-CN" altLang="en-US" b="1" dirty="0" smtClean="0">
                <a:solidFill>
                  <a:srgbClr val="CC0000"/>
                </a:solidFill>
                <a:latin typeface="Times New Roman" panose="02020603050405020304" pitchFamily="18" charset="0"/>
              </a:rPr>
              <a:t>输出</a:t>
            </a:r>
            <a:r>
              <a:rPr kumimoji="1" lang="en-US" altLang="zh-CN" b="1" dirty="0" err="1" smtClean="0">
                <a:solidFill>
                  <a:srgbClr val="CC0000"/>
                </a:solidFill>
                <a:latin typeface="Times New Roman" panose="02020603050405020304" pitchFamily="18" charset="0"/>
              </a:rPr>
              <a:t>8086CPU</a:t>
            </a:r>
            <a:r>
              <a:rPr kumimoji="1" lang="zh-CN" altLang="en-US" b="1" dirty="0">
                <a:solidFill>
                  <a:srgbClr val="CC0000"/>
                </a:solidFill>
                <a:latin typeface="Times New Roman" panose="02020603050405020304" pitchFamily="18" charset="0"/>
              </a:rPr>
              <a:t>系统所需要的控制信号，</a:t>
            </a:r>
            <a:r>
              <a:rPr kumimoji="1" lang="zh-CN" altLang="en-US" b="1" dirty="0">
                <a:solidFill>
                  <a:srgbClr val="669900"/>
                </a:solidFill>
                <a:latin typeface="Times New Roman" panose="02020603050405020304" pitchFamily="18" charset="0"/>
              </a:rPr>
              <a:t>以得到对存储器和</a:t>
            </a:r>
            <a:r>
              <a:rPr kumimoji="1" lang="en-US" altLang="zh-CN" b="1" dirty="0">
                <a:solidFill>
                  <a:srgbClr val="669900"/>
                </a:solidFill>
                <a:latin typeface="Times New Roman" panose="02020603050405020304" pitchFamily="18" charset="0"/>
              </a:rPr>
              <a:t>I/O</a:t>
            </a:r>
            <a:r>
              <a:rPr kumimoji="1" lang="zh-CN" altLang="en-US" b="1" dirty="0">
                <a:solidFill>
                  <a:srgbClr val="669900"/>
                </a:solidFill>
                <a:latin typeface="Times New Roman" panose="02020603050405020304" pitchFamily="18" charset="0"/>
              </a:rPr>
              <a:t>端口的读写信号和对锁存器</a:t>
            </a:r>
            <a:r>
              <a:rPr kumimoji="1" lang="en-US" altLang="zh-CN" b="1" dirty="0">
                <a:solidFill>
                  <a:srgbClr val="669900"/>
                </a:solidFill>
                <a:latin typeface="Times New Roman" panose="02020603050405020304" pitchFamily="18" charset="0"/>
              </a:rPr>
              <a:t>8282</a:t>
            </a:r>
            <a:r>
              <a:rPr kumimoji="1" lang="zh-CN" altLang="en-US" b="1" dirty="0">
                <a:solidFill>
                  <a:srgbClr val="669900"/>
                </a:solidFill>
                <a:latin typeface="Times New Roman" panose="02020603050405020304" pitchFamily="18" charset="0"/>
              </a:rPr>
              <a:t>及对总线收发器</a:t>
            </a:r>
            <a:r>
              <a:rPr kumimoji="1" lang="en-US" altLang="zh-CN" b="1" dirty="0">
                <a:solidFill>
                  <a:srgbClr val="669900"/>
                </a:solidFill>
                <a:latin typeface="Times New Roman" panose="02020603050405020304" pitchFamily="18" charset="0"/>
              </a:rPr>
              <a:t>8286</a:t>
            </a:r>
            <a:r>
              <a:rPr kumimoji="1" lang="zh-CN" altLang="en-US" b="1" dirty="0">
                <a:solidFill>
                  <a:srgbClr val="669900"/>
                </a:solidFill>
                <a:latin typeface="Times New Roman" panose="02020603050405020304" pitchFamily="18" charset="0"/>
              </a:rPr>
              <a:t>的控制信号</a:t>
            </a:r>
            <a:r>
              <a:rPr kumimoji="1" lang="zh-CN" altLang="en-US" b="1" dirty="0" smtClean="0">
                <a:solidFill>
                  <a:srgbClr val="669900"/>
                </a:solidFill>
                <a:latin typeface="Times New Roman" panose="02020603050405020304" pitchFamily="18" charset="0"/>
              </a:rPr>
              <a:t>。</a:t>
            </a:r>
            <a:endParaRPr kumimoji="1" lang="zh-CN" altLang="en-US" b="1" dirty="0">
              <a:solidFill>
                <a:srgbClr val="669900"/>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109</a:t>
            </a:fld>
            <a:endParaRPr lang="en-US" altLang="zh-CN" dirty="0"/>
          </a:p>
        </p:txBody>
      </p:sp>
    </p:spTree>
    <p:extLst>
      <p:ext uri="{BB962C8B-B14F-4D97-AF65-F5344CB8AC3E}">
        <p14:creationId xmlns:p14="http://schemas.microsoft.com/office/powerpoint/2010/main" val="2145528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fld id="{8B8013CD-EC69-430F-8560-47F74A4094E0}" type="slidenum">
              <a:rPr lang="en-US" altLang="zh-CN" sz="1200" smtClean="0"/>
              <a:pPr/>
              <a:t>11</a:t>
            </a:fld>
            <a:endParaRPr lang="en-US" altLang="zh-CN" sz="1200" smtClean="0"/>
          </a:p>
        </p:txBody>
      </p:sp>
      <p:sp>
        <p:nvSpPr>
          <p:cNvPr id="3" name="内容占位符 2"/>
          <p:cNvSpPr>
            <a:spLocks noGrp="1"/>
          </p:cNvSpPr>
          <p:nvPr>
            <p:ph sz="quarter" idx="1"/>
          </p:nvPr>
        </p:nvSpPr>
        <p:spPr>
          <a:xfrm>
            <a:off x="574204" y="1052737"/>
            <a:ext cx="7963371" cy="5400600"/>
          </a:xfrm>
        </p:spPr>
        <p:txBody>
          <a:bodyPr>
            <a:noAutofit/>
          </a:bodyPr>
          <a:lstStyle/>
          <a:p>
            <a:pPr indent="0">
              <a:buNone/>
              <a:defRPr/>
            </a:pPr>
            <a:r>
              <a:rPr lang="zh-CN" altLang="zh-CN" sz="2800" b="1" dirty="0" smtClean="0"/>
              <a:t>寄存器</a:t>
            </a:r>
            <a:r>
              <a:rPr lang="zh-CN" altLang="en-US" sz="2800" b="1" dirty="0" smtClean="0"/>
              <a:t>小结</a:t>
            </a:r>
            <a:endParaRPr lang="en-US" altLang="zh-CN" sz="2800" b="1" dirty="0" smtClean="0"/>
          </a:p>
          <a:p>
            <a:pPr>
              <a:defRPr/>
            </a:pPr>
            <a:r>
              <a:rPr lang="zh-CN" altLang="en-US" dirty="0"/>
              <a:t>寄存器的作用</a:t>
            </a:r>
            <a:r>
              <a:rPr lang="zh-CN" altLang="en-US" dirty="0" smtClean="0"/>
              <a:t>：     </a:t>
            </a:r>
            <a:r>
              <a:rPr lang="zh-CN" altLang="en-US" dirty="0">
                <a:solidFill>
                  <a:srgbClr val="FF0000"/>
                </a:solidFill>
              </a:rPr>
              <a:t>暂存数码和信息、数码移位 </a:t>
            </a:r>
          </a:p>
          <a:p>
            <a:pPr>
              <a:defRPr/>
            </a:pPr>
            <a:r>
              <a:rPr lang="zh-CN" altLang="en-US" dirty="0"/>
              <a:t>寄存器的组成</a:t>
            </a:r>
            <a:r>
              <a:rPr lang="zh-CN" altLang="en-US" dirty="0" smtClean="0"/>
              <a:t>：     </a:t>
            </a:r>
            <a:r>
              <a:rPr lang="zh-CN" altLang="en-US" dirty="0">
                <a:solidFill>
                  <a:srgbClr val="FF0000"/>
                </a:solidFill>
              </a:rPr>
              <a:t>触发器、门电路</a:t>
            </a:r>
            <a:endParaRPr lang="en-US" altLang="zh-CN" dirty="0">
              <a:solidFill>
                <a:srgbClr val="FF0000"/>
              </a:solidFill>
            </a:endParaRPr>
          </a:p>
          <a:p>
            <a:pPr>
              <a:defRPr/>
            </a:pPr>
            <a:r>
              <a:rPr lang="zh-CN" altLang="en-US" dirty="0"/>
              <a:t>寄存器的分类</a:t>
            </a:r>
            <a:r>
              <a:rPr lang="zh-CN" altLang="en-US" dirty="0" smtClean="0"/>
              <a:t>：    </a:t>
            </a:r>
            <a:r>
              <a:rPr lang="zh-CN" altLang="en-US" dirty="0">
                <a:solidFill>
                  <a:srgbClr val="FF0000"/>
                </a:solidFill>
              </a:rPr>
              <a:t>数码寄存器</a:t>
            </a:r>
            <a:r>
              <a:rPr lang="zh-CN" altLang="en-US" dirty="0"/>
              <a:t>：单拍、双拍</a:t>
            </a:r>
          </a:p>
          <a:p>
            <a:pPr>
              <a:buNone/>
              <a:defRPr/>
            </a:pPr>
            <a:r>
              <a:rPr lang="zh-CN" altLang="en-US" dirty="0"/>
              <a:t>    </a:t>
            </a:r>
            <a:r>
              <a:rPr lang="zh-CN" altLang="en-US" dirty="0" smtClean="0"/>
              <a:t>                                  </a:t>
            </a:r>
            <a:r>
              <a:rPr lang="zh-CN" altLang="en-US" dirty="0" smtClean="0">
                <a:solidFill>
                  <a:srgbClr val="FF0000"/>
                </a:solidFill>
              </a:rPr>
              <a:t>移位寄存器</a:t>
            </a:r>
            <a:r>
              <a:rPr lang="zh-CN" altLang="en-US" dirty="0"/>
              <a:t>：单向移位、双向移位</a:t>
            </a:r>
            <a:endParaRPr lang="en-US" altLang="zh-CN" dirty="0"/>
          </a:p>
          <a:p>
            <a:pPr>
              <a:defRPr/>
            </a:pPr>
            <a:r>
              <a:rPr lang="zh-CN" altLang="en-US" dirty="0"/>
              <a:t>寄存器的特点</a:t>
            </a:r>
            <a:r>
              <a:rPr lang="zh-CN" altLang="en-US" dirty="0" smtClean="0"/>
              <a:t>：</a:t>
            </a:r>
            <a:r>
              <a:rPr lang="en-US" altLang="zh-CN" dirty="0" smtClean="0"/>
              <a:t>     </a:t>
            </a:r>
            <a:r>
              <a:rPr lang="zh-CN" altLang="zh-CN" dirty="0"/>
              <a:t>优点是</a:t>
            </a:r>
            <a:r>
              <a:rPr lang="zh-CN" altLang="zh-CN" dirty="0">
                <a:solidFill>
                  <a:srgbClr val="FF0000"/>
                </a:solidFill>
              </a:rPr>
              <a:t>存储时间短、速度快</a:t>
            </a:r>
            <a:endParaRPr lang="en-US" altLang="zh-CN" dirty="0"/>
          </a:p>
          <a:p>
            <a:pPr indent="0">
              <a:buNone/>
              <a:defRPr/>
            </a:pPr>
            <a:r>
              <a:rPr lang="en-US" altLang="zh-CN" dirty="0"/>
              <a:t>     </a:t>
            </a:r>
            <a:r>
              <a:rPr lang="en-US" altLang="zh-CN" dirty="0" smtClean="0"/>
              <a:t>                                   </a:t>
            </a:r>
            <a:r>
              <a:rPr lang="zh-CN" altLang="zh-CN" dirty="0" smtClean="0"/>
              <a:t>缺点</a:t>
            </a:r>
            <a:r>
              <a:rPr lang="zh-CN" altLang="zh-CN" dirty="0"/>
              <a:t>是</a:t>
            </a:r>
            <a:r>
              <a:rPr lang="zh-CN" altLang="zh-CN" dirty="0">
                <a:solidFill>
                  <a:srgbClr val="FF0000"/>
                </a:solidFill>
              </a:rPr>
              <a:t>断电时存储数码丢失</a:t>
            </a:r>
            <a:endParaRPr lang="zh-CN" altLang="en-US" dirty="0"/>
          </a:p>
          <a:p>
            <a:pPr indent="0">
              <a:buNone/>
              <a:defRPr/>
            </a:pPr>
            <a:endParaRPr lang="zh-CN" altLang="en-US" sz="2400" dirty="0"/>
          </a:p>
        </p:txBody>
      </p:sp>
      <p:sp>
        <p:nvSpPr>
          <p:cNvPr id="5" name="Rectangle 2"/>
          <p:cNvSpPr txBox="1">
            <a:spLocks noChangeArrowheads="1"/>
          </p:cNvSpPr>
          <p:nvPr/>
        </p:nvSpPr>
        <p:spPr bwMode="auto">
          <a:xfrm>
            <a:off x="574204" y="188640"/>
            <a:ext cx="8001000" cy="679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2800" b="1">
                <a:solidFill>
                  <a:srgbClr val="800000"/>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2pPr>
            <a:lvl3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3pPr>
            <a:lvl4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4pPr>
            <a:lvl5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5pPr>
            <a:lvl6pPr marL="457200" algn="l" rtl="0" fontAlgn="base">
              <a:spcBef>
                <a:spcPct val="0"/>
              </a:spcBef>
              <a:spcAft>
                <a:spcPct val="0"/>
              </a:spcAft>
              <a:defRPr kumimoji="1" sz="2800" b="1">
                <a:solidFill>
                  <a:srgbClr val="800000"/>
                </a:solidFill>
                <a:latin typeface="Batang" pitchFamily="18" charset="-127"/>
                <a:ea typeface="宋体" pitchFamily="2" charset="-122"/>
              </a:defRPr>
            </a:lvl6pPr>
            <a:lvl7pPr marL="914400" algn="l" rtl="0" fontAlgn="base">
              <a:spcBef>
                <a:spcPct val="0"/>
              </a:spcBef>
              <a:spcAft>
                <a:spcPct val="0"/>
              </a:spcAft>
              <a:defRPr kumimoji="1" sz="2800" b="1">
                <a:solidFill>
                  <a:srgbClr val="800000"/>
                </a:solidFill>
                <a:latin typeface="Batang" pitchFamily="18" charset="-127"/>
                <a:ea typeface="宋体" pitchFamily="2" charset="-122"/>
              </a:defRPr>
            </a:lvl7pPr>
            <a:lvl8pPr marL="1371600" algn="l" rtl="0" fontAlgn="base">
              <a:spcBef>
                <a:spcPct val="0"/>
              </a:spcBef>
              <a:spcAft>
                <a:spcPct val="0"/>
              </a:spcAft>
              <a:defRPr kumimoji="1" sz="2800" b="1">
                <a:solidFill>
                  <a:srgbClr val="800000"/>
                </a:solidFill>
                <a:latin typeface="Batang" pitchFamily="18" charset="-127"/>
                <a:ea typeface="宋体" pitchFamily="2" charset="-122"/>
              </a:defRPr>
            </a:lvl8pPr>
            <a:lvl9pPr marL="1828800" algn="l" rtl="0" fontAlgn="base">
              <a:spcBef>
                <a:spcPct val="0"/>
              </a:spcBef>
              <a:spcAft>
                <a:spcPct val="0"/>
              </a:spcAft>
              <a:defRPr kumimoji="1" sz="2800" b="1">
                <a:solidFill>
                  <a:srgbClr val="800000"/>
                </a:solidFill>
                <a:latin typeface="Batang" pitchFamily="18" charset="-127"/>
                <a:ea typeface="宋体" pitchFamily="2" charset="-122"/>
              </a:defRPr>
            </a:lvl9pPr>
          </a:lstStyle>
          <a:p>
            <a:pPr eaLnBrk="1" hangingPunct="1">
              <a:buFont typeface="Wingdings" panose="05000000000000000000" pitchFamily="2" charset="2"/>
              <a:buNone/>
            </a:pPr>
            <a:r>
              <a:rPr lang="en-US" altLang="zh-CN" kern="0" smtClean="0"/>
              <a:t>2.1  8086</a:t>
            </a:r>
            <a:r>
              <a:rPr lang="zh-CN" altLang="en-US" kern="0" smtClean="0"/>
              <a:t>的编程结构</a:t>
            </a:r>
            <a:endParaRPr lang="zh-CN" altLang="en-US" kern="0" dirty="0"/>
          </a:p>
        </p:txBody>
      </p:sp>
    </p:spTree>
    <p:extLst>
      <p:ext uri="{BB962C8B-B14F-4D97-AF65-F5344CB8AC3E}">
        <p14:creationId xmlns:p14="http://schemas.microsoft.com/office/powerpoint/2010/main" val="1629282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4 </a:t>
            </a:r>
            <a:r>
              <a:rPr lang="zh-CN" altLang="en-US" sz="2800" b="1" dirty="0" smtClean="0"/>
              <a:t>最</a:t>
            </a:r>
            <a:r>
              <a:rPr lang="zh-CN" altLang="en-US" sz="2800" b="1" dirty="0"/>
              <a:t>大</a:t>
            </a:r>
            <a:r>
              <a:rPr lang="zh-CN" altLang="en-US" sz="2800" b="1" dirty="0" smtClean="0"/>
              <a:t>模式</a:t>
            </a:r>
            <a:endParaRPr lang="en-US" altLang="zh-CN" sz="2800" b="1" dirty="0" smtClean="0"/>
          </a:p>
          <a:p>
            <a:pPr lvl="0" eaLnBrk="1" hangingPunct="1">
              <a:spcBef>
                <a:spcPct val="0"/>
              </a:spcBef>
              <a:buClrTx/>
              <a:buNone/>
            </a:pPr>
            <a:r>
              <a:rPr kumimoji="1" lang="zh-CN" altLang="en-US" dirty="0" smtClean="0">
                <a:solidFill>
                  <a:srgbClr val="000000"/>
                </a:solidFill>
                <a:latin typeface="Times New Roman" panose="02020603050405020304" pitchFamily="18" charset="0"/>
              </a:rPr>
              <a:t>        而</a:t>
            </a:r>
            <a:r>
              <a:rPr kumimoji="1" lang="en-US" altLang="zh-CN" dirty="0">
                <a:solidFill>
                  <a:srgbClr val="000000"/>
                </a:solidFill>
                <a:latin typeface="Times New Roman" panose="02020603050405020304" pitchFamily="18" charset="0"/>
              </a:rPr>
              <a:t>8289</a:t>
            </a:r>
            <a:r>
              <a:rPr kumimoji="1" lang="zh-CN" altLang="en-US" dirty="0">
                <a:solidFill>
                  <a:srgbClr val="000000"/>
                </a:solidFill>
                <a:latin typeface="Times New Roman" panose="02020603050405020304" pitchFamily="18" charset="0"/>
              </a:rPr>
              <a:t>总线仲裁器对系统中多个处理器提出共享总线资源的要求作出裁决。因此，</a:t>
            </a:r>
            <a:r>
              <a:rPr kumimoji="1" lang="en-US" altLang="zh-CN" dirty="0">
                <a:solidFill>
                  <a:srgbClr val="000000"/>
                </a:solidFill>
                <a:latin typeface="Times New Roman" panose="02020603050405020304" pitchFamily="18" charset="0"/>
              </a:rPr>
              <a:t>8086</a:t>
            </a:r>
            <a:r>
              <a:rPr kumimoji="1" lang="zh-CN" altLang="en-US" dirty="0">
                <a:solidFill>
                  <a:srgbClr val="000000"/>
                </a:solidFill>
                <a:latin typeface="Times New Roman" panose="02020603050405020304" pitchFamily="18" charset="0"/>
              </a:rPr>
              <a:t>的最大模式系统由于</a:t>
            </a:r>
            <a:r>
              <a:rPr kumimoji="1" lang="en-US" altLang="zh-CN" dirty="0">
                <a:solidFill>
                  <a:srgbClr val="000000"/>
                </a:solidFill>
                <a:latin typeface="Times New Roman" panose="02020603050405020304" pitchFamily="18" charset="0"/>
              </a:rPr>
              <a:t>8288</a:t>
            </a:r>
            <a:r>
              <a:rPr kumimoji="1" lang="zh-CN" altLang="en-US" dirty="0">
                <a:solidFill>
                  <a:srgbClr val="000000"/>
                </a:solidFill>
                <a:latin typeface="Times New Roman" panose="02020603050405020304" pitchFamily="18" charset="0"/>
              </a:rPr>
              <a:t>和</a:t>
            </a:r>
            <a:r>
              <a:rPr kumimoji="1" lang="en-US" altLang="zh-CN" dirty="0">
                <a:solidFill>
                  <a:srgbClr val="000000"/>
                </a:solidFill>
                <a:latin typeface="Times New Roman" panose="02020603050405020304" pitchFamily="18" charset="0"/>
              </a:rPr>
              <a:t>8289</a:t>
            </a:r>
            <a:r>
              <a:rPr kumimoji="1" lang="zh-CN" altLang="en-US" dirty="0">
                <a:solidFill>
                  <a:srgbClr val="000000"/>
                </a:solidFill>
                <a:latin typeface="Times New Roman" panose="02020603050405020304" pitchFamily="18" charset="0"/>
              </a:rPr>
              <a:t>的存在，可以构成一个多处理器系统</a:t>
            </a:r>
            <a:r>
              <a:rPr kumimoji="1" lang="zh-CN" altLang="en-US" dirty="0" smtClean="0">
                <a:solidFill>
                  <a:srgbClr val="000000"/>
                </a:solidFill>
                <a:latin typeface="Times New Roman" panose="02020603050405020304" pitchFamily="18" charset="0"/>
              </a:rPr>
              <a:t>。在</a:t>
            </a:r>
            <a:r>
              <a:rPr kumimoji="1" lang="zh-CN" altLang="en-US" dirty="0">
                <a:solidFill>
                  <a:srgbClr val="000000"/>
                </a:solidFill>
                <a:latin typeface="Times New Roman" panose="02020603050405020304" pitchFamily="18" charset="0"/>
              </a:rPr>
              <a:t>最大模式系统中，一般还有中断优先级管理部件，图中用</a:t>
            </a:r>
            <a:r>
              <a:rPr kumimoji="1" lang="en-US" altLang="zh-CN" dirty="0" err="1">
                <a:solidFill>
                  <a:srgbClr val="000000"/>
                </a:solidFill>
                <a:latin typeface="Times New Roman" panose="02020603050405020304" pitchFamily="18" charset="0"/>
              </a:rPr>
              <a:t>8259A</a:t>
            </a:r>
            <a:r>
              <a:rPr kumimoji="1" lang="zh-CN" altLang="en-US" dirty="0">
                <a:solidFill>
                  <a:srgbClr val="000000"/>
                </a:solidFill>
                <a:latin typeface="Times New Roman" panose="02020603050405020304" pitchFamily="18" charset="0"/>
              </a:rPr>
              <a:t>作为中断优先级管理部件。系统所含设备较少时，也可省去</a:t>
            </a:r>
            <a:r>
              <a:rPr kumimoji="1" lang="zh-CN" altLang="en-US" dirty="0" smtClean="0">
                <a:solidFill>
                  <a:srgbClr val="000000"/>
                </a:solidFill>
                <a:latin typeface="Times New Roman" panose="02020603050405020304" pitchFamily="18" charset="0"/>
              </a:rPr>
              <a:t>。</a:t>
            </a: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110</a:t>
            </a:fld>
            <a:endParaRPr lang="en-US" altLang="zh-CN" dirty="0"/>
          </a:p>
        </p:txBody>
      </p:sp>
    </p:spTree>
    <p:extLst>
      <p:ext uri="{BB962C8B-B14F-4D97-AF65-F5344CB8AC3E}">
        <p14:creationId xmlns:p14="http://schemas.microsoft.com/office/powerpoint/2010/main" val="3347540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95400" y="2895600"/>
            <a:ext cx="6745288" cy="3749675"/>
            <a:chOff x="872" y="192"/>
            <a:chExt cx="4249" cy="2362"/>
          </a:xfrm>
        </p:grpSpPr>
        <p:sp>
          <p:nvSpPr>
            <p:cNvPr id="163847" name="Text Box 3"/>
            <p:cNvSpPr txBox="1">
              <a:spLocks noChangeArrowheads="1"/>
            </p:cNvSpPr>
            <p:nvPr/>
          </p:nvSpPr>
          <p:spPr bwMode="auto">
            <a:xfrm>
              <a:off x="1584" y="192"/>
              <a:ext cx="2472" cy="288"/>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1" lang="zh-CN" altLang="en-US" sz="2400"/>
                <a:t>状态线</a:t>
              </a:r>
              <a:r>
                <a:rPr kumimoji="1" lang="en-US" altLang="zh-CN" sz="2400"/>
                <a:t>S2</a:t>
              </a:r>
              <a:r>
                <a:rPr kumimoji="1" lang="zh-CN" altLang="en-US" sz="2400"/>
                <a:t>、</a:t>
              </a:r>
              <a:r>
                <a:rPr kumimoji="1" lang="en-US" altLang="zh-CN" sz="2400"/>
                <a:t>S1</a:t>
              </a:r>
              <a:r>
                <a:rPr kumimoji="1" lang="zh-CN" altLang="en-US" sz="2400"/>
                <a:t>、</a:t>
              </a:r>
              <a:r>
                <a:rPr kumimoji="1" lang="en-US" altLang="zh-CN" sz="2400"/>
                <a:t>S0</a:t>
              </a:r>
              <a:r>
                <a:rPr kumimoji="1" lang="zh-CN" altLang="en-US" sz="2400"/>
                <a:t>的编码</a:t>
              </a:r>
            </a:p>
          </p:txBody>
        </p:sp>
        <p:sp>
          <p:nvSpPr>
            <p:cNvPr id="163848" name="Line 4"/>
            <p:cNvSpPr>
              <a:spLocks noChangeShapeType="1"/>
            </p:cNvSpPr>
            <p:nvPr/>
          </p:nvSpPr>
          <p:spPr bwMode="auto">
            <a:xfrm>
              <a:off x="2328" y="252"/>
              <a:ext cx="1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49" name="Line 5"/>
            <p:cNvSpPr>
              <a:spLocks noChangeShapeType="1"/>
            </p:cNvSpPr>
            <p:nvPr/>
          </p:nvSpPr>
          <p:spPr bwMode="auto">
            <a:xfrm flipV="1">
              <a:off x="2724" y="252"/>
              <a:ext cx="1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50" name="Line 6"/>
            <p:cNvSpPr>
              <a:spLocks noChangeShapeType="1"/>
            </p:cNvSpPr>
            <p:nvPr/>
          </p:nvSpPr>
          <p:spPr bwMode="auto">
            <a:xfrm>
              <a:off x="3120" y="252"/>
              <a:ext cx="1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51" name="Rectangle 7"/>
            <p:cNvSpPr>
              <a:spLocks noChangeArrowheads="1"/>
            </p:cNvSpPr>
            <p:nvPr/>
          </p:nvSpPr>
          <p:spPr bwMode="auto">
            <a:xfrm>
              <a:off x="891" y="592"/>
              <a:ext cx="844" cy="92"/>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852" name="Rectangle 8"/>
            <p:cNvSpPr>
              <a:spLocks noChangeArrowheads="1"/>
            </p:cNvSpPr>
            <p:nvPr/>
          </p:nvSpPr>
          <p:spPr bwMode="auto">
            <a:xfrm>
              <a:off x="891" y="684"/>
              <a:ext cx="844" cy="215"/>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853" name="Rectangle 9"/>
            <p:cNvSpPr>
              <a:spLocks noChangeArrowheads="1"/>
            </p:cNvSpPr>
            <p:nvPr/>
          </p:nvSpPr>
          <p:spPr bwMode="auto">
            <a:xfrm>
              <a:off x="1221" y="686"/>
              <a:ext cx="179" cy="211"/>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2200">
                  <a:solidFill>
                    <a:srgbClr val="000000"/>
                  </a:solidFill>
                  <a:latin typeface="Impact" panose="020B0806030902050204" pitchFamily="34" charset="0"/>
                </a:rPr>
                <a:t>S2</a:t>
              </a:r>
              <a:endParaRPr kumimoji="1" lang="en-US" altLang="zh-CN" sz="2400"/>
            </a:p>
          </p:txBody>
        </p:sp>
        <p:sp>
          <p:nvSpPr>
            <p:cNvPr id="163854" name="Rectangle 10"/>
            <p:cNvSpPr>
              <a:spLocks noChangeArrowheads="1"/>
            </p:cNvSpPr>
            <p:nvPr/>
          </p:nvSpPr>
          <p:spPr bwMode="auto">
            <a:xfrm>
              <a:off x="1739" y="592"/>
              <a:ext cx="789" cy="92"/>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855" name="Rectangle 11"/>
            <p:cNvSpPr>
              <a:spLocks noChangeArrowheads="1"/>
            </p:cNvSpPr>
            <p:nvPr/>
          </p:nvSpPr>
          <p:spPr bwMode="auto">
            <a:xfrm>
              <a:off x="1739" y="684"/>
              <a:ext cx="789" cy="215"/>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856" name="Rectangle 12"/>
            <p:cNvSpPr>
              <a:spLocks noChangeArrowheads="1"/>
            </p:cNvSpPr>
            <p:nvPr/>
          </p:nvSpPr>
          <p:spPr bwMode="auto">
            <a:xfrm>
              <a:off x="2054" y="686"/>
              <a:ext cx="158" cy="211"/>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2200">
                  <a:solidFill>
                    <a:srgbClr val="010000"/>
                  </a:solidFill>
                  <a:latin typeface="Impact" panose="020B0806030902050204" pitchFamily="34" charset="0"/>
                </a:rPr>
                <a:t>S1</a:t>
              </a:r>
              <a:endParaRPr kumimoji="1" lang="en-US" altLang="zh-CN" sz="2400"/>
            </a:p>
          </p:txBody>
        </p:sp>
        <p:sp>
          <p:nvSpPr>
            <p:cNvPr id="163857" name="Rectangle 13"/>
            <p:cNvSpPr>
              <a:spLocks noChangeArrowheads="1"/>
            </p:cNvSpPr>
            <p:nvPr/>
          </p:nvSpPr>
          <p:spPr bwMode="auto">
            <a:xfrm>
              <a:off x="2531" y="592"/>
              <a:ext cx="787" cy="92"/>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858" name="Rectangle 14"/>
            <p:cNvSpPr>
              <a:spLocks noChangeArrowheads="1"/>
            </p:cNvSpPr>
            <p:nvPr/>
          </p:nvSpPr>
          <p:spPr bwMode="auto">
            <a:xfrm>
              <a:off x="2531" y="684"/>
              <a:ext cx="787" cy="215"/>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859" name="Rectangle 15"/>
            <p:cNvSpPr>
              <a:spLocks noChangeArrowheads="1"/>
            </p:cNvSpPr>
            <p:nvPr/>
          </p:nvSpPr>
          <p:spPr bwMode="auto">
            <a:xfrm>
              <a:off x="2831" y="686"/>
              <a:ext cx="185" cy="211"/>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2200">
                  <a:solidFill>
                    <a:srgbClr val="010000"/>
                  </a:solidFill>
                  <a:latin typeface="Impact" panose="020B0806030902050204" pitchFamily="34" charset="0"/>
                </a:rPr>
                <a:t>S0</a:t>
              </a:r>
              <a:endParaRPr kumimoji="1" lang="en-US" altLang="zh-CN" sz="2400"/>
            </a:p>
          </p:txBody>
        </p:sp>
        <p:sp>
          <p:nvSpPr>
            <p:cNvPr id="163860" name="Rectangle 16"/>
            <p:cNvSpPr>
              <a:spLocks noChangeArrowheads="1"/>
            </p:cNvSpPr>
            <p:nvPr/>
          </p:nvSpPr>
          <p:spPr bwMode="auto">
            <a:xfrm>
              <a:off x="3322" y="592"/>
              <a:ext cx="1795" cy="38"/>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861" name="Rectangle 17"/>
            <p:cNvSpPr>
              <a:spLocks noChangeArrowheads="1"/>
            </p:cNvSpPr>
            <p:nvPr/>
          </p:nvSpPr>
          <p:spPr bwMode="auto">
            <a:xfrm>
              <a:off x="3322" y="630"/>
              <a:ext cx="1795" cy="229"/>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862" name="Rectangle 18"/>
            <p:cNvSpPr>
              <a:spLocks noChangeArrowheads="1"/>
            </p:cNvSpPr>
            <p:nvPr/>
          </p:nvSpPr>
          <p:spPr bwMode="auto">
            <a:xfrm>
              <a:off x="4043" y="655"/>
              <a:ext cx="352" cy="211"/>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sz="2200">
                  <a:solidFill>
                    <a:srgbClr val="010000"/>
                  </a:solidFill>
                  <a:latin typeface="宋体" panose="02010600030101010101" pitchFamily="2" charset="-122"/>
                </a:rPr>
                <a:t>性能</a:t>
              </a:r>
              <a:endParaRPr kumimoji="1" lang="zh-CN" altLang="en-US" sz="2400"/>
            </a:p>
          </p:txBody>
        </p:sp>
        <p:sp>
          <p:nvSpPr>
            <p:cNvPr id="163863" name="Rectangle 19"/>
            <p:cNvSpPr>
              <a:spLocks noChangeArrowheads="1"/>
            </p:cNvSpPr>
            <p:nvPr/>
          </p:nvSpPr>
          <p:spPr bwMode="auto">
            <a:xfrm>
              <a:off x="3322" y="859"/>
              <a:ext cx="1795" cy="40"/>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864" name="Line 20"/>
            <p:cNvSpPr>
              <a:spLocks noChangeShapeType="1"/>
            </p:cNvSpPr>
            <p:nvPr/>
          </p:nvSpPr>
          <p:spPr bwMode="auto">
            <a:xfrm>
              <a:off x="887" y="58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65" name="Line 21"/>
            <p:cNvSpPr>
              <a:spLocks noChangeShapeType="1"/>
            </p:cNvSpPr>
            <p:nvPr/>
          </p:nvSpPr>
          <p:spPr bwMode="auto">
            <a:xfrm>
              <a:off x="887" y="58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66" name="Line 22"/>
            <p:cNvSpPr>
              <a:spLocks noChangeShapeType="1"/>
            </p:cNvSpPr>
            <p:nvPr/>
          </p:nvSpPr>
          <p:spPr bwMode="auto">
            <a:xfrm>
              <a:off x="887" y="58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67" name="Line 23"/>
            <p:cNvSpPr>
              <a:spLocks noChangeShapeType="1"/>
            </p:cNvSpPr>
            <p:nvPr/>
          </p:nvSpPr>
          <p:spPr bwMode="auto">
            <a:xfrm>
              <a:off x="887" y="58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68" name="Line 24"/>
            <p:cNvSpPr>
              <a:spLocks noChangeShapeType="1"/>
            </p:cNvSpPr>
            <p:nvPr/>
          </p:nvSpPr>
          <p:spPr bwMode="auto">
            <a:xfrm>
              <a:off x="891" y="588"/>
              <a:ext cx="8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69" name="Line 25"/>
            <p:cNvSpPr>
              <a:spLocks noChangeShapeType="1"/>
            </p:cNvSpPr>
            <p:nvPr/>
          </p:nvSpPr>
          <p:spPr bwMode="auto">
            <a:xfrm>
              <a:off x="1735" y="58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0" name="Line 26"/>
            <p:cNvSpPr>
              <a:spLocks noChangeShapeType="1"/>
            </p:cNvSpPr>
            <p:nvPr/>
          </p:nvSpPr>
          <p:spPr bwMode="auto">
            <a:xfrm>
              <a:off x="1735" y="58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1" name="Line 27"/>
            <p:cNvSpPr>
              <a:spLocks noChangeShapeType="1"/>
            </p:cNvSpPr>
            <p:nvPr/>
          </p:nvSpPr>
          <p:spPr bwMode="auto">
            <a:xfrm>
              <a:off x="1739" y="588"/>
              <a:ext cx="7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2" name="Line 28"/>
            <p:cNvSpPr>
              <a:spLocks noChangeShapeType="1"/>
            </p:cNvSpPr>
            <p:nvPr/>
          </p:nvSpPr>
          <p:spPr bwMode="auto">
            <a:xfrm>
              <a:off x="2528" y="588"/>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3" name="Line 29"/>
            <p:cNvSpPr>
              <a:spLocks noChangeShapeType="1"/>
            </p:cNvSpPr>
            <p:nvPr/>
          </p:nvSpPr>
          <p:spPr bwMode="auto">
            <a:xfrm>
              <a:off x="2528" y="58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4" name="Line 30"/>
            <p:cNvSpPr>
              <a:spLocks noChangeShapeType="1"/>
            </p:cNvSpPr>
            <p:nvPr/>
          </p:nvSpPr>
          <p:spPr bwMode="auto">
            <a:xfrm>
              <a:off x="2531" y="588"/>
              <a:ext cx="7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5" name="Line 31"/>
            <p:cNvSpPr>
              <a:spLocks noChangeShapeType="1"/>
            </p:cNvSpPr>
            <p:nvPr/>
          </p:nvSpPr>
          <p:spPr bwMode="auto">
            <a:xfrm>
              <a:off x="3318" y="58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6" name="Line 32"/>
            <p:cNvSpPr>
              <a:spLocks noChangeShapeType="1"/>
            </p:cNvSpPr>
            <p:nvPr/>
          </p:nvSpPr>
          <p:spPr bwMode="auto">
            <a:xfrm>
              <a:off x="3318" y="58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7" name="Line 33"/>
            <p:cNvSpPr>
              <a:spLocks noChangeShapeType="1"/>
            </p:cNvSpPr>
            <p:nvPr/>
          </p:nvSpPr>
          <p:spPr bwMode="auto">
            <a:xfrm>
              <a:off x="3322" y="588"/>
              <a:ext cx="179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8" name="Line 34"/>
            <p:cNvSpPr>
              <a:spLocks noChangeShapeType="1"/>
            </p:cNvSpPr>
            <p:nvPr/>
          </p:nvSpPr>
          <p:spPr bwMode="auto">
            <a:xfrm>
              <a:off x="5117" y="58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9" name="Line 35"/>
            <p:cNvSpPr>
              <a:spLocks noChangeShapeType="1"/>
            </p:cNvSpPr>
            <p:nvPr/>
          </p:nvSpPr>
          <p:spPr bwMode="auto">
            <a:xfrm>
              <a:off x="5117" y="58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0" name="Line 36"/>
            <p:cNvSpPr>
              <a:spLocks noChangeShapeType="1"/>
            </p:cNvSpPr>
            <p:nvPr/>
          </p:nvSpPr>
          <p:spPr bwMode="auto">
            <a:xfrm>
              <a:off x="5117" y="58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1" name="Line 37"/>
            <p:cNvSpPr>
              <a:spLocks noChangeShapeType="1"/>
            </p:cNvSpPr>
            <p:nvPr/>
          </p:nvSpPr>
          <p:spPr bwMode="auto">
            <a:xfrm>
              <a:off x="5117" y="58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2" name="Line 38"/>
            <p:cNvSpPr>
              <a:spLocks noChangeShapeType="1"/>
            </p:cNvSpPr>
            <p:nvPr/>
          </p:nvSpPr>
          <p:spPr bwMode="auto">
            <a:xfrm>
              <a:off x="887" y="592"/>
              <a:ext cx="1" cy="3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3" name="Line 39"/>
            <p:cNvSpPr>
              <a:spLocks noChangeShapeType="1"/>
            </p:cNvSpPr>
            <p:nvPr/>
          </p:nvSpPr>
          <p:spPr bwMode="auto">
            <a:xfrm>
              <a:off x="1735" y="592"/>
              <a:ext cx="1" cy="3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4" name="Line 40"/>
            <p:cNvSpPr>
              <a:spLocks noChangeShapeType="1"/>
            </p:cNvSpPr>
            <p:nvPr/>
          </p:nvSpPr>
          <p:spPr bwMode="auto">
            <a:xfrm>
              <a:off x="2528" y="592"/>
              <a:ext cx="1" cy="3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5" name="Rectangle 41"/>
            <p:cNvSpPr>
              <a:spLocks noChangeArrowheads="1"/>
            </p:cNvSpPr>
            <p:nvPr/>
          </p:nvSpPr>
          <p:spPr bwMode="auto">
            <a:xfrm>
              <a:off x="3318" y="592"/>
              <a:ext cx="4" cy="307"/>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886" name="Rectangle 42"/>
            <p:cNvSpPr>
              <a:spLocks noChangeArrowheads="1"/>
            </p:cNvSpPr>
            <p:nvPr/>
          </p:nvSpPr>
          <p:spPr bwMode="auto">
            <a:xfrm>
              <a:off x="5117" y="592"/>
              <a:ext cx="4" cy="307"/>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887" name="Line 43"/>
            <p:cNvSpPr>
              <a:spLocks noChangeShapeType="1"/>
            </p:cNvSpPr>
            <p:nvPr/>
          </p:nvSpPr>
          <p:spPr bwMode="auto">
            <a:xfrm>
              <a:off x="5117" y="592"/>
              <a:ext cx="1" cy="3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8" name="Rectangle 44"/>
            <p:cNvSpPr>
              <a:spLocks noChangeArrowheads="1"/>
            </p:cNvSpPr>
            <p:nvPr/>
          </p:nvSpPr>
          <p:spPr bwMode="auto">
            <a:xfrm>
              <a:off x="891" y="903"/>
              <a:ext cx="844"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889" name="Rectangle 45"/>
            <p:cNvSpPr>
              <a:spLocks noChangeArrowheads="1"/>
            </p:cNvSpPr>
            <p:nvPr/>
          </p:nvSpPr>
          <p:spPr bwMode="auto">
            <a:xfrm>
              <a:off x="891" y="916"/>
              <a:ext cx="844" cy="177"/>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890" name="Rectangle 46"/>
            <p:cNvSpPr>
              <a:spLocks noChangeArrowheads="1"/>
            </p:cNvSpPr>
            <p:nvPr/>
          </p:nvSpPr>
          <p:spPr bwMode="auto">
            <a:xfrm>
              <a:off x="1273" y="914"/>
              <a:ext cx="77"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0</a:t>
              </a:r>
              <a:endParaRPr kumimoji="1" lang="en-US" altLang="zh-CN" sz="2400"/>
            </a:p>
          </p:txBody>
        </p:sp>
        <p:sp>
          <p:nvSpPr>
            <p:cNvPr id="163891" name="Rectangle 47"/>
            <p:cNvSpPr>
              <a:spLocks noChangeArrowheads="1"/>
            </p:cNvSpPr>
            <p:nvPr/>
          </p:nvSpPr>
          <p:spPr bwMode="auto">
            <a:xfrm>
              <a:off x="891" y="1093"/>
              <a:ext cx="844"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892" name="Rectangle 48"/>
            <p:cNvSpPr>
              <a:spLocks noChangeArrowheads="1"/>
            </p:cNvSpPr>
            <p:nvPr/>
          </p:nvSpPr>
          <p:spPr bwMode="auto">
            <a:xfrm>
              <a:off x="1739" y="903"/>
              <a:ext cx="789"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893" name="Rectangle 49"/>
            <p:cNvSpPr>
              <a:spLocks noChangeArrowheads="1"/>
            </p:cNvSpPr>
            <p:nvPr/>
          </p:nvSpPr>
          <p:spPr bwMode="auto">
            <a:xfrm>
              <a:off x="1739" y="916"/>
              <a:ext cx="789" cy="177"/>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894" name="Rectangle 50"/>
            <p:cNvSpPr>
              <a:spLocks noChangeArrowheads="1"/>
            </p:cNvSpPr>
            <p:nvPr/>
          </p:nvSpPr>
          <p:spPr bwMode="auto">
            <a:xfrm>
              <a:off x="2094" y="914"/>
              <a:ext cx="77"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0</a:t>
              </a:r>
              <a:endParaRPr kumimoji="1" lang="en-US" altLang="zh-CN" sz="2400"/>
            </a:p>
          </p:txBody>
        </p:sp>
        <p:sp>
          <p:nvSpPr>
            <p:cNvPr id="163895" name="Rectangle 51"/>
            <p:cNvSpPr>
              <a:spLocks noChangeArrowheads="1"/>
            </p:cNvSpPr>
            <p:nvPr/>
          </p:nvSpPr>
          <p:spPr bwMode="auto">
            <a:xfrm>
              <a:off x="1739" y="1093"/>
              <a:ext cx="789"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896" name="Rectangle 52"/>
            <p:cNvSpPr>
              <a:spLocks noChangeArrowheads="1"/>
            </p:cNvSpPr>
            <p:nvPr/>
          </p:nvSpPr>
          <p:spPr bwMode="auto">
            <a:xfrm>
              <a:off x="2531" y="903"/>
              <a:ext cx="787"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897" name="Rectangle 53"/>
            <p:cNvSpPr>
              <a:spLocks noChangeArrowheads="1"/>
            </p:cNvSpPr>
            <p:nvPr/>
          </p:nvSpPr>
          <p:spPr bwMode="auto">
            <a:xfrm>
              <a:off x="2531" y="916"/>
              <a:ext cx="787" cy="177"/>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898" name="Rectangle 54"/>
            <p:cNvSpPr>
              <a:spLocks noChangeArrowheads="1"/>
            </p:cNvSpPr>
            <p:nvPr/>
          </p:nvSpPr>
          <p:spPr bwMode="auto">
            <a:xfrm>
              <a:off x="2884" y="914"/>
              <a:ext cx="77"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0</a:t>
              </a:r>
              <a:endParaRPr kumimoji="1" lang="en-US" altLang="zh-CN" sz="2400"/>
            </a:p>
          </p:txBody>
        </p:sp>
        <p:sp>
          <p:nvSpPr>
            <p:cNvPr id="163899" name="Rectangle 55"/>
            <p:cNvSpPr>
              <a:spLocks noChangeArrowheads="1"/>
            </p:cNvSpPr>
            <p:nvPr/>
          </p:nvSpPr>
          <p:spPr bwMode="auto">
            <a:xfrm>
              <a:off x="2531" y="1093"/>
              <a:ext cx="787"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00" name="Rectangle 56"/>
            <p:cNvSpPr>
              <a:spLocks noChangeArrowheads="1"/>
            </p:cNvSpPr>
            <p:nvPr/>
          </p:nvSpPr>
          <p:spPr bwMode="auto">
            <a:xfrm>
              <a:off x="3322" y="903"/>
              <a:ext cx="1795" cy="8"/>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01" name="Rectangle 57"/>
            <p:cNvSpPr>
              <a:spLocks noChangeArrowheads="1"/>
            </p:cNvSpPr>
            <p:nvPr/>
          </p:nvSpPr>
          <p:spPr bwMode="auto">
            <a:xfrm>
              <a:off x="3322" y="911"/>
              <a:ext cx="1795" cy="188"/>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02" name="Rectangle 58"/>
            <p:cNvSpPr>
              <a:spLocks noChangeArrowheads="1"/>
            </p:cNvSpPr>
            <p:nvPr/>
          </p:nvSpPr>
          <p:spPr bwMode="auto">
            <a:xfrm>
              <a:off x="3932" y="934"/>
              <a:ext cx="573"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sz="1800">
                  <a:solidFill>
                    <a:srgbClr val="010000"/>
                  </a:solidFill>
                  <a:latin typeface="宋体" panose="02010600030101010101" pitchFamily="2" charset="-122"/>
                </a:rPr>
                <a:t>中断响应</a:t>
              </a:r>
              <a:endParaRPr kumimoji="1" lang="zh-CN" altLang="en-US" sz="2400"/>
            </a:p>
          </p:txBody>
        </p:sp>
        <p:sp>
          <p:nvSpPr>
            <p:cNvPr id="163903" name="Line 59"/>
            <p:cNvSpPr>
              <a:spLocks noChangeShapeType="1"/>
            </p:cNvSpPr>
            <p:nvPr/>
          </p:nvSpPr>
          <p:spPr bwMode="auto">
            <a:xfrm>
              <a:off x="887" y="899"/>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04" name="Line 60"/>
            <p:cNvSpPr>
              <a:spLocks noChangeShapeType="1"/>
            </p:cNvSpPr>
            <p:nvPr/>
          </p:nvSpPr>
          <p:spPr bwMode="auto">
            <a:xfrm>
              <a:off x="887" y="89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05" name="Line 61"/>
            <p:cNvSpPr>
              <a:spLocks noChangeShapeType="1"/>
            </p:cNvSpPr>
            <p:nvPr/>
          </p:nvSpPr>
          <p:spPr bwMode="auto">
            <a:xfrm>
              <a:off x="891" y="899"/>
              <a:ext cx="8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06" name="Line 62"/>
            <p:cNvSpPr>
              <a:spLocks noChangeShapeType="1"/>
            </p:cNvSpPr>
            <p:nvPr/>
          </p:nvSpPr>
          <p:spPr bwMode="auto">
            <a:xfrm>
              <a:off x="1735" y="899"/>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07" name="Line 63"/>
            <p:cNvSpPr>
              <a:spLocks noChangeShapeType="1"/>
            </p:cNvSpPr>
            <p:nvPr/>
          </p:nvSpPr>
          <p:spPr bwMode="auto">
            <a:xfrm>
              <a:off x="1735" y="89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08" name="Line 64"/>
            <p:cNvSpPr>
              <a:spLocks noChangeShapeType="1"/>
            </p:cNvSpPr>
            <p:nvPr/>
          </p:nvSpPr>
          <p:spPr bwMode="auto">
            <a:xfrm>
              <a:off x="1739" y="899"/>
              <a:ext cx="7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09" name="Line 65"/>
            <p:cNvSpPr>
              <a:spLocks noChangeShapeType="1"/>
            </p:cNvSpPr>
            <p:nvPr/>
          </p:nvSpPr>
          <p:spPr bwMode="auto">
            <a:xfrm>
              <a:off x="2528" y="899"/>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0" name="Line 66"/>
            <p:cNvSpPr>
              <a:spLocks noChangeShapeType="1"/>
            </p:cNvSpPr>
            <p:nvPr/>
          </p:nvSpPr>
          <p:spPr bwMode="auto">
            <a:xfrm>
              <a:off x="2528" y="89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1" name="Line 67"/>
            <p:cNvSpPr>
              <a:spLocks noChangeShapeType="1"/>
            </p:cNvSpPr>
            <p:nvPr/>
          </p:nvSpPr>
          <p:spPr bwMode="auto">
            <a:xfrm>
              <a:off x="2531" y="899"/>
              <a:ext cx="7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2" name="Line 68"/>
            <p:cNvSpPr>
              <a:spLocks noChangeShapeType="1"/>
            </p:cNvSpPr>
            <p:nvPr/>
          </p:nvSpPr>
          <p:spPr bwMode="auto">
            <a:xfrm>
              <a:off x="3318" y="899"/>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3" name="Line 69"/>
            <p:cNvSpPr>
              <a:spLocks noChangeShapeType="1"/>
            </p:cNvSpPr>
            <p:nvPr/>
          </p:nvSpPr>
          <p:spPr bwMode="auto">
            <a:xfrm>
              <a:off x="3318" y="89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4" name="Line 70"/>
            <p:cNvSpPr>
              <a:spLocks noChangeShapeType="1"/>
            </p:cNvSpPr>
            <p:nvPr/>
          </p:nvSpPr>
          <p:spPr bwMode="auto">
            <a:xfrm>
              <a:off x="3322" y="899"/>
              <a:ext cx="179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5" name="Line 71"/>
            <p:cNvSpPr>
              <a:spLocks noChangeShapeType="1"/>
            </p:cNvSpPr>
            <p:nvPr/>
          </p:nvSpPr>
          <p:spPr bwMode="auto">
            <a:xfrm>
              <a:off x="5117" y="899"/>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6" name="Line 72"/>
            <p:cNvSpPr>
              <a:spLocks noChangeShapeType="1"/>
            </p:cNvSpPr>
            <p:nvPr/>
          </p:nvSpPr>
          <p:spPr bwMode="auto">
            <a:xfrm>
              <a:off x="5117" y="89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7" name="Line 73"/>
            <p:cNvSpPr>
              <a:spLocks noChangeShapeType="1"/>
            </p:cNvSpPr>
            <p:nvPr/>
          </p:nvSpPr>
          <p:spPr bwMode="auto">
            <a:xfrm>
              <a:off x="887" y="903"/>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8" name="Line 74"/>
            <p:cNvSpPr>
              <a:spLocks noChangeShapeType="1"/>
            </p:cNvSpPr>
            <p:nvPr/>
          </p:nvSpPr>
          <p:spPr bwMode="auto">
            <a:xfrm>
              <a:off x="1735" y="903"/>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9" name="Line 75"/>
            <p:cNvSpPr>
              <a:spLocks noChangeShapeType="1"/>
            </p:cNvSpPr>
            <p:nvPr/>
          </p:nvSpPr>
          <p:spPr bwMode="auto">
            <a:xfrm>
              <a:off x="2528" y="903"/>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20" name="Rectangle 76"/>
            <p:cNvSpPr>
              <a:spLocks noChangeArrowheads="1"/>
            </p:cNvSpPr>
            <p:nvPr/>
          </p:nvSpPr>
          <p:spPr bwMode="auto">
            <a:xfrm>
              <a:off x="3318" y="903"/>
              <a:ext cx="4" cy="20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21" name="Rectangle 77"/>
            <p:cNvSpPr>
              <a:spLocks noChangeArrowheads="1"/>
            </p:cNvSpPr>
            <p:nvPr/>
          </p:nvSpPr>
          <p:spPr bwMode="auto">
            <a:xfrm>
              <a:off x="5117" y="903"/>
              <a:ext cx="4" cy="20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22" name="Line 78"/>
            <p:cNvSpPr>
              <a:spLocks noChangeShapeType="1"/>
            </p:cNvSpPr>
            <p:nvPr/>
          </p:nvSpPr>
          <p:spPr bwMode="auto">
            <a:xfrm>
              <a:off x="5117" y="903"/>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23" name="Rectangle 79"/>
            <p:cNvSpPr>
              <a:spLocks noChangeArrowheads="1"/>
            </p:cNvSpPr>
            <p:nvPr/>
          </p:nvSpPr>
          <p:spPr bwMode="auto">
            <a:xfrm>
              <a:off x="891" y="1112"/>
              <a:ext cx="844" cy="1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24" name="Rectangle 80"/>
            <p:cNvSpPr>
              <a:spLocks noChangeArrowheads="1"/>
            </p:cNvSpPr>
            <p:nvPr/>
          </p:nvSpPr>
          <p:spPr bwMode="auto">
            <a:xfrm>
              <a:off x="891" y="1126"/>
              <a:ext cx="844" cy="17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25" name="Rectangle 81"/>
            <p:cNvSpPr>
              <a:spLocks noChangeArrowheads="1"/>
            </p:cNvSpPr>
            <p:nvPr/>
          </p:nvSpPr>
          <p:spPr bwMode="auto">
            <a:xfrm>
              <a:off x="1273" y="1122"/>
              <a:ext cx="77"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0</a:t>
              </a:r>
              <a:endParaRPr kumimoji="1" lang="en-US" altLang="zh-CN" sz="2400"/>
            </a:p>
          </p:txBody>
        </p:sp>
        <p:sp>
          <p:nvSpPr>
            <p:cNvPr id="163926" name="Rectangle 82"/>
            <p:cNvSpPr>
              <a:spLocks noChangeArrowheads="1"/>
            </p:cNvSpPr>
            <p:nvPr/>
          </p:nvSpPr>
          <p:spPr bwMode="auto">
            <a:xfrm>
              <a:off x="891" y="1300"/>
              <a:ext cx="844" cy="16"/>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27" name="Rectangle 83"/>
            <p:cNvSpPr>
              <a:spLocks noChangeArrowheads="1"/>
            </p:cNvSpPr>
            <p:nvPr/>
          </p:nvSpPr>
          <p:spPr bwMode="auto">
            <a:xfrm>
              <a:off x="1739" y="1112"/>
              <a:ext cx="789" cy="1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28" name="Rectangle 84"/>
            <p:cNvSpPr>
              <a:spLocks noChangeArrowheads="1"/>
            </p:cNvSpPr>
            <p:nvPr/>
          </p:nvSpPr>
          <p:spPr bwMode="auto">
            <a:xfrm>
              <a:off x="1739" y="1126"/>
              <a:ext cx="789" cy="17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29" name="Rectangle 85"/>
            <p:cNvSpPr>
              <a:spLocks noChangeArrowheads="1"/>
            </p:cNvSpPr>
            <p:nvPr/>
          </p:nvSpPr>
          <p:spPr bwMode="auto">
            <a:xfrm>
              <a:off x="2094" y="1122"/>
              <a:ext cx="77"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0</a:t>
              </a:r>
              <a:endParaRPr kumimoji="1" lang="en-US" altLang="zh-CN" sz="2400"/>
            </a:p>
          </p:txBody>
        </p:sp>
        <p:sp>
          <p:nvSpPr>
            <p:cNvPr id="163930" name="Rectangle 86"/>
            <p:cNvSpPr>
              <a:spLocks noChangeArrowheads="1"/>
            </p:cNvSpPr>
            <p:nvPr/>
          </p:nvSpPr>
          <p:spPr bwMode="auto">
            <a:xfrm>
              <a:off x="1739" y="1300"/>
              <a:ext cx="789" cy="16"/>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31" name="Rectangle 87"/>
            <p:cNvSpPr>
              <a:spLocks noChangeArrowheads="1"/>
            </p:cNvSpPr>
            <p:nvPr/>
          </p:nvSpPr>
          <p:spPr bwMode="auto">
            <a:xfrm>
              <a:off x="2531" y="1112"/>
              <a:ext cx="787" cy="1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32" name="Rectangle 88"/>
            <p:cNvSpPr>
              <a:spLocks noChangeArrowheads="1"/>
            </p:cNvSpPr>
            <p:nvPr/>
          </p:nvSpPr>
          <p:spPr bwMode="auto">
            <a:xfrm>
              <a:off x="2531" y="1126"/>
              <a:ext cx="787" cy="17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33" name="Rectangle 89"/>
            <p:cNvSpPr>
              <a:spLocks noChangeArrowheads="1"/>
            </p:cNvSpPr>
            <p:nvPr/>
          </p:nvSpPr>
          <p:spPr bwMode="auto">
            <a:xfrm>
              <a:off x="2896" y="1122"/>
              <a:ext cx="55"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1</a:t>
              </a:r>
              <a:endParaRPr kumimoji="1" lang="en-US" altLang="zh-CN" sz="2400"/>
            </a:p>
          </p:txBody>
        </p:sp>
        <p:sp>
          <p:nvSpPr>
            <p:cNvPr id="163934" name="Rectangle 90"/>
            <p:cNvSpPr>
              <a:spLocks noChangeArrowheads="1"/>
            </p:cNvSpPr>
            <p:nvPr/>
          </p:nvSpPr>
          <p:spPr bwMode="auto">
            <a:xfrm>
              <a:off x="2531" y="1300"/>
              <a:ext cx="787" cy="16"/>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35" name="Rectangle 91"/>
            <p:cNvSpPr>
              <a:spLocks noChangeArrowheads="1"/>
            </p:cNvSpPr>
            <p:nvPr/>
          </p:nvSpPr>
          <p:spPr bwMode="auto">
            <a:xfrm>
              <a:off x="3322" y="1120"/>
              <a:ext cx="1795" cy="186"/>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36" name="Rectangle 92"/>
            <p:cNvSpPr>
              <a:spLocks noChangeArrowheads="1"/>
            </p:cNvSpPr>
            <p:nvPr/>
          </p:nvSpPr>
          <p:spPr bwMode="auto">
            <a:xfrm>
              <a:off x="3878" y="1141"/>
              <a:ext cx="141"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sz="1800">
                  <a:solidFill>
                    <a:srgbClr val="010000"/>
                  </a:solidFill>
                  <a:latin typeface="宋体" panose="02010600030101010101" pitchFamily="2" charset="-122"/>
                </a:rPr>
                <a:t>读</a:t>
              </a:r>
              <a:endParaRPr kumimoji="1" lang="zh-CN" altLang="en-US" sz="2400"/>
            </a:p>
          </p:txBody>
        </p:sp>
        <p:sp>
          <p:nvSpPr>
            <p:cNvPr id="163937" name="Rectangle 93"/>
            <p:cNvSpPr>
              <a:spLocks noChangeArrowheads="1"/>
            </p:cNvSpPr>
            <p:nvPr/>
          </p:nvSpPr>
          <p:spPr bwMode="auto">
            <a:xfrm>
              <a:off x="4058" y="1116"/>
              <a:ext cx="177"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I/O</a:t>
              </a:r>
              <a:endParaRPr kumimoji="1" lang="en-US" altLang="zh-CN" sz="2400"/>
            </a:p>
          </p:txBody>
        </p:sp>
        <p:sp>
          <p:nvSpPr>
            <p:cNvPr id="163938" name="Rectangle 94"/>
            <p:cNvSpPr>
              <a:spLocks noChangeArrowheads="1"/>
            </p:cNvSpPr>
            <p:nvPr/>
          </p:nvSpPr>
          <p:spPr bwMode="auto">
            <a:xfrm>
              <a:off x="4273" y="1141"/>
              <a:ext cx="288"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sz="1800">
                  <a:solidFill>
                    <a:srgbClr val="010000"/>
                  </a:solidFill>
                  <a:latin typeface="宋体" panose="02010600030101010101" pitchFamily="2" charset="-122"/>
                </a:rPr>
                <a:t>端口</a:t>
              </a:r>
              <a:endParaRPr kumimoji="1" lang="zh-CN" altLang="en-US" sz="2400"/>
            </a:p>
          </p:txBody>
        </p:sp>
        <p:sp>
          <p:nvSpPr>
            <p:cNvPr id="163939" name="Rectangle 95"/>
            <p:cNvSpPr>
              <a:spLocks noChangeArrowheads="1"/>
            </p:cNvSpPr>
            <p:nvPr/>
          </p:nvSpPr>
          <p:spPr bwMode="auto">
            <a:xfrm>
              <a:off x="3322" y="1306"/>
              <a:ext cx="1795" cy="10"/>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40" name="Line 96"/>
            <p:cNvSpPr>
              <a:spLocks noChangeShapeType="1"/>
            </p:cNvSpPr>
            <p:nvPr/>
          </p:nvSpPr>
          <p:spPr bwMode="auto">
            <a:xfrm>
              <a:off x="887" y="110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41" name="Line 97"/>
            <p:cNvSpPr>
              <a:spLocks noChangeShapeType="1"/>
            </p:cNvSpPr>
            <p:nvPr/>
          </p:nvSpPr>
          <p:spPr bwMode="auto">
            <a:xfrm>
              <a:off x="887" y="110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42" name="Rectangle 98"/>
            <p:cNvSpPr>
              <a:spLocks noChangeArrowheads="1"/>
            </p:cNvSpPr>
            <p:nvPr/>
          </p:nvSpPr>
          <p:spPr bwMode="auto">
            <a:xfrm>
              <a:off x="891" y="1108"/>
              <a:ext cx="844"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43" name="Line 99"/>
            <p:cNvSpPr>
              <a:spLocks noChangeShapeType="1"/>
            </p:cNvSpPr>
            <p:nvPr/>
          </p:nvSpPr>
          <p:spPr bwMode="auto">
            <a:xfrm>
              <a:off x="891" y="1108"/>
              <a:ext cx="8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44" name="Line 100"/>
            <p:cNvSpPr>
              <a:spLocks noChangeShapeType="1"/>
            </p:cNvSpPr>
            <p:nvPr/>
          </p:nvSpPr>
          <p:spPr bwMode="auto">
            <a:xfrm>
              <a:off x="1735" y="110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45" name="Line 101"/>
            <p:cNvSpPr>
              <a:spLocks noChangeShapeType="1"/>
            </p:cNvSpPr>
            <p:nvPr/>
          </p:nvSpPr>
          <p:spPr bwMode="auto">
            <a:xfrm>
              <a:off x="1735" y="110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46" name="Rectangle 102"/>
            <p:cNvSpPr>
              <a:spLocks noChangeArrowheads="1"/>
            </p:cNvSpPr>
            <p:nvPr/>
          </p:nvSpPr>
          <p:spPr bwMode="auto">
            <a:xfrm>
              <a:off x="1739" y="1108"/>
              <a:ext cx="789"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47" name="Line 103"/>
            <p:cNvSpPr>
              <a:spLocks noChangeShapeType="1"/>
            </p:cNvSpPr>
            <p:nvPr/>
          </p:nvSpPr>
          <p:spPr bwMode="auto">
            <a:xfrm>
              <a:off x="1739" y="1108"/>
              <a:ext cx="7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48" name="Line 104"/>
            <p:cNvSpPr>
              <a:spLocks noChangeShapeType="1"/>
            </p:cNvSpPr>
            <p:nvPr/>
          </p:nvSpPr>
          <p:spPr bwMode="auto">
            <a:xfrm>
              <a:off x="2528" y="1108"/>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49" name="Line 105"/>
            <p:cNvSpPr>
              <a:spLocks noChangeShapeType="1"/>
            </p:cNvSpPr>
            <p:nvPr/>
          </p:nvSpPr>
          <p:spPr bwMode="auto">
            <a:xfrm>
              <a:off x="2528" y="110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50" name="Rectangle 106"/>
            <p:cNvSpPr>
              <a:spLocks noChangeArrowheads="1"/>
            </p:cNvSpPr>
            <p:nvPr/>
          </p:nvSpPr>
          <p:spPr bwMode="auto">
            <a:xfrm>
              <a:off x="2531" y="1108"/>
              <a:ext cx="787"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51" name="Line 107"/>
            <p:cNvSpPr>
              <a:spLocks noChangeShapeType="1"/>
            </p:cNvSpPr>
            <p:nvPr/>
          </p:nvSpPr>
          <p:spPr bwMode="auto">
            <a:xfrm>
              <a:off x="2531" y="1108"/>
              <a:ext cx="7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52" name="Rectangle 108"/>
            <p:cNvSpPr>
              <a:spLocks noChangeArrowheads="1"/>
            </p:cNvSpPr>
            <p:nvPr/>
          </p:nvSpPr>
          <p:spPr bwMode="auto">
            <a:xfrm>
              <a:off x="3318" y="1108"/>
              <a:ext cx="4"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53" name="Line 109"/>
            <p:cNvSpPr>
              <a:spLocks noChangeShapeType="1"/>
            </p:cNvSpPr>
            <p:nvPr/>
          </p:nvSpPr>
          <p:spPr bwMode="auto">
            <a:xfrm>
              <a:off x="3318" y="110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54" name="Line 110"/>
            <p:cNvSpPr>
              <a:spLocks noChangeShapeType="1"/>
            </p:cNvSpPr>
            <p:nvPr/>
          </p:nvSpPr>
          <p:spPr bwMode="auto">
            <a:xfrm>
              <a:off x="3318" y="110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55" name="Rectangle 111"/>
            <p:cNvSpPr>
              <a:spLocks noChangeArrowheads="1"/>
            </p:cNvSpPr>
            <p:nvPr/>
          </p:nvSpPr>
          <p:spPr bwMode="auto">
            <a:xfrm>
              <a:off x="3322" y="1108"/>
              <a:ext cx="1795"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56" name="Line 112"/>
            <p:cNvSpPr>
              <a:spLocks noChangeShapeType="1"/>
            </p:cNvSpPr>
            <p:nvPr/>
          </p:nvSpPr>
          <p:spPr bwMode="auto">
            <a:xfrm>
              <a:off x="3322" y="1108"/>
              <a:ext cx="179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57" name="Rectangle 113"/>
            <p:cNvSpPr>
              <a:spLocks noChangeArrowheads="1"/>
            </p:cNvSpPr>
            <p:nvPr/>
          </p:nvSpPr>
          <p:spPr bwMode="auto">
            <a:xfrm>
              <a:off x="5117" y="1108"/>
              <a:ext cx="4"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58" name="Line 114"/>
            <p:cNvSpPr>
              <a:spLocks noChangeShapeType="1"/>
            </p:cNvSpPr>
            <p:nvPr/>
          </p:nvSpPr>
          <p:spPr bwMode="auto">
            <a:xfrm>
              <a:off x="5117" y="110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59" name="Line 115"/>
            <p:cNvSpPr>
              <a:spLocks noChangeShapeType="1"/>
            </p:cNvSpPr>
            <p:nvPr/>
          </p:nvSpPr>
          <p:spPr bwMode="auto">
            <a:xfrm>
              <a:off x="5117" y="110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60" name="Line 116"/>
            <p:cNvSpPr>
              <a:spLocks noChangeShapeType="1"/>
            </p:cNvSpPr>
            <p:nvPr/>
          </p:nvSpPr>
          <p:spPr bwMode="auto">
            <a:xfrm>
              <a:off x="887" y="1112"/>
              <a:ext cx="1" cy="2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61" name="Line 117"/>
            <p:cNvSpPr>
              <a:spLocks noChangeShapeType="1"/>
            </p:cNvSpPr>
            <p:nvPr/>
          </p:nvSpPr>
          <p:spPr bwMode="auto">
            <a:xfrm>
              <a:off x="1735" y="1112"/>
              <a:ext cx="1" cy="2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62" name="Line 118"/>
            <p:cNvSpPr>
              <a:spLocks noChangeShapeType="1"/>
            </p:cNvSpPr>
            <p:nvPr/>
          </p:nvSpPr>
          <p:spPr bwMode="auto">
            <a:xfrm>
              <a:off x="2528" y="1112"/>
              <a:ext cx="1" cy="2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63" name="Rectangle 119"/>
            <p:cNvSpPr>
              <a:spLocks noChangeArrowheads="1"/>
            </p:cNvSpPr>
            <p:nvPr/>
          </p:nvSpPr>
          <p:spPr bwMode="auto">
            <a:xfrm>
              <a:off x="3318" y="1112"/>
              <a:ext cx="4" cy="20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64" name="Rectangle 120"/>
            <p:cNvSpPr>
              <a:spLocks noChangeArrowheads="1"/>
            </p:cNvSpPr>
            <p:nvPr/>
          </p:nvSpPr>
          <p:spPr bwMode="auto">
            <a:xfrm>
              <a:off x="5117" y="1112"/>
              <a:ext cx="4" cy="20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65" name="Line 121"/>
            <p:cNvSpPr>
              <a:spLocks noChangeShapeType="1"/>
            </p:cNvSpPr>
            <p:nvPr/>
          </p:nvSpPr>
          <p:spPr bwMode="auto">
            <a:xfrm>
              <a:off x="5117" y="1112"/>
              <a:ext cx="1" cy="2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66" name="Rectangle 122"/>
            <p:cNvSpPr>
              <a:spLocks noChangeArrowheads="1"/>
            </p:cNvSpPr>
            <p:nvPr/>
          </p:nvSpPr>
          <p:spPr bwMode="auto">
            <a:xfrm>
              <a:off x="891" y="1320"/>
              <a:ext cx="844"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67" name="Rectangle 123"/>
            <p:cNvSpPr>
              <a:spLocks noChangeArrowheads="1"/>
            </p:cNvSpPr>
            <p:nvPr/>
          </p:nvSpPr>
          <p:spPr bwMode="auto">
            <a:xfrm>
              <a:off x="891" y="1333"/>
              <a:ext cx="844" cy="175"/>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68" name="Rectangle 124"/>
            <p:cNvSpPr>
              <a:spLocks noChangeArrowheads="1"/>
            </p:cNvSpPr>
            <p:nvPr/>
          </p:nvSpPr>
          <p:spPr bwMode="auto">
            <a:xfrm>
              <a:off x="1273" y="1329"/>
              <a:ext cx="77"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0</a:t>
              </a:r>
              <a:endParaRPr kumimoji="1" lang="en-US" altLang="zh-CN" sz="2400"/>
            </a:p>
          </p:txBody>
        </p:sp>
        <p:sp>
          <p:nvSpPr>
            <p:cNvPr id="163969" name="Rectangle 125"/>
            <p:cNvSpPr>
              <a:spLocks noChangeArrowheads="1"/>
            </p:cNvSpPr>
            <p:nvPr/>
          </p:nvSpPr>
          <p:spPr bwMode="auto">
            <a:xfrm>
              <a:off x="891" y="1508"/>
              <a:ext cx="844" cy="15"/>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70" name="Rectangle 126"/>
            <p:cNvSpPr>
              <a:spLocks noChangeArrowheads="1"/>
            </p:cNvSpPr>
            <p:nvPr/>
          </p:nvSpPr>
          <p:spPr bwMode="auto">
            <a:xfrm>
              <a:off x="1739" y="1320"/>
              <a:ext cx="789"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71" name="Rectangle 127"/>
            <p:cNvSpPr>
              <a:spLocks noChangeArrowheads="1"/>
            </p:cNvSpPr>
            <p:nvPr/>
          </p:nvSpPr>
          <p:spPr bwMode="auto">
            <a:xfrm>
              <a:off x="1739" y="1333"/>
              <a:ext cx="789" cy="175"/>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72" name="Rectangle 128"/>
            <p:cNvSpPr>
              <a:spLocks noChangeArrowheads="1"/>
            </p:cNvSpPr>
            <p:nvPr/>
          </p:nvSpPr>
          <p:spPr bwMode="auto">
            <a:xfrm>
              <a:off x="2106" y="1329"/>
              <a:ext cx="55"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1</a:t>
              </a:r>
              <a:endParaRPr kumimoji="1" lang="en-US" altLang="zh-CN" sz="2400"/>
            </a:p>
          </p:txBody>
        </p:sp>
        <p:sp>
          <p:nvSpPr>
            <p:cNvPr id="163973" name="Rectangle 129"/>
            <p:cNvSpPr>
              <a:spLocks noChangeArrowheads="1"/>
            </p:cNvSpPr>
            <p:nvPr/>
          </p:nvSpPr>
          <p:spPr bwMode="auto">
            <a:xfrm>
              <a:off x="1739" y="1508"/>
              <a:ext cx="789" cy="15"/>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74" name="Rectangle 130"/>
            <p:cNvSpPr>
              <a:spLocks noChangeArrowheads="1"/>
            </p:cNvSpPr>
            <p:nvPr/>
          </p:nvSpPr>
          <p:spPr bwMode="auto">
            <a:xfrm>
              <a:off x="2531" y="1320"/>
              <a:ext cx="787"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75" name="Rectangle 131"/>
            <p:cNvSpPr>
              <a:spLocks noChangeArrowheads="1"/>
            </p:cNvSpPr>
            <p:nvPr/>
          </p:nvSpPr>
          <p:spPr bwMode="auto">
            <a:xfrm>
              <a:off x="2531" y="1333"/>
              <a:ext cx="787" cy="175"/>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76" name="Rectangle 132"/>
            <p:cNvSpPr>
              <a:spLocks noChangeArrowheads="1"/>
            </p:cNvSpPr>
            <p:nvPr/>
          </p:nvSpPr>
          <p:spPr bwMode="auto">
            <a:xfrm>
              <a:off x="2884" y="1329"/>
              <a:ext cx="77"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0</a:t>
              </a:r>
              <a:endParaRPr kumimoji="1" lang="en-US" altLang="zh-CN" sz="2400"/>
            </a:p>
          </p:txBody>
        </p:sp>
        <p:sp>
          <p:nvSpPr>
            <p:cNvPr id="163977" name="Rectangle 133"/>
            <p:cNvSpPr>
              <a:spLocks noChangeArrowheads="1"/>
            </p:cNvSpPr>
            <p:nvPr/>
          </p:nvSpPr>
          <p:spPr bwMode="auto">
            <a:xfrm>
              <a:off x="2531" y="1508"/>
              <a:ext cx="787" cy="15"/>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78" name="Rectangle 134"/>
            <p:cNvSpPr>
              <a:spLocks noChangeArrowheads="1"/>
            </p:cNvSpPr>
            <p:nvPr/>
          </p:nvSpPr>
          <p:spPr bwMode="auto">
            <a:xfrm>
              <a:off x="3322" y="1320"/>
              <a:ext cx="1795" cy="7"/>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79" name="Rectangle 135"/>
            <p:cNvSpPr>
              <a:spLocks noChangeArrowheads="1"/>
            </p:cNvSpPr>
            <p:nvPr/>
          </p:nvSpPr>
          <p:spPr bwMode="auto">
            <a:xfrm>
              <a:off x="3322" y="1327"/>
              <a:ext cx="1795" cy="186"/>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80" name="Rectangle 136"/>
            <p:cNvSpPr>
              <a:spLocks noChangeArrowheads="1"/>
            </p:cNvSpPr>
            <p:nvPr/>
          </p:nvSpPr>
          <p:spPr bwMode="auto">
            <a:xfrm>
              <a:off x="3878" y="1348"/>
              <a:ext cx="144"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sz="1800">
                  <a:solidFill>
                    <a:srgbClr val="010000"/>
                  </a:solidFill>
                  <a:latin typeface="宋体" panose="02010600030101010101" pitchFamily="2" charset="-122"/>
                </a:rPr>
                <a:t>写</a:t>
              </a:r>
              <a:endParaRPr kumimoji="1" lang="zh-CN" altLang="en-US" sz="2400"/>
            </a:p>
          </p:txBody>
        </p:sp>
        <p:sp>
          <p:nvSpPr>
            <p:cNvPr id="163981" name="Rectangle 137"/>
            <p:cNvSpPr>
              <a:spLocks noChangeArrowheads="1"/>
            </p:cNvSpPr>
            <p:nvPr/>
          </p:nvSpPr>
          <p:spPr bwMode="auto">
            <a:xfrm>
              <a:off x="4058" y="1323"/>
              <a:ext cx="177"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I/O</a:t>
              </a:r>
              <a:endParaRPr kumimoji="1" lang="en-US" altLang="zh-CN" sz="2400"/>
            </a:p>
          </p:txBody>
        </p:sp>
        <p:sp>
          <p:nvSpPr>
            <p:cNvPr id="163982" name="Rectangle 138"/>
            <p:cNvSpPr>
              <a:spLocks noChangeArrowheads="1"/>
            </p:cNvSpPr>
            <p:nvPr/>
          </p:nvSpPr>
          <p:spPr bwMode="auto">
            <a:xfrm>
              <a:off x="4273" y="1348"/>
              <a:ext cx="288"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sz="1800">
                  <a:solidFill>
                    <a:srgbClr val="010000"/>
                  </a:solidFill>
                  <a:latin typeface="宋体" panose="02010600030101010101" pitchFamily="2" charset="-122"/>
                </a:rPr>
                <a:t>端口</a:t>
              </a:r>
              <a:endParaRPr kumimoji="1" lang="zh-CN" altLang="en-US" sz="2400"/>
            </a:p>
          </p:txBody>
        </p:sp>
        <p:sp>
          <p:nvSpPr>
            <p:cNvPr id="163983" name="Rectangle 139"/>
            <p:cNvSpPr>
              <a:spLocks noChangeArrowheads="1"/>
            </p:cNvSpPr>
            <p:nvPr/>
          </p:nvSpPr>
          <p:spPr bwMode="auto">
            <a:xfrm>
              <a:off x="3322" y="1513"/>
              <a:ext cx="1795" cy="10"/>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3984" name="Line 140"/>
            <p:cNvSpPr>
              <a:spLocks noChangeShapeType="1"/>
            </p:cNvSpPr>
            <p:nvPr/>
          </p:nvSpPr>
          <p:spPr bwMode="auto">
            <a:xfrm>
              <a:off x="887" y="13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85" name="Line 141"/>
            <p:cNvSpPr>
              <a:spLocks noChangeShapeType="1"/>
            </p:cNvSpPr>
            <p:nvPr/>
          </p:nvSpPr>
          <p:spPr bwMode="auto">
            <a:xfrm>
              <a:off x="887" y="131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86" name="Line 142"/>
            <p:cNvSpPr>
              <a:spLocks noChangeShapeType="1"/>
            </p:cNvSpPr>
            <p:nvPr/>
          </p:nvSpPr>
          <p:spPr bwMode="auto">
            <a:xfrm>
              <a:off x="891" y="1316"/>
              <a:ext cx="8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87" name="Line 143"/>
            <p:cNvSpPr>
              <a:spLocks noChangeShapeType="1"/>
            </p:cNvSpPr>
            <p:nvPr/>
          </p:nvSpPr>
          <p:spPr bwMode="auto">
            <a:xfrm>
              <a:off x="1735" y="13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88" name="Line 144"/>
            <p:cNvSpPr>
              <a:spLocks noChangeShapeType="1"/>
            </p:cNvSpPr>
            <p:nvPr/>
          </p:nvSpPr>
          <p:spPr bwMode="auto">
            <a:xfrm>
              <a:off x="1735" y="131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89" name="Line 145"/>
            <p:cNvSpPr>
              <a:spLocks noChangeShapeType="1"/>
            </p:cNvSpPr>
            <p:nvPr/>
          </p:nvSpPr>
          <p:spPr bwMode="auto">
            <a:xfrm>
              <a:off x="1739" y="1316"/>
              <a:ext cx="7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0" name="Line 146"/>
            <p:cNvSpPr>
              <a:spLocks noChangeShapeType="1"/>
            </p:cNvSpPr>
            <p:nvPr/>
          </p:nvSpPr>
          <p:spPr bwMode="auto">
            <a:xfrm>
              <a:off x="2528" y="1316"/>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1" name="Line 147"/>
            <p:cNvSpPr>
              <a:spLocks noChangeShapeType="1"/>
            </p:cNvSpPr>
            <p:nvPr/>
          </p:nvSpPr>
          <p:spPr bwMode="auto">
            <a:xfrm>
              <a:off x="2528" y="131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2" name="Line 148"/>
            <p:cNvSpPr>
              <a:spLocks noChangeShapeType="1"/>
            </p:cNvSpPr>
            <p:nvPr/>
          </p:nvSpPr>
          <p:spPr bwMode="auto">
            <a:xfrm>
              <a:off x="2531" y="1316"/>
              <a:ext cx="7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3" name="Line 149"/>
            <p:cNvSpPr>
              <a:spLocks noChangeShapeType="1"/>
            </p:cNvSpPr>
            <p:nvPr/>
          </p:nvSpPr>
          <p:spPr bwMode="auto">
            <a:xfrm>
              <a:off x="3318" y="13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4" name="Line 150"/>
            <p:cNvSpPr>
              <a:spLocks noChangeShapeType="1"/>
            </p:cNvSpPr>
            <p:nvPr/>
          </p:nvSpPr>
          <p:spPr bwMode="auto">
            <a:xfrm>
              <a:off x="3318" y="131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5" name="Line 151"/>
            <p:cNvSpPr>
              <a:spLocks noChangeShapeType="1"/>
            </p:cNvSpPr>
            <p:nvPr/>
          </p:nvSpPr>
          <p:spPr bwMode="auto">
            <a:xfrm>
              <a:off x="3322" y="1316"/>
              <a:ext cx="179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6" name="Line 152"/>
            <p:cNvSpPr>
              <a:spLocks noChangeShapeType="1"/>
            </p:cNvSpPr>
            <p:nvPr/>
          </p:nvSpPr>
          <p:spPr bwMode="auto">
            <a:xfrm>
              <a:off x="5117" y="13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7" name="Line 153"/>
            <p:cNvSpPr>
              <a:spLocks noChangeShapeType="1"/>
            </p:cNvSpPr>
            <p:nvPr/>
          </p:nvSpPr>
          <p:spPr bwMode="auto">
            <a:xfrm>
              <a:off x="5117" y="131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8" name="Line 154"/>
            <p:cNvSpPr>
              <a:spLocks noChangeShapeType="1"/>
            </p:cNvSpPr>
            <p:nvPr/>
          </p:nvSpPr>
          <p:spPr bwMode="auto">
            <a:xfrm>
              <a:off x="887" y="1320"/>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9" name="Line 155"/>
            <p:cNvSpPr>
              <a:spLocks noChangeShapeType="1"/>
            </p:cNvSpPr>
            <p:nvPr/>
          </p:nvSpPr>
          <p:spPr bwMode="auto">
            <a:xfrm>
              <a:off x="1735" y="1320"/>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00" name="Line 156"/>
            <p:cNvSpPr>
              <a:spLocks noChangeShapeType="1"/>
            </p:cNvSpPr>
            <p:nvPr/>
          </p:nvSpPr>
          <p:spPr bwMode="auto">
            <a:xfrm>
              <a:off x="2528" y="1320"/>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01" name="Rectangle 157"/>
            <p:cNvSpPr>
              <a:spLocks noChangeArrowheads="1"/>
            </p:cNvSpPr>
            <p:nvPr/>
          </p:nvSpPr>
          <p:spPr bwMode="auto">
            <a:xfrm>
              <a:off x="3318" y="1320"/>
              <a:ext cx="4" cy="20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02" name="Rectangle 158"/>
            <p:cNvSpPr>
              <a:spLocks noChangeArrowheads="1"/>
            </p:cNvSpPr>
            <p:nvPr/>
          </p:nvSpPr>
          <p:spPr bwMode="auto">
            <a:xfrm>
              <a:off x="5117" y="1320"/>
              <a:ext cx="4" cy="20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03" name="Line 159"/>
            <p:cNvSpPr>
              <a:spLocks noChangeShapeType="1"/>
            </p:cNvSpPr>
            <p:nvPr/>
          </p:nvSpPr>
          <p:spPr bwMode="auto">
            <a:xfrm>
              <a:off x="5117" y="1320"/>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04" name="Rectangle 160"/>
            <p:cNvSpPr>
              <a:spLocks noChangeArrowheads="1"/>
            </p:cNvSpPr>
            <p:nvPr/>
          </p:nvSpPr>
          <p:spPr bwMode="auto">
            <a:xfrm>
              <a:off x="876" y="1527"/>
              <a:ext cx="859"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05" name="Rectangle 161"/>
            <p:cNvSpPr>
              <a:spLocks noChangeArrowheads="1"/>
            </p:cNvSpPr>
            <p:nvPr/>
          </p:nvSpPr>
          <p:spPr bwMode="auto">
            <a:xfrm>
              <a:off x="876" y="1540"/>
              <a:ext cx="859" cy="177"/>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06" name="Rectangle 162"/>
            <p:cNvSpPr>
              <a:spLocks noChangeArrowheads="1"/>
            </p:cNvSpPr>
            <p:nvPr/>
          </p:nvSpPr>
          <p:spPr bwMode="auto">
            <a:xfrm>
              <a:off x="1267" y="1538"/>
              <a:ext cx="77"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0</a:t>
              </a:r>
              <a:endParaRPr kumimoji="1" lang="en-US" altLang="zh-CN" sz="2400"/>
            </a:p>
          </p:txBody>
        </p:sp>
        <p:sp>
          <p:nvSpPr>
            <p:cNvPr id="164007" name="Rectangle 163"/>
            <p:cNvSpPr>
              <a:spLocks noChangeArrowheads="1"/>
            </p:cNvSpPr>
            <p:nvPr/>
          </p:nvSpPr>
          <p:spPr bwMode="auto">
            <a:xfrm>
              <a:off x="876" y="1717"/>
              <a:ext cx="859"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08" name="Rectangle 164"/>
            <p:cNvSpPr>
              <a:spLocks noChangeArrowheads="1"/>
            </p:cNvSpPr>
            <p:nvPr/>
          </p:nvSpPr>
          <p:spPr bwMode="auto">
            <a:xfrm>
              <a:off x="1739" y="1527"/>
              <a:ext cx="789"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09" name="Rectangle 165"/>
            <p:cNvSpPr>
              <a:spLocks noChangeArrowheads="1"/>
            </p:cNvSpPr>
            <p:nvPr/>
          </p:nvSpPr>
          <p:spPr bwMode="auto">
            <a:xfrm>
              <a:off x="1739" y="1540"/>
              <a:ext cx="789" cy="177"/>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10" name="Rectangle 166"/>
            <p:cNvSpPr>
              <a:spLocks noChangeArrowheads="1"/>
            </p:cNvSpPr>
            <p:nvPr/>
          </p:nvSpPr>
          <p:spPr bwMode="auto">
            <a:xfrm>
              <a:off x="2106" y="1538"/>
              <a:ext cx="55"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1</a:t>
              </a:r>
              <a:endParaRPr kumimoji="1" lang="en-US" altLang="zh-CN" sz="2400"/>
            </a:p>
          </p:txBody>
        </p:sp>
        <p:sp>
          <p:nvSpPr>
            <p:cNvPr id="164011" name="Rectangle 167"/>
            <p:cNvSpPr>
              <a:spLocks noChangeArrowheads="1"/>
            </p:cNvSpPr>
            <p:nvPr/>
          </p:nvSpPr>
          <p:spPr bwMode="auto">
            <a:xfrm>
              <a:off x="1739" y="1717"/>
              <a:ext cx="789"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12" name="Rectangle 168"/>
            <p:cNvSpPr>
              <a:spLocks noChangeArrowheads="1"/>
            </p:cNvSpPr>
            <p:nvPr/>
          </p:nvSpPr>
          <p:spPr bwMode="auto">
            <a:xfrm>
              <a:off x="2531" y="1527"/>
              <a:ext cx="787"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13" name="Rectangle 169"/>
            <p:cNvSpPr>
              <a:spLocks noChangeArrowheads="1"/>
            </p:cNvSpPr>
            <p:nvPr/>
          </p:nvSpPr>
          <p:spPr bwMode="auto">
            <a:xfrm>
              <a:off x="2531" y="1540"/>
              <a:ext cx="787" cy="177"/>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14" name="Rectangle 170"/>
            <p:cNvSpPr>
              <a:spLocks noChangeArrowheads="1"/>
            </p:cNvSpPr>
            <p:nvPr/>
          </p:nvSpPr>
          <p:spPr bwMode="auto">
            <a:xfrm>
              <a:off x="2896" y="1538"/>
              <a:ext cx="55"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1</a:t>
              </a:r>
              <a:endParaRPr kumimoji="1" lang="en-US" altLang="zh-CN" sz="2400"/>
            </a:p>
          </p:txBody>
        </p:sp>
        <p:sp>
          <p:nvSpPr>
            <p:cNvPr id="164015" name="Rectangle 171"/>
            <p:cNvSpPr>
              <a:spLocks noChangeArrowheads="1"/>
            </p:cNvSpPr>
            <p:nvPr/>
          </p:nvSpPr>
          <p:spPr bwMode="auto">
            <a:xfrm>
              <a:off x="2531" y="1717"/>
              <a:ext cx="787"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16" name="Rectangle 172"/>
            <p:cNvSpPr>
              <a:spLocks noChangeArrowheads="1"/>
            </p:cNvSpPr>
            <p:nvPr/>
          </p:nvSpPr>
          <p:spPr bwMode="auto">
            <a:xfrm>
              <a:off x="3322" y="1527"/>
              <a:ext cx="1795" cy="8"/>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17" name="Rectangle 173"/>
            <p:cNvSpPr>
              <a:spLocks noChangeArrowheads="1"/>
            </p:cNvSpPr>
            <p:nvPr/>
          </p:nvSpPr>
          <p:spPr bwMode="auto">
            <a:xfrm>
              <a:off x="3322" y="1535"/>
              <a:ext cx="1795" cy="188"/>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18" name="Rectangle 174"/>
            <p:cNvSpPr>
              <a:spLocks noChangeArrowheads="1"/>
            </p:cNvSpPr>
            <p:nvPr/>
          </p:nvSpPr>
          <p:spPr bwMode="auto">
            <a:xfrm>
              <a:off x="3939" y="1558"/>
              <a:ext cx="288"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sz="1800">
                  <a:solidFill>
                    <a:srgbClr val="010000"/>
                  </a:solidFill>
                  <a:latin typeface="宋体" panose="02010600030101010101" pitchFamily="2" charset="-122"/>
                </a:rPr>
                <a:t>暂停</a:t>
              </a:r>
              <a:endParaRPr kumimoji="1" lang="zh-CN" altLang="en-US" sz="2400"/>
            </a:p>
          </p:txBody>
        </p:sp>
        <p:sp>
          <p:nvSpPr>
            <p:cNvPr id="164019" name="Rectangle 175"/>
            <p:cNvSpPr>
              <a:spLocks noChangeArrowheads="1"/>
            </p:cNvSpPr>
            <p:nvPr/>
          </p:nvSpPr>
          <p:spPr bwMode="auto">
            <a:xfrm>
              <a:off x="4264" y="1533"/>
              <a:ext cx="80"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H</a:t>
              </a:r>
              <a:endParaRPr kumimoji="1" lang="en-US" altLang="zh-CN" sz="2400"/>
            </a:p>
          </p:txBody>
        </p:sp>
        <p:sp>
          <p:nvSpPr>
            <p:cNvPr id="164020" name="Rectangle 176"/>
            <p:cNvSpPr>
              <a:spLocks noChangeArrowheads="1"/>
            </p:cNvSpPr>
            <p:nvPr/>
          </p:nvSpPr>
          <p:spPr bwMode="auto">
            <a:xfrm>
              <a:off x="4344" y="1533"/>
              <a:ext cx="156"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alt</a:t>
              </a:r>
              <a:endParaRPr kumimoji="1" lang="en-US" altLang="zh-CN" sz="2400"/>
            </a:p>
          </p:txBody>
        </p:sp>
        <p:sp>
          <p:nvSpPr>
            <p:cNvPr id="164021" name="Line 177"/>
            <p:cNvSpPr>
              <a:spLocks noChangeShapeType="1"/>
            </p:cNvSpPr>
            <p:nvPr/>
          </p:nvSpPr>
          <p:spPr bwMode="auto">
            <a:xfrm>
              <a:off x="872" y="152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2" name="Line 178"/>
            <p:cNvSpPr>
              <a:spLocks noChangeShapeType="1"/>
            </p:cNvSpPr>
            <p:nvPr/>
          </p:nvSpPr>
          <p:spPr bwMode="auto">
            <a:xfrm>
              <a:off x="872" y="152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3" name="Line 179"/>
            <p:cNvSpPr>
              <a:spLocks noChangeShapeType="1"/>
            </p:cNvSpPr>
            <p:nvPr/>
          </p:nvSpPr>
          <p:spPr bwMode="auto">
            <a:xfrm>
              <a:off x="872" y="152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4" name="Line 180"/>
            <p:cNvSpPr>
              <a:spLocks noChangeShapeType="1"/>
            </p:cNvSpPr>
            <p:nvPr/>
          </p:nvSpPr>
          <p:spPr bwMode="auto">
            <a:xfrm>
              <a:off x="872" y="152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5" name="Line 181"/>
            <p:cNvSpPr>
              <a:spLocks noChangeShapeType="1"/>
            </p:cNvSpPr>
            <p:nvPr/>
          </p:nvSpPr>
          <p:spPr bwMode="auto">
            <a:xfrm>
              <a:off x="876" y="152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6" name="Line 182"/>
            <p:cNvSpPr>
              <a:spLocks noChangeShapeType="1"/>
            </p:cNvSpPr>
            <p:nvPr/>
          </p:nvSpPr>
          <p:spPr bwMode="auto">
            <a:xfrm>
              <a:off x="887" y="152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7" name="Line 183"/>
            <p:cNvSpPr>
              <a:spLocks noChangeShapeType="1"/>
            </p:cNvSpPr>
            <p:nvPr/>
          </p:nvSpPr>
          <p:spPr bwMode="auto">
            <a:xfrm>
              <a:off x="887" y="152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8" name="Line 184"/>
            <p:cNvSpPr>
              <a:spLocks noChangeShapeType="1"/>
            </p:cNvSpPr>
            <p:nvPr/>
          </p:nvSpPr>
          <p:spPr bwMode="auto">
            <a:xfrm>
              <a:off x="891" y="1523"/>
              <a:ext cx="8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9" name="Line 185"/>
            <p:cNvSpPr>
              <a:spLocks noChangeShapeType="1"/>
            </p:cNvSpPr>
            <p:nvPr/>
          </p:nvSpPr>
          <p:spPr bwMode="auto">
            <a:xfrm>
              <a:off x="1735" y="152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0" name="Line 186"/>
            <p:cNvSpPr>
              <a:spLocks noChangeShapeType="1"/>
            </p:cNvSpPr>
            <p:nvPr/>
          </p:nvSpPr>
          <p:spPr bwMode="auto">
            <a:xfrm>
              <a:off x="1735" y="152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1" name="Line 187"/>
            <p:cNvSpPr>
              <a:spLocks noChangeShapeType="1"/>
            </p:cNvSpPr>
            <p:nvPr/>
          </p:nvSpPr>
          <p:spPr bwMode="auto">
            <a:xfrm>
              <a:off x="1739" y="1523"/>
              <a:ext cx="7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2" name="Line 188"/>
            <p:cNvSpPr>
              <a:spLocks noChangeShapeType="1"/>
            </p:cNvSpPr>
            <p:nvPr/>
          </p:nvSpPr>
          <p:spPr bwMode="auto">
            <a:xfrm>
              <a:off x="2528" y="1523"/>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3" name="Line 189"/>
            <p:cNvSpPr>
              <a:spLocks noChangeShapeType="1"/>
            </p:cNvSpPr>
            <p:nvPr/>
          </p:nvSpPr>
          <p:spPr bwMode="auto">
            <a:xfrm>
              <a:off x="2528" y="152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4" name="Line 190"/>
            <p:cNvSpPr>
              <a:spLocks noChangeShapeType="1"/>
            </p:cNvSpPr>
            <p:nvPr/>
          </p:nvSpPr>
          <p:spPr bwMode="auto">
            <a:xfrm>
              <a:off x="2531" y="1523"/>
              <a:ext cx="7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5" name="Line 191"/>
            <p:cNvSpPr>
              <a:spLocks noChangeShapeType="1"/>
            </p:cNvSpPr>
            <p:nvPr/>
          </p:nvSpPr>
          <p:spPr bwMode="auto">
            <a:xfrm>
              <a:off x="3318" y="152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6" name="Line 192"/>
            <p:cNvSpPr>
              <a:spLocks noChangeShapeType="1"/>
            </p:cNvSpPr>
            <p:nvPr/>
          </p:nvSpPr>
          <p:spPr bwMode="auto">
            <a:xfrm>
              <a:off x="3318" y="152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7" name="Line 193"/>
            <p:cNvSpPr>
              <a:spLocks noChangeShapeType="1"/>
            </p:cNvSpPr>
            <p:nvPr/>
          </p:nvSpPr>
          <p:spPr bwMode="auto">
            <a:xfrm>
              <a:off x="3322" y="1523"/>
              <a:ext cx="179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8" name="Line 194"/>
            <p:cNvSpPr>
              <a:spLocks noChangeShapeType="1"/>
            </p:cNvSpPr>
            <p:nvPr/>
          </p:nvSpPr>
          <p:spPr bwMode="auto">
            <a:xfrm>
              <a:off x="5117" y="152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9" name="Line 195"/>
            <p:cNvSpPr>
              <a:spLocks noChangeShapeType="1"/>
            </p:cNvSpPr>
            <p:nvPr/>
          </p:nvSpPr>
          <p:spPr bwMode="auto">
            <a:xfrm>
              <a:off x="5117" y="152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40" name="Line 196"/>
            <p:cNvSpPr>
              <a:spLocks noChangeShapeType="1"/>
            </p:cNvSpPr>
            <p:nvPr/>
          </p:nvSpPr>
          <p:spPr bwMode="auto">
            <a:xfrm>
              <a:off x="884" y="1527"/>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41" name="Line 197"/>
            <p:cNvSpPr>
              <a:spLocks noChangeShapeType="1"/>
            </p:cNvSpPr>
            <p:nvPr/>
          </p:nvSpPr>
          <p:spPr bwMode="auto">
            <a:xfrm>
              <a:off x="1735" y="1527"/>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42" name="Line 198"/>
            <p:cNvSpPr>
              <a:spLocks noChangeShapeType="1"/>
            </p:cNvSpPr>
            <p:nvPr/>
          </p:nvSpPr>
          <p:spPr bwMode="auto">
            <a:xfrm>
              <a:off x="2528" y="1527"/>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43" name="Rectangle 199"/>
            <p:cNvSpPr>
              <a:spLocks noChangeArrowheads="1"/>
            </p:cNvSpPr>
            <p:nvPr/>
          </p:nvSpPr>
          <p:spPr bwMode="auto">
            <a:xfrm>
              <a:off x="3318" y="1527"/>
              <a:ext cx="4" cy="20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44" name="Rectangle 200"/>
            <p:cNvSpPr>
              <a:spLocks noChangeArrowheads="1"/>
            </p:cNvSpPr>
            <p:nvPr/>
          </p:nvSpPr>
          <p:spPr bwMode="auto">
            <a:xfrm>
              <a:off x="5117" y="1527"/>
              <a:ext cx="4" cy="20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45" name="Line 201"/>
            <p:cNvSpPr>
              <a:spLocks noChangeShapeType="1"/>
            </p:cNvSpPr>
            <p:nvPr/>
          </p:nvSpPr>
          <p:spPr bwMode="auto">
            <a:xfrm>
              <a:off x="5117" y="1527"/>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46" name="Rectangle 202"/>
            <p:cNvSpPr>
              <a:spLocks noChangeArrowheads="1"/>
            </p:cNvSpPr>
            <p:nvPr/>
          </p:nvSpPr>
          <p:spPr bwMode="auto">
            <a:xfrm>
              <a:off x="876" y="1736"/>
              <a:ext cx="859" cy="1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47" name="Rectangle 203"/>
            <p:cNvSpPr>
              <a:spLocks noChangeArrowheads="1"/>
            </p:cNvSpPr>
            <p:nvPr/>
          </p:nvSpPr>
          <p:spPr bwMode="auto">
            <a:xfrm>
              <a:off x="876" y="1750"/>
              <a:ext cx="859" cy="17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48" name="Rectangle 204"/>
            <p:cNvSpPr>
              <a:spLocks noChangeArrowheads="1"/>
            </p:cNvSpPr>
            <p:nvPr/>
          </p:nvSpPr>
          <p:spPr bwMode="auto">
            <a:xfrm>
              <a:off x="1279" y="1746"/>
              <a:ext cx="55"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1</a:t>
              </a:r>
              <a:endParaRPr kumimoji="1" lang="en-US" altLang="zh-CN" sz="2400"/>
            </a:p>
          </p:txBody>
        </p:sp>
        <p:sp>
          <p:nvSpPr>
            <p:cNvPr id="164049" name="Rectangle 205"/>
            <p:cNvSpPr>
              <a:spLocks noChangeArrowheads="1"/>
            </p:cNvSpPr>
            <p:nvPr/>
          </p:nvSpPr>
          <p:spPr bwMode="auto">
            <a:xfrm>
              <a:off x="876" y="1924"/>
              <a:ext cx="859" cy="16"/>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50" name="Rectangle 206"/>
            <p:cNvSpPr>
              <a:spLocks noChangeArrowheads="1"/>
            </p:cNvSpPr>
            <p:nvPr/>
          </p:nvSpPr>
          <p:spPr bwMode="auto">
            <a:xfrm>
              <a:off x="1739" y="1736"/>
              <a:ext cx="789" cy="1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51" name="Rectangle 207"/>
            <p:cNvSpPr>
              <a:spLocks noChangeArrowheads="1"/>
            </p:cNvSpPr>
            <p:nvPr/>
          </p:nvSpPr>
          <p:spPr bwMode="auto">
            <a:xfrm>
              <a:off x="1739" y="1750"/>
              <a:ext cx="789" cy="17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52" name="Rectangle 208"/>
            <p:cNvSpPr>
              <a:spLocks noChangeArrowheads="1"/>
            </p:cNvSpPr>
            <p:nvPr/>
          </p:nvSpPr>
          <p:spPr bwMode="auto">
            <a:xfrm>
              <a:off x="2094" y="1746"/>
              <a:ext cx="77"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0</a:t>
              </a:r>
              <a:endParaRPr kumimoji="1" lang="en-US" altLang="zh-CN" sz="2400"/>
            </a:p>
          </p:txBody>
        </p:sp>
        <p:sp>
          <p:nvSpPr>
            <p:cNvPr id="164053" name="Rectangle 209"/>
            <p:cNvSpPr>
              <a:spLocks noChangeArrowheads="1"/>
            </p:cNvSpPr>
            <p:nvPr/>
          </p:nvSpPr>
          <p:spPr bwMode="auto">
            <a:xfrm>
              <a:off x="1739" y="1924"/>
              <a:ext cx="789" cy="16"/>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54" name="Rectangle 210"/>
            <p:cNvSpPr>
              <a:spLocks noChangeArrowheads="1"/>
            </p:cNvSpPr>
            <p:nvPr/>
          </p:nvSpPr>
          <p:spPr bwMode="auto">
            <a:xfrm>
              <a:off x="2531" y="1736"/>
              <a:ext cx="787" cy="1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55" name="Rectangle 211"/>
            <p:cNvSpPr>
              <a:spLocks noChangeArrowheads="1"/>
            </p:cNvSpPr>
            <p:nvPr/>
          </p:nvSpPr>
          <p:spPr bwMode="auto">
            <a:xfrm>
              <a:off x="2531" y="1750"/>
              <a:ext cx="787" cy="17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56" name="Rectangle 212"/>
            <p:cNvSpPr>
              <a:spLocks noChangeArrowheads="1"/>
            </p:cNvSpPr>
            <p:nvPr/>
          </p:nvSpPr>
          <p:spPr bwMode="auto">
            <a:xfrm>
              <a:off x="2884" y="1746"/>
              <a:ext cx="77"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0</a:t>
              </a:r>
              <a:endParaRPr kumimoji="1" lang="en-US" altLang="zh-CN" sz="2400"/>
            </a:p>
          </p:txBody>
        </p:sp>
        <p:sp>
          <p:nvSpPr>
            <p:cNvPr id="164057" name="Rectangle 213"/>
            <p:cNvSpPr>
              <a:spLocks noChangeArrowheads="1"/>
            </p:cNvSpPr>
            <p:nvPr/>
          </p:nvSpPr>
          <p:spPr bwMode="auto">
            <a:xfrm>
              <a:off x="2531" y="1924"/>
              <a:ext cx="787" cy="16"/>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58" name="Rectangle 214"/>
            <p:cNvSpPr>
              <a:spLocks noChangeArrowheads="1"/>
            </p:cNvSpPr>
            <p:nvPr/>
          </p:nvSpPr>
          <p:spPr bwMode="auto">
            <a:xfrm>
              <a:off x="3322" y="1744"/>
              <a:ext cx="1795" cy="186"/>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59" name="Rectangle 215"/>
            <p:cNvSpPr>
              <a:spLocks noChangeArrowheads="1"/>
            </p:cNvSpPr>
            <p:nvPr/>
          </p:nvSpPr>
          <p:spPr bwMode="auto">
            <a:xfrm>
              <a:off x="4076" y="1765"/>
              <a:ext cx="285"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sz="1800">
                  <a:solidFill>
                    <a:srgbClr val="010000"/>
                  </a:solidFill>
                  <a:latin typeface="宋体" panose="02010600030101010101" pitchFamily="2" charset="-122"/>
                </a:rPr>
                <a:t>取指</a:t>
              </a:r>
              <a:endParaRPr kumimoji="1" lang="zh-CN" altLang="en-US" sz="2400"/>
            </a:p>
          </p:txBody>
        </p:sp>
        <p:sp>
          <p:nvSpPr>
            <p:cNvPr id="164060" name="Rectangle 216"/>
            <p:cNvSpPr>
              <a:spLocks noChangeArrowheads="1"/>
            </p:cNvSpPr>
            <p:nvPr/>
          </p:nvSpPr>
          <p:spPr bwMode="auto">
            <a:xfrm>
              <a:off x="3322" y="1930"/>
              <a:ext cx="1795" cy="10"/>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61" name="Line 217"/>
            <p:cNvSpPr>
              <a:spLocks noChangeShapeType="1"/>
            </p:cNvSpPr>
            <p:nvPr/>
          </p:nvSpPr>
          <p:spPr bwMode="auto">
            <a:xfrm>
              <a:off x="872" y="173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2" name="Line 218"/>
            <p:cNvSpPr>
              <a:spLocks noChangeShapeType="1"/>
            </p:cNvSpPr>
            <p:nvPr/>
          </p:nvSpPr>
          <p:spPr bwMode="auto">
            <a:xfrm>
              <a:off x="872" y="173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3" name="Rectangle 219"/>
            <p:cNvSpPr>
              <a:spLocks noChangeArrowheads="1"/>
            </p:cNvSpPr>
            <p:nvPr/>
          </p:nvSpPr>
          <p:spPr bwMode="auto">
            <a:xfrm>
              <a:off x="876" y="1732"/>
              <a:ext cx="859"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64" name="Line 220"/>
            <p:cNvSpPr>
              <a:spLocks noChangeShapeType="1"/>
            </p:cNvSpPr>
            <p:nvPr/>
          </p:nvSpPr>
          <p:spPr bwMode="auto">
            <a:xfrm>
              <a:off x="876" y="1732"/>
              <a:ext cx="8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5" name="Line 221"/>
            <p:cNvSpPr>
              <a:spLocks noChangeShapeType="1"/>
            </p:cNvSpPr>
            <p:nvPr/>
          </p:nvSpPr>
          <p:spPr bwMode="auto">
            <a:xfrm>
              <a:off x="1735" y="173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6" name="Line 222"/>
            <p:cNvSpPr>
              <a:spLocks noChangeShapeType="1"/>
            </p:cNvSpPr>
            <p:nvPr/>
          </p:nvSpPr>
          <p:spPr bwMode="auto">
            <a:xfrm>
              <a:off x="1735" y="173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7" name="Rectangle 223"/>
            <p:cNvSpPr>
              <a:spLocks noChangeArrowheads="1"/>
            </p:cNvSpPr>
            <p:nvPr/>
          </p:nvSpPr>
          <p:spPr bwMode="auto">
            <a:xfrm>
              <a:off x="1739" y="1732"/>
              <a:ext cx="789"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68" name="Line 224"/>
            <p:cNvSpPr>
              <a:spLocks noChangeShapeType="1"/>
            </p:cNvSpPr>
            <p:nvPr/>
          </p:nvSpPr>
          <p:spPr bwMode="auto">
            <a:xfrm>
              <a:off x="1739" y="1732"/>
              <a:ext cx="7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9" name="Line 225"/>
            <p:cNvSpPr>
              <a:spLocks noChangeShapeType="1"/>
            </p:cNvSpPr>
            <p:nvPr/>
          </p:nvSpPr>
          <p:spPr bwMode="auto">
            <a:xfrm>
              <a:off x="2528" y="1732"/>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70" name="Line 226"/>
            <p:cNvSpPr>
              <a:spLocks noChangeShapeType="1"/>
            </p:cNvSpPr>
            <p:nvPr/>
          </p:nvSpPr>
          <p:spPr bwMode="auto">
            <a:xfrm>
              <a:off x="2528" y="173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71" name="Rectangle 227"/>
            <p:cNvSpPr>
              <a:spLocks noChangeArrowheads="1"/>
            </p:cNvSpPr>
            <p:nvPr/>
          </p:nvSpPr>
          <p:spPr bwMode="auto">
            <a:xfrm>
              <a:off x="2531" y="1732"/>
              <a:ext cx="787"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72" name="Line 228"/>
            <p:cNvSpPr>
              <a:spLocks noChangeShapeType="1"/>
            </p:cNvSpPr>
            <p:nvPr/>
          </p:nvSpPr>
          <p:spPr bwMode="auto">
            <a:xfrm>
              <a:off x="2531" y="1732"/>
              <a:ext cx="7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73" name="Rectangle 229"/>
            <p:cNvSpPr>
              <a:spLocks noChangeArrowheads="1"/>
            </p:cNvSpPr>
            <p:nvPr/>
          </p:nvSpPr>
          <p:spPr bwMode="auto">
            <a:xfrm>
              <a:off x="3318" y="1732"/>
              <a:ext cx="4"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74" name="Line 230"/>
            <p:cNvSpPr>
              <a:spLocks noChangeShapeType="1"/>
            </p:cNvSpPr>
            <p:nvPr/>
          </p:nvSpPr>
          <p:spPr bwMode="auto">
            <a:xfrm>
              <a:off x="3318" y="173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75" name="Line 231"/>
            <p:cNvSpPr>
              <a:spLocks noChangeShapeType="1"/>
            </p:cNvSpPr>
            <p:nvPr/>
          </p:nvSpPr>
          <p:spPr bwMode="auto">
            <a:xfrm>
              <a:off x="3318" y="173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76" name="Rectangle 232"/>
            <p:cNvSpPr>
              <a:spLocks noChangeArrowheads="1"/>
            </p:cNvSpPr>
            <p:nvPr/>
          </p:nvSpPr>
          <p:spPr bwMode="auto">
            <a:xfrm>
              <a:off x="3322" y="1732"/>
              <a:ext cx="1795"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77" name="Line 233"/>
            <p:cNvSpPr>
              <a:spLocks noChangeShapeType="1"/>
            </p:cNvSpPr>
            <p:nvPr/>
          </p:nvSpPr>
          <p:spPr bwMode="auto">
            <a:xfrm>
              <a:off x="3322" y="1732"/>
              <a:ext cx="179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78" name="Rectangle 234"/>
            <p:cNvSpPr>
              <a:spLocks noChangeArrowheads="1"/>
            </p:cNvSpPr>
            <p:nvPr/>
          </p:nvSpPr>
          <p:spPr bwMode="auto">
            <a:xfrm>
              <a:off x="5117" y="1732"/>
              <a:ext cx="4"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79" name="Line 235"/>
            <p:cNvSpPr>
              <a:spLocks noChangeShapeType="1"/>
            </p:cNvSpPr>
            <p:nvPr/>
          </p:nvSpPr>
          <p:spPr bwMode="auto">
            <a:xfrm>
              <a:off x="5117" y="173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80" name="Line 236"/>
            <p:cNvSpPr>
              <a:spLocks noChangeShapeType="1"/>
            </p:cNvSpPr>
            <p:nvPr/>
          </p:nvSpPr>
          <p:spPr bwMode="auto">
            <a:xfrm>
              <a:off x="5117" y="173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81" name="Line 237"/>
            <p:cNvSpPr>
              <a:spLocks noChangeShapeType="1"/>
            </p:cNvSpPr>
            <p:nvPr/>
          </p:nvSpPr>
          <p:spPr bwMode="auto">
            <a:xfrm>
              <a:off x="884" y="1736"/>
              <a:ext cx="1" cy="2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82" name="Line 238"/>
            <p:cNvSpPr>
              <a:spLocks noChangeShapeType="1"/>
            </p:cNvSpPr>
            <p:nvPr/>
          </p:nvSpPr>
          <p:spPr bwMode="auto">
            <a:xfrm>
              <a:off x="1735" y="1736"/>
              <a:ext cx="1" cy="2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83" name="Line 239"/>
            <p:cNvSpPr>
              <a:spLocks noChangeShapeType="1"/>
            </p:cNvSpPr>
            <p:nvPr/>
          </p:nvSpPr>
          <p:spPr bwMode="auto">
            <a:xfrm>
              <a:off x="2528" y="1736"/>
              <a:ext cx="1" cy="2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84" name="Rectangle 240"/>
            <p:cNvSpPr>
              <a:spLocks noChangeArrowheads="1"/>
            </p:cNvSpPr>
            <p:nvPr/>
          </p:nvSpPr>
          <p:spPr bwMode="auto">
            <a:xfrm>
              <a:off x="3318" y="1736"/>
              <a:ext cx="4" cy="20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85" name="Rectangle 241"/>
            <p:cNvSpPr>
              <a:spLocks noChangeArrowheads="1"/>
            </p:cNvSpPr>
            <p:nvPr/>
          </p:nvSpPr>
          <p:spPr bwMode="auto">
            <a:xfrm>
              <a:off x="5117" y="1736"/>
              <a:ext cx="4" cy="20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86" name="Line 242"/>
            <p:cNvSpPr>
              <a:spLocks noChangeShapeType="1"/>
            </p:cNvSpPr>
            <p:nvPr/>
          </p:nvSpPr>
          <p:spPr bwMode="auto">
            <a:xfrm>
              <a:off x="5117" y="1736"/>
              <a:ext cx="1" cy="2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87" name="Rectangle 243"/>
            <p:cNvSpPr>
              <a:spLocks noChangeArrowheads="1"/>
            </p:cNvSpPr>
            <p:nvPr/>
          </p:nvSpPr>
          <p:spPr bwMode="auto">
            <a:xfrm>
              <a:off x="891" y="1944"/>
              <a:ext cx="844"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88" name="Rectangle 244"/>
            <p:cNvSpPr>
              <a:spLocks noChangeArrowheads="1"/>
            </p:cNvSpPr>
            <p:nvPr/>
          </p:nvSpPr>
          <p:spPr bwMode="auto">
            <a:xfrm>
              <a:off x="891" y="1957"/>
              <a:ext cx="844" cy="175"/>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89" name="Rectangle 245"/>
            <p:cNvSpPr>
              <a:spLocks noChangeArrowheads="1"/>
            </p:cNvSpPr>
            <p:nvPr/>
          </p:nvSpPr>
          <p:spPr bwMode="auto">
            <a:xfrm>
              <a:off x="1285" y="1953"/>
              <a:ext cx="55"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1</a:t>
              </a:r>
              <a:endParaRPr kumimoji="1" lang="en-US" altLang="zh-CN" sz="2400"/>
            </a:p>
          </p:txBody>
        </p:sp>
        <p:sp>
          <p:nvSpPr>
            <p:cNvPr id="164090" name="Rectangle 246"/>
            <p:cNvSpPr>
              <a:spLocks noChangeArrowheads="1"/>
            </p:cNvSpPr>
            <p:nvPr/>
          </p:nvSpPr>
          <p:spPr bwMode="auto">
            <a:xfrm>
              <a:off x="891" y="2132"/>
              <a:ext cx="844" cy="15"/>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91" name="Rectangle 247"/>
            <p:cNvSpPr>
              <a:spLocks noChangeArrowheads="1"/>
            </p:cNvSpPr>
            <p:nvPr/>
          </p:nvSpPr>
          <p:spPr bwMode="auto">
            <a:xfrm>
              <a:off x="1739" y="1944"/>
              <a:ext cx="789"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92" name="Rectangle 248"/>
            <p:cNvSpPr>
              <a:spLocks noChangeArrowheads="1"/>
            </p:cNvSpPr>
            <p:nvPr/>
          </p:nvSpPr>
          <p:spPr bwMode="auto">
            <a:xfrm>
              <a:off x="1739" y="1957"/>
              <a:ext cx="789" cy="175"/>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93" name="Rectangle 249"/>
            <p:cNvSpPr>
              <a:spLocks noChangeArrowheads="1"/>
            </p:cNvSpPr>
            <p:nvPr/>
          </p:nvSpPr>
          <p:spPr bwMode="auto">
            <a:xfrm>
              <a:off x="2094" y="1953"/>
              <a:ext cx="77"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0</a:t>
              </a:r>
              <a:endParaRPr kumimoji="1" lang="en-US" altLang="zh-CN" sz="2400"/>
            </a:p>
          </p:txBody>
        </p:sp>
        <p:sp>
          <p:nvSpPr>
            <p:cNvPr id="164094" name="Rectangle 250"/>
            <p:cNvSpPr>
              <a:spLocks noChangeArrowheads="1"/>
            </p:cNvSpPr>
            <p:nvPr/>
          </p:nvSpPr>
          <p:spPr bwMode="auto">
            <a:xfrm>
              <a:off x="1739" y="2132"/>
              <a:ext cx="789" cy="15"/>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95" name="Rectangle 251"/>
            <p:cNvSpPr>
              <a:spLocks noChangeArrowheads="1"/>
            </p:cNvSpPr>
            <p:nvPr/>
          </p:nvSpPr>
          <p:spPr bwMode="auto">
            <a:xfrm>
              <a:off x="2531" y="1944"/>
              <a:ext cx="787"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96" name="Rectangle 252"/>
            <p:cNvSpPr>
              <a:spLocks noChangeArrowheads="1"/>
            </p:cNvSpPr>
            <p:nvPr/>
          </p:nvSpPr>
          <p:spPr bwMode="auto">
            <a:xfrm>
              <a:off x="2531" y="1957"/>
              <a:ext cx="787" cy="175"/>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97" name="Rectangle 253"/>
            <p:cNvSpPr>
              <a:spLocks noChangeArrowheads="1"/>
            </p:cNvSpPr>
            <p:nvPr/>
          </p:nvSpPr>
          <p:spPr bwMode="auto">
            <a:xfrm>
              <a:off x="2896" y="1953"/>
              <a:ext cx="55"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1</a:t>
              </a:r>
              <a:endParaRPr kumimoji="1" lang="en-US" altLang="zh-CN" sz="2400"/>
            </a:p>
          </p:txBody>
        </p:sp>
        <p:sp>
          <p:nvSpPr>
            <p:cNvPr id="164098" name="Rectangle 254"/>
            <p:cNvSpPr>
              <a:spLocks noChangeArrowheads="1"/>
            </p:cNvSpPr>
            <p:nvPr/>
          </p:nvSpPr>
          <p:spPr bwMode="auto">
            <a:xfrm>
              <a:off x="2531" y="2132"/>
              <a:ext cx="787" cy="15"/>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099" name="Rectangle 255"/>
            <p:cNvSpPr>
              <a:spLocks noChangeArrowheads="1"/>
            </p:cNvSpPr>
            <p:nvPr/>
          </p:nvSpPr>
          <p:spPr bwMode="auto">
            <a:xfrm>
              <a:off x="3322" y="1944"/>
              <a:ext cx="1795" cy="7"/>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00" name="Rectangle 256"/>
            <p:cNvSpPr>
              <a:spLocks noChangeArrowheads="1"/>
            </p:cNvSpPr>
            <p:nvPr/>
          </p:nvSpPr>
          <p:spPr bwMode="auto">
            <a:xfrm>
              <a:off x="3322" y="1951"/>
              <a:ext cx="1795" cy="186"/>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01" name="Rectangle 257"/>
            <p:cNvSpPr>
              <a:spLocks noChangeArrowheads="1"/>
            </p:cNvSpPr>
            <p:nvPr/>
          </p:nvSpPr>
          <p:spPr bwMode="auto">
            <a:xfrm>
              <a:off x="3932" y="1972"/>
              <a:ext cx="570"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sz="1800">
                  <a:solidFill>
                    <a:srgbClr val="010000"/>
                  </a:solidFill>
                  <a:latin typeface="宋体" panose="02010600030101010101" pitchFamily="2" charset="-122"/>
                </a:rPr>
                <a:t>读存储器</a:t>
              </a:r>
              <a:endParaRPr kumimoji="1" lang="zh-CN" altLang="en-US" sz="2400"/>
            </a:p>
          </p:txBody>
        </p:sp>
        <p:sp>
          <p:nvSpPr>
            <p:cNvPr id="164102" name="Rectangle 258"/>
            <p:cNvSpPr>
              <a:spLocks noChangeArrowheads="1"/>
            </p:cNvSpPr>
            <p:nvPr/>
          </p:nvSpPr>
          <p:spPr bwMode="auto">
            <a:xfrm>
              <a:off x="3322" y="2137"/>
              <a:ext cx="1795" cy="10"/>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03" name="Line 259"/>
            <p:cNvSpPr>
              <a:spLocks noChangeShapeType="1"/>
            </p:cNvSpPr>
            <p:nvPr/>
          </p:nvSpPr>
          <p:spPr bwMode="auto">
            <a:xfrm>
              <a:off x="872" y="1940"/>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04" name="Line 260"/>
            <p:cNvSpPr>
              <a:spLocks noChangeShapeType="1"/>
            </p:cNvSpPr>
            <p:nvPr/>
          </p:nvSpPr>
          <p:spPr bwMode="auto">
            <a:xfrm>
              <a:off x="872" y="1940"/>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05" name="Line 261"/>
            <p:cNvSpPr>
              <a:spLocks noChangeShapeType="1"/>
            </p:cNvSpPr>
            <p:nvPr/>
          </p:nvSpPr>
          <p:spPr bwMode="auto">
            <a:xfrm>
              <a:off x="872" y="1940"/>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06" name="Line 262"/>
            <p:cNvSpPr>
              <a:spLocks noChangeShapeType="1"/>
            </p:cNvSpPr>
            <p:nvPr/>
          </p:nvSpPr>
          <p:spPr bwMode="auto">
            <a:xfrm>
              <a:off x="872" y="1940"/>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07" name="Line 263"/>
            <p:cNvSpPr>
              <a:spLocks noChangeShapeType="1"/>
            </p:cNvSpPr>
            <p:nvPr/>
          </p:nvSpPr>
          <p:spPr bwMode="auto">
            <a:xfrm>
              <a:off x="876" y="194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08" name="Line 264"/>
            <p:cNvSpPr>
              <a:spLocks noChangeShapeType="1"/>
            </p:cNvSpPr>
            <p:nvPr/>
          </p:nvSpPr>
          <p:spPr bwMode="auto">
            <a:xfrm>
              <a:off x="887" y="1940"/>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09" name="Line 265"/>
            <p:cNvSpPr>
              <a:spLocks noChangeShapeType="1"/>
            </p:cNvSpPr>
            <p:nvPr/>
          </p:nvSpPr>
          <p:spPr bwMode="auto">
            <a:xfrm>
              <a:off x="887" y="1940"/>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0" name="Line 266"/>
            <p:cNvSpPr>
              <a:spLocks noChangeShapeType="1"/>
            </p:cNvSpPr>
            <p:nvPr/>
          </p:nvSpPr>
          <p:spPr bwMode="auto">
            <a:xfrm>
              <a:off x="891" y="1940"/>
              <a:ext cx="8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1" name="Line 267"/>
            <p:cNvSpPr>
              <a:spLocks noChangeShapeType="1"/>
            </p:cNvSpPr>
            <p:nvPr/>
          </p:nvSpPr>
          <p:spPr bwMode="auto">
            <a:xfrm>
              <a:off x="1735" y="1940"/>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2" name="Line 268"/>
            <p:cNvSpPr>
              <a:spLocks noChangeShapeType="1"/>
            </p:cNvSpPr>
            <p:nvPr/>
          </p:nvSpPr>
          <p:spPr bwMode="auto">
            <a:xfrm>
              <a:off x="1735" y="1940"/>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3" name="Line 269"/>
            <p:cNvSpPr>
              <a:spLocks noChangeShapeType="1"/>
            </p:cNvSpPr>
            <p:nvPr/>
          </p:nvSpPr>
          <p:spPr bwMode="auto">
            <a:xfrm>
              <a:off x="1739" y="1940"/>
              <a:ext cx="7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4" name="Line 270"/>
            <p:cNvSpPr>
              <a:spLocks noChangeShapeType="1"/>
            </p:cNvSpPr>
            <p:nvPr/>
          </p:nvSpPr>
          <p:spPr bwMode="auto">
            <a:xfrm>
              <a:off x="2528" y="1940"/>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5" name="Line 271"/>
            <p:cNvSpPr>
              <a:spLocks noChangeShapeType="1"/>
            </p:cNvSpPr>
            <p:nvPr/>
          </p:nvSpPr>
          <p:spPr bwMode="auto">
            <a:xfrm>
              <a:off x="2528" y="1940"/>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6" name="Line 272"/>
            <p:cNvSpPr>
              <a:spLocks noChangeShapeType="1"/>
            </p:cNvSpPr>
            <p:nvPr/>
          </p:nvSpPr>
          <p:spPr bwMode="auto">
            <a:xfrm>
              <a:off x="2531" y="1940"/>
              <a:ext cx="7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7" name="Line 273"/>
            <p:cNvSpPr>
              <a:spLocks noChangeShapeType="1"/>
            </p:cNvSpPr>
            <p:nvPr/>
          </p:nvSpPr>
          <p:spPr bwMode="auto">
            <a:xfrm>
              <a:off x="3318" y="1940"/>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8" name="Line 274"/>
            <p:cNvSpPr>
              <a:spLocks noChangeShapeType="1"/>
            </p:cNvSpPr>
            <p:nvPr/>
          </p:nvSpPr>
          <p:spPr bwMode="auto">
            <a:xfrm>
              <a:off x="3318" y="1940"/>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9" name="Line 275"/>
            <p:cNvSpPr>
              <a:spLocks noChangeShapeType="1"/>
            </p:cNvSpPr>
            <p:nvPr/>
          </p:nvSpPr>
          <p:spPr bwMode="auto">
            <a:xfrm>
              <a:off x="3322" y="1940"/>
              <a:ext cx="179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20" name="Line 276"/>
            <p:cNvSpPr>
              <a:spLocks noChangeShapeType="1"/>
            </p:cNvSpPr>
            <p:nvPr/>
          </p:nvSpPr>
          <p:spPr bwMode="auto">
            <a:xfrm>
              <a:off x="5117" y="1940"/>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21" name="Line 277"/>
            <p:cNvSpPr>
              <a:spLocks noChangeShapeType="1"/>
            </p:cNvSpPr>
            <p:nvPr/>
          </p:nvSpPr>
          <p:spPr bwMode="auto">
            <a:xfrm>
              <a:off x="5117" y="1940"/>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22" name="Line 278"/>
            <p:cNvSpPr>
              <a:spLocks noChangeShapeType="1"/>
            </p:cNvSpPr>
            <p:nvPr/>
          </p:nvSpPr>
          <p:spPr bwMode="auto">
            <a:xfrm>
              <a:off x="887" y="1944"/>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23" name="Line 279"/>
            <p:cNvSpPr>
              <a:spLocks noChangeShapeType="1"/>
            </p:cNvSpPr>
            <p:nvPr/>
          </p:nvSpPr>
          <p:spPr bwMode="auto">
            <a:xfrm>
              <a:off x="1735" y="1944"/>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24" name="Line 280"/>
            <p:cNvSpPr>
              <a:spLocks noChangeShapeType="1"/>
            </p:cNvSpPr>
            <p:nvPr/>
          </p:nvSpPr>
          <p:spPr bwMode="auto">
            <a:xfrm>
              <a:off x="2528" y="1944"/>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25" name="Rectangle 281"/>
            <p:cNvSpPr>
              <a:spLocks noChangeArrowheads="1"/>
            </p:cNvSpPr>
            <p:nvPr/>
          </p:nvSpPr>
          <p:spPr bwMode="auto">
            <a:xfrm>
              <a:off x="3318" y="1944"/>
              <a:ext cx="4" cy="20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26" name="Rectangle 282"/>
            <p:cNvSpPr>
              <a:spLocks noChangeArrowheads="1"/>
            </p:cNvSpPr>
            <p:nvPr/>
          </p:nvSpPr>
          <p:spPr bwMode="auto">
            <a:xfrm>
              <a:off x="5117" y="1944"/>
              <a:ext cx="4" cy="20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27" name="Line 283"/>
            <p:cNvSpPr>
              <a:spLocks noChangeShapeType="1"/>
            </p:cNvSpPr>
            <p:nvPr/>
          </p:nvSpPr>
          <p:spPr bwMode="auto">
            <a:xfrm>
              <a:off x="5117" y="1944"/>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28" name="Rectangle 284"/>
            <p:cNvSpPr>
              <a:spLocks noChangeArrowheads="1"/>
            </p:cNvSpPr>
            <p:nvPr/>
          </p:nvSpPr>
          <p:spPr bwMode="auto">
            <a:xfrm>
              <a:off x="891" y="2151"/>
              <a:ext cx="844"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29" name="Rectangle 285"/>
            <p:cNvSpPr>
              <a:spLocks noChangeArrowheads="1"/>
            </p:cNvSpPr>
            <p:nvPr/>
          </p:nvSpPr>
          <p:spPr bwMode="auto">
            <a:xfrm>
              <a:off x="891" y="2164"/>
              <a:ext cx="844" cy="177"/>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30" name="Rectangle 286"/>
            <p:cNvSpPr>
              <a:spLocks noChangeArrowheads="1"/>
            </p:cNvSpPr>
            <p:nvPr/>
          </p:nvSpPr>
          <p:spPr bwMode="auto">
            <a:xfrm>
              <a:off x="1285" y="2162"/>
              <a:ext cx="55"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1</a:t>
              </a:r>
              <a:endParaRPr kumimoji="1" lang="en-US" altLang="zh-CN" sz="2400"/>
            </a:p>
          </p:txBody>
        </p:sp>
        <p:sp>
          <p:nvSpPr>
            <p:cNvPr id="164131" name="Rectangle 287"/>
            <p:cNvSpPr>
              <a:spLocks noChangeArrowheads="1"/>
            </p:cNvSpPr>
            <p:nvPr/>
          </p:nvSpPr>
          <p:spPr bwMode="auto">
            <a:xfrm>
              <a:off x="891" y="2341"/>
              <a:ext cx="844"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32" name="Rectangle 288"/>
            <p:cNvSpPr>
              <a:spLocks noChangeArrowheads="1"/>
            </p:cNvSpPr>
            <p:nvPr/>
          </p:nvSpPr>
          <p:spPr bwMode="auto">
            <a:xfrm>
              <a:off x="1739" y="2151"/>
              <a:ext cx="789"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33" name="Rectangle 289"/>
            <p:cNvSpPr>
              <a:spLocks noChangeArrowheads="1"/>
            </p:cNvSpPr>
            <p:nvPr/>
          </p:nvSpPr>
          <p:spPr bwMode="auto">
            <a:xfrm>
              <a:off x="1739" y="2164"/>
              <a:ext cx="789" cy="177"/>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34" name="Rectangle 290"/>
            <p:cNvSpPr>
              <a:spLocks noChangeArrowheads="1"/>
            </p:cNvSpPr>
            <p:nvPr/>
          </p:nvSpPr>
          <p:spPr bwMode="auto">
            <a:xfrm>
              <a:off x="2106" y="2162"/>
              <a:ext cx="55"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1</a:t>
              </a:r>
              <a:endParaRPr kumimoji="1" lang="en-US" altLang="zh-CN" sz="2400"/>
            </a:p>
          </p:txBody>
        </p:sp>
        <p:sp>
          <p:nvSpPr>
            <p:cNvPr id="164135" name="Rectangle 291"/>
            <p:cNvSpPr>
              <a:spLocks noChangeArrowheads="1"/>
            </p:cNvSpPr>
            <p:nvPr/>
          </p:nvSpPr>
          <p:spPr bwMode="auto">
            <a:xfrm>
              <a:off x="1739" y="2341"/>
              <a:ext cx="789"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36" name="Rectangle 292"/>
            <p:cNvSpPr>
              <a:spLocks noChangeArrowheads="1"/>
            </p:cNvSpPr>
            <p:nvPr/>
          </p:nvSpPr>
          <p:spPr bwMode="auto">
            <a:xfrm>
              <a:off x="2531" y="2151"/>
              <a:ext cx="787"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37" name="Rectangle 293"/>
            <p:cNvSpPr>
              <a:spLocks noChangeArrowheads="1"/>
            </p:cNvSpPr>
            <p:nvPr/>
          </p:nvSpPr>
          <p:spPr bwMode="auto">
            <a:xfrm>
              <a:off x="2531" y="2164"/>
              <a:ext cx="787" cy="177"/>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38" name="Rectangle 294"/>
            <p:cNvSpPr>
              <a:spLocks noChangeArrowheads="1"/>
            </p:cNvSpPr>
            <p:nvPr/>
          </p:nvSpPr>
          <p:spPr bwMode="auto">
            <a:xfrm>
              <a:off x="2884" y="2162"/>
              <a:ext cx="77"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0</a:t>
              </a:r>
              <a:endParaRPr kumimoji="1" lang="en-US" altLang="zh-CN" sz="2400"/>
            </a:p>
          </p:txBody>
        </p:sp>
        <p:sp>
          <p:nvSpPr>
            <p:cNvPr id="164139" name="Rectangle 295"/>
            <p:cNvSpPr>
              <a:spLocks noChangeArrowheads="1"/>
            </p:cNvSpPr>
            <p:nvPr/>
          </p:nvSpPr>
          <p:spPr bwMode="auto">
            <a:xfrm>
              <a:off x="2531" y="2341"/>
              <a:ext cx="787" cy="1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40" name="Rectangle 296"/>
            <p:cNvSpPr>
              <a:spLocks noChangeArrowheads="1"/>
            </p:cNvSpPr>
            <p:nvPr/>
          </p:nvSpPr>
          <p:spPr bwMode="auto">
            <a:xfrm>
              <a:off x="3322" y="2151"/>
              <a:ext cx="1795" cy="8"/>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41" name="Rectangle 297"/>
            <p:cNvSpPr>
              <a:spLocks noChangeArrowheads="1"/>
            </p:cNvSpPr>
            <p:nvPr/>
          </p:nvSpPr>
          <p:spPr bwMode="auto">
            <a:xfrm>
              <a:off x="3322" y="2159"/>
              <a:ext cx="1795" cy="188"/>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42" name="Rectangle 298"/>
            <p:cNvSpPr>
              <a:spLocks noChangeArrowheads="1"/>
            </p:cNvSpPr>
            <p:nvPr/>
          </p:nvSpPr>
          <p:spPr bwMode="auto">
            <a:xfrm>
              <a:off x="3932" y="2182"/>
              <a:ext cx="573"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sz="1800">
                  <a:solidFill>
                    <a:srgbClr val="010000"/>
                  </a:solidFill>
                  <a:latin typeface="宋体" panose="02010600030101010101" pitchFamily="2" charset="-122"/>
                </a:rPr>
                <a:t>写存储器</a:t>
              </a:r>
              <a:endParaRPr kumimoji="1" lang="zh-CN" altLang="en-US" sz="2400"/>
            </a:p>
          </p:txBody>
        </p:sp>
        <p:sp>
          <p:nvSpPr>
            <p:cNvPr id="164143" name="Line 299"/>
            <p:cNvSpPr>
              <a:spLocks noChangeShapeType="1"/>
            </p:cNvSpPr>
            <p:nvPr/>
          </p:nvSpPr>
          <p:spPr bwMode="auto">
            <a:xfrm>
              <a:off x="887" y="2147"/>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44" name="Line 300"/>
            <p:cNvSpPr>
              <a:spLocks noChangeShapeType="1"/>
            </p:cNvSpPr>
            <p:nvPr/>
          </p:nvSpPr>
          <p:spPr bwMode="auto">
            <a:xfrm>
              <a:off x="887" y="214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45" name="Line 301"/>
            <p:cNvSpPr>
              <a:spLocks noChangeShapeType="1"/>
            </p:cNvSpPr>
            <p:nvPr/>
          </p:nvSpPr>
          <p:spPr bwMode="auto">
            <a:xfrm>
              <a:off x="891" y="2147"/>
              <a:ext cx="8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46" name="Line 302"/>
            <p:cNvSpPr>
              <a:spLocks noChangeShapeType="1"/>
            </p:cNvSpPr>
            <p:nvPr/>
          </p:nvSpPr>
          <p:spPr bwMode="auto">
            <a:xfrm>
              <a:off x="1735" y="2147"/>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47" name="Line 303"/>
            <p:cNvSpPr>
              <a:spLocks noChangeShapeType="1"/>
            </p:cNvSpPr>
            <p:nvPr/>
          </p:nvSpPr>
          <p:spPr bwMode="auto">
            <a:xfrm>
              <a:off x="1735" y="214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48" name="Line 304"/>
            <p:cNvSpPr>
              <a:spLocks noChangeShapeType="1"/>
            </p:cNvSpPr>
            <p:nvPr/>
          </p:nvSpPr>
          <p:spPr bwMode="auto">
            <a:xfrm>
              <a:off x="1739" y="2147"/>
              <a:ext cx="7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49" name="Line 305"/>
            <p:cNvSpPr>
              <a:spLocks noChangeShapeType="1"/>
            </p:cNvSpPr>
            <p:nvPr/>
          </p:nvSpPr>
          <p:spPr bwMode="auto">
            <a:xfrm>
              <a:off x="2528" y="2147"/>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0" name="Line 306"/>
            <p:cNvSpPr>
              <a:spLocks noChangeShapeType="1"/>
            </p:cNvSpPr>
            <p:nvPr/>
          </p:nvSpPr>
          <p:spPr bwMode="auto">
            <a:xfrm>
              <a:off x="2528" y="214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1" name="Line 307"/>
            <p:cNvSpPr>
              <a:spLocks noChangeShapeType="1"/>
            </p:cNvSpPr>
            <p:nvPr/>
          </p:nvSpPr>
          <p:spPr bwMode="auto">
            <a:xfrm>
              <a:off x="2531" y="2147"/>
              <a:ext cx="7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2" name="Line 308"/>
            <p:cNvSpPr>
              <a:spLocks noChangeShapeType="1"/>
            </p:cNvSpPr>
            <p:nvPr/>
          </p:nvSpPr>
          <p:spPr bwMode="auto">
            <a:xfrm>
              <a:off x="3318" y="2147"/>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3" name="Line 309"/>
            <p:cNvSpPr>
              <a:spLocks noChangeShapeType="1"/>
            </p:cNvSpPr>
            <p:nvPr/>
          </p:nvSpPr>
          <p:spPr bwMode="auto">
            <a:xfrm>
              <a:off x="3318" y="214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4" name="Line 310"/>
            <p:cNvSpPr>
              <a:spLocks noChangeShapeType="1"/>
            </p:cNvSpPr>
            <p:nvPr/>
          </p:nvSpPr>
          <p:spPr bwMode="auto">
            <a:xfrm>
              <a:off x="3322" y="2147"/>
              <a:ext cx="179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5" name="Line 311"/>
            <p:cNvSpPr>
              <a:spLocks noChangeShapeType="1"/>
            </p:cNvSpPr>
            <p:nvPr/>
          </p:nvSpPr>
          <p:spPr bwMode="auto">
            <a:xfrm>
              <a:off x="5117" y="2147"/>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6" name="Line 312"/>
            <p:cNvSpPr>
              <a:spLocks noChangeShapeType="1"/>
            </p:cNvSpPr>
            <p:nvPr/>
          </p:nvSpPr>
          <p:spPr bwMode="auto">
            <a:xfrm>
              <a:off x="5117" y="214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7" name="Line 313"/>
            <p:cNvSpPr>
              <a:spLocks noChangeShapeType="1"/>
            </p:cNvSpPr>
            <p:nvPr/>
          </p:nvSpPr>
          <p:spPr bwMode="auto">
            <a:xfrm>
              <a:off x="887" y="2151"/>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8" name="Line 314"/>
            <p:cNvSpPr>
              <a:spLocks noChangeShapeType="1"/>
            </p:cNvSpPr>
            <p:nvPr/>
          </p:nvSpPr>
          <p:spPr bwMode="auto">
            <a:xfrm>
              <a:off x="1735" y="2151"/>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9" name="Line 315"/>
            <p:cNvSpPr>
              <a:spLocks noChangeShapeType="1"/>
            </p:cNvSpPr>
            <p:nvPr/>
          </p:nvSpPr>
          <p:spPr bwMode="auto">
            <a:xfrm>
              <a:off x="2528" y="2151"/>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60" name="Rectangle 316"/>
            <p:cNvSpPr>
              <a:spLocks noChangeArrowheads="1"/>
            </p:cNvSpPr>
            <p:nvPr/>
          </p:nvSpPr>
          <p:spPr bwMode="auto">
            <a:xfrm>
              <a:off x="3318" y="2151"/>
              <a:ext cx="4" cy="20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61" name="Rectangle 317"/>
            <p:cNvSpPr>
              <a:spLocks noChangeArrowheads="1"/>
            </p:cNvSpPr>
            <p:nvPr/>
          </p:nvSpPr>
          <p:spPr bwMode="auto">
            <a:xfrm>
              <a:off x="5117" y="2151"/>
              <a:ext cx="4" cy="20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62" name="Line 318"/>
            <p:cNvSpPr>
              <a:spLocks noChangeShapeType="1"/>
            </p:cNvSpPr>
            <p:nvPr/>
          </p:nvSpPr>
          <p:spPr bwMode="auto">
            <a:xfrm>
              <a:off x="5117" y="2151"/>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63" name="Rectangle 319"/>
            <p:cNvSpPr>
              <a:spLocks noChangeArrowheads="1"/>
            </p:cNvSpPr>
            <p:nvPr/>
          </p:nvSpPr>
          <p:spPr bwMode="auto">
            <a:xfrm>
              <a:off x="891" y="2366"/>
              <a:ext cx="844" cy="175"/>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64" name="Rectangle 320"/>
            <p:cNvSpPr>
              <a:spLocks noChangeArrowheads="1"/>
            </p:cNvSpPr>
            <p:nvPr/>
          </p:nvSpPr>
          <p:spPr bwMode="auto">
            <a:xfrm>
              <a:off x="1285" y="2362"/>
              <a:ext cx="55"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1</a:t>
              </a:r>
              <a:endParaRPr kumimoji="1" lang="en-US" altLang="zh-CN" sz="2400"/>
            </a:p>
          </p:txBody>
        </p:sp>
        <p:sp>
          <p:nvSpPr>
            <p:cNvPr id="164165" name="Rectangle 321"/>
            <p:cNvSpPr>
              <a:spLocks noChangeArrowheads="1"/>
            </p:cNvSpPr>
            <p:nvPr/>
          </p:nvSpPr>
          <p:spPr bwMode="auto">
            <a:xfrm>
              <a:off x="1739" y="2366"/>
              <a:ext cx="789" cy="175"/>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66" name="Rectangle 322"/>
            <p:cNvSpPr>
              <a:spLocks noChangeArrowheads="1"/>
            </p:cNvSpPr>
            <p:nvPr/>
          </p:nvSpPr>
          <p:spPr bwMode="auto">
            <a:xfrm>
              <a:off x="2106" y="2362"/>
              <a:ext cx="55"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1</a:t>
              </a:r>
              <a:endParaRPr kumimoji="1" lang="en-US" altLang="zh-CN" sz="2400"/>
            </a:p>
          </p:txBody>
        </p:sp>
        <p:sp>
          <p:nvSpPr>
            <p:cNvPr id="164167" name="Rectangle 323"/>
            <p:cNvSpPr>
              <a:spLocks noChangeArrowheads="1"/>
            </p:cNvSpPr>
            <p:nvPr/>
          </p:nvSpPr>
          <p:spPr bwMode="auto">
            <a:xfrm>
              <a:off x="2531" y="2366"/>
              <a:ext cx="787" cy="175"/>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68" name="Rectangle 324"/>
            <p:cNvSpPr>
              <a:spLocks noChangeArrowheads="1"/>
            </p:cNvSpPr>
            <p:nvPr/>
          </p:nvSpPr>
          <p:spPr bwMode="auto">
            <a:xfrm>
              <a:off x="2896" y="2362"/>
              <a:ext cx="55"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a:solidFill>
                    <a:srgbClr val="010000"/>
                  </a:solidFill>
                  <a:latin typeface="Impact" panose="020B0806030902050204" pitchFamily="34" charset="0"/>
                </a:rPr>
                <a:t>1</a:t>
              </a:r>
              <a:endParaRPr kumimoji="1" lang="en-US" altLang="zh-CN" sz="2400"/>
            </a:p>
          </p:txBody>
        </p:sp>
        <p:sp>
          <p:nvSpPr>
            <p:cNvPr id="164169" name="Rectangle 325"/>
            <p:cNvSpPr>
              <a:spLocks noChangeArrowheads="1"/>
            </p:cNvSpPr>
            <p:nvPr/>
          </p:nvSpPr>
          <p:spPr bwMode="auto">
            <a:xfrm>
              <a:off x="3322" y="2360"/>
              <a:ext cx="1795" cy="186"/>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70" name="Rectangle 326"/>
            <p:cNvSpPr>
              <a:spLocks noChangeArrowheads="1"/>
            </p:cNvSpPr>
            <p:nvPr/>
          </p:nvSpPr>
          <p:spPr bwMode="auto">
            <a:xfrm>
              <a:off x="4076" y="2381"/>
              <a:ext cx="288" cy="173"/>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sz="1800">
                  <a:solidFill>
                    <a:srgbClr val="010000"/>
                  </a:solidFill>
                  <a:latin typeface="宋体" panose="02010600030101010101" pitchFamily="2" charset="-122"/>
                </a:rPr>
                <a:t>无源</a:t>
              </a:r>
              <a:endParaRPr kumimoji="1" lang="zh-CN" altLang="en-US" sz="2400"/>
            </a:p>
          </p:txBody>
        </p:sp>
        <p:sp>
          <p:nvSpPr>
            <p:cNvPr id="164171" name="Line 327"/>
            <p:cNvSpPr>
              <a:spLocks noChangeShapeType="1"/>
            </p:cNvSpPr>
            <p:nvPr/>
          </p:nvSpPr>
          <p:spPr bwMode="auto">
            <a:xfrm>
              <a:off x="887" y="235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72" name="Line 328"/>
            <p:cNvSpPr>
              <a:spLocks noChangeShapeType="1"/>
            </p:cNvSpPr>
            <p:nvPr/>
          </p:nvSpPr>
          <p:spPr bwMode="auto">
            <a:xfrm>
              <a:off x="887" y="235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73" name="Rectangle 329"/>
            <p:cNvSpPr>
              <a:spLocks noChangeArrowheads="1"/>
            </p:cNvSpPr>
            <p:nvPr/>
          </p:nvSpPr>
          <p:spPr bwMode="auto">
            <a:xfrm>
              <a:off x="891" y="2356"/>
              <a:ext cx="844"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74" name="Line 330"/>
            <p:cNvSpPr>
              <a:spLocks noChangeShapeType="1"/>
            </p:cNvSpPr>
            <p:nvPr/>
          </p:nvSpPr>
          <p:spPr bwMode="auto">
            <a:xfrm>
              <a:off x="891" y="2356"/>
              <a:ext cx="8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75" name="Line 331"/>
            <p:cNvSpPr>
              <a:spLocks noChangeShapeType="1"/>
            </p:cNvSpPr>
            <p:nvPr/>
          </p:nvSpPr>
          <p:spPr bwMode="auto">
            <a:xfrm>
              <a:off x="1735" y="235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76" name="Line 332"/>
            <p:cNvSpPr>
              <a:spLocks noChangeShapeType="1"/>
            </p:cNvSpPr>
            <p:nvPr/>
          </p:nvSpPr>
          <p:spPr bwMode="auto">
            <a:xfrm>
              <a:off x="1735" y="235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77" name="Rectangle 333"/>
            <p:cNvSpPr>
              <a:spLocks noChangeArrowheads="1"/>
            </p:cNvSpPr>
            <p:nvPr/>
          </p:nvSpPr>
          <p:spPr bwMode="auto">
            <a:xfrm>
              <a:off x="1739" y="2356"/>
              <a:ext cx="789"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78" name="Line 334"/>
            <p:cNvSpPr>
              <a:spLocks noChangeShapeType="1"/>
            </p:cNvSpPr>
            <p:nvPr/>
          </p:nvSpPr>
          <p:spPr bwMode="auto">
            <a:xfrm>
              <a:off x="1739" y="2356"/>
              <a:ext cx="7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79" name="Line 335"/>
            <p:cNvSpPr>
              <a:spLocks noChangeShapeType="1"/>
            </p:cNvSpPr>
            <p:nvPr/>
          </p:nvSpPr>
          <p:spPr bwMode="auto">
            <a:xfrm>
              <a:off x="2528" y="2356"/>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80" name="Line 336"/>
            <p:cNvSpPr>
              <a:spLocks noChangeShapeType="1"/>
            </p:cNvSpPr>
            <p:nvPr/>
          </p:nvSpPr>
          <p:spPr bwMode="auto">
            <a:xfrm>
              <a:off x="2528" y="235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81" name="Rectangle 337"/>
            <p:cNvSpPr>
              <a:spLocks noChangeArrowheads="1"/>
            </p:cNvSpPr>
            <p:nvPr/>
          </p:nvSpPr>
          <p:spPr bwMode="auto">
            <a:xfrm>
              <a:off x="2531" y="2356"/>
              <a:ext cx="787"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82" name="Line 338"/>
            <p:cNvSpPr>
              <a:spLocks noChangeShapeType="1"/>
            </p:cNvSpPr>
            <p:nvPr/>
          </p:nvSpPr>
          <p:spPr bwMode="auto">
            <a:xfrm>
              <a:off x="2531" y="2356"/>
              <a:ext cx="7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83" name="Rectangle 339"/>
            <p:cNvSpPr>
              <a:spLocks noChangeArrowheads="1"/>
            </p:cNvSpPr>
            <p:nvPr/>
          </p:nvSpPr>
          <p:spPr bwMode="auto">
            <a:xfrm>
              <a:off x="3318" y="2356"/>
              <a:ext cx="4"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84" name="Line 340"/>
            <p:cNvSpPr>
              <a:spLocks noChangeShapeType="1"/>
            </p:cNvSpPr>
            <p:nvPr/>
          </p:nvSpPr>
          <p:spPr bwMode="auto">
            <a:xfrm>
              <a:off x="3318" y="235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85" name="Line 341"/>
            <p:cNvSpPr>
              <a:spLocks noChangeShapeType="1"/>
            </p:cNvSpPr>
            <p:nvPr/>
          </p:nvSpPr>
          <p:spPr bwMode="auto">
            <a:xfrm>
              <a:off x="3318" y="235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86" name="Rectangle 342"/>
            <p:cNvSpPr>
              <a:spLocks noChangeArrowheads="1"/>
            </p:cNvSpPr>
            <p:nvPr/>
          </p:nvSpPr>
          <p:spPr bwMode="auto">
            <a:xfrm>
              <a:off x="3322" y="2356"/>
              <a:ext cx="1795"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87" name="Line 343"/>
            <p:cNvSpPr>
              <a:spLocks noChangeShapeType="1"/>
            </p:cNvSpPr>
            <p:nvPr/>
          </p:nvSpPr>
          <p:spPr bwMode="auto">
            <a:xfrm>
              <a:off x="3322" y="2356"/>
              <a:ext cx="179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88" name="Rectangle 344"/>
            <p:cNvSpPr>
              <a:spLocks noChangeArrowheads="1"/>
            </p:cNvSpPr>
            <p:nvPr/>
          </p:nvSpPr>
          <p:spPr bwMode="auto">
            <a:xfrm>
              <a:off x="5117" y="2356"/>
              <a:ext cx="4"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89" name="Line 345"/>
            <p:cNvSpPr>
              <a:spLocks noChangeShapeType="1"/>
            </p:cNvSpPr>
            <p:nvPr/>
          </p:nvSpPr>
          <p:spPr bwMode="auto">
            <a:xfrm>
              <a:off x="5117" y="235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90" name="Line 346"/>
            <p:cNvSpPr>
              <a:spLocks noChangeShapeType="1"/>
            </p:cNvSpPr>
            <p:nvPr/>
          </p:nvSpPr>
          <p:spPr bwMode="auto">
            <a:xfrm>
              <a:off x="5117" y="235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91" name="Line 347"/>
            <p:cNvSpPr>
              <a:spLocks noChangeShapeType="1"/>
            </p:cNvSpPr>
            <p:nvPr/>
          </p:nvSpPr>
          <p:spPr bwMode="auto">
            <a:xfrm>
              <a:off x="887" y="2360"/>
              <a:ext cx="1"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92" name="Line 348"/>
            <p:cNvSpPr>
              <a:spLocks noChangeShapeType="1"/>
            </p:cNvSpPr>
            <p:nvPr/>
          </p:nvSpPr>
          <p:spPr bwMode="auto">
            <a:xfrm>
              <a:off x="1735" y="2360"/>
              <a:ext cx="1"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93" name="Line 349"/>
            <p:cNvSpPr>
              <a:spLocks noChangeShapeType="1"/>
            </p:cNvSpPr>
            <p:nvPr/>
          </p:nvSpPr>
          <p:spPr bwMode="auto">
            <a:xfrm>
              <a:off x="2528" y="2360"/>
              <a:ext cx="1"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94" name="Rectangle 350"/>
            <p:cNvSpPr>
              <a:spLocks noChangeArrowheads="1"/>
            </p:cNvSpPr>
            <p:nvPr/>
          </p:nvSpPr>
          <p:spPr bwMode="auto">
            <a:xfrm>
              <a:off x="3318" y="2360"/>
              <a:ext cx="4" cy="188"/>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95" name="Rectangle 351"/>
            <p:cNvSpPr>
              <a:spLocks noChangeArrowheads="1"/>
            </p:cNvSpPr>
            <p:nvPr/>
          </p:nvSpPr>
          <p:spPr bwMode="auto">
            <a:xfrm>
              <a:off x="5117" y="2360"/>
              <a:ext cx="4" cy="188"/>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196" name="Line 352"/>
            <p:cNvSpPr>
              <a:spLocks noChangeShapeType="1"/>
            </p:cNvSpPr>
            <p:nvPr/>
          </p:nvSpPr>
          <p:spPr bwMode="auto">
            <a:xfrm>
              <a:off x="5117" y="2360"/>
              <a:ext cx="1"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97" name="Line 353"/>
            <p:cNvSpPr>
              <a:spLocks noChangeShapeType="1"/>
            </p:cNvSpPr>
            <p:nvPr/>
          </p:nvSpPr>
          <p:spPr bwMode="auto">
            <a:xfrm>
              <a:off x="887" y="254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98" name="Line 354"/>
            <p:cNvSpPr>
              <a:spLocks noChangeShapeType="1"/>
            </p:cNvSpPr>
            <p:nvPr/>
          </p:nvSpPr>
          <p:spPr bwMode="auto">
            <a:xfrm>
              <a:off x="887" y="254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99" name="Rectangle 355"/>
            <p:cNvSpPr>
              <a:spLocks noChangeArrowheads="1"/>
            </p:cNvSpPr>
            <p:nvPr/>
          </p:nvSpPr>
          <p:spPr bwMode="auto">
            <a:xfrm>
              <a:off x="891" y="2546"/>
              <a:ext cx="844"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200" name="Line 356"/>
            <p:cNvSpPr>
              <a:spLocks noChangeShapeType="1"/>
            </p:cNvSpPr>
            <p:nvPr/>
          </p:nvSpPr>
          <p:spPr bwMode="auto">
            <a:xfrm>
              <a:off x="891" y="2546"/>
              <a:ext cx="8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01" name="Line 357"/>
            <p:cNvSpPr>
              <a:spLocks noChangeShapeType="1"/>
            </p:cNvSpPr>
            <p:nvPr/>
          </p:nvSpPr>
          <p:spPr bwMode="auto">
            <a:xfrm>
              <a:off x="1735" y="254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02" name="Line 358"/>
            <p:cNvSpPr>
              <a:spLocks noChangeShapeType="1"/>
            </p:cNvSpPr>
            <p:nvPr/>
          </p:nvSpPr>
          <p:spPr bwMode="auto">
            <a:xfrm>
              <a:off x="1735" y="254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03" name="Rectangle 359"/>
            <p:cNvSpPr>
              <a:spLocks noChangeArrowheads="1"/>
            </p:cNvSpPr>
            <p:nvPr/>
          </p:nvSpPr>
          <p:spPr bwMode="auto">
            <a:xfrm>
              <a:off x="1739" y="2546"/>
              <a:ext cx="789"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204" name="Line 360"/>
            <p:cNvSpPr>
              <a:spLocks noChangeShapeType="1"/>
            </p:cNvSpPr>
            <p:nvPr/>
          </p:nvSpPr>
          <p:spPr bwMode="auto">
            <a:xfrm>
              <a:off x="1739" y="2546"/>
              <a:ext cx="7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05" name="Line 361"/>
            <p:cNvSpPr>
              <a:spLocks noChangeShapeType="1"/>
            </p:cNvSpPr>
            <p:nvPr/>
          </p:nvSpPr>
          <p:spPr bwMode="auto">
            <a:xfrm>
              <a:off x="2528" y="2546"/>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06" name="Line 362"/>
            <p:cNvSpPr>
              <a:spLocks noChangeShapeType="1"/>
            </p:cNvSpPr>
            <p:nvPr/>
          </p:nvSpPr>
          <p:spPr bwMode="auto">
            <a:xfrm>
              <a:off x="2528" y="254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07" name="Rectangle 363"/>
            <p:cNvSpPr>
              <a:spLocks noChangeArrowheads="1"/>
            </p:cNvSpPr>
            <p:nvPr/>
          </p:nvSpPr>
          <p:spPr bwMode="auto">
            <a:xfrm>
              <a:off x="2531" y="2546"/>
              <a:ext cx="787"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208" name="Line 364"/>
            <p:cNvSpPr>
              <a:spLocks noChangeShapeType="1"/>
            </p:cNvSpPr>
            <p:nvPr/>
          </p:nvSpPr>
          <p:spPr bwMode="auto">
            <a:xfrm>
              <a:off x="2531" y="2546"/>
              <a:ext cx="7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09" name="Rectangle 365"/>
            <p:cNvSpPr>
              <a:spLocks noChangeArrowheads="1"/>
            </p:cNvSpPr>
            <p:nvPr/>
          </p:nvSpPr>
          <p:spPr bwMode="auto">
            <a:xfrm>
              <a:off x="3318" y="2546"/>
              <a:ext cx="4"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210" name="Line 366"/>
            <p:cNvSpPr>
              <a:spLocks noChangeShapeType="1"/>
            </p:cNvSpPr>
            <p:nvPr/>
          </p:nvSpPr>
          <p:spPr bwMode="auto">
            <a:xfrm>
              <a:off x="3318" y="254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11" name="Line 367"/>
            <p:cNvSpPr>
              <a:spLocks noChangeShapeType="1"/>
            </p:cNvSpPr>
            <p:nvPr/>
          </p:nvSpPr>
          <p:spPr bwMode="auto">
            <a:xfrm>
              <a:off x="3318" y="254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12" name="Rectangle 368"/>
            <p:cNvSpPr>
              <a:spLocks noChangeArrowheads="1"/>
            </p:cNvSpPr>
            <p:nvPr/>
          </p:nvSpPr>
          <p:spPr bwMode="auto">
            <a:xfrm>
              <a:off x="3322" y="2546"/>
              <a:ext cx="1795"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213" name="Line 369"/>
            <p:cNvSpPr>
              <a:spLocks noChangeShapeType="1"/>
            </p:cNvSpPr>
            <p:nvPr/>
          </p:nvSpPr>
          <p:spPr bwMode="auto">
            <a:xfrm>
              <a:off x="3322" y="2546"/>
              <a:ext cx="179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14" name="Rectangle 370"/>
            <p:cNvSpPr>
              <a:spLocks noChangeArrowheads="1"/>
            </p:cNvSpPr>
            <p:nvPr/>
          </p:nvSpPr>
          <p:spPr bwMode="auto">
            <a:xfrm>
              <a:off x="5117" y="2546"/>
              <a:ext cx="4" cy="4"/>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64215" name="Line 371"/>
            <p:cNvSpPr>
              <a:spLocks noChangeShapeType="1"/>
            </p:cNvSpPr>
            <p:nvPr/>
          </p:nvSpPr>
          <p:spPr bwMode="auto">
            <a:xfrm>
              <a:off x="5117" y="254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16" name="Line 372"/>
            <p:cNvSpPr>
              <a:spLocks noChangeShapeType="1"/>
            </p:cNvSpPr>
            <p:nvPr/>
          </p:nvSpPr>
          <p:spPr bwMode="auto">
            <a:xfrm>
              <a:off x="5117" y="254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17" name="Line 373"/>
            <p:cNvSpPr>
              <a:spLocks noChangeShapeType="1"/>
            </p:cNvSpPr>
            <p:nvPr/>
          </p:nvSpPr>
          <p:spPr bwMode="auto">
            <a:xfrm>
              <a:off x="1221" y="685"/>
              <a:ext cx="21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18" name="Line 374"/>
            <p:cNvSpPr>
              <a:spLocks noChangeShapeType="1"/>
            </p:cNvSpPr>
            <p:nvPr/>
          </p:nvSpPr>
          <p:spPr bwMode="auto">
            <a:xfrm>
              <a:off x="2803" y="685"/>
              <a:ext cx="204"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19" name="Line 375"/>
            <p:cNvSpPr>
              <a:spLocks noChangeShapeType="1"/>
            </p:cNvSpPr>
            <p:nvPr/>
          </p:nvSpPr>
          <p:spPr bwMode="auto">
            <a:xfrm>
              <a:off x="2061" y="685"/>
              <a:ext cx="156"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20" name="Line 376"/>
            <p:cNvSpPr>
              <a:spLocks noChangeShapeType="1"/>
            </p:cNvSpPr>
            <p:nvPr/>
          </p:nvSpPr>
          <p:spPr bwMode="auto">
            <a:xfrm>
              <a:off x="3408" y="588"/>
              <a:ext cx="0" cy="19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63843" name="Object 377"/>
          <p:cNvGraphicFramePr>
            <a:graphicFrameLocks noChangeAspect="1"/>
          </p:cNvGraphicFramePr>
          <p:nvPr/>
        </p:nvGraphicFramePr>
        <p:xfrm>
          <a:off x="838200" y="228600"/>
          <a:ext cx="7658100" cy="3162300"/>
        </p:xfrm>
        <a:graphic>
          <a:graphicData uri="http://schemas.openxmlformats.org/presentationml/2006/ole">
            <mc:AlternateContent xmlns:mc="http://schemas.openxmlformats.org/markup-compatibility/2006">
              <mc:Choice xmlns:v="urn:schemas-microsoft-com:vml" Requires="v">
                <p:oleObj spid="_x0000_s180301" name="文档" r:id="rId3" imgW="7662672" imgH="3169920" progId="Word.Document.8">
                  <p:embed/>
                </p:oleObj>
              </mc:Choice>
              <mc:Fallback>
                <p:oleObj name="文档" r:id="rId3" imgW="7662672" imgH="3169920" progId="Word.Document.8">
                  <p:embed/>
                  <p:pic>
                    <p:nvPicPr>
                      <p:cNvPr id="163843" name="Object 3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8600"/>
                        <a:ext cx="7658100" cy="316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4294967295"/>
          </p:nvPr>
        </p:nvSpPr>
        <p:spPr>
          <a:xfrm>
            <a:off x="8669338" y="6245225"/>
            <a:ext cx="474662" cy="476250"/>
          </a:xfrm>
        </p:spPr>
        <p:txBody>
          <a:bodyPr/>
          <a:lstStyle/>
          <a:p>
            <a:pPr>
              <a:defRPr/>
            </a:pPr>
            <a:fld id="{1D1F3980-3798-4449-BF39-7F68632826AC}" type="slidenum">
              <a:rPr lang="en-US" altLang="zh-CN" smtClean="0"/>
              <a:pPr>
                <a:defRPr/>
              </a:pPr>
              <a:t>111</a:t>
            </a:fld>
            <a:endParaRPr lang="en-US" altLang="zh-CN"/>
          </a:p>
        </p:txBody>
      </p:sp>
    </p:spTree>
    <p:extLst>
      <p:ext uri="{BB962C8B-B14F-4D97-AF65-F5344CB8AC3E}">
        <p14:creationId xmlns:p14="http://schemas.microsoft.com/office/powerpoint/2010/main" val="8143942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3048000" y="685800"/>
            <a:ext cx="2895600" cy="519113"/>
          </a:xfrm>
          <a:prstGeom prst="rect">
            <a:avLst/>
          </a:prstGeom>
          <a:solidFill>
            <a:srgbClr val="FF99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2800"/>
              <a:t>    </a:t>
            </a:r>
            <a:r>
              <a:rPr kumimoji="1" lang="zh-CN" altLang="en-US" sz="2800"/>
              <a:t>共用信号线</a:t>
            </a:r>
            <a:endParaRPr kumimoji="1" lang="zh-CN" altLang="en-US" sz="2400"/>
          </a:p>
        </p:txBody>
      </p:sp>
      <p:graphicFrame>
        <p:nvGraphicFramePr>
          <p:cNvPr id="164867" name="Object 3"/>
          <p:cNvGraphicFramePr>
            <a:graphicFrameLocks noChangeAspect="1"/>
          </p:cNvGraphicFramePr>
          <p:nvPr/>
        </p:nvGraphicFramePr>
        <p:xfrm>
          <a:off x="228600" y="1524000"/>
          <a:ext cx="8915400" cy="5067300"/>
        </p:xfrm>
        <a:graphic>
          <a:graphicData uri="http://schemas.openxmlformats.org/presentationml/2006/ole">
            <mc:AlternateContent xmlns:mc="http://schemas.openxmlformats.org/markup-compatibility/2006">
              <mc:Choice xmlns:v="urn:schemas-microsoft-com:vml" Requires="v">
                <p:oleObj spid="_x0000_s181325" name="文档" r:id="rId3" imgW="8921496" imgH="5074920" progId="Word.Document.8">
                  <p:embed/>
                </p:oleObj>
              </mc:Choice>
              <mc:Fallback>
                <p:oleObj name="文档" r:id="rId3" imgW="8921496" imgH="5074920" progId="Word.Document.8">
                  <p:embed/>
                  <p:pic>
                    <p:nvPicPr>
                      <p:cNvPr id="16486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0"/>
                        <a:ext cx="8915400" cy="5067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4294967295"/>
          </p:nvPr>
        </p:nvSpPr>
        <p:spPr>
          <a:xfrm>
            <a:off x="8100392" y="6245225"/>
            <a:ext cx="474812" cy="476250"/>
          </a:xfrm>
        </p:spPr>
        <p:txBody>
          <a:bodyPr/>
          <a:lstStyle/>
          <a:p>
            <a:pPr>
              <a:defRPr/>
            </a:pPr>
            <a:fld id="{1D1F3980-3798-4449-BF39-7F68632826AC}" type="slidenum">
              <a:rPr lang="en-US" altLang="zh-CN" smtClean="0"/>
              <a:pPr>
                <a:defRPr/>
              </a:pPr>
              <a:t>112</a:t>
            </a:fld>
            <a:endParaRPr lang="en-US" altLang="zh-CN"/>
          </a:p>
        </p:txBody>
      </p:sp>
    </p:spTree>
    <p:extLst>
      <p:ext uri="{BB962C8B-B14F-4D97-AF65-F5344CB8AC3E}">
        <p14:creationId xmlns:p14="http://schemas.microsoft.com/office/powerpoint/2010/main" val="443756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zh-CN" altLang="en-US" sz="2800" b="1" dirty="0" smtClean="0"/>
              <a:t>引言</a:t>
            </a:r>
            <a:endParaRPr lang="en-US" altLang="zh-CN" sz="2800" b="1" dirty="0" smtClean="0"/>
          </a:p>
          <a:p>
            <a:pPr marL="457200" indent="-457200">
              <a:spcBef>
                <a:spcPct val="0"/>
              </a:spcBef>
              <a:buClr>
                <a:srgbClr val="A3B2C1"/>
              </a:buClr>
              <a:buSzPct val="65000"/>
            </a:pPr>
            <a:r>
              <a:rPr lang="zh-CN" altLang="en-US" b="1" kern="1200" dirty="0">
                <a:solidFill>
                  <a:srgbClr val="000000"/>
                </a:solidFill>
              </a:rPr>
              <a:t>时序（</a:t>
            </a:r>
            <a:r>
              <a:rPr lang="en-US" altLang="zh-CN" b="1" kern="1200" dirty="0">
                <a:solidFill>
                  <a:srgbClr val="00B050"/>
                </a:solidFill>
              </a:rPr>
              <a:t>Timing</a:t>
            </a:r>
            <a:r>
              <a:rPr lang="zh-CN" altLang="en-US" b="1" kern="1200" dirty="0">
                <a:solidFill>
                  <a:srgbClr val="000000"/>
                </a:solidFill>
              </a:rPr>
              <a:t>）是指信号高低电平（有效或无效）变化及相互间的时间顺序</a:t>
            </a:r>
            <a:r>
              <a:rPr lang="zh-CN" altLang="en-US" b="1" kern="1200" dirty="0" smtClean="0">
                <a:solidFill>
                  <a:srgbClr val="000000"/>
                </a:solidFill>
              </a:rPr>
              <a:t>关系。</a:t>
            </a:r>
            <a:endParaRPr lang="zh-CN" altLang="en-US" b="1" kern="1200" dirty="0">
              <a:solidFill>
                <a:srgbClr val="000000"/>
              </a:solidFill>
            </a:endParaRPr>
          </a:p>
          <a:p>
            <a:pPr marL="457200" indent="-457200">
              <a:spcBef>
                <a:spcPct val="0"/>
              </a:spcBef>
              <a:buClr>
                <a:srgbClr val="A3B2C1"/>
              </a:buClr>
              <a:buSzPct val="65000"/>
            </a:pPr>
            <a:r>
              <a:rPr lang="en-US" altLang="zh-CN" b="1" kern="1200" dirty="0">
                <a:solidFill>
                  <a:srgbClr val="000000"/>
                </a:solidFill>
              </a:rPr>
              <a:t>CPU</a:t>
            </a:r>
            <a:r>
              <a:rPr lang="zh-CN" altLang="en-US" b="1" kern="1200" dirty="0">
                <a:solidFill>
                  <a:srgbClr val="000000"/>
                </a:solidFill>
              </a:rPr>
              <a:t>时序决定系统各部件间的</a:t>
            </a:r>
            <a:r>
              <a:rPr lang="zh-CN" altLang="en-US" b="1" kern="1200" dirty="0">
                <a:solidFill>
                  <a:srgbClr val="C00000"/>
                </a:solidFill>
              </a:rPr>
              <a:t>同步和</a:t>
            </a:r>
            <a:r>
              <a:rPr lang="zh-CN" altLang="en-US" b="1" kern="1200" dirty="0" smtClean="0">
                <a:solidFill>
                  <a:srgbClr val="C00000"/>
                </a:solidFill>
              </a:rPr>
              <a:t>定时</a:t>
            </a:r>
            <a:r>
              <a:rPr lang="zh-CN" altLang="en-US" b="1" kern="1200" dirty="0" smtClean="0">
                <a:solidFill>
                  <a:srgbClr val="000000"/>
                </a:solidFill>
              </a:rPr>
              <a:t>。</a:t>
            </a:r>
            <a:endParaRPr lang="zh-CN" altLang="en-US" b="1" kern="1200" dirty="0">
              <a:solidFill>
                <a:srgbClr val="000000"/>
              </a:solidFill>
            </a:endParaRPr>
          </a:p>
          <a:p>
            <a:pPr marL="457200" indent="-457200">
              <a:spcBef>
                <a:spcPct val="0"/>
              </a:spcBef>
              <a:buClr>
                <a:srgbClr val="A3B2C1"/>
              </a:buClr>
              <a:buSzPct val="65000"/>
            </a:pPr>
            <a:r>
              <a:rPr lang="zh-CN" altLang="en-US" b="1" kern="1200" dirty="0">
                <a:solidFill>
                  <a:srgbClr val="000000"/>
                </a:solidFill>
              </a:rPr>
              <a:t>总线时序描述</a:t>
            </a:r>
            <a:r>
              <a:rPr lang="en-US" altLang="zh-CN" b="1" kern="1200" dirty="0">
                <a:solidFill>
                  <a:srgbClr val="000000"/>
                </a:solidFill>
              </a:rPr>
              <a:t>CPU</a:t>
            </a:r>
            <a:r>
              <a:rPr lang="zh-CN" altLang="en-US" b="1" kern="1200" dirty="0">
                <a:solidFill>
                  <a:srgbClr val="000000"/>
                </a:solidFill>
              </a:rPr>
              <a:t>引脚如何实现</a:t>
            </a:r>
            <a:r>
              <a:rPr lang="zh-CN" altLang="en-US" b="1" kern="1200" dirty="0">
                <a:solidFill>
                  <a:srgbClr val="FF0066"/>
                </a:solidFill>
              </a:rPr>
              <a:t>总线</a:t>
            </a:r>
            <a:r>
              <a:rPr lang="zh-CN" altLang="en-US" b="1" kern="1200" dirty="0" smtClean="0">
                <a:solidFill>
                  <a:srgbClr val="FF0066"/>
                </a:solidFill>
              </a:rPr>
              <a:t>操作。</a:t>
            </a:r>
            <a:endParaRPr lang="zh-CN" altLang="en-US" b="1" kern="1200" dirty="0">
              <a:solidFill>
                <a:srgbClr val="FF0066"/>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113</a:t>
            </a:fld>
            <a:endParaRPr lang="en-US" altLang="zh-CN" dirty="0"/>
          </a:p>
        </p:txBody>
      </p:sp>
    </p:spTree>
    <p:extLst>
      <p:ext uri="{BB962C8B-B14F-4D97-AF65-F5344CB8AC3E}">
        <p14:creationId xmlns:p14="http://schemas.microsoft.com/office/powerpoint/2010/main" val="2825974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zh-CN" altLang="en-US" sz="2800" b="1" dirty="0" smtClean="0"/>
              <a:t>引言</a:t>
            </a:r>
            <a:endParaRPr lang="en-US" altLang="zh-CN" sz="2800" b="1" dirty="0" smtClean="0"/>
          </a:p>
          <a:p>
            <a:pPr>
              <a:lnSpc>
                <a:spcPct val="90000"/>
              </a:lnSpc>
              <a:buClr>
                <a:schemeClr val="accent1"/>
              </a:buClr>
              <a:buSzPct val="65000"/>
              <a:buFont typeface="Wingdings" panose="05000000000000000000" pitchFamily="2" charset="2"/>
              <a:buChar char="n"/>
            </a:pPr>
            <a:r>
              <a:rPr lang="zh-CN" altLang="en-US" b="1" dirty="0"/>
              <a:t>总线操作是指</a:t>
            </a:r>
            <a:r>
              <a:rPr lang="en-US" altLang="zh-CN" b="1" dirty="0"/>
              <a:t>CPU</a:t>
            </a:r>
            <a:r>
              <a:rPr lang="zh-CN" altLang="en-US" b="1" dirty="0"/>
              <a:t>通过总线对外的各种操作</a:t>
            </a:r>
          </a:p>
          <a:p>
            <a:pPr>
              <a:lnSpc>
                <a:spcPct val="90000"/>
              </a:lnSpc>
              <a:buClr>
                <a:schemeClr val="accent1"/>
              </a:buClr>
              <a:buSzPct val="65000"/>
              <a:buFont typeface="Wingdings" panose="05000000000000000000" pitchFamily="2" charset="2"/>
              <a:buChar char="n"/>
            </a:pPr>
            <a:r>
              <a:rPr lang="en-US" altLang="zh-CN" b="1" dirty="0"/>
              <a:t>8086</a:t>
            </a:r>
            <a:r>
              <a:rPr lang="zh-CN" altLang="en-US" b="1" dirty="0"/>
              <a:t>的总线操作主要有：</a:t>
            </a:r>
          </a:p>
          <a:p>
            <a:pPr marL="850900" lvl="4">
              <a:lnSpc>
                <a:spcPct val="90000"/>
              </a:lnSpc>
              <a:buSzPct val="60000"/>
              <a:buFont typeface="Wingdings" panose="05000000000000000000" pitchFamily="2" charset="2"/>
              <a:buChar char="q"/>
              <a:tabLst>
                <a:tab pos="265113" algn="l"/>
              </a:tabLst>
            </a:pPr>
            <a:r>
              <a:rPr lang="zh-CN" altLang="en-US" b="1" dirty="0"/>
              <a:t>存储器读、</a:t>
            </a:r>
            <a:r>
              <a:rPr lang="en-US" altLang="zh-CN" b="1" dirty="0"/>
              <a:t>I/O</a:t>
            </a:r>
            <a:r>
              <a:rPr lang="zh-CN" altLang="en-US" b="1" dirty="0"/>
              <a:t>读操作</a:t>
            </a:r>
          </a:p>
          <a:p>
            <a:pPr marL="850900" lvl="4">
              <a:lnSpc>
                <a:spcPct val="90000"/>
              </a:lnSpc>
              <a:buSzPct val="60000"/>
              <a:buFont typeface="Wingdings" panose="05000000000000000000" pitchFamily="2" charset="2"/>
              <a:buChar char="q"/>
              <a:tabLst>
                <a:tab pos="265113" algn="l"/>
              </a:tabLst>
            </a:pPr>
            <a:r>
              <a:rPr lang="zh-CN" altLang="en-US" b="1" dirty="0"/>
              <a:t>存储器写、</a:t>
            </a:r>
            <a:r>
              <a:rPr lang="en-US" altLang="zh-CN" b="1" dirty="0"/>
              <a:t>I/O</a:t>
            </a:r>
            <a:r>
              <a:rPr lang="zh-CN" altLang="en-US" b="1" dirty="0"/>
              <a:t>写操作</a:t>
            </a:r>
          </a:p>
          <a:p>
            <a:pPr marL="850900" lvl="4">
              <a:lnSpc>
                <a:spcPct val="90000"/>
              </a:lnSpc>
              <a:buSzPct val="60000"/>
              <a:buFont typeface="Wingdings" panose="05000000000000000000" pitchFamily="2" charset="2"/>
              <a:buChar char="q"/>
              <a:tabLst>
                <a:tab pos="265113" algn="l"/>
              </a:tabLst>
            </a:pPr>
            <a:r>
              <a:rPr lang="zh-CN" altLang="en-US" b="1" dirty="0"/>
              <a:t>中断响应操作</a:t>
            </a:r>
          </a:p>
          <a:p>
            <a:pPr marL="850900" lvl="4">
              <a:lnSpc>
                <a:spcPct val="90000"/>
              </a:lnSpc>
              <a:buSzPct val="60000"/>
              <a:buFont typeface="Wingdings" panose="05000000000000000000" pitchFamily="2" charset="2"/>
              <a:buChar char="q"/>
              <a:tabLst>
                <a:tab pos="265113" algn="l"/>
              </a:tabLst>
            </a:pPr>
            <a:r>
              <a:rPr lang="zh-CN" altLang="en-US" b="1" dirty="0"/>
              <a:t>总线请求及响应操作</a:t>
            </a:r>
          </a:p>
          <a:p>
            <a:pPr marL="850900" lvl="4">
              <a:lnSpc>
                <a:spcPct val="90000"/>
              </a:lnSpc>
              <a:buSzPct val="60000"/>
              <a:buFont typeface="Wingdings" panose="05000000000000000000" pitchFamily="2" charset="2"/>
              <a:buChar char="q"/>
              <a:tabLst>
                <a:tab pos="265113" algn="l"/>
              </a:tabLst>
            </a:pPr>
            <a:r>
              <a:rPr lang="en-US" altLang="zh-CN" b="1" dirty="0"/>
              <a:t>CPU</a:t>
            </a:r>
            <a:r>
              <a:rPr lang="zh-CN" altLang="en-US" b="1" dirty="0"/>
              <a:t>正在进行内部操作、并不进行实际对外操作的空闲状态</a:t>
            </a:r>
            <a:r>
              <a:rPr lang="en-US" altLang="zh-CN" b="1" dirty="0" err="1"/>
              <a:t>T1</a:t>
            </a:r>
            <a:endParaRPr lang="en-US" altLang="zh-CN" b="1" dirty="0"/>
          </a:p>
          <a:p>
            <a:pPr>
              <a:lnSpc>
                <a:spcPct val="90000"/>
              </a:lnSpc>
              <a:buClr>
                <a:schemeClr val="accent1"/>
              </a:buClr>
              <a:buSzPct val="65000"/>
              <a:buFont typeface="Wingdings" panose="05000000000000000000" pitchFamily="2" charset="2"/>
              <a:buChar char="n"/>
            </a:pPr>
            <a:r>
              <a:rPr lang="zh-CN" altLang="en-US" b="1" dirty="0"/>
              <a:t>描述总线操作的微处理器时序有三级</a:t>
            </a:r>
          </a:p>
          <a:p>
            <a:pPr marL="895350" lvl="1" indent="-442913">
              <a:lnSpc>
                <a:spcPct val="90000"/>
              </a:lnSpc>
              <a:buSzPct val="60000"/>
              <a:buFont typeface="Wingdings" panose="05000000000000000000" pitchFamily="2" charset="2"/>
              <a:buChar char="q"/>
            </a:pPr>
            <a:r>
              <a:rPr lang="zh-CN" altLang="en-US" b="1" dirty="0"/>
              <a:t>指令周期 → 总线周期 → 时钟周期</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114</a:t>
            </a:fld>
            <a:endParaRPr lang="en-US" altLang="zh-CN" dirty="0"/>
          </a:p>
        </p:txBody>
      </p:sp>
    </p:spTree>
    <p:extLst>
      <p:ext uri="{BB962C8B-B14F-4D97-AF65-F5344CB8AC3E}">
        <p14:creationId xmlns:p14="http://schemas.microsoft.com/office/powerpoint/2010/main" val="3171621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zh-CN" altLang="en-US" sz="2800" b="1" dirty="0" smtClean="0"/>
              <a:t>引言</a:t>
            </a:r>
            <a:endParaRPr lang="en-US" altLang="zh-CN" sz="2800" b="1" dirty="0" smtClean="0"/>
          </a:p>
          <a:p>
            <a:pPr lvl="0">
              <a:lnSpc>
                <a:spcPct val="110000"/>
              </a:lnSpc>
              <a:buClr>
                <a:srgbClr val="CC0000"/>
              </a:buClr>
            </a:pPr>
            <a:r>
              <a:rPr lang="zh-CN" altLang="en-US" sz="2800" b="1" dirty="0">
                <a:solidFill>
                  <a:srgbClr val="FF0066"/>
                </a:solidFill>
                <a:latin typeface="Comic Sans MS" panose="030F0702030302020204" pitchFamily="66" charset="0"/>
              </a:rPr>
              <a:t>指令周期</a:t>
            </a:r>
            <a:r>
              <a:rPr lang="zh-CN" altLang="en-US" sz="2800" b="1" dirty="0">
                <a:solidFill>
                  <a:srgbClr val="000000"/>
                </a:solidFill>
                <a:latin typeface="Comic Sans MS" panose="030F0702030302020204" pitchFamily="66" charset="0"/>
              </a:rPr>
              <a:t>是指一条指令经取指、译码、读写操作数到执行完成的过程。若干总线周期组成一个指令周期</a:t>
            </a:r>
          </a:p>
          <a:p>
            <a:pPr lvl="0">
              <a:lnSpc>
                <a:spcPct val="110000"/>
              </a:lnSpc>
              <a:buClr>
                <a:srgbClr val="CC0000"/>
              </a:buClr>
            </a:pPr>
            <a:r>
              <a:rPr lang="zh-CN" altLang="en-US" sz="2800" b="1" dirty="0">
                <a:solidFill>
                  <a:srgbClr val="FF0066"/>
                </a:solidFill>
                <a:latin typeface="Comic Sans MS" panose="030F0702030302020204" pitchFamily="66" charset="0"/>
              </a:rPr>
              <a:t>总线周期</a:t>
            </a:r>
            <a:r>
              <a:rPr lang="zh-CN" altLang="en-US" sz="2800" b="1" dirty="0">
                <a:solidFill>
                  <a:srgbClr val="000000"/>
                </a:solidFill>
                <a:latin typeface="Comic Sans MS" panose="030F0702030302020204" pitchFamily="66" charset="0"/>
              </a:rPr>
              <a:t>是指</a:t>
            </a:r>
            <a:r>
              <a:rPr lang="en-US" altLang="zh-CN" sz="2800" b="1" dirty="0">
                <a:solidFill>
                  <a:srgbClr val="000000"/>
                </a:solidFill>
                <a:latin typeface="Comic Sans MS" panose="030F0702030302020204" pitchFamily="66" charset="0"/>
              </a:rPr>
              <a:t>CPU</a:t>
            </a:r>
            <a:r>
              <a:rPr lang="zh-CN" altLang="en-US" sz="2800" b="1" dirty="0">
                <a:solidFill>
                  <a:srgbClr val="000000"/>
                </a:solidFill>
                <a:latin typeface="Comic Sans MS" panose="030F0702030302020204" pitchFamily="66" charset="0"/>
              </a:rPr>
              <a:t>通过总线操作与外部（存储器或</a:t>
            </a:r>
            <a:r>
              <a:rPr lang="en-US" altLang="zh-CN" sz="2800" b="1" dirty="0">
                <a:solidFill>
                  <a:srgbClr val="000000"/>
                </a:solidFill>
                <a:latin typeface="Comic Sans MS" panose="030F0702030302020204" pitchFamily="66" charset="0"/>
              </a:rPr>
              <a:t>I/O</a:t>
            </a:r>
            <a:r>
              <a:rPr lang="zh-CN" altLang="en-US" sz="2800" b="1" dirty="0">
                <a:solidFill>
                  <a:srgbClr val="000000"/>
                </a:solidFill>
                <a:latin typeface="Comic Sans MS" panose="030F0702030302020204" pitchFamily="66" charset="0"/>
              </a:rPr>
              <a:t>端口）进行一次数据交换的过程</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115</a:t>
            </a:fld>
            <a:endParaRPr lang="en-US" altLang="zh-CN" dirty="0"/>
          </a:p>
        </p:txBody>
      </p:sp>
    </p:spTree>
    <p:extLst>
      <p:ext uri="{BB962C8B-B14F-4D97-AF65-F5344CB8AC3E}">
        <p14:creationId xmlns:p14="http://schemas.microsoft.com/office/powerpoint/2010/main" val="3489342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Clr>
                <a:schemeClr val="folHlink"/>
              </a:buClr>
              <a:buSzPct val="60000"/>
              <a:buNone/>
            </a:pPr>
            <a:r>
              <a:rPr kumimoji="1" lang="en-US" altLang="zh-CN" sz="2800" b="1" dirty="0">
                <a:solidFill>
                  <a:srgbClr val="800000"/>
                </a:solidFill>
                <a:latin typeface="Times New Roman" panose="02020603050405020304" pitchFamily="18" charset="0"/>
              </a:rPr>
              <a:t>8086</a:t>
            </a:r>
            <a:r>
              <a:rPr kumimoji="1" lang="zh-CN" altLang="en-US" sz="2800" b="1" dirty="0">
                <a:solidFill>
                  <a:srgbClr val="800000"/>
                </a:solidFill>
                <a:latin typeface="Times New Roman" panose="02020603050405020304" pitchFamily="18" charset="0"/>
              </a:rPr>
              <a:t>的主要操作</a:t>
            </a:r>
            <a:r>
              <a:rPr kumimoji="1" lang="en-US" altLang="zh-CN" sz="2800" b="1" dirty="0">
                <a:solidFill>
                  <a:srgbClr val="800000"/>
                </a:solidFill>
                <a:latin typeface="Times New Roman" panose="02020603050405020304" pitchFamily="18" charset="0"/>
              </a:rPr>
              <a:t>: </a:t>
            </a:r>
          </a:p>
          <a:p>
            <a:pPr algn="just" eaLnBrk="1" hangingPunct="1">
              <a:buClr>
                <a:schemeClr val="folHlink"/>
              </a:buClr>
              <a:buSzPct val="60000"/>
              <a:buNone/>
            </a:pPr>
            <a:r>
              <a:rPr kumimoji="1" lang="en-US" altLang="zh-CN" b="1" dirty="0">
                <a:solidFill>
                  <a:srgbClr val="008000"/>
                </a:solidFill>
              </a:rPr>
              <a:t>① </a:t>
            </a:r>
            <a:r>
              <a:rPr kumimoji="1" lang="zh-CN" altLang="en-US" b="1" dirty="0">
                <a:solidFill>
                  <a:srgbClr val="008000"/>
                </a:solidFill>
              </a:rPr>
              <a:t>系统的复位和启动操作；</a:t>
            </a:r>
          </a:p>
          <a:p>
            <a:pPr algn="just" eaLnBrk="1" hangingPunct="1">
              <a:buClr>
                <a:schemeClr val="folHlink"/>
              </a:buClr>
              <a:buSzPct val="60000"/>
              <a:buNone/>
            </a:pPr>
            <a:r>
              <a:rPr kumimoji="1" lang="zh-CN" altLang="en-US" b="1" dirty="0">
                <a:solidFill>
                  <a:srgbClr val="008000"/>
                </a:solidFill>
              </a:rPr>
              <a:t>② 暂停操作；</a:t>
            </a:r>
          </a:p>
          <a:p>
            <a:pPr algn="just" eaLnBrk="1" hangingPunct="1">
              <a:buClr>
                <a:schemeClr val="folHlink"/>
              </a:buClr>
              <a:buSzPct val="60000"/>
              <a:buNone/>
            </a:pPr>
            <a:r>
              <a:rPr kumimoji="1" lang="zh-CN" altLang="en-US" b="1" dirty="0">
                <a:solidFill>
                  <a:srgbClr val="008000"/>
                </a:solidFill>
              </a:rPr>
              <a:t>③ 总线操作；</a:t>
            </a:r>
          </a:p>
          <a:p>
            <a:pPr algn="just" eaLnBrk="1" hangingPunct="1">
              <a:buClr>
                <a:schemeClr val="folHlink"/>
              </a:buClr>
              <a:buSzPct val="60000"/>
              <a:buNone/>
            </a:pPr>
            <a:r>
              <a:rPr kumimoji="1" lang="zh-CN" altLang="en-US" b="1" dirty="0">
                <a:solidFill>
                  <a:srgbClr val="008000"/>
                </a:solidFill>
              </a:rPr>
              <a:t>④ 中断操作；</a:t>
            </a:r>
          </a:p>
          <a:p>
            <a:pPr algn="just" eaLnBrk="1" hangingPunct="1">
              <a:buClr>
                <a:schemeClr val="folHlink"/>
              </a:buClr>
              <a:buSzPct val="60000"/>
              <a:buNone/>
            </a:pPr>
            <a:r>
              <a:rPr kumimoji="1" lang="zh-CN" altLang="en-US" b="1" dirty="0">
                <a:solidFill>
                  <a:srgbClr val="008000"/>
                </a:solidFill>
              </a:rPr>
              <a:t>⑤ 最小模式下的总线保持；</a:t>
            </a:r>
          </a:p>
          <a:p>
            <a:pPr eaLnBrk="1" hangingPunct="1">
              <a:buClr>
                <a:schemeClr val="folHlink"/>
              </a:buClr>
              <a:buSzPct val="60000"/>
              <a:buNone/>
            </a:pPr>
            <a:r>
              <a:rPr kumimoji="1" lang="zh-CN" altLang="en-US" b="1" dirty="0">
                <a:solidFill>
                  <a:srgbClr val="008000"/>
                </a:solidFill>
              </a:rPr>
              <a:t>⑥</a:t>
            </a:r>
            <a:r>
              <a:rPr kumimoji="1" lang="zh-CN" altLang="en-US" b="1" dirty="0">
                <a:solidFill>
                  <a:srgbClr val="008000"/>
                </a:solidFill>
                <a:cs typeface="Times New Roman" panose="02020603050405020304" pitchFamily="18" charset="0"/>
              </a:rPr>
              <a:t>  </a:t>
            </a:r>
            <a:r>
              <a:rPr kumimoji="1" lang="zh-CN" altLang="en-US" b="1" dirty="0">
                <a:solidFill>
                  <a:srgbClr val="008000"/>
                </a:solidFill>
              </a:rPr>
              <a:t>最大模式下的总线请求</a:t>
            </a:r>
            <a:r>
              <a:rPr kumimoji="1" lang="en-US" altLang="zh-CN" b="1" dirty="0">
                <a:solidFill>
                  <a:srgbClr val="008000"/>
                </a:solidFill>
                <a:cs typeface="Times New Roman" panose="02020603050405020304" pitchFamily="18" charset="0"/>
              </a:rPr>
              <a:t>/</a:t>
            </a:r>
            <a:r>
              <a:rPr kumimoji="1" lang="zh-CN" altLang="en-US" b="1" dirty="0">
                <a:solidFill>
                  <a:srgbClr val="008000"/>
                </a:solidFill>
              </a:rPr>
              <a:t>允许。</a:t>
            </a:r>
            <a:r>
              <a:rPr kumimoji="1" lang="zh-CN" altLang="en-US" dirty="0">
                <a:solidFill>
                  <a:srgbClr val="000000"/>
                </a:solidFill>
              </a:rPr>
              <a:t> </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116</a:t>
            </a:fld>
            <a:endParaRPr lang="en-US" altLang="zh-CN" dirty="0"/>
          </a:p>
        </p:txBody>
      </p:sp>
    </p:spTree>
    <p:extLst>
      <p:ext uri="{BB962C8B-B14F-4D97-AF65-F5344CB8AC3E}">
        <p14:creationId xmlns:p14="http://schemas.microsoft.com/office/powerpoint/2010/main" val="3545405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Clr>
                <a:schemeClr val="folHlink"/>
              </a:buClr>
              <a:buSzPct val="60000"/>
              <a:buNone/>
            </a:pPr>
            <a:r>
              <a:rPr kumimoji="1" lang="en-US" altLang="zh-CN" sz="2800" b="1" dirty="0">
                <a:solidFill>
                  <a:srgbClr val="800000"/>
                </a:solidFill>
                <a:latin typeface="Times New Roman" panose="02020603050405020304" pitchFamily="18" charset="0"/>
              </a:rPr>
              <a:t>8086</a:t>
            </a:r>
            <a:r>
              <a:rPr kumimoji="1" lang="zh-CN" altLang="en-US" sz="2800" b="1" dirty="0">
                <a:solidFill>
                  <a:srgbClr val="800000"/>
                </a:solidFill>
                <a:latin typeface="Times New Roman" panose="02020603050405020304" pitchFamily="18" charset="0"/>
              </a:rPr>
              <a:t>的主要操作</a:t>
            </a:r>
            <a:r>
              <a:rPr kumimoji="1" lang="en-US" altLang="zh-CN" sz="2800" b="1" dirty="0">
                <a:solidFill>
                  <a:srgbClr val="800000"/>
                </a:solidFill>
                <a:latin typeface="Times New Roman" panose="02020603050405020304" pitchFamily="18" charset="0"/>
              </a:rPr>
              <a:t>: </a:t>
            </a:r>
          </a:p>
          <a:p>
            <a:pPr lvl="0">
              <a:lnSpc>
                <a:spcPct val="110000"/>
              </a:lnSpc>
              <a:buClr>
                <a:srgbClr val="CC0000"/>
              </a:buClr>
            </a:pPr>
            <a:r>
              <a:rPr lang="en-US" altLang="zh-CN" b="1" dirty="0">
                <a:solidFill>
                  <a:srgbClr val="000000"/>
                </a:solidFill>
              </a:rPr>
              <a:t>8086</a:t>
            </a:r>
            <a:r>
              <a:rPr lang="zh-CN" altLang="en-US" b="1" dirty="0">
                <a:solidFill>
                  <a:srgbClr val="000000"/>
                </a:solidFill>
              </a:rPr>
              <a:t>的基本总线周期需要</a:t>
            </a:r>
            <a:r>
              <a:rPr lang="en-US" altLang="zh-CN" b="1" dirty="0">
                <a:solidFill>
                  <a:srgbClr val="000000"/>
                </a:solidFill>
              </a:rPr>
              <a:t>4</a:t>
            </a:r>
            <a:r>
              <a:rPr lang="zh-CN" altLang="en-US" b="1" dirty="0">
                <a:solidFill>
                  <a:srgbClr val="000000"/>
                </a:solidFill>
              </a:rPr>
              <a:t>个</a:t>
            </a:r>
            <a:r>
              <a:rPr lang="zh-CN" altLang="en-US" b="1" dirty="0">
                <a:solidFill>
                  <a:srgbClr val="FF0066"/>
                </a:solidFill>
              </a:rPr>
              <a:t>时钟周期</a:t>
            </a:r>
          </a:p>
          <a:p>
            <a:pPr marL="628650" lvl="1" indent="-274638">
              <a:lnSpc>
                <a:spcPct val="110000"/>
              </a:lnSpc>
              <a:buClr>
                <a:srgbClr val="CC0000"/>
              </a:buClr>
            </a:pPr>
            <a:r>
              <a:rPr lang="en-US" altLang="zh-CN" b="1" dirty="0">
                <a:solidFill>
                  <a:srgbClr val="000000"/>
                </a:solidFill>
              </a:rPr>
              <a:t>4</a:t>
            </a:r>
            <a:r>
              <a:rPr lang="zh-CN" altLang="en-US" b="1" dirty="0">
                <a:solidFill>
                  <a:srgbClr val="000000"/>
                </a:solidFill>
              </a:rPr>
              <a:t>个时钟周期编号为</a:t>
            </a:r>
            <a:r>
              <a:rPr lang="en-US" altLang="zh-CN" b="1" dirty="0" err="1">
                <a:solidFill>
                  <a:srgbClr val="000000"/>
                </a:solidFill>
              </a:rPr>
              <a:t>T</a:t>
            </a:r>
            <a:r>
              <a:rPr lang="en-US" altLang="zh-CN" b="1" baseline="-30000" dirty="0" err="1">
                <a:solidFill>
                  <a:srgbClr val="000000"/>
                </a:solidFill>
              </a:rPr>
              <a:t>1</a:t>
            </a:r>
            <a:r>
              <a:rPr lang="zh-CN" altLang="en-US" b="1" dirty="0">
                <a:solidFill>
                  <a:srgbClr val="000000"/>
                </a:solidFill>
              </a:rPr>
              <a:t>、</a:t>
            </a:r>
            <a:r>
              <a:rPr lang="en-US" altLang="zh-CN" b="1" dirty="0" err="1">
                <a:solidFill>
                  <a:srgbClr val="000000"/>
                </a:solidFill>
              </a:rPr>
              <a:t>T</a:t>
            </a:r>
            <a:r>
              <a:rPr lang="en-US" altLang="zh-CN" b="1" baseline="-30000" dirty="0" err="1">
                <a:solidFill>
                  <a:srgbClr val="000000"/>
                </a:solidFill>
              </a:rPr>
              <a:t>2</a:t>
            </a:r>
            <a:r>
              <a:rPr lang="zh-CN" altLang="en-US" b="1" dirty="0">
                <a:solidFill>
                  <a:srgbClr val="000000"/>
                </a:solidFill>
              </a:rPr>
              <a:t>、</a:t>
            </a:r>
            <a:r>
              <a:rPr lang="en-US" altLang="zh-CN" b="1" dirty="0" err="1">
                <a:solidFill>
                  <a:srgbClr val="000000"/>
                </a:solidFill>
              </a:rPr>
              <a:t>T</a:t>
            </a:r>
            <a:r>
              <a:rPr lang="en-US" altLang="zh-CN" b="1" baseline="-30000" dirty="0" err="1">
                <a:solidFill>
                  <a:srgbClr val="000000"/>
                </a:solidFill>
              </a:rPr>
              <a:t>3</a:t>
            </a:r>
            <a:r>
              <a:rPr lang="zh-CN" altLang="en-US" b="1" dirty="0">
                <a:solidFill>
                  <a:srgbClr val="000000"/>
                </a:solidFill>
              </a:rPr>
              <a:t>和</a:t>
            </a:r>
            <a:r>
              <a:rPr lang="en-US" altLang="zh-CN" b="1" dirty="0" err="1">
                <a:solidFill>
                  <a:srgbClr val="000000"/>
                </a:solidFill>
              </a:rPr>
              <a:t>T</a:t>
            </a:r>
            <a:r>
              <a:rPr lang="en-US" altLang="zh-CN" b="1" baseline="-30000" dirty="0" err="1">
                <a:solidFill>
                  <a:srgbClr val="000000"/>
                </a:solidFill>
              </a:rPr>
              <a:t>4</a:t>
            </a:r>
            <a:endParaRPr lang="en-US" altLang="zh-CN" b="1" dirty="0">
              <a:solidFill>
                <a:srgbClr val="000000"/>
              </a:solidFill>
            </a:endParaRPr>
          </a:p>
          <a:p>
            <a:pPr marL="628650" lvl="1" indent="-274638">
              <a:lnSpc>
                <a:spcPct val="110000"/>
              </a:lnSpc>
              <a:buClr>
                <a:srgbClr val="CC0000"/>
              </a:buClr>
            </a:pPr>
            <a:r>
              <a:rPr lang="zh-CN" altLang="en-US" b="1" dirty="0">
                <a:solidFill>
                  <a:srgbClr val="000000"/>
                </a:solidFill>
              </a:rPr>
              <a:t>总线周期中的时钟周期也被称作“</a:t>
            </a:r>
            <a:r>
              <a:rPr lang="en-US" altLang="zh-CN" b="1" dirty="0">
                <a:solidFill>
                  <a:srgbClr val="000000"/>
                </a:solidFill>
              </a:rPr>
              <a:t>T</a:t>
            </a:r>
            <a:r>
              <a:rPr lang="zh-CN" altLang="en-US" b="1" dirty="0">
                <a:solidFill>
                  <a:srgbClr val="000000"/>
                </a:solidFill>
              </a:rPr>
              <a:t>状态” </a:t>
            </a:r>
          </a:p>
          <a:p>
            <a:pPr marL="628650" lvl="1" indent="-274638">
              <a:lnSpc>
                <a:spcPct val="110000"/>
              </a:lnSpc>
              <a:buClr>
                <a:srgbClr val="CC0000"/>
              </a:buClr>
            </a:pPr>
            <a:r>
              <a:rPr lang="zh-CN" altLang="en-US" b="1" dirty="0">
                <a:solidFill>
                  <a:srgbClr val="000000"/>
                </a:solidFill>
              </a:rPr>
              <a:t>时钟周期的时间长度就是时钟频率的倒数</a:t>
            </a:r>
          </a:p>
          <a:p>
            <a:pPr lvl="0">
              <a:lnSpc>
                <a:spcPct val="110000"/>
              </a:lnSpc>
              <a:buClr>
                <a:srgbClr val="CC0000"/>
              </a:buClr>
            </a:pPr>
            <a:r>
              <a:rPr lang="zh-CN" altLang="en-US" b="1" dirty="0">
                <a:solidFill>
                  <a:srgbClr val="000000"/>
                </a:solidFill>
              </a:rPr>
              <a:t>当需要延长总线周期时插入等待状态</a:t>
            </a:r>
            <a:r>
              <a:rPr lang="en-US" altLang="zh-CN" b="1" dirty="0">
                <a:solidFill>
                  <a:srgbClr val="000000"/>
                </a:solidFill>
              </a:rPr>
              <a:t>Tw</a:t>
            </a:r>
          </a:p>
          <a:p>
            <a:pPr lvl="0">
              <a:lnSpc>
                <a:spcPct val="110000"/>
              </a:lnSpc>
              <a:buClr>
                <a:srgbClr val="CC0000"/>
              </a:buClr>
            </a:pPr>
            <a:r>
              <a:rPr lang="en-US" altLang="zh-CN" b="1" dirty="0">
                <a:solidFill>
                  <a:srgbClr val="000000"/>
                </a:solidFill>
              </a:rPr>
              <a:t>CPU</a:t>
            </a:r>
            <a:r>
              <a:rPr lang="zh-CN" altLang="en-US" b="1" dirty="0">
                <a:solidFill>
                  <a:srgbClr val="000000"/>
                </a:solidFill>
              </a:rPr>
              <a:t>进行内部操作，没有对外操作时，其引脚就处于空闲状态</a:t>
            </a:r>
            <a:r>
              <a:rPr lang="en-US" altLang="zh-CN" b="1" dirty="0" err="1">
                <a:solidFill>
                  <a:srgbClr val="000000"/>
                </a:solidFill>
              </a:rPr>
              <a:t>T1</a:t>
            </a:r>
            <a:endParaRPr lang="en-US" altLang="zh-CN" b="1"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117</a:t>
            </a:fld>
            <a:endParaRPr lang="en-US" altLang="zh-CN" dirty="0"/>
          </a:p>
        </p:txBody>
      </p:sp>
    </p:spTree>
    <p:extLst>
      <p:ext uri="{BB962C8B-B14F-4D97-AF65-F5344CB8AC3E}">
        <p14:creationId xmlns:p14="http://schemas.microsoft.com/office/powerpoint/2010/main" val="2137195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Clr>
                <a:schemeClr val="folHlink"/>
              </a:buClr>
              <a:buSzPct val="60000"/>
              <a:buNone/>
            </a:pPr>
            <a:r>
              <a:rPr kumimoji="1" lang="en-US" altLang="zh-CN" sz="2800" b="1" dirty="0">
                <a:solidFill>
                  <a:srgbClr val="800000"/>
                </a:solidFill>
                <a:latin typeface="Times New Roman" panose="02020603050405020304" pitchFamily="18" charset="0"/>
              </a:rPr>
              <a:t>8086</a:t>
            </a:r>
            <a:r>
              <a:rPr kumimoji="1" lang="zh-CN" altLang="en-US" sz="2800" b="1" dirty="0">
                <a:solidFill>
                  <a:srgbClr val="800000"/>
                </a:solidFill>
                <a:latin typeface="Times New Roman" panose="02020603050405020304" pitchFamily="18" charset="0"/>
              </a:rPr>
              <a:t>的主要操作</a:t>
            </a:r>
            <a:r>
              <a:rPr kumimoji="1" lang="en-US" altLang="zh-CN" sz="2800" b="1" dirty="0">
                <a:solidFill>
                  <a:srgbClr val="800000"/>
                </a:solidFill>
                <a:latin typeface="Times New Roman" panose="02020603050405020304" pitchFamily="18" charset="0"/>
              </a:rPr>
              <a:t>: </a:t>
            </a:r>
          </a:p>
          <a:p>
            <a:pPr lvl="0">
              <a:buClr>
                <a:srgbClr val="CC0000"/>
              </a:buClr>
            </a:pPr>
            <a:r>
              <a:rPr lang="zh-CN" altLang="en-US" b="1" dirty="0">
                <a:solidFill>
                  <a:srgbClr val="000000"/>
                </a:solidFill>
                <a:latin typeface="Comic Sans MS" panose="030F0702030302020204" pitchFamily="66" charset="0"/>
              </a:rPr>
              <a:t>任何指令的取指阶段都需要存储器读总线周期，读取的内容是指令</a:t>
            </a:r>
            <a:r>
              <a:rPr lang="zh-CN" altLang="en-US" b="1" dirty="0" smtClean="0">
                <a:solidFill>
                  <a:srgbClr val="000000"/>
                </a:solidFill>
                <a:latin typeface="Comic Sans MS" panose="030F0702030302020204" pitchFamily="66" charset="0"/>
              </a:rPr>
              <a:t>代码。</a:t>
            </a:r>
            <a:endParaRPr lang="zh-CN" altLang="en-US" b="1" dirty="0">
              <a:solidFill>
                <a:srgbClr val="000000"/>
              </a:solidFill>
              <a:latin typeface="Comic Sans MS" panose="030F0702030302020204" pitchFamily="66" charset="0"/>
            </a:endParaRPr>
          </a:p>
          <a:p>
            <a:pPr lvl="0">
              <a:buClr>
                <a:srgbClr val="CC0000"/>
              </a:buClr>
            </a:pPr>
            <a:r>
              <a:rPr lang="zh-CN" altLang="en-US" b="1" dirty="0">
                <a:solidFill>
                  <a:srgbClr val="000000"/>
                </a:solidFill>
                <a:latin typeface="Comic Sans MS" panose="030F0702030302020204" pitchFamily="66" charset="0"/>
              </a:rPr>
              <a:t>任何一条以存储单元为源操作数的指令都将引起存储器读总线周期，任何一条以存储单元为目的操作数的指令都将引起存储器写</a:t>
            </a:r>
            <a:r>
              <a:rPr lang="zh-CN" altLang="en-US" b="1" dirty="0" smtClean="0">
                <a:solidFill>
                  <a:srgbClr val="000000"/>
                </a:solidFill>
                <a:latin typeface="Comic Sans MS" panose="030F0702030302020204" pitchFamily="66" charset="0"/>
              </a:rPr>
              <a:t>总线周期。</a:t>
            </a:r>
            <a:endParaRPr lang="zh-CN" altLang="en-US" b="1" dirty="0">
              <a:solidFill>
                <a:srgbClr val="000000"/>
              </a:solidFill>
              <a:latin typeface="Comic Sans MS" panose="030F0702030302020204" pitchFamily="66" charset="0"/>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118</a:t>
            </a:fld>
            <a:endParaRPr lang="en-US" altLang="zh-CN" dirty="0"/>
          </a:p>
        </p:txBody>
      </p:sp>
    </p:spTree>
    <p:extLst>
      <p:ext uri="{BB962C8B-B14F-4D97-AF65-F5344CB8AC3E}">
        <p14:creationId xmlns:p14="http://schemas.microsoft.com/office/powerpoint/2010/main" val="3212779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Clr>
                <a:schemeClr val="folHlink"/>
              </a:buClr>
              <a:buSzPct val="60000"/>
              <a:buNone/>
            </a:pPr>
            <a:r>
              <a:rPr kumimoji="1" lang="en-US" altLang="zh-CN" sz="2800" b="1" dirty="0">
                <a:solidFill>
                  <a:srgbClr val="800000"/>
                </a:solidFill>
                <a:latin typeface="Times New Roman" panose="02020603050405020304" pitchFamily="18" charset="0"/>
              </a:rPr>
              <a:t>8086</a:t>
            </a:r>
            <a:r>
              <a:rPr kumimoji="1" lang="zh-CN" altLang="en-US" sz="2800" b="1" dirty="0">
                <a:solidFill>
                  <a:srgbClr val="800000"/>
                </a:solidFill>
                <a:latin typeface="Times New Roman" panose="02020603050405020304" pitchFamily="18" charset="0"/>
              </a:rPr>
              <a:t>的主要操作</a:t>
            </a:r>
            <a:r>
              <a:rPr kumimoji="1" lang="en-US" altLang="zh-CN" sz="2800" b="1" dirty="0">
                <a:solidFill>
                  <a:srgbClr val="800000"/>
                </a:solidFill>
                <a:latin typeface="Times New Roman" panose="02020603050405020304" pitchFamily="18" charset="0"/>
              </a:rPr>
              <a:t>: </a:t>
            </a:r>
          </a:p>
          <a:p>
            <a:pPr lvl="0">
              <a:buClr>
                <a:srgbClr val="CC0000"/>
              </a:buClr>
            </a:pPr>
            <a:r>
              <a:rPr lang="zh-CN" altLang="en-US" b="1" dirty="0">
                <a:solidFill>
                  <a:srgbClr val="000000"/>
                </a:solidFill>
                <a:latin typeface="Comic Sans MS" panose="030F0702030302020204" pitchFamily="66" charset="0"/>
              </a:rPr>
              <a:t>有执行</a:t>
            </a:r>
            <a:r>
              <a:rPr lang="en-US" altLang="zh-CN" b="1" dirty="0">
                <a:solidFill>
                  <a:srgbClr val="000000"/>
                </a:solidFill>
                <a:latin typeface="Comic Sans MS" panose="030F0702030302020204" pitchFamily="66" charset="0"/>
              </a:rPr>
              <a:t>IN</a:t>
            </a:r>
            <a:r>
              <a:rPr lang="zh-CN" altLang="en-US" b="1" dirty="0">
                <a:solidFill>
                  <a:srgbClr val="000000"/>
                </a:solidFill>
                <a:latin typeface="Comic Sans MS" panose="030F0702030302020204" pitchFamily="66" charset="0"/>
              </a:rPr>
              <a:t>指令才出现</a:t>
            </a:r>
            <a:r>
              <a:rPr lang="en-US" altLang="zh-CN" b="1" dirty="0">
                <a:solidFill>
                  <a:srgbClr val="000000"/>
                </a:solidFill>
                <a:latin typeface="Comic Sans MS" panose="030F0702030302020204" pitchFamily="66" charset="0"/>
              </a:rPr>
              <a:t>I/O</a:t>
            </a:r>
            <a:r>
              <a:rPr lang="zh-CN" altLang="en-US" b="1" dirty="0">
                <a:solidFill>
                  <a:srgbClr val="000000"/>
                </a:solidFill>
                <a:latin typeface="Comic Sans MS" panose="030F0702030302020204" pitchFamily="66" charset="0"/>
              </a:rPr>
              <a:t>读总线周期，执行</a:t>
            </a:r>
            <a:r>
              <a:rPr lang="en-US" altLang="zh-CN" b="1" dirty="0">
                <a:solidFill>
                  <a:srgbClr val="000000"/>
                </a:solidFill>
                <a:latin typeface="Comic Sans MS" panose="030F0702030302020204" pitchFamily="66" charset="0"/>
              </a:rPr>
              <a:t>OUT</a:t>
            </a:r>
            <a:r>
              <a:rPr lang="zh-CN" altLang="en-US" b="1" dirty="0">
                <a:solidFill>
                  <a:srgbClr val="000000"/>
                </a:solidFill>
                <a:latin typeface="Comic Sans MS" panose="030F0702030302020204" pitchFamily="66" charset="0"/>
              </a:rPr>
              <a:t>指令才出现</a:t>
            </a:r>
            <a:r>
              <a:rPr lang="en-US" altLang="zh-CN" b="1" dirty="0">
                <a:solidFill>
                  <a:srgbClr val="000000"/>
                </a:solidFill>
                <a:latin typeface="Comic Sans MS" panose="030F0702030302020204" pitchFamily="66" charset="0"/>
              </a:rPr>
              <a:t>I/O</a:t>
            </a:r>
            <a:r>
              <a:rPr lang="zh-CN" altLang="en-US" b="1" dirty="0">
                <a:solidFill>
                  <a:srgbClr val="000000"/>
                </a:solidFill>
                <a:latin typeface="Comic Sans MS" panose="030F0702030302020204" pitchFamily="66" charset="0"/>
              </a:rPr>
              <a:t>写总线周期。</a:t>
            </a:r>
          </a:p>
          <a:p>
            <a:pPr lvl="0">
              <a:buClr>
                <a:srgbClr val="CC0000"/>
              </a:buClr>
            </a:pPr>
            <a:r>
              <a:rPr lang="en-US" altLang="zh-CN" b="1" dirty="0">
                <a:solidFill>
                  <a:srgbClr val="000000"/>
                </a:solidFill>
                <a:latin typeface="Comic Sans MS" panose="030F0702030302020204" pitchFamily="66" charset="0"/>
              </a:rPr>
              <a:t>CPU</a:t>
            </a:r>
            <a:r>
              <a:rPr lang="zh-CN" altLang="en-US" b="1" dirty="0">
                <a:solidFill>
                  <a:srgbClr val="000000"/>
                </a:solidFill>
                <a:latin typeface="Comic Sans MS" panose="030F0702030302020204" pitchFamily="66" charset="0"/>
              </a:rPr>
              <a:t>响应可屏蔽中断时生成中断响应总线周期。</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119</a:t>
            </a:fld>
            <a:endParaRPr lang="en-US" altLang="zh-CN" dirty="0"/>
          </a:p>
        </p:txBody>
      </p:sp>
    </p:spTree>
    <p:extLst>
      <p:ext uri="{BB962C8B-B14F-4D97-AF65-F5344CB8AC3E}">
        <p14:creationId xmlns:p14="http://schemas.microsoft.com/office/powerpoint/2010/main" val="2521802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dirty="0" smtClean="0"/>
              <a:t>在编程结构图中，从功能上划分，</a:t>
            </a:r>
            <a:r>
              <a:rPr lang="en-US" altLang="zh-CN" dirty="0" smtClean="0"/>
              <a:t>8086</a:t>
            </a:r>
            <a:r>
              <a:rPr lang="zh-CN" altLang="en-US" dirty="0" smtClean="0"/>
              <a:t>分为两大部分：</a:t>
            </a:r>
          </a:p>
          <a:p>
            <a:pPr eaLnBrk="1" hangingPunct="1">
              <a:buFont typeface="Wingdings" panose="05000000000000000000" pitchFamily="2" charset="2"/>
              <a:buNone/>
            </a:pPr>
            <a:r>
              <a:rPr lang="zh-CN" altLang="en-US" b="1" dirty="0" smtClean="0">
                <a:solidFill>
                  <a:srgbClr val="008000"/>
                </a:solidFill>
              </a:rPr>
              <a:t>总线接口部件</a:t>
            </a:r>
            <a:r>
              <a:rPr lang="en-US" altLang="zh-CN" b="1" dirty="0" err="1" smtClean="0">
                <a:solidFill>
                  <a:srgbClr val="008000"/>
                </a:solidFill>
              </a:rPr>
              <a:t>BIU</a:t>
            </a:r>
            <a:r>
              <a:rPr lang="zh-CN" altLang="en-US" dirty="0" smtClean="0"/>
              <a:t>（</a:t>
            </a:r>
            <a:r>
              <a:rPr lang="en-US" altLang="zh-CN" dirty="0" smtClean="0"/>
              <a:t>Bus Interface Unit</a:t>
            </a:r>
            <a:r>
              <a:rPr lang="zh-CN" altLang="en-US" dirty="0" smtClean="0"/>
              <a:t>）</a:t>
            </a:r>
          </a:p>
          <a:p>
            <a:pPr eaLnBrk="1" hangingPunct="1">
              <a:buFont typeface="Wingdings" panose="05000000000000000000" pitchFamily="2" charset="2"/>
              <a:buNone/>
            </a:pPr>
            <a:r>
              <a:rPr lang="zh-CN" altLang="en-US" b="1" dirty="0" smtClean="0">
                <a:solidFill>
                  <a:srgbClr val="008000"/>
                </a:solidFill>
              </a:rPr>
              <a:t>执行部件</a:t>
            </a:r>
            <a:r>
              <a:rPr lang="en-US" altLang="zh-CN" b="1" dirty="0" smtClean="0">
                <a:solidFill>
                  <a:srgbClr val="008000"/>
                </a:solidFill>
              </a:rPr>
              <a:t>EU</a:t>
            </a:r>
            <a:r>
              <a:rPr lang="zh-CN" altLang="en-US" dirty="0" smtClean="0"/>
              <a:t>（</a:t>
            </a:r>
            <a:r>
              <a:rPr lang="en-US" altLang="zh-CN" dirty="0" smtClean="0"/>
              <a:t>Execution Unit</a:t>
            </a:r>
            <a:r>
              <a:rPr lang="zh-CN" altLang="en-US" dirty="0" smtClean="0"/>
              <a:t>）</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12</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
        <p:nvSpPr>
          <p:cNvPr id="7" name="Text Box 96"/>
          <p:cNvSpPr txBox="1">
            <a:spLocks noChangeArrowheads="1"/>
          </p:cNvSpPr>
          <p:nvPr/>
        </p:nvSpPr>
        <p:spPr bwMode="auto">
          <a:xfrm>
            <a:off x="2195736" y="3717032"/>
            <a:ext cx="1641231" cy="954107"/>
          </a:xfrm>
          <a:prstGeom prst="rect">
            <a:avLst/>
          </a:prstGeom>
          <a:solidFill>
            <a:srgbClr val="52667A"/>
          </a:solidFill>
          <a:ln>
            <a:noFill/>
          </a:ln>
          <a:extLst/>
        </p:spPr>
        <p:txBody>
          <a:bodyPr wrap="square">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800" b="1" dirty="0">
                <a:solidFill>
                  <a:srgbClr val="FFFFFF"/>
                </a:solidFill>
                <a:latin typeface="+mn-ea"/>
                <a:ea typeface="+mn-ea"/>
              </a:rPr>
              <a:t>执行</a:t>
            </a:r>
            <a:r>
              <a:rPr kumimoji="1" lang="zh-CN" altLang="en-US" sz="2800" b="1" dirty="0" smtClean="0">
                <a:solidFill>
                  <a:srgbClr val="FFFFFF"/>
                </a:solidFill>
                <a:latin typeface="+mn-ea"/>
                <a:ea typeface="+mn-ea"/>
              </a:rPr>
              <a:t>部件</a:t>
            </a:r>
            <a:r>
              <a:rPr kumimoji="1" lang="en-US" altLang="zh-CN" sz="2800" b="1" dirty="0" smtClean="0">
                <a:solidFill>
                  <a:srgbClr val="FFFFFF"/>
                </a:solidFill>
                <a:latin typeface="+mn-ea"/>
                <a:ea typeface="+mn-ea"/>
              </a:rPr>
              <a:t>(EU)</a:t>
            </a:r>
            <a:endParaRPr kumimoji="1" lang="zh-CN" altLang="en-US" sz="2800" b="1" dirty="0">
              <a:solidFill>
                <a:srgbClr val="FFFFFF"/>
              </a:solidFill>
              <a:latin typeface="+mn-ea"/>
              <a:ea typeface="+mn-ea"/>
            </a:endParaRPr>
          </a:p>
        </p:txBody>
      </p:sp>
      <p:sp>
        <p:nvSpPr>
          <p:cNvPr id="8" name="Text Box 97"/>
          <p:cNvSpPr txBox="1">
            <a:spLocks noChangeArrowheads="1"/>
          </p:cNvSpPr>
          <p:nvPr/>
        </p:nvSpPr>
        <p:spPr bwMode="auto">
          <a:xfrm>
            <a:off x="5123825" y="3717031"/>
            <a:ext cx="2018442" cy="954107"/>
          </a:xfrm>
          <a:prstGeom prst="rect">
            <a:avLst/>
          </a:prstGeom>
          <a:solidFill>
            <a:srgbClr val="52667A"/>
          </a:solidFill>
          <a:ln>
            <a:noFill/>
          </a:ln>
          <a:extLst/>
        </p:spPr>
        <p:txBody>
          <a:bodyPr wrap="square">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800" b="1" dirty="0">
                <a:solidFill>
                  <a:srgbClr val="FFFFFF"/>
                </a:solidFill>
                <a:latin typeface="+mn-ea"/>
                <a:ea typeface="+mn-ea"/>
              </a:rPr>
              <a:t>总线接口</a:t>
            </a:r>
            <a:r>
              <a:rPr kumimoji="1" lang="zh-CN" altLang="en-US" sz="2800" b="1" dirty="0" smtClean="0">
                <a:solidFill>
                  <a:srgbClr val="FFFFFF"/>
                </a:solidFill>
                <a:latin typeface="+mn-ea"/>
                <a:ea typeface="+mn-ea"/>
              </a:rPr>
              <a:t>部件</a:t>
            </a:r>
            <a:r>
              <a:rPr kumimoji="1" lang="en-US" altLang="zh-CN" sz="2800" b="1" dirty="0" smtClean="0">
                <a:solidFill>
                  <a:srgbClr val="FFFFFF"/>
                </a:solidFill>
                <a:latin typeface="+mn-ea"/>
                <a:ea typeface="+mn-ea"/>
              </a:rPr>
              <a:t>(</a:t>
            </a:r>
            <a:r>
              <a:rPr kumimoji="1" lang="en-US" altLang="zh-CN" sz="2800" b="1" dirty="0" err="1" smtClean="0">
                <a:solidFill>
                  <a:srgbClr val="FFFFFF"/>
                </a:solidFill>
                <a:latin typeface="+mn-ea"/>
                <a:ea typeface="+mn-ea"/>
              </a:rPr>
              <a:t>BIU</a:t>
            </a:r>
            <a:r>
              <a:rPr kumimoji="1" lang="en-US" altLang="zh-CN" sz="2800" b="1" dirty="0" smtClean="0">
                <a:solidFill>
                  <a:srgbClr val="FFFFFF"/>
                </a:solidFill>
                <a:latin typeface="+mn-ea"/>
                <a:ea typeface="+mn-ea"/>
              </a:rPr>
              <a:t>)</a:t>
            </a:r>
            <a:endParaRPr kumimoji="1" lang="zh-CN" altLang="en-US" sz="2800" b="1" dirty="0">
              <a:solidFill>
                <a:srgbClr val="FFFFFF"/>
              </a:solidFill>
              <a:latin typeface="+mn-ea"/>
              <a:ea typeface="+mn-ea"/>
            </a:endParaRPr>
          </a:p>
        </p:txBody>
      </p:sp>
      <p:sp>
        <p:nvSpPr>
          <p:cNvPr id="4" name="左右箭头 3"/>
          <p:cNvSpPr/>
          <p:nvPr/>
        </p:nvSpPr>
        <p:spPr>
          <a:xfrm>
            <a:off x="3969151" y="4005064"/>
            <a:ext cx="1008112" cy="5760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0394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r>
              <a:rPr lang="zh-CN" altLang="en-US" b="1" dirty="0">
                <a:latin typeface="Comic Sans MS" panose="030F0702030302020204" pitchFamily="66" charset="0"/>
              </a:rPr>
              <a:t>总线操作中如何实现时序同步是关键</a:t>
            </a:r>
          </a:p>
          <a:p>
            <a:r>
              <a:rPr lang="en-US" altLang="zh-CN" b="1" dirty="0">
                <a:latin typeface="Comic Sans MS" panose="030F0702030302020204" pitchFamily="66" charset="0"/>
              </a:rPr>
              <a:t>CPU</a:t>
            </a:r>
            <a:r>
              <a:rPr lang="zh-CN" altLang="en-US" b="1" dirty="0">
                <a:latin typeface="Comic Sans MS" panose="030F0702030302020204" pitchFamily="66" charset="0"/>
              </a:rPr>
              <a:t>总线周期采用</a:t>
            </a:r>
            <a:r>
              <a:rPr lang="zh-CN" altLang="en-US" b="1" dirty="0">
                <a:solidFill>
                  <a:srgbClr val="0000FF"/>
                </a:solidFill>
                <a:latin typeface="Comic Sans MS" panose="030F0702030302020204" pitchFamily="66" charset="0"/>
              </a:rPr>
              <a:t>同步时序</a:t>
            </a:r>
            <a:r>
              <a:rPr lang="zh-CN" altLang="en-US" b="1" dirty="0">
                <a:latin typeface="Comic Sans MS" panose="030F0702030302020204" pitchFamily="66" charset="0"/>
              </a:rPr>
              <a:t>：</a:t>
            </a:r>
          </a:p>
          <a:p>
            <a:pPr lvl="1"/>
            <a:r>
              <a:rPr lang="zh-CN" altLang="en-US" b="1" dirty="0">
                <a:latin typeface="Comic Sans MS" panose="030F0702030302020204" pitchFamily="66" charset="0"/>
              </a:rPr>
              <a:t>各部件都以系统时钟信号为基准</a:t>
            </a:r>
          </a:p>
          <a:p>
            <a:pPr lvl="1"/>
            <a:r>
              <a:rPr lang="zh-CN" altLang="en-US" b="1" dirty="0">
                <a:latin typeface="Comic Sans MS" panose="030F0702030302020204" pitchFamily="66" charset="0"/>
              </a:rPr>
              <a:t>当相互不能配合时，快速部件（</a:t>
            </a:r>
            <a:r>
              <a:rPr lang="en-US" altLang="zh-CN" b="1" dirty="0">
                <a:latin typeface="Comic Sans MS" panose="030F0702030302020204" pitchFamily="66" charset="0"/>
              </a:rPr>
              <a:t>CPU</a:t>
            </a:r>
            <a:r>
              <a:rPr lang="zh-CN" altLang="en-US" b="1" dirty="0">
                <a:latin typeface="Comic Sans MS" panose="030F0702030302020204" pitchFamily="66" charset="0"/>
              </a:rPr>
              <a:t>）插入等待状态等待慢速部件（</a:t>
            </a:r>
            <a:r>
              <a:rPr lang="en-US" altLang="zh-CN" b="1" dirty="0">
                <a:latin typeface="Comic Sans MS" panose="030F0702030302020204" pitchFamily="66" charset="0"/>
              </a:rPr>
              <a:t>I/O</a:t>
            </a:r>
            <a:r>
              <a:rPr lang="zh-CN" altLang="en-US" b="1" dirty="0">
                <a:latin typeface="Comic Sans MS" panose="030F0702030302020204" pitchFamily="66" charset="0"/>
              </a:rPr>
              <a:t>和存储器）</a:t>
            </a:r>
          </a:p>
          <a:p>
            <a:r>
              <a:rPr lang="en-US" altLang="zh-CN" b="1" dirty="0">
                <a:latin typeface="Comic Sans MS" panose="030F0702030302020204" pitchFamily="66" charset="0"/>
              </a:rPr>
              <a:t>CPU</a:t>
            </a:r>
            <a:r>
              <a:rPr lang="zh-CN" altLang="en-US" b="1" dirty="0">
                <a:latin typeface="Comic Sans MS" panose="030F0702030302020204" pitchFamily="66" charset="0"/>
              </a:rPr>
              <a:t>与外设接口常采用</a:t>
            </a:r>
            <a:r>
              <a:rPr lang="zh-CN" altLang="en-US" b="1" dirty="0">
                <a:solidFill>
                  <a:srgbClr val="0000FF"/>
                </a:solidFill>
                <a:latin typeface="Comic Sans MS" panose="030F0702030302020204" pitchFamily="66" charset="0"/>
              </a:rPr>
              <a:t>异步时序</a:t>
            </a:r>
            <a:r>
              <a:rPr lang="zh-CN" altLang="en-US" b="1" dirty="0">
                <a:latin typeface="Comic Sans MS" panose="030F0702030302020204" pitchFamily="66" charset="0"/>
              </a:rPr>
              <a:t>，它们通过应答联络信号实现</a:t>
            </a:r>
            <a:r>
              <a:rPr lang="zh-CN" altLang="en-US" b="1" dirty="0" smtClean="0">
                <a:latin typeface="Comic Sans MS" panose="030F0702030302020204" pitchFamily="66" charset="0"/>
              </a:rPr>
              <a:t>同步操作</a:t>
            </a:r>
            <a:r>
              <a:rPr lang="zh-CN" altLang="en-US" b="1" dirty="0" smtClean="0">
                <a:solidFill>
                  <a:srgbClr val="000000"/>
                </a:solidFill>
                <a:latin typeface="Comic Sans MS" panose="030F0702030302020204" pitchFamily="66" charset="0"/>
              </a:rPr>
              <a:t>。</a:t>
            </a:r>
            <a:endParaRPr lang="zh-CN" altLang="en-US" b="1" dirty="0">
              <a:solidFill>
                <a:srgbClr val="000000"/>
              </a:solidFill>
              <a:latin typeface="Comic Sans MS" panose="030F0702030302020204" pitchFamily="66" charset="0"/>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120</a:t>
            </a:fld>
            <a:endParaRPr lang="en-US" altLang="zh-CN" dirty="0"/>
          </a:p>
        </p:txBody>
      </p:sp>
    </p:spTree>
    <p:extLst>
      <p:ext uri="{BB962C8B-B14F-4D97-AF65-F5344CB8AC3E}">
        <p14:creationId xmlns:p14="http://schemas.microsoft.com/office/powerpoint/2010/main" val="20530968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0"/>
              </a:spcBef>
              <a:buClrTx/>
              <a:buNone/>
            </a:pPr>
            <a:r>
              <a:rPr lang="en-US" altLang="zh-CN" b="1" dirty="0" smtClean="0"/>
              <a:t>1 </a:t>
            </a:r>
            <a:r>
              <a:rPr lang="zh-CN" altLang="en-US" b="1" dirty="0" smtClean="0"/>
              <a:t>系统复位和启动操作</a:t>
            </a:r>
            <a:endParaRPr kumimoji="1" lang="en-US" altLang="zh-CN" b="1" dirty="0" smtClean="0">
              <a:solidFill>
                <a:srgbClr val="000000"/>
              </a:solidFill>
              <a:latin typeface="Times New Roman" panose="02020603050405020304" pitchFamily="18" charset="0"/>
            </a:endParaRPr>
          </a:p>
          <a:p>
            <a:pPr lvl="0" eaLnBrk="1" hangingPunct="1">
              <a:spcBef>
                <a:spcPct val="0"/>
              </a:spcBef>
              <a:buClrTx/>
              <a:buNone/>
            </a:pPr>
            <a:r>
              <a:rPr kumimoji="1" lang="zh-CN" altLang="en-US" b="1" dirty="0" smtClean="0">
                <a:solidFill>
                  <a:srgbClr val="000000"/>
                </a:solidFill>
                <a:latin typeface="Times New Roman" panose="02020603050405020304" pitchFamily="18" charset="0"/>
              </a:rPr>
              <a:t>产生</a:t>
            </a:r>
            <a:r>
              <a:rPr kumimoji="1" lang="zh-CN" altLang="en-US" b="1" dirty="0">
                <a:solidFill>
                  <a:srgbClr val="008000"/>
                </a:solidFill>
                <a:latin typeface="Times New Roman" panose="02020603050405020304" pitchFamily="18" charset="0"/>
              </a:rPr>
              <a:t>：</a:t>
            </a:r>
            <a:r>
              <a:rPr kumimoji="1" lang="en-US" altLang="zh-CN" b="1" dirty="0">
                <a:solidFill>
                  <a:srgbClr val="008000"/>
                </a:solidFill>
                <a:latin typeface="Times New Roman" panose="02020603050405020304" pitchFamily="18" charset="0"/>
              </a:rPr>
              <a:t>RESET</a:t>
            </a:r>
            <a:r>
              <a:rPr kumimoji="1" lang="zh-CN" altLang="en-US" b="1" dirty="0">
                <a:solidFill>
                  <a:srgbClr val="008000"/>
                </a:solidFill>
                <a:latin typeface="Times New Roman" panose="02020603050405020304" pitchFamily="18" charset="0"/>
              </a:rPr>
              <a:t>端上的高电平维持</a:t>
            </a:r>
            <a:r>
              <a:rPr kumimoji="1" lang="en-US" altLang="zh-CN" b="1" dirty="0">
                <a:solidFill>
                  <a:srgbClr val="008000"/>
                </a:solidFill>
                <a:latin typeface="Times New Roman" panose="02020603050405020304" pitchFamily="18" charset="0"/>
              </a:rPr>
              <a:t>4</a:t>
            </a:r>
            <a:r>
              <a:rPr kumimoji="1" lang="zh-CN" altLang="en-US" b="1" dirty="0">
                <a:solidFill>
                  <a:srgbClr val="008000"/>
                </a:solidFill>
                <a:latin typeface="Times New Roman" panose="02020603050405020304" pitchFamily="18" charset="0"/>
              </a:rPr>
              <a:t>个时钟周期，可使</a:t>
            </a:r>
            <a:r>
              <a:rPr kumimoji="1" lang="en-US" altLang="zh-CN" b="1" dirty="0">
                <a:solidFill>
                  <a:srgbClr val="008000"/>
                </a:solidFill>
                <a:latin typeface="Times New Roman" panose="02020603050405020304" pitchFamily="18" charset="0"/>
              </a:rPr>
              <a:t>CPU</a:t>
            </a:r>
            <a:r>
              <a:rPr kumimoji="1" lang="zh-CN" altLang="en-US" b="1" dirty="0">
                <a:solidFill>
                  <a:srgbClr val="008000"/>
                </a:solidFill>
                <a:latin typeface="Times New Roman" panose="02020603050405020304" pitchFamily="18" charset="0"/>
              </a:rPr>
              <a:t>复位。如果是</a:t>
            </a:r>
            <a:r>
              <a:rPr kumimoji="1" lang="zh-CN" altLang="en-US" b="1" dirty="0" smtClean="0">
                <a:solidFill>
                  <a:srgbClr val="008000"/>
                </a:solidFill>
                <a:latin typeface="Times New Roman" panose="02020603050405020304" pitchFamily="18" charset="0"/>
              </a:rPr>
              <a:t>初次</a:t>
            </a:r>
            <a:r>
              <a:rPr kumimoji="1" lang="zh-CN" altLang="en-US" b="1" dirty="0">
                <a:solidFill>
                  <a:srgbClr val="008000"/>
                </a:solidFill>
                <a:latin typeface="Times New Roman" panose="02020603050405020304" pitchFamily="18" charset="0"/>
              </a:rPr>
              <a:t>加电引起的复位，则要求维持不小于</a:t>
            </a:r>
            <a:r>
              <a:rPr kumimoji="1" lang="en-US" altLang="zh-CN" b="1" dirty="0" err="1">
                <a:solidFill>
                  <a:srgbClr val="008000"/>
                </a:solidFill>
                <a:latin typeface="Times New Roman" panose="02020603050405020304" pitchFamily="18" charset="0"/>
              </a:rPr>
              <a:t>50us</a:t>
            </a:r>
            <a:r>
              <a:rPr kumimoji="1" lang="zh-CN" altLang="en-US" b="1" dirty="0">
                <a:solidFill>
                  <a:srgbClr val="008000"/>
                </a:solidFill>
                <a:latin typeface="Times New Roman" panose="02020603050405020304" pitchFamily="18" charset="0"/>
              </a:rPr>
              <a:t>的高电平。</a:t>
            </a:r>
          </a:p>
          <a:p>
            <a:pPr lvl="0" eaLnBrk="1" hangingPunct="1">
              <a:spcBef>
                <a:spcPct val="50000"/>
              </a:spcBef>
              <a:buClrTx/>
              <a:buNone/>
            </a:pPr>
            <a:r>
              <a:rPr kumimoji="1" lang="en-US" altLang="zh-CN" b="1" dirty="0">
                <a:solidFill>
                  <a:srgbClr val="000000"/>
                </a:solidFill>
                <a:latin typeface="Times New Roman" panose="02020603050405020304" pitchFamily="18" charset="0"/>
              </a:rPr>
              <a:t>CPU</a:t>
            </a:r>
            <a:r>
              <a:rPr kumimoji="1" lang="zh-CN" altLang="en-US" b="1" dirty="0">
                <a:solidFill>
                  <a:srgbClr val="000000"/>
                </a:solidFill>
                <a:latin typeface="Times New Roman" panose="02020603050405020304" pitchFamily="18" charset="0"/>
              </a:rPr>
              <a:t>复位</a:t>
            </a:r>
            <a:r>
              <a:rPr kumimoji="1" lang="zh-CN" altLang="en-US" b="1" dirty="0" smtClean="0">
                <a:solidFill>
                  <a:srgbClr val="000000"/>
                </a:solidFill>
                <a:latin typeface="Times New Roman" panose="02020603050405020304" pitchFamily="18" charset="0"/>
              </a:rPr>
              <a:t>：</a:t>
            </a:r>
            <a:r>
              <a:rPr kumimoji="1" lang="en-US" altLang="zh-CN" b="1" dirty="0" err="1" smtClean="0">
                <a:solidFill>
                  <a:srgbClr val="008000"/>
                </a:solidFill>
                <a:latin typeface="Times New Roman" panose="02020603050405020304" pitchFamily="18" charset="0"/>
              </a:rPr>
              <a:t>PSW</a:t>
            </a:r>
            <a:r>
              <a:rPr kumimoji="1" lang="zh-CN" altLang="en-US" b="1" dirty="0">
                <a:solidFill>
                  <a:srgbClr val="008000"/>
                </a:solidFill>
                <a:latin typeface="Times New Roman" panose="02020603050405020304" pitchFamily="18" charset="0"/>
              </a:rPr>
              <a:t>、</a:t>
            </a:r>
            <a:r>
              <a:rPr kumimoji="1" lang="en-US" altLang="zh-CN" b="1" dirty="0">
                <a:solidFill>
                  <a:srgbClr val="008000"/>
                </a:solidFill>
                <a:latin typeface="Times New Roman" panose="02020603050405020304" pitchFamily="18" charset="0"/>
              </a:rPr>
              <a:t>DS</a:t>
            </a:r>
            <a:r>
              <a:rPr kumimoji="1" lang="zh-CN" altLang="en-US" b="1" dirty="0">
                <a:solidFill>
                  <a:srgbClr val="008000"/>
                </a:solidFill>
                <a:latin typeface="Times New Roman" panose="02020603050405020304" pitchFamily="18" charset="0"/>
              </a:rPr>
              <a:t>、</a:t>
            </a:r>
            <a:r>
              <a:rPr kumimoji="1" lang="en-US" altLang="zh-CN" b="1" dirty="0" err="1">
                <a:solidFill>
                  <a:srgbClr val="008000"/>
                </a:solidFill>
                <a:latin typeface="Times New Roman" panose="02020603050405020304" pitchFamily="18" charset="0"/>
              </a:rPr>
              <a:t>ES</a:t>
            </a:r>
            <a:r>
              <a:rPr kumimoji="1" lang="zh-CN" altLang="en-US" b="1" dirty="0">
                <a:solidFill>
                  <a:srgbClr val="008000"/>
                </a:solidFill>
                <a:latin typeface="Times New Roman" panose="02020603050405020304" pitchFamily="18" charset="0"/>
              </a:rPr>
              <a:t>、</a:t>
            </a:r>
            <a:r>
              <a:rPr kumimoji="1" lang="en-US" altLang="zh-CN" b="1" dirty="0">
                <a:solidFill>
                  <a:srgbClr val="008000"/>
                </a:solidFill>
                <a:latin typeface="Times New Roman" panose="02020603050405020304" pitchFamily="18" charset="0"/>
              </a:rPr>
              <a:t>SS</a:t>
            </a:r>
            <a:r>
              <a:rPr kumimoji="1" lang="zh-CN" altLang="en-US" b="1" dirty="0">
                <a:solidFill>
                  <a:srgbClr val="008000"/>
                </a:solidFill>
                <a:latin typeface="Times New Roman" panose="02020603050405020304" pitchFamily="18" charset="0"/>
              </a:rPr>
              <a:t>、</a:t>
            </a:r>
            <a:r>
              <a:rPr kumimoji="1" lang="en-US" altLang="zh-CN" b="1" dirty="0">
                <a:solidFill>
                  <a:srgbClr val="008000"/>
                </a:solidFill>
                <a:latin typeface="Times New Roman" panose="02020603050405020304" pitchFamily="18" charset="0"/>
              </a:rPr>
              <a:t>IP</a:t>
            </a:r>
            <a:r>
              <a:rPr kumimoji="1" lang="zh-CN" altLang="en-US" b="1" dirty="0">
                <a:solidFill>
                  <a:srgbClr val="008000"/>
                </a:solidFill>
                <a:latin typeface="Times New Roman" panose="02020603050405020304" pitchFamily="18" charset="0"/>
              </a:rPr>
              <a:t>等寄存器，指令队列被清零</a:t>
            </a:r>
            <a:r>
              <a:rPr kumimoji="1" lang="zh-CN" altLang="en-US" b="1" dirty="0" smtClean="0">
                <a:solidFill>
                  <a:srgbClr val="008000"/>
                </a:solidFill>
                <a:latin typeface="Times New Roman" panose="02020603050405020304" pitchFamily="18" charset="0"/>
              </a:rPr>
              <a:t>。</a:t>
            </a:r>
            <a:r>
              <a:rPr kumimoji="1" lang="en-US" altLang="zh-CN" b="1" dirty="0" smtClean="0">
                <a:solidFill>
                  <a:srgbClr val="008000"/>
                </a:solidFill>
                <a:latin typeface="Times New Roman" panose="02020603050405020304" pitchFamily="18" charset="0"/>
              </a:rPr>
              <a:t>CS</a:t>
            </a:r>
            <a:r>
              <a:rPr kumimoji="1" lang="zh-CN" altLang="en-US" b="1" dirty="0">
                <a:solidFill>
                  <a:srgbClr val="008000"/>
                </a:solidFill>
                <a:latin typeface="Times New Roman" panose="02020603050405020304" pitchFamily="18" charset="0"/>
              </a:rPr>
              <a:t>寄存器设置为</a:t>
            </a:r>
            <a:r>
              <a:rPr kumimoji="1" lang="en-US" altLang="zh-CN" b="1" dirty="0" err="1">
                <a:solidFill>
                  <a:srgbClr val="008000"/>
                </a:solidFill>
                <a:latin typeface="Times New Roman" panose="02020603050405020304" pitchFamily="18" charset="0"/>
              </a:rPr>
              <a:t>FFFFH</a:t>
            </a:r>
            <a:r>
              <a:rPr kumimoji="1" lang="zh-CN" altLang="en-US" b="1" dirty="0" smtClean="0">
                <a:solidFill>
                  <a:srgbClr val="008000"/>
                </a:solidFill>
                <a:latin typeface="Times New Roman" panose="02020603050405020304" pitchFamily="18" charset="0"/>
              </a:rPr>
              <a:t>。</a:t>
            </a:r>
            <a:r>
              <a:rPr kumimoji="1" lang="zh-CN" altLang="en-US" b="1" dirty="0" smtClean="0">
                <a:solidFill>
                  <a:srgbClr val="FF6600"/>
                </a:solidFill>
                <a:latin typeface="Times New Roman" panose="02020603050405020304" pitchFamily="18" charset="0"/>
              </a:rPr>
              <a:t>注</a:t>
            </a:r>
            <a:r>
              <a:rPr kumimoji="1" lang="zh-CN" altLang="en-US" b="1" dirty="0">
                <a:solidFill>
                  <a:srgbClr val="FF6600"/>
                </a:solidFill>
                <a:latin typeface="Times New Roman" panose="02020603050405020304" pitchFamily="18" charset="0"/>
              </a:rPr>
              <a:t>：由于复位后，</a:t>
            </a:r>
            <a:r>
              <a:rPr kumimoji="1" lang="en-US" altLang="zh-CN" b="1" dirty="0">
                <a:solidFill>
                  <a:srgbClr val="FF6600"/>
                </a:solidFill>
                <a:latin typeface="Times New Roman" panose="02020603050405020304" pitchFamily="18" charset="0"/>
              </a:rPr>
              <a:t>IF=0</a:t>
            </a:r>
            <a:r>
              <a:rPr kumimoji="1" lang="zh-CN" altLang="en-US" b="1" dirty="0">
                <a:solidFill>
                  <a:srgbClr val="FF6600"/>
                </a:solidFill>
                <a:latin typeface="Times New Roman" panose="02020603050405020304" pitchFamily="18" charset="0"/>
              </a:rPr>
              <a:t>，处关中断状态，所以在初始化程序中应开中断，使</a:t>
            </a:r>
            <a:r>
              <a:rPr kumimoji="1" lang="en-US" altLang="zh-CN" b="1" dirty="0">
                <a:solidFill>
                  <a:srgbClr val="FF6600"/>
                </a:solidFill>
                <a:latin typeface="Times New Roman" panose="02020603050405020304" pitchFamily="18" charset="0"/>
              </a:rPr>
              <a:t>CPU</a:t>
            </a:r>
            <a:r>
              <a:rPr kumimoji="1" lang="zh-CN" altLang="en-US" b="1" dirty="0">
                <a:solidFill>
                  <a:srgbClr val="FF6600"/>
                </a:solidFill>
                <a:latin typeface="Times New Roman" panose="02020603050405020304" pitchFamily="18" charset="0"/>
              </a:rPr>
              <a:t>可响应中断请求</a:t>
            </a:r>
            <a:r>
              <a:rPr kumimoji="1" lang="zh-CN" altLang="en-US" b="1" dirty="0" smtClean="0">
                <a:solidFill>
                  <a:srgbClr val="FF6600"/>
                </a:solidFill>
                <a:latin typeface="Times New Roman" panose="02020603050405020304" pitchFamily="18" charset="0"/>
              </a:rPr>
              <a:t>。</a:t>
            </a: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121</a:t>
            </a:fld>
            <a:endParaRPr lang="en-US" altLang="zh-CN" dirty="0"/>
          </a:p>
        </p:txBody>
      </p:sp>
    </p:spTree>
    <p:extLst>
      <p:ext uri="{BB962C8B-B14F-4D97-AF65-F5344CB8AC3E}">
        <p14:creationId xmlns:p14="http://schemas.microsoft.com/office/powerpoint/2010/main" val="206138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1 </a:t>
            </a:r>
            <a:r>
              <a:rPr lang="zh-CN" altLang="en-US" b="1" dirty="0" smtClean="0"/>
              <a:t>系统</a:t>
            </a:r>
            <a:r>
              <a:rPr lang="zh-CN" altLang="en-US" b="1" dirty="0"/>
              <a:t>复位和启动操作</a:t>
            </a:r>
            <a:endParaRPr kumimoji="1" lang="en-US" altLang="zh-CN" b="1" dirty="0">
              <a:solidFill>
                <a:srgbClr val="000000"/>
              </a:solidFill>
              <a:latin typeface="Times New Roman" panose="02020603050405020304" pitchFamily="18" charset="0"/>
            </a:endParaRPr>
          </a:p>
          <a:p>
            <a:pPr lvl="0" eaLnBrk="1" hangingPunct="1">
              <a:spcBef>
                <a:spcPct val="50000"/>
              </a:spcBef>
              <a:buClrTx/>
              <a:buNone/>
            </a:pPr>
            <a:r>
              <a:rPr kumimoji="1" lang="en-US" altLang="zh-CN" b="1" dirty="0" smtClean="0">
                <a:solidFill>
                  <a:srgbClr val="FF6600"/>
                </a:solidFill>
                <a:latin typeface="Times New Roman" panose="02020603050405020304" pitchFamily="18" charset="0"/>
              </a:rPr>
              <a:t>CPU</a:t>
            </a:r>
            <a:r>
              <a:rPr kumimoji="1" lang="zh-CN" altLang="en-US" b="1" dirty="0">
                <a:solidFill>
                  <a:srgbClr val="FF6600"/>
                </a:solidFill>
                <a:latin typeface="Times New Roman" panose="02020603050405020304" pitchFamily="18" charset="0"/>
              </a:rPr>
              <a:t>重启</a:t>
            </a:r>
            <a:r>
              <a:rPr kumimoji="1" lang="zh-CN" altLang="en-US" b="1" dirty="0" smtClean="0">
                <a:solidFill>
                  <a:srgbClr val="FF6600"/>
                </a:solidFill>
                <a:latin typeface="Times New Roman" panose="02020603050405020304" pitchFamily="18" charset="0"/>
              </a:rPr>
              <a:t>：复位</a:t>
            </a:r>
            <a:r>
              <a:rPr kumimoji="1" lang="zh-CN" altLang="en-US" b="1" dirty="0">
                <a:solidFill>
                  <a:srgbClr val="FF6600"/>
                </a:solidFill>
                <a:latin typeface="Times New Roman" panose="02020603050405020304" pitchFamily="18" charset="0"/>
              </a:rPr>
              <a:t>信号</a:t>
            </a:r>
            <a:r>
              <a:rPr kumimoji="1" lang="en-US" altLang="zh-CN" b="1" dirty="0">
                <a:solidFill>
                  <a:srgbClr val="FF6600"/>
                </a:solidFill>
                <a:latin typeface="Times New Roman" panose="02020603050405020304" pitchFamily="18" charset="0"/>
              </a:rPr>
              <a:t>RESET</a:t>
            </a:r>
            <a:r>
              <a:rPr kumimoji="1" lang="zh-CN" altLang="en-US" b="1" dirty="0">
                <a:solidFill>
                  <a:srgbClr val="FF6600"/>
                </a:solidFill>
                <a:latin typeface="Times New Roman" panose="02020603050405020304" pitchFamily="18" charset="0"/>
              </a:rPr>
              <a:t>从高电平到低电平的跳变会触发</a:t>
            </a:r>
            <a:r>
              <a:rPr kumimoji="1" lang="en-US" altLang="zh-CN" b="1" dirty="0">
                <a:solidFill>
                  <a:srgbClr val="FF6600"/>
                </a:solidFill>
                <a:latin typeface="Times New Roman" panose="02020603050405020304" pitchFamily="18" charset="0"/>
              </a:rPr>
              <a:t>CPU</a:t>
            </a:r>
            <a:r>
              <a:rPr kumimoji="1" lang="zh-CN" altLang="en-US" b="1" dirty="0">
                <a:solidFill>
                  <a:srgbClr val="FF6600"/>
                </a:solidFill>
                <a:latin typeface="Times New Roman" panose="02020603050405020304" pitchFamily="18" charset="0"/>
              </a:rPr>
              <a:t>内部的复位</a:t>
            </a:r>
            <a:r>
              <a:rPr kumimoji="1" lang="zh-CN" altLang="en-US" b="1" dirty="0" smtClean="0">
                <a:solidFill>
                  <a:srgbClr val="FF6600"/>
                </a:solidFill>
                <a:latin typeface="Times New Roman" panose="02020603050405020304" pitchFamily="18" charset="0"/>
              </a:rPr>
              <a:t>逻辑电路</a:t>
            </a:r>
            <a:r>
              <a:rPr kumimoji="1" lang="zh-CN" altLang="en-US" b="1" dirty="0">
                <a:solidFill>
                  <a:srgbClr val="FF6600"/>
                </a:solidFill>
                <a:latin typeface="Times New Roman" panose="02020603050405020304" pitchFamily="18" charset="0"/>
              </a:rPr>
              <a:t>，</a:t>
            </a:r>
            <a:r>
              <a:rPr kumimoji="1" lang="zh-CN" altLang="en-US" b="1" dirty="0">
                <a:solidFill>
                  <a:srgbClr val="008000"/>
                </a:solidFill>
                <a:latin typeface="Times New Roman" panose="02020603050405020304" pitchFamily="18" charset="0"/>
              </a:rPr>
              <a:t>当</a:t>
            </a:r>
            <a:r>
              <a:rPr kumimoji="1" lang="en-US" altLang="zh-CN" b="1" dirty="0">
                <a:solidFill>
                  <a:srgbClr val="008000"/>
                </a:solidFill>
                <a:latin typeface="Times New Roman" panose="02020603050405020304" pitchFamily="18" charset="0"/>
              </a:rPr>
              <a:t>RESET</a:t>
            </a:r>
            <a:r>
              <a:rPr kumimoji="1" lang="zh-CN" altLang="en-US" b="1" dirty="0">
                <a:solidFill>
                  <a:srgbClr val="008000"/>
                </a:solidFill>
                <a:latin typeface="Times New Roman" panose="02020603050405020304" pitchFamily="18" charset="0"/>
              </a:rPr>
              <a:t>由高电平变低电平</a:t>
            </a:r>
            <a:r>
              <a:rPr kumimoji="1" lang="en-US" altLang="zh-CN" b="1" dirty="0">
                <a:solidFill>
                  <a:srgbClr val="008000"/>
                </a:solidFill>
                <a:latin typeface="Times New Roman" panose="02020603050405020304" pitchFamily="18" charset="0"/>
              </a:rPr>
              <a:t>7</a:t>
            </a:r>
            <a:r>
              <a:rPr kumimoji="1" lang="zh-CN" altLang="en-US" b="1" dirty="0">
                <a:solidFill>
                  <a:srgbClr val="008000"/>
                </a:solidFill>
                <a:latin typeface="Times New Roman" panose="02020603050405020304" pitchFamily="18" charset="0"/>
              </a:rPr>
              <a:t>个机器周期后，</a:t>
            </a:r>
            <a:r>
              <a:rPr kumimoji="1" lang="en-US" altLang="zh-CN" b="1" dirty="0">
                <a:solidFill>
                  <a:srgbClr val="008000"/>
                </a:solidFill>
                <a:latin typeface="Times New Roman" panose="02020603050405020304" pitchFamily="18" charset="0"/>
              </a:rPr>
              <a:t>CPU</a:t>
            </a:r>
            <a:r>
              <a:rPr kumimoji="1" lang="zh-CN" altLang="en-US" b="1" dirty="0">
                <a:solidFill>
                  <a:srgbClr val="008000"/>
                </a:solidFill>
                <a:latin typeface="Times New Roman" panose="02020603050405020304" pitchFamily="18" charset="0"/>
              </a:rPr>
              <a:t>开始从</a:t>
            </a:r>
            <a:r>
              <a:rPr kumimoji="1" lang="en-US" altLang="zh-CN" b="1" dirty="0" err="1">
                <a:solidFill>
                  <a:srgbClr val="008000"/>
                </a:solidFill>
                <a:latin typeface="Times New Roman" panose="02020603050405020304" pitchFamily="18" charset="0"/>
              </a:rPr>
              <a:t>FFFF0</a:t>
            </a:r>
            <a:r>
              <a:rPr kumimoji="1" lang="zh-CN" altLang="en-US" b="1" dirty="0">
                <a:solidFill>
                  <a:srgbClr val="008000"/>
                </a:solidFill>
                <a:latin typeface="Times New Roman" panose="02020603050405020304" pitchFamily="18" charset="0"/>
              </a:rPr>
              <a:t>处</a:t>
            </a:r>
            <a:r>
              <a:rPr kumimoji="1" lang="zh-CN" altLang="en-US" b="1" dirty="0" smtClean="0">
                <a:solidFill>
                  <a:srgbClr val="008000"/>
                </a:solidFill>
                <a:latin typeface="Times New Roman" panose="02020603050405020304" pitchFamily="18" charset="0"/>
              </a:rPr>
              <a:t>执行</a:t>
            </a:r>
            <a:r>
              <a:rPr kumimoji="1" lang="zh-CN" altLang="en-US" b="1" dirty="0">
                <a:solidFill>
                  <a:srgbClr val="008000"/>
                </a:solidFill>
                <a:latin typeface="Times New Roman" panose="02020603050405020304" pitchFamily="18" charset="0"/>
              </a:rPr>
              <a:t>程序。</a:t>
            </a:r>
          </a:p>
          <a:p>
            <a:pPr lvl="0" eaLnBrk="1" hangingPunct="1">
              <a:buClr>
                <a:srgbClr val="CC0000"/>
              </a:buClr>
              <a:buNone/>
            </a:pP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122</a:t>
            </a:fld>
            <a:endParaRPr lang="en-US" altLang="zh-CN" dirty="0"/>
          </a:p>
        </p:txBody>
      </p:sp>
    </p:spTree>
    <p:extLst>
      <p:ext uri="{BB962C8B-B14F-4D97-AF65-F5344CB8AC3E}">
        <p14:creationId xmlns:p14="http://schemas.microsoft.com/office/powerpoint/2010/main" val="671790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1 </a:t>
            </a:r>
            <a:r>
              <a:rPr lang="zh-CN" altLang="en-US" b="1" dirty="0" smtClean="0"/>
              <a:t>系统</a:t>
            </a:r>
            <a:r>
              <a:rPr lang="zh-CN" altLang="en-US" b="1" dirty="0"/>
              <a:t>复位和启动操作</a:t>
            </a:r>
            <a:endParaRPr kumimoji="1" lang="en-US" altLang="zh-CN" b="1" dirty="0">
              <a:solidFill>
                <a:srgbClr val="000000"/>
              </a:solidFill>
              <a:latin typeface="Times New Roman" panose="02020603050405020304" pitchFamily="18" charset="0"/>
            </a:endParaRPr>
          </a:p>
          <a:p>
            <a:pPr lvl="0" eaLnBrk="1" hangingPunct="1">
              <a:buClr>
                <a:srgbClr val="CC0000"/>
              </a:buClr>
              <a:buNone/>
            </a:pP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123</a:t>
            </a:fld>
            <a:endParaRPr lang="en-US" altLang="zh-CN" dirty="0"/>
          </a:p>
        </p:txBody>
      </p:sp>
      <p:graphicFrame>
        <p:nvGraphicFramePr>
          <p:cNvPr id="5" name="Object 4"/>
          <p:cNvGraphicFramePr>
            <a:graphicFrameLocks noChangeAspect="1"/>
          </p:cNvGraphicFramePr>
          <p:nvPr>
            <p:extLst>
              <p:ext uri="{D42A27DB-BD31-4B8C-83A1-F6EECF244321}">
                <p14:modId xmlns:p14="http://schemas.microsoft.com/office/powerpoint/2010/main" val="3991301837"/>
              </p:ext>
            </p:extLst>
          </p:nvPr>
        </p:nvGraphicFramePr>
        <p:xfrm>
          <a:off x="683568" y="1916832"/>
          <a:ext cx="7632848" cy="3585817"/>
        </p:xfrm>
        <a:graphic>
          <a:graphicData uri="http://schemas.openxmlformats.org/presentationml/2006/ole">
            <mc:AlternateContent xmlns:mc="http://schemas.openxmlformats.org/markup-compatibility/2006">
              <mc:Choice xmlns:v="urn:schemas-microsoft-com:vml" Requires="v">
                <p:oleObj spid="_x0000_s183331" r:id="rId4" imgW="7592518" imgH="4422098" progId="图像.文件">
                  <p:embed/>
                </p:oleObj>
              </mc:Choice>
              <mc:Fallback>
                <p:oleObj r:id="rId4" imgW="7592518" imgH="4422098" progId="图像.文件">
                  <p:embed/>
                  <p:pic>
                    <p:nvPicPr>
                      <p:cNvPr id="17510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916832"/>
                        <a:ext cx="7632848" cy="3585817"/>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5485124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1 </a:t>
            </a:r>
            <a:r>
              <a:rPr lang="zh-CN" altLang="en-US" b="1" dirty="0" smtClean="0"/>
              <a:t>系统</a:t>
            </a:r>
            <a:r>
              <a:rPr lang="zh-CN" altLang="en-US" b="1" dirty="0"/>
              <a:t>复位和启动操作</a:t>
            </a:r>
            <a:endParaRPr kumimoji="1" lang="en-US" altLang="zh-CN" b="1" dirty="0">
              <a:solidFill>
                <a:srgbClr val="000000"/>
              </a:solidFill>
              <a:latin typeface="Times New Roman" panose="02020603050405020304" pitchFamily="18" charset="0"/>
            </a:endParaRPr>
          </a:p>
          <a:p>
            <a:pPr eaLnBrk="1" hangingPunct="1">
              <a:spcBef>
                <a:spcPct val="0"/>
              </a:spcBef>
              <a:buClrTx/>
              <a:buNone/>
            </a:pPr>
            <a:r>
              <a:rPr kumimoji="1" lang="zh-CN" altLang="en-US" sz="2000" b="1" dirty="0">
                <a:latin typeface="Times New Roman" panose="02020603050405020304" pitchFamily="18" charset="0"/>
              </a:rPr>
              <a:t>注意</a:t>
            </a:r>
            <a:r>
              <a:rPr kumimoji="1" lang="zh-CN" altLang="en-US" b="1" dirty="0">
                <a:solidFill>
                  <a:srgbClr val="008000"/>
                </a:solidFill>
                <a:latin typeface="Times New Roman" panose="02020603050405020304" pitchFamily="18" charset="0"/>
              </a:rPr>
              <a:t>：</a:t>
            </a:r>
            <a:r>
              <a:rPr kumimoji="1" lang="en-US" altLang="zh-CN" b="1" dirty="0">
                <a:solidFill>
                  <a:srgbClr val="008000"/>
                </a:solidFill>
                <a:latin typeface="Times New Roman" panose="02020603050405020304" pitchFamily="18" charset="0"/>
              </a:rPr>
              <a:t>8086</a:t>
            </a:r>
            <a:r>
              <a:rPr kumimoji="1" lang="zh-CN" altLang="en-US" b="1" dirty="0">
                <a:solidFill>
                  <a:srgbClr val="008000"/>
                </a:solidFill>
                <a:latin typeface="Times New Roman" panose="02020603050405020304" pitchFamily="18" charset="0"/>
              </a:rPr>
              <a:t>上电后将进入一种称之为“实模式”的工作状态，并指向</a:t>
            </a:r>
            <a:r>
              <a:rPr kumimoji="1" lang="en-US" altLang="zh-CN" b="1" dirty="0">
                <a:solidFill>
                  <a:srgbClr val="008000"/>
                </a:solidFill>
                <a:latin typeface="Times New Roman" panose="02020603050405020304" pitchFamily="18" charset="0"/>
              </a:rPr>
              <a:t>BIOS</a:t>
            </a:r>
            <a:r>
              <a:rPr kumimoji="1" lang="zh-CN" altLang="en-US" b="1" dirty="0">
                <a:solidFill>
                  <a:srgbClr val="008000"/>
                </a:solidFill>
                <a:latin typeface="Times New Roman" panose="02020603050405020304" pitchFamily="18" charset="0"/>
              </a:rPr>
              <a:t>中的程序（复位后</a:t>
            </a:r>
            <a:r>
              <a:rPr kumimoji="1" lang="en-US" altLang="zh-CN" b="1" dirty="0">
                <a:solidFill>
                  <a:srgbClr val="008000"/>
                </a:solidFill>
                <a:latin typeface="Times New Roman" panose="02020603050405020304" pitchFamily="18" charset="0"/>
              </a:rPr>
              <a:t>CS</a:t>
            </a:r>
            <a:r>
              <a:rPr kumimoji="1" lang="zh-CN" altLang="en-US" b="1" dirty="0">
                <a:solidFill>
                  <a:srgbClr val="008000"/>
                </a:solidFill>
                <a:latin typeface="Times New Roman" panose="02020603050405020304" pitchFamily="18" charset="0"/>
              </a:rPr>
              <a:t>的值为</a:t>
            </a:r>
            <a:r>
              <a:rPr kumimoji="1" lang="en-US" altLang="zh-CN" b="1" dirty="0" err="1">
                <a:solidFill>
                  <a:srgbClr val="008000"/>
                </a:solidFill>
                <a:latin typeface="Times New Roman" panose="02020603050405020304" pitchFamily="18" charset="0"/>
              </a:rPr>
              <a:t>FFFFH</a:t>
            </a:r>
            <a:r>
              <a:rPr kumimoji="1" lang="zh-CN" altLang="en-US" b="1" dirty="0">
                <a:solidFill>
                  <a:srgbClr val="008000"/>
                </a:solidFill>
                <a:latin typeface="Times New Roman" panose="02020603050405020304" pitchFamily="18" charset="0"/>
              </a:rPr>
              <a:t>，</a:t>
            </a:r>
            <a:r>
              <a:rPr kumimoji="1" lang="en-US" altLang="zh-CN" b="1" dirty="0">
                <a:solidFill>
                  <a:srgbClr val="008000"/>
                </a:solidFill>
                <a:latin typeface="Times New Roman" panose="02020603050405020304" pitchFamily="18" charset="0"/>
              </a:rPr>
              <a:t>IP</a:t>
            </a:r>
            <a:r>
              <a:rPr kumimoji="1" lang="zh-CN" altLang="en-US" b="1" dirty="0">
                <a:solidFill>
                  <a:srgbClr val="008000"/>
                </a:solidFill>
                <a:latin typeface="Times New Roman" panose="02020603050405020304" pitchFamily="18" charset="0"/>
              </a:rPr>
              <a:t>的值为</a:t>
            </a:r>
            <a:r>
              <a:rPr kumimoji="1" lang="en-US" altLang="zh-CN" b="1" dirty="0">
                <a:solidFill>
                  <a:srgbClr val="008000"/>
                </a:solidFill>
                <a:latin typeface="Times New Roman" panose="02020603050405020304" pitchFamily="18" charset="0"/>
              </a:rPr>
              <a:t>0000</a:t>
            </a:r>
            <a:r>
              <a:rPr kumimoji="1" lang="zh-CN" altLang="en-US" b="1" dirty="0">
                <a:solidFill>
                  <a:srgbClr val="008000"/>
                </a:solidFill>
                <a:latin typeface="Times New Roman" panose="02020603050405020304" pitchFamily="18" charset="0"/>
              </a:rPr>
              <a:t>，此地址指向</a:t>
            </a:r>
            <a:r>
              <a:rPr kumimoji="1" lang="en-US" altLang="zh-CN" b="1" dirty="0">
                <a:solidFill>
                  <a:srgbClr val="008000"/>
                </a:solidFill>
                <a:latin typeface="Times New Roman" panose="02020603050405020304" pitchFamily="18" charset="0"/>
              </a:rPr>
              <a:t>BIOS</a:t>
            </a:r>
            <a:r>
              <a:rPr kumimoji="1" lang="zh-CN" altLang="en-US" b="1" dirty="0">
                <a:solidFill>
                  <a:srgbClr val="008000"/>
                </a:solidFill>
                <a:latin typeface="Times New Roman" panose="02020603050405020304" pitchFamily="18" charset="0"/>
              </a:rPr>
              <a:t>程序），</a:t>
            </a:r>
            <a:r>
              <a:rPr kumimoji="1" lang="en-US" altLang="zh-CN" b="1" dirty="0">
                <a:solidFill>
                  <a:srgbClr val="008000"/>
                </a:solidFill>
                <a:latin typeface="Times New Roman" panose="02020603050405020304" pitchFamily="18" charset="0"/>
              </a:rPr>
              <a:t>BIOS</a:t>
            </a:r>
            <a:r>
              <a:rPr kumimoji="1" lang="zh-CN" altLang="en-US" b="1" dirty="0">
                <a:solidFill>
                  <a:srgbClr val="008000"/>
                </a:solidFill>
                <a:latin typeface="Times New Roman" panose="02020603050405020304" pitchFamily="18" charset="0"/>
              </a:rPr>
              <a:t>程序被固化存储在主板上的</a:t>
            </a:r>
            <a:r>
              <a:rPr kumimoji="1" lang="en-US" altLang="zh-CN" b="1" dirty="0">
                <a:solidFill>
                  <a:srgbClr val="008000"/>
                </a:solidFill>
                <a:latin typeface="Times New Roman" panose="02020603050405020304" pitchFamily="18" charset="0"/>
              </a:rPr>
              <a:t>ROM</a:t>
            </a:r>
            <a:r>
              <a:rPr kumimoji="1" lang="zh-CN" altLang="en-US" b="1" dirty="0">
                <a:solidFill>
                  <a:srgbClr val="008000"/>
                </a:solidFill>
                <a:latin typeface="Times New Roman" panose="02020603050405020304" pitchFamily="18" charset="0"/>
              </a:rPr>
              <a:t>芯片</a:t>
            </a:r>
            <a:r>
              <a:rPr kumimoji="1" lang="en-US" altLang="zh-CN" b="1" dirty="0">
                <a:solidFill>
                  <a:srgbClr val="008000"/>
                </a:solidFill>
                <a:latin typeface="Times New Roman" panose="02020603050405020304" pitchFamily="18" charset="0"/>
              </a:rPr>
              <a:t>(</a:t>
            </a:r>
            <a:r>
              <a:rPr kumimoji="1" lang="en-US" altLang="zh-CN" b="1" dirty="0" err="1">
                <a:solidFill>
                  <a:srgbClr val="008000"/>
                </a:solidFill>
                <a:latin typeface="Times New Roman" panose="02020603050405020304" pitchFamily="18" charset="0"/>
              </a:rPr>
              <a:t>EEP</a:t>
            </a:r>
            <a:r>
              <a:rPr kumimoji="1" lang="en-US" altLang="zh-CN" b="1" dirty="0">
                <a:solidFill>
                  <a:srgbClr val="008000"/>
                </a:solidFill>
                <a:latin typeface="Times New Roman" panose="02020603050405020304" pitchFamily="18" charset="0"/>
              </a:rPr>
              <a:t> ROM) </a:t>
            </a:r>
            <a:r>
              <a:rPr kumimoji="1" lang="zh-CN" altLang="en-US" b="1" dirty="0">
                <a:solidFill>
                  <a:srgbClr val="008000"/>
                </a:solidFill>
                <a:latin typeface="Times New Roman" panose="02020603050405020304" pitchFamily="18" charset="0"/>
              </a:rPr>
              <a:t>中，由</a:t>
            </a:r>
            <a:r>
              <a:rPr kumimoji="1" lang="en-US" altLang="zh-CN" b="1" dirty="0">
                <a:solidFill>
                  <a:srgbClr val="008000"/>
                </a:solidFill>
                <a:latin typeface="Times New Roman" panose="02020603050405020304" pitchFamily="18" charset="0"/>
              </a:rPr>
              <a:t>BIOS</a:t>
            </a:r>
            <a:r>
              <a:rPr kumimoji="1" lang="zh-CN" altLang="en-US" b="1" dirty="0">
                <a:solidFill>
                  <a:srgbClr val="008000"/>
                </a:solidFill>
                <a:latin typeface="Times New Roman" panose="02020603050405020304" pitchFamily="18" charset="0"/>
              </a:rPr>
              <a:t>程序完成硬件自检、构建中断向量表、启动操作系统（操作系统存在硬盘上，需加载到内存才能运行）等工作。</a:t>
            </a:r>
          </a:p>
          <a:p>
            <a:pPr lvl="0" eaLnBrk="1" hangingPunct="1">
              <a:buClr>
                <a:srgbClr val="CC0000"/>
              </a:buClr>
              <a:buNone/>
            </a:pP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124</a:t>
            </a:fld>
            <a:endParaRPr lang="en-US" altLang="zh-CN" dirty="0"/>
          </a:p>
        </p:txBody>
      </p:sp>
    </p:spTree>
    <p:extLst>
      <p:ext uri="{BB962C8B-B14F-4D97-AF65-F5344CB8AC3E}">
        <p14:creationId xmlns:p14="http://schemas.microsoft.com/office/powerpoint/2010/main" val="568786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1 </a:t>
            </a:r>
            <a:r>
              <a:rPr lang="zh-CN" altLang="en-US" b="1" dirty="0" smtClean="0"/>
              <a:t>系统</a:t>
            </a:r>
            <a:r>
              <a:rPr lang="zh-CN" altLang="en-US" b="1" dirty="0"/>
              <a:t>复位和启动操作</a:t>
            </a:r>
            <a:endParaRPr kumimoji="1" lang="en-US" altLang="zh-CN" b="1" dirty="0">
              <a:solidFill>
                <a:srgbClr val="000000"/>
              </a:solidFill>
              <a:latin typeface="Times New Roman" panose="02020603050405020304" pitchFamily="18" charset="0"/>
            </a:endParaRPr>
          </a:p>
          <a:p>
            <a:pPr>
              <a:defRPr/>
            </a:pPr>
            <a:r>
              <a:rPr lang="en-US" altLang="zh-CN" dirty="0">
                <a:latin typeface="+mn-ea"/>
              </a:rPr>
              <a:t>BIOS</a:t>
            </a:r>
            <a:r>
              <a:rPr lang="zh-CN" altLang="en-US" dirty="0">
                <a:latin typeface="+mn-ea"/>
              </a:rPr>
              <a:t>的基本原理</a:t>
            </a:r>
            <a:endParaRPr lang="en-US" altLang="zh-CN" dirty="0">
              <a:latin typeface="+mn-ea"/>
            </a:endParaRPr>
          </a:p>
          <a:p>
            <a:pPr>
              <a:defRPr/>
            </a:pPr>
            <a:r>
              <a:rPr lang="en-US" altLang="zh-CN" dirty="0" err="1">
                <a:latin typeface="+mn-ea"/>
              </a:rPr>
              <a:t>80X86</a:t>
            </a:r>
            <a:r>
              <a:rPr lang="zh-CN" altLang="en-US" dirty="0">
                <a:latin typeface="+mn-ea"/>
              </a:rPr>
              <a:t>系统的工作方式</a:t>
            </a:r>
          </a:p>
          <a:p>
            <a:pPr eaLnBrk="1" hangingPunct="1">
              <a:spcBef>
                <a:spcPct val="0"/>
              </a:spcBef>
              <a:buClrTx/>
              <a:buNone/>
            </a:pPr>
            <a:endParaRPr kumimoji="1" lang="zh-CN" altLang="en-US" b="1" dirty="0">
              <a:solidFill>
                <a:srgbClr val="008000"/>
              </a:solidFill>
              <a:latin typeface="Times New Roman" panose="02020603050405020304" pitchFamily="18" charset="0"/>
            </a:endParaRPr>
          </a:p>
          <a:p>
            <a:pPr lvl="0" eaLnBrk="1" hangingPunct="1">
              <a:buClr>
                <a:srgbClr val="CC0000"/>
              </a:buClr>
              <a:buNone/>
            </a:pP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125</a:t>
            </a:fld>
            <a:endParaRPr lang="en-US" altLang="zh-CN" dirty="0"/>
          </a:p>
        </p:txBody>
      </p:sp>
      <p:pic>
        <p:nvPicPr>
          <p:cNvPr id="5"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268760"/>
            <a:ext cx="3455988"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8093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1 </a:t>
            </a:r>
            <a:r>
              <a:rPr lang="zh-CN" altLang="en-US" b="1" dirty="0" smtClean="0"/>
              <a:t>系统</a:t>
            </a:r>
            <a:r>
              <a:rPr lang="zh-CN" altLang="en-US" b="1" dirty="0"/>
              <a:t>复位和启动操作</a:t>
            </a:r>
            <a:endParaRPr kumimoji="1" lang="en-US" altLang="zh-CN" b="1" dirty="0">
              <a:solidFill>
                <a:srgbClr val="000000"/>
              </a:solidFill>
              <a:latin typeface="Times New Roman" panose="02020603050405020304" pitchFamily="18" charset="0"/>
            </a:endParaRPr>
          </a:p>
          <a:p>
            <a:pPr eaLnBrk="1" hangingPunct="1">
              <a:spcBef>
                <a:spcPct val="0"/>
              </a:spcBef>
              <a:buClrTx/>
              <a:buNone/>
            </a:pPr>
            <a:endParaRPr kumimoji="1" lang="zh-CN" altLang="en-US" b="1" dirty="0">
              <a:solidFill>
                <a:srgbClr val="008000"/>
              </a:solidFill>
              <a:latin typeface="Times New Roman" panose="02020603050405020304" pitchFamily="18" charset="0"/>
            </a:endParaRPr>
          </a:p>
          <a:p>
            <a:pPr lvl="0" eaLnBrk="1" hangingPunct="1">
              <a:buClr>
                <a:srgbClr val="CC0000"/>
              </a:buClr>
              <a:buNone/>
            </a:pP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126</a:t>
            </a:fld>
            <a:endParaRPr lang="en-US" altLang="zh-CN" dirty="0"/>
          </a:p>
        </p:txBody>
      </p:sp>
      <p:pic>
        <p:nvPicPr>
          <p:cNvPr id="6" name="Picture 4" descr="wx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290" y="1716532"/>
            <a:ext cx="7991475" cy="43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73269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2 </a:t>
            </a:r>
            <a:r>
              <a:rPr lang="zh-CN" altLang="en-US" b="1" dirty="0" smtClean="0"/>
              <a:t>总线操作</a:t>
            </a:r>
            <a:endParaRPr kumimoji="1" lang="en-US" altLang="zh-CN" b="1" dirty="0">
              <a:solidFill>
                <a:srgbClr val="000000"/>
              </a:solidFill>
              <a:latin typeface="Times New Roman" panose="02020603050405020304" pitchFamily="18" charset="0"/>
            </a:endParaRPr>
          </a:p>
          <a:p>
            <a:pPr algn="just" eaLnBrk="1" hangingPunct="1">
              <a:buClr>
                <a:schemeClr val="folHlink"/>
              </a:buClr>
              <a:buSzPct val="60000"/>
              <a:buNone/>
            </a:pPr>
            <a:r>
              <a:rPr kumimoji="1" lang="zh-CN" altLang="en-US" dirty="0" smtClean="0">
                <a:solidFill>
                  <a:srgbClr val="000000"/>
                </a:solidFill>
                <a:latin typeface="宋体" panose="02010600030101010101" pitchFamily="2" charset="-122"/>
              </a:rPr>
              <a:t>    微处理器</a:t>
            </a:r>
            <a:r>
              <a:rPr kumimoji="1" lang="zh-CN" altLang="en-US" dirty="0">
                <a:solidFill>
                  <a:srgbClr val="000000"/>
                </a:solidFill>
                <a:latin typeface="宋体" panose="02010600030101010101" pitchFamily="2" charset="-122"/>
              </a:rPr>
              <a:t>必须通过微处理器级总线和其它逻辑电路连接组成主机板系统，形成系统级总线，简称系统总线。存储器和</a:t>
            </a:r>
            <a:r>
              <a:rPr kumimoji="1" lang="en-US" altLang="zh-CN" dirty="0">
                <a:solidFill>
                  <a:srgbClr val="000000"/>
                </a:solidFill>
                <a:latin typeface="宋体" panose="02010600030101010101" pitchFamily="2" charset="-122"/>
              </a:rPr>
              <a:t>I/O</a:t>
            </a:r>
            <a:r>
              <a:rPr kumimoji="1" lang="zh-CN" altLang="en-US" dirty="0">
                <a:solidFill>
                  <a:srgbClr val="000000"/>
                </a:solidFill>
                <a:latin typeface="宋体" panose="02010600030101010101" pitchFamily="2" charset="-122"/>
              </a:rPr>
              <a:t>设备通过接口电路连接在系统总线上。本章讨论单总线系统，下图示出了</a:t>
            </a:r>
            <a:r>
              <a:rPr kumimoji="1" lang="en-US" altLang="zh-CN" dirty="0">
                <a:solidFill>
                  <a:srgbClr val="000000"/>
                </a:solidFill>
                <a:latin typeface="宋体" panose="02010600030101010101" pitchFamily="2" charset="-122"/>
              </a:rPr>
              <a:t>8086</a:t>
            </a:r>
            <a:r>
              <a:rPr kumimoji="1" lang="zh-CN" altLang="en-US" dirty="0">
                <a:solidFill>
                  <a:srgbClr val="000000"/>
                </a:solidFill>
                <a:latin typeface="宋体" panose="02010600030101010101" pitchFamily="2" charset="-122"/>
              </a:rPr>
              <a:t>为基础的系统中系统总线的典型结构。</a:t>
            </a:r>
          </a:p>
          <a:p>
            <a:pPr eaLnBrk="1" hangingPunct="1">
              <a:spcBef>
                <a:spcPct val="0"/>
              </a:spcBef>
              <a:buClrTx/>
              <a:buNone/>
            </a:pPr>
            <a:endParaRPr kumimoji="1" lang="zh-CN" altLang="en-US" b="1" dirty="0">
              <a:solidFill>
                <a:srgbClr val="008000"/>
              </a:solidFill>
              <a:latin typeface="Times New Roman" panose="02020603050405020304" pitchFamily="18" charset="0"/>
            </a:endParaRPr>
          </a:p>
          <a:p>
            <a:pPr lvl="0" eaLnBrk="1" hangingPunct="1">
              <a:buClr>
                <a:srgbClr val="CC0000"/>
              </a:buClr>
              <a:buNone/>
            </a:pP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127</a:t>
            </a:fld>
            <a:endParaRPr lang="en-US" altLang="zh-CN" dirty="0"/>
          </a:p>
        </p:txBody>
      </p:sp>
    </p:spTree>
    <p:extLst>
      <p:ext uri="{BB962C8B-B14F-4D97-AF65-F5344CB8AC3E}">
        <p14:creationId xmlns:p14="http://schemas.microsoft.com/office/powerpoint/2010/main" val="12671043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2"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128210" y="620688"/>
            <a:ext cx="8887579" cy="5184576"/>
          </a:xfrm>
        </p:spPr>
      </p:pic>
    </p:spTree>
    <p:extLst>
      <p:ext uri="{BB962C8B-B14F-4D97-AF65-F5344CB8AC3E}">
        <p14:creationId xmlns:p14="http://schemas.microsoft.com/office/powerpoint/2010/main" val="34301756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2 </a:t>
            </a:r>
            <a:r>
              <a:rPr lang="zh-CN" altLang="en-US" b="1" dirty="0" smtClean="0"/>
              <a:t>总线操作</a:t>
            </a:r>
            <a:endParaRPr kumimoji="1" lang="en-US" altLang="zh-CN" b="1" dirty="0">
              <a:solidFill>
                <a:srgbClr val="000000"/>
              </a:solidFill>
              <a:latin typeface="Times New Roman" panose="02020603050405020304" pitchFamily="18" charset="0"/>
            </a:endParaRPr>
          </a:p>
          <a:p>
            <a:pPr algn="just" eaLnBrk="1" hangingPunct="1">
              <a:buClr>
                <a:schemeClr val="folHlink"/>
              </a:buClr>
              <a:buSzPct val="60000"/>
              <a:buNone/>
            </a:pPr>
            <a:r>
              <a:rPr kumimoji="1" lang="en-US" altLang="zh-CN" dirty="0">
                <a:solidFill>
                  <a:srgbClr val="000000"/>
                </a:solidFill>
                <a:latin typeface="宋体" panose="02010600030101010101" pitchFamily="2" charset="-122"/>
              </a:rPr>
              <a:t>CPU</a:t>
            </a:r>
            <a:r>
              <a:rPr kumimoji="1" lang="zh-CN" altLang="en-US" dirty="0">
                <a:solidFill>
                  <a:srgbClr val="000000"/>
                </a:solidFill>
                <a:latin typeface="宋体" panose="02010600030101010101" pitchFamily="2" charset="-122"/>
              </a:rPr>
              <a:t>为了与存储器及</a:t>
            </a:r>
            <a:r>
              <a:rPr kumimoji="1" lang="en-US" altLang="zh-CN" dirty="0">
                <a:solidFill>
                  <a:srgbClr val="000000"/>
                </a:solidFill>
                <a:latin typeface="宋体" panose="02010600030101010101" pitchFamily="2" charset="-122"/>
              </a:rPr>
              <a:t>I/O</a:t>
            </a:r>
            <a:r>
              <a:rPr kumimoji="1" lang="zh-CN" altLang="en-US" dirty="0">
                <a:solidFill>
                  <a:srgbClr val="000000"/>
                </a:solidFill>
                <a:latin typeface="宋体" panose="02010600030101010101" pitchFamily="2" charset="-122"/>
              </a:rPr>
              <a:t>端口交换数据，需要执行一个总线周期，这就是总线操作。</a:t>
            </a:r>
          </a:p>
          <a:p>
            <a:pPr eaLnBrk="1" hangingPunct="1">
              <a:spcBef>
                <a:spcPct val="50000"/>
              </a:spcBef>
              <a:buClrTx/>
              <a:buFontTx/>
              <a:buNone/>
            </a:pPr>
            <a:r>
              <a:rPr kumimoji="1" lang="zh-CN" altLang="en-US" b="1" dirty="0">
                <a:latin typeface="Times New Roman" panose="02020603050405020304" pitchFamily="18" charset="0"/>
              </a:rPr>
              <a:t>总线读操作：</a:t>
            </a:r>
            <a:r>
              <a:rPr kumimoji="1" lang="en-US" altLang="zh-CN" b="1" dirty="0">
                <a:solidFill>
                  <a:srgbClr val="C00000"/>
                </a:solidFill>
                <a:latin typeface="Times New Roman" panose="02020603050405020304" pitchFamily="18" charset="0"/>
              </a:rPr>
              <a:t>CPU</a:t>
            </a:r>
            <a:r>
              <a:rPr kumimoji="1" lang="zh-CN" altLang="en-US" b="1" dirty="0">
                <a:solidFill>
                  <a:srgbClr val="C00000"/>
                </a:solidFill>
                <a:latin typeface="Times New Roman" panose="02020603050405020304" pitchFamily="18" charset="0"/>
              </a:rPr>
              <a:t>从存储器或外设读取数据。</a:t>
            </a:r>
          </a:p>
          <a:p>
            <a:pPr eaLnBrk="1" hangingPunct="1">
              <a:spcBef>
                <a:spcPct val="50000"/>
              </a:spcBef>
              <a:buClrTx/>
              <a:buFontTx/>
              <a:buNone/>
            </a:pPr>
            <a:r>
              <a:rPr kumimoji="1" lang="zh-CN" altLang="en-US" b="1" dirty="0">
                <a:latin typeface="Times New Roman" panose="02020603050405020304" pitchFamily="18" charset="0"/>
              </a:rPr>
              <a:t>总线写操作：</a:t>
            </a:r>
            <a:r>
              <a:rPr kumimoji="1" lang="en-US" altLang="zh-CN" b="1" dirty="0">
                <a:solidFill>
                  <a:srgbClr val="C00000"/>
                </a:solidFill>
                <a:latin typeface="Times New Roman" panose="02020603050405020304" pitchFamily="18" charset="0"/>
              </a:rPr>
              <a:t>CPU</a:t>
            </a:r>
            <a:r>
              <a:rPr kumimoji="1" lang="zh-CN" altLang="en-US" b="1" dirty="0">
                <a:solidFill>
                  <a:srgbClr val="C00000"/>
                </a:solidFill>
                <a:latin typeface="Times New Roman" panose="02020603050405020304" pitchFamily="18" charset="0"/>
              </a:rPr>
              <a:t>将数据写入存储器或外设。</a:t>
            </a:r>
          </a:p>
          <a:p>
            <a:pPr eaLnBrk="1" hangingPunct="1">
              <a:spcBef>
                <a:spcPct val="0"/>
              </a:spcBef>
              <a:buClrTx/>
              <a:buNone/>
            </a:pPr>
            <a:endParaRPr kumimoji="1" lang="zh-CN" altLang="en-US" b="1" dirty="0">
              <a:solidFill>
                <a:srgbClr val="008000"/>
              </a:solidFill>
              <a:latin typeface="Times New Roman" panose="02020603050405020304" pitchFamily="18" charset="0"/>
            </a:endParaRPr>
          </a:p>
          <a:p>
            <a:pPr lvl="0" eaLnBrk="1" hangingPunct="1">
              <a:buClr>
                <a:srgbClr val="CC0000"/>
              </a:buClr>
              <a:buNone/>
            </a:pP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129</a:t>
            </a:fld>
            <a:endParaRPr lang="en-US" altLang="zh-CN" dirty="0"/>
          </a:p>
        </p:txBody>
      </p:sp>
    </p:spTree>
    <p:extLst>
      <p:ext uri="{BB962C8B-B14F-4D97-AF65-F5344CB8AC3E}">
        <p14:creationId xmlns:p14="http://schemas.microsoft.com/office/powerpoint/2010/main" val="2117053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Font typeface="Wingdings" panose="05000000000000000000" pitchFamily="2" charset="2"/>
              <a:buNone/>
            </a:pPr>
            <a:r>
              <a:rPr lang="en-US" altLang="zh-CN" sz="2800" b="1" dirty="0" smtClean="0"/>
              <a:t>1.  </a:t>
            </a:r>
            <a:r>
              <a:rPr lang="en-US" altLang="zh-CN" sz="2800" b="1" dirty="0" err="1" smtClean="0"/>
              <a:t>BIU</a:t>
            </a:r>
            <a:r>
              <a:rPr lang="en-US" altLang="zh-CN" sz="2800" b="1" dirty="0" smtClean="0"/>
              <a:t> </a:t>
            </a:r>
            <a:r>
              <a:rPr lang="zh-CN" altLang="en-US" sz="2800" b="1" dirty="0" smtClean="0"/>
              <a:t>总线接口部件</a:t>
            </a:r>
          </a:p>
          <a:p>
            <a:pPr eaLnBrk="1" hangingPunct="1">
              <a:buFont typeface="Wingdings" panose="05000000000000000000" pitchFamily="2" charset="2"/>
              <a:buNone/>
            </a:pPr>
            <a:r>
              <a:rPr lang="zh-CN" altLang="en-US" dirty="0" smtClean="0"/>
              <a:t>功能：负责与存储器、</a:t>
            </a:r>
            <a:r>
              <a:rPr lang="en-US" altLang="zh-CN" dirty="0" smtClean="0"/>
              <a:t>I/O</a:t>
            </a:r>
            <a:r>
              <a:rPr lang="zh-CN" altLang="en-US" dirty="0" smtClean="0"/>
              <a:t>端口传送数据</a:t>
            </a:r>
          </a:p>
          <a:p>
            <a:pPr eaLnBrk="1" hangingPunct="1">
              <a:spcBef>
                <a:spcPct val="50000"/>
              </a:spcBef>
              <a:buFont typeface="Wingdings" panose="05000000000000000000" pitchFamily="2" charset="2"/>
              <a:buNone/>
            </a:pPr>
            <a:r>
              <a:rPr lang="zh-CN" altLang="en-US" dirty="0" smtClean="0"/>
              <a:t>具体：</a:t>
            </a:r>
            <a:r>
              <a:rPr lang="zh-CN" altLang="en-US" b="1" dirty="0" smtClean="0">
                <a:solidFill>
                  <a:srgbClr val="008000"/>
                </a:solidFill>
              </a:rPr>
              <a:t>（</a:t>
            </a:r>
            <a:r>
              <a:rPr lang="en-US" altLang="zh-CN" b="1" dirty="0" smtClean="0">
                <a:solidFill>
                  <a:srgbClr val="008000"/>
                </a:solidFill>
              </a:rPr>
              <a:t>1</a:t>
            </a:r>
            <a:r>
              <a:rPr lang="zh-CN" altLang="en-US" b="1" dirty="0" smtClean="0">
                <a:solidFill>
                  <a:srgbClr val="008000"/>
                </a:solidFill>
              </a:rPr>
              <a:t>）从内存取指令送到指令队列</a:t>
            </a:r>
          </a:p>
          <a:p>
            <a:pPr eaLnBrk="1" hangingPunct="1">
              <a:spcBef>
                <a:spcPct val="50000"/>
              </a:spcBef>
              <a:buFont typeface="Wingdings" panose="05000000000000000000" pitchFamily="2" charset="2"/>
              <a:buNone/>
            </a:pPr>
            <a:r>
              <a:rPr lang="zh-CN" altLang="en-US" b="1" dirty="0" smtClean="0">
                <a:solidFill>
                  <a:srgbClr val="008000"/>
                </a:solidFill>
              </a:rPr>
              <a:t>            （</a:t>
            </a:r>
            <a:r>
              <a:rPr lang="en-US" altLang="zh-CN" b="1" dirty="0" smtClean="0">
                <a:solidFill>
                  <a:srgbClr val="008000"/>
                </a:solidFill>
              </a:rPr>
              <a:t>2</a:t>
            </a:r>
            <a:r>
              <a:rPr lang="zh-CN" altLang="en-US" b="1" dirty="0" smtClean="0">
                <a:solidFill>
                  <a:srgbClr val="008000"/>
                </a:solidFill>
              </a:rPr>
              <a:t>）</a:t>
            </a:r>
            <a:r>
              <a:rPr lang="en-US" altLang="zh-CN" b="1" dirty="0" smtClean="0">
                <a:solidFill>
                  <a:srgbClr val="008000"/>
                </a:solidFill>
              </a:rPr>
              <a:t>CPU</a:t>
            </a:r>
            <a:r>
              <a:rPr lang="zh-CN" altLang="en-US" b="1" dirty="0" smtClean="0">
                <a:solidFill>
                  <a:srgbClr val="008000"/>
                </a:solidFill>
              </a:rPr>
              <a:t>执行指令时，</a:t>
            </a:r>
            <a:r>
              <a:rPr lang="en-US" altLang="zh-CN" b="1" dirty="0" err="1" smtClean="0">
                <a:solidFill>
                  <a:srgbClr val="008000"/>
                </a:solidFill>
              </a:rPr>
              <a:t>BIU</a:t>
            </a:r>
            <a:r>
              <a:rPr lang="zh-CN" altLang="en-US" b="1" dirty="0" smtClean="0">
                <a:solidFill>
                  <a:srgbClr val="008000"/>
                </a:solidFill>
              </a:rPr>
              <a:t>配合执行部件从指定内存单元或外设端口中取数据，将数据传送给执行部件。</a:t>
            </a:r>
          </a:p>
          <a:p>
            <a:pPr eaLnBrk="1" hangingPunct="1">
              <a:spcBef>
                <a:spcPct val="50000"/>
              </a:spcBef>
              <a:buFont typeface="Wingdings" panose="05000000000000000000" pitchFamily="2" charset="2"/>
              <a:buNone/>
            </a:pPr>
            <a:r>
              <a:rPr lang="zh-CN" altLang="en-US" b="1" dirty="0" smtClean="0">
                <a:solidFill>
                  <a:srgbClr val="008000"/>
                </a:solidFill>
              </a:rPr>
              <a:t>             （</a:t>
            </a:r>
            <a:r>
              <a:rPr lang="en-US" altLang="zh-CN" b="1" dirty="0" smtClean="0">
                <a:solidFill>
                  <a:srgbClr val="008000"/>
                </a:solidFill>
              </a:rPr>
              <a:t>3</a:t>
            </a:r>
            <a:r>
              <a:rPr lang="zh-CN" altLang="en-US" b="1" dirty="0" smtClean="0">
                <a:solidFill>
                  <a:srgbClr val="008000"/>
                </a:solidFill>
              </a:rPr>
              <a:t>）或者，</a:t>
            </a:r>
            <a:r>
              <a:rPr lang="en-US" altLang="zh-CN" b="1" dirty="0" err="1" smtClean="0">
                <a:solidFill>
                  <a:srgbClr val="008000"/>
                </a:solidFill>
              </a:rPr>
              <a:t>BIU</a:t>
            </a:r>
            <a:r>
              <a:rPr lang="zh-CN" altLang="en-US" b="1" dirty="0" smtClean="0">
                <a:solidFill>
                  <a:srgbClr val="008000"/>
                </a:solidFill>
              </a:rPr>
              <a:t>配合执行部件把操作结果传送到指定的内存单元或外设端口中。</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13</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1166594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2 </a:t>
            </a:r>
            <a:r>
              <a:rPr lang="zh-CN" altLang="en-US" b="1" dirty="0" smtClean="0"/>
              <a:t>总线操作</a:t>
            </a:r>
            <a:endParaRPr kumimoji="1" lang="en-US" altLang="zh-CN" b="1" dirty="0">
              <a:solidFill>
                <a:srgbClr val="000000"/>
              </a:solidFill>
              <a:latin typeface="Times New Roman" panose="02020603050405020304" pitchFamily="18" charset="0"/>
            </a:endParaRPr>
          </a:p>
          <a:p>
            <a:pPr lvl="0" eaLnBrk="1" hangingPunct="1">
              <a:spcBef>
                <a:spcPct val="50000"/>
              </a:spcBef>
              <a:buClrTx/>
              <a:buFontTx/>
              <a:buAutoNum type="arabicParenBoth"/>
            </a:pPr>
            <a:r>
              <a:rPr lang="zh-CN" altLang="en-US" sz="2800" b="1" dirty="0">
                <a:solidFill>
                  <a:srgbClr val="333399"/>
                </a:solidFill>
                <a:latin typeface="Times New Roman" panose="02020603050405020304" pitchFamily="18" charset="0"/>
              </a:rPr>
              <a:t>最小方式下的总线读操作</a:t>
            </a:r>
          </a:p>
          <a:p>
            <a:pPr lvl="0" eaLnBrk="1" hangingPunct="1">
              <a:spcBef>
                <a:spcPct val="50000"/>
              </a:spcBef>
              <a:buClrTx/>
              <a:buNone/>
            </a:pPr>
            <a:r>
              <a:rPr kumimoji="1" lang="zh-CN" altLang="en-US" b="1" dirty="0">
                <a:solidFill>
                  <a:srgbClr val="008000"/>
                </a:solidFill>
                <a:latin typeface="Times New Roman" panose="02020603050405020304" pitchFamily="18" charset="0"/>
              </a:rPr>
              <a:t>总线周期包括：</a:t>
            </a:r>
            <a:r>
              <a:rPr kumimoji="1" lang="en-US" altLang="zh-CN" b="1" dirty="0">
                <a:solidFill>
                  <a:srgbClr val="008000"/>
                </a:solidFill>
                <a:latin typeface="Times New Roman" panose="02020603050405020304" pitchFamily="18" charset="0"/>
              </a:rPr>
              <a:t>T1</a:t>
            </a:r>
            <a:r>
              <a:rPr kumimoji="1" lang="zh-CN" altLang="en-US" b="1" dirty="0">
                <a:solidFill>
                  <a:srgbClr val="008000"/>
                </a:solidFill>
                <a:latin typeface="Times New Roman" panose="02020603050405020304" pitchFamily="18" charset="0"/>
              </a:rPr>
              <a:t>、</a:t>
            </a:r>
            <a:r>
              <a:rPr kumimoji="1" lang="en-US" altLang="zh-CN" b="1" dirty="0">
                <a:solidFill>
                  <a:srgbClr val="008000"/>
                </a:solidFill>
                <a:latin typeface="Times New Roman" panose="02020603050405020304" pitchFamily="18" charset="0"/>
              </a:rPr>
              <a:t>T2</a:t>
            </a:r>
            <a:r>
              <a:rPr kumimoji="1" lang="zh-CN" altLang="en-US" b="1" dirty="0">
                <a:solidFill>
                  <a:srgbClr val="008000"/>
                </a:solidFill>
                <a:latin typeface="Times New Roman" panose="02020603050405020304" pitchFamily="18" charset="0"/>
              </a:rPr>
              <a:t>、</a:t>
            </a:r>
            <a:r>
              <a:rPr kumimoji="1" lang="en-US" altLang="zh-CN" b="1" dirty="0">
                <a:solidFill>
                  <a:srgbClr val="008000"/>
                </a:solidFill>
                <a:latin typeface="Times New Roman" panose="02020603050405020304" pitchFamily="18" charset="0"/>
              </a:rPr>
              <a:t>T3</a:t>
            </a:r>
            <a:r>
              <a:rPr kumimoji="1" lang="zh-CN" altLang="en-US" b="1" dirty="0">
                <a:solidFill>
                  <a:srgbClr val="008000"/>
                </a:solidFill>
                <a:latin typeface="Times New Roman" panose="02020603050405020304" pitchFamily="18" charset="0"/>
              </a:rPr>
              <a:t>、（</a:t>
            </a:r>
            <a:r>
              <a:rPr kumimoji="1" lang="en-US" altLang="zh-CN" b="1" dirty="0">
                <a:solidFill>
                  <a:srgbClr val="008000"/>
                </a:solidFill>
                <a:latin typeface="Times New Roman" panose="02020603050405020304" pitchFamily="18" charset="0"/>
              </a:rPr>
              <a:t>Tw</a:t>
            </a:r>
            <a:r>
              <a:rPr kumimoji="1" lang="zh-CN" altLang="en-US" b="1" dirty="0">
                <a:solidFill>
                  <a:srgbClr val="008000"/>
                </a:solidFill>
                <a:latin typeface="Times New Roman" panose="02020603050405020304" pitchFamily="18" charset="0"/>
              </a:rPr>
              <a:t>）、</a:t>
            </a:r>
            <a:r>
              <a:rPr kumimoji="1" lang="en-US" altLang="zh-CN" b="1" dirty="0">
                <a:solidFill>
                  <a:srgbClr val="008000"/>
                </a:solidFill>
                <a:latin typeface="Times New Roman" panose="02020603050405020304" pitchFamily="18" charset="0"/>
              </a:rPr>
              <a:t>T4</a:t>
            </a:r>
            <a:r>
              <a:rPr kumimoji="1" lang="zh-CN" altLang="en-US" b="1" dirty="0">
                <a:solidFill>
                  <a:srgbClr val="008000"/>
                </a:solidFill>
                <a:latin typeface="Times New Roman" panose="02020603050405020304" pitchFamily="18" charset="0"/>
              </a:rPr>
              <a:t>机器周期。</a:t>
            </a:r>
          </a:p>
          <a:p>
            <a:pPr eaLnBrk="1" hangingPunct="1">
              <a:spcBef>
                <a:spcPct val="0"/>
              </a:spcBef>
              <a:buClrTx/>
              <a:buNone/>
            </a:pPr>
            <a:endParaRPr kumimoji="1" lang="zh-CN" altLang="en-US" b="1" dirty="0">
              <a:solidFill>
                <a:srgbClr val="008000"/>
              </a:solidFill>
              <a:latin typeface="Times New Roman" panose="02020603050405020304" pitchFamily="18" charset="0"/>
            </a:endParaRPr>
          </a:p>
          <a:p>
            <a:pPr lvl="0" eaLnBrk="1" hangingPunct="1">
              <a:buClr>
                <a:srgbClr val="CC0000"/>
              </a:buClr>
              <a:buNone/>
            </a:pP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130</a:t>
            </a:fld>
            <a:endParaRPr lang="en-US" altLang="zh-CN" dirty="0"/>
          </a:p>
        </p:txBody>
      </p:sp>
    </p:spTree>
    <p:extLst>
      <p:ext uri="{BB962C8B-B14F-4D97-AF65-F5344CB8AC3E}">
        <p14:creationId xmlns:p14="http://schemas.microsoft.com/office/powerpoint/2010/main" val="2533255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2 </a:t>
            </a:r>
            <a:r>
              <a:rPr lang="zh-CN" altLang="en-US" b="1" dirty="0" smtClean="0"/>
              <a:t>总线操作</a:t>
            </a:r>
            <a:endParaRPr kumimoji="1" lang="en-US" altLang="zh-CN" b="1" dirty="0">
              <a:solidFill>
                <a:srgbClr val="000000"/>
              </a:solidFill>
              <a:latin typeface="Times New Roman" panose="02020603050405020304" pitchFamily="18" charset="0"/>
            </a:endParaRPr>
          </a:p>
          <a:p>
            <a:pPr eaLnBrk="1" hangingPunct="1">
              <a:lnSpc>
                <a:spcPct val="90000"/>
              </a:lnSpc>
            </a:pPr>
            <a:r>
              <a:rPr lang="zh-CN" altLang="en-US" sz="2800" b="1" dirty="0" smtClean="0">
                <a:latin typeface="Comic Sans MS" panose="030F0702030302020204" pitchFamily="66" charset="0"/>
              </a:rPr>
              <a:t>在</a:t>
            </a:r>
            <a:r>
              <a:rPr lang="en-US" altLang="zh-CN" sz="2800" b="1" dirty="0">
                <a:latin typeface="Comic Sans MS" panose="030F0702030302020204" pitchFamily="66" charset="0"/>
              </a:rPr>
              <a:t>T1</a:t>
            </a:r>
            <a:r>
              <a:rPr lang="zh-CN" altLang="en-US" sz="2800" b="1" dirty="0">
                <a:latin typeface="Comic Sans MS" panose="030F0702030302020204" pitchFamily="66" charset="0"/>
              </a:rPr>
              <a:t>状态，</a:t>
            </a:r>
            <a:r>
              <a:rPr lang="en-US" altLang="zh-CN" sz="2800" b="1" dirty="0">
                <a:latin typeface="Comic Sans MS" panose="030F0702030302020204" pitchFamily="66" charset="0"/>
              </a:rPr>
              <a:t>CPU</a:t>
            </a:r>
            <a:r>
              <a:rPr lang="zh-CN" altLang="en-US" sz="2800" b="1" dirty="0">
                <a:latin typeface="Comic Sans MS" panose="030F0702030302020204" pitchFamily="66" charset="0"/>
              </a:rPr>
              <a:t>往多路复用总线上发送地址信息，以选中所要寻址的存储单元或外设端口的地址</a:t>
            </a:r>
            <a:r>
              <a:rPr lang="zh-CN" altLang="en-US" sz="2800" b="1" dirty="0" smtClean="0">
                <a:latin typeface="Comic Sans MS" panose="030F0702030302020204" pitchFamily="66" charset="0"/>
              </a:rPr>
              <a:t>。</a:t>
            </a:r>
            <a:endParaRPr lang="en-US" altLang="zh-CN" sz="2800" b="1" dirty="0" smtClean="0">
              <a:latin typeface="Comic Sans MS" panose="030F0702030302020204" pitchFamily="66" charset="0"/>
            </a:endParaRPr>
          </a:p>
          <a:p>
            <a:pPr eaLnBrk="1" hangingPunct="1">
              <a:lnSpc>
                <a:spcPct val="90000"/>
              </a:lnSpc>
            </a:pPr>
            <a:endParaRPr lang="en-US" altLang="zh-CN" sz="2800" b="1" dirty="0" smtClean="0">
              <a:latin typeface="Comic Sans MS" panose="030F0702030302020204" pitchFamily="66" charset="0"/>
            </a:endParaRPr>
          </a:p>
          <a:p>
            <a:pPr eaLnBrk="1" hangingPunct="1">
              <a:lnSpc>
                <a:spcPct val="90000"/>
              </a:lnSpc>
            </a:pPr>
            <a:r>
              <a:rPr lang="zh-CN" altLang="en-US" sz="2800" b="1" dirty="0" smtClean="0">
                <a:latin typeface="Comic Sans MS" panose="030F0702030302020204" pitchFamily="66" charset="0"/>
              </a:rPr>
              <a:t>在</a:t>
            </a:r>
            <a:r>
              <a:rPr lang="en-US" altLang="zh-CN" sz="2800" b="1" dirty="0">
                <a:latin typeface="Comic Sans MS" panose="030F0702030302020204" pitchFamily="66" charset="0"/>
              </a:rPr>
              <a:t>T2</a:t>
            </a:r>
            <a:r>
              <a:rPr lang="zh-CN" altLang="en-US" sz="2800" b="1" dirty="0">
                <a:latin typeface="Comic Sans MS" panose="030F0702030302020204" pitchFamily="66" charset="0"/>
              </a:rPr>
              <a:t>状态，</a:t>
            </a:r>
            <a:r>
              <a:rPr lang="en-US" altLang="zh-CN" sz="2800" b="1" dirty="0">
                <a:latin typeface="Comic Sans MS" panose="030F0702030302020204" pitchFamily="66" charset="0"/>
              </a:rPr>
              <a:t>CPU</a:t>
            </a:r>
            <a:r>
              <a:rPr lang="zh-CN" altLang="en-US" sz="2800" b="1" dirty="0">
                <a:latin typeface="Comic Sans MS" panose="030F0702030302020204" pitchFamily="66" charset="0"/>
              </a:rPr>
              <a:t>从总线上撤消地址，并使总线的低</a:t>
            </a:r>
            <a:r>
              <a:rPr lang="en-US" altLang="zh-CN" sz="2800" b="1" dirty="0">
                <a:latin typeface="Comic Sans MS" panose="030F0702030302020204" pitchFamily="66" charset="0"/>
              </a:rPr>
              <a:t>16</a:t>
            </a:r>
            <a:r>
              <a:rPr lang="zh-CN" altLang="en-US" sz="2800" b="1" dirty="0">
                <a:latin typeface="Comic Sans MS" panose="030F0702030302020204" pitchFamily="66" charset="0"/>
              </a:rPr>
              <a:t>位浮置成高阻状态，为传送数据做准备。总线的最高</a:t>
            </a:r>
            <a:r>
              <a:rPr lang="en-US" altLang="zh-CN" sz="2800" b="1" dirty="0">
                <a:latin typeface="Comic Sans MS" panose="030F0702030302020204" pitchFamily="66" charset="0"/>
              </a:rPr>
              <a:t>4</a:t>
            </a:r>
            <a:r>
              <a:rPr lang="zh-CN" altLang="en-US" sz="2800" b="1" dirty="0">
                <a:latin typeface="Comic Sans MS" panose="030F0702030302020204" pitchFamily="66" charset="0"/>
              </a:rPr>
              <a:t>位用来输出本总线周期的状态信息。用来表示中断允许标志、当前正在使用的段寄存器名等。</a:t>
            </a:r>
          </a:p>
          <a:p>
            <a:pPr eaLnBrk="1" hangingPunct="1">
              <a:lnSpc>
                <a:spcPct val="90000"/>
              </a:lnSpc>
              <a:buFontTx/>
              <a:buNone/>
            </a:pPr>
            <a:r>
              <a:rPr lang="zh-CN" altLang="en-US" sz="2800" b="1" dirty="0">
                <a:latin typeface="Comic Sans MS" panose="030F0702030302020204" pitchFamily="66" charset="0"/>
              </a:rPr>
              <a:t> </a:t>
            </a:r>
          </a:p>
          <a:p>
            <a:pPr eaLnBrk="1" hangingPunct="1">
              <a:spcBef>
                <a:spcPct val="0"/>
              </a:spcBef>
              <a:buClrTx/>
              <a:buNone/>
            </a:pPr>
            <a:endParaRPr kumimoji="1" lang="zh-CN" altLang="en-US" b="1" dirty="0">
              <a:solidFill>
                <a:srgbClr val="008000"/>
              </a:solidFill>
              <a:latin typeface="Times New Roman" panose="02020603050405020304" pitchFamily="18" charset="0"/>
            </a:endParaRPr>
          </a:p>
          <a:p>
            <a:pPr lvl="0" eaLnBrk="1" hangingPunct="1">
              <a:buClr>
                <a:srgbClr val="CC0000"/>
              </a:buClr>
              <a:buNone/>
            </a:pP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131</a:t>
            </a:fld>
            <a:endParaRPr lang="en-US" altLang="zh-CN" dirty="0"/>
          </a:p>
        </p:txBody>
      </p:sp>
    </p:spTree>
    <p:extLst>
      <p:ext uri="{BB962C8B-B14F-4D97-AF65-F5344CB8AC3E}">
        <p14:creationId xmlns:p14="http://schemas.microsoft.com/office/powerpoint/2010/main" val="2873856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2 </a:t>
            </a:r>
            <a:r>
              <a:rPr lang="zh-CN" altLang="en-US" b="1" dirty="0" smtClean="0"/>
              <a:t>总线操作</a:t>
            </a:r>
            <a:endParaRPr kumimoji="1" lang="en-US" altLang="zh-CN" b="1" dirty="0">
              <a:solidFill>
                <a:srgbClr val="000000"/>
              </a:solidFill>
              <a:latin typeface="Times New Roman" panose="02020603050405020304" pitchFamily="18" charset="0"/>
            </a:endParaRPr>
          </a:p>
          <a:p>
            <a:pPr eaLnBrk="1" hangingPunct="1">
              <a:lnSpc>
                <a:spcPct val="90000"/>
              </a:lnSpc>
            </a:pPr>
            <a:r>
              <a:rPr lang="zh-CN" altLang="en-US" sz="2800" b="1" dirty="0" smtClean="0">
                <a:latin typeface="Comic Sans MS" panose="030F0702030302020204" pitchFamily="66" charset="0"/>
              </a:rPr>
              <a:t>在</a:t>
            </a:r>
            <a:r>
              <a:rPr lang="en-US" altLang="zh-CN" sz="2800" b="1" dirty="0">
                <a:latin typeface="Comic Sans MS" panose="030F0702030302020204" pitchFamily="66" charset="0"/>
              </a:rPr>
              <a:t>T3</a:t>
            </a:r>
            <a:r>
              <a:rPr lang="zh-CN" altLang="en-US" sz="2800" b="1" dirty="0">
                <a:latin typeface="Comic Sans MS" panose="030F0702030302020204" pitchFamily="66" charset="0"/>
              </a:rPr>
              <a:t>状态，多路总线的高</a:t>
            </a:r>
            <a:r>
              <a:rPr lang="en-US" altLang="zh-CN" sz="2800" b="1" dirty="0">
                <a:latin typeface="Comic Sans MS" panose="030F0702030302020204" pitchFamily="66" charset="0"/>
              </a:rPr>
              <a:t>4</a:t>
            </a:r>
            <a:r>
              <a:rPr lang="zh-CN" altLang="en-US" sz="2800" b="1" dirty="0">
                <a:latin typeface="Comic Sans MS" panose="030F0702030302020204" pitchFamily="66" charset="0"/>
              </a:rPr>
              <a:t>位继续提供状态信息，而其低</a:t>
            </a:r>
            <a:r>
              <a:rPr lang="en-US" altLang="zh-CN" sz="2800" b="1" dirty="0">
                <a:latin typeface="Comic Sans MS" panose="030F0702030302020204" pitchFamily="66" charset="0"/>
              </a:rPr>
              <a:t>16</a:t>
            </a:r>
            <a:r>
              <a:rPr lang="zh-CN" altLang="en-US" sz="2800" b="1" dirty="0">
                <a:latin typeface="Comic Sans MS" panose="030F0702030302020204" pitchFamily="66" charset="0"/>
              </a:rPr>
              <a:t>位（对</a:t>
            </a:r>
            <a:r>
              <a:rPr lang="en-US" altLang="zh-CN" sz="2800" b="1" dirty="0">
                <a:latin typeface="Comic Sans MS" panose="030F0702030302020204" pitchFamily="66" charset="0"/>
              </a:rPr>
              <a:t>8088CPU</a:t>
            </a:r>
            <a:r>
              <a:rPr lang="zh-CN" altLang="en-US" sz="2800" b="1" dirty="0">
                <a:latin typeface="Comic Sans MS" panose="030F0702030302020204" pitchFamily="66" charset="0"/>
              </a:rPr>
              <a:t>则为低</a:t>
            </a:r>
            <a:r>
              <a:rPr lang="en-US" altLang="zh-CN" sz="2800" b="1" dirty="0">
                <a:latin typeface="Comic Sans MS" panose="030F0702030302020204" pitchFamily="66" charset="0"/>
              </a:rPr>
              <a:t>8</a:t>
            </a:r>
            <a:r>
              <a:rPr lang="zh-CN" altLang="en-US" sz="2800" b="1" dirty="0">
                <a:latin typeface="Comic Sans MS" panose="030F0702030302020204" pitchFamily="66" charset="0"/>
              </a:rPr>
              <a:t>位）上将出现由</a:t>
            </a:r>
            <a:r>
              <a:rPr lang="en-US" altLang="zh-CN" sz="2800" b="1" dirty="0">
                <a:latin typeface="Comic Sans MS" panose="030F0702030302020204" pitchFamily="66" charset="0"/>
              </a:rPr>
              <a:t>CPU</a:t>
            </a:r>
            <a:r>
              <a:rPr lang="zh-CN" altLang="en-US" sz="2800" b="1" dirty="0">
                <a:latin typeface="Comic Sans MS" panose="030F0702030302020204" pitchFamily="66" charset="0"/>
              </a:rPr>
              <a:t>写出的数据或者</a:t>
            </a:r>
            <a:r>
              <a:rPr lang="en-US" altLang="zh-CN" sz="2800" b="1" dirty="0">
                <a:latin typeface="Comic Sans MS" panose="030F0702030302020204" pitchFamily="66" charset="0"/>
              </a:rPr>
              <a:t>CPU</a:t>
            </a:r>
            <a:r>
              <a:rPr lang="zh-CN" altLang="en-US" sz="2800" b="1" dirty="0">
                <a:latin typeface="Comic Sans MS" panose="030F0702030302020204" pitchFamily="66" charset="0"/>
              </a:rPr>
              <a:t>从存储器或端口读入的数据。</a:t>
            </a:r>
          </a:p>
          <a:p>
            <a:pPr eaLnBrk="1" hangingPunct="1">
              <a:lnSpc>
                <a:spcPct val="90000"/>
              </a:lnSpc>
            </a:pPr>
            <a:endParaRPr lang="zh-CN" altLang="en-US" sz="2800" b="1" dirty="0">
              <a:latin typeface="Comic Sans MS" panose="030F0702030302020204" pitchFamily="66" charset="0"/>
            </a:endParaRPr>
          </a:p>
          <a:p>
            <a:pPr eaLnBrk="1" hangingPunct="1">
              <a:lnSpc>
                <a:spcPct val="90000"/>
              </a:lnSpc>
            </a:pPr>
            <a:r>
              <a:rPr lang="zh-CN" altLang="en-US" sz="2800" b="1" dirty="0" smtClean="0">
                <a:latin typeface="Comic Sans MS" panose="030F0702030302020204" pitchFamily="66" charset="0"/>
              </a:rPr>
              <a:t>在</a:t>
            </a:r>
            <a:r>
              <a:rPr lang="en-US" altLang="zh-CN" sz="2800" b="1" dirty="0">
                <a:latin typeface="Comic Sans MS" panose="030F0702030302020204" pitchFamily="66" charset="0"/>
              </a:rPr>
              <a:t>T4</a:t>
            </a:r>
            <a:r>
              <a:rPr lang="zh-CN" altLang="en-US" sz="2800" b="1" dirty="0">
                <a:latin typeface="Comic Sans MS" panose="030F0702030302020204" pitchFamily="66" charset="0"/>
              </a:rPr>
              <a:t>状态，总线周期结束。</a:t>
            </a:r>
          </a:p>
          <a:p>
            <a:pPr eaLnBrk="1" hangingPunct="1">
              <a:lnSpc>
                <a:spcPct val="90000"/>
              </a:lnSpc>
              <a:buFontTx/>
              <a:buNone/>
            </a:pPr>
            <a:r>
              <a:rPr lang="zh-CN" altLang="en-US" sz="2800" b="1" dirty="0" smtClean="0">
                <a:latin typeface="Comic Sans MS" panose="030F0702030302020204" pitchFamily="66" charset="0"/>
              </a:rPr>
              <a:t> </a:t>
            </a:r>
            <a:endParaRPr lang="zh-CN" altLang="en-US" sz="2800" b="1" dirty="0">
              <a:latin typeface="Comic Sans MS" panose="030F0702030302020204" pitchFamily="66" charset="0"/>
            </a:endParaRPr>
          </a:p>
          <a:p>
            <a:pPr eaLnBrk="1" hangingPunct="1">
              <a:spcBef>
                <a:spcPct val="0"/>
              </a:spcBef>
              <a:buClrTx/>
              <a:buNone/>
            </a:pPr>
            <a:endParaRPr kumimoji="1" lang="zh-CN" altLang="en-US" b="1" dirty="0">
              <a:solidFill>
                <a:srgbClr val="008000"/>
              </a:solidFill>
              <a:latin typeface="Times New Roman" panose="02020603050405020304" pitchFamily="18" charset="0"/>
            </a:endParaRPr>
          </a:p>
          <a:p>
            <a:pPr lvl="0" eaLnBrk="1" hangingPunct="1">
              <a:buClr>
                <a:srgbClr val="CC0000"/>
              </a:buClr>
              <a:buNone/>
            </a:pP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132</a:t>
            </a:fld>
            <a:endParaRPr lang="en-US" altLang="zh-CN" dirty="0"/>
          </a:p>
        </p:txBody>
      </p:sp>
    </p:spTree>
    <p:extLst>
      <p:ext uri="{BB962C8B-B14F-4D97-AF65-F5344CB8AC3E}">
        <p14:creationId xmlns:p14="http://schemas.microsoft.com/office/powerpoint/2010/main" val="33405069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2 </a:t>
            </a:r>
            <a:r>
              <a:rPr lang="zh-CN" altLang="en-US" b="1" dirty="0" smtClean="0"/>
              <a:t>总线操作</a:t>
            </a:r>
            <a:endParaRPr kumimoji="1" lang="en-US" altLang="zh-CN" b="1" dirty="0">
              <a:solidFill>
                <a:srgbClr val="000000"/>
              </a:solidFill>
              <a:latin typeface="Times New Roman" panose="02020603050405020304" pitchFamily="18" charset="0"/>
            </a:endParaRPr>
          </a:p>
          <a:p>
            <a:pPr indent="0" eaLnBrk="1" hangingPunct="1">
              <a:lnSpc>
                <a:spcPct val="90000"/>
              </a:lnSpc>
              <a:buNone/>
            </a:pPr>
            <a:r>
              <a:rPr lang="zh-CN" altLang="en-US" sz="2800" b="1" dirty="0" smtClean="0">
                <a:latin typeface="Comic Sans MS" panose="030F0702030302020204" pitchFamily="66" charset="0"/>
              </a:rPr>
              <a:t>     在</a:t>
            </a:r>
            <a:r>
              <a:rPr lang="zh-CN" altLang="en-US" sz="2800" b="1" dirty="0">
                <a:latin typeface="Comic Sans MS" panose="030F0702030302020204" pitchFamily="66" charset="0"/>
              </a:rPr>
              <a:t>有些情况下，由于外设或存储器的速度较慢，不能及时地配合</a:t>
            </a:r>
            <a:r>
              <a:rPr lang="en-US" altLang="zh-CN" sz="2800" b="1" dirty="0">
                <a:latin typeface="Comic Sans MS" panose="030F0702030302020204" pitchFamily="66" charset="0"/>
              </a:rPr>
              <a:t>CPU</a:t>
            </a:r>
            <a:r>
              <a:rPr lang="zh-CN" altLang="en-US" sz="2800" b="1" dirty="0">
                <a:latin typeface="Comic Sans MS" panose="030F0702030302020204" pitchFamily="66" charset="0"/>
              </a:rPr>
              <a:t>传送数据。这时，外设或存储器就会通过 “</a:t>
            </a:r>
            <a:r>
              <a:rPr lang="en-US" altLang="zh-CN" sz="2800" b="1" dirty="0">
                <a:latin typeface="Comic Sans MS" panose="030F0702030302020204" pitchFamily="66" charset="0"/>
              </a:rPr>
              <a:t>READY”</a:t>
            </a:r>
            <a:r>
              <a:rPr lang="zh-CN" altLang="en-US" sz="2800" b="1" dirty="0">
                <a:latin typeface="Comic Sans MS" panose="030F0702030302020204" pitchFamily="66" charset="0"/>
              </a:rPr>
              <a:t>的信号线在</a:t>
            </a:r>
            <a:r>
              <a:rPr lang="en-US" altLang="zh-CN" sz="2800" b="1" dirty="0">
                <a:latin typeface="Comic Sans MS" panose="030F0702030302020204" pitchFamily="66" charset="0"/>
              </a:rPr>
              <a:t>T3</a:t>
            </a:r>
            <a:r>
              <a:rPr lang="zh-CN" altLang="en-US" sz="2800" b="1" dirty="0">
                <a:latin typeface="Comic Sans MS" panose="030F0702030302020204" pitchFamily="66" charset="0"/>
              </a:rPr>
              <a:t>状态启动之前向</a:t>
            </a:r>
            <a:r>
              <a:rPr lang="en-US" altLang="zh-CN" sz="2800" b="1" dirty="0">
                <a:latin typeface="Comic Sans MS" panose="030F0702030302020204" pitchFamily="66" charset="0"/>
              </a:rPr>
              <a:t>CPU</a:t>
            </a:r>
            <a:r>
              <a:rPr lang="zh-CN" altLang="en-US" sz="2800" b="1" dirty="0">
                <a:latin typeface="Comic Sans MS" panose="030F0702030302020204" pitchFamily="66" charset="0"/>
              </a:rPr>
              <a:t>发一个“数据未准备好信号”，  </a:t>
            </a:r>
            <a:r>
              <a:rPr lang="en-US" altLang="zh-CN" sz="2800" b="1" dirty="0">
                <a:latin typeface="Comic Sans MS" panose="030F0702030302020204" pitchFamily="66" charset="0"/>
              </a:rPr>
              <a:t>CPU</a:t>
            </a:r>
            <a:r>
              <a:rPr lang="zh-CN" altLang="en-US" sz="2800" b="1" dirty="0">
                <a:latin typeface="Comic Sans MS" panose="030F0702030302020204" pitchFamily="66" charset="0"/>
              </a:rPr>
              <a:t>会在</a:t>
            </a:r>
            <a:r>
              <a:rPr lang="en-US" altLang="zh-CN" sz="2800" b="1" dirty="0">
                <a:latin typeface="Comic Sans MS" panose="030F0702030302020204" pitchFamily="66" charset="0"/>
              </a:rPr>
              <a:t>T3</a:t>
            </a:r>
            <a:r>
              <a:rPr lang="zh-CN" altLang="en-US" sz="2800" b="1" dirty="0">
                <a:latin typeface="Comic Sans MS" panose="030F0702030302020204" pitchFamily="66" charset="0"/>
              </a:rPr>
              <a:t>之后自动插入</a:t>
            </a:r>
            <a:r>
              <a:rPr lang="en-US" altLang="zh-CN" sz="2800" b="1" dirty="0">
                <a:latin typeface="Comic Sans MS" panose="030F0702030302020204" pitchFamily="66" charset="0"/>
              </a:rPr>
              <a:t>1</a:t>
            </a:r>
            <a:r>
              <a:rPr lang="zh-CN" altLang="en-US" sz="2800" b="1" dirty="0">
                <a:latin typeface="Comic Sans MS" panose="030F0702030302020204" pitchFamily="66" charset="0"/>
              </a:rPr>
              <a:t>个或多个附加的时钟周期</a:t>
            </a:r>
            <a:r>
              <a:rPr lang="en-US" altLang="zh-CN" sz="2800" b="1" dirty="0">
                <a:latin typeface="Comic Sans MS" panose="030F0702030302020204" pitchFamily="66" charset="0"/>
              </a:rPr>
              <a:t>TW</a:t>
            </a:r>
            <a:r>
              <a:rPr lang="zh-CN" altLang="en-US" sz="2800" b="1" dirty="0">
                <a:latin typeface="Comic Sans MS" panose="030F0702030302020204" pitchFamily="66" charset="0"/>
              </a:rPr>
              <a:t>，   </a:t>
            </a:r>
            <a:r>
              <a:rPr lang="en-US" altLang="zh-CN" sz="2800" b="1" dirty="0">
                <a:latin typeface="Comic Sans MS" panose="030F0702030302020204" pitchFamily="66" charset="0"/>
              </a:rPr>
              <a:t>Tw</a:t>
            </a:r>
            <a:r>
              <a:rPr lang="zh-CN" altLang="en-US" sz="2800" b="1" dirty="0">
                <a:latin typeface="Comic Sans MS" panose="030F0702030302020204" pitchFamily="66" charset="0"/>
              </a:rPr>
              <a:t>称为等待状态，在</a:t>
            </a:r>
            <a:r>
              <a:rPr lang="en-US" altLang="zh-CN" sz="2800" b="1" dirty="0">
                <a:latin typeface="Comic Sans MS" panose="030F0702030302020204" pitchFamily="66" charset="0"/>
              </a:rPr>
              <a:t>Tw</a:t>
            </a:r>
            <a:r>
              <a:rPr lang="zh-CN" altLang="en-US" sz="2800" b="1" dirty="0">
                <a:latin typeface="Comic Sans MS" panose="030F0702030302020204" pitchFamily="66" charset="0"/>
              </a:rPr>
              <a:t>状态，总线上的信息和</a:t>
            </a:r>
            <a:r>
              <a:rPr lang="en-US" altLang="zh-CN" sz="2800" b="1" dirty="0">
                <a:latin typeface="Comic Sans MS" panose="030F0702030302020204" pitchFamily="66" charset="0"/>
              </a:rPr>
              <a:t>T3 </a:t>
            </a:r>
            <a:r>
              <a:rPr lang="zh-CN" altLang="en-US" sz="2800" b="1" dirty="0">
                <a:latin typeface="Comic Sans MS" panose="030F0702030302020204" pitchFamily="66" charset="0"/>
              </a:rPr>
              <a:t>状态的信息一样。只有在指定的存储器或外设已经完成数据传送时，它们又通过“</a:t>
            </a:r>
            <a:r>
              <a:rPr lang="en-US" altLang="zh-CN" sz="2800" b="1" dirty="0">
                <a:latin typeface="Comic Sans MS" panose="030F0702030302020204" pitchFamily="66" charset="0"/>
              </a:rPr>
              <a:t>READY”</a:t>
            </a:r>
            <a:r>
              <a:rPr lang="zh-CN" altLang="en-US" sz="2800" b="1" dirty="0">
                <a:latin typeface="Comic Sans MS" panose="030F0702030302020204" pitchFamily="66" charset="0"/>
              </a:rPr>
              <a:t>的信号线向</a:t>
            </a:r>
            <a:r>
              <a:rPr lang="en-US" altLang="zh-CN" sz="2800" b="1" dirty="0">
                <a:latin typeface="Comic Sans MS" panose="030F0702030302020204" pitchFamily="66" charset="0"/>
              </a:rPr>
              <a:t>CPU</a:t>
            </a:r>
            <a:r>
              <a:rPr lang="zh-CN" altLang="en-US" sz="2800" b="1" dirty="0">
                <a:latin typeface="Comic Sans MS" panose="030F0702030302020204" pitchFamily="66" charset="0"/>
              </a:rPr>
              <a:t>发出一个“准备好”信号，之后</a:t>
            </a:r>
            <a:r>
              <a:rPr lang="en-US" altLang="zh-CN" sz="2800" b="1" dirty="0">
                <a:latin typeface="Comic Sans MS" panose="030F0702030302020204" pitchFamily="66" charset="0"/>
              </a:rPr>
              <a:t>CPU</a:t>
            </a:r>
            <a:r>
              <a:rPr lang="zh-CN" altLang="en-US" sz="2800" b="1" dirty="0">
                <a:latin typeface="Comic Sans MS" panose="030F0702030302020204" pitchFamily="66" charset="0"/>
              </a:rPr>
              <a:t>才会自动脱离</a:t>
            </a:r>
            <a:r>
              <a:rPr lang="en-US" altLang="zh-CN" sz="2800" b="1" dirty="0">
                <a:latin typeface="Comic Sans MS" panose="030F0702030302020204" pitchFamily="66" charset="0"/>
              </a:rPr>
              <a:t>TW</a:t>
            </a:r>
            <a:r>
              <a:rPr lang="zh-CN" altLang="en-US" sz="2800" b="1" dirty="0">
                <a:latin typeface="Comic Sans MS" panose="030F0702030302020204" pitchFamily="66" charset="0"/>
              </a:rPr>
              <a:t>状态而进入</a:t>
            </a:r>
            <a:r>
              <a:rPr lang="en-US" altLang="zh-CN" sz="2800" b="1" dirty="0">
                <a:latin typeface="Comic Sans MS" panose="030F0702030302020204" pitchFamily="66" charset="0"/>
              </a:rPr>
              <a:t>T4</a:t>
            </a:r>
            <a:r>
              <a:rPr lang="zh-CN" altLang="en-US" sz="2800" b="1" dirty="0">
                <a:latin typeface="Comic Sans MS" panose="030F0702030302020204" pitchFamily="66" charset="0"/>
              </a:rPr>
              <a:t>状态。  </a:t>
            </a:r>
          </a:p>
          <a:p>
            <a:pPr eaLnBrk="1" hangingPunct="1">
              <a:spcBef>
                <a:spcPct val="0"/>
              </a:spcBef>
              <a:buClrTx/>
              <a:buNone/>
            </a:pPr>
            <a:endParaRPr kumimoji="1" lang="zh-CN" altLang="en-US" b="1" dirty="0">
              <a:solidFill>
                <a:srgbClr val="008000"/>
              </a:solidFill>
              <a:latin typeface="Times New Roman" panose="02020603050405020304" pitchFamily="18" charset="0"/>
            </a:endParaRPr>
          </a:p>
          <a:p>
            <a:pPr lvl="0" eaLnBrk="1" hangingPunct="1">
              <a:buClr>
                <a:srgbClr val="CC0000"/>
              </a:buClr>
              <a:buNone/>
            </a:pP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133</a:t>
            </a:fld>
            <a:endParaRPr lang="en-US" altLang="zh-CN" dirty="0"/>
          </a:p>
        </p:txBody>
      </p:sp>
    </p:spTree>
    <p:extLst>
      <p:ext uri="{BB962C8B-B14F-4D97-AF65-F5344CB8AC3E}">
        <p14:creationId xmlns:p14="http://schemas.microsoft.com/office/powerpoint/2010/main" val="92719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idx="4294967295"/>
          </p:nvPr>
        </p:nvSpPr>
        <p:spPr>
          <a:xfrm>
            <a:off x="0" y="73687"/>
            <a:ext cx="8001000" cy="539750"/>
          </a:xfrm>
        </p:spPr>
        <p:txBody>
          <a:bodyPr/>
          <a:lstStyle/>
          <a:p>
            <a:pPr eaLnBrk="1" hangingPunct="1"/>
            <a:r>
              <a:rPr lang="en-US" altLang="zh-CN" sz="3200" dirty="0" smtClean="0">
                <a:solidFill>
                  <a:srgbClr val="333399"/>
                </a:solidFill>
                <a:latin typeface="Times New Roman" panose="02020603050405020304" pitchFamily="18" charset="0"/>
              </a:rPr>
              <a:t>(1) </a:t>
            </a:r>
            <a:r>
              <a:rPr lang="zh-CN" altLang="en-US" sz="3200" dirty="0" smtClean="0">
                <a:solidFill>
                  <a:srgbClr val="333399"/>
                </a:solidFill>
                <a:latin typeface="Times New Roman" panose="02020603050405020304" pitchFamily="18" charset="0"/>
              </a:rPr>
              <a:t>最小方式下的总线读操作</a:t>
            </a:r>
            <a:endParaRPr lang="en-US" altLang="zh-CN" sz="2000" baseline="-25000" dirty="0" smtClean="0">
              <a:solidFill>
                <a:srgbClr val="FF3300"/>
              </a:solidFill>
              <a:latin typeface="Times New Roman" panose="02020603050405020304" pitchFamily="18" charset="0"/>
            </a:endParaRPr>
          </a:p>
        </p:txBody>
      </p:sp>
      <p:sp>
        <p:nvSpPr>
          <p:cNvPr id="2" name="灯片编号占位符 1"/>
          <p:cNvSpPr>
            <a:spLocks noGrp="1"/>
          </p:cNvSpPr>
          <p:nvPr>
            <p:ph type="sldNum" sz="quarter" idx="4294967295"/>
          </p:nvPr>
        </p:nvSpPr>
        <p:spPr>
          <a:xfrm>
            <a:off x="8420100" y="6245225"/>
            <a:ext cx="723900" cy="476250"/>
          </a:xfrm>
        </p:spPr>
        <p:txBody>
          <a:bodyPr/>
          <a:lstStyle/>
          <a:p>
            <a:pPr>
              <a:defRPr/>
            </a:pPr>
            <a:fld id="{AA7DB6B8-5B37-4353-950C-70ADFD33004C}" type="slidenum">
              <a:rPr lang="en-US" altLang="zh-CN" smtClean="0"/>
              <a:pPr>
                <a:defRPr/>
              </a:pPr>
              <a:t>134</a:t>
            </a:fld>
            <a:endParaRPr lang="en-US" altLang="zh-CN"/>
          </a:p>
        </p:txBody>
      </p:sp>
      <p:grpSp>
        <p:nvGrpSpPr>
          <p:cNvPr id="188419" name="Group 12"/>
          <p:cNvGrpSpPr>
            <a:grpSpLocks/>
          </p:cNvGrpSpPr>
          <p:nvPr/>
        </p:nvGrpSpPr>
        <p:grpSpPr bwMode="auto">
          <a:xfrm>
            <a:off x="323528" y="666749"/>
            <a:ext cx="7560840" cy="6054725"/>
            <a:chOff x="340" y="618"/>
            <a:chExt cx="4536" cy="3664"/>
          </a:xfrm>
        </p:grpSpPr>
        <p:pic>
          <p:nvPicPr>
            <p:cNvPr id="188420" name="Picture 4" descr="wx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 y="618"/>
              <a:ext cx="4536" cy="3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1" name="Line 5"/>
            <p:cNvSpPr>
              <a:spLocks noChangeShapeType="1"/>
            </p:cNvSpPr>
            <p:nvPr/>
          </p:nvSpPr>
          <p:spPr bwMode="auto">
            <a:xfrm>
              <a:off x="1519" y="749"/>
              <a:ext cx="0" cy="340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22" name="Line 6"/>
            <p:cNvSpPr>
              <a:spLocks noChangeShapeType="1"/>
            </p:cNvSpPr>
            <p:nvPr/>
          </p:nvSpPr>
          <p:spPr bwMode="auto">
            <a:xfrm>
              <a:off x="2109" y="754"/>
              <a:ext cx="0" cy="340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23" name="Line 7"/>
            <p:cNvSpPr>
              <a:spLocks noChangeShapeType="1"/>
            </p:cNvSpPr>
            <p:nvPr/>
          </p:nvSpPr>
          <p:spPr bwMode="auto">
            <a:xfrm>
              <a:off x="2699" y="754"/>
              <a:ext cx="0" cy="340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24" name="Line 9"/>
            <p:cNvSpPr>
              <a:spLocks noChangeShapeType="1"/>
            </p:cNvSpPr>
            <p:nvPr/>
          </p:nvSpPr>
          <p:spPr bwMode="auto">
            <a:xfrm>
              <a:off x="3334" y="754"/>
              <a:ext cx="0" cy="340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25" name="Line 10"/>
            <p:cNvSpPr>
              <a:spLocks noChangeShapeType="1"/>
            </p:cNvSpPr>
            <p:nvPr/>
          </p:nvSpPr>
          <p:spPr bwMode="auto">
            <a:xfrm>
              <a:off x="3923" y="754"/>
              <a:ext cx="0" cy="340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26" name="Line 11"/>
            <p:cNvSpPr>
              <a:spLocks noChangeShapeType="1"/>
            </p:cNvSpPr>
            <p:nvPr/>
          </p:nvSpPr>
          <p:spPr bwMode="auto">
            <a:xfrm>
              <a:off x="4513" y="754"/>
              <a:ext cx="0" cy="340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7418472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a:xfrm>
            <a:off x="0" y="44265"/>
            <a:ext cx="8001000" cy="539750"/>
          </a:xfrm>
        </p:spPr>
        <p:txBody>
          <a:bodyPr/>
          <a:lstStyle/>
          <a:p>
            <a:pPr eaLnBrk="1" hangingPunct="1"/>
            <a:r>
              <a:rPr lang="en-US" altLang="zh-CN" sz="3200" dirty="0" smtClean="0">
                <a:latin typeface="Times New Roman" panose="02020603050405020304" pitchFamily="18" charset="0"/>
              </a:rPr>
              <a:t>(2) </a:t>
            </a:r>
            <a:r>
              <a:rPr lang="zh-CN" altLang="en-US" sz="3200" dirty="0" smtClean="0">
                <a:latin typeface="Times New Roman" panose="02020603050405020304" pitchFamily="18" charset="0"/>
              </a:rPr>
              <a:t>最小方式下的总线写操作</a:t>
            </a:r>
          </a:p>
        </p:txBody>
      </p:sp>
      <p:sp>
        <p:nvSpPr>
          <p:cNvPr id="2" name="灯片编号占位符 1"/>
          <p:cNvSpPr>
            <a:spLocks noGrp="1"/>
          </p:cNvSpPr>
          <p:nvPr>
            <p:ph type="sldNum" sz="quarter" idx="4294967295"/>
          </p:nvPr>
        </p:nvSpPr>
        <p:spPr>
          <a:xfrm>
            <a:off x="8420100" y="6245225"/>
            <a:ext cx="723900" cy="476250"/>
          </a:xfrm>
        </p:spPr>
        <p:txBody>
          <a:bodyPr/>
          <a:lstStyle/>
          <a:p>
            <a:pPr>
              <a:defRPr/>
            </a:pPr>
            <a:fld id="{AA7DB6B8-5B37-4353-950C-70ADFD33004C}" type="slidenum">
              <a:rPr lang="en-US" altLang="zh-CN" smtClean="0"/>
              <a:pPr>
                <a:defRPr/>
              </a:pPr>
              <a:t>135</a:t>
            </a:fld>
            <a:endParaRPr lang="en-US" altLang="zh-CN"/>
          </a:p>
        </p:txBody>
      </p:sp>
      <p:grpSp>
        <p:nvGrpSpPr>
          <p:cNvPr id="189443" name="Group 11"/>
          <p:cNvGrpSpPr>
            <a:grpSpLocks/>
          </p:cNvGrpSpPr>
          <p:nvPr/>
        </p:nvGrpSpPr>
        <p:grpSpPr bwMode="auto">
          <a:xfrm>
            <a:off x="107504" y="720725"/>
            <a:ext cx="7416824" cy="6137275"/>
            <a:chOff x="340" y="572"/>
            <a:chExt cx="4264" cy="3630"/>
          </a:xfrm>
        </p:grpSpPr>
        <p:pic>
          <p:nvPicPr>
            <p:cNvPr id="189444" name="Picture 4" descr="wx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 y="572"/>
              <a:ext cx="4264" cy="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5" name="Line 5"/>
            <p:cNvSpPr>
              <a:spLocks noChangeShapeType="1"/>
            </p:cNvSpPr>
            <p:nvPr/>
          </p:nvSpPr>
          <p:spPr bwMode="auto">
            <a:xfrm>
              <a:off x="1474" y="618"/>
              <a:ext cx="0" cy="35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446" name="Line 6"/>
            <p:cNvSpPr>
              <a:spLocks noChangeShapeType="1"/>
            </p:cNvSpPr>
            <p:nvPr/>
          </p:nvSpPr>
          <p:spPr bwMode="auto">
            <a:xfrm>
              <a:off x="2064" y="618"/>
              <a:ext cx="0" cy="35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447" name="Line 7"/>
            <p:cNvSpPr>
              <a:spLocks noChangeShapeType="1"/>
            </p:cNvSpPr>
            <p:nvPr/>
          </p:nvSpPr>
          <p:spPr bwMode="auto">
            <a:xfrm>
              <a:off x="2653" y="572"/>
              <a:ext cx="0" cy="35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448" name="Line 8"/>
            <p:cNvSpPr>
              <a:spLocks noChangeShapeType="1"/>
            </p:cNvSpPr>
            <p:nvPr/>
          </p:nvSpPr>
          <p:spPr bwMode="auto">
            <a:xfrm>
              <a:off x="3243" y="618"/>
              <a:ext cx="0" cy="35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449" name="Line 9"/>
            <p:cNvSpPr>
              <a:spLocks noChangeShapeType="1"/>
            </p:cNvSpPr>
            <p:nvPr/>
          </p:nvSpPr>
          <p:spPr bwMode="auto">
            <a:xfrm>
              <a:off x="3833" y="618"/>
              <a:ext cx="0" cy="35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450" name="Line 10"/>
            <p:cNvSpPr>
              <a:spLocks noChangeShapeType="1"/>
            </p:cNvSpPr>
            <p:nvPr/>
          </p:nvSpPr>
          <p:spPr bwMode="auto">
            <a:xfrm>
              <a:off x="4422" y="618"/>
              <a:ext cx="0" cy="35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815626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zh-CN" altLang="en-US" b="1" dirty="0" smtClean="0"/>
              <a:t>（</a:t>
            </a:r>
            <a:r>
              <a:rPr lang="en-US" altLang="zh-CN" b="1" dirty="0" smtClean="0"/>
              <a:t>3</a:t>
            </a:r>
            <a:r>
              <a:rPr lang="zh-CN" altLang="en-US" b="1" dirty="0" smtClean="0"/>
              <a:t>）</a:t>
            </a:r>
            <a:r>
              <a:rPr lang="en-US" altLang="zh-CN" b="1" dirty="0" smtClean="0"/>
              <a:t> </a:t>
            </a:r>
            <a:r>
              <a:rPr lang="zh-CN" altLang="en-US" b="1" dirty="0" smtClean="0"/>
              <a:t>空总线操作</a:t>
            </a:r>
            <a:endParaRPr kumimoji="1" lang="en-US" altLang="zh-CN" b="1" dirty="0">
              <a:solidFill>
                <a:srgbClr val="000000"/>
              </a:solidFill>
              <a:latin typeface="Times New Roman" panose="02020603050405020304" pitchFamily="18" charset="0"/>
            </a:endParaRPr>
          </a:p>
          <a:p>
            <a:pPr lvl="0" eaLnBrk="1" hangingPunct="1">
              <a:buClr>
                <a:srgbClr val="CC0000"/>
              </a:buClr>
              <a:buNone/>
            </a:pPr>
            <a:r>
              <a:rPr lang="zh-CN" altLang="en-US" sz="2800" b="1" dirty="0" smtClean="0">
                <a:latin typeface="Comic Sans MS" panose="030F0702030302020204" pitchFamily="66" charset="0"/>
              </a:rPr>
              <a:t>     </a:t>
            </a:r>
            <a:r>
              <a:rPr kumimoji="1" lang="en-US" altLang="zh-CN" sz="2800" b="1" dirty="0">
                <a:solidFill>
                  <a:srgbClr val="008000"/>
                </a:solidFill>
              </a:rPr>
              <a:t>8086</a:t>
            </a:r>
            <a:r>
              <a:rPr kumimoji="1" lang="zh-CN" altLang="en-US" sz="2800" b="1" dirty="0">
                <a:solidFill>
                  <a:srgbClr val="008000"/>
                </a:solidFill>
              </a:rPr>
              <a:t>只有在</a:t>
            </a:r>
            <a:r>
              <a:rPr kumimoji="1" lang="en-US" altLang="zh-CN" sz="2800" b="1" dirty="0">
                <a:solidFill>
                  <a:srgbClr val="008000"/>
                </a:solidFill>
              </a:rPr>
              <a:t>CPU</a:t>
            </a:r>
            <a:r>
              <a:rPr kumimoji="1" lang="zh-CN" altLang="en-US" sz="2800" b="1" dirty="0">
                <a:solidFill>
                  <a:srgbClr val="008000"/>
                </a:solidFill>
              </a:rPr>
              <a:t>于存储器或外设要传送指令或</a:t>
            </a:r>
          </a:p>
          <a:p>
            <a:pPr lvl="0" eaLnBrk="1" hangingPunct="1">
              <a:buClr>
                <a:srgbClr val="CC0000"/>
              </a:buClr>
              <a:buNone/>
            </a:pPr>
            <a:r>
              <a:rPr kumimoji="1" lang="zh-CN" altLang="en-US" sz="2800" b="1" dirty="0">
                <a:solidFill>
                  <a:srgbClr val="008000"/>
                </a:solidFill>
              </a:rPr>
              <a:t>操作时，才能执行如上所述的总线周期，若</a:t>
            </a:r>
            <a:r>
              <a:rPr kumimoji="1" lang="en-US" altLang="zh-CN" sz="2800" b="1" dirty="0">
                <a:solidFill>
                  <a:srgbClr val="008000"/>
                </a:solidFill>
              </a:rPr>
              <a:t>CPU</a:t>
            </a:r>
            <a:r>
              <a:rPr kumimoji="1" lang="zh-CN" altLang="en-US" sz="2800" b="1" dirty="0">
                <a:solidFill>
                  <a:srgbClr val="008000"/>
                </a:solidFill>
              </a:rPr>
              <a:t>不</a:t>
            </a:r>
          </a:p>
          <a:p>
            <a:pPr lvl="0" eaLnBrk="1" hangingPunct="1">
              <a:buClr>
                <a:srgbClr val="CC0000"/>
              </a:buClr>
              <a:buNone/>
            </a:pPr>
            <a:r>
              <a:rPr kumimoji="1" lang="zh-CN" altLang="en-US" sz="2800" b="1" dirty="0">
                <a:solidFill>
                  <a:srgbClr val="008000"/>
                </a:solidFill>
              </a:rPr>
              <a:t>执行总线周期，总线接口部件就不和总线打交道，</a:t>
            </a:r>
          </a:p>
          <a:p>
            <a:pPr lvl="0" eaLnBrk="1" hangingPunct="1">
              <a:buClr>
                <a:srgbClr val="CC0000"/>
              </a:buClr>
              <a:buNone/>
            </a:pPr>
            <a:r>
              <a:rPr kumimoji="1" lang="zh-CN" altLang="en-US" sz="2800" b="1" dirty="0">
                <a:solidFill>
                  <a:srgbClr val="008000"/>
                </a:solidFill>
              </a:rPr>
              <a:t>进行总线空闲周期</a:t>
            </a:r>
            <a:r>
              <a:rPr kumimoji="1" lang="en-US" altLang="zh-CN" sz="2800" b="1" dirty="0">
                <a:solidFill>
                  <a:srgbClr val="008000"/>
                </a:solidFill>
              </a:rPr>
              <a:t>T</a:t>
            </a:r>
            <a:r>
              <a:rPr kumimoji="1" lang="en-US" altLang="zh-CN" sz="2800" b="1" baseline="-25000" dirty="0">
                <a:solidFill>
                  <a:srgbClr val="008000"/>
                </a:solidFill>
              </a:rPr>
              <a:t>1</a:t>
            </a:r>
            <a:r>
              <a:rPr kumimoji="1" lang="en-US" altLang="zh-CN" sz="2800" b="1" dirty="0">
                <a:solidFill>
                  <a:srgbClr val="008000"/>
                </a:solidFill>
              </a:rPr>
              <a:t> </a:t>
            </a:r>
            <a:r>
              <a:rPr kumimoji="1" lang="zh-CN" altLang="en-US" sz="2800" b="1" dirty="0" smtClean="0">
                <a:solidFill>
                  <a:srgbClr val="008000"/>
                </a:solidFill>
              </a:rPr>
              <a:t>。实际上</a:t>
            </a:r>
            <a:r>
              <a:rPr kumimoji="1" lang="zh-CN" altLang="en-US" sz="2800" b="1" dirty="0">
                <a:solidFill>
                  <a:srgbClr val="008000"/>
                </a:solidFill>
              </a:rPr>
              <a:t>，总线空操作是总线接口部件对</a:t>
            </a:r>
            <a:r>
              <a:rPr kumimoji="1" lang="zh-CN" altLang="en-US" sz="2800" b="1" dirty="0" smtClean="0">
                <a:solidFill>
                  <a:srgbClr val="008000"/>
                </a:solidFill>
              </a:rPr>
              <a:t>执行部件</a:t>
            </a:r>
            <a:r>
              <a:rPr kumimoji="1" lang="zh-CN" altLang="en-US" sz="2800" b="1" dirty="0">
                <a:solidFill>
                  <a:srgbClr val="008000"/>
                </a:solidFill>
              </a:rPr>
              <a:t>的等待。内部程序依然在执行。</a:t>
            </a:r>
          </a:p>
          <a:p>
            <a:pPr indent="0" eaLnBrk="1" hangingPunct="1">
              <a:lnSpc>
                <a:spcPct val="90000"/>
              </a:lnSpc>
              <a:buNone/>
            </a:pPr>
            <a:endParaRPr lang="zh-CN" altLang="en-US" sz="2800" b="1" dirty="0">
              <a:latin typeface="Comic Sans MS" panose="030F0702030302020204" pitchFamily="66" charset="0"/>
            </a:endParaRPr>
          </a:p>
          <a:p>
            <a:pPr eaLnBrk="1" hangingPunct="1">
              <a:spcBef>
                <a:spcPct val="0"/>
              </a:spcBef>
              <a:buClrTx/>
              <a:buNone/>
            </a:pPr>
            <a:endParaRPr kumimoji="1" lang="zh-CN" altLang="en-US" b="1" dirty="0">
              <a:solidFill>
                <a:srgbClr val="008000"/>
              </a:solidFill>
              <a:latin typeface="Times New Roman" panose="02020603050405020304" pitchFamily="18" charset="0"/>
            </a:endParaRPr>
          </a:p>
          <a:p>
            <a:pPr lvl="0" eaLnBrk="1" hangingPunct="1">
              <a:buClr>
                <a:srgbClr val="CC0000"/>
              </a:buClr>
              <a:buNone/>
            </a:pP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136</a:t>
            </a:fld>
            <a:endParaRPr lang="en-US" altLang="zh-CN" dirty="0"/>
          </a:p>
        </p:txBody>
      </p:sp>
    </p:spTree>
    <p:extLst>
      <p:ext uri="{BB962C8B-B14F-4D97-AF65-F5344CB8AC3E}">
        <p14:creationId xmlns:p14="http://schemas.microsoft.com/office/powerpoint/2010/main" val="2548625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endParaRPr kumimoji="1" lang="en-US" altLang="zh-CN" b="1" dirty="0">
              <a:solidFill>
                <a:srgbClr val="000000"/>
              </a:solidFill>
              <a:latin typeface="Times New Roman" panose="02020603050405020304" pitchFamily="18" charset="0"/>
            </a:endParaRPr>
          </a:p>
          <a:p>
            <a:pPr marL="609600" lvl="0" indent="-609600" eaLnBrk="1" hangingPunct="1">
              <a:buClr>
                <a:srgbClr val="CC0000"/>
              </a:buClr>
              <a:buNone/>
            </a:pPr>
            <a:r>
              <a:rPr lang="en-US" altLang="zh-CN" b="1" dirty="0">
                <a:solidFill>
                  <a:srgbClr val="800000"/>
                </a:solidFill>
                <a:latin typeface="Times New Roman" panose="02020603050405020304" pitchFamily="18" charset="0"/>
              </a:rPr>
              <a:t>1</a:t>
            </a:r>
            <a:r>
              <a:rPr lang="zh-CN" altLang="en-US" b="1" dirty="0">
                <a:solidFill>
                  <a:srgbClr val="800000"/>
                </a:solidFill>
                <a:latin typeface="Times New Roman" panose="02020603050405020304" pitchFamily="18" charset="0"/>
              </a:rPr>
              <a:t>）</a:t>
            </a:r>
            <a:r>
              <a:rPr lang="en-US" altLang="zh-CN" b="1" dirty="0">
                <a:solidFill>
                  <a:srgbClr val="800000"/>
                </a:solidFill>
                <a:latin typeface="Times New Roman" panose="02020603050405020304" pitchFamily="18" charset="0"/>
              </a:rPr>
              <a:t>8086</a:t>
            </a:r>
            <a:r>
              <a:rPr lang="zh-CN" altLang="en-US" b="1" dirty="0">
                <a:solidFill>
                  <a:srgbClr val="800000"/>
                </a:solidFill>
                <a:latin typeface="Times New Roman" panose="02020603050405020304" pitchFamily="18" charset="0"/>
              </a:rPr>
              <a:t>的中断分类</a:t>
            </a:r>
            <a:r>
              <a:rPr lang="zh-CN" altLang="en-US" dirty="0">
                <a:solidFill>
                  <a:srgbClr val="003366"/>
                </a:solidFill>
              </a:rPr>
              <a:t> </a:t>
            </a:r>
          </a:p>
          <a:p>
            <a:pPr marL="609600" lvl="0" indent="-609600" eaLnBrk="1" hangingPunct="1">
              <a:buClr>
                <a:srgbClr val="CC0000"/>
              </a:buClr>
              <a:buNone/>
            </a:pPr>
            <a:r>
              <a:rPr lang="zh-CN" altLang="en-US" dirty="0">
                <a:solidFill>
                  <a:srgbClr val="003366"/>
                </a:solidFill>
              </a:rPr>
              <a:t>    </a:t>
            </a:r>
            <a:r>
              <a:rPr lang="en-US" altLang="zh-CN" dirty="0">
                <a:solidFill>
                  <a:srgbClr val="003366"/>
                </a:solidFill>
              </a:rPr>
              <a:t>8086/8088</a:t>
            </a:r>
            <a:r>
              <a:rPr lang="zh-CN" altLang="en-US" dirty="0">
                <a:solidFill>
                  <a:srgbClr val="003366"/>
                </a:solidFill>
              </a:rPr>
              <a:t>可以处理</a:t>
            </a:r>
            <a:r>
              <a:rPr lang="en-US" altLang="zh-CN" dirty="0">
                <a:solidFill>
                  <a:srgbClr val="003366"/>
                </a:solidFill>
              </a:rPr>
              <a:t>256</a:t>
            </a:r>
            <a:r>
              <a:rPr lang="zh-CN" altLang="en-US" dirty="0">
                <a:solidFill>
                  <a:srgbClr val="003366"/>
                </a:solidFill>
              </a:rPr>
              <a:t>种不同的中断，每个中</a:t>
            </a:r>
          </a:p>
          <a:p>
            <a:pPr marL="609600" lvl="0" indent="-609600" eaLnBrk="1" hangingPunct="1">
              <a:buClr>
                <a:srgbClr val="CC0000"/>
              </a:buClr>
              <a:buNone/>
            </a:pPr>
            <a:r>
              <a:rPr lang="zh-CN" altLang="en-US" dirty="0">
                <a:solidFill>
                  <a:srgbClr val="003366"/>
                </a:solidFill>
              </a:rPr>
              <a:t>断都对应一个类型码，所以</a:t>
            </a:r>
            <a:r>
              <a:rPr lang="en-US" altLang="zh-CN" dirty="0">
                <a:solidFill>
                  <a:srgbClr val="003366"/>
                </a:solidFill>
              </a:rPr>
              <a:t>256</a:t>
            </a:r>
            <a:r>
              <a:rPr lang="zh-CN" altLang="en-US" dirty="0">
                <a:solidFill>
                  <a:srgbClr val="003366"/>
                </a:solidFill>
              </a:rPr>
              <a:t>种中断对应的中断类</a:t>
            </a:r>
          </a:p>
          <a:p>
            <a:pPr marL="609600" lvl="0" indent="-609600" eaLnBrk="1" hangingPunct="1">
              <a:buClr>
                <a:srgbClr val="CC0000"/>
              </a:buClr>
              <a:buNone/>
            </a:pPr>
            <a:r>
              <a:rPr lang="zh-CN" altLang="en-US" dirty="0">
                <a:solidFill>
                  <a:srgbClr val="003366"/>
                </a:solidFill>
              </a:rPr>
              <a:t>型码为</a:t>
            </a:r>
            <a:r>
              <a:rPr lang="en-US" altLang="zh-CN" dirty="0">
                <a:solidFill>
                  <a:srgbClr val="003366"/>
                </a:solidFill>
              </a:rPr>
              <a:t>0~255</a:t>
            </a:r>
            <a:r>
              <a:rPr lang="zh-CN" altLang="en-US" dirty="0" smtClean="0">
                <a:solidFill>
                  <a:srgbClr val="003366"/>
                </a:solidFill>
              </a:rPr>
              <a:t>。根据</a:t>
            </a:r>
            <a:r>
              <a:rPr lang="zh-CN" altLang="en-US" dirty="0">
                <a:solidFill>
                  <a:srgbClr val="003366"/>
                </a:solidFill>
              </a:rPr>
              <a:t>产生中断的方法分</a:t>
            </a:r>
            <a:r>
              <a:rPr lang="zh-CN" altLang="en-US" dirty="0" smtClean="0">
                <a:solidFill>
                  <a:srgbClr val="003366"/>
                </a:solidFill>
              </a:rPr>
              <a:t>：</a:t>
            </a:r>
            <a:endParaRPr lang="en-US" altLang="zh-CN" dirty="0" smtClean="0">
              <a:solidFill>
                <a:srgbClr val="003366"/>
              </a:solidFill>
            </a:endParaRPr>
          </a:p>
          <a:p>
            <a:pPr marL="609600" lvl="0" indent="-609600" eaLnBrk="1" hangingPunct="1">
              <a:buClr>
                <a:srgbClr val="CC0000"/>
              </a:buClr>
              <a:buNone/>
            </a:pPr>
            <a:r>
              <a:rPr lang="zh-CN" altLang="en-US" b="1" dirty="0" smtClean="0">
                <a:solidFill>
                  <a:srgbClr val="CC0000"/>
                </a:solidFill>
                <a:latin typeface="Times New Roman" panose="02020603050405020304" pitchFamily="18" charset="0"/>
              </a:rPr>
              <a:t>硬件</a:t>
            </a:r>
            <a:r>
              <a:rPr lang="zh-CN" altLang="en-US" b="1" dirty="0">
                <a:solidFill>
                  <a:srgbClr val="CC0000"/>
                </a:solidFill>
                <a:latin typeface="Times New Roman" panose="02020603050405020304" pitchFamily="18" charset="0"/>
              </a:rPr>
              <a:t>中断</a:t>
            </a:r>
            <a:r>
              <a:rPr lang="en-US" altLang="zh-CN" b="1" dirty="0" smtClean="0">
                <a:solidFill>
                  <a:srgbClr val="CC0000"/>
                </a:solidFill>
                <a:latin typeface="Times New Roman" panose="02020603050405020304" pitchFamily="18" charset="0"/>
              </a:rPr>
              <a:t>:</a:t>
            </a:r>
            <a:r>
              <a:rPr lang="en-US" altLang="zh-CN" dirty="0" smtClean="0">
                <a:solidFill>
                  <a:srgbClr val="000000"/>
                </a:solidFill>
                <a:latin typeface="Times New Roman" panose="02020603050405020304" pitchFamily="18" charset="0"/>
              </a:rPr>
              <a:t> </a:t>
            </a:r>
            <a:r>
              <a:rPr lang="zh-CN" altLang="en-US" dirty="0" smtClean="0">
                <a:solidFill>
                  <a:srgbClr val="000000"/>
                </a:solidFill>
                <a:latin typeface="Times New Roman" panose="02020603050405020304" pitchFamily="18" charset="0"/>
              </a:rPr>
              <a:t>外部</a:t>
            </a:r>
            <a:r>
              <a:rPr lang="zh-CN" altLang="en-US" dirty="0">
                <a:solidFill>
                  <a:srgbClr val="000000"/>
                </a:solidFill>
                <a:latin typeface="Times New Roman" panose="02020603050405020304" pitchFamily="18" charset="0"/>
              </a:rPr>
              <a:t>的硬件产生，所以也称为外部中断。</a:t>
            </a:r>
            <a:r>
              <a:rPr lang="zh-CN" altLang="en-US" b="1" dirty="0">
                <a:solidFill>
                  <a:srgbClr val="CC0000"/>
                </a:solidFill>
              </a:rPr>
              <a:t> </a:t>
            </a:r>
            <a:endParaRPr lang="en-US" altLang="zh-CN" b="1" dirty="0" smtClean="0">
              <a:solidFill>
                <a:srgbClr val="CC0000"/>
              </a:solidFill>
            </a:endParaRPr>
          </a:p>
          <a:p>
            <a:pPr marL="609600" lvl="0" indent="-609600" eaLnBrk="1" hangingPunct="1">
              <a:buClr>
                <a:srgbClr val="CC0000"/>
              </a:buClr>
              <a:buNone/>
            </a:pPr>
            <a:r>
              <a:rPr lang="zh-CN" altLang="en-US" b="1" dirty="0" smtClean="0">
                <a:solidFill>
                  <a:srgbClr val="CC0000"/>
                </a:solidFill>
                <a:latin typeface="Times New Roman" panose="02020603050405020304" pitchFamily="18" charset="0"/>
              </a:rPr>
              <a:t>软件</a:t>
            </a:r>
            <a:r>
              <a:rPr lang="zh-CN" altLang="en-US" b="1" dirty="0">
                <a:solidFill>
                  <a:srgbClr val="CC0000"/>
                </a:solidFill>
                <a:latin typeface="Times New Roman" panose="02020603050405020304" pitchFamily="18" charset="0"/>
              </a:rPr>
              <a:t>中断</a:t>
            </a:r>
            <a:r>
              <a:rPr lang="en-US" altLang="zh-CN" b="1" dirty="0" smtClean="0">
                <a:solidFill>
                  <a:srgbClr val="CC0000"/>
                </a:solidFill>
                <a:latin typeface="Times New Roman" panose="02020603050405020304" pitchFamily="18" charset="0"/>
              </a:rPr>
              <a:t>:</a:t>
            </a:r>
            <a:r>
              <a:rPr lang="en-US" altLang="zh-CN" sz="2200" dirty="0" smtClean="0">
                <a:solidFill>
                  <a:srgbClr val="336699"/>
                </a:solidFill>
              </a:rPr>
              <a:t> </a:t>
            </a:r>
            <a:r>
              <a:rPr lang="en-US" altLang="zh-CN" sz="2200" dirty="0">
                <a:solidFill>
                  <a:srgbClr val="336699"/>
                </a:solidFill>
              </a:rPr>
              <a:t>CPU</a:t>
            </a:r>
            <a:r>
              <a:rPr lang="zh-CN" altLang="en-US" sz="2200" dirty="0">
                <a:solidFill>
                  <a:srgbClr val="336699"/>
                </a:solidFill>
              </a:rPr>
              <a:t>根据软件中的</a:t>
            </a:r>
            <a:r>
              <a:rPr lang="zh-CN" altLang="en-US" sz="2200" dirty="0">
                <a:solidFill>
                  <a:srgbClr val="009900"/>
                </a:solidFill>
              </a:rPr>
              <a:t>某条指令</a:t>
            </a:r>
            <a:r>
              <a:rPr lang="zh-CN" altLang="en-US" sz="2200" dirty="0">
                <a:solidFill>
                  <a:srgbClr val="336699"/>
                </a:solidFill>
              </a:rPr>
              <a:t>或软件对标志寄存器中</a:t>
            </a:r>
            <a:r>
              <a:rPr lang="zh-CN" altLang="en-US" sz="2200" dirty="0">
                <a:solidFill>
                  <a:srgbClr val="009900"/>
                </a:solidFill>
              </a:rPr>
              <a:t>某个标志的设置</a:t>
            </a:r>
            <a:r>
              <a:rPr lang="zh-CN" altLang="en-US" sz="2200" dirty="0">
                <a:solidFill>
                  <a:srgbClr val="336699"/>
                </a:solidFill>
              </a:rPr>
              <a:t>产生的，产生的过程完全和硬件电路无关。</a:t>
            </a:r>
            <a:endParaRPr lang="zh-CN" altLang="en-US" b="1" dirty="0">
              <a:solidFill>
                <a:srgbClr val="CC0000"/>
              </a:solidFill>
              <a:latin typeface="Times New Roman" panose="02020603050405020304" pitchFamily="18" charset="0"/>
            </a:endParaRPr>
          </a:p>
          <a:p>
            <a:pPr indent="0" eaLnBrk="1" hangingPunct="1">
              <a:lnSpc>
                <a:spcPct val="90000"/>
              </a:lnSpc>
              <a:buNone/>
            </a:pPr>
            <a:endParaRPr lang="zh-CN" altLang="en-US" sz="2800" b="1" dirty="0">
              <a:latin typeface="Comic Sans MS" panose="030F0702030302020204" pitchFamily="66" charset="0"/>
            </a:endParaRPr>
          </a:p>
          <a:p>
            <a:pPr eaLnBrk="1" hangingPunct="1">
              <a:spcBef>
                <a:spcPct val="0"/>
              </a:spcBef>
              <a:buClrTx/>
              <a:buNone/>
            </a:pPr>
            <a:endParaRPr kumimoji="1" lang="zh-CN" altLang="en-US" b="1" dirty="0">
              <a:solidFill>
                <a:srgbClr val="008000"/>
              </a:solidFill>
              <a:latin typeface="Times New Roman" panose="02020603050405020304" pitchFamily="18" charset="0"/>
            </a:endParaRPr>
          </a:p>
          <a:p>
            <a:pPr lvl="0" eaLnBrk="1" hangingPunct="1">
              <a:buClr>
                <a:srgbClr val="CC0000"/>
              </a:buClr>
              <a:buNone/>
            </a:pP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137</a:t>
            </a:fld>
            <a:endParaRPr lang="en-US" altLang="zh-CN" dirty="0"/>
          </a:p>
        </p:txBody>
      </p:sp>
    </p:spTree>
    <p:extLst>
      <p:ext uri="{BB962C8B-B14F-4D97-AF65-F5344CB8AC3E}">
        <p14:creationId xmlns:p14="http://schemas.microsoft.com/office/powerpoint/2010/main" val="1845145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zh-CN" altLang="en-US" dirty="0" smtClean="0">
                <a:solidFill>
                  <a:srgbClr val="003366"/>
                </a:solidFill>
              </a:rPr>
              <a:t>  </a:t>
            </a:r>
            <a:endParaRPr kumimoji="1" lang="zh-CN" altLang="en-US" b="1" dirty="0">
              <a:solidFill>
                <a:srgbClr val="008000"/>
              </a:solidFill>
              <a:latin typeface="Times New Roman" panose="02020603050405020304" pitchFamily="18" charset="0"/>
            </a:endParaRPr>
          </a:p>
          <a:p>
            <a:pPr lvl="0" eaLnBrk="1" hangingPunct="1">
              <a:buClr>
                <a:srgbClr val="CC0000"/>
              </a:buClr>
              <a:buNone/>
            </a:pP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138</a:t>
            </a:fld>
            <a:endParaRPr lang="en-US" altLang="zh-CN" dirty="0"/>
          </a:p>
        </p:txBody>
      </p:sp>
      <p:graphicFrame>
        <p:nvGraphicFramePr>
          <p:cNvPr id="5" name="Group 41"/>
          <p:cNvGraphicFramePr>
            <a:graphicFrameLocks/>
          </p:cNvGraphicFramePr>
          <p:nvPr>
            <p:extLst>
              <p:ext uri="{D42A27DB-BD31-4B8C-83A1-F6EECF244321}">
                <p14:modId xmlns:p14="http://schemas.microsoft.com/office/powerpoint/2010/main" val="3275147543"/>
              </p:ext>
            </p:extLst>
          </p:nvPr>
        </p:nvGraphicFramePr>
        <p:xfrm>
          <a:off x="688844" y="1844824"/>
          <a:ext cx="8136904" cy="4010083"/>
        </p:xfrm>
        <a:graphic>
          <a:graphicData uri="http://schemas.openxmlformats.org/drawingml/2006/table">
            <a:tbl>
              <a:tblPr/>
              <a:tblGrid>
                <a:gridCol w="820021">
                  <a:extLst>
                    <a:ext uri="{9D8B030D-6E8A-4147-A177-3AD203B41FA5}">
                      <a16:colId xmlns:a16="http://schemas.microsoft.com/office/drawing/2014/main" val="20000"/>
                    </a:ext>
                  </a:extLst>
                </a:gridCol>
                <a:gridCol w="2734410">
                  <a:extLst>
                    <a:ext uri="{9D8B030D-6E8A-4147-A177-3AD203B41FA5}">
                      <a16:colId xmlns:a16="http://schemas.microsoft.com/office/drawing/2014/main" val="20001"/>
                    </a:ext>
                  </a:extLst>
                </a:gridCol>
                <a:gridCol w="4582473">
                  <a:extLst>
                    <a:ext uri="{9D8B030D-6E8A-4147-A177-3AD203B41FA5}">
                      <a16:colId xmlns:a16="http://schemas.microsoft.com/office/drawing/2014/main" val="20002"/>
                    </a:ext>
                  </a:extLst>
                </a:gridCol>
              </a:tblGrid>
              <a:tr h="41349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Batang" pitchFamily="18" charset="-127"/>
                          <a:ea typeface="宋体"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smtClean="0">
                          <a:ln>
                            <a:noFill/>
                          </a:ln>
                          <a:solidFill>
                            <a:srgbClr val="669900"/>
                          </a:solidFill>
                          <a:effectLst/>
                          <a:latin typeface="Batang" pitchFamily="18" charset="-127"/>
                          <a:ea typeface="宋体" pitchFamily="2" charset="-122"/>
                        </a:rPr>
                        <a:t>非屏蔽中断</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669900"/>
                          </a:solidFill>
                          <a:effectLst/>
                          <a:latin typeface="Batang" pitchFamily="18" charset="-127"/>
                          <a:ea typeface="宋体" pitchFamily="2" charset="-122"/>
                        </a:rPr>
                        <a:t>可屏蔽中断</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5822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FF6600"/>
                          </a:solidFill>
                          <a:effectLst/>
                          <a:latin typeface="Batang" pitchFamily="18" charset="-127"/>
                          <a:ea typeface="宋体" pitchFamily="2" charset="-122"/>
                        </a:rPr>
                        <a:t>区分</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FF6600"/>
                          </a:solidFill>
                          <a:effectLst/>
                          <a:latin typeface="Batang" pitchFamily="18" charset="-127"/>
                          <a:ea typeface="宋体" pitchFamily="2" charset="-122"/>
                        </a:rPr>
                        <a:t>标志</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不受中断允许标志</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IF</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的屏蔽</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只有</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IF</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时，可屏蔽中断才能进入</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CPU</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如果</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IF</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时，可屏蔽中断被禁止</a:t>
                      </a:r>
                      <a:endParaRPr kumimoji="0" lang="zh-CN" altLang="en-US" sz="2000" b="1" i="0" u="none" strike="noStrike" cap="none" normalizeH="0" baseline="0" smtClean="0">
                        <a:ln>
                          <a:noFill/>
                        </a:ln>
                        <a:solidFill>
                          <a:schemeClr val="tx1"/>
                        </a:solidFill>
                        <a:effectLst/>
                        <a:latin typeface="Batang" pitchFamily="18" charset="-127"/>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6331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FF6600"/>
                          </a:solidFill>
                          <a:effectLst/>
                          <a:latin typeface="Batang" pitchFamily="18" charset="-127"/>
                          <a:ea typeface="宋体" pitchFamily="2" charset="-122"/>
                        </a:rPr>
                        <a:t>使用</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FF6600"/>
                          </a:solidFill>
                          <a:effectLst/>
                          <a:latin typeface="Batang" pitchFamily="18" charset="-127"/>
                          <a:ea typeface="宋体" pitchFamily="2" charset="-122"/>
                        </a:rPr>
                        <a:t>管脚</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通过</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NMI</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non-maskabel interrupt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）引脚进入</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通过</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CPU</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的</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INTR(interrupt)</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引脚进入的</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140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FF6600"/>
                          </a:solidFill>
                          <a:effectLst/>
                          <a:latin typeface="Batang" pitchFamily="18" charset="-127"/>
                          <a:ea typeface="宋体" pitchFamily="2" charset="-122"/>
                        </a:rPr>
                        <a:t>个数</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整个系统中只能有一个非屏蔽中断</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Batang" pitchFamily="18" charset="-127"/>
                          <a:ea typeface="宋体" pitchFamily="2" charset="-122"/>
                        </a:rPr>
                        <a:t>通过中断控制器（如</a:t>
                      </a:r>
                      <a:r>
                        <a:rPr kumimoji="0" lang="en-US" altLang="zh-CN" sz="2000" b="1" i="0" u="none" strike="noStrike" cap="none" normalizeH="0" baseline="0" smtClean="0">
                          <a:ln>
                            <a:noFill/>
                          </a:ln>
                          <a:solidFill>
                            <a:schemeClr val="tx1"/>
                          </a:solidFill>
                          <a:effectLst/>
                          <a:latin typeface="Batang" pitchFamily="18" charset="-127"/>
                          <a:ea typeface="宋体" pitchFamily="2" charset="-122"/>
                        </a:rPr>
                        <a:t>8259A</a:t>
                      </a:r>
                      <a:r>
                        <a:rPr kumimoji="0" lang="zh-CN" altLang="en-US" sz="2000" b="1" i="0" u="none" strike="noStrike" cap="none" normalizeH="0" baseline="0" smtClean="0">
                          <a:ln>
                            <a:noFill/>
                          </a:ln>
                          <a:solidFill>
                            <a:schemeClr val="tx1"/>
                          </a:solidFill>
                          <a:effectLst/>
                          <a:latin typeface="Batang" pitchFamily="18" charset="-127"/>
                          <a:ea typeface="宋体" pitchFamily="2" charset="-122"/>
                        </a:rPr>
                        <a:t>）的配合，可以有几个、几十个、上百个</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816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FF6600"/>
                          </a:solidFill>
                          <a:effectLst/>
                          <a:latin typeface="Batang" pitchFamily="18" charset="-127"/>
                          <a:ea typeface="宋体" pitchFamily="2" charset="-122"/>
                        </a:rPr>
                        <a:t>响应特征</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对应中断类型号为</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2</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优先级非常高</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Batang" pitchFamily="18" charset="-127"/>
                          <a:ea typeface="宋体" pitchFamily="2" charset="-122"/>
                        </a:rPr>
                        <a:t>CPU</a:t>
                      </a:r>
                      <a:r>
                        <a:rPr kumimoji="0" lang="zh-CN" altLang="en-US" sz="2000" b="1" i="0" u="none" strike="noStrike" cap="none" normalizeH="0" baseline="0" dirty="0" smtClean="0">
                          <a:ln>
                            <a:noFill/>
                          </a:ln>
                          <a:solidFill>
                            <a:schemeClr val="tx1"/>
                          </a:solidFill>
                          <a:effectLst/>
                          <a:latin typeface="Batang" pitchFamily="18" charset="-127"/>
                          <a:ea typeface="宋体" pitchFamily="2" charset="-122"/>
                        </a:rPr>
                        <a:t>收到中断，且</a:t>
                      </a:r>
                      <a:r>
                        <a:rPr kumimoji="0" lang="en-US" altLang="zh-CN" sz="2000" b="1" i="0" u="none" strike="noStrike" cap="none" normalizeH="0" baseline="0" dirty="0" smtClean="0">
                          <a:ln>
                            <a:noFill/>
                          </a:ln>
                          <a:solidFill>
                            <a:schemeClr val="tx1"/>
                          </a:solidFill>
                          <a:effectLst/>
                          <a:latin typeface="Batang" pitchFamily="18" charset="-127"/>
                          <a:ea typeface="宋体" pitchFamily="2" charset="-122"/>
                        </a:rPr>
                        <a:t>IF=1</a:t>
                      </a:r>
                      <a:r>
                        <a:rPr kumimoji="0" lang="zh-CN" altLang="en-US" sz="2000" b="1" i="0" u="none" strike="noStrike" cap="none" normalizeH="0" baseline="0" dirty="0" smtClean="0">
                          <a:ln>
                            <a:noFill/>
                          </a:ln>
                          <a:solidFill>
                            <a:schemeClr val="tx1"/>
                          </a:solidFill>
                          <a:effectLst/>
                          <a:latin typeface="Batang" pitchFamily="18" charset="-127"/>
                          <a:ea typeface="宋体" pitchFamily="2" charset="-122"/>
                        </a:rPr>
                        <a:t>，</a:t>
                      </a:r>
                      <a:r>
                        <a:rPr kumimoji="0" lang="en-US" altLang="zh-CN" sz="2000" b="1" i="0" u="none" strike="noStrike" cap="none" normalizeH="0" baseline="0" dirty="0" smtClean="0">
                          <a:ln>
                            <a:noFill/>
                          </a:ln>
                          <a:solidFill>
                            <a:schemeClr val="tx1"/>
                          </a:solidFill>
                          <a:effectLst/>
                          <a:latin typeface="Batang" pitchFamily="18" charset="-127"/>
                          <a:ea typeface="宋体" pitchFamily="2" charset="-122"/>
                        </a:rPr>
                        <a:t>CPU</a:t>
                      </a:r>
                      <a:r>
                        <a:rPr kumimoji="0" lang="zh-CN" altLang="en-US" sz="2000" b="1" i="0" u="none" strike="noStrike" cap="none" normalizeH="0" baseline="0" dirty="0" smtClean="0">
                          <a:ln>
                            <a:noFill/>
                          </a:ln>
                          <a:solidFill>
                            <a:schemeClr val="tx1"/>
                          </a:solidFill>
                          <a:effectLst/>
                          <a:latin typeface="Batang" pitchFamily="18" charset="-127"/>
                          <a:ea typeface="宋体" pitchFamily="2" charset="-122"/>
                        </a:rPr>
                        <a:t>会在执行完当前指令后响应中断请求</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66910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中断的分类</a:t>
            </a:r>
            <a:r>
              <a:rPr lang="zh-CN" altLang="en-US" dirty="0" smtClean="0">
                <a:solidFill>
                  <a:srgbClr val="003366"/>
                </a:solidFill>
              </a:rPr>
              <a:t>  </a:t>
            </a:r>
            <a:endParaRPr kumimoji="1" lang="zh-CN" altLang="en-US" b="1" dirty="0">
              <a:solidFill>
                <a:srgbClr val="008000"/>
              </a:solidFill>
              <a:latin typeface="Times New Roman" panose="02020603050405020304" pitchFamily="18" charset="0"/>
            </a:endParaRPr>
          </a:p>
          <a:p>
            <a:pPr lvl="0" eaLnBrk="1" hangingPunct="1">
              <a:buClr>
                <a:srgbClr val="CC0000"/>
              </a:buClr>
              <a:buNone/>
            </a:pP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139</a:t>
            </a:fld>
            <a:endParaRPr lang="en-US" altLang="zh-CN" dirty="0"/>
          </a:p>
        </p:txBody>
      </p:sp>
      <p:pic>
        <p:nvPicPr>
          <p:cNvPr id="6" name="Picture 5" descr="wx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462" y="1833270"/>
            <a:ext cx="7586938" cy="4923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6123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Font typeface="Wingdings" panose="05000000000000000000" pitchFamily="2" charset="2"/>
              <a:buNone/>
            </a:pPr>
            <a:r>
              <a:rPr lang="en-US" altLang="zh-CN" sz="2800" b="1" dirty="0" smtClean="0"/>
              <a:t>1.  </a:t>
            </a:r>
            <a:r>
              <a:rPr lang="en-US" altLang="zh-CN" sz="2800" b="1" dirty="0" err="1" smtClean="0"/>
              <a:t>BIU</a:t>
            </a:r>
            <a:r>
              <a:rPr lang="en-US" altLang="zh-CN" sz="2800" b="1" dirty="0" smtClean="0"/>
              <a:t> </a:t>
            </a:r>
            <a:r>
              <a:rPr lang="zh-CN" altLang="en-US" sz="2800" b="1" dirty="0" smtClean="0"/>
              <a:t>总线接口部件</a:t>
            </a:r>
            <a:endParaRPr lang="en-US" altLang="zh-CN" sz="2800" b="1" dirty="0" smtClean="0"/>
          </a:p>
          <a:p>
            <a:pPr eaLnBrk="1" hangingPunct="1">
              <a:buNone/>
            </a:pPr>
            <a:r>
              <a:rPr lang="zh-CN" altLang="en-US" sz="2800" b="1" dirty="0"/>
              <a:t>组成</a:t>
            </a:r>
            <a:r>
              <a:rPr lang="zh-CN" altLang="en-US" sz="2800" b="1" dirty="0" smtClean="0"/>
              <a:t>：</a:t>
            </a:r>
            <a:r>
              <a:rPr lang="zh-CN" altLang="en-US" b="1" dirty="0" smtClean="0">
                <a:solidFill>
                  <a:srgbClr val="008000"/>
                </a:solidFill>
              </a:rPr>
              <a:t>①</a:t>
            </a:r>
            <a:r>
              <a:rPr lang="en-US" altLang="zh-CN" b="1" dirty="0">
                <a:solidFill>
                  <a:srgbClr val="008000"/>
                </a:solidFill>
              </a:rPr>
              <a:t>4</a:t>
            </a:r>
            <a:r>
              <a:rPr lang="zh-CN" altLang="en-US" b="1" dirty="0">
                <a:solidFill>
                  <a:srgbClr val="008000"/>
                </a:solidFill>
              </a:rPr>
              <a:t>个</a:t>
            </a:r>
            <a:r>
              <a:rPr lang="en-US" altLang="zh-CN" b="1" dirty="0">
                <a:solidFill>
                  <a:srgbClr val="008000"/>
                </a:solidFill>
              </a:rPr>
              <a:t>16</a:t>
            </a:r>
            <a:r>
              <a:rPr lang="zh-CN" altLang="en-US" b="1" dirty="0">
                <a:solidFill>
                  <a:srgbClr val="008000"/>
                </a:solidFill>
              </a:rPr>
              <a:t>位的段地址</a:t>
            </a:r>
            <a:r>
              <a:rPr lang="zh-CN" altLang="en-US" b="1" dirty="0" smtClean="0">
                <a:solidFill>
                  <a:srgbClr val="008000"/>
                </a:solidFill>
              </a:rPr>
              <a:t>寄存器</a:t>
            </a:r>
            <a:r>
              <a:rPr lang="en-US" altLang="zh-CN" b="1" dirty="0" smtClean="0">
                <a:solidFill>
                  <a:srgbClr val="008000"/>
                </a:solidFill>
              </a:rPr>
              <a:t>(Register)</a:t>
            </a:r>
            <a:endParaRPr lang="zh-CN" altLang="en-US" b="1" dirty="0">
              <a:solidFill>
                <a:srgbClr val="008000"/>
              </a:solidFill>
            </a:endParaRPr>
          </a:p>
          <a:p>
            <a:pPr eaLnBrk="1" hangingPunct="1">
              <a:spcBef>
                <a:spcPct val="40000"/>
              </a:spcBef>
              <a:buNone/>
            </a:pPr>
            <a:r>
              <a:rPr lang="zh-CN" altLang="en-US" b="1" dirty="0">
                <a:solidFill>
                  <a:srgbClr val="008000"/>
                </a:solidFill>
              </a:rPr>
              <a:t>   </a:t>
            </a:r>
            <a:r>
              <a:rPr lang="en-US" altLang="zh-CN" b="1" dirty="0">
                <a:solidFill>
                  <a:srgbClr val="008000"/>
                </a:solidFill>
              </a:rPr>
              <a:t>CS</a:t>
            </a:r>
            <a:r>
              <a:rPr lang="zh-CN" altLang="en-US" b="1" dirty="0">
                <a:solidFill>
                  <a:srgbClr val="008000"/>
                </a:solidFill>
              </a:rPr>
              <a:t>（</a:t>
            </a:r>
            <a:r>
              <a:rPr lang="en-US" altLang="zh-CN" b="1" dirty="0">
                <a:solidFill>
                  <a:srgbClr val="008000"/>
                </a:solidFill>
              </a:rPr>
              <a:t>Code Segment</a:t>
            </a:r>
            <a:r>
              <a:rPr lang="zh-CN" altLang="en-US" b="1" dirty="0">
                <a:solidFill>
                  <a:srgbClr val="008000"/>
                </a:solidFill>
              </a:rPr>
              <a:t>）   </a:t>
            </a:r>
            <a:r>
              <a:rPr lang="en-US" altLang="zh-CN" b="1" dirty="0">
                <a:solidFill>
                  <a:srgbClr val="008000"/>
                </a:solidFill>
              </a:rPr>
              <a:t>DS</a:t>
            </a:r>
            <a:r>
              <a:rPr lang="zh-CN" altLang="en-US" b="1" dirty="0">
                <a:solidFill>
                  <a:srgbClr val="008000"/>
                </a:solidFill>
              </a:rPr>
              <a:t>（</a:t>
            </a:r>
            <a:r>
              <a:rPr lang="en-US" altLang="zh-CN" b="1" dirty="0">
                <a:solidFill>
                  <a:srgbClr val="008000"/>
                </a:solidFill>
              </a:rPr>
              <a:t>Data Segment </a:t>
            </a:r>
            <a:r>
              <a:rPr lang="zh-CN" altLang="en-US" b="1" dirty="0">
                <a:solidFill>
                  <a:srgbClr val="008000"/>
                </a:solidFill>
              </a:rPr>
              <a:t>）</a:t>
            </a:r>
          </a:p>
          <a:p>
            <a:pPr eaLnBrk="1" hangingPunct="1">
              <a:spcBef>
                <a:spcPct val="40000"/>
              </a:spcBef>
              <a:buNone/>
            </a:pPr>
            <a:r>
              <a:rPr lang="zh-CN" altLang="en-US" b="1" dirty="0">
                <a:solidFill>
                  <a:srgbClr val="008000"/>
                </a:solidFill>
              </a:rPr>
              <a:t>   </a:t>
            </a:r>
            <a:r>
              <a:rPr lang="en-US" altLang="zh-CN" b="1" dirty="0" err="1">
                <a:solidFill>
                  <a:srgbClr val="008000"/>
                </a:solidFill>
              </a:rPr>
              <a:t>ES</a:t>
            </a:r>
            <a:r>
              <a:rPr lang="zh-CN" altLang="en-US" b="1" dirty="0">
                <a:solidFill>
                  <a:srgbClr val="008000"/>
                </a:solidFill>
              </a:rPr>
              <a:t>（</a:t>
            </a:r>
            <a:r>
              <a:rPr lang="en-US" altLang="zh-CN" b="1" dirty="0">
                <a:solidFill>
                  <a:srgbClr val="008000"/>
                </a:solidFill>
              </a:rPr>
              <a:t>Extra Segment </a:t>
            </a:r>
            <a:r>
              <a:rPr lang="zh-CN" altLang="en-US" b="1" dirty="0">
                <a:solidFill>
                  <a:srgbClr val="008000"/>
                </a:solidFill>
              </a:rPr>
              <a:t>）  </a:t>
            </a:r>
            <a:r>
              <a:rPr lang="en-US" altLang="zh-CN" b="1" dirty="0">
                <a:solidFill>
                  <a:srgbClr val="008000"/>
                </a:solidFill>
              </a:rPr>
              <a:t>SS</a:t>
            </a:r>
            <a:r>
              <a:rPr lang="zh-CN" altLang="en-US" b="1" dirty="0">
                <a:solidFill>
                  <a:srgbClr val="008000"/>
                </a:solidFill>
              </a:rPr>
              <a:t>（</a:t>
            </a:r>
            <a:r>
              <a:rPr lang="en-US" altLang="zh-CN" b="1" dirty="0">
                <a:solidFill>
                  <a:srgbClr val="008000"/>
                </a:solidFill>
              </a:rPr>
              <a:t>Stack Segment </a:t>
            </a:r>
            <a:r>
              <a:rPr lang="zh-CN" altLang="en-US" b="1" dirty="0">
                <a:solidFill>
                  <a:srgbClr val="008000"/>
                </a:solidFill>
              </a:rPr>
              <a:t>）</a:t>
            </a:r>
          </a:p>
          <a:p>
            <a:pPr eaLnBrk="1" hangingPunct="1">
              <a:spcBef>
                <a:spcPct val="40000"/>
              </a:spcBef>
              <a:buNone/>
            </a:pPr>
            <a:r>
              <a:rPr lang="zh-CN" altLang="en-US" b="1" dirty="0" smtClean="0">
                <a:solidFill>
                  <a:srgbClr val="008000"/>
                </a:solidFill>
              </a:rPr>
              <a:t>②  </a:t>
            </a:r>
            <a:r>
              <a:rPr lang="en-US" altLang="zh-CN" b="1" dirty="0" smtClean="0">
                <a:solidFill>
                  <a:srgbClr val="008000"/>
                </a:solidFill>
              </a:rPr>
              <a:t>16</a:t>
            </a:r>
            <a:r>
              <a:rPr lang="zh-CN" altLang="en-US" b="1" dirty="0">
                <a:solidFill>
                  <a:srgbClr val="008000"/>
                </a:solidFill>
              </a:rPr>
              <a:t>位的指令指针寄存器</a:t>
            </a:r>
            <a:r>
              <a:rPr lang="en-US" altLang="zh-CN" b="1" dirty="0">
                <a:solidFill>
                  <a:srgbClr val="008000"/>
                </a:solidFill>
              </a:rPr>
              <a:t>IP</a:t>
            </a:r>
            <a:r>
              <a:rPr lang="zh-CN" altLang="en-US" b="1" dirty="0">
                <a:solidFill>
                  <a:srgbClr val="008000"/>
                </a:solidFill>
              </a:rPr>
              <a:t>（</a:t>
            </a:r>
            <a:r>
              <a:rPr lang="en-US" altLang="zh-CN" b="1" dirty="0">
                <a:solidFill>
                  <a:srgbClr val="008000"/>
                </a:solidFill>
              </a:rPr>
              <a:t>Instruction Pointer</a:t>
            </a:r>
            <a:r>
              <a:rPr lang="zh-CN" altLang="en-US" b="1" dirty="0">
                <a:solidFill>
                  <a:srgbClr val="008000"/>
                </a:solidFill>
              </a:rPr>
              <a:t>）</a:t>
            </a:r>
          </a:p>
          <a:p>
            <a:pPr eaLnBrk="1" hangingPunct="1">
              <a:spcBef>
                <a:spcPct val="40000"/>
              </a:spcBef>
              <a:buNone/>
            </a:pPr>
            <a:r>
              <a:rPr lang="zh-CN" altLang="en-US" b="1" dirty="0" smtClean="0">
                <a:solidFill>
                  <a:srgbClr val="008000"/>
                </a:solidFill>
              </a:rPr>
              <a:t>③  </a:t>
            </a:r>
            <a:r>
              <a:rPr lang="en-US" altLang="zh-CN" b="1" dirty="0" smtClean="0">
                <a:solidFill>
                  <a:srgbClr val="008000"/>
                </a:solidFill>
              </a:rPr>
              <a:t>20</a:t>
            </a:r>
            <a:r>
              <a:rPr lang="zh-CN" altLang="en-US" b="1" dirty="0">
                <a:solidFill>
                  <a:srgbClr val="008000"/>
                </a:solidFill>
              </a:rPr>
              <a:t>位的地址加法器</a:t>
            </a:r>
          </a:p>
          <a:p>
            <a:pPr eaLnBrk="1" hangingPunct="1">
              <a:spcBef>
                <a:spcPct val="40000"/>
              </a:spcBef>
              <a:buNone/>
            </a:pPr>
            <a:r>
              <a:rPr lang="zh-CN" altLang="en-US" b="1" dirty="0" smtClean="0">
                <a:solidFill>
                  <a:srgbClr val="008000"/>
                </a:solidFill>
              </a:rPr>
              <a:t>④  </a:t>
            </a:r>
            <a:r>
              <a:rPr lang="en-US" altLang="zh-CN" b="1" dirty="0" smtClean="0">
                <a:solidFill>
                  <a:srgbClr val="008000"/>
                </a:solidFill>
              </a:rPr>
              <a:t>6</a:t>
            </a:r>
            <a:r>
              <a:rPr lang="zh-CN" altLang="en-US" b="1" dirty="0">
                <a:solidFill>
                  <a:srgbClr val="008000"/>
                </a:solidFill>
              </a:rPr>
              <a:t>字节的指令队列缓冲区</a:t>
            </a:r>
          </a:p>
          <a:p>
            <a:pPr eaLnBrk="1" hangingPunct="1">
              <a:buFont typeface="Wingdings" panose="05000000000000000000" pitchFamily="2" charset="2"/>
              <a:buNone/>
            </a:pPr>
            <a:endParaRPr lang="zh-CN" altLang="en-US" sz="2800"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14</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926253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中断向量与中断向量表</a:t>
            </a:r>
            <a:endParaRPr lang="en-US" altLang="zh-CN" b="1" dirty="0" smtClean="0"/>
          </a:p>
          <a:p>
            <a:pPr eaLnBrk="1" hangingPunct="1">
              <a:buNone/>
            </a:pPr>
            <a:r>
              <a:rPr lang="zh-CN" altLang="en-US" b="1" dirty="0">
                <a:solidFill>
                  <a:srgbClr val="008000"/>
                </a:solidFill>
              </a:rPr>
              <a:t>中断向量：中断处理子程序的入口地址</a:t>
            </a:r>
            <a:r>
              <a:rPr lang="zh-CN" altLang="en-US" dirty="0" smtClean="0"/>
              <a:t>，或者</a:t>
            </a:r>
            <a:r>
              <a:rPr lang="zh-CN" altLang="en-US" dirty="0"/>
              <a:t>说：中断处理子程序的第一条指令的地址</a:t>
            </a:r>
            <a:r>
              <a:rPr lang="zh-CN" altLang="en-US" dirty="0" smtClean="0"/>
              <a:t>。</a:t>
            </a:r>
            <a:r>
              <a:rPr lang="zh-CN" altLang="en-US" b="1" dirty="0" smtClean="0">
                <a:solidFill>
                  <a:schemeClr val="accent2"/>
                </a:solidFill>
              </a:rPr>
              <a:t>每个</a:t>
            </a:r>
            <a:r>
              <a:rPr lang="zh-CN" altLang="en-US" b="1" dirty="0">
                <a:solidFill>
                  <a:schemeClr val="accent2"/>
                </a:solidFill>
              </a:rPr>
              <a:t>中断类型对应一个中断向量。</a:t>
            </a:r>
          </a:p>
          <a:p>
            <a:pPr eaLnBrk="1" hangingPunct="1">
              <a:buNone/>
            </a:pPr>
            <a:r>
              <a:rPr lang="zh-CN" altLang="en-US" b="1" dirty="0">
                <a:solidFill>
                  <a:srgbClr val="008000"/>
                </a:solidFill>
              </a:rPr>
              <a:t>中断向量表：</a:t>
            </a:r>
            <a:r>
              <a:rPr lang="en-US" altLang="zh-CN" dirty="0"/>
              <a:t>8086/8088</a:t>
            </a:r>
            <a:r>
              <a:rPr lang="zh-CN" altLang="en-US" dirty="0"/>
              <a:t>中断系统以位于内存</a:t>
            </a:r>
            <a:r>
              <a:rPr lang="en-US" altLang="zh-CN" dirty="0"/>
              <a:t>0</a:t>
            </a:r>
            <a:r>
              <a:rPr lang="zh-CN" altLang="en-US" dirty="0" smtClean="0"/>
              <a:t>段的</a:t>
            </a:r>
            <a:r>
              <a:rPr lang="en-US" altLang="zh-CN" dirty="0" smtClean="0"/>
              <a:t>0000H ~03FFH </a:t>
            </a:r>
            <a:r>
              <a:rPr lang="zh-CN" altLang="en-US" b="1" dirty="0" smtClean="0">
                <a:solidFill>
                  <a:schemeClr val="accent2"/>
                </a:solidFill>
              </a:rPr>
              <a:t>区域</a:t>
            </a:r>
            <a:r>
              <a:rPr lang="zh-CN" altLang="en-US" dirty="0"/>
              <a:t>为基础，存储最多</a:t>
            </a:r>
            <a:r>
              <a:rPr lang="en-US" altLang="zh-CN" dirty="0"/>
              <a:t>256</a:t>
            </a:r>
            <a:r>
              <a:rPr lang="zh-CN" altLang="en-US" dirty="0"/>
              <a:t>个中断向量</a:t>
            </a:r>
            <a:r>
              <a:rPr lang="zh-CN" altLang="en-US" dirty="0" smtClean="0"/>
              <a:t>，构成</a:t>
            </a:r>
            <a:r>
              <a:rPr lang="zh-CN" altLang="en-US" dirty="0"/>
              <a:t>中断向量表。</a:t>
            </a:r>
          </a:p>
          <a:p>
            <a:pPr eaLnBrk="1" hangingPunct="1">
              <a:spcBef>
                <a:spcPct val="50000"/>
              </a:spcBef>
              <a:buClrTx/>
              <a:buNone/>
            </a:pPr>
            <a:r>
              <a:rPr lang="zh-CN" altLang="en-US" dirty="0" smtClean="0">
                <a:solidFill>
                  <a:srgbClr val="003366"/>
                </a:solidFill>
              </a:rPr>
              <a:t>  </a:t>
            </a:r>
            <a:endParaRPr kumimoji="1" lang="zh-CN" altLang="en-US" b="1" dirty="0">
              <a:solidFill>
                <a:srgbClr val="008000"/>
              </a:solidFill>
              <a:latin typeface="Times New Roman" panose="02020603050405020304" pitchFamily="18" charset="0"/>
            </a:endParaRPr>
          </a:p>
          <a:p>
            <a:pPr lvl="0" eaLnBrk="1" hangingPunct="1">
              <a:buClr>
                <a:srgbClr val="CC0000"/>
              </a:buClr>
              <a:buNone/>
            </a:pP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140</a:t>
            </a:fld>
            <a:endParaRPr lang="en-US" altLang="zh-CN" dirty="0"/>
          </a:p>
        </p:txBody>
      </p:sp>
    </p:spTree>
    <p:extLst>
      <p:ext uri="{BB962C8B-B14F-4D97-AF65-F5344CB8AC3E}">
        <p14:creationId xmlns:p14="http://schemas.microsoft.com/office/powerpoint/2010/main" val="604877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idx="4294967295"/>
          </p:nvPr>
        </p:nvSpPr>
        <p:spPr>
          <a:xfrm>
            <a:off x="0" y="188913"/>
            <a:ext cx="8001000" cy="468312"/>
          </a:xfrm>
        </p:spPr>
        <p:txBody>
          <a:bodyPr/>
          <a:lstStyle/>
          <a:p>
            <a:pPr eaLnBrk="1" hangingPunct="1"/>
            <a:r>
              <a:rPr lang="en-US" altLang="zh-CN" dirty="0" smtClean="0">
                <a:latin typeface="Times New Roman" panose="02020603050405020304" pitchFamily="18" charset="0"/>
              </a:rPr>
              <a:t>(2) </a:t>
            </a:r>
            <a:r>
              <a:rPr lang="zh-CN" altLang="en-US" dirty="0" smtClean="0">
                <a:latin typeface="Times New Roman" panose="02020603050405020304" pitchFamily="18" charset="0"/>
              </a:rPr>
              <a:t>中断向量和中断向量表</a:t>
            </a:r>
            <a:r>
              <a:rPr lang="zh-CN" altLang="en-US" sz="1600" b="0" dirty="0" smtClean="0">
                <a:latin typeface="Times New Roman" panose="02020603050405020304" pitchFamily="18" charset="0"/>
              </a:rPr>
              <a:t> </a:t>
            </a:r>
          </a:p>
        </p:txBody>
      </p:sp>
      <p:sp>
        <p:nvSpPr>
          <p:cNvPr id="2" name="灯片编号占位符 1"/>
          <p:cNvSpPr>
            <a:spLocks noGrp="1"/>
          </p:cNvSpPr>
          <p:nvPr>
            <p:ph type="sldNum" sz="quarter" idx="4294967295"/>
          </p:nvPr>
        </p:nvSpPr>
        <p:spPr>
          <a:xfrm>
            <a:off x="8420100" y="6245225"/>
            <a:ext cx="723900" cy="476250"/>
          </a:xfrm>
        </p:spPr>
        <p:txBody>
          <a:bodyPr/>
          <a:lstStyle/>
          <a:p>
            <a:pPr>
              <a:defRPr/>
            </a:pPr>
            <a:fld id="{AA7DB6B8-5B37-4353-950C-70ADFD33004C}" type="slidenum">
              <a:rPr lang="en-US" altLang="zh-CN" smtClean="0"/>
              <a:pPr>
                <a:defRPr/>
              </a:pPr>
              <a:t>141</a:t>
            </a:fld>
            <a:endParaRPr lang="en-US" altLang="zh-CN"/>
          </a:p>
        </p:txBody>
      </p:sp>
      <p:sp>
        <p:nvSpPr>
          <p:cNvPr id="195587" name="Rectangle 3"/>
          <p:cNvSpPr>
            <a:spLocks noChangeArrowheads="1"/>
          </p:cNvSpPr>
          <p:nvPr/>
        </p:nvSpPr>
        <p:spPr bwMode="auto">
          <a:xfrm>
            <a:off x="2909888" y="1719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000">
                <a:solidFill>
                  <a:schemeClr val="tx1"/>
                </a:solidFill>
                <a:latin typeface="Batang" pitchFamily="18" charset="-127"/>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Batang" pitchFamily="18" charset="-127"/>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9pPr>
          </a:lstStyle>
          <a:p>
            <a:pPr eaLnBrk="1" hangingPunct="1">
              <a:spcBef>
                <a:spcPct val="0"/>
              </a:spcBef>
              <a:buClrTx/>
              <a:buFontTx/>
              <a:buNone/>
            </a:pPr>
            <a:endParaRPr lang="zh-CN" altLang="en-US"/>
          </a:p>
        </p:txBody>
      </p:sp>
      <p:pic>
        <p:nvPicPr>
          <p:cNvPr id="195588" name="Picture 4" descr="wx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20713"/>
            <a:ext cx="6840538" cy="602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589" name="Text Box 5"/>
          <p:cNvSpPr txBox="1">
            <a:spLocks noChangeArrowheads="1"/>
          </p:cNvSpPr>
          <p:nvPr/>
        </p:nvSpPr>
        <p:spPr bwMode="auto">
          <a:xfrm>
            <a:off x="6588224" y="657225"/>
            <a:ext cx="23590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000">
                <a:solidFill>
                  <a:schemeClr val="tx1"/>
                </a:solidFill>
                <a:latin typeface="Batang" pitchFamily="18" charset="-127"/>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Batang" pitchFamily="18" charset="-127"/>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9pPr>
          </a:lstStyle>
          <a:p>
            <a:pPr eaLnBrk="1" hangingPunct="1">
              <a:spcBef>
                <a:spcPct val="0"/>
              </a:spcBef>
              <a:buClrTx/>
              <a:buFontTx/>
              <a:buNone/>
            </a:pPr>
            <a:r>
              <a:rPr lang="zh-CN" altLang="en-US" b="1" dirty="0">
                <a:solidFill>
                  <a:srgbClr val="669900"/>
                </a:solidFill>
              </a:rPr>
              <a:t>中断类型码和中断向量所在位置的对应关系</a:t>
            </a:r>
            <a:r>
              <a:rPr lang="en-US" altLang="zh-CN" b="1" dirty="0">
                <a:solidFill>
                  <a:srgbClr val="669900"/>
                </a:solidFill>
                <a:latin typeface="Times New Roman" panose="02020603050405020304" pitchFamily="18" charset="0"/>
              </a:rPr>
              <a:t>——</a:t>
            </a:r>
            <a:r>
              <a:rPr lang="en-US" altLang="zh-CN" b="1" dirty="0">
                <a:solidFill>
                  <a:srgbClr val="669900"/>
                </a:solidFill>
              </a:rPr>
              <a:t>8086</a:t>
            </a:r>
            <a:r>
              <a:rPr lang="zh-CN" altLang="en-US" b="1" dirty="0">
                <a:solidFill>
                  <a:srgbClr val="669900"/>
                </a:solidFill>
              </a:rPr>
              <a:t>的中断向量表</a:t>
            </a:r>
          </a:p>
        </p:txBody>
      </p:sp>
    </p:spTree>
    <p:extLst>
      <p:ext uri="{BB962C8B-B14F-4D97-AF65-F5344CB8AC3E}">
        <p14:creationId xmlns:p14="http://schemas.microsoft.com/office/powerpoint/2010/main" val="24608996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中断向量与中断向量表</a:t>
            </a:r>
            <a:endParaRPr lang="en-US" altLang="zh-CN" b="1" dirty="0" smtClean="0"/>
          </a:p>
          <a:p>
            <a:pPr lvl="0" eaLnBrk="1" hangingPunct="1">
              <a:buClr>
                <a:srgbClr val="CC0000"/>
              </a:buClr>
              <a:buNone/>
            </a:pPr>
            <a:r>
              <a:rPr lang="zh-CN" altLang="en-US" dirty="0">
                <a:solidFill>
                  <a:srgbClr val="000000"/>
                </a:solidFill>
              </a:rPr>
              <a:t>中断向量在中断向量表的存放规则：</a:t>
            </a:r>
          </a:p>
          <a:p>
            <a:pPr lvl="0" eaLnBrk="1" hangingPunct="1">
              <a:buClr>
                <a:srgbClr val="CC0000"/>
              </a:buClr>
              <a:buNone/>
            </a:pPr>
            <a:r>
              <a:rPr lang="zh-CN" altLang="en-US" b="1" dirty="0">
                <a:solidFill>
                  <a:srgbClr val="CC0000"/>
                </a:solidFill>
              </a:rPr>
              <a:t>（</a:t>
            </a:r>
            <a:r>
              <a:rPr lang="en-US" altLang="zh-CN" b="1" dirty="0">
                <a:solidFill>
                  <a:srgbClr val="CC0000"/>
                </a:solidFill>
              </a:rPr>
              <a:t>1</a:t>
            </a:r>
            <a:r>
              <a:rPr lang="zh-CN" altLang="en-US" b="1" dirty="0">
                <a:solidFill>
                  <a:srgbClr val="CC0000"/>
                </a:solidFill>
              </a:rPr>
              <a:t>）一个中断向量占</a:t>
            </a:r>
            <a:r>
              <a:rPr lang="en-US" altLang="zh-CN" b="1" dirty="0">
                <a:solidFill>
                  <a:srgbClr val="CC0000"/>
                </a:solidFill>
              </a:rPr>
              <a:t>4</a:t>
            </a:r>
            <a:r>
              <a:rPr lang="zh-CN" altLang="en-US" b="1" dirty="0">
                <a:solidFill>
                  <a:srgbClr val="CC0000"/>
                </a:solidFill>
              </a:rPr>
              <a:t>个存储单元</a:t>
            </a:r>
            <a:r>
              <a:rPr lang="zh-CN" altLang="en-US" b="1" dirty="0" smtClean="0">
                <a:solidFill>
                  <a:srgbClr val="CC0000"/>
                </a:solidFill>
              </a:rPr>
              <a:t>。</a:t>
            </a:r>
            <a:r>
              <a:rPr lang="zh-CN" altLang="en-US" b="1" dirty="0" smtClean="0">
                <a:solidFill>
                  <a:srgbClr val="009900"/>
                </a:solidFill>
              </a:rPr>
              <a:t>前</a:t>
            </a:r>
            <a:r>
              <a:rPr lang="en-US" altLang="zh-CN" b="1" dirty="0">
                <a:solidFill>
                  <a:srgbClr val="009900"/>
                </a:solidFill>
              </a:rPr>
              <a:t>2</a:t>
            </a:r>
            <a:r>
              <a:rPr lang="zh-CN" altLang="en-US" b="1" dirty="0">
                <a:solidFill>
                  <a:srgbClr val="009900"/>
                </a:solidFill>
              </a:rPr>
              <a:t>个单元</a:t>
            </a:r>
            <a:r>
              <a:rPr lang="zh-CN" altLang="en-US" dirty="0">
                <a:solidFill>
                  <a:srgbClr val="000000"/>
                </a:solidFill>
              </a:rPr>
              <a:t>存放中断处理子程序入口地址的偏移量（</a:t>
            </a:r>
            <a:r>
              <a:rPr lang="en-US" altLang="zh-CN" dirty="0">
                <a:solidFill>
                  <a:srgbClr val="000000"/>
                </a:solidFill>
              </a:rPr>
              <a:t>IP</a:t>
            </a:r>
            <a:r>
              <a:rPr lang="zh-CN" altLang="en-US" dirty="0" smtClean="0">
                <a:solidFill>
                  <a:srgbClr val="000000"/>
                </a:solidFill>
              </a:rPr>
              <a:t>），低位</a:t>
            </a:r>
            <a:r>
              <a:rPr lang="zh-CN" altLang="en-US" dirty="0">
                <a:solidFill>
                  <a:srgbClr val="000000"/>
                </a:solidFill>
              </a:rPr>
              <a:t>在前，高位在后</a:t>
            </a:r>
            <a:r>
              <a:rPr lang="zh-CN" altLang="en-US" dirty="0" smtClean="0">
                <a:solidFill>
                  <a:srgbClr val="000000"/>
                </a:solidFill>
              </a:rPr>
              <a:t>。      </a:t>
            </a:r>
            <a:r>
              <a:rPr lang="zh-CN" altLang="en-US" b="1" dirty="0">
                <a:solidFill>
                  <a:srgbClr val="009900"/>
                </a:solidFill>
              </a:rPr>
              <a:t>后</a:t>
            </a:r>
            <a:r>
              <a:rPr lang="en-US" altLang="zh-CN" b="1" dirty="0">
                <a:solidFill>
                  <a:srgbClr val="009900"/>
                </a:solidFill>
              </a:rPr>
              <a:t>2</a:t>
            </a:r>
            <a:r>
              <a:rPr lang="zh-CN" altLang="en-US" b="1" dirty="0">
                <a:solidFill>
                  <a:srgbClr val="009900"/>
                </a:solidFill>
              </a:rPr>
              <a:t>个单元</a:t>
            </a:r>
            <a:r>
              <a:rPr lang="zh-CN" altLang="en-US" dirty="0">
                <a:solidFill>
                  <a:srgbClr val="000000"/>
                </a:solidFill>
              </a:rPr>
              <a:t>存放中断处理子程序入口地址的段地址（</a:t>
            </a:r>
            <a:r>
              <a:rPr lang="en-US" altLang="zh-CN" dirty="0">
                <a:solidFill>
                  <a:srgbClr val="000000"/>
                </a:solidFill>
              </a:rPr>
              <a:t>CS</a:t>
            </a:r>
            <a:r>
              <a:rPr lang="zh-CN" altLang="en-US" dirty="0">
                <a:solidFill>
                  <a:srgbClr val="000000"/>
                </a:solidFill>
              </a:rPr>
              <a:t>），</a:t>
            </a:r>
          </a:p>
          <a:p>
            <a:pPr lvl="0" eaLnBrk="1" hangingPunct="1">
              <a:buClr>
                <a:srgbClr val="CC0000"/>
              </a:buClr>
              <a:buNone/>
            </a:pPr>
            <a:r>
              <a:rPr lang="zh-CN" altLang="en-US" dirty="0">
                <a:solidFill>
                  <a:srgbClr val="000000"/>
                </a:solidFill>
              </a:rPr>
              <a:t>低位在前，高位在后。</a:t>
            </a:r>
          </a:p>
          <a:p>
            <a:pPr lvl="0" eaLnBrk="1" hangingPunct="1">
              <a:buClr>
                <a:srgbClr val="CC0000"/>
              </a:buClr>
              <a:buNone/>
            </a:pPr>
            <a:r>
              <a:rPr lang="zh-CN" altLang="en-US" b="1" dirty="0">
                <a:solidFill>
                  <a:srgbClr val="CC0000"/>
                </a:solidFill>
              </a:rPr>
              <a:t>（</a:t>
            </a:r>
            <a:r>
              <a:rPr lang="en-US" altLang="zh-CN" b="1" dirty="0">
                <a:solidFill>
                  <a:srgbClr val="CC0000"/>
                </a:solidFill>
              </a:rPr>
              <a:t>2</a:t>
            </a:r>
            <a:r>
              <a:rPr lang="zh-CN" altLang="en-US" b="1" dirty="0">
                <a:solidFill>
                  <a:srgbClr val="CC0000"/>
                </a:solidFill>
              </a:rPr>
              <a:t>）按照中断类型的序号，对应的中断向量在内存的</a:t>
            </a:r>
            <a:r>
              <a:rPr lang="en-US" altLang="zh-CN" b="1" dirty="0">
                <a:solidFill>
                  <a:srgbClr val="CC0000"/>
                </a:solidFill>
              </a:rPr>
              <a:t>0</a:t>
            </a:r>
            <a:r>
              <a:rPr lang="zh-CN" altLang="en-US" b="1" dirty="0">
                <a:solidFill>
                  <a:srgbClr val="CC0000"/>
                </a:solidFill>
              </a:rPr>
              <a:t>段</a:t>
            </a:r>
            <a:r>
              <a:rPr lang="en-US" altLang="zh-CN" b="1" dirty="0">
                <a:solidFill>
                  <a:srgbClr val="CC0000"/>
                </a:solidFill>
              </a:rPr>
              <a:t>0</a:t>
            </a:r>
            <a:r>
              <a:rPr lang="zh-CN" altLang="en-US" b="1" dirty="0">
                <a:solidFill>
                  <a:srgbClr val="CC0000"/>
                </a:solidFill>
              </a:rPr>
              <a:t>单元</a:t>
            </a:r>
            <a:r>
              <a:rPr lang="zh-CN" altLang="en-US" b="1" dirty="0" smtClean="0">
                <a:solidFill>
                  <a:srgbClr val="CC0000"/>
                </a:solidFill>
              </a:rPr>
              <a:t>开始有</a:t>
            </a:r>
            <a:r>
              <a:rPr lang="zh-CN" altLang="en-US" b="1" dirty="0">
                <a:solidFill>
                  <a:srgbClr val="CC0000"/>
                </a:solidFill>
              </a:rPr>
              <a:t>规则地进行排列</a:t>
            </a:r>
            <a:r>
              <a:rPr lang="zh-CN" altLang="en-US" b="1" dirty="0" smtClean="0">
                <a:solidFill>
                  <a:srgbClr val="CC0000"/>
                </a:solidFill>
              </a:rPr>
              <a:t>。</a:t>
            </a:r>
            <a:endParaRPr lang="zh-CN" altLang="en-US" dirty="0">
              <a:solidFill>
                <a:srgbClr val="000000"/>
              </a:solidFill>
            </a:endParaRPr>
          </a:p>
          <a:p>
            <a:pPr eaLnBrk="1" hangingPunct="1">
              <a:spcBef>
                <a:spcPct val="50000"/>
              </a:spcBef>
              <a:buClrTx/>
              <a:buNone/>
            </a:pPr>
            <a:r>
              <a:rPr lang="zh-CN" altLang="en-US" dirty="0" smtClean="0">
                <a:solidFill>
                  <a:srgbClr val="003366"/>
                </a:solidFill>
              </a:rPr>
              <a:t>  </a:t>
            </a:r>
            <a:endParaRPr kumimoji="1" lang="zh-CN" altLang="en-US" b="1" dirty="0">
              <a:solidFill>
                <a:srgbClr val="008000"/>
              </a:solidFill>
              <a:latin typeface="Times New Roman" panose="02020603050405020304" pitchFamily="18" charset="0"/>
            </a:endParaRPr>
          </a:p>
          <a:p>
            <a:pPr lvl="0" eaLnBrk="1" hangingPunct="1">
              <a:buClr>
                <a:srgbClr val="CC0000"/>
              </a:buClr>
              <a:buNone/>
            </a:pP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142</a:t>
            </a:fld>
            <a:endParaRPr lang="en-US" altLang="zh-CN" dirty="0"/>
          </a:p>
        </p:txBody>
      </p:sp>
    </p:spTree>
    <p:extLst>
      <p:ext uri="{BB962C8B-B14F-4D97-AF65-F5344CB8AC3E}">
        <p14:creationId xmlns:p14="http://schemas.microsoft.com/office/powerpoint/2010/main" val="589024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中断向量与中断向量表</a:t>
            </a:r>
            <a:endParaRPr lang="en-US" altLang="zh-CN" b="1" dirty="0" smtClean="0"/>
          </a:p>
          <a:p>
            <a:pPr lvl="0" eaLnBrk="1" hangingPunct="1">
              <a:buClr>
                <a:srgbClr val="CC0000"/>
              </a:buClr>
              <a:buNone/>
            </a:pPr>
            <a:r>
              <a:rPr lang="zh-CN" altLang="en-US" dirty="0">
                <a:solidFill>
                  <a:srgbClr val="000000"/>
                </a:solidFill>
              </a:rPr>
              <a:t>中断向量在中断向量表的存放规则：</a:t>
            </a:r>
          </a:p>
          <a:p>
            <a:pPr lvl="0" eaLnBrk="1" hangingPunct="1">
              <a:buClr>
                <a:srgbClr val="CC0000"/>
              </a:buClr>
              <a:buNone/>
              <a:defRPr/>
            </a:pPr>
            <a:r>
              <a:rPr lang="zh-CN" altLang="en-US" b="1" dirty="0" smtClean="0">
                <a:solidFill>
                  <a:srgbClr val="FF0000"/>
                </a:solidFill>
              </a:rPr>
              <a:t>例如</a:t>
            </a:r>
            <a:r>
              <a:rPr lang="zh-CN" altLang="en-US" dirty="0" smtClean="0">
                <a:solidFill>
                  <a:srgbClr val="000000"/>
                </a:solidFill>
              </a:rPr>
              <a:t>：类</a:t>
            </a:r>
            <a:r>
              <a:rPr lang="zh-CN" altLang="en-US" dirty="0">
                <a:solidFill>
                  <a:srgbClr val="000000"/>
                </a:solidFill>
              </a:rPr>
              <a:t>型号为</a:t>
            </a:r>
            <a:r>
              <a:rPr lang="en-US" altLang="zh-CN" dirty="0">
                <a:solidFill>
                  <a:srgbClr val="000000"/>
                </a:solidFill>
              </a:rPr>
              <a:t>20H</a:t>
            </a:r>
            <a:r>
              <a:rPr lang="zh-CN" altLang="en-US" dirty="0">
                <a:solidFill>
                  <a:srgbClr val="000000"/>
                </a:solidFill>
              </a:rPr>
              <a:t>的中断对应的中断向量存放</a:t>
            </a:r>
            <a:r>
              <a:rPr lang="zh-CN" altLang="en-US" dirty="0" smtClean="0">
                <a:solidFill>
                  <a:srgbClr val="000000"/>
                </a:solidFill>
              </a:rPr>
              <a:t>在</a:t>
            </a:r>
            <a:r>
              <a:rPr lang="en-US" altLang="zh-CN" dirty="0" smtClean="0">
                <a:solidFill>
                  <a:srgbClr val="000000"/>
                </a:solidFill>
              </a:rPr>
              <a:t>0000:0080H</a:t>
            </a:r>
            <a:r>
              <a:rPr lang="en-US" altLang="zh-CN" dirty="0">
                <a:solidFill>
                  <a:srgbClr val="000000"/>
                </a:solidFill>
              </a:rPr>
              <a:t>(</a:t>
            </a:r>
            <a:r>
              <a:rPr lang="zh-CN" altLang="en-US" dirty="0">
                <a:solidFill>
                  <a:srgbClr val="000000"/>
                </a:solidFill>
              </a:rPr>
              <a:t>因为：</a:t>
            </a:r>
            <a:r>
              <a:rPr lang="en-US" altLang="zh-CN" dirty="0">
                <a:solidFill>
                  <a:srgbClr val="000000"/>
                </a:solidFill>
              </a:rPr>
              <a:t>20H×4=80H)</a:t>
            </a:r>
            <a:r>
              <a:rPr lang="zh-CN" altLang="en-US" dirty="0">
                <a:solidFill>
                  <a:srgbClr val="000000"/>
                </a:solidFill>
              </a:rPr>
              <a:t>开始的</a:t>
            </a:r>
            <a:r>
              <a:rPr lang="en-US" altLang="zh-CN" dirty="0">
                <a:solidFill>
                  <a:srgbClr val="000000"/>
                </a:solidFill>
              </a:rPr>
              <a:t>4</a:t>
            </a:r>
            <a:r>
              <a:rPr lang="zh-CN" altLang="en-US" dirty="0">
                <a:solidFill>
                  <a:srgbClr val="000000"/>
                </a:solidFill>
              </a:rPr>
              <a:t>个</a:t>
            </a:r>
            <a:r>
              <a:rPr lang="zh-CN" altLang="en-US" dirty="0" smtClean="0">
                <a:solidFill>
                  <a:srgbClr val="000000"/>
                </a:solidFill>
              </a:rPr>
              <a:t>存储单元中</a:t>
            </a:r>
            <a:r>
              <a:rPr lang="zh-CN" altLang="en-US" dirty="0">
                <a:solidFill>
                  <a:srgbClr val="000000"/>
                </a:solidFill>
              </a:rPr>
              <a:t>，即</a:t>
            </a:r>
            <a:r>
              <a:rPr lang="en-US" altLang="zh-CN" dirty="0">
                <a:solidFill>
                  <a:srgbClr val="000000"/>
                </a:solidFill>
              </a:rPr>
              <a:t>0080H</a:t>
            </a:r>
            <a:r>
              <a:rPr lang="zh-CN" altLang="en-US" dirty="0">
                <a:solidFill>
                  <a:srgbClr val="000000"/>
                </a:solidFill>
              </a:rPr>
              <a:t>、 </a:t>
            </a:r>
            <a:r>
              <a:rPr lang="en-US" altLang="zh-CN" dirty="0">
                <a:solidFill>
                  <a:srgbClr val="000000"/>
                </a:solidFill>
              </a:rPr>
              <a:t>0081H</a:t>
            </a:r>
            <a:r>
              <a:rPr lang="zh-CN" altLang="en-US" dirty="0">
                <a:solidFill>
                  <a:srgbClr val="000000"/>
                </a:solidFill>
              </a:rPr>
              <a:t>、</a:t>
            </a:r>
            <a:r>
              <a:rPr lang="en-US" altLang="zh-CN" dirty="0">
                <a:solidFill>
                  <a:srgbClr val="000000"/>
                </a:solidFill>
              </a:rPr>
              <a:t>0082H</a:t>
            </a:r>
            <a:r>
              <a:rPr lang="zh-CN" altLang="en-US" dirty="0">
                <a:solidFill>
                  <a:srgbClr val="000000"/>
                </a:solidFill>
              </a:rPr>
              <a:t>、 </a:t>
            </a:r>
            <a:r>
              <a:rPr lang="en-US" altLang="zh-CN" dirty="0">
                <a:solidFill>
                  <a:srgbClr val="000000"/>
                </a:solidFill>
              </a:rPr>
              <a:t>0083H</a:t>
            </a:r>
            <a:r>
              <a:rPr lang="zh-CN" altLang="en-US" dirty="0">
                <a:solidFill>
                  <a:srgbClr val="000000"/>
                </a:solidFill>
              </a:rPr>
              <a:t>这四个单元</a:t>
            </a:r>
            <a:r>
              <a:rPr lang="zh-CN" altLang="en-US" dirty="0" smtClean="0">
                <a:solidFill>
                  <a:srgbClr val="000000"/>
                </a:solidFill>
              </a:rPr>
              <a:t>。      </a:t>
            </a:r>
            <a:r>
              <a:rPr lang="zh-CN" altLang="en-US" dirty="0">
                <a:solidFill>
                  <a:srgbClr val="000000"/>
                </a:solidFill>
              </a:rPr>
              <a:t>如果这四个单元中的值为</a:t>
            </a:r>
            <a:r>
              <a:rPr lang="en-US" altLang="zh-CN" dirty="0">
                <a:solidFill>
                  <a:srgbClr val="000000"/>
                </a:solidFill>
              </a:rPr>
              <a:t>10H</a:t>
            </a:r>
            <a:r>
              <a:rPr lang="zh-CN" altLang="en-US" dirty="0">
                <a:solidFill>
                  <a:srgbClr val="000000"/>
                </a:solidFill>
              </a:rPr>
              <a:t>、 </a:t>
            </a:r>
            <a:r>
              <a:rPr lang="en-US" altLang="zh-CN" dirty="0">
                <a:solidFill>
                  <a:srgbClr val="000000"/>
                </a:solidFill>
              </a:rPr>
              <a:t>20H</a:t>
            </a:r>
            <a:r>
              <a:rPr lang="zh-CN" altLang="en-US" dirty="0">
                <a:solidFill>
                  <a:srgbClr val="000000"/>
                </a:solidFill>
              </a:rPr>
              <a:t>、 </a:t>
            </a:r>
            <a:r>
              <a:rPr lang="en-US" altLang="zh-CN" dirty="0">
                <a:solidFill>
                  <a:srgbClr val="000000"/>
                </a:solidFill>
              </a:rPr>
              <a:t>30H</a:t>
            </a:r>
            <a:r>
              <a:rPr lang="zh-CN" altLang="en-US" dirty="0">
                <a:solidFill>
                  <a:srgbClr val="000000"/>
                </a:solidFill>
              </a:rPr>
              <a:t>、 </a:t>
            </a:r>
            <a:r>
              <a:rPr lang="en-US" altLang="zh-CN" dirty="0" smtClean="0">
                <a:solidFill>
                  <a:srgbClr val="000000"/>
                </a:solidFill>
              </a:rPr>
              <a:t>40H</a:t>
            </a:r>
            <a:r>
              <a:rPr lang="zh-CN" altLang="en-US" dirty="0">
                <a:solidFill>
                  <a:srgbClr val="000000"/>
                </a:solidFill>
              </a:rPr>
              <a:t>，那么，</a:t>
            </a:r>
            <a:r>
              <a:rPr lang="en-US" altLang="zh-CN" dirty="0">
                <a:solidFill>
                  <a:srgbClr val="000000"/>
                </a:solidFill>
              </a:rPr>
              <a:t>20H</a:t>
            </a:r>
            <a:r>
              <a:rPr lang="zh-CN" altLang="en-US" dirty="0">
                <a:solidFill>
                  <a:srgbClr val="000000"/>
                </a:solidFill>
              </a:rPr>
              <a:t>号中断所对应的中断向量为</a:t>
            </a:r>
            <a:r>
              <a:rPr lang="zh-CN" altLang="en-US" u="sng" dirty="0">
                <a:solidFill>
                  <a:srgbClr val="000000"/>
                </a:solidFill>
              </a:rPr>
              <a:t> </a:t>
            </a:r>
            <a:r>
              <a:rPr lang="zh-CN" altLang="en-US" u="sng" dirty="0">
                <a:solidFill>
                  <a:srgbClr val="FF9900"/>
                </a:solidFill>
              </a:rPr>
              <a:t> </a:t>
            </a:r>
            <a:r>
              <a:rPr lang="en-US" altLang="zh-CN" sz="4800" b="1" u="sng" dirty="0">
                <a:solidFill>
                  <a:srgbClr val="FF6600"/>
                </a:solidFill>
                <a:effectLst>
                  <a:outerShdw blurRad="38100" dist="38100" dir="2700000" algn="tl">
                    <a:srgbClr val="C0C0C0"/>
                  </a:outerShdw>
                </a:effectLst>
              </a:rPr>
              <a:t>?</a:t>
            </a:r>
            <a:r>
              <a:rPr lang="zh-CN" altLang="en-US" dirty="0" smtClean="0">
                <a:solidFill>
                  <a:srgbClr val="003366"/>
                </a:solidFill>
              </a:rPr>
              <a:t>  </a:t>
            </a:r>
            <a:endParaRPr kumimoji="1" lang="zh-CN" altLang="en-US" b="1" dirty="0">
              <a:solidFill>
                <a:srgbClr val="008000"/>
              </a:solidFill>
              <a:latin typeface="Times New Roman" panose="02020603050405020304" pitchFamily="18" charset="0"/>
            </a:endParaRPr>
          </a:p>
          <a:p>
            <a:pPr lvl="0" eaLnBrk="1" hangingPunct="1">
              <a:buClr>
                <a:srgbClr val="CC0000"/>
              </a:buClr>
              <a:buNone/>
            </a:pP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143</a:t>
            </a:fld>
            <a:endParaRPr lang="en-US" altLang="zh-CN" dirty="0"/>
          </a:p>
        </p:txBody>
      </p:sp>
    </p:spTree>
    <p:extLst>
      <p:ext uri="{BB962C8B-B14F-4D97-AF65-F5344CB8AC3E}">
        <p14:creationId xmlns:p14="http://schemas.microsoft.com/office/powerpoint/2010/main" val="3354691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中断向量与中断向量表</a:t>
            </a:r>
            <a:endParaRPr lang="en-US" altLang="zh-CN" b="1" dirty="0" smtClean="0"/>
          </a:p>
          <a:p>
            <a:pPr eaLnBrk="1" hangingPunct="1">
              <a:buNone/>
              <a:defRPr/>
            </a:pPr>
            <a:r>
              <a:rPr lang="en-US" altLang="zh-CN" b="1" dirty="0">
                <a:solidFill>
                  <a:srgbClr val="008000"/>
                </a:solidFill>
              </a:rPr>
              <a:t>【</a:t>
            </a:r>
            <a:r>
              <a:rPr lang="zh-CN" altLang="en-US" b="1" dirty="0">
                <a:solidFill>
                  <a:srgbClr val="008000"/>
                </a:solidFill>
              </a:rPr>
              <a:t>问</a:t>
            </a:r>
            <a:r>
              <a:rPr lang="en-US" altLang="zh-CN" b="1" dirty="0">
                <a:solidFill>
                  <a:srgbClr val="008000"/>
                </a:solidFill>
              </a:rPr>
              <a:t>】</a:t>
            </a:r>
            <a:r>
              <a:rPr lang="zh-CN" altLang="en-US" dirty="0"/>
              <a:t>中断类型号</a:t>
            </a:r>
            <a:r>
              <a:rPr lang="en-US" altLang="zh-CN" dirty="0"/>
              <a:t>40</a:t>
            </a:r>
            <a:r>
              <a:rPr lang="zh-CN" altLang="en-US" dirty="0"/>
              <a:t>对应的中断向量在内存中的地址？</a:t>
            </a:r>
          </a:p>
          <a:p>
            <a:pPr eaLnBrk="1" hangingPunct="1">
              <a:buNone/>
              <a:defRPr/>
            </a:pPr>
            <a:r>
              <a:rPr lang="zh-CN" altLang="en-US" dirty="0"/>
              <a:t>如果对应的中断处理子程序存放在</a:t>
            </a:r>
            <a:r>
              <a:rPr lang="en-US" altLang="zh-CN" dirty="0"/>
              <a:t>2345H:7890H</a:t>
            </a:r>
            <a:r>
              <a:rPr lang="zh-CN" altLang="en-US" dirty="0"/>
              <a:t>开始的内存区域中，问中断向量表中对应的四个存储单元的值为多少？</a:t>
            </a:r>
          </a:p>
          <a:p>
            <a:pPr lvl="0" eaLnBrk="1" hangingPunct="1">
              <a:buClr>
                <a:srgbClr val="CC0000"/>
              </a:buClr>
              <a:buNone/>
            </a:pPr>
            <a:endParaRPr lang="en-US" altLang="zh-CN"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144</a:t>
            </a:fld>
            <a:endParaRPr lang="en-US" altLang="zh-CN" dirty="0"/>
          </a:p>
        </p:txBody>
      </p:sp>
    </p:spTree>
    <p:extLst>
      <p:ext uri="{BB962C8B-B14F-4D97-AF65-F5344CB8AC3E}">
        <p14:creationId xmlns:p14="http://schemas.microsoft.com/office/powerpoint/2010/main" val="2816731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硬件中断</a:t>
            </a:r>
            <a:endParaRPr lang="en-US" altLang="zh-CN" b="1" dirty="0" smtClean="0"/>
          </a:p>
          <a:p>
            <a:pPr eaLnBrk="1" hangingPunct="1">
              <a:lnSpc>
                <a:spcPct val="90000"/>
              </a:lnSpc>
              <a:buNone/>
            </a:pPr>
            <a:r>
              <a:rPr lang="en-US" altLang="zh-CN" b="1" dirty="0">
                <a:latin typeface="Times New Roman" panose="02020603050405020304" pitchFamily="18" charset="0"/>
              </a:rPr>
              <a:t>NMI:</a:t>
            </a:r>
          </a:p>
          <a:p>
            <a:pPr eaLnBrk="1" hangingPunct="1">
              <a:lnSpc>
                <a:spcPct val="90000"/>
              </a:lnSpc>
              <a:buNone/>
            </a:pPr>
            <a:r>
              <a:rPr lang="zh-CN" altLang="en-US" dirty="0">
                <a:latin typeface="Times New Roman" panose="02020603050405020304" pitchFamily="18" charset="0"/>
              </a:rPr>
              <a:t>从</a:t>
            </a:r>
            <a:r>
              <a:rPr lang="en-US" altLang="zh-CN" dirty="0">
                <a:latin typeface="Times New Roman" panose="02020603050405020304" pitchFamily="18" charset="0"/>
              </a:rPr>
              <a:t>NMI</a:t>
            </a:r>
            <a:r>
              <a:rPr lang="zh-CN" altLang="en-US" dirty="0">
                <a:latin typeface="Times New Roman" panose="02020603050405020304" pitchFamily="18" charset="0"/>
              </a:rPr>
              <a:t>引脚进入的非屏蔽中断，中断类型号固定为</a:t>
            </a:r>
            <a:r>
              <a:rPr lang="en-US" altLang="zh-CN" dirty="0">
                <a:latin typeface="Times New Roman" panose="02020603050405020304" pitchFamily="18" charset="0"/>
              </a:rPr>
              <a:t>2,</a:t>
            </a:r>
            <a:r>
              <a:rPr lang="zh-CN" altLang="en-US" dirty="0">
                <a:latin typeface="Times New Roman" panose="02020603050405020304" pitchFamily="18" charset="0"/>
              </a:rPr>
              <a:t>所以</a:t>
            </a:r>
          </a:p>
          <a:p>
            <a:pPr eaLnBrk="1" hangingPunct="1">
              <a:lnSpc>
                <a:spcPct val="90000"/>
              </a:lnSpc>
              <a:buNone/>
            </a:pPr>
            <a:r>
              <a:rPr lang="zh-CN" altLang="en-US" dirty="0">
                <a:latin typeface="Times New Roman" panose="02020603050405020304" pitchFamily="18" charset="0"/>
              </a:rPr>
              <a:t>非屏蔽中断处理子程序的入口地址存放在</a:t>
            </a:r>
            <a:r>
              <a:rPr lang="en-US" altLang="zh-CN" dirty="0">
                <a:latin typeface="Times New Roman" panose="02020603050405020304" pitchFamily="18" charset="0"/>
              </a:rPr>
              <a:t>0</a:t>
            </a:r>
            <a:r>
              <a:rPr lang="zh-CN" altLang="en-US" dirty="0">
                <a:latin typeface="Times New Roman" panose="02020603050405020304" pitchFamily="18" charset="0"/>
              </a:rPr>
              <a:t>段的</a:t>
            </a:r>
            <a:r>
              <a:rPr lang="en-US" altLang="zh-CN" dirty="0">
                <a:latin typeface="Times New Roman" panose="02020603050405020304" pitchFamily="18" charset="0"/>
              </a:rPr>
              <a:t>0008H</a:t>
            </a:r>
            <a:r>
              <a:rPr lang="zh-CN" altLang="en-US" dirty="0">
                <a:latin typeface="Times New Roman" panose="02020603050405020304" pitchFamily="18" charset="0"/>
              </a:rPr>
              <a:t>、 </a:t>
            </a:r>
          </a:p>
          <a:p>
            <a:pPr eaLnBrk="1" hangingPunct="1">
              <a:lnSpc>
                <a:spcPct val="90000"/>
              </a:lnSpc>
              <a:buNone/>
            </a:pPr>
            <a:r>
              <a:rPr lang="en-US" altLang="zh-CN" dirty="0">
                <a:latin typeface="Times New Roman" panose="02020603050405020304" pitchFamily="18" charset="0"/>
              </a:rPr>
              <a:t>0009H</a:t>
            </a:r>
            <a:r>
              <a:rPr lang="zh-CN" altLang="en-US" dirty="0">
                <a:latin typeface="Times New Roman" panose="02020603050405020304" pitchFamily="18" charset="0"/>
              </a:rPr>
              <a:t>、 </a:t>
            </a:r>
            <a:r>
              <a:rPr lang="en-US" altLang="zh-CN" dirty="0">
                <a:latin typeface="Times New Roman" panose="02020603050405020304" pitchFamily="18" charset="0"/>
              </a:rPr>
              <a:t>000AH</a:t>
            </a:r>
            <a:r>
              <a:rPr lang="zh-CN" altLang="en-US" dirty="0">
                <a:latin typeface="Times New Roman" panose="02020603050405020304" pitchFamily="18" charset="0"/>
              </a:rPr>
              <a:t>和 </a:t>
            </a:r>
            <a:r>
              <a:rPr lang="en-US" altLang="zh-CN" dirty="0">
                <a:latin typeface="Times New Roman" panose="02020603050405020304" pitchFamily="18" charset="0"/>
              </a:rPr>
              <a:t>000BH</a:t>
            </a:r>
            <a:r>
              <a:rPr lang="zh-CN" altLang="en-US" dirty="0">
                <a:latin typeface="Times New Roman" panose="02020603050405020304" pitchFamily="18" charset="0"/>
              </a:rPr>
              <a:t>这四个单元中。</a:t>
            </a:r>
          </a:p>
          <a:p>
            <a:pPr eaLnBrk="1" hangingPunct="1">
              <a:lnSpc>
                <a:spcPct val="90000"/>
              </a:lnSpc>
              <a:buNone/>
            </a:pPr>
            <a:endParaRPr lang="zh-CN" altLang="en-US" dirty="0">
              <a:latin typeface="Times New Roman" panose="02020603050405020304" pitchFamily="18" charset="0"/>
            </a:endParaRPr>
          </a:p>
          <a:p>
            <a:pPr eaLnBrk="1" hangingPunct="1">
              <a:lnSpc>
                <a:spcPct val="90000"/>
              </a:lnSpc>
              <a:buNone/>
            </a:pPr>
            <a:r>
              <a:rPr lang="en-US" altLang="zh-CN" b="1" dirty="0">
                <a:latin typeface="Times New Roman" panose="02020603050405020304" pitchFamily="18" charset="0"/>
              </a:rPr>
              <a:t>INTR</a:t>
            </a:r>
            <a:r>
              <a:rPr lang="zh-CN" altLang="en-US" b="1" dirty="0">
                <a:latin typeface="Times New Roman" panose="02020603050405020304" pitchFamily="18" charset="0"/>
              </a:rPr>
              <a:t>：</a:t>
            </a:r>
          </a:p>
          <a:p>
            <a:pPr eaLnBrk="1" hangingPunct="1">
              <a:lnSpc>
                <a:spcPct val="90000"/>
              </a:lnSpc>
              <a:buNone/>
            </a:pPr>
            <a:r>
              <a:rPr lang="zh-CN" altLang="en-US" dirty="0">
                <a:latin typeface="Times New Roman" panose="02020603050405020304" pitchFamily="18" charset="0"/>
              </a:rPr>
              <a:t>从</a:t>
            </a:r>
            <a:r>
              <a:rPr lang="en-US" altLang="zh-CN" dirty="0">
                <a:latin typeface="Times New Roman" panose="02020603050405020304" pitchFamily="18" charset="0"/>
              </a:rPr>
              <a:t>INTR</a:t>
            </a:r>
            <a:r>
              <a:rPr lang="zh-CN" altLang="en-US" dirty="0">
                <a:latin typeface="Times New Roman" panose="02020603050405020304" pitchFamily="18" charset="0"/>
              </a:rPr>
              <a:t>引脚进入的可屏蔽中断，当</a:t>
            </a:r>
            <a:r>
              <a:rPr lang="en-US" altLang="zh-CN" dirty="0">
                <a:latin typeface="Times New Roman" panose="02020603050405020304" pitchFamily="18" charset="0"/>
              </a:rPr>
              <a:t>CPU</a:t>
            </a:r>
            <a:r>
              <a:rPr lang="zh-CN" altLang="en-US" dirty="0">
                <a:latin typeface="Times New Roman" panose="02020603050405020304" pitchFamily="18" charset="0"/>
              </a:rPr>
              <a:t>收到一个可屏蔽</a:t>
            </a:r>
          </a:p>
          <a:p>
            <a:pPr eaLnBrk="1" hangingPunct="1">
              <a:lnSpc>
                <a:spcPct val="90000"/>
              </a:lnSpc>
              <a:buNone/>
            </a:pPr>
            <a:r>
              <a:rPr lang="zh-CN" altLang="en-US" dirty="0">
                <a:latin typeface="Times New Roman" panose="02020603050405020304" pitchFamily="18" charset="0"/>
              </a:rPr>
              <a:t>中断请求信号时，如果</a:t>
            </a:r>
            <a:r>
              <a:rPr lang="en-US" altLang="zh-CN" dirty="0">
                <a:latin typeface="Times New Roman" panose="02020603050405020304" pitchFamily="18" charset="0"/>
              </a:rPr>
              <a:t>IF=1</a:t>
            </a:r>
            <a:r>
              <a:rPr lang="zh-CN" altLang="en-US" dirty="0">
                <a:latin typeface="Times New Roman" panose="02020603050405020304" pitchFamily="18" charset="0"/>
              </a:rPr>
              <a:t>，那么</a:t>
            </a:r>
            <a:r>
              <a:rPr lang="en-US" altLang="zh-CN" dirty="0">
                <a:latin typeface="Times New Roman" panose="02020603050405020304" pitchFamily="18" charset="0"/>
              </a:rPr>
              <a:t>CPU</a:t>
            </a:r>
            <a:r>
              <a:rPr lang="zh-CN" altLang="en-US" dirty="0">
                <a:latin typeface="Times New Roman" panose="02020603050405020304" pitchFamily="18" charset="0"/>
              </a:rPr>
              <a:t>会在执行完当前指</a:t>
            </a:r>
          </a:p>
          <a:p>
            <a:pPr eaLnBrk="1" hangingPunct="1">
              <a:lnSpc>
                <a:spcPct val="90000"/>
              </a:lnSpc>
              <a:buNone/>
            </a:pPr>
            <a:r>
              <a:rPr lang="zh-CN" altLang="en-US" dirty="0">
                <a:latin typeface="Times New Roman" panose="02020603050405020304" pitchFamily="18" charset="0"/>
              </a:rPr>
              <a:t>令后响应这一中断请求。</a:t>
            </a:r>
            <a:endParaRPr lang="zh-CN" altLang="en-US" sz="1800"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145</a:t>
            </a:fld>
            <a:endParaRPr lang="en-US" altLang="zh-CN" dirty="0"/>
          </a:p>
        </p:txBody>
      </p:sp>
    </p:spTree>
    <p:extLst>
      <p:ext uri="{BB962C8B-B14F-4D97-AF65-F5344CB8AC3E}">
        <p14:creationId xmlns:p14="http://schemas.microsoft.com/office/powerpoint/2010/main" val="3942552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硬件中断</a:t>
            </a:r>
            <a:endParaRPr lang="en-US" altLang="zh-CN" b="1" dirty="0" smtClean="0"/>
          </a:p>
          <a:p>
            <a:pPr lvl="0" eaLnBrk="1" hangingPunct="1">
              <a:buClr>
                <a:srgbClr val="CC0000"/>
              </a:buClr>
              <a:buNone/>
            </a:pPr>
            <a:r>
              <a:rPr lang="zh-CN" altLang="en-US" dirty="0">
                <a:solidFill>
                  <a:srgbClr val="FF0000"/>
                </a:solidFill>
                <a:latin typeface="Times New Roman" panose="02020603050405020304" pitchFamily="18" charset="0"/>
              </a:rPr>
              <a:t>可屏蔽中断</a:t>
            </a:r>
            <a:r>
              <a:rPr lang="zh-CN" altLang="en-US" dirty="0">
                <a:solidFill>
                  <a:srgbClr val="000000"/>
                </a:solidFill>
                <a:latin typeface="Times New Roman" panose="02020603050405020304" pitchFamily="18" charset="0"/>
              </a:rPr>
              <a:t>的响应过程</a:t>
            </a:r>
            <a:r>
              <a:rPr lang="zh-CN" altLang="en-US" dirty="0">
                <a:solidFill>
                  <a:srgbClr val="000000"/>
                </a:solidFill>
              </a:rPr>
              <a:t> ：</a:t>
            </a:r>
          </a:p>
          <a:p>
            <a:pPr lvl="0" eaLnBrk="1" hangingPunct="1">
              <a:buClr>
                <a:srgbClr val="CC0000"/>
              </a:buClr>
              <a:buNone/>
            </a:pPr>
            <a:r>
              <a:rPr lang="zh-CN" altLang="en-US" dirty="0">
                <a:solidFill>
                  <a:srgbClr val="000000"/>
                </a:solidFill>
              </a:rPr>
              <a:t>      当</a:t>
            </a:r>
            <a:r>
              <a:rPr lang="en-US" altLang="zh-CN" dirty="0">
                <a:solidFill>
                  <a:srgbClr val="000000"/>
                </a:solidFill>
              </a:rPr>
              <a:t>CPU</a:t>
            </a:r>
            <a:r>
              <a:rPr lang="zh-CN" altLang="en-US" dirty="0">
                <a:solidFill>
                  <a:srgbClr val="000000"/>
                </a:solidFill>
              </a:rPr>
              <a:t>在</a:t>
            </a:r>
            <a:r>
              <a:rPr lang="en-US" altLang="zh-CN" dirty="0">
                <a:solidFill>
                  <a:srgbClr val="000000"/>
                </a:solidFill>
              </a:rPr>
              <a:t>INTR</a:t>
            </a:r>
            <a:r>
              <a:rPr lang="zh-CN" altLang="en-US" dirty="0">
                <a:solidFill>
                  <a:srgbClr val="000000"/>
                </a:solidFill>
              </a:rPr>
              <a:t>引脚上接受到一个高电平的中断请求信</a:t>
            </a:r>
          </a:p>
          <a:p>
            <a:pPr lvl="0" eaLnBrk="1" hangingPunct="1">
              <a:buClr>
                <a:srgbClr val="CC0000"/>
              </a:buClr>
              <a:buNone/>
            </a:pPr>
            <a:r>
              <a:rPr lang="zh-CN" altLang="en-US" dirty="0">
                <a:solidFill>
                  <a:srgbClr val="000000"/>
                </a:solidFill>
              </a:rPr>
              <a:t>号，并且当前的中断允许标志为</a:t>
            </a:r>
            <a:r>
              <a:rPr lang="en-US" altLang="zh-CN" dirty="0">
                <a:solidFill>
                  <a:srgbClr val="000000"/>
                </a:solidFill>
              </a:rPr>
              <a:t>1</a:t>
            </a:r>
            <a:r>
              <a:rPr lang="zh-CN" altLang="en-US" dirty="0">
                <a:solidFill>
                  <a:srgbClr val="000000"/>
                </a:solidFill>
              </a:rPr>
              <a:t>时，</a:t>
            </a:r>
            <a:r>
              <a:rPr lang="en-US" altLang="zh-CN" dirty="0">
                <a:solidFill>
                  <a:srgbClr val="000000"/>
                </a:solidFill>
              </a:rPr>
              <a:t>CPU</a:t>
            </a:r>
            <a:r>
              <a:rPr lang="zh-CN" altLang="en-US" dirty="0">
                <a:solidFill>
                  <a:srgbClr val="000000"/>
                </a:solidFill>
              </a:rPr>
              <a:t>就会在当前指令</a:t>
            </a:r>
          </a:p>
          <a:p>
            <a:pPr lvl="0" eaLnBrk="1" hangingPunct="1">
              <a:buClr>
                <a:srgbClr val="CC0000"/>
              </a:buClr>
              <a:buNone/>
            </a:pPr>
            <a:r>
              <a:rPr lang="zh-CN" altLang="en-US" dirty="0">
                <a:solidFill>
                  <a:srgbClr val="000000"/>
                </a:solidFill>
              </a:rPr>
              <a:t>执行完后，开始响应外部的中断请求，具体说，就是</a:t>
            </a:r>
            <a:r>
              <a:rPr lang="en-US" altLang="zh-CN" dirty="0">
                <a:solidFill>
                  <a:srgbClr val="000000"/>
                </a:solidFill>
              </a:rPr>
              <a:t>CPU</a:t>
            </a:r>
            <a:r>
              <a:rPr lang="zh-CN" altLang="en-US" dirty="0" smtClean="0">
                <a:solidFill>
                  <a:srgbClr val="000000"/>
                </a:solidFill>
              </a:rPr>
              <a:t>往</a:t>
            </a:r>
            <a:r>
              <a:rPr lang="en-US" altLang="zh-CN" dirty="0" smtClean="0">
                <a:solidFill>
                  <a:srgbClr val="000000"/>
                </a:solidFill>
              </a:rPr>
              <a:t>/</a:t>
            </a:r>
            <a:r>
              <a:rPr lang="en-US" altLang="zh-CN" dirty="0">
                <a:solidFill>
                  <a:srgbClr val="000000"/>
                </a:solidFill>
              </a:rPr>
              <a:t>INTA</a:t>
            </a:r>
            <a:r>
              <a:rPr lang="zh-CN" altLang="en-US" dirty="0">
                <a:solidFill>
                  <a:srgbClr val="000000"/>
                </a:solidFill>
              </a:rPr>
              <a:t>引脚发两个负脉冲，外设接口接到第二个负脉冲后</a:t>
            </a:r>
            <a:r>
              <a:rPr lang="zh-CN" altLang="en-US" dirty="0" smtClean="0">
                <a:solidFill>
                  <a:srgbClr val="000000"/>
                </a:solidFill>
              </a:rPr>
              <a:t>，立即</a:t>
            </a:r>
            <a:r>
              <a:rPr lang="zh-CN" altLang="en-US" dirty="0">
                <a:solidFill>
                  <a:srgbClr val="000000"/>
                </a:solidFill>
              </a:rPr>
              <a:t>往数据线上给</a:t>
            </a:r>
            <a:r>
              <a:rPr lang="en-US" altLang="zh-CN" dirty="0">
                <a:solidFill>
                  <a:srgbClr val="000000"/>
                </a:solidFill>
              </a:rPr>
              <a:t>CPU</a:t>
            </a:r>
            <a:r>
              <a:rPr lang="zh-CN" altLang="en-US" dirty="0">
                <a:solidFill>
                  <a:srgbClr val="000000"/>
                </a:solidFill>
              </a:rPr>
              <a:t>送来中断类型码</a:t>
            </a:r>
            <a:r>
              <a:rPr lang="zh-CN" altLang="en-US" dirty="0" smtClean="0">
                <a:solidFill>
                  <a:srgbClr val="000000"/>
                </a:solidFill>
              </a:rPr>
              <a:t>。</a:t>
            </a:r>
            <a:r>
              <a:rPr lang="en-US" altLang="zh-CN" dirty="0" smtClean="0">
                <a:solidFill>
                  <a:srgbClr val="000000"/>
                </a:solidFill>
              </a:rPr>
              <a:t>CPU</a:t>
            </a:r>
            <a:r>
              <a:rPr lang="zh-CN" altLang="en-US" dirty="0">
                <a:solidFill>
                  <a:srgbClr val="000000"/>
                </a:solidFill>
              </a:rPr>
              <a:t>响应外部中断、并进入中断子程序的过程中，</a:t>
            </a:r>
            <a:r>
              <a:rPr lang="zh-CN" altLang="en-US" dirty="0" smtClean="0">
                <a:solidFill>
                  <a:srgbClr val="000000"/>
                </a:solidFill>
              </a:rPr>
              <a:t>要依次</a:t>
            </a:r>
            <a:r>
              <a:rPr lang="zh-CN" altLang="en-US" dirty="0">
                <a:solidFill>
                  <a:srgbClr val="000000"/>
                </a:solidFill>
              </a:rPr>
              <a:t>做下面几件事：</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146</a:t>
            </a:fld>
            <a:endParaRPr lang="en-US" altLang="zh-CN" dirty="0"/>
          </a:p>
        </p:txBody>
      </p:sp>
    </p:spTree>
    <p:extLst>
      <p:ext uri="{BB962C8B-B14F-4D97-AF65-F5344CB8AC3E}">
        <p14:creationId xmlns:p14="http://schemas.microsoft.com/office/powerpoint/2010/main" val="2915306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body" idx="4294967295"/>
          </p:nvPr>
        </p:nvSpPr>
        <p:spPr>
          <a:xfrm>
            <a:off x="1185863" y="1268413"/>
            <a:ext cx="7958137" cy="4718050"/>
          </a:xfrm>
        </p:spPr>
        <p:txBody>
          <a:bodyPr/>
          <a:lstStyle/>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p:txBody>
      </p:sp>
      <p:sp>
        <p:nvSpPr>
          <p:cNvPr id="2" name="灯片编号占位符 1"/>
          <p:cNvSpPr>
            <a:spLocks noGrp="1"/>
          </p:cNvSpPr>
          <p:nvPr>
            <p:ph type="sldNum" sz="quarter" idx="4294967295"/>
          </p:nvPr>
        </p:nvSpPr>
        <p:spPr>
          <a:xfrm>
            <a:off x="8420100" y="6245225"/>
            <a:ext cx="723900" cy="476250"/>
          </a:xfrm>
        </p:spPr>
        <p:txBody>
          <a:bodyPr/>
          <a:lstStyle/>
          <a:p>
            <a:pPr>
              <a:defRPr/>
            </a:pPr>
            <a:fld id="{AA7DB6B8-5B37-4353-950C-70ADFD33004C}" type="slidenum">
              <a:rPr lang="en-US" altLang="zh-CN" smtClean="0"/>
              <a:pPr>
                <a:defRPr/>
              </a:pPr>
              <a:t>147</a:t>
            </a:fld>
            <a:endParaRPr lang="en-US" altLang="zh-CN"/>
          </a:p>
        </p:txBody>
      </p:sp>
      <p:sp>
        <p:nvSpPr>
          <p:cNvPr id="200707" name="Rectangle 3"/>
          <p:cNvSpPr>
            <a:spLocks noChangeArrowheads="1"/>
          </p:cNvSpPr>
          <p:nvPr/>
        </p:nvSpPr>
        <p:spPr bwMode="auto">
          <a:xfrm>
            <a:off x="2828925" y="900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000">
                <a:solidFill>
                  <a:schemeClr val="tx1"/>
                </a:solidFill>
                <a:latin typeface="Batang" pitchFamily="18" charset="-127"/>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Batang" pitchFamily="18" charset="-127"/>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9pPr>
          </a:lstStyle>
          <a:p>
            <a:pPr eaLnBrk="1" hangingPunct="1">
              <a:spcBef>
                <a:spcPct val="0"/>
              </a:spcBef>
              <a:buClrTx/>
              <a:buFontTx/>
              <a:buNone/>
            </a:pPr>
            <a:endParaRPr lang="zh-CN" altLang="en-US"/>
          </a:p>
        </p:txBody>
      </p:sp>
      <p:pic>
        <p:nvPicPr>
          <p:cNvPr id="200708" name="Picture 4" descr="wx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4277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09" name="Text Box 5"/>
          <p:cNvSpPr txBox="1">
            <a:spLocks noChangeArrowheads="1"/>
          </p:cNvSpPr>
          <p:nvPr/>
        </p:nvSpPr>
        <p:spPr bwMode="auto">
          <a:xfrm>
            <a:off x="6443663" y="1557338"/>
            <a:ext cx="20256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2000">
                <a:solidFill>
                  <a:schemeClr val="tx1"/>
                </a:solidFill>
                <a:latin typeface="Batang" pitchFamily="18" charset="-127"/>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Batang" pitchFamily="18" charset="-127"/>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9pPr>
          </a:lstStyle>
          <a:p>
            <a:pPr eaLnBrk="1" hangingPunct="1">
              <a:spcBef>
                <a:spcPct val="0"/>
              </a:spcBef>
              <a:buClrTx/>
              <a:buFontTx/>
              <a:buNone/>
            </a:pPr>
            <a:r>
              <a:rPr lang="en-US" altLang="zh-CN" sz="2400" b="1">
                <a:solidFill>
                  <a:srgbClr val="669900"/>
                </a:solidFill>
              </a:rPr>
              <a:t>8086/8088</a:t>
            </a:r>
            <a:r>
              <a:rPr lang="zh-CN" altLang="en-US" sz="2400" b="1">
                <a:solidFill>
                  <a:srgbClr val="669900"/>
                </a:solidFill>
              </a:rPr>
              <a:t>对</a:t>
            </a:r>
          </a:p>
          <a:p>
            <a:pPr eaLnBrk="1" hangingPunct="1">
              <a:spcBef>
                <a:spcPct val="0"/>
              </a:spcBef>
              <a:buClrTx/>
              <a:buFontTx/>
              <a:buNone/>
            </a:pPr>
            <a:r>
              <a:rPr lang="zh-CN" altLang="en-US" sz="2400" b="1">
                <a:solidFill>
                  <a:srgbClr val="669900"/>
                </a:solidFill>
              </a:rPr>
              <a:t>中断响应过程</a:t>
            </a:r>
          </a:p>
          <a:p>
            <a:pPr eaLnBrk="1" hangingPunct="1">
              <a:spcBef>
                <a:spcPct val="0"/>
              </a:spcBef>
              <a:buClrTx/>
              <a:buFontTx/>
              <a:buNone/>
            </a:pPr>
            <a:r>
              <a:rPr lang="zh-CN" altLang="en-US" sz="2400" b="1">
                <a:solidFill>
                  <a:srgbClr val="669900"/>
                </a:solidFill>
              </a:rPr>
              <a:t>的流程图</a:t>
            </a:r>
          </a:p>
        </p:txBody>
      </p:sp>
    </p:spTree>
    <p:extLst>
      <p:ext uri="{BB962C8B-B14F-4D97-AF65-F5344CB8AC3E}">
        <p14:creationId xmlns:p14="http://schemas.microsoft.com/office/powerpoint/2010/main" val="1011128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几点说明</a:t>
            </a:r>
            <a:endParaRPr lang="en-US" altLang="zh-CN" b="1" dirty="0" smtClean="0"/>
          </a:p>
          <a:p>
            <a:pPr marL="508000" indent="-508000" eaLnBrk="1" hangingPunct="1">
              <a:buNone/>
            </a:pPr>
            <a:r>
              <a:rPr lang="en-US" altLang="zh-CN" dirty="0">
                <a:latin typeface="Times New Roman" panose="02020603050405020304" pitchFamily="18" charset="0"/>
              </a:rPr>
              <a:t>①</a:t>
            </a:r>
            <a:r>
              <a:rPr lang="zh-CN" altLang="en-US" dirty="0">
                <a:latin typeface="Times New Roman" panose="02020603050405020304" pitchFamily="18" charset="0"/>
              </a:rPr>
              <a:t>非屏蔽中断和可屏蔽中断有两点差别；</a:t>
            </a:r>
            <a:r>
              <a:rPr lang="zh-CN" altLang="en-US" dirty="0"/>
              <a:t> </a:t>
            </a:r>
          </a:p>
          <a:p>
            <a:pPr indent="0" eaLnBrk="1" hangingPunct="1">
              <a:spcBef>
                <a:spcPts val="0"/>
              </a:spcBef>
              <a:buNone/>
            </a:pPr>
            <a:r>
              <a:rPr lang="zh-CN" altLang="en-US" dirty="0" smtClean="0"/>
              <a:t>第</a:t>
            </a:r>
            <a:r>
              <a:rPr lang="en-US" altLang="zh-CN" dirty="0" smtClean="0"/>
              <a:t>1</a:t>
            </a:r>
            <a:r>
              <a:rPr lang="zh-CN" altLang="en-US" dirty="0" smtClean="0"/>
              <a:t>点：从</a:t>
            </a:r>
            <a:r>
              <a:rPr lang="zh-CN" altLang="en-US" dirty="0"/>
              <a:t>流程图看出，</a:t>
            </a:r>
            <a:r>
              <a:rPr lang="en-US" altLang="zh-CN" dirty="0"/>
              <a:t>CPU</a:t>
            </a:r>
            <a:r>
              <a:rPr lang="zh-CN" altLang="en-US" dirty="0"/>
              <a:t>遇到可屏蔽中断请求，先要判断</a:t>
            </a:r>
            <a:r>
              <a:rPr lang="en-US" altLang="zh-CN" dirty="0"/>
              <a:t>IF</a:t>
            </a:r>
            <a:r>
              <a:rPr lang="zh-CN" altLang="en-US" dirty="0"/>
              <a:t>是否为</a:t>
            </a:r>
            <a:r>
              <a:rPr lang="en-US" altLang="zh-CN" dirty="0"/>
              <a:t>1, </a:t>
            </a:r>
            <a:r>
              <a:rPr lang="zh-CN" altLang="en-US" dirty="0"/>
              <a:t>如果</a:t>
            </a:r>
            <a:r>
              <a:rPr lang="en-US" altLang="zh-CN" dirty="0"/>
              <a:t>IF=1</a:t>
            </a:r>
            <a:r>
              <a:rPr lang="zh-CN" altLang="en-US" dirty="0"/>
              <a:t>，</a:t>
            </a:r>
            <a:r>
              <a:rPr lang="en-US" altLang="zh-CN" dirty="0"/>
              <a:t>CPU</a:t>
            </a:r>
            <a:r>
              <a:rPr lang="zh-CN" altLang="en-US" dirty="0"/>
              <a:t>进入中断响应过程，</a:t>
            </a:r>
            <a:r>
              <a:rPr lang="en-US" altLang="zh-CN" dirty="0"/>
              <a:t>CPU</a:t>
            </a:r>
            <a:r>
              <a:rPr lang="zh-CN" altLang="en-US" dirty="0"/>
              <a:t>在中断响应过程要读取此中断的类型码。</a:t>
            </a:r>
          </a:p>
          <a:p>
            <a:pPr indent="0" eaLnBrk="1" hangingPunct="1">
              <a:spcBef>
                <a:spcPts val="0"/>
              </a:spcBef>
              <a:buNone/>
            </a:pPr>
            <a:r>
              <a:rPr lang="zh-CN" altLang="en-US" dirty="0"/>
              <a:t>第</a:t>
            </a:r>
            <a:r>
              <a:rPr lang="en-US" altLang="zh-CN" dirty="0"/>
              <a:t>2</a:t>
            </a:r>
            <a:r>
              <a:rPr lang="zh-CN" altLang="en-US" dirty="0"/>
              <a:t>点：对</a:t>
            </a:r>
            <a:r>
              <a:rPr lang="zh-CN" altLang="en-US" b="1" dirty="0">
                <a:solidFill>
                  <a:srgbClr val="FF3300"/>
                </a:solidFill>
              </a:rPr>
              <a:t>可屏蔽中断请求信号</a:t>
            </a:r>
            <a:r>
              <a:rPr lang="zh-CN" altLang="en-US" dirty="0"/>
              <a:t>是一个电平触发信号，并要求</a:t>
            </a:r>
            <a:r>
              <a:rPr lang="en-US" altLang="zh-CN" dirty="0"/>
              <a:t>INTR</a:t>
            </a:r>
            <a:r>
              <a:rPr lang="zh-CN" altLang="en-US" dirty="0"/>
              <a:t>信号的高电平维持到</a:t>
            </a:r>
            <a:r>
              <a:rPr lang="en-US" altLang="zh-CN" dirty="0"/>
              <a:t>CPU</a:t>
            </a:r>
            <a:r>
              <a:rPr lang="zh-CN" altLang="en-US" dirty="0"/>
              <a:t>响应中断才结束</a:t>
            </a:r>
            <a:r>
              <a:rPr lang="zh-CN" altLang="en-US" dirty="0" smtClean="0"/>
              <a:t>。对</a:t>
            </a:r>
            <a:r>
              <a:rPr lang="zh-CN" altLang="en-US" b="1" dirty="0">
                <a:solidFill>
                  <a:srgbClr val="FF3300"/>
                </a:solidFill>
              </a:rPr>
              <a:t>非屏蔽中断请求信号</a:t>
            </a:r>
            <a:r>
              <a:rPr lang="zh-CN" altLang="en-US" dirty="0"/>
              <a:t>，要求是一个上升沿触发信号，并且在上升沿之后，能够维持两个时钟周期的高电平</a:t>
            </a:r>
            <a:r>
              <a:rPr lang="zh-CN" altLang="en-US" dirty="0" smtClean="0"/>
              <a:t>。</a:t>
            </a: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148</a:t>
            </a:fld>
            <a:endParaRPr lang="en-US" altLang="zh-CN" dirty="0"/>
          </a:p>
        </p:txBody>
      </p:sp>
    </p:spTree>
    <p:extLst>
      <p:ext uri="{BB962C8B-B14F-4D97-AF65-F5344CB8AC3E}">
        <p14:creationId xmlns:p14="http://schemas.microsoft.com/office/powerpoint/2010/main" val="3126290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endParaRPr lang="zh-CN" altLang="zh-CN" smtClean="0"/>
          </a:p>
        </p:txBody>
      </p:sp>
      <p:sp>
        <p:nvSpPr>
          <p:cNvPr id="203779" name="Text Box 4"/>
          <p:cNvSpPr txBox="1">
            <a:spLocks noChangeArrowheads="1"/>
          </p:cNvSpPr>
          <p:nvPr/>
        </p:nvSpPr>
        <p:spPr bwMode="auto">
          <a:xfrm>
            <a:off x="574204" y="1333995"/>
            <a:ext cx="6624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000">
                <a:solidFill>
                  <a:schemeClr val="tx1"/>
                </a:solidFill>
                <a:latin typeface="Batang" pitchFamily="18" charset="-127"/>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Batang" pitchFamily="18" charset="-127"/>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9pPr>
          </a:lstStyle>
          <a:p>
            <a:pPr eaLnBrk="1" hangingPunct="1">
              <a:buFont typeface="Wingdings" panose="05000000000000000000" pitchFamily="2" charset="2"/>
              <a:buNone/>
            </a:pPr>
            <a:r>
              <a:rPr lang="en-US" altLang="zh-CN" dirty="0"/>
              <a:t>② </a:t>
            </a:r>
            <a:r>
              <a:rPr lang="en-US" altLang="zh-CN" dirty="0" err="1"/>
              <a:t>TF</a:t>
            </a:r>
            <a:r>
              <a:rPr lang="zh-CN" altLang="en-US" dirty="0"/>
              <a:t>是单步中断标志 ；</a:t>
            </a:r>
            <a:endParaRPr lang="zh-CN" altLang="en-US" b="1" dirty="0"/>
          </a:p>
        </p:txBody>
      </p:sp>
      <p:pic>
        <p:nvPicPr>
          <p:cNvPr id="203780" name="Picture 5"/>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83568" y="1750951"/>
            <a:ext cx="8001000" cy="4267200"/>
          </a:xfrm>
        </p:spPr>
      </p:pic>
      <p:sp>
        <p:nvSpPr>
          <p:cNvPr id="2" name="灯片编号占位符 1"/>
          <p:cNvSpPr>
            <a:spLocks noGrp="1"/>
          </p:cNvSpPr>
          <p:nvPr>
            <p:ph type="sldNum" sz="quarter" idx="12"/>
          </p:nvPr>
        </p:nvSpPr>
        <p:spPr/>
        <p:txBody>
          <a:bodyPr/>
          <a:lstStyle/>
          <a:p>
            <a:pPr>
              <a:defRPr/>
            </a:pPr>
            <a:fld id="{AA7DB6B8-5B37-4353-950C-70ADFD33004C}" type="slidenum">
              <a:rPr lang="en-US" altLang="zh-CN" smtClean="0"/>
              <a:pPr>
                <a:defRPr/>
              </a:pPr>
              <a:t>149</a:t>
            </a:fld>
            <a:endParaRPr lang="en-US" altLang="zh-CN"/>
          </a:p>
        </p:txBody>
      </p:sp>
    </p:spTree>
    <p:extLst>
      <p:ext uri="{BB962C8B-B14F-4D97-AF65-F5344CB8AC3E}">
        <p14:creationId xmlns:p14="http://schemas.microsoft.com/office/powerpoint/2010/main" val="955849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Font typeface="Wingdings" panose="05000000000000000000" pitchFamily="2" charset="2"/>
              <a:buNone/>
            </a:pPr>
            <a:r>
              <a:rPr lang="en-US" altLang="zh-CN" sz="2800" b="1" dirty="0" smtClean="0"/>
              <a:t>1.  </a:t>
            </a:r>
            <a:r>
              <a:rPr lang="en-US" altLang="zh-CN" sz="2800" b="1" dirty="0" err="1" smtClean="0"/>
              <a:t>BIU</a:t>
            </a:r>
            <a:r>
              <a:rPr lang="en-US" altLang="zh-CN" sz="2800" b="1" dirty="0" smtClean="0"/>
              <a:t> </a:t>
            </a:r>
            <a:r>
              <a:rPr lang="zh-CN" altLang="en-US" sz="2800" b="1" dirty="0" smtClean="0"/>
              <a:t>总线接口部件</a:t>
            </a:r>
            <a:endParaRPr lang="en-US" altLang="zh-CN" sz="2800" b="1" dirty="0" smtClean="0"/>
          </a:p>
          <a:p>
            <a:pPr eaLnBrk="1" hangingPunct="1">
              <a:spcBef>
                <a:spcPct val="50000"/>
              </a:spcBef>
              <a:buClrTx/>
              <a:buFontTx/>
              <a:buNone/>
            </a:pPr>
            <a:r>
              <a:rPr kumimoji="1" lang="zh-CN" altLang="en-US" sz="2800" b="1" dirty="0">
                <a:solidFill>
                  <a:srgbClr val="FF6600"/>
                </a:solidFill>
              </a:rPr>
              <a:t>说明</a:t>
            </a:r>
            <a:r>
              <a:rPr kumimoji="1" lang="zh-CN" altLang="en-US" sz="2800" b="1" dirty="0" smtClean="0">
                <a:solidFill>
                  <a:srgbClr val="FF6600"/>
                </a:solidFill>
              </a:rPr>
              <a:t>：</a:t>
            </a:r>
            <a:r>
              <a:rPr kumimoji="1" lang="zh-CN" altLang="en-US" sz="2800" b="1" dirty="0" smtClean="0"/>
              <a:t>（</a:t>
            </a:r>
            <a:r>
              <a:rPr kumimoji="1" lang="en-US" altLang="zh-CN" sz="2800" b="1" dirty="0"/>
              <a:t>1</a:t>
            </a:r>
            <a:r>
              <a:rPr kumimoji="1" lang="zh-CN" altLang="en-US" sz="2800" b="1" dirty="0"/>
              <a:t>）指令队列缓冲器：</a:t>
            </a:r>
            <a:r>
              <a:rPr kumimoji="1" lang="zh-CN" altLang="en-US" sz="2800" b="1" dirty="0">
                <a:solidFill>
                  <a:srgbClr val="008000"/>
                </a:solidFill>
              </a:rPr>
              <a:t>在执行指令的同时，将取下一条指令或几条指令，并放入指令队列缓冲器中。</a:t>
            </a:r>
            <a:r>
              <a:rPr kumimoji="1" lang="en-US" altLang="zh-CN" sz="2800" b="1" dirty="0">
                <a:solidFill>
                  <a:srgbClr val="008000"/>
                </a:solidFill>
              </a:rPr>
              <a:t>CPU</a:t>
            </a:r>
            <a:r>
              <a:rPr kumimoji="1" lang="zh-CN" altLang="en-US" sz="2800" b="1" dirty="0">
                <a:solidFill>
                  <a:srgbClr val="008000"/>
                </a:solidFill>
              </a:rPr>
              <a:t>执行完一条指令后，可以立即执行下一条指令（流水线技术）。提高</a:t>
            </a:r>
            <a:r>
              <a:rPr kumimoji="1" lang="en-US" altLang="zh-CN" sz="2800" b="1" dirty="0">
                <a:solidFill>
                  <a:srgbClr val="008000"/>
                </a:solidFill>
              </a:rPr>
              <a:t>CPU</a:t>
            </a:r>
            <a:r>
              <a:rPr kumimoji="1" lang="zh-CN" altLang="en-US" sz="2800" b="1" dirty="0">
                <a:solidFill>
                  <a:srgbClr val="008000"/>
                </a:solidFill>
              </a:rPr>
              <a:t>效率。</a:t>
            </a:r>
          </a:p>
          <a:p>
            <a:pPr eaLnBrk="1" hangingPunct="1">
              <a:buFont typeface="Wingdings" panose="05000000000000000000" pitchFamily="2" charset="2"/>
              <a:buNone/>
            </a:pPr>
            <a:endParaRPr lang="en-US" altLang="zh-CN" sz="2800" b="1" dirty="0" smtClean="0"/>
          </a:p>
          <a:p>
            <a:pPr eaLnBrk="1" hangingPunct="1">
              <a:buFont typeface="Wingdings" panose="05000000000000000000" pitchFamily="2" charset="2"/>
              <a:buNone/>
            </a:pPr>
            <a:endParaRPr lang="zh-CN" altLang="en-US" sz="2800"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15</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3925369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几点说明</a:t>
            </a:r>
            <a:endParaRPr lang="en-US" altLang="zh-CN" b="1" dirty="0" smtClean="0"/>
          </a:p>
          <a:p>
            <a:pPr eaLnBrk="1" hangingPunct="1">
              <a:buNone/>
            </a:pPr>
            <a:r>
              <a:rPr lang="en-US" altLang="zh-CN" dirty="0"/>
              <a:t>③ </a:t>
            </a:r>
            <a:r>
              <a:rPr lang="zh-CN" altLang="en-US" dirty="0"/>
              <a:t>在中断响应后，又遇</a:t>
            </a:r>
            <a:r>
              <a:rPr lang="en-US" altLang="zh-CN" dirty="0"/>
              <a:t>NMI</a:t>
            </a:r>
            <a:r>
              <a:rPr lang="zh-CN" altLang="en-US" dirty="0"/>
              <a:t>引脚上有非屏蔽中断请求；</a:t>
            </a:r>
          </a:p>
          <a:p>
            <a:pPr eaLnBrk="1" hangingPunct="1">
              <a:buNone/>
            </a:pPr>
            <a:r>
              <a:rPr lang="zh-CN" altLang="en-US" dirty="0"/>
              <a:t>     中断嵌套</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150</a:t>
            </a:fld>
            <a:endParaRPr lang="en-US" altLang="zh-CN"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252" y="2479875"/>
            <a:ext cx="6264696" cy="42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1446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几点说明</a:t>
            </a:r>
            <a:endParaRPr lang="en-US" altLang="zh-CN" b="1" dirty="0" smtClean="0"/>
          </a:p>
          <a:p>
            <a:pPr eaLnBrk="1" hangingPunct="1">
              <a:buNone/>
            </a:pPr>
            <a:r>
              <a:rPr lang="en-US" altLang="zh-CN" dirty="0"/>
              <a:t>④ </a:t>
            </a:r>
            <a:r>
              <a:rPr lang="zh-CN" altLang="en-US" dirty="0"/>
              <a:t>结束时，返回断点</a:t>
            </a:r>
            <a:r>
              <a:rPr lang="en-US" altLang="zh-CN" dirty="0" smtClean="0"/>
              <a:t>,    </a:t>
            </a:r>
            <a:r>
              <a:rPr lang="zh-CN" altLang="en-US" dirty="0"/>
              <a:t>即</a:t>
            </a:r>
            <a:r>
              <a:rPr lang="zh-CN" altLang="en-US" b="1" dirty="0">
                <a:solidFill>
                  <a:srgbClr val="FF3300"/>
                </a:solidFill>
              </a:rPr>
              <a:t>先从堆栈中弹出</a:t>
            </a:r>
            <a:r>
              <a:rPr lang="en-US" altLang="zh-CN" b="1" dirty="0">
                <a:solidFill>
                  <a:srgbClr val="FF3300"/>
                </a:solidFill>
              </a:rPr>
              <a:t>IP</a:t>
            </a:r>
            <a:r>
              <a:rPr lang="zh-CN" altLang="en-US" b="1" dirty="0">
                <a:solidFill>
                  <a:srgbClr val="FF3300"/>
                </a:solidFill>
              </a:rPr>
              <a:t>和</a:t>
            </a:r>
            <a:r>
              <a:rPr lang="en-US" altLang="zh-CN" b="1" dirty="0">
                <a:solidFill>
                  <a:srgbClr val="FF3300"/>
                </a:solidFill>
              </a:rPr>
              <a:t>CS</a:t>
            </a:r>
            <a:r>
              <a:rPr lang="zh-CN" altLang="en-US" b="1" dirty="0">
                <a:solidFill>
                  <a:srgbClr val="FF3300"/>
                </a:solidFill>
              </a:rPr>
              <a:t>，再弹出标志</a:t>
            </a:r>
            <a:r>
              <a:rPr lang="zh-CN" altLang="en-US" dirty="0"/>
              <a:t>，然后按</a:t>
            </a:r>
            <a:r>
              <a:rPr lang="en-US" altLang="zh-CN" dirty="0"/>
              <a:t>IP</a:t>
            </a:r>
            <a:r>
              <a:rPr lang="zh-CN" altLang="en-US" dirty="0" smtClean="0"/>
              <a:t>和</a:t>
            </a:r>
            <a:r>
              <a:rPr lang="en-US" altLang="zh-CN" dirty="0" smtClean="0"/>
              <a:t>CS</a:t>
            </a:r>
            <a:r>
              <a:rPr lang="zh-CN" altLang="en-US" dirty="0"/>
              <a:t>的值返回主程序断点处继续执行原先程序</a:t>
            </a:r>
            <a:r>
              <a:rPr lang="zh-CN" altLang="en-US" dirty="0" smtClean="0"/>
              <a:t>。返回</a:t>
            </a:r>
            <a:r>
              <a:rPr lang="zh-CN" altLang="en-US" dirty="0"/>
              <a:t>断点的一切动作由中断返回指令（</a:t>
            </a:r>
            <a:r>
              <a:rPr lang="en-US" altLang="zh-CN" dirty="0"/>
              <a:t>IRET</a:t>
            </a:r>
            <a:r>
              <a:rPr lang="zh-CN" altLang="en-US" dirty="0"/>
              <a:t>）</a:t>
            </a:r>
            <a:r>
              <a:rPr lang="zh-CN" altLang="en-US" dirty="0" smtClean="0"/>
              <a:t>完成。</a:t>
            </a: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151</a:t>
            </a:fld>
            <a:endParaRPr lang="en-US" altLang="zh-CN" dirty="0"/>
          </a:p>
        </p:txBody>
      </p:sp>
    </p:spTree>
    <p:extLst>
      <p:ext uri="{BB962C8B-B14F-4D97-AF65-F5344CB8AC3E}">
        <p14:creationId xmlns:p14="http://schemas.microsoft.com/office/powerpoint/2010/main" val="2456323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几点说明</a:t>
            </a:r>
            <a:endParaRPr lang="en-US" altLang="zh-CN" b="1" dirty="0" smtClean="0"/>
          </a:p>
          <a:p>
            <a:pPr marL="508000" indent="-508000" eaLnBrk="1" hangingPunct="1">
              <a:buNone/>
            </a:pPr>
            <a:r>
              <a:rPr lang="en-US" altLang="zh-CN" dirty="0">
                <a:latin typeface="Times New Roman" panose="02020603050405020304" pitchFamily="18" charset="0"/>
              </a:rPr>
              <a:t>⑤</a:t>
            </a:r>
            <a:r>
              <a:rPr lang="zh-CN" altLang="en-US" dirty="0">
                <a:latin typeface="Times New Roman" panose="02020603050405020304" pitchFamily="18" charset="0"/>
              </a:rPr>
              <a:t>在有些情况下，即使中断允许标志</a:t>
            </a:r>
            <a:r>
              <a:rPr lang="en-US" altLang="zh-CN" dirty="0">
                <a:latin typeface="Times New Roman" panose="02020603050405020304" pitchFamily="18" charset="0"/>
              </a:rPr>
              <a:t>IF=1</a:t>
            </a:r>
            <a:r>
              <a:rPr lang="zh-CN" altLang="en-US" dirty="0">
                <a:latin typeface="Times New Roman" panose="02020603050405020304" pitchFamily="18" charset="0"/>
              </a:rPr>
              <a:t>，</a:t>
            </a:r>
            <a:r>
              <a:rPr lang="en-US" altLang="zh-CN" dirty="0">
                <a:latin typeface="Times New Roman" panose="02020603050405020304" pitchFamily="18" charset="0"/>
              </a:rPr>
              <a:t>CPU</a:t>
            </a:r>
            <a:r>
              <a:rPr lang="zh-CN" altLang="en-US" dirty="0">
                <a:latin typeface="Times New Roman" panose="02020603050405020304" pitchFamily="18" charset="0"/>
              </a:rPr>
              <a:t>也不能马上响应可屏蔽中断，而是要等待执行完下一条指令后才能响应中断。</a:t>
            </a:r>
          </a:p>
          <a:p>
            <a:pPr marL="508000" indent="-508000" eaLnBrk="1" hangingPunct="1">
              <a:lnSpc>
                <a:spcPct val="100000"/>
              </a:lnSpc>
              <a:buFont typeface="Wingdings" panose="05000000000000000000" pitchFamily="2" charset="2"/>
              <a:buAutoNum type="romanUcPeriod"/>
            </a:pPr>
            <a:r>
              <a:rPr lang="zh-CN" altLang="en-US" dirty="0">
                <a:latin typeface="Times New Roman" panose="02020603050405020304" pitchFamily="18" charset="0"/>
              </a:rPr>
              <a:t>发出中断请求信号时，</a:t>
            </a:r>
            <a:r>
              <a:rPr lang="en-US" altLang="zh-CN" dirty="0">
                <a:latin typeface="Times New Roman" panose="02020603050405020304" pitchFamily="18" charset="0"/>
              </a:rPr>
              <a:t>CPU</a:t>
            </a:r>
            <a:r>
              <a:rPr lang="zh-CN" altLang="en-US" dirty="0">
                <a:latin typeface="Times New Roman" panose="02020603050405020304" pitchFamily="18" charset="0"/>
              </a:rPr>
              <a:t>正执行封锁指令，由于</a:t>
            </a:r>
            <a:r>
              <a:rPr lang="en-US" altLang="zh-CN" dirty="0">
                <a:latin typeface="Times New Roman" panose="02020603050405020304" pitchFamily="18" charset="0"/>
              </a:rPr>
              <a:t>CPU</a:t>
            </a:r>
            <a:r>
              <a:rPr lang="zh-CN" altLang="en-US" dirty="0">
                <a:latin typeface="Times New Roman" panose="02020603050405020304" pitchFamily="18" charset="0"/>
              </a:rPr>
              <a:t>将封锁指令和后面的一条指令看作一个整体，所以必须等到后一条指令后才能响应中断</a:t>
            </a:r>
          </a:p>
          <a:p>
            <a:pPr marL="508000" indent="-508000" eaLnBrk="1" hangingPunct="1">
              <a:lnSpc>
                <a:spcPct val="100000"/>
              </a:lnSpc>
              <a:buFont typeface="Wingdings" panose="05000000000000000000" pitchFamily="2" charset="2"/>
              <a:buAutoNum type="romanUcPeriod"/>
            </a:pPr>
            <a:r>
              <a:rPr lang="zh-CN" altLang="en-US" dirty="0">
                <a:latin typeface="Times New Roman" panose="02020603050405020304" pitchFamily="18" charset="0"/>
              </a:rPr>
              <a:t>如果指令是执行给段寄存器传送数据的指令，必须等下一条指令后才能响应</a:t>
            </a:r>
            <a:r>
              <a:rPr lang="zh-CN" altLang="en-US" dirty="0" smtClean="0">
                <a:latin typeface="Times New Roman" panose="02020603050405020304" pitchFamily="18" charset="0"/>
              </a:rPr>
              <a:t>中断。（</a:t>
            </a:r>
            <a:r>
              <a:rPr lang="en-US" altLang="zh-CN" dirty="0" smtClean="0">
                <a:latin typeface="Times New Roman" panose="02020603050405020304" pitchFamily="18" charset="0"/>
              </a:rPr>
              <a:t>MOV POP</a:t>
            </a:r>
            <a:r>
              <a:rPr lang="zh-CN" altLang="en-US" dirty="0" smtClean="0">
                <a:latin typeface="Times New Roman" panose="02020603050405020304" pitchFamily="18" charset="0"/>
              </a:rPr>
              <a:t>）</a:t>
            </a: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152</a:t>
            </a:fld>
            <a:endParaRPr lang="en-US" altLang="zh-CN" dirty="0"/>
          </a:p>
        </p:txBody>
      </p:sp>
    </p:spTree>
    <p:extLst>
      <p:ext uri="{BB962C8B-B14F-4D97-AF65-F5344CB8AC3E}">
        <p14:creationId xmlns:p14="http://schemas.microsoft.com/office/powerpoint/2010/main" val="991902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几点说明</a:t>
            </a:r>
            <a:endParaRPr lang="en-US" altLang="zh-CN" b="1" dirty="0" smtClean="0"/>
          </a:p>
          <a:p>
            <a:pPr marL="508000" indent="-508000" eaLnBrk="1" hangingPunct="1">
              <a:buNone/>
            </a:pPr>
            <a:r>
              <a:rPr lang="zh-CN" altLang="en-US" dirty="0" smtClean="0">
                <a:latin typeface="Times New Roman" panose="02020603050405020304" pitchFamily="18" charset="0"/>
              </a:rPr>
              <a:t>⑥ </a:t>
            </a:r>
            <a:r>
              <a:rPr lang="en-US" altLang="zh-CN" dirty="0" smtClean="0">
                <a:latin typeface="Times New Roman" panose="02020603050405020304" pitchFamily="18" charset="0"/>
              </a:rPr>
              <a:t>CPU</a:t>
            </a:r>
            <a:r>
              <a:rPr lang="zh-CN" altLang="en-US" dirty="0" smtClean="0">
                <a:latin typeface="Times New Roman" panose="02020603050405020304" pitchFamily="18" charset="0"/>
              </a:rPr>
              <a:t>执行等待指令或串操作指令时，允许指令执行过程</a:t>
            </a:r>
          </a:p>
          <a:p>
            <a:pPr marL="508000" indent="-508000" eaLnBrk="1" hangingPunct="1">
              <a:buNone/>
            </a:pPr>
            <a:r>
              <a:rPr lang="zh-CN" altLang="en-US" dirty="0" smtClean="0">
                <a:latin typeface="Times New Roman" panose="02020603050405020304" pitchFamily="18" charset="0"/>
              </a:rPr>
              <a:t>中进入中断。但必须在一个基本动作执行完后响应中断</a:t>
            </a:r>
            <a:r>
              <a:rPr lang="zh-CN" altLang="en-US" dirty="0" smtClean="0"/>
              <a:t>。</a:t>
            </a:r>
            <a:endParaRPr lang="en-US" altLang="zh-CN" dirty="0" smtClean="0"/>
          </a:p>
          <a:p>
            <a:pPr marL="508000" indent="-508000" eaLnBrk="1" hangingPunct="1">
              <a:buNone/>
            </a:pPr>
            <a:r>
              <a:rPr lang="zh-CN" altLang="en-US" dirty="0" smtClean="0"/>
              <a:t>注：由多个字节数据或者字数据组成的数据串称之为字节或者字数据串。对数据串做相同的操作就称之为串操作。能进行串操作的指令称之为串操作指令。</a:t>
            </a: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153</a:t>
            </a:fld>
            <a:endParaRPr lang="en-US" altLang="zh-CN" dirty="0"/>
          </a:p>
        </p:txBody>
      </p:sp>
    </p:spTree>
    <p:extLst>
      <p:ext uri="{BB962C8B-B14F-4D97-AF65-F5344CB8AC3E}">
        <p14:creationId xmlns:p14="http://schemas.microsoft.com/office/powerpoint/2010/main" val="198664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中断相应总线周期</a:t>
            </a: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154</a:t>
            </a:fld>
            <a:endParaRPr lang="en-US" altLang="zh-CN" dirty="0"/>
          </a:p>
        </p:txBody>
      </p:sp>
      <p:sp>
        <p:nvSpPr>
          <p:cNvPr id="5" name="Rectangle 3"/>
          <p:cNvSpPr txBox="1">
            <a:spLocks noChangeArrowheads="1"/>
          </p:cNvSpPr>
          <p:nvPr/>
        </p:nvSpPr>
        <p:spPr bwMode="auto">
          <a:xfrm>
            <a:off x="609600" y="1268760"/>
            <a:ext cx="7958138" cy="471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0">
                <a:solidFill>
                  <a:schemeClr val="tx1"/>
                </a:solidFill>
                <a:latin typeface="华文楷体" panose="02010600040101010101" pitchFamily="2" charset="-122"/>
                <a:ea typeface="华文楷体" panose="02010600040101010101" pitchFamily="2" charset="-122"/>
                <a:cs typeface="+mn-cs"/>
              </a:defRPr>
            </a:lvl1pPr>
            <a:lvl2pPr marL="0" indent="-436563"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2pPr>
            <a:lvl3pPr marL="0" indent="-395288"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a:solidFill>
                  <a:schemeClr val="tx1"/>
                </a:solidFill>
                <a:latin typeface="华文楷体" panose="02010600040101010101" pitchFamily="2" charset="-122"/>
                <a:ea typeface="华文楷体" panose="02010600040101010101" pitchFamily="2" charset="-122"/>
              </a:defRPr>
            </a:lvl3pPr>
            <a:lvl4pPr marL="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4pPr>
            <a:lvl5pPr marL="0" indent="-398463" algn="l" rtl="0" eaLnBrk="0" fontAlgn="base" hangingPunct="0">
              <a:lnSpc>
                <a:spcPct val="150000"/>
              </a:lnSpc>
              <a:spcBef>
                <a:spcPct val="25000"/>
              </a:spcBef>
              <a:spcAft>
                <a:spcPct val="0"/>
              </a:spcAft>
              <a:buClr>
                <a:schemeClr val="accent2"/>
              </a:buClr>
              <a:buFont typeface="Wingdings" panose="05000000000000000000" pitchFamily="2" charset="2"/>
              <a:buChar char="§"/>
              <a:defRPr sz="240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buFont typeface="Wingdings" panose="05000000000000000000" pitchFamily="2" charset="2"/>
              <a:buNone/>
            </a:pPr>
            <a:endParaRPr lang="en-US" altLang="zh-CN" kern="0" smtClean="0"/>
          </a:p>
          <a:p>
            <a:pPr eaLnBrk="1" hangingPunct="1">
              <a:buFont typeface="Wingdings" panose="05000000000000000000" pitchFamily="2" charset="2"/>
              <a:buNone/>
            </a:pPr>
            <a:endParaRPr lang="en-US" altLang="zh-CN" kern="0" dirty="0" smtClean="0"/>
          </a:p>
        </p:txBody>
      </p:sp>
      <p:pic>
        <p:nvPicPr>
          <p:cNvPr id="6" name="Picture 5" descr="wx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775" y="1573213"/>
            <a:ext cx="7631113" cy="459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0"/>
          <p:cNvGrpSpPr>
            <a:grpSpLocks/>
          </p:cNvGrpSpPr>
          <p:nvPr/>
        </p:nvGrpSpPr>
        <p:grpSpPr bwMode="auto">
          <a:xfrm>
            <a:off x="2195513" y="2060575"/>
            <a:ext cx="1150937" cy="4105275"/>
            <a:chOff x="1429" y="1298"/>
            <a:chExt cx="725" cy="2586"/>
          </a:xfrm>
        </p:grpSpPr>
        <p:sp>
          <p:nvSpPr>
            <p:cNvPr id="8" name="Line 6"/>
            <p:cNvSpPr>
              <a:spLocks noChangeShapeType="1"/>
            </p:cNvSpPr>
            <p:nvPr/>
          </p:nvSpPr>
          <p:spPr bwMode="auto">
            <a:xfrm>
              <a:off x="1429" y="1298"/>
              <a:ext cx="0" cy="2586"/>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
            <p:cNvSpPr>
              <a:spLocks noChangeShapeType="1"/>
            </p:cNvSpPr>
            <p:nvPr/>
          </p:nvSpPr>
          <p:spPr bwMode="auto">
            <a:xfrm>
              <a:off x="2154" y="1298"/>
              <a:ext cx="0" cy="2586"/>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a:off x="1429" y="2931"/>
              <a:ext cx="725" cy="0"/>
            </a:xfrm>
            <a:prstGeom prst="line">
              <a:avLst/>
            </a:prstGeom>
            <a:noFill/>
            <a:ln w="28575">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 name="Line 9"/>
          <p:cNvSpPr>
            <a:spLocks noChangeShapeType="1"/>
          </p:cNvSpPr>
          <p:nvPr/>
        </p:nvSpPr>
        <p:spPr bwMode="auto">
          <a:xfrm>
            <a:off x="6227763" y="2133600"/>
            <a:ext cx="0" cy="4105275"/>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a:off x="1619250" y="1844675"/>
            <a:ext cx="0" cy="17287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2"/>
          <p:cNvSpPr>
            <a:spLocks noChangeShapeType="1"/>
          </p:cNvSpPr>
          <p:nvPr/>
        </p:nvSpPr>
        <p:spPr bwMode="auto">
          <a:xfrm>
            <a:off x="3924300" y="1844675"/>
            <a:ext cx="0" cy="17287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a:off x="5651500" y="1773238"/>
            <a:ext cx="0" cy="17287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4"/>
          <p:cNvSpPr>
            <a:spLocks noChangeShapeType="1"/>
          </p:cNvSpPr>
          <p:nvPr/>
        </p:nvSpPr>
        <p:spPr bwMode="auto">
          <a:xfrm>
            <a:off x="7956550" y="1844675"/>
            <a:ext cx="0" cy="17287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5"/>
          <p:cNvSpPr>
            <a:spLocks noChangeShapeType="1"/>
          </p:cNvSpPr>
          <p:nvPr/>
        </p:nvSpPr>
        <p:spPr bwMode="auto">
          <a:xfrm>
            <a:off x="1692275" y="1989138"/>
            <a:ext cx="2159000" cy="0"/>
          </a:xfrm>
          <a:prstGeom prst="line">
            <a:avLst/>
          </a:prstGeom>
          <a:noFill/>
          <a:ln w="222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6"/>
          <p:cNvSpPr>
            <a:spLocks noChangeShapeType="1"/>
          </p:cNvSpPr>
          <p:nvPr/>
        </p:nvSpPr>
        <p:spPr bwMode="auto">
          <a:xfrm>
            <a:off x="5724525" y="2060575"/>
            <a:ext cx="2159000" cy="0"/>
          </a:xfrm>
          <a:prstGeom prst="line">
            <a:avLst/>
          </a:prstGeom>
          <a:noFill/>
          <a:ln w="222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Rectangle 17"/>
          <p:cNvSpPr>
            <a:spLocks noChangeArrowheads="1"/>
          </p:cNvSpPr>
          <p:nvPr/>
        </p:nvSpPr>
        <p:spPr bwMode="auto">
          <a:xfrm>
            <a:off x="1908175" y="1557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Font typeface="Wingdings" panose="05000000000000000000" pitchFamily="2" charset="2"/>
              <a:buChar char="o"/>
              <a:defRPr sz="2000">
                <a:solidFill>
                  <a:schemeClr val="tx1"/>
                </a:solidFill>
                <a:latin typeface="Batang" pitchFamily="18" charset="-127"/>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Batang" pitchFamily="18" charset="-127"/>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9pPr>
          </a:lstStyle>
          <a:p>
            <a:pPr algn="ctr" eaLnBrk="1" hangingPunct="1">
              <a:spcBef>
                <a:spcPct val="0"/>
              </a:spcBef>
              <a:buClrTx/>
              <a:buFontTx/>
              <a:buNone/>
            </a:pPr>
            <a:r>
              <a:rPr lang="zh-CN" altLang="en-US" sz="1600" b="1">
                <a:solidFill>
                  <a:srgbClr val="FF3300"/>
                </a:solidFill>
              </a:rPr>
              <a:t>当前总线周期</a:t>
            </a:r>
          </a:p>
        </p:txBody>
      </p:sp>
      <p:sp>
        <p:nvSpPr>
          <p:cNvPr id="19" name="Rectangle 18"/>
          <p:cNvSpPr>
            <a:spLocks noChangeArrowheads="1"/>
          </p:cNvSpPr>
          <p:nvPr/>
        </p:nvSpPr>
        <p:spPr bwMode="auto">
          <a:xfrm>
            <a:off x="5867400" y="1628775"/>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Font typeface="Wingdings" panose="05000000000000000000" pitchFamily="2" charset="2"/>
              <a:buChar char="o"/>
              <a:defRPr sz="2000">
                <a:solidFill>
                  <a:schemeClr val="tx1"/>
                </a:solidFill>
                <a:latin typeface="Batang" pitchFamily="18" charset="-127"/>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Batang" pitchFamily="18" charset="-127"/>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9pPr>
          </a:lstStyle>
          <a:p>
            <a:pPr algn="ctr" eaLnBrk="1" hangingPunct="1">
              <a:spcBef>
                <a:spcPct val="0"/>
              </a:spcBef>
              <a:buClrTx/>
              <a:buFontTx/>
              <a:buNone/>
            </a:pPr>
            <a:r>
              <a:rPr lang="zh-CN" altLang="en-US" sz="1600" b="1">
                <a:solidFill>
                  <a:srgbClr val="FF3300"/>
                </a:solidFill>
              </a:rPr>
              <a:t>下一个总线周期</a:t>
            </a:r>
          </a:p>
        </p:txBody>
      </p:sp>
      <p:grpSp>
        <p:nvGrpSpPr>
          <p:cNvPr id="20" name="Group 19"/>
          <p:cNvGrpSpPr>
            <a:grpSpLocks/>
          </p:cNvGrpSpPr>
          <p:nvPr/>
        </p:nvGrpSpPr>
        <p:grpSpPr bwMode="auto">
          <a:xfrm>
            <a:off x="6227763" y="2132013"/>
            <a:ext cx="1150937" cy="4105275"/>
            <a:chOff x="1429" y="1298"/>
            <a:chExt cx="725" cy="2586"/>
          </a:xfrm>
        </p:grpSpPr>
        <p:sp>
          <p:nvSpPr>
            <p:cNvPr id="21" name="Line 20"/>
            <p:cNvSpPr>
              <a:spLocks noChangeShapeType="1"/>
            </p:cNvSpPr>
            <p:nvPr/>
          </p:nvSpPr>
          <p:spPr bwMode="auto">
            <a:xfrm>
              <a:off x="1429" y="1298"/>
              <a:ext cx="0" cy="2586"/>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1"/>
            <p:cNvSpPr>
              <a:spLocks noChangeShapeType="1"/>
            </p:cNvSpPr>
            <p:nvPr/>
          </p:nvSpPr>
          <p:spPr bwMode="auto">
            <a:xfrm>
              <a:off x="2154" y="1298"/>
              <a:ext cx="0" cy="2586"/>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2"/>
            <p:cNvSpPr>
              <a:spLocks noChangeShapeType="1"/>
            </p:cNvSpPr>
            <p:nvPr/>
          </p:nvSpPr>
          <p:spPr bwMode="auto">
            <a:xfrm>
              <a:off x="1429" y="2931"/>
              <a:ext cx="725" cy="0"/>
            </a:xfrm>
            <a:prstGeom prst="line">
              <a:avLst/>
            </a:prstGeom>
            <a:noFill/>
            <a:ln w="28575">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4" name="AutoShape 24"/>
          <p:cNvSpPr>
            <a:spLocks/>
          </p:cNvSpPr>
          <p:nvPr/>
        </p:nvSpPr>
        <p:spPr bwMode="auto">
          <a:xfrm>
            <a:off x="4814119" y="5978525"/>
            <a:ext cx="1223963" cy="258763"/>
          </a:xfrm>
          <a:prstGeom prst="accentCallout2">
            <a:avLst>
              <a:gd name="adj1" fmla="val 44171"/>
              <a:gd name="adj2" fmla="val -6227"/>
              <a:gd name="adj3" fmla="val 44171"/>
              <a:gd name="adj4" fmla="val -32167"/>
              <a:gd name="adj5" fmla="val -80368"/>
              <a:gd name="adj6" fmla="val -44876"/>
            </a:avLst>
          </a:prstGeom>
          <a:noFill/>
          <a:ln w="9525">
            <a:solidFill>
              <a:srgbClr val="FF0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Batang" pitchFamily="18" charset="-127"/>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Batang" pitchFamily="18" charset="-127"/>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9pPr>
          </a:lstStyle>
          <a:p>
            <a:pPr algn="ctr" eaLnBrk="1" fontAlgn="ctr" hangingPunct="1">
              <a:spcBef>
                <a:spcPct val="0"/>
              </a:spcBef>
              <a:buClrTx/>
              <a:buFontTx/>
              <a:buNone/>
            </a:pPr>
            <a:r>
              <a:rPr lang="zh-CN" altLang="en-US" b="1"/>
              <a:t>浮空状态</a:t>
            </a:r>
          </a:p>
        </p:txBody>
      </p:sp>
      <p:sp>
        <p:nvSpPr>
          <p:cNvPr id="25" name="AutoShape 25"/>
          <p:cNvSpPr>
            <a:spLocks noChangeArrowheads="1"/>
          </p:cNvSpPr>
          <p:nvPr/>
        </p:nvSpPr>
        <p:spPr bwMode="auto">
          <a:xfrm>
            <a:off x="5364163" y="981075"/>
            <a:ext cx="1584325" cy="360363"/>
          </a:xfrm>
          <a:prstGeom prst="wedgeRectCallout">
            <a:avLst>
              <a:gd name="adj1" fmla="val -61324"/>
              <a:gd name="adj2" fmla="val 157931"/>
            </a:avLst>
          </a:prstGeom>
          <a:solidFill>
            <a:srgbClr val="669900"/>
          </a:solidFill>
          <a:ln w="9525">
            <a:solidFill>
              <a:schemeClr val="tx1"/>
            </a:solidFill>
            <a:miter lim="800000"/>
            <a:headEnd/>
            <a:tailEnd/>
          </a:ln>
        </p:spPr>
        <p:txBody>
          <a:bodyPr/>
          <a:lstStyle>
            <a:lvl1pPr>
              <a:spcBef>
                <a:spcPct val="20000"/>
              </a:spcBef>
              <a:buClr>
                <a:schemeClr val="accent2"/>
              </a:buClr>
              <a:buFont typeface="Wingdings" panose="05000000000000000000" pitchFamily="2" charset="2"/>
              <a:buChar char="o"/>
              <a:defRPr sz="2000">
                <a:solidFill>
                  <a:schemeClr val="tx1"/>
                </a:solidFill>
                <a:latin typeface="Batang" pitchFamily="18" charset="-127"/>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Batang" pitchFamily="18" charset="-127"/>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9pPr>
          </a:lstStyle>
          <a:p>
            <a:pPr algn="ctr" eaLnBrk="1" hangingPunct="1">
              <a:spcBef>
                <a:spcPct val="0"/>
              </a:spcBef>
              <a:buClrTx/>
              <a:buFontTx/>
              <a:buNone/>
            </a:pPr>
            <a:r>
              <a:rPr lang="zh-CN" altLang="en-US" b="1" dirty="0">
                <a:solidFill>
                  <a:srgbClr val="FF3300"/>
                </a:solidFill>
              </a:rPr>
              <a:t>也可以</a:t>
            </a:r>
            <a:r>
              <a:rPr lang="en-US" altLang="zh-CN" b="1" dirty="0">
                <a:solidFill>
                  <a:srgbClr val="FF3300"/>
                </a:solidFill>
              </a:rPr>
              <a:t>2</a:t>
            </a:r>
            <a:r>
              <a:rPr lang="zh-CN" altLang="en-US" b="1" dirty="0">
                <a:solidFill>
                  <a:srgbClr val="FF3300"/>
                </a:solidFill>
              </a:rPr>
              <a:t>个</a:t>
            </a:r>
          </a:p>
        </p:txBody>
      </p:sp>
    </p:spTree>
    <p:extLst>
      <p:ext uri="{BB962C8B-B14F-4D97-AF65-F5344CB8AC3E}">
        <p14:creationId xmlns:p14="http://schemas.microsoft.com/office/powerpoint/2010/main" val="10559367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中断</a:t>
            </a:r>
            <a:r>
              <a:rPr lang="zh-CN" altLang="en-US" b="1" dirty="0"/>
              <a:t>响应</a:t>
            </a:r>
            <a:r>
              <a:rPr lang="zh-CN" altLang="en-US" b="1" dirty="0" smtClean="0"/>
              <a:t>总线周期</a:t>
            </a:r>
            <a:endParaRPr lang="en-US" altLang="zh-CN" b="1" dirty="0" smtClean="0"/>
          </a:p>
          <a:p>
            <a:pPr eaLnBrk="1" hangingPunct="1">
              <a:buNone/>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中断响应用</a:t>
            </a:r>
            <a:r>
              <a:rPr lang="en-US" altLang="zh-CN" dirty="0">
                <a:latin typeface="Times New Roman" panose="02020603050405020304" pitchFamily="18" charset="0"/>
              </a:rPr>
              <a:t>2</a:t>
            </a:r>
            <a:r>
              <a:rPr lang="zh-CN" altLang="en-US" dirty="0">
                <a:latin typeface="Times New Roman" panose="02020603050405020304" pitchFamily="18" charset="0"/>
              </a:rPr>
              <a:t>个总线周期</a:t>
            </a:r>
            <a:endParaRPr lang="zh-CN" altLang="en-US" dirty="0">
              <a:latin typeface="宋体" panose="02010600030101010101" pitchFamily="2" charset="-122"/>
            </a:endParaRPr>
          </a:p>
          <a:p>
            <a:pPr eaLnBrk="1" hangingPunct="1">
              <a:buNone/>
            </a:pPr>
            <a:r>
              <a:rPr lang="zh-CN" altLang="en-US" dirty="0">
                <a:latin typeface="宋体" panose="02010600030101010101" pitchFamily="2" charset="-122"/>
              </a:rPr>
              <a:t>第</a:t>
            </a:r>
            <a:r>
              <a:rPr lang="en-US" altLang="zh-CN" dirty="0">
                <a:latin typeface="宋体" panose="02010600030101010101" pitchFamily="2" charset="-122"/>
              </a:rPr>
              <a:t>1</a:t>
            </a:r>
            <a:r>
              <a:rPr lang="zh-CN" altLang="en-US" dirty="0">
                <a:latin typeface="宋体" panose="02010600030101010101" pitchFamily="2" charset="-122"/>
              </a:rPr>
              <a:t>个总线周期（当前总线周期），通知外设，</a:t>
            </a:r>
            <a:r>
              <a:rPr lang="en-US" altLang="zh-CN" dirty="0">
                <a:latin typeface="宋体" panose="02010600030101010101" pitchFamily="2" charset="-122"/>
              </a:rPr>
              <a:t>CPU</a:t>
            </a:r>
            <a:r>
              <a:rPr lang="zh-CN" altLang="en-US" dirty="0">
                <a:latin typeface="宋体" panose="02010600030101010101" pitchFamily="2" charset="-122"/>
              </a:rPr>
              <a:t>准备响应中断；通知外设准备好中断类型号。</a:t>
            </a:r>
          </a:p>
          <a:p>
            <a:pPr algn="just" eaLnBrk="1" hangingPunct="1">
              <a:buNone/>
            </a:pPr>
            <a:r>
              <a:rPr lang="zh-CN" altLang="en-US" dirty="0" smtClean="0">
                <a:latin typeface="Times New Roman" panose="02020603050405020304" pitchFamily="18" charset="0"/>
              </a:rPr>
              <a:t>（</a:t>
            </a:r>
            <a:r>
              <a:rPr lang="en-US" altLang="zh-CN" dirty="0" smtClean="0">
                <a:latin typeface="Times New Roman" panose="02020603050405020304" pitchFamily="18" charset="0"/>
              </a:rPr>
              <a:t>2)</a:t>
            </a:r>
            <a:r>
              <a:rPr lang="zh-CN" altLang="en-US" dirty="0" smtClean="0">
                <a:latin typeface="宋体" panose="02010600030101010101" pitchFamily="2" charset="-122"/>
              </a:rPr>
              <a:t>第</a:t>
            </a:r>
            <a:r>
              <a:rPr lang="en-US" altLang="zh-CN" dirty="0">
                <a:latin typeface="宋体" panose="02010600030101010101" pitchFamily="2" charset="-122"/>
              </a:rPr>
              <a:t>2</a:t>
            </a:r>
            <a:r>
              <a:rPr lang="zh-CN" altLang="en-US" dirty="0">
                <a:latin typeface="宋体" panose="02010600030101010101" pitchFamily="2" charset="-122"/>
              </a:rPr>
              <a:t>个总线周期，</a:t>
            </a:r>
            <a:r>
              <a:rPr lang="en-US" altLang="zh-CN" dirty="0">
                <a:latin typeface="宋体" panose="02010600030101010101" pitchFamily="2" charset="-122"/>
              </a:rPr>
              <a:t>CPU</a:t>
            </a:r>
            <a:r>
              <a:rPr lang="zh-CN" altLang="en-US" dirty="0">
                <a:latin typeface="宋体" panose="02010600030101010101" pitchFamily="2" charset="-122"/>
              </a:rPr>
              <a:t>接受外设接口发来的中断类型号。</a:t>
            </a:r>
          </a:p>
          <a:p>
            <a:pPr algn="just" eaLnBrk="1" hangingPunct="1">
              <a:buNone/>
            </a:pPr>
            <a:r>
              <a:rPr lang="zh-CN" altLang="en-US" dirty="0">
                <a:latin typeface="宋体" panose="02010600030101010101" pitchFamily="2" charset="-122"/>
              </a:rPr>
              <a:t>在两个总线周期中，地址</a:t>
            </a:r>
            <a:r>
              <a:rPr lang="en-US" altLang="zh-CN" dirty="0">
                <a:latin typeface="宋体" panose="02010600030101010101" pitchFamily="2" charset="-122"/>
              </a:rPr>
              <a:t>/</a:t>
            </a:r>
            <a:r>
              <a:rPr lang="zh-CN" altLang="en-US" dirty="0">
                <a:latin typeface="宋体" panose="02010600030101010101" pitchFamily="2" charset="-122"/>
              </a:rPr>
              <a:t>数据总线、地址</a:t>
            </a:r>
            <a:r>
              <a:rPr lang="en-US" altLang="zh-CN" dirty="0">
                <a:latin typeface="宋体" panose="02010600030101010101" pitchFamily="2" charset="-122"/>
              </a:rPr>
              <a:t>/</a:t>
            </a:r>
            <a:r>
              <a:rPr lang="zh-CN" altLang="en-US" dirty="0">
                <a:latin typeface="宋体" panose="02010600030101010101" pitchFamily="2" charset="-122"/>
              </a:rPr>
              <a:t>状态总线、</a:t>
            </a:r>
            <a:r>
              <a:rPr lang="en-US" altLang="zh-CN" dirty="0">
                <a:latin typeface="宋体" panose="02010600030101010101" pitchFamily="2" charset="-122"/>
              </a:rPr>
              <a:t>/BHE/S7</a:t>
            </a:r>
            <a:r>
              <a:rPr lang="zh-CN" altLang="en-US" dirty="0">
                <a:latin typeface="宋体" panose="02010600030101010101" pitchFamily="2" charset="-122"/>
              </a:rPr>
              <a:t>全为浮空，</a:t>
            </a:r>
            <a:r>
              <a:rPr lang="en-US" altLang="zh-CN" dirty="0">
                <a:latin typeface="宋体" panose="02010600030101010101" pitchFamily="2" charset="-122"/>
              </a:rPr>
              <a:t>M//IO</a:t>
            </a:r>
            <a:r>
              <a:rPr lang="zh-CN" altLang="en-US" dirty="0">
                <a:latin typeface="宋体" panose="02010600030101010101" pitchFamily="2" charset="-122"/>
              </a:rPr>
              <a:t>为低电平，</a:t>
            </a:r>
            <a:r>
              <a:rPr lang="en-US" altLang="zh-CN" dirty="0">
                <a:latin typeface="宋体" panose="02010600030101010101" pitchFamily="2" charset="-122"/>
              </a:rPr>
              <a:t>ALE</a:t>
            </a:r>
            <a:r>
              <a:rPr lang="zh-CN" altLang="en-US" dirty="0">
                <a:latin typeface="宋体" panose="02010600030101010101" pitchFamily="2" charset="-122"/>
              </a:rPr>
              <a:t>端在每个总线周期</a:t>
            </a:r>
            <a:r>
              <a:rPr lang="en-US" altLang="zh-CN" dirty="0">
                <a:latin typeface="宋体" panose="02010600030101010101" pitchFamily="2" charset="-122"/>
              </a:rPr>
              <a:t>T1</a:t>
            </a:r>
            <a:r>
              <a:rPr lang="zh-CN" altLang="en-US" dirty="0">
                <a:latin typeface="宋体" panose="02010600030101010101" pitchFamily="2" charset="-122"/>
              </a:rPr>
              <a:t>状态输出一个正脉冲，作为地址锁存信号。</a:t>
            </a: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155</a:t>
            </a:fld>
            <a:endParaRPr lang="en-US" altLang="zh-CN" dirty="0"/>
          </a:p>
        </p:txBody>
      </p:sp>
    </p:spTree>
    <p:extLst>
      <p:ext uri="{BB962C8B-B14F-4D97-AF65-F5344CB8AC3E}">
        <p14:creationId xmlns:p14="http://schemas.microsoft.com/office/powerpoint/2010/main" val="30570653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中断</a:t>
            </a:r>
            <a:r>
              <a:rPr lang="zh-CN" altLang="en-US" b="1" dirty="0"/>
              <a:t>响应</a:t>
            </a:r>
            <a:r>
              <a:rPr lang="zh-CN" altLang="en-US" b="1" dirty="0" smtClean="0"/>
              <a:t>总线周期</a:t>
            </a:r>
            <a:endParaRPr lang="en-US" altLang="zh-CN" b="1" dirty="0" smtClean="0"/>
          </a:p>
          <a:p>
            <a:pPr eaLnBrk="1" hangingPunct="1">
              <a:buNone/>
            </a:pPr>
            <a:r>
              <a:rPr lang="zh-CN" altLang="en-US" dirty="0" smtClean="0">
                <a:latin typeface="Times New Roman" panose="02020603050405020304" pitchFamily="18" charset="0"/>
              </a:rPr>
              <a:t>在第二个周期中，</a:t>
            </a:r>
            <a:r>
              <a:rPr lang="zh-CN" altLang="en-US" dirty="0" smtClean="0">
                <a:latin typeface="Times New Roman" panose="02020603050405020304" pitchFamily="18" charset="0"/>
              </a:rPr>
              <a:t>中断</a:t>
            </a:r>
            <a:r>
              <a:rPr lang="zh-CN" altLang="en-US" dirty="0">
                <a:latin typeface="Times New Roman" panose="02020603050405020304" pitchFamily="18" charset="0"/>
              </a:rPr>
              <a:t>类型码通过</a:t>
            </a:r>
            <a:r>
              <a:rPr lang="en-US" altLang="zh-CN" dirty="0">
                <a:latin typeface="Times New Roman" panose="02020603050405020304" pitchFamily="18" charset="0"/>
              </a:rPr>
              <a:t>D7</a:t>
            </a:r>
            <a:r>
              <a:rPr lang="zh-CN" altLang="en-US" dirty="0">
                <a:latin typeface="Times New Roman" panose="02020603050405020304" pitchFamily="18" charset="0"/>
              </a:rPr>
              <a:t>～</a:t>
            </a:r>
            <a:r>
              <a:rPr lang="en-US" altLang="zh-CN" dirty="0">
                <a:latin typeface="Times New Roman" panose="02020603050405020304" pitchFamily="18" charset="0"/>
              </a:rPr>
              <a:t>D0</a:t>
            </a:r>
            <a:r>
              <a:rPr lang="zh-CN" altLang="en-US" dirty="0">
                <a:latin typeface="Times New Roman" panose="02020603050405020304" pitchFamily="18" charset="0"/>
              </a:rPr>
              <a:t>传送给</a:t>
            </a:r>
            <a:r>
              <a:rPr lang="en-US" altLang="zh-CN" dirty="0" smtClean="0">
                <a:latin typeface="Times New Roman" panose="02020603050405020304" pitchFamily="18" charset="0"/>
              </a:rPr>
              <a:t>CPU</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eaLnBrk="1" hangingPunct="1">
              <a:buNone/>
            </a:pPr>
            <a:r>
              <a:rPr lang="zh-CN" altLang="en-US" dirty="0" smtClean="0">
                <a:latin typeface="Times New Roman" panose="02020603050405020304" pitchFamily="18" charset="0"/>
              </a:rPr>
              <a:t>（</a:t>
            </a:r>
            <a:r>
              <a:rPr lang="en-US" altLang="zh-CN" dirty="0">
                <a:latin typeface="Times New Roman" panose="02020603050405020304" pitchFamily="18" charset="0"/>
              </a:rPr>
              <a:t>3</a:t>
            </a:r>
            <a:r>
              <a:rPr lang="zh-CN" altLang="en-US" dirty="0" smtClean="0">
                <a:latin typeface="Times New Roman" panose="02020603050405020304" pitchFamily="18" charset="0"/>
              </a:rPr>
              <a:t>）两个中断响应周期之间有</a:t>
            </a:r>
            <a:r>
              <a:rPr lang="en-US" altLang="zh-CN" dirty="0" smtClean="0">
                <a:latin typeface="Times New Roman" panose="02020603050405020304" pitchFamily="18" charset="0"/>
              </a:rPr>
              <a:t>3</a:t>
            </a:r>
            <a:r>
              <a:rPr lang="zh-CN" altLang="en-US" dirty="0" smtClean="0">
                <a:latin typeface="Times New Roman" panose="02020603050405020304" pitchFamily="18" charset="0"/>
              </a:rPr>
              <a:t>个空闲状态。</a:t>
            </a:r>
            <a:endParaRPr lang="en-US" altLang="zh-CN" dirty="0">
              <a:latin typeface="Times New Roman" panose="02020603050405020304" pitchFamily="18" charset="0"/>
            </a:endParaRPr>
          </a:p>
          <a:p>
            <a:pPr eaLnBrk="1" hangingPunct="1">
              <a:buNone/>
            </a:pPr>
            <a:r>
              <a:rPr lang="zh-CN" altLang="en-US" dirty="0" smtClean="0">
                <a:latin typeface="Times New Roman" panose="02020603050405020304" pitchFamily="18" charset="0"/>
              </a:rPr>
              <a:t>注意：</a:t>
            </a:r>
            <a:r>
              <a:rPr lang="zh-CN" altLang="en-US" dirty="0" smtClean="0">
                <a:latin typeface="Times New Roman" panose="02020603050405020304" pitchFamily="18" charset="0"/>
              </a:rPr>
              <a:t>软件</a:t>
            </a:r>
            <a:r>
              <a:rPr lang="zh-CN" altLang="en-US" dirty="0">
                <a:latin typeface="Times New Roman" panose="02020603050405020304" pitchFamily="18" charset="0"/>
              </a:rPr>
              <a:t>中断和非屏蔽中断不按照此时序响应</a:t>
            </a:r>
            <a:r>
              <a:rPr lang="zh-CN" altLang="en-US" dirty="0" smtClean="0">
                <a:latin typeface="Times New Roman" panose="02020603050405020304" pitchFamily="18" charset="0"/>
              </a:rPr>
              <a:t>中断</a:t>
            </a:r>
            <a:r>
              <a:rPr lang="zh-CN" altLang="en-US" b="1" dirty="0"/>
              <a:t>。</a:t>
            </a:r>
            <a:endParaRPr lang="zh-CN" altLang="en-US" dirty="0">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156</a:t>
            </a:fld>
            <a:endParaRPr lang="en-US" altLang="zh-CN" dirty="0"/>
          </a:p>
        </p:txBody>
      </p:sp>
    </p:spTree>
    <p:extLst>
      <p:ext uri="{BB962C8B-B14F-4D97-AF65-F5344CB8AC3E}">
        <p14:creationId xmlns:p14="http://schemas.microsoft.com/office/powerpoint/2010/main" val="3759635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中断</a:t>
            </a:r>
            <a:r>
              <a:rPr lang="zh-CN" altLang="en-US" b="1" dirty="0"/>
              <a:t>响应</a:t>
            </a:r>
            <a:r>
              <a:rPr lang="zh-CN" altLang="en-US" b="1" dirty="0" smtClean="0"/>
              <a:t>总线周期</a:t>
            </a:r>
            <a:endParaRPr lang="en-US" altLang="zh-CN" b="1" dirty="0" smtClean="0"/>
          </a:p>
          <a:p>
            <a:pPr eaLnBrk="1" hangingPunct="1">
              <a:spcBef>
                <a:spcPct val="50000"/>
              </a:spcBef>
              <a:buClrTx/>
              <a:buNone/>
            </a:pPr>
            <a:r>
              <a:rPr lang="zh-CN" altLang="en-US" dirty="0"/>
              <a:t>把中断响应总线周期中</a:t>
            </a:r>
            <a:r>
              <a:rPr lang="en-US" altLang="zh-CN" dirty="0"/>
              <a:t>CPU</a:t>
            </a:r>
            <a:r>
              <a:rPr lang="zh-CN" altLang="en-US" dirty="0"/>
              <a:t>的动作和中断响应过程结合起来看，</a:t>
            </a:r>
            <a:r>
              <a:rPr lang="zh-CN" altLang="en-US" dirty="0" smtClean="0"/>
              <a:t>当响应</a:t>
            </a:r>
            <a:r>
              <a:rPr lang="zh-CN" altLang="en-US" dirty="0"/>
              <a:t>一个可屏蔽中断时，</a:t>
            </a:r>
            <a:r>
              <a:rPr lang="en-US" altLang="zh-CN" dirty="0"/>
              <a:t>CPU</a:t>
            </a:r>
            <a:r>
              <a:rPr lang="zh-CN" altLang="en-US" dirty="0"/>
              <a:t>实际执行的总线时序如下</a:t>
            </a:r>
            <a:r>
              <a:rPr lang="zh-CN" altLang="en-US" b="1" dirty="0" smtClean="0"/>
              <a:t>： </a:t>
            </a:r>
            <a:r>
              <a:rPr kumimoji="1" lang="zh-CN" altLang="en-US" b="1" dirty="0" smtClean="0">
                <a:solidFill>
                  <a:srgbClr val="FF6600"/>
                </a:solidFill>
              </a:rPr>
              <a:t>第</a:t>
            </a:r>
            <a:r>
              <a:rPr kumimoji="1" lang="en-US" altLang="zh-CN" b="1" dirty="0">
                <a:solidFill>
                  <a:srgbClr val="FF6600"/>
                </a:solidFill>
              </a:rPr>
              <a:t>1</a:t>
            </a:r>
            <a:r>
              <a:rPr kumimoji="1" lang="zh-CN" altLang="en-US" b="1" dirty="0">
                <a:solidFill>
                  <a:srgbClr val="FF6600"/>
                </a:solidFill>
              </a:rPr>
              <a:t>步：执行</a:t>
            </a:r>
            <a:r>
              <a:rPr kumimoji="1" lang="en-US" altLang="zh-CN" b="1" dirty="0">
                <a:solidFill>
                  <a:srgbClr val="FF6600"/>
                </a:solidFill>
              </a:rPr>
              <a:t>2</a:t>
            </a:r>
            <a:r>
              <a:rPr kumimoji="1" lang="zh-CN" altLang="en-US" b="1" dirty="0">
                <a:solidFill>
                  <a:srgbClr val="FF6600"/>
                </a:solidFill>
              </a:rPr>
              <a:t>个中断响应总线周期，</a:t>
            </a:r>
            <a:r>
              <a:rPr lang="zh-CN" altLang="en-US" dirty="0">
                <a:solidFill>
                  <a:srgbClr val="000000"/>
                </a:solidFill>
              </a:rPr>
              <a:t>之间用</a:t>
            </a:r>
            <a:r>
              <a:rPr lang="en-US" altLang="zh-CN" dirty="0">
                <a:solidFill>
                  <a:srgbClr val="000000"/>
                </a:solidFill>
              </a:rPr>
              <a:t>2</a:t>
            </a:r>
            <a:r>
              <a:rPr lang="zh-CN" altLang="en-US" dirty="0">
                <a:solidFill>
                  <a:srgbClr val="000000"/>
                </a:solidFill>
              </a:rPr>
              <a:t>到</a:t>
            </a:r>
            <a:r>
              <a:rPr lang="en-US" altLang="zh-CN" dirty="0">
                <a:solidFill>
                  <a:srgbClr val="000000"/>
                </a:solidFill>
              </a:rPr>
              <a:t>3</a:t>
            </a:r>
            <a:r>
              <a:rPr lang="zh-CN" altLang="en-US" dirty="0">
                <a:solidFill>
                  <a:srgbClr val="000000"/>
                </a:solidFill>
              </a:rPr>
              <a:t>个空闲状态隔开。被响应的外设接口在第</a:t>
            </a:r>
            <a:r>
              <a:rPr lang="en-US" altLang="zh-CN" dirty="0">
                <a:solidFill>
                  <a:srgbClr val="000000"/>
                </a:solidFill>
              </a:rPr>
              <a:t>2</a:t>
            </a:r>
            <a:r>
              <a:rPr lang="zh-CN" altLang="en-US" dirty="0">
                <a:solidFill>
                  <a:srgbClr val="000000"/>
                </a:solidFill>
              </a:rPr>
              <a:t>个中断响应总线周期中通过低</a:t>
            </a:r>
            <a:r>
              <a:rPr lang="en-US" altLang="zh-CN" dirty="0">
                <a:solidFill>
                  <a:srgbClr val="000000"/>
                </a:solidFill>
              </a:rPr>
              <a:t>8</a:t>
            </a:r>
            <a:r>
              <a:rPr lang="zh-CN" altLang="en-US" dirty="0">
                <a:solidFill>
                  <a:srgbClr val="000000"/>
                </a:solidFill>
              </a:rPr>
              <a:t>位数据线送回一个单字节的中断类型码。</a:t>
            </a:r>
            <a:r>
              <a:rPr lang="en-US" altLang="zh-CN" dirty="0">
                <a:solidFill>
                  <a:srgbClr val="000000"/>
                </a:solidFill>
              </a:rPr>
              <a:t>CPU</a:t>
            </a:r>
            <a:r>
              <a:rPr lang="zh-CN" altLang="en-US" dirty="0">
                <a:solidFill>
                  <a:srgbClr val="000000"/>
                </a:solidFill>
              </a:rPr>
              <a:t>接受中断类型码，将它左移两位后，成为中断向量的起始地址，存入暂存器。</a:t>
            </a: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157</a:t>
            </a:fld>
            <a:endParaRPr lang="en-US" altLang="zh-CN" dirty="0"/>
          </a:p>
        </p:txBody>
      </p:sp>
    </p:spTree>
    <p:extLst>
      <p:ext uri="{BB962C8B-B14F-4D97-AF65-F5344CB8AC3E}">
        <p14:creationId xmlns:p14="http://schemas.microsoft.com/office/powerpoint/2010/main" val="1169009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中断</a:t>
            </a:r>
            <a:r>
              <a:rPr lang="zh-CN" altLang="en-US" b="1" dirty="0"/>
              <a:t>响应</a:t>
            </a:r>
            <a:r>
              <a:rPr lang="zh-CN" altLang="en-US" b="1" dirty="0" smtClean="0"/>
              <a:t>总线周期</a:t>
            </a:r>
            <a:endParaRPr lang="en-US" altLang="zh-CN" b="1" dirty="0" smtClean="0"/>
          </a:p>
          <a:p>
            <a:pPr lvl="0" eaLnBrk="1" hangingPunct="1">
              <a:buClr>
                <a:srgbClr val="CC0000"/>
              </a:buClr>
              <a:buNone/>
            </a:pPr>
            <a:r>
              <a:rPr kumimoji="1" lang="zh-CN" altLang="en-US" b="1" dirty="0">
                <a:solidFill>
                  <a:srgbClr val="FF6600"/>
                </a:solidFill>
              </a:rPr>
              <a:t>第</a:t>
            </a:r>
            <a:r>
              <a:rPr kumimoji="1" lang="en-US" altLang="zh-CN" b="1" dirty="0">
                <a:solidFill>
                  <a:srgbClr val="FF6600"/>
                </a:solidFill>
              </a:rPr>
              <a:t>2</a:t>
            </a:r>
            <a:r>
              <a:rPr kumimoji="1" lang="zh-CN" altLang="en-US" b="1" dirty="0">
                <a:solidFill>
                  <a:srgbClr val="FF6600"/>
                </a:solidFill>
              </a:rPr>
              <a:t>步：执行</a:t>
            </a:r>
            <a:r>
              <a:rPr kumimoji="1" lang="en-US" altLang="zh-CN" b="1" dirty="0">
                <a:solidFill>
                  <a:srgbClr val="FF6600"/>
                </a:solidFill>
              </a:rPr>
              <a:t>1</a:t>
            </a:r>
            <a:r>
              <a:rPr kumimoji="1" lang="zh-CN" altLang="en-US" b="1" dirty="0">
                <a:solidFill>
                  <a:srgbClr val="FF6600"/>
                </a:solidFill>
              </a:rPr>
              <a:t>个总线写周期，</a:t>
            </a:r>
            <a:r>
              <a:rPr lang="zh-CN" altLang="en-US" dirty="0">
                <a:solidFill>
                  <a:srgbClr val="000000"/>
                </a:solidFill>
              </a:rPr>
              <a:t>在这个周期中，把标志寄存器的值推入堆栈。</a:t>
            </a:r>
          </a:p>
          <a:p>
            <a:pPr lvl="0" eaLnBrk="1" hangingPunct="1">
              <a:buClr>
                <a:srgbClr val="CC0000"/>
              </a:buClr>
              <a:buNone/>
            </a:pPr>
            <a:r>
              <a:rPr kumimoji="1" lang="zh-CN" altLang="en-US" b="1" dirty="0">
                <a:solidFill>
                  <a:srgbClr val="FF6600"/>
                </a:solidFill>
              </a:rPr>
              <a:t>第</a:t>
            </a:r>
            <a:r>
              <a:rPr kumimoji="1" lang="en-US" altLang="zh-CN" b="1" dirty="0">
                <a:solidFill>
                  <a:srgbClr val="FF6600"/>
                </a:solidFill>
              </a:rPr>
              <a:t>3</a:t>
            </a:r>
            <a:r>
              <a:rPr kumimoji="1" lang="zh-CN" altLang="en-US" b="1" dirty="0">
                <a:solidFill>
                  <a:srgbClr val="FF6600"/>
                </a:solidFill>
              </a:rPr>
              <a:t>步：将标志寄存器的中断允许标志</a:t>
            </a:r>
            <a:r>
              <a:rPr kumimoji="1" lang="en-US" altLang="zh-CN" b="1" dirty="0">
                <a:solidFill>
                  <a:srgbClr val="FF6600"/>
                </a:solidFill>
              </a:rPr>
              <a:t>IF</a:t>
            </a:r>
            <a:r>
              <a:rPr kumimoji="1" lang="zh-CN" altLang="en-US" b="1" dirty="0">
                <a:solidFill>
                  <a:srgbClr val="FF6600"/>
                </a:solidFill>
              </a:rPr>
              <a:t>和单步标志</a:t>
            </a:r>
            <a:r>
              <a:rPr kumimoji="1" lang="en-US" altLang="zh-CN" b="1" dirty="0">
                <a:solidFill>
                  <a:srgbClr val="FF6600"/>
                </a:solidFill>
              </a:rPr>
              <a:t>TF</a:t>
            </a:r>
            <a:r>
              <a:rPr kumimoji="1" lang="zh-CN" altLang="en-US" b="1" dirty="0">
                <a:solidFill>
                  <a:srgbClr val="FF6600"/>
                </a:solidFill>
              </a:rPr>
              <a:t>置成</a:t>
            </a:r>
            <a:r>
              <a:rPr kumimoji="1" lang="en-US" altLang="zh-CN" b="1" dirty="0">
                <a:solidFill>
                  <a:srgbClr val="FF6600"/>
                </a:solidFill>
              </a:rPr>
              <a:t>0</a:t>
            </a:r>
            <a:r>
              <a:rPr lang="zh-CN" altLang="en-US" dirty="0">
                <a:solidFill>
                  <a:srgbClr val="000000"/>
                </a:solidFill>
              </a:rPr>
              <a:t>，这样禁止了中断响应过程中有其他可屏蔽中断进入，还禁止了中断处理过程中出现单步中断</a:t>
            </a:r>
            <a:r>
              <a:rPr lang="zh-CN" altLang="en-US" dirty="0" smtClean="0">
                <a:solidFill>
                  <a:srgbClr val="000000"/>
                </a:solidFill>
              </a:rPr>
              <a:t>。</a:t>
            </a:r>
            <a:endParaRPr lang="zh-CN" altLang="en-US" dirty="0">
              <a:solidFill>
                <a:srgbClr val="00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158</a:t>
            </a:fld>
            <a:endParaRPr lang="en-US" altLang="zh-CN" dirty="0"/>
          </a:p>
        </p:txBody>
      </p:sp>
    </p:spTree>
    <p:extLst>
      <p:ext uri="{BB962C8B-B14F-4D97-AF65-F5344CB8AC3E}">
        <p14:creationId xmlns:p14="http://schemas.microsoft.com/office/powerpoint/2010/main" val="1845580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中断</a:t>
            </a:r>
            <a:r>
              <a:rPr lang="zh-CN" altLang="en-US" b="1" dirty="0"/>
              <a:t>响应</a:t>
            </a:r>
            <a:r>
              <a:rPr lang="zh-CN" altLang="en-US" b="1" dirty="0" smtClean="0"/>
              <a:t>总线周期</a:t>
            </a:r>
            <a:endParaRPr lang="en-US" altLang="zh-CN" b="1" dirty="0" smtClean="0"/>
          </a:p>
          <a:p>
            <a:pPr eaLnBrk="1" hangingPunct="1">
              <a:buNone/>
            </a:pPr>
            <a:r>
              <a:rPr kumimoji="1" lang="zh-CN" altLang="en-US" b="1" dirty="0">
                <a:solidFill>
                  <a:srgbClr val="FF6600"/>
                </a:solidFill>
              </a:rPr>
              <a:t>第</a:t>
            </a:r>
            <a:r>
              <a:rPr kumimoji="1" lang="en-US" altLang="zh-CN" b="1" dirty="0">
                <a:solidFill>
                  <a:srgbClr val="FF6600"/>
                </a:solidFill>
              </a:rPr>
              <a:t>4</a:t>
            </a:r>
            <a:r>
              <a:rPr kumimoji="1" lang="zh-CN" altLang="en-US" b="1" dirty="0">
                <a:solidFill>
                  <a:srgbClr val="FF6600"/>
                </a:solidFill>
              </a:rPr>
              <a:t>步：执行</a:t>
            </a:r>
            <a:r>
              <a:rPr kumimoji="1" lang="en-US" altLang="zh-CN" b="1" dirty="0">
                <a:solidFill>
                  <a:srgbClr val="FF6600"/>
                </a:solidFill>
              </a:rPr>
              <a:t>1</a:t>
            </a:r>
            <a:r>
              <a:rPr kumimoji="1" lang="zh-CN" altLang="en-US" b="1" dirty="0">
                <a:solidFill>
                  <a:srgbClr val="FF6600"/>
                </a:solidFill>
              </a:rPr>
              <a:t>个总线写周期，</a:t>
            </a:r>
            <a:r>
              <a:rPr lang="zh-CN" altLang="en-US" dirty="0"/>
              <a:t>在这个周期内，将</a:t>
            </a:r>
            <a:r>
              <a:rPr lang="en-US" altLang="zh-CN" dirty="0"/>
              <a:t>CS</a:t>
            </a:r>
            <a:r>
              <a:rPr lang="zh-CN" altLang="en-US" dirty="0"/>
              <a:t>的内容推入堆栈</a:t>
            </a:r>
          </a:p>
          <a:p>
            <a:pPr eaLnBrk="1" hangingPunct="1">
              <a:buNone/>
            </a:pPr>
            <a:r>
              <a:rPr kumimoji="1" lang="zh-CN" altLang="en-US" b="1" dirty="0">
                <a:solidFill>
                  <a:srgbClr val="FF6600"/>
                </a:solidFill>
              </a:rPr>
              <a:t>第</a:t>
            </a:r>
            <a:r>
              <a:rPr kumimoji="1" lang="en-US" altLang="zh-CN" b="1" dirty="0">
                <a:solidFill>
                  <a:srgbClr val="FF6600"/>
                </a:solidFill>
              </a:rPr>
              <a:t>5</a:t>
            </a:r>
            <a:r>
              <a:rPr kumimoji="1" lang="zh-CN" altLang="en-US" b="1" dirty="0">
                <a:solidFill>
                  <a:srgbClr val="FF6600"/>
                </a:solidFill>
              </a:rPr>
              <a:t>步：执行</a:t>
            </a:r>
            <a:r>
              <a:rPr kumimoji="1" lang="en-US" altLang="zh-CN" b="1" dirty="0">
                <a:solidFill>
                  <a:srgbClr val="FF6600"/>
                </a:solidFill>
              </a:rPr>
              <a:t>1</a:t>
            </a:r>
            <a:r>
              <a:rPr kumimoji="1" lang="zh-CN" altLang="en-US" b="1" dirty="0">
                <a:solidFill>
                  <a:srgbClr val="FF6600"/>
                </a:solidFill>
              </a:rPr>
              <a:t>个总线写周期，</a:t>
            </a:r>
            <a:r>
              <a:rPr lang="zh-CN" altLang="en-US" dirty="0"/>
              <a:t>在这个周期内，将</a:t>
            </a:r>
            <a:r>
              <a:rPr lang="en-US" altLang="zh-CN" dirty="0"/>
              <a:t>IP</a:t>
            </a:r>
            <a:r>
              <a:rPr lang="zh-CN" altLang="en-US" dirty="0"/>
              <a:t>的内容推入堆栈</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159</a:t>
            </a:fld>
            <a:endParaRPr lang="en-US" altLang="zh-CN" dirty="0"/>
          </a:p>
        </p:txBody>
      </p:sp>
    </p:spTree>
    <p:extLst>
      <p:ext uri="{BB962C8B-B14F-4D97-AF65-F5344CB8AC3E}">
        <p14:creationId xmlns:p14="http://schemas.microsoft.com/office/powerpoint/2010/main" val="1849615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Font typeface="Wingdings" panose="05000000000000000000" pitchFamily="2" charset="2"/>
              <a:buNone/>
            </a:pPr>
            <a:r>
              <a:rPr lang="en-US" altLang="zh-CN" sz="2800" b="1" dirty="0" smtClean="0"/>
              <a:t>1.  </a:t>
            </a:r>
            <a:r>
              <a:rPr lang="en-US" altLang="zh-CN" sz="2800" b="1" dirty="0" err="1" smtClean="0"/>
              <a:t>BIU</a:t>
            </a:r>
            <a:r>
              <a:rPr lang="en-US" altLang="zh-CN" sz="2800" b="1" dirty="0" smtClean="0"/>
              <a:t> </a:t>
            </a:r>
            <a:r>
              <a:rPr lang="zh-CN" altLang="en-US" sz="2800" b="1" dirty="0" smtClean="0"/>
              <a:t>总线接口部件</a:t>
            </a:r>
            <a:endParaRPr lang="en-US" altLang="zh-CN" sz="2800" b="1" dirty="0" smtClean="0"/>
          </a:p>
          <a:p>
            <a:pPr eaLnBrk="1" hangingPunct="1">
              <a:buNone/>
            </a:pPr>
            <a:r>
              <a:rPr kumimoji="1" lang="zh-CN" altLang="en-US" sz="2800" b="1" dirty="0">
                <a:solidFill>
                  <a:srgbClr val="FF6600"/>
                </a:solidFill>
              </a:rPr>
              <a:t>说明：</a:t>
            </a:r>
            <a:endParaRPr lang="en-US" altLang="zh-CN" sz="2800" b="1" dirty="0" smtClean="0"/>
          </a:p>
          <a:p>
            <a:pPr eaLnBrk="1" hangingPunct="1">
              <a:lnSpc>
                <a:spcPct val="115000"/>
              </a:lnSpc>
              <a:spcAft>
                <a:spcPct val="10000"/>
              </a:spcAft>
            </a:pPr>
            <a:r>
              <a:rPr lang="zh-CN" altLang="en-US" sz="2800" u="sng" dirty="0"/>
              <a:t>顺序执行方式</a:t>
            </a:r>
            <a:r>
              <a:rPr lang="zh-CN" altLang="en-US" sz="2800" u="sng" dirty="0" smtClean="0"/>
              <a:t>：</a:t>
            </a:r>
            <a:r>
              <a:rPr lang="zh-CN" altLang="en-US" sz="2800" dirty="0" smtClean="0"/>
              <a:t>各</a:t>
            </a:r>
            <a:r>
              <a:rPr lang="zh-CN" altLang="en-US" sz="2800" dirty="0"/>
              <a:t>功能部件交替工作，按顺序完成指令的执行过程</a:t>
            </a:r>
            <a:r>
              <a:rPr lang="zh-CN" altLang="en-US" sz="2800" dirty="0" smtClean="0"/>
              <a:t>。</a:t>
            </a:r>
            <a:endParaRPr lang="en-US" altLang="zh-CN" sz="2800" dirty="0" smtClean="0"/>
          </a:p>
          <a:p>
            <a:pPr indent="0" eaLnBrk="1" hangingPunct="1">
              <a:lnSpc>
                <a:spcPct val="115000"/>
              </a:lnSpc>
              <a:spcAft>
                <a:spcPct val="10000"/>
              </a:spcAft>
              <a:buNone/>
            </a:pPr>
            <a:endParaRPr lang="zh-CN" altLang="en-US" sz="2800" dirty="0"/>
          </a:p>
          <a:p>
            <a:pPr eaLnBrk="1" hangingPunct="1">
              <a:lnSpc>
                <a:spcPct val="115000"/>
              </a:lnSpc>
              <a:spcBef>
                <a:spcPct val="40000"/>
              </a:spcBef>
              <a:spcAft>
                <a:spcPct val="10000"/>
              </a:spcAft>
            </a:pPr>
            <a:r>
              <a:rPr lang="zh-CN" altLang="en-US" sz="2800" u="sng" dirty="0"/>
              <a:t>并行流水线方式</a:t>
            </a:r>
            <a:r>
              <a:rPr lang="zh-CN" altLang="en-US" sz="2800" u="sng" dirty="0" smtClean="0"/>
              <a:t>：</a:t>
            </a:r>
            <a:r>
              <a:rPr lang="zh-CN" altLang="en-US" sz="2800" dirty="0" smtClean="0"/>
              <a:t>各</a:t>
            </a:r>
            <a:r>
              <a:rPr lang="zh-CN" altLang="en-US" sz="2800" dirty="0"/>
              <a:t>功能部件并行工作。</a:t>
            </a:r>
          </a:p>
          <a:p>
            <a:pPr eaLnBrk="1" hangingPunct="1">
              <a:buFont typeface="Wingdings" panose="05000000000000000000" pitchFamily="2" charset="2"/>
              <a:buNone/>
            </a:pPr>
            <a:endParaRPr lang="en-US" altLang="zh-CN" sz="2800" b="1" dirty="0" smtClean="0"/>
          </a:p>
          <a:p>
            <a:pPr eaLnBrk="1" hangingPunct="1">
              <a:buFont typeface="Wingdings" panose="05000000000000000000" pitchFamily="2" charset="2"/>
              <a:buNone/>
            </a:pPr>
            <a:endParaRPr lang="zh-CN" altLang="en-US" sz="2800"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16</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34841462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中断</a:t>
            </a:r>
            <a:r>
              <a:rPr lang="zh-CN" altLang="en-US" b="1" dirty="0"/>
              <a:t>响应</a:t>
            </a:r>
            <a:r>
              <a:rPr lang="zh-CN" altLang="en-US" b="1" dirty="0" smtClean="0"/>
              <a:t>总线周期</a:t>
            </a:r>
            <a:endParaRPr lang="en-US" altLang="zh-CN" b="1" dirty="0" smtClean="0"/>
          </a:p>
          <a:p>
            <a:pPr eaLnBrk="1" hangingPunct="1">
              <a:buNone/>
            </a:pPr>
            <a:r>
              <a:rPr kumimoji="1" lang="zh-CN" altLang="en-US" b="1" dirty="0">
                <a:solidFill>
                  <a:srgbClr val="FF6600"/>
                </a:solidFill>
              </a:rPr>
              <a:t>第</a:t>
            </a:r>
            <a:r>
              <a:rPr kumimoji="1" lang="en-US" altLang="zh-CN" b="1" dirty="0">
                <a:solidFill>
                  <a:srgbClr val="FF6600"/>
                </a:solidFill>
              </a:rPr>
              <a:t>6</a:t>
            </a:r>
            <a:r>
              <a:rPr kumimoji="1" lang="zh-CN" altLang="en-US" b="1" dirty="0">
                <a:solidFill>
                  <a:srgbClr val="FF6600"/>
                </a:solidFill>
              </a:rPr>
              <a:t>步：执行</a:t>
            </a:r>
            <a:r>
              <a:rPr kumimoji="1" lang="en-US" altLang="zh-CN" b="1" dirty="0">
                <a:solidFill>
                  <a:srgbClr val="FF6600"/>
                </a:solidFill>
              </a:rPr>
              <a:t>1</a:t>
            </a:r>
            <a:r>
              <a:rPr kumimoji="1" lang="zh-CN" altLang="en-US" b="1" dirty="0">
                <a:solidFill>
                  <a:srgbClr val="FF6600"/>
                </a:solidFill>
              </a:rPr>
              <a:t>个总线读周期，</a:t>
            </a:r>
            <a:r>
              <a:rPr lang="zh-CN" altLang="en-US" dirty="0"/>
              <a:t>在这个周期中，从中断向量所在的前两个字节中读得中断处理子程序入口地址的偏移量送到</a:t>
            </a:r>
            <a:r>
              <a:rPr lang="en-US" altLang="zh-CN" dirty="0"/>
              <a:t>IP</a:t>
            </a:r>
            <a:r>
              <a:rPr lang="zh-CN" altLang="en-US" dirty="0"/>
              <a:t>寄存器中。</a:t>
            </a:r>
          </a:p>
          <a:p>
            <a:pPr eaLnBrk="1" hangingPunct="1">
              <a:buNone/>
            </a:pPr>
            <a:r>
              <a:rPr kumimoji="1" lang="zh-CN" altLang="en-US" b="1" dirty="0">
                <a:solidFill>
                  <a:srgbClr val="FF6600"/>
                </a:solidFill>
              </a:rPr>
              <a:t>第</a:t>
            </a:r>
            <a:r>
              <a:rPr kumimoji="1" lang="en-US" altLang="zh-CN" b="1" dirty="0">
                <a:solidFill>
                  <a:srgbClr val="FF6600"/>
                </a:solidFill>
              </a:rPr>
              <a:t>7</a:t>
            </a:r>
            <a:r>
              <a:rPr kumimoji="1" lang="zh-CN" altLang="en-US" b="1" dirty="0">
                <a:solidFill>
                  <a:srgbClr val="FF6600"/>
                </a:solidFill>
              </a:rPr>
              <a:t>步：执行</a:t>
            </a:r>
            <a:r>
              <a:rPr kumimoji="1" lang="en-US" altLang="zh-CN" b="1" dirty="0">
                <a:solidFill>
                  <a:srgbClr val="FF6600"/>
                </a:solidFill>
              </a:rPr>
              <a:t>1</a:t>
            </a:r>
            <a:r>
              <a:rPr kumimoji="1" lang="zh-CN" altLang="en-US" b="1" dirty="0">
                <a:solidFill>
                  <a:srgbClr val="FF6600"/>
                </a:solidFill>
              </a:rPr>
              <a:t>个总线读周期，</a:t>
            </a:r>
            <a:r>
              <a:rPr lang="zh-CN" altLang="en-US" dirty="0"/>
              <a:t>在这个周期中，从中断向量所在的后两个字节中读得中断处理子程序入口地址的段地址送到</a:t>
            </a:r>
            <a:r>
              <a:rPr lang="en-US" altLang="zh-CN" dirty="0"/>
              <a:t>CS</a:t>
            </a:r>
            <a:r>
              <a:rPr lang="zh-CN" altLang="en-US" dirty="0"/>
              <a:t>寄存器</a:t>
            </a:r>
            <a:r>
              <a:rPr lang="zh-CN" altLang="en-US" dirty="0" smtClean="0"/>
              <a:t>中。</a:t>
            </a: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160</a:t>
            </a:fld>
            <a:endParaRPr lang="en-US" altLang="zh-CN" dirty="0"/>
          </a:p>
        </p:txBody>
      </p:sp>
    </p:spTree>
    <p:extLst>
      <p:ext uri="{BB962C8B-B14F-4D97-AF65-F5344CB8AC3E}">
        <p14:creationId xmlns:p14="http://schemas.microsoft.com/office/powerpoint/2010/main" val="1523163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8354888"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中断子程序</a:t>
            </a:r>
            <a:endParaRPr lang="en-US" altLang="zh-CN" b="1" dirty="0" smtClean="0"/>
          </a:p>
          <a:p>
            <a:pPr lvl="0" algn="just" eaLnBrk="1" hangingPunct="1">
              <a:buClr>
                <a:srgbClr val="CC0000"/>
              </a:buClr>
              <a:buNone/>
            </a:pPr>
            <a:r>
              <a:rPr lang="zh-CN" altLang="en-US" dirty="0" smtClean="0">
                <a:solidFill>
                  <a:srgbClr val="000000"/>
                </a:solidFill>
                <a:latin typeface="宋体" panose="02010600030101010101" pitchFamily="2" charset="-122"/>
              </a:rPr>
              <a:t>     中断处理</a:t>
            </a:r>
            <a:r>
              <a:rPr lang="zh-CN" altLang="en-US" dirty="0">
                <a:solidFill>
                  <a:srgbClr val="000000"/>
                </a:solidFill>
                <a:latin typeface="宋体" panose="02010600030101010101" pitchFamily="2" charset="-122"/>
              </a:rPr>
              <a:t>子程序</a:t>
            </a:r>
            <a:r>
              <a:rPr lang="zh-CN" altLang="en-US" dirty="0" smtClean="0">
                <a:solidFill>
                  <a:srgbClr val="000000"/>
                </a:solidFill>
                <a:latin typeface="宋体" panose="02010600030101010101" pitchFamily="2" charset="-122"/>
              </a:rPr>
              <a:t>的响应过程。</a:t>
            </a:r>
            <a:endParaRPr lang="zh-CN" altLang="en-US" dirty="0">
              <a:solidFill>
                <a:srgbClr val="00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161</a:t>
            </a:fld>
            <a:endParaRPr lang="en-US" altLang="zh-CN"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487660"/>
            <a:ext cx="6120582" cy="346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23385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5402560"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中断子程序</a:t>
            </a:r>
            <a:endParaRPr lang="en-US" altLang="zh-CN" b="1" dirty="0" smtClean="0"/>
          </a:p>
          <a:p>
            <a:pPr lvl="0" algn="just" eaLnBrk="1" hangingPunct="1">
              <a:buClr>
                <a:srgbClr val="CC0000"/>
              </a:buClr>
              <a:buNone/>
            </a:pPr>
            <a:r>
              <a:rPr lang="zh-CN" altLang="en-US" dirty="0" smtClean="0">
                <a:solidFill>
                  <a:srgbClr val="000000"/>
                </a:solidFill>
                <a:latin typeface="宋体" panose="02010600030101010101" pitchFamily="2" charset="-122"/>
              </a:rPr>
              <a:t>     中断处理</a:t>
            </a:r>
            <a:r>
              <a:rPr lang="zh-CN" altLang="en-US" dirty="0">
                <a:solidFill>
                  <a:srgbClr val="000000"/>
                </a:solidFill>
                <a:latin typeface="宋体" panose="02010600030101010101" pitchFamily="2" charset="-122"/>
              </a:rPr>
              <a:t>子程序的功能是各种各样的，但除去所处理的特定功能外，所有中断处理子程序都有着相同的。</a:t>
            </a:r>
          </a:p>
          <a:p>
            <a:pPr lvl="0" algn="just" eaLnBrk="1" hangingPunct="1">
              <a:buClr>
                <a:srgbClr val="CC0000"/>
              </a:buClr>
              <a:buNone/>
            </a:pPr>
            <a:r>
              <a:rPr lang="zh-CN" altLang="en-US" b="1" dirty="0">
                <a:solidFill>
                  <a:srgbClr val="CC0000"/>
                </a:solidFill>
                <a:latin typeface="宋体" panose="02010600030101010101" pitchFamily="2" charset="-122"/>
              </a:rPr>
              <a:t>结构特点</a:t>
            </a:r>
            <a:r>
              <a:rPr lang="zh-CN" altLang="en-US" dirty="0">
                <a:solidFill>
                  <a:srgbClr val="000000"/>
                </a:solidFill>
                <a:latin typeface="宋体" panose="02010600030101010101" pitchFamily="2" charset="-122"/>
              </a:rPr>
              <a:t>：	</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162</a:t>
            </a:fld>
            <a:endParaRPr lang="en-US" altLang="zh-CN"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1844824"/>
            <a:ext cx="2881312"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2244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中断子程序</a:t>
            </a:r>
            <a:endParaRPr lang="en-US" altLang="zh-CN" b="1" dirty="0" smtClean="0"/>
          </a:p>
          <a:p>
            <a:pPr algn="just" eaLnBrk="1" hangingPunct="1">
              <a:buNone/>
            </a:pPr>
            <a:r>
              <a:rPr lang="zh-CN" altLang="en-US" b="1" dirty="0">
                <a:solidFill>
                  <a:schemeClr val="accent2"/>
                </a:solidFill>
              </a:rPr>
              <a:t>位置特点：</a:t>
            </a:r>
          </a:p>
          <a:p>
            <a:pPr algn="just" eaLnBrk="1" hangingPunct="1">
              <a:buNone/>
            </a:pPr>
            <a:r>
              <a:rPr lang="zh-CN" altLang="en-US" dirty="0">
                <a:latin typeface="宋体" panose="02010600030101010101" pitchFamily="2" charset="-122"/>
              </a:rPr>
              <a:t>①</a:t>
            </a:r>
            <a:r>
              <a:rPr lang="zh-CN" altLang="en-US" dirty="0"/>
              <a:t>在内存中固定装配，装配的起始地址由中断向量表给出。</a:t>
            </a:r>
          </a:p>
          <a:p>
            <a:pPr algn="just" eaLnBrk="1" hangingPunct="1">
              <a:buNone/>
            </a:pPr>
            <a:r>
              <a:rPr lang="zh-CN" altLang="en-US" dirty="0">
                <a:latin typeface="宋体" panose="02010600030101010101" pitchFamily="2" charset="-122"/>
              </a:rPr>
              <a:t>②中断处理子程序常驻内存，即系统一启动，就完成中断</a:t>
            </a:r>
          </a:p>
          <a:p>
            <a:pPr algn="just" eaLnBrk="1" hangingPunct="1">
              <a:buNone/>
            </a:pPr>
            <a:r>
              <a:rPr lang="zh-CN" altLang="en-US" dirty="0">
                <a:latin typeface="宋体" panose="02010600030101010101" pitchFamily="2" charset="-122"/>
              </a:rPr>
              <a:t>处理子程序的装配。</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163</a:t>
            </a:fld>
            <a:endParaRPr lang="en-US" altLang="zh-CN" dirty="0"/>
          </a:p>
        </p:txBody>
      </p:sp>
    </p:spTree>
    <p:extLst>
      <p:ext uri="{BB962C8B-B14F-4D97-AF65-F5344CB8AC3E}">
        <p14:creationId xmlns:p14="http://schemas.microsoft.com/office/powerpoint/2010/main" val="6287318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软件中断</a:t>
            </a:r>
            <a:endParaRPr lang="en-US" altLang="zh-CN" b="1" dirty="0" smtClean="0"/>
          </a:p>
          <a:p>
            <a:pPr lvl="0" algn="just" eaLnBrk="1" hangingPunct="1">
              <a:lnSpc>
                <a:spcPct val="90000"/>
              </a:lnSpc>
              <a:buClr>
                <a:srgbClr val="CC0000"/>
              </a:buClr>
              <a:buNone/>
            </a:pPr>
            <a:r>
              <a:rPr lang="zh-CN" altLang="en-US" dirty="0" smtClean="0">
                <a:solidFill>
                  <a:srgbClr val="000000"/>
                </a:solidFill>
                <a:latin typeface="宋体" panose="02010600030101010101" pitchFamily="2" charset="-122"/>
              </a:rPr>
              <a:t>    通过</a:t>
            </a:r>
            <a:r>
              <a:rPr lang="zh-CN" altLang="en-US" dirty="0">
                <a:solidFill>
                  <a:srgbClr val="000000"/>
                </a:solidFill>
                <a:latin typeface="宋体" panose="02010600030101010101" pitchFamily="2" charset="-122"/>
              </a:rPr>
              <a:t>中断指令使</a:t>
            </a:r>
            <a:r>
              <a:rPr lang="en-US" altLang="zh-CN" dirty="0">
                <a:solidFill>
                  <a:srgbClr val="000000"/>
                </a:solidFill>
                <a:latin typeface="宋体" panose="02010600030101010101" pitchFamily="2" charset="-122"/>
              </a:rPr>
              <a:t>CPU</a:t>
            </a:r>
            <a:r>
              <a:rPr lang="zh-CN" altLang="en-US" dirty="0">
                <a:solidFill>
                  <a:srgbClr val="000000"/>
                </a:solidFill>
                <a:latin typeface="宋体" panose="02010600030101010101" pitchFamily="2" charset="-122"/>
              </a:rPr>
              <a:t>执行中断处理子程序的方法称为</a:t>
            </a:r>
            <a:r>
              <a:rPr lang="zh-CN" altLang="en-US" b="1" dirty="0">
                <a:solidFill>
                  <a:srgbClr val="FF6600"/>
                </a:solidFill>
                <a:latin typeface="宋体" panose="02010600030101010101" pitchFamily="2" charset="-122"/>
              </a:rPr>
              <a:t>软件中断</a:t>
            </a:r>
            <a:r>
              <a:rPr lang="zh-CN" altLang="en-US" dirty="0" smtClean="0">
                <a:solidFill>
                  <a:srgbClr val="000000"/>
                </a:solidFill>
                <a:latin typeface="宋体" panose="02010600030101010101" pitchFamily="2" charset="-122"/>
              </a:rPr>
              <a:t>。</a:t>
            </a:r>
            <a:r>
              <a:rPr lang="zh-CN" altLang="en-US" dirty="0" smtClean="0">
                <a:solidFill>
                  <a:srgbClr val="FF0000"/>
                </a:solidFill>
                <a:latin typeface="宋体" panose="02010600030101010101" pitchFamily="2" charset="-122"/>
              </a:rPr>
              <a:t>特点</a:t>
            </a:r>
            <a:r>
              <a:rPr lang="zh-CN" altLang="en-US" dirty="0">
                <a:solidFill>
                  <a:srgbClr val="000000"/>
                </a:solidFill>
                <a:latin typeface="宋体" panose="02010600030101010101" pitchFamily="2" charset="-122"/>
              </a:rPr>
              <a:t>：</a:t>
            </a:r>
          </a:p>
          <a:p>
            <a:pPr lvl="0" algn="just" eaLnBrk="1" hangingPunct="1">
              <a:lnSpc>
                <a:spcPct val="90000"/>
              </a:lnSpc>
              <a:buClr>
                <a:srgbClr val="CC0000"/>
              </a:buClr>
              <a:buNone/>
            </a:pPr>
            <a:r>
              <a:rPr lang="zh-CN" altLang="en-US" dirty="0">
                <a:solidFill>
                  <a:srgbClr val="000000"/>
                </a:solidFill>
                <a:latin typeface="宋体" panose="02010600030101010101" pitchFamily="2" charset="-122"/>
              </a:rPr>
              <a:t>① 用一条指令进入中断处理子程序，并且，中断类型码由指令提供。</a:t>
            </a:r>
          </a:p>
          <a:p>
            <a:pPr lvl="0" algn="just" eaLnBrk="1" hangingPunct="1">
              <a:lnSpc>
                <a:spcPct val="90000"/>
              </a:lnSpc>
              <a:buClr>
                <a:srgbClr val="CC0000"/>
              </a:buClr>
              <a:buNone/>
            </a:pPr>
            <a:r>
              <a:rPr lang="zh-CN" altLang="en-US" dirty="0">
                <a:solidFill>
                  <a:srgbClr val="000000"/>
                </a:solidFill>
                <a:latin typeface="宋体" panose="02010600030101010101" pitchFamily="2" charset="-122"/>
              </a:rPr>
              <a:t>② 不执行中断响应总线周期，也不从数据总线读取中断类型码。</a:t>
            </a:r>
          </a:p>
          <a:p>
            <a:pPr lvl="0" algn="just" eaLnBrk="1" hangingPunct="1">
              <a:lnSpc>
                <a:spcPct val="90000"/>
              </a:lnSpc>
              <a:buClr>
                <a:srgbClr val="CC0000"/>
              </a:buClr>
              <a:buNone/>
            </a:pPr>
            <a:r>
              <a:rPr lang="zh-CN" altLang="en-US" dirty="0">
                <a:solidFill>
                  <a:srgbClr val="000000"/>
                </a:solidFill>
                <a:latin typeface="宋体" panose="02010600030101010101" pitchFamily="2" charset="-122"/>
              </a:rPr>
              <a:t>③ 不受中断允许标志</a:t>
            </a:r>
            <a:r>
              <a:rPr lang="en-US" altLang="zh-CN" dirty="0">
                <a:solidFill>
                  <a:srgbClr val="000000"/>
                </a:solidFill>
                <a:latin typeface="宋体" panose="02010600030101010101" pitchFamily="2" charset="-122"/>
              </a:rPr>
              <a:t>IF</a:t>
            </a:r>
            <a:r>
              <a:rPr lang="zh-CN" altLang="en-US" dirty="0">
                <a:solidFill>
                  <a:srgbClr val="000000"/>
                </a:solidFill>
                <a:latin typeface="宋体" panose="02010600030101010101" pitchFamily="2" charset="-122"/>
              </a:rPr>
              <a:t>的影响</a:t>
            </a:r>
          </a:p>
          <a:p>
            <a:pPr lvl="0" algn="just" eaLnBrk="1" hangingPunct="1">
              <a:lnSpc>
                <a:spcPct val="90000"/>
              </a:lnSpc>
              <a:buClr>
                <a:srgbClr val="CC0000"/>
              </a:buClr>
              <a:buNone/>
            </a:pPr>
            <a:r>
              <a:rPr lang="zh-CN" altLang="en-US" dirty="0">
                <a:solidFill>
                  <a:srgbClr val="000000"/>
                </a:solidFill>
                <a:latin typeface="宋体" panose="02010600030101010101" pitchFamily="2" charset="-122"/>
              </a:rPr>
              <a:t>④ 执行过程中可响应外部硬件中断</a:t>
            </a:r>
          </a:p>
          <a:p>
            <a:pPr lvl="0" algn="just" eaLnBrk="1" hangingPunct="1">
              <a:lnSpc>
                <a:spcPct val="90000"/>
              </a:lnSpc>
              <a:buClr>
                <a:srgbClr val="CC0000"/>
              </a:buClr>
              <a:buFont typeface="Wingdings" panose="05000000000000000000" pitchFamily="2" charset="2"/>
              <a:buAutoNum type="circleNumDbPlain" startAt="5"/>
            </a:pPr>
            <a:r>
              <a:rPr lang="zh-CN" altLang="en-US" dirty="0">
                <a:solidFill>
                  <a:srgbClr val="000000"/>
                </a:solidFill>
                <a:latin typeface="Times New Roman" panose="02020603050405020304" pitchFamily="18" charset="0"/>
              </a:rPr>
              <a:t>软件中断没有随机性</a:t>
            </a:r>
            <a:r>
              <a:rPr lang="zh-CN" altLang="en-US" dirty="0">
                <a:solidFill>
                  <a:srgbClr val="000000"/>
                </a:solidFill>
                <a:latin typeface="宋体" panose="02010600030101010101" pitchFamily="2" charset="-122"/>
              </a:rPr>
              <a:t>软件中断和硬件中断的中断处理子程序和主程序之间的关系的区别</a:t>
            </a:r>
            <a:r>
              <a:rPr lang="en-US" altLang="zh-CN" dirty="0">
                <a:solidFill>
                  <a:srgbClr val="000000"/>
                </a:solidFill>
                <a:latin typeface="宋体" panose="02010600030101010101" pitchFamily="2" charset="-122"/>
              </a:rPr>
              <a:t>: </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164</a:t>
            </a:fld>
            <a:endParaRPr lang="en-US" altLang="zh-CN" dirty="0"/>
          </a:p>
        </p:txBody>
      </p:sp>
    </p:spTree>
    <p:extLst>
      <p:ext uri="{BB962C8B-B14F-4D97-AF65-F5344CB8AC3E}">
        <p14:creationId xmlns:p14="http://schemas.microsoft.com/office/powerpoint/2010/main" val="2383880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软件中断</a:t>
            </a:r>
            <a:endParaRPr lang="en-US" altLang="zh-CN" b="1" dirty="0" smtClean="0"/>
          </a:p>
          <a:p>
            <a:pPr lvl="0" algn="just" eaLnBrk="1" hangingPunct="1">
              <a:buClr>
                <a:srgbClr val="CC0000"/>
              </a:buClr>
              <a:buNone/>
            </a:pPr>
            <a:r>
              <a:rPr lang="zh-CN" altLang="en-US" dirty="0" smtClean="0">
                <a:solidFill>
                  <a:srgbClr val="000000"/>
                </a:solidFill>
                <a:latin typeface="宋体" panose="02010600030101010101" pitchFamily="2" charset="-122"/>
              </a:rPr>
              <a:t>    软件</a:t>
            </a:r>
            <a:r>
              <a:rPr lang="zh-CN" altLang="en-US" dirty="0">
                <a:solidFill>
                  <a:srgbClr val="000000"/>
                </a:solidFill>
                <a:latin typeface="宋体" panose="02010600030101010101" pitchFamily="2" charset="-122"/>
              </a:rPr>
              <a:t>中断和硬件中断的中断处理子程序和主程序之间的关系的区别</a:t>
            </a:r>
            <a:r>
              <a:rPr lang="en-US" altLang="zh-CN" dirty="0">
                <a:solidFill>
                  <a:srgbClr val="000000"/>
                </a:solidFill>
                <a:latin typeface="宋体" panose="02010600030101010101" pitchFamily="2" charset="-122"/>
              </a:rPr>
              <a:t>: </a:t>
            </a:r>
          </a:p>
          <a:p>
            <a:pPr lvl="0" algn="just" eaLnBrk="1" hangingPunct="1">
              <a:buClr>
                <a:srgbClr val="CC0000"/>
              </a:buClr>
              <a:buNone/>
            </a:pPr>
            <a:r>
              <a:rPr lang="en-US" altLang="zh-CN" dirty="0">
                <a:solidFill>
                  <a:srgbClr val="000000"/>
                </a:solidFill>
                <a:latin typeface="宋体" panose="02010600030101010101" pitchFamily="2" charset="-122"/>
              </a:rPr>
              <a:t>    </a:t>
            </a:r>
            <a:r>
              <a:rPr lang="zh-CN" altLang="en-US" dirty="0">
                <a:solidFill>
                  <a:srgbClr val="000000"/>
                </a:solidFill>
                <a:latin typeface="宋体" panose="02010600030101010101" pitchFamily="2" charset="-122"/>
              </a:rPr>
              <a:t>软件中断总是主程序执行到某种条件时产生的，通常，主程序把这些条件作为入口参数传递给中断处理子程序。中断处理子程序根据参数执行获得的结果，作为返回参数回送给主程序。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165</a:t>
            </a:fld>
            <a:endParaRPr lang="en-US" altLang="zh-CN" dirty="0"/>
          </a:p>
        </p:txBody>
      </p:sp>
    </p:spTree>
    <p:extLst>
      <p:ext uri="{BB962C8B-B14F-4D97-AF65-F5344CB8AC3E}">
        <p14:creationId xmlns:p14="http://schemas.microsoft.com/office/powerpoint/2010/main" val="37688567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t>3 </a:t>
            </a:r>
            <a:r>
              <a:rPr lang="zh-CN" altLang="en-US" b="1" dirty="0" smtClean="0"/>
              <a:t>中断操作和中断系统</a:t>
            </a:r>
            <a:r>
              <a:rPr lang="en-US" altLang="zh-CN" b="1" dirty="0" smtClean="0"/>
              <a:t>——</a:t>
            </a:r>
            <a:r>
              <a:rPr lang="zh-CN" altLang="en-US" b="1" dirty="0" smtClean="0"/>
              <a:t>软件中断</a:t>
            </a:r>
            <a:endParaRPr lang="en-US" altLang="zh-CN" b="1" dirty="0" smtClean="0"/>
          </a:p>
          <a:p>
            <a:pPr lvl="0" algn="just" eaLnBrk="1" hangingPunct="1">
              <a:buClr>
                <a:srgbClr val="CC0000"/>
              </a:buClr>
              <a:buNone/>
            </a:pPr>
            <a:r>
              <a:rPr lang="zh-CN" altLang="en-US" dirty="0" smtClean="0">
                <a:solidFill>
                  <a:srgbClr val="000000"/>
                </a:solidFill>
                <a:latin typeface="宋体" panose="02010600030101010101" pitchFamily="2" charset="-122"/>
              </a:rPr>
              <a:t>    软件</a:t>
            </a:r>
            <a:r>
              <a:rPr lang="zh-CN" altLang="en-US" dirty="0">
                <a:solidFill>
                  <a:srgbClr val="000000"/>
                </a:solidFill>
                <a:latin typeface="宋体" panose="02010600030101010101" pitchFamily="2" charset="-122"/>
              </a:rPr>
              <a:t>中断和硬件中断的中断处理子程序和主程序之间的关系的区别</a:t>
            </a:r>
            <a:r>
              <a:rPr lang="en-US" altLang="zh-CN" dirty="0">
                <a:solidFill>
                  <a:srgbClr val="000000"/>
                </a:solidFill>
                <a:latin typeface="宋体" panose="02010600030101010101" pitchFamily="2" charset="-122"/>
              </a:rPr>
              <a:t>: </a:t>
            </a:r>
          </a:p>
          <a:p>
            <a:pPr lvl="0" algn="just" eaLnBrk="1" hangingPunct="1">
              <a:buClr>
                <a:srgbClr val="CC0000"/>
              </a:buClr>
              <a:buNone/>
            </a:pPr>
            <a:r>
              <a:rPr lang="zh-CN" altLang="en-US" dirty="0" smtClean="0">
                <a:solidFill>
                  <a:srgbClr val="000000"/>
                </a:solidFill>
                <a:latin typeface="宋体" panose="02010600030101010101" pitchFamily="2" charset="-122"/>
              </a:rPr>
              <a:t>    硬件</a:t>
            </a:r>
            <a:r>
              <a:rPr lang="zh-CN" altLang="en-US" dirty="0">
                <a:solidFill>
                  <a:srgbClr val="000000"/>
                </a:solidFill>
                <a:latin typeface="宋体" panose="02010600030101010101" pitchFamily="2" charset="-122"/>
              </a:rPr>
              <a:t>中断随机产生的，主程序和中断处理子程序间没有什么参数或参数地址。两者相互独立。中断处理子程序通常是输入输出指令，完成外设的输入或输出功能。</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166</a:t>
            </a:fld>
            <a:endParaRPr lang="en-US" altLang="zh-CN" dirty="0"/>
          </a:p>
        </p:txBody>
      </p:sp>
    </p:spTree>
    <p:extLst>
      <p:ext uri="{BB962C8B-B14F-4D97-AF65-F5344CB8AC3E}">
        <p14:creationId xmlns:p14="http://schemas.microsoft.com/office/powerpoint/2010/main" val="4127349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t>4 </a:t>
            </a:r>
            <a:r>
              <a:rPr lang="zh-CN" altLang="en-US" b="1" dirty="0" smtClean="0"/>
              <a:t>最小</a:t>
            </a:r>
            <a:r>
              <a:rPr lang="zh-CN" altLang="en-US" b="1" dirty="0"/>
              <a:t>模式下的总线</a:t>
            </a:r>
            <a:r>
              <a:rPr lang="zh-CN" altLang="en-US" b="1" dirty="0" smtClean="0"/>
              <a:t>保持</a:t>
            </a: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167</a:t>
            </a:fld>
            <a:endParaRPr lang="en-US" altLang="zh-CN" dirty="0"/>
          </a:p>
        </p:txBody>
      </p:sp>
      <p:pic>
        <p:nvPicPr>
          <p:cNvPr id="5" name="Picture 5" descr="wx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354" y="1738734"/>
            <a:ext cx="7705725" cy="403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4224233" y="5016370"/>
            <a:ext cx="46005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2000">
                <a:solidFill>
                  <a:schemeClr val="tx1"/>
                </a:solidFill>
                <a:latin typeface="Batang" pitchFamily="18" charset="-127"/>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Batang" pitchFamily="18" charset="-127"/>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ClrTx/>
              <a:buFontTx/>
              <a:buNone/>
            </a:pPr>
            <a:r>
              <a:rPr kumimoji="1" lang="zh-CN" altLang="en-US" dirty="0">
                <a:latin typeface="Tahoma" panose="020B0604030504040204" pitchFamily="34" charset="0"/>
              </a:rPr>
              <a:t>利用</a:t>
            </a:r>
            <a:r>
              <a:rPr kumimoji="1" lang="en-US" altLang="zh-CN" dirty="0">
                <a:latin typeface="Tahoma" panose="020B0604030504040204" pitchFamily="34" charset="0"/>
              </a:rPr>
              <a:t>HOLD</a:t>
            </a:r>
            <a:r>
              <a:rPr kumimoji="1" lang="zh-CN" altLang="en-US" dirty="0">
                <a:latin typeface="Tahoma" panose="020B0604030504040204" pitchFamily="34" charset="0"/>
              </a:rPr>
              <a:t>和</a:t>
            </a:r>
            <a:r>
              <a:rPr kumimoji="1" lang="en-US" altLang="zh-CN" dirty="0">
                <a:latin typeface="Tahoma" panose="020B0604030504040204" pitchFamily="34" charset="0"/>
              </a:rPr>
              <a:t>HLDA</a:t>
            </a:r>
            <a:r>
              <a:rPr kumimoji="1" lang="zh-CN" altLang="en-US" dirty="0">
                <a:latin typeface="Tahoma" panose="020B0604030504040204" pitchFamily="34" charset="0"/>
              </a:rPr>
              <a:t>信号实现总线保持   </a:t>
            </a:r>
            <a:r>
              <a:rPr kumimoji="1" lang="en-US" altLang="zh-CN" dirty="0">
                <a:latin typeface="Tahoma" panose="020B0604030504040204" pitchFamily="34" charset="0"/>
              </a:rPr>
              <a:t>T1</a:t>
            </a:r>
            <a:r>
              <a:rPr kumimoji="1" lang="zh-CN" altLang="en-US" dirty="0">
                <a:latin typeface="Tahoma" panose="020B0604030504040204" pitchFamily="34" charset="0"/>
              </a:rPr>
              <a:t>为空闲状态 </a:t>
            </a:r>
          </a:p>
          <a:p>
            <a:pPr eaLnBrk="1" hangingPunct="1">
              <a:spcBef>
                <a:spcPct val="0"/>
              </a:spcBef>
              <a:buClrTx/>
              <a:buFontTx/>
              <a:buNone/>
            </a:pPr>
            <a:r>
              <a:rPr kumimoji="1" lang="zh-CN" altLang="en-US" dirty="0">
                <a:latin typeface="Tahoma" panose="020B0604030504040204" pitchFamily="34" charset="0"/>
              </a:rPr>
              <a:t>注意：</a:t>
            </a:r>
            <a:r>
              <a:rPr kumimoji="1" lang="en-US" altLang="zh-CN" dirty="0">
                <a:latin typeface="Tahoma" panose="020B0604030504040204" pitchFamily="34" charset="0"/>
              </a:rPr>
              <a:t>ALE</a:t>
            </a:r>
            <a:r>
              <a:rPr kumimoji="1" lang="zh-CN" altLang="en-US" dirty="0">
                <a:latin typeface="Tahoma" panose="020B0604030504040204" pitchFamily="34" charset="0"/>
              </a:rPr>
              <a:t>信号引脚不浮空</a:t>
            </a:r>
          </a:p>
        </p:txBody>
      </p:sp>
    </p:spTree>
    <p:extLst>
      <p:ext uri="{BB962C8B-B14F-4D97-AF65-F5344CB8AC3E}">
        <p14:creationId xmlns:p14="http://schemas.microsoft.com/office/powerpoint/2010/main" val="1322764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2.3 </a:t>
            </a:r>
            <a:r>
              <a:rPr lang="en-US" altLang="zh-CN" dirty="0"/>
              <a:t>8086</a:t>
            </a:r>
            <a:r>
              <a:rPr lang="zh-CN" altLang="en-US" dirty="0" smtClean="0"/>
              <a:t>的操作和时序</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t>5 </a:t>
            </a:r>
            <a:r>
              <a:rPr lang="zh-CN" altLang="en-US" b="1" dirty="0" smtClean="0"/>
              <a:t>最大</a:t>
            </a:r>
            <a:r>
              <a:rPr lang="zh-CN" altLang="en-US" b="1" dirty="0"/>
              <a:t>模式下的总线请求</a:t>
            </a:r>
            <a:r>
              <a:rPr lang="en-US" altLang="zh-CN" b="1" dirty="0"/>
              <a:t>/</a:t>
            </a:r>
            <a:r>
              <a:rPr lang="zh-CN" altLang="en-US" b="1" dirty="0"/>
              <a:t>授权</a:t>
            </a: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168</a:t>
            </a:fld>
            <a:endParaRPr lang="en-US" altLang="zh-CN" dirty="0"/>
          </a:p>
        </p:txBody>
      </p:sp>
      <p:pic>
        <p:nvPicPr>
          <p:cNvPr id="7" name="Picture 5" descr="wx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850" y="1589088"/>
            <a:ext cx="8532813" cy="320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395288" y="5300663"/>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000">
                <a:solidFill>
                  <a:schemeClr val="tx1"/>
                </a:solidFill>
                <a:latin typeface="Batang" pitchFamily="18" charset="-127"/>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Batang" pitchFamily="18" charset="-127"/>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ClrTx/>
              <a:buFontTx/>
              <a:buNone/>
            </a:pPr>
            <a:r>
              <a:rPr kumimoji="1" lang="zh-CN" altLang="en-US" sz="2400">
                <a:latin typeface="Tahoma" panose="020B0604030504040204" pitchFamily="34" charset="0"/>
              </a:rPr>
              <a:t>利用</a:t>
            </a:r>
            <a:r>
              <a:rPr kumimoji="1" lang="en-US" altLang="zh-CN" sz="2400">
                <a:latin typeface="Times New Roman" panose="02020603050405020304" pitchFamily="18" charset="0"/>
                <a:cs typeface="Times New Roman" panose="02020603050405020304" pitchFamily="18" charset="0"/>
              </a:rPr>
              <a:t>RQ#/GT</a:t>
            </a:r>
            <a:r>
              <a:rPr kumimoji="1" lang="zh-CN" altLang="en-US" sz="2400">
                <a:latin typeface="Times New Roman" panose="02020603050405020304" pitchFamily="18" charset="0"/>
              </a:rPr>
              <a:t>＃实现总线请求</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授权</a:t>
            </a:r>
            <a:endParaRPr kumimoji="1" lang="zh-CN" altLang="en-US" sz="2400">
              <a:latin typeface="Tahoma" panose="020B0604030504040204" pitchFamily="34" charset="0"/>
            </a:endParaRPr>
          </a:p>
        </p:txBody>
      </p:sp>
      <p:sp>
        <p:nvSpPr>
          <p:cNvPr id="9" name="Text Box 7"/>
          <p:cNvSpPr txBox="1">
            <a:spLocks noChangeArrowheads="1"/>
          </p:cNvSpPr>
          <p:nvPr/>
        </p:nvSpPr>
        <p:spPr bwMode="auto">
          <a:xfrm>
            <a:off x="2843213" y="4797425"/>
            <a:ext cx="4752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000">
                <a:solidFill>
                  <a:schemeClr val="tx1"/>
                </a:solidFill>
                <a:latin typeface="Batang" pitchFamily="18" charset="-127"/>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Batang" pitchFamily="18" charset="-127"/>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9pPr>
          </a:lstStyle>
          <a:p>
            <a:pPr eaLnBrk="1" hangingPunct="1">
              <a:spcBef>
                <a:spcPct val="0"/>
              </a:spcBef>
              <a:buClrTx/>
              <a:buFontTx/>
              <a:buNone/>
            </a:pPr>
            <a:r>
              <a:rPr lang="zh-CN" altLang="en-US" b="1">
                <a:solidFill>
                  <a:srgbClr val="FF3300"/>
                </a:solidFill>
              </a:rPr>
              <a:t>最大模式下的总线请求</a:t>
            </a:r>
            <a:r>
              <a:rPr lang="en-US" altLang="zh-CN" b="1">
                <a:solidFill>
                  <a:srgbClr val="FF3300"/>
                </a:solidFill>
              </a:rPr>
              <a:t>/</a:t>
            </a:r>
            <a:r>
              <a:rPr lang="zh-CN" altLang="en-US" b="1">
                <a:solidFill>
                  <a:srgbClr val="FF3300"/>
                </a:solidFill>
              </a:rPr>
              <a:t>允许</a:t>
            </a:r>
            <a:r>
              <a:rPr lang="en-US" altLang="zh-CN" b="1">
                <a:solidFill>
                  <a:srgbClr val="FF3300"/>
                </a:solidFill>
              </a:rPr>
              <a:t>/</a:t>
            </a:r>
            <a:r>
              <a:rPr lang="zh-CN" altLang="en-US" b="1">
                <a:solidFill>
                  <a:srgbClr val="FF3300"/>
                </a:solidFill>
              </a:rPr>
              <a:t>释放时序图</a:t>
            </a:r>
          </a:p>
        </p:txBody>
      </p:sp>
      <p:sp>
        <p:nvSpPr>
          <p:cNvPr id="10" name="Rectangle 9"/>
          <p:cNvSpPr>
            <a:spLocks noChangeArrowheads="1"/>
          </p:cNvSpPr>
          <p:nvPr/>
        </p:nvSpPr>
        <p:spPr bwMode="auto">
          <a:xfrm>
            <a:off x="4067175" y="1628775"/>
            <a:ext cx="5762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Font typeface="Wingdings" panose="05000000000000000000" pitchFamily="2" charset="2"/>
              <a:buChar char="o"/>
              <a:defRPr sz="2000">
                <a:solidFill>
                  <a:schemeClr val="tx1"/>
                </a:solidFill>
                <a:latin typeface="Batang" pitchFamily="18" charset="-127"/>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Batang" pitchFamily="18" charset="-127"/>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9pPr>
          </a:lstStyle>
          <a:p>
            <a:pPr algn="ctr" eaLnBrk="1" hangingPunct="1">
              <a:spcBef>
                <a:spcPct val="0"/>
              </a:spcBef>
              <a:buClrTx/>
              <a:buFontTx/>
              <a:buNone/>
            </a:pPr>
            <a:r>
              <a:rPr lang="en-US" altLang="zh-CN" b="1" dirty="0">
                <a:solidFill>
                  <a:schemeClr val="accent2"/>
                </a:solidFill>
              </a:rPr>
              <a:t>T</a:t>
            </a:r>
            <a:r>
              <a:rPr lang="en-US" altLang="zh-CN" b="1" baseline="-25000" dirty="0">
                <a:solidFill>
                  <a:schemeClr val="accent2"/>
                </a:solidFill>
              </a:rPr>
              <a:t>4</a:t>
            </a:r>
            <a:r>
              <a:rPr lang="zh-CN" altLang="en-US" b="1" dirty="0">
                <a:solidFill>
                  <a:schemeClr val="accent2"/>
                </a:solidFill>
              </a:rPr>
              <a:t>或</a:t>
            </a:r>
            <a:r>
              <a:rPr lang="en-US" altLang="zh-CN" b="1" dirty="0">
                <a:solidFill>
                  <a:schemeClr val="accent2"/>
                </a:solidFill>
              </a:rPr>
              <a:t>T</a:t>
            </a:r>
            <a:r>
              <a:rPr lang="en-US" altLang="zh-CN" b="1" baseline="-25000" dirty="0">
                <a:solidFill>
                  <a:schemeClr val="accent2"/>
                </a:solidFill>
              </a:rPr>
              <a:t>I</a:t>
            </a:r>
          </a:p>
        </p:txBody>
      </p:sp>
      <p:sp>
        <p:nvSpPr>
          <p:cNvPr id="11" name="Rectangle 11"/>
          <p:cNvSpPr>
            <a:spLocks noChangeArrowheads="1"/>
          </p:cNvSpPr>
          <p:nvPr/>
        </p:nvSpPr>
        <p:spPr bwMode="auto">
          <a:xfrm>
            <a:off x="4716463" y="4292600"/>
            <a:ext cx="1584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Font typeface="Wingdings" panose="05000000000000000000" pitchFamily="2" charset="2"/>
              <a:buChar char="o"/>
              <a:defRPr sz="2000">
                <a:solidFill>
                  <a:schemeClr val="tx1"/>
                </a:solidFill>
                <a:latin typeface="Batang" pitchFamily="18" charset="-127"/>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Batang" pitchFamily="18" charset="-127"/>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9pPr>
          </a:lstStyle>
          <a:p>
            <a:pPr algn="ctr" eaLnBrk="1" hangingPunct="1">
              <a:spcBef>
                <a:spcPct val="0"/>
              </a:spcBef>
              <a:buClrTx/>
              <a:buFontTx/>
              <a:buNone/>
            </a:pPr>
            <a:r>
              <a:rPr lang="zh-CN" altLang="en-US" b="1">
                <a:solidFill>
                  <a:schemeClr val="accent2"/>
                </a:solidFill>
              </a:rPr>
              <a:t>一个或几个总线周期</a:t>
            </a:r>
            <a:endParaRPr lang="zh-CN" altLang="en-US" b="1" baseline="-25000">
              <a:solidFill>
                <a:schemeClr val="accent2"/>
              </a:solidFill>
            </a:endParaRPr>
          </a:p>
        </p:txBody>
      </p:sp>
      <p:sp>
        <p:nvSpPr>
          <p:cNvPr id="12" name="Line 8"/>
          <p:cNvSpPr>
            <a:spLocks noChangeShapeType="1"/>
          </p:cNvSpPr>
          <p:nvPr/>
        </p:nvSpPr>
        <p:spPr bwMode="auto">
          <a:xfrm>
            <a:off x="3995738" y="1484313"/>
            <a:ext cx="0" cy="3097212"/>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0"/>
          <p:cNvSpPr>
            <a:spLocks noChangeShapeType="1"/>
          </p:cNvSpPr>
          <p:nvPr/>
        </p:nvSpPr>
        <p:spPr bwMode="auto">
          <a:xfrm>
            <a:off x="4427538" y="4221163"/>
            <a:ext cx="2016125"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p:nvSpPr>
        <p:spPr bwMode="auto">
          <a:xfrm>
            <a:off x="7885113" y="1557338"/>
            <a:ext cx="0" cy="3097212"/>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560340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1</a:t>
            </a:r>
            <a:r>
              <a:rPr lang="en-US" altLang="zh-CN" b="1" dirty="0">
                <a:latin typeface="仿宋_GB2312" pitchFamily="49" charset="-122"/>
                <a:cs typeface="Times New Roman" pitchFamily="18" charset="0"/>
              </a:rPr>
              <a:t>. </a:t>
            </a:r>
            <a:r>
              <a:rPr lang="zh-CN" altLang="en-US" b="1" dirty="0">
                <a:latin typeface="仿宋_GB2312" pitchFamily="49" charset="-122"/>
                <a:cs typeface="Times New Roman" pitchFamily="18" charset="0"/>
              </a:rPr>
              <a:t>数据在存储器中的存放格式</a:t>
            </a:r>
          </a:p>
          <a:p>
            <a:pPr indent="720000" eaLnBrk="1" hangingPunct="1">
              <a:spcBef>
                <a:spcPts val="0"/>
              </a:spcBef>
              <a:buFontTx/>
              <a:buNone/>
              <a:defRPr/>
            </a:pPr>
            <a:r>
              <a:rPr lang="zh-CN" altLang="en-US" b="1" dirty="0">
                <a:solidFill>
                  <a:srgbClr val="800000"/>
                </a:solidFill>
                <a:latin typeface="Times New Roman" panose="02020603050405020304" pitchFamily="18" charset="0"/>
              </a:rPr>
              <a:t> </a:t>
            </a:r>
            <a:r>
              <a:rPr lang="en-US" altLang="zh-CN" dirty="0">
                <a:latin typeface="Times New Roman" panose="02020603050405020304" pitchFamily="18" charset="0"/>
              </a:rPr>
              <a:t>8086</a:t>
            </a:r>
            <a:r>
              <a:rPr lang="zh-CN" altLang="en-US" dirty="0">
                <a:latin typeface="Times New Roman" panose="02020603050405020304" pitchFamily="18" charset="0"/>
              </a:rPr>
              <a:t>有</a:t>
            </a:r>
            <a:r>
              <a:rPr lang="en-US" altLang="zh-CN" dirty="0">
                <a:latin typeface="Times New Roman" panose="02020603050405020304" pitchFamily="18" charset="0"/>
              </a:rPr>
              <a:t>20</a:t>
            </a:r>
            <a:r>
              <a:rPr lang="zh-CN" altLang="en-US" dirty="0">
                <a:latin typeface="Times New Roman" panose="02020603050405020304" pitchFamily="18" charset="0"/>
              </a:rPr>
              <a:t>根地址线，最多可寻址具有</a:t>
            </a:r>
            <a:r>
              <a:rPr lang="en-US" altLang="zh-CN" dirty="0">
                <a:latin typeface="Times New Roman" panose="02020603050405020304" pitchFamily="18" charset="0"/>
              </a:rPr>
              <a:t>2</a:t>
            </a:r>
            <a:r>
              <a:rPr lang="en-US" altLang="zh-CN" baseline="30000" dirty="0">
                <a:latin typeface="Times New Roman" panose="02020603050405020304" pitchFamily="18" charset="0"/>
              </a:rPr>
              <a:t>20</a:t>
            </a:r>
            <a:r>
              <a:rPr lang="en-US" altLang="zh-CN" dirty="0">
                <a:latin typeface="Times New Roman" panose="02020603050405020304" pitchFamily="18" charset="0"/>
              </a:rPr>
              <a:t>=</a:t>
            </a:r>
            <a:r>
              <a:rPr lang="en-US" altLang="zh-CN" dirty="0" err="1">
                <a:latin typeface="Times New Roman" panose="02020603050405020304" pitchFamily="18" charset="0"/>
              </a:rPr>
              <a:t>1M</a:t>
            </a:r>
            <a:r>
              <a:rPr lang="zh-CN" altLang="en-US" dirty="0">
                <a:latin typeface="Times New Roman" panose="02020603050405020304" pitchFamily="18" charset="0"/>
              </a:rPr>
              <a:t>的存储器地址空间。</a:t>
            </a:r>
            <a:r>
              <a:rPr kumimoji="1" lang="en-US" altLang="zh-CN" dirty="0">
                <a:latin typeface="宋体" panose="02010600030101010101" pitchFamily="2" charset="-122"/>
              </a:rPr>
              <a:t>8086</a:t>
            </a:r>
            <a:r>
              <a:rPr kumimoji="1" lang="zh-CN" altLang="en-US" dirty="0">
                <a:latin typeface="宋体" panose="02010600030101010101" pitchFamily="2" charset="-122"/>
              </a:rPr>
              <a:t>系统中的存储器是一个</a:t>
            </a:r>
            <a:r>
              <a:rPr kumimoji="1" lang="en-US" altLang="zh-CN" dirty="0">
                <a:latin typeface="宋体" panose="02010600030101010101" pitchFamily="2" charset="-122"/>
              </a:rPr>
              <a:t>8</a:t>
            </a:r>
            <a:r>
              <a:rPr kumimoji="1" lang="zh-CN" altLang="en-US" dirty="0">
                <a:latin typeface="宋体" panose="02010600030101010101" pitchFamily="2" charset="-122"/>
              </a:rPr>
              <a:t>位二进制的字节序列，系统为每个字节分配一个</a:t>
            </a:r>
            <a:r>
              <a:rPr kumimoji="1" lang="en-US" altLang="zh-CN" dirty="0">
                <a:latin typeface="宋体" panose="02010600030101010101" pitchFamily="2" charset="-122"/>
              </a:rPr>
              <a:t>20</a:t>
            </a:r>
            <a:r>
              <a:rPr kumimoji="1" lang="zh-CN" altLang="en-US" dirty="0">
                <a:latin typeface="宋体" panose="02010600030101010101" pitchFamily="2" charset="-122"/>
              </a:rPr>
              <a:t>位的物理地址</a:t>
            </a:r>
            <a:r>
              <a:rPr kumimoji="1" lang="en-US" altLang="zh-CN" dirty="0">
                <a:latin typeface="宋体" panose="02010600030101010101" pitchFamily="2" charset="-122"/>
              </a:rPr>
              <a:t>(</a:t>
            </a:r>
            <a:r>
              <a:rPr kumimoji="1" lang="zh-CN" altLang="en-US" dirty="0">
                <a:latin typeface="宋体" panose="02010600030101010101" pitchFamily="2" charset="-122"/>
              </a:rPr>
              <a:t>地址范围从</a:t>
            </a:r>
            <a:r>
              <a:rPr kumimoji="1" lang="en-US" altLang="zh-CN" dirty="0" err="1">
                <a:latin typeface="宋体" panose="02010600030101010101" pitchFamily="2" charset="-122"/>
              </a:rPr>
              <a:t>00000H</a:t>
            </a:r>
            <a:r>
              <a:rPr kumimoji="1" lang="zh-CN" altLang="en-US" dirty="0">
                <a:latin typeface="宋体" panose="02010600030101010101" pitchFamily="2" charset="-122"/>
              </a:rPr>
              <a:t>～</a:t>
            </a:r>
            <a:r>
              <a:rPr kumimoji="1" lang="en-US" altLang="zh-CN" dirty="0" err="1">
                <a:latin typeface="宋体" panose="02010600030101010101" pitchFamily="2" charset="-122"/>
              </a:rPr>
              <a:t>FFFFFH</a:t>
            </a:r>
            <a:r>
              <a:rPr kumimoji="1" lang="en-US" altLang="zh-CN" dirty="0">
                <a:latin typeface="宋体" panose="02010600030101010101" pitchFamily="2" charset="-122"/>
              </a:rPr>
              <a:t>)</a:t>
            </a:r>
            <a:r>
              <a:rPr kumimoji="1" lang="zh-CN" altLang="en-US" dirty="0">
                <a:latin typeface="宋体" panose="02010600030101010101" pitchFamily="2" charset="-122"/>
              </a:rPr>
              <a:t>。</a:t>
            </a:r>
            <a:r>
              <a:rPr kumimoji="1" lang="zh-CN" altLang="en-US" dirty="0"/>
              <a:t>存储器中，任何连续存放的两个字节都可以称为一个字。</a:t>
            </a:r>
            <a:r>
              <a:rPr kumimoji="1" lang="zh-CN" altLang="en-US" dirty="0">
                <a:latin typeface="宋体" panose="02010600030101010101" pitchFamily="2" charset="-122"/>
              </a:rPr>
              <a:t>这个字中的每一个字节有一个地址，</a:t>
            </a:r>
            <a:r>
              <a:rPr kumimoji="1" lang="zh-CN" altLang="en-US" dirty="0"/>
              <a:t>存入时按低位字节在低地址，高位字节在高地址的次序存放，字的地址以低位地址表示。</a:t>
            </a: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169</a:t>
            </a:fld>
            <a:endParaRPr lang="en-US" altLang="zh-CN" dirty="0"/>
          </a:p>
        </p:txBody>
      </p:sp>
    </p:spTree>
    <p:extLst>
      <p:ext uri="{BB962C8B-B14F-4D97-AF65-F5344CB8AC3E}">
        <p14:creationId xmlns:p14="http://schemas.microsoft.com/office/powerpoint/2010/main" val="6711843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Font typeface="Wingdings" panose="05000000000000000000" pitchFamily="2" charset="2"/>
              <a:buNone/>
            </a:pPr>
            <a:r>
              <a:rPr lang="en-US" altLang="zh-CN" sz="2800" b="1" dirty="0" smtClean="0"/>
              <a:t>1.  </a:t>
            </a:r>
            <a:r>
              <a:rPr lang="en-US" altLang="zh-CN" sz="2800" b="1" dirty="0" err="1" smtClean="0"/>
              <a:t>BIU</a:t>
            </a:r>
            <a:r>
              <a:rPr lang="en-US" altLang="zh-CN" sz="2800" b="1" dirty="0" smtClean="0"/>
              <a:t> </a:t>
            </a:r>
            <a:r>
              <a:rPr lang="zh-CN" altLang="en-US" sz="2800" b="1" dirty="0" smtClean="0"/>
              <a:t>总线接口部件</a:t>
            </a:r>
            <a:endParaRPr lang="en-US" altLang="zh-CN" sz="2800" b="1" dirty="0" smtClean="0"/>
          </a:p>
          <a:p>
            <a:pPr eaLnBrk="1" hangingPunct="1">
              <a:buNone/>
            </a:pPr>
            <a:r>
              <a:rPr kumimoji="1" lang="zh-CN" altLang="en-US" sz="2800" b="1" dirty="0">
                <a:solidFill>
                  <a:srgbClr val="FF6600"/>
                </a:solidFill>
              </a:rPr>
              <a:t>说明</a:t>
            </a:r>
            <a:r>
              <a:rPr kumimoji="1" lang="zh-CN" altLang="en-US" sz="2800" b="1" dirty="0" smtClean="0">
                <a:solidFill>
                  <a:srgbClr val="FF6600"/>
                </a:solidFill>
              </a:rPr>
              <a:t>：</a:t>
            </a:r>
            <a:r>
              <a:rPr lang="zh-CN" altLang="en-US" sz="2800" u="sng" dirty="0"/>
              <a:t>顺序执行方式</a:t>
            </a:r>
            <a:endParaRPr lang="en-US" altLang="zh-CN" sz="2800" b="1" dirty="0" smtClean="0"/>
          </a:p>
          <a:p>
            <a:pPr eaLnBrk="1" hangingPunct="1">
              <a:buFont typeface="Wingdings" panose="05000000000000000000" pitchFamily="2" charset="2"/>
              <a:buNone/>
            </a:pPr>
            <a:endParaRPr lang="zh-CN" altLang="en-US" sz="2800"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17</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grpSp>
        <p:nvGrpSpPr>
          <p:cNvPr id="5" name="Group 33"/>
          <p:cNvGrpSpPr>
            <a:grpSpLocks/>
          </p:cNvGrpSpPr>
          <p:nvPr/>
        </p:nvGrpSpPr>
        <p:grpSpPr bwMode="auto">
          <a:xfrm>
            <a:off x="254000" y="2852738"/>
            <a:ext cx="8421688" cy="1928812"/>
            <a:chOff x="160" y="2124"/>
            <a:chExt cx="5305" cy="1215"/>
          </a:xfrm>
        </p:grpSpPr>
        <p:sp>
          <p:nvSpPr>
            <p:cNvPr id="7" name="Rectangle 4"/>
            <p:cNvSpPr>
              <a:spLocks noChangeArrowheads="1"/>
            </p:cNvSpPr>
            <p:nvPr/>
          </p:nvSpPr>
          <p:spPr bwMode="auto">
            <a:xfrm>
              <a:off x="762" y="2124"/>
              <a:ext cx="793" cy="567"/>
            </a:xfrm>
            <a:prstGeom prst="rect">
              <a:avLst/>
            </a:prstGeom>
            <a:solidFill>
              <a:srgbClr val="339966"/>
            </a:solidFill>
            <a:ln w="9525">
              <a:solidFill>
                <a:schemeClr val="tx1"/>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8" name="Rectangle 5"/>
            <p:cNvSpPr>
              <a:spLocks noChangeArrowheads="1"/>
            </p:cNvSpPr>
            <p:nvPr/>
          </p:nvSpPr>
          <p:spPr bwMode="auto">
            <a:xfrm>
              <a:off x="1556" y="2124"/>
              <a:ext cx="793" cy="567"/>
            </a:xfrm>
            <a:prstGeom prst="rect">
              <a:avLst/>
            </a:prstGeom>
            <a:solidFill>
              <a:srgbClr val="339966"/>
            </a:solidFill>
            <a:ln w="9525">
              <a:solidFill>
                <a:schemeClr val="tx1"/>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9" name="Rectangle 6"/>
            <p:cNvSpPr>
              <a:spLocks noChangeArrowheads="1"/>
            </p:cNvSpPr>
            <p:nvPr/>
          </p:nvSpPr>
          <p:spPr bwMode="auto">
            <a:xfrm>
              <a:off x="2327" y="2124"/>
              <a:ext cx="793" cy="567"/>
            </a:xfrm>
            <a:prstGeom prst="rect">
              <a:avLst/>
            </a:prstGeom>
            <a:solidFill>
              <a:srgbClr val="339966"/>
            </a:solidFill>
            <a:ln w="9525">
              <a:solidFill>
                <a:schemeClr val="tx1"/>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10" name="Text Box 9"/>
            <p:cNvSpPr txBox="1">
              <a:spLocks noChangeArrowheads="1"/>
            </p:cNvSpPr>
            <p:nvPr/>
          </p:nvSpPr>
          <p:spPr bwMode="auto">
            <a:xfrm>
              <a:off x="830" y="2273"/>
              <a:ext cx="7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spcBef>
                  <a:spcPct val="50000"/>
                </a:spcBef>
              </a:pPr>
              <a:r>
                <a:rPr kumimoji="1" lang="zh-CN" altLang="en-US" b="1">
                  <a:solidFill>
                    <a:schemeClr val="bg1"/>
                  </a:solidFill>
                  <a:latin typeface="Times New Roman" panose="02020603050405020304" pitchFamily="18" charset="0"/>
                  <a:ea typeface="楷体_GB2312" pitchFamily="49" charset="-122"/>
                </a:rPr>
                <a:t>取指令1</a:t>
              </a:r>
            </a:p>
          </p:txBody>
        </p:sp>
        <p:sp>
          <p:nvSpPr>
            <p:cNvPr id="11" name="Text Box 10"/>
            <p:cNvSpPr txBox="1">
              <a:spLocks noChangeArrowheads="1"/>
            </p:cNvSpPr>
            <p:nvPr/>
          </p:nvSpPr>
          <p:spPr bwMode="auto">
            <a:xfrm>
              <a:off x="2428" y="2183"/>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lgn="ctr">
                <a:spcBef>
                  <a:spcPct val="5000"/>
                </a:spcBef>
              </a:pPr>
              <a:r>
                <a:rPr kumimoji="1" lang="zh-CN" altLang="en-US" b="1">
                  <a:solidFill>
                    <a:schemeClr val="bg1"/>
                  </a:solidFill>
                  <a:latin typeface="Times New Roman" panose="02020603050405020304" pitchFamily="18" charset="0"/>
                  <a:ea typeface="楷体_GB2312" pitchFamily="49" charset="-122"/>
                </a:rPr>
                <a:t>执行</a:t>
              </a:r>
            </a:p>
            <a:p>
              <a:pPr algn="ctr">
                <a:spcBef>
                  <a:spcPct val="5000"/>
                </a:spcBef>
              </a:pPr>
              <a:r>
                <a:rPr kumimoji="1" lang="zh-CN" altLang="en-US" b="1">
                  <a:solidFill>
                    <a:schemeClr val="bg1"/>
                  </a:solidFill>
                  <a:latin typeface="Times New Roman" panose="02020603050405020304" pitchFamily="18" charset="0"/>
                  <a:ea typeface="楷体_GB2312" pitchFamily="49" charset="-122"/>
                </a:rPr>
                <a:t>指令1</a:t>
              </a:r>
            </a:p>
          </p:txBody>
        </p:sp>
        <p:sp>
          <p:nvSpPr>
            <p:cNvPr id="12" name="Text Box 11"/>
            <p:cNvSpPr txBox="1">
              <a:spLocks noChangeArrowheads="1"/>
            </p:cNvSpPr>
            <p:nvPr/>
          </p:nvSpPr>
          <p:spPr bwMode="auto">
            <a:xfrm>
              <a:off x="1612" y="2183"/>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lgn="ctr">
                <a:spcBef>
                  <a:spcPct val="5000"/>
                </a:spcBef>
              </a:pPr>
              <a:r>
                <a:rPr kumimoji="1" lang="zh-CN" altLang="en-US" b="1" dirty="0">
                  <a:solidFill>
                    <a:schemeClr val="bg1"/>
                  </a:solidFill>
                  <a:latin typeface="Times New Roman" panose="02020603050405020304" pitchFamily="18" charset="0"/>
                  <a:ea typeface="楷体_GB2312" pitchFamily="49" charset="-122"/>
                </a:rPr>
                <a:t>分析</a:t>
              </a:r>
            </a:p>
            <a:p>
              <a:pPr algn="ctr">
                <a:spcBef>
                  <a:spcPct val="5000"/>
                </a:spcBef>
              </a:pPr>
              <a:r>
                <a:rPr kumimoji="1" lang="zh-CN" altLang="en-US" b="1" dirty="0">
                  <a:solidFill>
                    <a:schemeClr val="bg1"/>
                  </a:solidFill>
                  <a:latin typeface="Times New Roman" panose="02020603050405020304" pitchFamily="18" charset="0"/>
                  <a:ea typeface="楷体_GB2312" pitchFamily="49" charset="-122"/>
                </a:rPr>
                <a:t>指令1</a:t>
              </a:r>
            </a:p>
          </p:txBody>
        </p:sp>
        <p:sp>
          <p:nvSpPr>
            <p:cNvPr id="13" name="Rectangle 16"/>
            <p:cNvSpPr>
              <a:spLocks noChangeArrowheads="1"/>
            </p:cNvSpPr>
            <p:nvPr/>
          </p:nvSpPr>
          <p:spPr bwMode="auto">
            <a:xfrm>
              <a:off x="750" y="2772"/>
              <a:ext cx="793" cy="567"/>
            </a:xfrm>
            <a:prstGeom prst="rect">
              <a:avLst/>
            </a:prstGeom>
            <a:solidFill>
              <a:srgbClr val="33CCCC"/>
            </a:solidFill>
            <a:ln w="9525">
              <a:solidFill>
                <a:srgbClr val="339966"/>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14" name="Rectangle 18"/>
            <p:cNvSpPr>
              <a:spLocks noChangeArrowheads="1"/>
            </p:cNvSpPr>
            <p:nvPr/>
          </p:nvSpPr>
          <p:spPr bwMode="auto">
            <a:xfrm>
              <a:off x="3108" y="2772"/>
              <a:ext cx="793" cy="567"/>
            </a:xfrm>
            <a:prstGeom prst="rect">
              <a:avLst/>
            </a:prstGeom>
            <a:solidFill>
              <a:srgbClr val="33CCCC"/>
            </a:solidFill>
            <a:ln w="9525">
              <a:solidFill>
                <a:srgbClr val="339966"/>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15" name="Text Box 20"/>
            <p:cNvSpPr txBox="1">
              <a:spLocks noChangeArrowheads="1"/>
            </p:cNvSpPr>
            <p:nvPr/>
          </p:nvSpPr>
          <p:spPr bwMode="auto">
            <a:xfrm>
              <a:off x="205" y="2273"/>
              <a:ext cx="5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spcBef>
                  <a:spcPct val="50000"/>
                </a:spcBef>
              </a:pPr>
              <a:r>
                <a:rPr kumimoji="1" lang="en-US" altLang="zh-CN" sz="2400" b="1">
                  <a:latin typeface="Times New Roman" panose="02020603050405020304" pitchFamily="18" charset="0"/>
                  <a:ea typeface="楷体_GB2312" pitchFamily="49" charset="-122"/>
                </a:rPr>
                <a:t>CPU</a:t>
              </a:r>
              <a:endParaRPr kumimoji="1" lang="en-US" altLang="zh-CN" sz="2400">
                <a:latin typeface="Times New Roman" panose="02020603050405020304" pitchFamily="18" charset="0"/>
                <a:ea typeface="楷体_GB2312" pitchFamily="49" charset="-122"/>
              </a:endParaRPr>
            </a:p>
          </p:txBody>
        </p:sp>
        <p:sp>
          <p:nvSpPr>
            <p:cNvPr id="16" name="Text Box 21"/>
            <p:cNvSpPr txBox="1">
              <a:spLocks noChangeArrowheads="1"/>
            </p:cNvSpPr>
            <p:nvPr/>
          </p:nvSpPr>
          <p:spPr bwMode="auto">
            <a:xfrm>
              <a:off x="160" y="2889"/>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spcBef>
                  <a:spcPct val="50000"/>
                </a:spcBef>
              </a:pPr>
              <a:r>
                <a:rPr kumimoji="1" lang="en-US" altLang="zh-CN" sz="2400" b="1">
                  <a:latin typeface="Times New Roman" panose="02020603050405020304" pitchFamily="18" charset="0"/>
                  <a:ea typeface="楷体_GB2312" pitchFamily="49" charset="-122"/>
                </a:rPr>
                <a:t>BUS</a:t>
              </a:r>
              <a:endParaRPr kumimoji="1" lang="en-US" altLang="zh-CN" sz="2400">
                <a:latin typeface="Times New Roman" panose="02020603050405020304" pitchFamily="18" charset="0"/>
                <a:ea typeface="楷体_GB2312" pitchFamily="49" charset="-122"/>
              </a:endParaRPr>
            </a:p>
          </p:txBody>
        </p:sp>
        <p:sp>
          <p:nvSpPr>
            <p:cNvPr id="17" name="Text Box 22"/>
            <p:cNvSpPr txBox="1">
              <a:spLocks noChangeArrowheads="1"/>
            </p:cNvSpPr>
            <p:nvPr/>
          </p:nvSpPr>
          <p:spPr bwMode="auto">
            <a:xfrm>
              <a:off x="894" y="28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spcBef>
                  <a:spcPct val="50000"/>
                </a:spcBef>
              </a:pPr>
              <a:r>
                <a:rPr kumimoji="1" lang="zh-CN" altLang="en-US" sz="2400" b="1">
                  <a:solidFill>
                    <a:srgbClr val="000000"/>
                  </a:solidFill>
                  <a:latin typeface="Times New Roman" panose="02020603050405020304" pitchFamily="18" charset="0"/>
                  <a:ea typeface="楷体_GB2312" pitchFamily="49" charset="-122"/>
                </a:rPr>
                <a:t>忙碌</a:t>
              </a:r>
              <a:endParaRPr kumimoji="1" lang="zh-CN" altLang="en-US" sz="2400" b="1">
                <a:latin typeface="Times New Roman" panose="02020603050405020304" pitchFamily="18" charset="0"/>
                <a:ea typeface="楷体_GB2312" pitchFamily="49" charset="-122"/>
              </a:endParaRPr>
            </a:p>
          </p:txBody>
        </p:sp>
        <p:sp>
          <p:nvSpPr>
            <p:cNvPr id="18" name="Text Box 24"/>
            <p:cNvSpPr txBox="1">
              <a:spLocks noChangeArrowheads="1"/>
            </p:cNvSpPr>
            <p:nvPr/>
          </p:nvSpPr>
          <p:spPr bwMode="auto">
            <a:xfrm>
              <a:off x="3243" y="28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spcBef>
                  <a:spcPct val="50000"/>
                </a:spcBef>
              </a:pPr>
              <a:r>
                <a:rPr kumimoji="1" lang="zh-CN" altLang="en-US" sz="2400" b="1">
                  <a:solidFill>
                    <a:srgbClr val="000000"/>
                  </a:solidFill>
                  <a:latin typeface="Times New Roman" panose="02020603050405020304" pitchFamily="18" charset="0"/>
                  <a:ea typeface="楷体_GB2312" pitchFamily="49" charset="-122"/>
                </a:rPr>
                <a:t>忙碌</a:t>
              </a:r>
              <a:endParaRPr kumimoji="1" lang="zh-CN" altLang="en-US" sz="2400" b="1">
                <a:latin typeface="Times New Roman" panose="02020603050405020304" pitchFamily="18" charset="0"/>
                <a:ea typeface="楷体_GB2312" pitchFamily="49" charset="-122"/>
              </a:endParaRPr>
            </a:p>
          </p:txBody>
        </p:sp>
        <p:sp>
          <p:nvSpPr>
            <p:cNvPr id="19" name="Rectangle 26"/>
            <p:cNvSpPr>
              <a:spLocks noChangeArrowheads="1"/>
            </p:cNvSpPr>
            <p:nvPr/>
          </p:nvSpPr>
          <p:spPr bwMode="auto">
            <a:xfrm>
              <a:off x="3107" y="2124"/>
              <a:ext cx="793" cy="567"/>
            </a:xfrm>
            <a:prstGeom prst="rect">
              <a:avLst/>
            </a:prstGeom>
            <a:solidFill>
              <a:srgbClr val="339966"/>
            </a:solidFill>
            <a:ln w="9525">
              <a:solidFill>
                <a:schemeClr val="tx1"/>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20" name="Rectangle 27"/>
            <p:cNvSpPr>
              <a:spLocks noChangeArrowheads="1"/>
            </p:cNvSpPr>
            <p:nvPr/>
          </p:nvSpPr>
          <p:spPr bwMode="auto">
            <a:xfrm>
              <a:off x="3901" y="2124"/>
              <a:ext cx="793" cy="567"/>
            </a:xfrm>
            <a:prstGeom prst="rect">
              <a:avLst/>
            </a:prstGeom>
            <a:solidFill>
              <a:srgbClr val="339966"/>
            </a:solidFill>
            <a:ln w="9525">
              <a:solidFill>
                <a:schemeClr val="tx1"/>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21" name="Rectangle 28"/>
            <p:cNvSpPr>
              <a:spLocks noChangeArrowheads="1"/>
            </p:cNvSpPr>
            <p:nvPr/>
          </p:nvSpPr>
          <p:spPr bwMode="auto">
            <a:xfrm>
              <a:off x="4672" y="2124"/>
              <a:ext cx="793" cy="567"/>
            </a:xfrm>
            <a:prstGeom prst="rect">
              <a:avLst/>
            </a:prstGeom>
            <a:solidFill>
              <a:srgbClr val="339966"/>
            </a:solidFill>
            <a:ln w="9525">
              <a:solidFill>
                <a:schemeClr val="tx1"/>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22" name="Text Box 29"/>
            <p:cNvSpPr txBox="1">
              <a:spLocks noChangeArrowheads="1"/>
            </p:cNvSpPr>
            <p:nvPr/>
          </p:nvSpPr>
          <p:spPr bwMode="auto">
            <a:xfrm>
              <a:off x="3175" y="2273"/>
              <a:ext cx="7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spcBef>
                  <a:spcPct val="50000"/>
                </a:spcBef>
              </a:pPr>
              <a:r>
                <a:rPr kumimoji="1" lang="zh-CN" altLang="en-US" b="1">
                  <a:solidFill>
                    <a:schemeClr val="bg1"/>
                  </a:solidFill>
                  <a:latin typeface="Times New Roman" panose="02020603050405020304" pitchFamily="18" charset="0"/>
                  <a:ea typeface="楷体_GB2312" pitchFamily="49" charset="-122"/>
                </a:rPr>
                <a:t>取指令</a:t>
              </a:r>
              <a:r>
                <a:rPr kumimoji="1" lang="en-US" altLang="zh-CN" b="1">
                  <a:solidFill>
                    <a:schemeClr val="bg1"/>
                  </a:solidFill>
                  <a:latin typeface="Times New Roman" panose="02020603050405020304" pitchFamily="18" charset="0"/>
                  <a:ea typeface="楷体_GB2312" pitchFamily="49" charset="-122"/>
                </a:rPr>
                <a:t>2</a:t>
              </a:r>
            </a:p>
          </p:txBody>
        </p:sp>
        <p:sp>
          <p:nvSpPr>
            <p:cNvPr id="23" name="Text Box 30"/>
            <p:cNvSpPr txBox="1">
              <a:spLocks noChangeArrowheads="1"/>
            </p:cNvSpPr>
            <p:nvPr/>
          </p:nvSpPr>
          <p:spPr bwMode="auto">
            <a:xfrm>
              <a:off x="4787" y="2183"/>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lgn="ctr">
                <a:spcBef>
                  <a:spcPct val="5000"/>
                </a:spcBef>
              </a:pPr>
              <a:r>
                <a:rPr kumimoji="1" lang="zh-CN" altLang="en-US" b="1">
                  <a:solidFill>
                    <a:schemeClr val="bg1"/>
                  </a:solidFill>
                  <a:latin typeface="Times New Roman" panose="02020603050405020304" pitchFamily="18" charset="0"/>
                  <a:ea typeface="楷体_GB2312" pitchFamily="49" charset="-122"/>
                </a:rPr>
                <a:t>执行</a:t>
              </a:r>
            </a:p>
            <a:p>
              <a:pPr algn="ctr">
                <a:spcBef>
                  <a:spcPct val="5000"/>
                </a:spcBef>
              </a:pPr>
              <a:r>
                <a:rPr kumimoji="1" lang="zh-CN" altLang="en-US" b="1">
                  <a:solidFill>
                    <a:schemeClr val="bg1"/>
                  </a:solidFill>
                  <a:latin typeface="Times New Roman" panose="02020603050405020304" pitchFamily="18" charset="0"/>
                  <a:ea typeface="楷体_GB2312" pitchFamily="49" charset="-122"/>
                </a:rPr>
                <a:t>指令</a:t>
              </a:r>
              <a:r>
                <a:rPr kumimoji="1" lang="en-US" altLang="zh-CN" b="1">
                  <a:solidFill>
                    <a:schemeClr val="bg1"/>
                  </a:solidFill>
                  <a:latin typeface="Times New Roman" panose="02020603050405020304" pitchFamily="18" charset="0"/>
                  <a:ea typeface="楷体_GB2312" pitchFamily="49" charset="-122"/>
                </a:rPr>
                <a:t>2</a:t>
              </a:r>
            </a:p>
          </p:txBody>
        </p:sp>
        <p:sp>
          <p:nvSpPr>
            <p:cNvPr id="24" name="Text Box 31"/>
            <p:cNvSpPr txBox="1">
              <a:spLocks noChangeArrowheads="1"/>
            </p:cNvSpPr>
            <p:nvPr/>
          </p:nvSpPr>
          <p:spPr bwMode="auto">
            <a:xfrm>
              <a:off x="3970" y="2183"/>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lgn="ctr">
                <a:spcBef>
                  <a:spcPct val="5000"/>
                </a:spcBef>
              </a:pPr>
              <a:r>
                <a:rPr kumimoji="1" lang="zh-CN" altLang="en-US" b="1">
                  <a:solidFill>
                    <a:schemeClr val="bg1"/>
                  </a:solidFill>
                  <a:latin typeface="Times New Roman" panose="02020603050405020304" pitchFamily="18" charset="0"/>
                  <a:ea typeface="楷体_GB2312" pitchFamily="49" charset="-122"/>
                </a:rPr>
                <a:t>分析</a:t>
              </a:r>
            </a:p>
            <a:p>
              <a:pPr algn="ctr">
                <a:spcBef>
                  <a:spcPct val="5000"/>
                </a:spcBef>
              </a:pPr>
              <a:r>
                <a:rPr kumimoji="1" lang="zh-CN" altLang="en-US" b="1">
                  <a:solidFill>
                    <a:schemeClr val="bg1"/>
                  </a:solidFill>
                  <a:latin typeface="Times New Roman" panose="02020603050405020304" pitchFamily="18" charset="0"/>
                  <a:ea typeface="楷体_GB2312" pitchFamily="49" charset="-122"/>
                </a:rPr>
                <a:t>指令</a:t>
              </a:r>
              <a:r>
                <a:rPr kumimoji="1" lang="en-US" altLang="zh-CN" b="1">
                  <a:solidFill>
                    <a:schemeClr val="bg1"/>
                  </a:solidFill>
                  <a:latin typeface="Times New Roman" panose="02020603050405020304" pitchFamily="18" charset="0"/>
                  <a:ea typeface="楷体_GB2312" pitchFamily="49" charset="-122"/>
                </a:rPr>
                <a:t>2</a:t>
              </a:r>
            </a:p>
          </p:txBody>
        </p:sp>
      </p:grpSp>
    </p:spTree>
    <p:extLst>
      <p:ext uri="{BB962C8B-B14F-4D97-AF65-F5344CB8AC3E}">
        <p14:creationId xmlns:p14="http://schemas.microsoft.com/office/powerpoint/2010/main" val="34089613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a:latin typeface="仿宋_GB2312" pitchFamily="49" charset="-122"/>
                <a:cs typeface="Times New Roman" pitchFamily="18" charset="0"/>
              </a:rPr>
              <a:t>1. </a:t>
            </a:r>
            <a:r>
              <a:rPr lang="zh-CN" altLang="en-US" b="1" dirty="0">
                <a:latin typeface="仿宋_GB2312" pitchFamily="49" charset="-122"/>
                <a:cs typeface="Times New Roman" pitchFamily="18" charset="0"/>
              </a:rPr>
              <a:t>数据在存储器中的存放格式</a:t>
            </a:r>
          </a:p>
          <a:p>
            <a:pPr eaLnBrk="1" hangingPunct="1">
              <a:spcBef>
                <a:spcPct val="25000"/>
              </a:spcBef>
              <a:buNone/>
            </a:pPr>
            <a:r>
              <a:rPr kumimoji="1" lang="zh-CN" altLang="en-US" dirty="0" smtClean="0"/>
              <a:t>       需要</a:t>
            </a:r>
            <a:r>
              <a:rPr kumimoji="1" lang="zh-CN" altLang="en-US" dirty="0"/>
              <a:t>说明的是，存放时，其</a:t>
            </a:r>
            <a:r>
              <a:rPr kumimoji="1" lang="zh-CN" altLang="en-US" dirty="0">
                <a:solidFill>
                  <a:srgbClr val="669900"/>
                </a:solidFill>
              </a:rPr>
              <a:t>低位字节</a:t>
            </a:r>
            <a:r>
              <a:rPr kumimoji="1" lang="zh-CN" altLang="en-US" dirty="0"/>
              <a:t>可从奇数地址开始，这种方式称为非规则方式，奇数地址的字称为</a:t>
            </a:r>
            <a:r>
              <a:rPr kumimoji="1" lang="zh-CN" altLang="en-US" dirty="0">
                <a:solidFill>
                  <a:srgbClr val="009900"/>
                </a:solidFill>
              </a:rPr>
              <a:t>非规则字</a:t>
            </a:r>
            <a:r>
              <a:rPr kumimoji="1" lang="zh-CN" altLang="en-US" dirty="0"/>
              <a:t>。若</a:t>
            </a:r>
            <a:r>
              <a:rPr kumimoji="1" lang="zh-CN" altLang="en-US" dirty="0">
                <a:solidFill>
                  <a:srgbClr val="669900"/>
                </a:solidFill>
              </a:rPr>
              <a:t>低位字节</a:t>
            </a:r>
            <a:r>
              <a:rPr kumimoji="1" lang="zh-CN" altLang="en-US" dirty="0"/>
              <a:t>从偶数地址开始，这种方式称为规则方式</a:t>
            </a:r>
            <a:r>
              <a:rPr kumimoji="1" lang="en-US" altLang="zh-CN" dirty="0"/>
              <a:t>,</a:t>
            </a:r>
            <a:r>
              <a:rPr kumimoji="1" lang="zh-CN" altLang="en-US" dirty="0"/>
              <a:t>将偶数地址的字称为</a:t>
            </a:r>
            <a:r>
              <a:rPr kumimoji="1" lang="zh-CN" altLang="en-US" dirty="0">
                <a:solidFill>
                  <a:srgbClr val="009900"/>
                </a:solidFill>
              </a:rPr>
              <a:t>规则字</a:t>
            </a:r>
            <a:r>
              <a:rPr kumimoji="1" lang="zh-CN" altLang="en-US" dirty="0"/>
              <a:t>。 </a:t>
            </a: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170</a:t>
            </a:fld>
            <a:endParaRPr lang="en-US" altLang="zh-CN" dirty="0"/>
          </a:p>
        </p:txBody>
      </p:sp>
    </p:spTree>
    <p:extLst>
      <p:ext uri="{BB962C8B-B14F-4D97-AF65-F5344CB8AC3E}">
        <p14:creationId xmlns:p14="http://schemas.microsoft.com/office/powerpoint/2010/main" val="27695725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1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92088"/>
            <a:ext cx="4644008" cy="538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body" idx="4294967295"/>
          </p:nvPr>
        </p:nvSpPr>
        <p:spPr>
          <a:xfrm>
            <a:off x="179512" y="295276"/>
            <a:ext cx="4464496" cy="4525962"/>
          </a:xfrm>
        </p:spPr>
        <p:txBody>
          <a:bodyPr/>
          <a:lstStyle/>
          <a:p>
            <a:pPr eaLnBrk="1" hangingPunct="1">
              <a:defRPr/>
            </a:pPr>
            <a:r>
              <a:rPr lang="zh-CN" altLang="en-US" dirty="0" smtClean="0">
                <a:latin typeface="仿宋_GB2312" pitchFamily="49" charset="-122"/>
                <a:cs typeface="Times New Roman" pitchFamily="18" charset="0"/>
              </a:rPr>
              <a:t>例：</a:t>
            </a:r>
          </a:p>
          <a:p>
            <a:pPr eaLnBrk="1" hangingPunct="1">
              <a:buFontTx/>
              <a:buNone/>
              <a:defRPr/>
            </a:pPr>
            <a:r>
              <a:rPr lang="zh-CN" altLang="en-US" dirty="0" smtClean="0">
                <a:latin typeface="仿宋_GB2312" pitchFamily="49" charset="-122"/>
                <a:cs typeface="Times New Roman" pitchFamily="18" charset="0"/>
              </a:rPr>
              <a:t>   字节数据</a:t>
            </a:r>
            <a:r>
              <a:rPr lang="zh-CN" altLang="en-US" dirty="0" smtClean="0">
                <a:latin typeface="仿宋_GB2312" pitchFamily="49" charset="-122"/>
                <a:cs typeface="Times New Roman" pitchFamily="18" charset="0"/>
              </a:rPr>
              <a:t>：</a:t>
            </a:r>
            <a:endParaRPr lang="en-US" altLang="zh-CN" dirty="0" smtClean="0">
              <a:latin typeface="仿宋_GB2312" pitchFamily="49" charset="-122"/>
              <a:cs typeface="Times New Roman" pitchFamily="18" charset="0"/>
            </a:endParaRPr>
          </a:p>
          <a:p>
            <a:pPr eaLnBrk="1" hangingPunct="1">
              <a:buFontTx/>
              <a:buNone/>
              <a:defRPr/>
            </a:pPr>
            <a:r>
              <a:rPr lang="en-US" altLang="zh-CN" dirty="0">
                <a:latin typeface="仿宋_GB2312" pitchFamily="49" charset="-122"/>
                <a:cs typeface="Times New Roman" pitchFamily="18" charset="0"/>
              </a:rPr>
              <a:t> </a:t>
            </a:r>
            <a:r>
              <a:rPr lang="en-US" altLang="zh-CN" dirty="0" smtClean="0">
                <a:latin typeface="仿宋_GB2312" pitchFamily="49" charset="-122"/>
                <a:cs typeface="Times New Roman" pitchFamily="18" charset="0"/>
              </a:rPr>
              <a:t>  </a:t>
            </a:r>
            <a:r>
              <a:rPr lang="en-US" altLang="zh-CN" dirty="0" err="1" smtClean="0">
                <a:latin typeface="仿宋_GB2312" pitchFamily="49" charset="-122"/>
                <a:cs typeface="Times New Roman" pitchFamily="18" charset="0"/>
              </a:rPr>
              <a:t>0CH</a:t>
            </a:r>
            <a:r>
              <a:rPr lang="zh-CN" altLang="en-US" dirty="0" smtClean="0">
                <a:latin typeface="仿宋_GB2312" pitchFamily="49" charset="-122"/>
                <a:cs typeface="Times New Roman" pitchFamily="18" charset="0"/>
              </a:rPr>
              <a:t>、</a:t>
            </a:r>
            <a:r>
              <a:rPr lang="en-US" altLang="zh-CN" dirty="0" smtClean="0">
                <a:latin typeface="仿宋_GB2312" pitchFamily="49" charset="-122"/>
                <a:cs typeface="Times New Roman" pitchFamily="18" charset="0"/>
              </a:rPr>
              <a:t>30H</a:t>
            </a:r>
            <a:r>
              <a:rPr lang="zh-CN" altLang="en-US" dirty="0" smtClean="0">
                <a:latin typeface="仿宋_GB2312" pitchFamily="49" charset="-122"/>
                <a:cs typeface="Times New Roman" pitchFamily="18" charset="0"/>
              </a:rPr>
              <a:t>、</a:t>
            </a:r>
            <a:r>
              <a:rPr lang="en-US" altLang="zh-CN" dirty="0" smtClean="0">
                <a:latin typeface="仿宋_GB2312" pitchFamily="49" charset="-122"/>
                <a:cs typeface="Times New Roman" pitchFamily="18" charset="0"/>
              </a:rPr>
              <a:t>10H</a:t>
            </a:r>
            <a:r>
              <a:rPr lang="zh-CN" altLang="en-US" dirty="0" smtClean="0">
                <a:latin typeface="仿宋_GB2312" pitchFamily="49" charset="-122"/>
                <a:cs typeface="Times New Roman" pitchFamily="18" charset="0"/>
              </a:rPr>
              <a:t>、</a:t>
            </a:r>
            <a:r>
              <a:rPr lang="en-US" altLang="zh-CN" dirty="0" smtClean="0">
                <a:latin typeface="仿宋_GB2312" pitchFamily="49" charset="-122"/>
                <a:cs typeface="Times New Roman" pitchFamily="18" charset="0"/>
              </a:rPr>
              <a:t>45H  </a:t>
            </a:r>
          </a:p>
          <a:p>
            <a:pPr eaLnBrk="1" hangingPunct="1">
              <a:buFontTx/>
              <a:buNone/>
              <a:defRPr/>
            </a:pPr>
            <a:r>
              <a:rPr lang="en-US" altLang="zh-CN" dirty="0" smtClean="0">
                <a:latin typeface="仿宋_GB2312" pitchFamily="49" charset="-122"/>
                <a:cs typeface="Times New Roman" pitchFamily="18" charset="0"/>
              </a:rPr>
              <a:t>   </a:t>
            </a:r>
            <a:r>
              <a:rPr lang="zh-CN" altLang="en-US" dirty="0" smtClean="0">
                <a:latin typeface="仿宋_GB2312" pitchFamily="49" charset="-122"/>
                <a:cs typeface="Times New Roman" pitchFamily="18" charset="0"/>
              </a:rPr>
              <a:t>字数据：</a:t>
            </a:r>
            <a:r>
              <a:rPr lang="en-US" altLang="zh-CN" dirty="0" smtClean="0">
                <a:latin typeface="仿宋_GB2312" pitchFamily="49" charset="-122"/>
                <a:cs typeface="Times New Roman" pitchFamily="18" charset="0"/>
              </a:rPr>
              <a:t>AB67H</a:t>
            </a:r>
            <a:r>
              <a:rPr lang="zh-CN" altLang="en-US" dirty="0" smtClean="0">
                <a:latin typeface="仿宋_GB2312" pitchFamily="49" charset="-122"/>
                <a:cs typeface="Times New Roman" pitchFamily="18" charset="0"/>
              </a:rPr>
              <a:t>、</a:t>
            </a:r>
            <a:r>
              <a:rPr lang="en-US" altLang="zh-CN" dirty="0" smtClean="0">
                <a:latin typeface="仿宋_GB2312" pitchFamily="49" charset="-122"/>
                <a:cs typeface="Times New Roman" pitchFamily="18" charset="0"/>
              </a:rPr>
              <a:t>5734H</a:t>
            </a:r>
          </a:p>
          <a:p>
            <a:pPr eaLnBrk="1" hangingPunct="1">
              <a:defRPr/>
            </a:pPr>
            <a:endParaRPr lang="en-US" altLang="zh-CN" dirty="0" smtClean="0"/>
          </a:p>
        </p:txBody>
      </p:sp>
      <p:sp>
        <p:nvSpPr>
          <p:cNvPr id="2" name="灯片编号占位符 1"/>
          <p:cNvSpPr>
            <a:spLocks noGrp="1"/>
          </p:cNvSpPr>
          <p:nvPr>
            <p:ph type="sldNum" sz="quarter" idx="4294967295"/>
          </p:nvPr>
        </p:nvSpPr>
        <p:spPr>
          <a:xfrm>
            <a:off x="8420100" y="6245225"/>
            <a:ext cx="723900" cy="476250"/>
          </a:xfrm>
        </p:spPr>
        <p:txBody>
          <a:bodyPr/>
          <a:lstStyle/>
          <a:p>
            <a:pPr>
              <a:defRPr/>
            </a:pPr>
            <a:fld id="{2CBDD8E5-CFFD-4B64-A86D-84C96B57E587}" type="slidenum">
              <a:rPr lang="en-US" altLang="zh-CN" smtClean="0"/>
              <a:pPr>
                <a:defRPr/>
              </a:pPr>
              <a:t>171</a:t>
            </a:fld>
            <a:endParaRPr lang="en-US" altLang="zh-CN"/>
          </a:p>
        </p:txBody>
      </p:sp>
      <p:sp>
        <p:nvSpPr>
          <p:cNvPr id="219140" name="Text Box 4"/>
          <p:cNvSpPr txBox="1">
            <a:spLocks noChangeArrowheads="1"/>
          </p:cNvSpPr>
          <p:nvPr/>
        </p:nvSpPr>
        <p:spPr bwMode="auto">
          <a:xfrm>
            <a:off x="1908175" y="4149725"/>
            <a:ext cx="503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endParaRPr lang="zh-CN" altLang="zh-CN" sz="1800" b="0"/>
          </a:p>
        </p:txBody>
      </p:sp>
      <p:sp>
        <p:nvSpPr>
          <p:cNvPr id="423941" name="Text Box 5"/>
          <p:cNvSpPr txBox="1">
            <a:spLocks noChangeArrowheads="1"/>
          </p:cNvSpPr>
          <p:nvPr/>
        </p:nvSpPr>
        <p:spPr bwMode="auto">
          <a:xfrm>
            <a:off x="6707331" y="2132856"/>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1600" dirty="0">
                <a:solidFill>
                  <a:srgbClr val="FF0000"/>
                </a:solidFill>
              </a:rPr>
              <a:t>规则</a:t>
            </a:r>
          </a:p>
        </p:txBody>
      </p:sp>
      <p:sp>
        <p:nvSpPr>
          <p:cNvPr id="423942" name="Text Box 6"/>
          <p:cNvSpPr txBox="1">
            <a:spLocks noChangeArrowheads="1"/>
          </p:cNvSpPr>
          <p:nvPr/>
        </p:nvSpPr>
        <p:spPr bwMode="auto">
          <a:xfrm>
            <a:off x="6707330" y="3140968"/>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1600">
                <a:solidFill>
                  <a:srgbClr val="0000FF"/>
                </a:solidFill>
              </a:rPr>
              <a:t>非规则</a:t>
            </a:r>
          </a:p>
        </p:txBody>
      </p:sp>
    </p:spTree>
    <p:custDataLst>
      <p:tags r:id="rId1"/>
    </p:custDataLst>
    <p:extLst>
      <p:ext uri="{BB962C8B-B14F-4D97-AF65-F5344CB8AC3E}">
        <p14:creationId xmlns:p14="http://schemas.microsoft.com/office/powerpoint/2010/main" val="829373905"/>
      </p:ext>
    </p:extLst>
  </p:cSld>
  <p:clrMapOvr>
    <a:masterClrMapping/>
  </p:clrMapOvr>
  <mc:AlternateContent xmlns:mc="http://schemas.openxmlformats.org/markup-compatibility/2006">
    <mc:Choice xmlns:p14="http://schemas.microsoft.com/office/powerpoint/2010/main" Requires="p14">
      <p:transition spd="med" p14:dur="700" advTm="86046">
        <p:fade/>
      </p:transition>
    </mc:Choice>
    <mc:Fallback>
      <p:transition spd="med" advTm="86046">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3941"/>
                                        </p:tgtEl>
                                        <p:attrNameLst>
                                          <p:attrName>style.visibility</p:attrName>
                                        </p:attrNameLst>
                                      </p:cBhvr>
                                      <p:to>
                                        <p:strVal val="visible"/>
                                      </p:to>
                                    </p:set>
                                    <p:anim calcmode="lin" valueType="num">
                                      <p:cBhvr additive="base">
                                        <p:cTn id="7" dur="1000" fill="hold"/>
                                        <p:tgtEl>
                                          <p:spTgt spid="423941"/>
                                        </p:tgtEl>
                                        <p:attrNameLst>
                                          <p:attrName>ppt_x</p:attrName>
                                        </p:attrNameLst>
                                      </p:cBhvr>
                                      <p:tavLst>
                                        <p:tav tm="0">
                                          <p:val>
                                            <p:strVal val="#ppt_x"/>
                                          </p:val>
                                        </p:tav>
                                        <p:tav tm="100000">
                                          <p:val>
                                            <p:strVal val="#ppt_x"/>
                                          </p:val>
                                        </p:tav>
                                      </p:tavLst>
                                    </p:anim>
                                    <p:anim calcmode="lin" valueType="num">
                                      <p:cBhvr additive="base">
                                        <p:cTn id="8" dur="1000" fill="hold"/>
                                        <p:tgtEl>
                                          <p:spTgt spid="42394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3942"/>
                                        </p:tgtEl>
                                        <p:attrNameLst>
                                          <p:attrName>style.visibility</p:attrName>
                                        </p:attrNameLst>
                                      </p:cBhvr>
                                      <p:to>
                                        <p:strVal val="visible"/>
                                      </p:to>
                                    </p:set>
                                    <p:anim calcmode="lin" valueType="num">
                                      <p:cBhvr additive="base">
                                        <p:cTn id="13" dur="1000" fill="hold"/>
                                        <p:tgtEl>
                                          <p:spTgt spid="423942"/>
                                        </p:tgtEl>
                                        <p:attrNameLst>
                                          <p:attrName>ppt_x</p:attrName>
                                        </p:attrNameLst>
                                      </p:cBhvr>
                                      <p:tavLst>
                                        <p:tav tm="0">
                                          <p:val>
                                            <p:strVal val="#ppt_x"/>
                                          </p:val>
                                        </p:tav>
                                        <p:tav tm="100000">
                                          <p:val>
                                            <p:strVal val="#ppt_x"/>
                                          </p:val>
                                        </p:tav>
                                      </p:tavLst>
                                    </p:anim>
                                    <p:anim calcmode="lin" valueType="num">
                                      <p:cBhvr additive="base">
                                        <p:cTn id="14" dur="1000" fill="hold"/>
                                        <p:tgtEl>
                                          <p:spTgt spid="4239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1" grpId="0"/>
      <p:bldP spid="423942"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2. 8086</a:t>
            </a:r>
            <a:r>
              <a:rPr lang="zh-CN" altLang="en-US" b="1" dirty="0" smtClean="0">
                <a:latin typeface="仿宋_GB2312" pitchFamily="49" charset="-122"/>
                <a:cs typeface="Times New Roman" pitchFamily="18" charset="0"/>
              </a:rPr>
              <a:t>对存储器的访问</a:t>
            </a:r>
          </a:p>
          <a:p>
            <a:pPr indent="720000" eaLnBrk="1" hangingPunct="1">
              <a:spcBef>
                <a:spcPts val="0"/>
              </a:spcBef>
              <a:buNone/>
              <a:defRPr/>
            </a:pPr>
            <a:r>
              <a:rPr lang="zh-CN" altLang="en-US" b="1" dirty="0">
                <a:effectLst>
                  <a:outerShdw blurRad="38100" dist="38100" dir="2700000" algn="tl">
                    <a:srgbClr val="000000"/>
                  </a:outerShdw>
                </a:effectLst>
                <a:latin typeface="Arial" pitchFamily="34" charset="0"/>
              </a:rPr>
              <a:t>读写规则字</a:t>
            </a: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172</a:t>
            </a:fld>
            <a:endParaRPr lang="en-US" altLang="zh-CN"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04" y="2636912"/>
            <a:ext cx="7451725" cy="242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2193454" y="3213174"/>
            <a:ext cx="23764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1800">
                <a:solidFill>
                  <a:srgbClr val="FF0000"/>
                </a:solidFill>
              </a:rPr>
              <a:t>数据总线的低</a:t>
            </a:r>
            <a:r>
              <a:rPr lang="en-US" altLang="zh-CN" sz="1800">
                <a:solidFill>
                  <a:srgbClr val="FF0000"/>
                </a:solidFill>
              </a:rPr>
              <a:t>8</a:t>
            </a:r>
            <a:r>
              <a:rPr lang="zh-CN" altLang="en-US" sz="1800">
                <a:solidFill>
                  <a:srgbClr val="FF0000"/>
                </a:solidFill>
              </a:rPr>
              <a:t>位</a:t>
            </a:r>
          </a:p>
        </p:txBody>
      </p:sp>
      <p:sp>
        <p:nvSpPr>
          <p:cNvPr id="7" name="Text Box 5"/>
          <p:cNvSpPr txBox="1">
            <a:spLocks noChangeArrowheads="1"/>
          </p:cNvSpPr>
          <p:nvPr/>
        </p:nvSpPr>
        <p:spPr bwMode="auto">
          <a:xfrm>
            <a:off x="2122017" y="3860874"/>
            <a:ext cx="2376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1800">
                <a:solidFill>
                  <a:srgbClr val="0000FF"/>
                </a:solidFill>
              </a:rPr>
              <a:t>数据总线的高</a:t>
            </a:r>
            <a:r>
              <a:rPr lang="en-US" altLang="zh-CN" sz="1800">
                <a:solidFill>
                  <a:srgbClr val="0000FF"/>
                </a:solidFill>
              </a:rPr>
              <a:t>8</a:t>
            </a:r>
            <a:r>
              <a:rPr lang="zh-CN" altLang="en-US" sz="1800">
                <a:solidFill>
                  <a:srgbClr val="0000FF"/>
                </a:solidFill>
              </a:rPr>
              <a:t>位</a:t>
            </a:r>
          </a:p>
        </p:txBody>
      </p:sp>
    </p:spTree>
    <p:extLst>
      <p:ext uri="{BB962C8B-B14F-4D97-AF65-F5344CB8AC3E}">
        <p14:creationId xmlns:p14="http://schemas.microsoft.com/office/powerpoint/2010/main" val="1711200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Left)">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strips(downLeft)">
                                      <p:cBhvr>
                                        <p:cTn id="12"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2. 8086</a:t>
            </a:r>
            <a:r>
              <a:rPr lang="zh-CN" altLang="en-US" b="1" dirty="0" smtClean="0">
                <a:latin typeface="仿宋_GB2312" pitchFamily="49" charset="-122"/>
                <a:cs typeface="Times New Roman" pitchFamily="18" charset="0"/>
              </a:rPr>
              <a:t>对存储器的访问</a:t>
            </a:r>
          </a:p>
          <a:p>
            <a:pPr indent="720000" eaLnBrk="1" hangingPunct="1">
              <a:spcBef>
                <a:spcPts val="0"/>
              </a:spcBef>
              <a:buNone/>
              <a:defRPr/>
            </a:pPr>
            <a:r>
              <a:rPr lang="zh-CN" altLang="en-US" b="1" dirty="0" smtClean="0">
                <a:effectLst>
                  <a:outerShdw blurRad="38100" dist="38100" dir="2700000" algn="tl">
                    <a:srgbClr val="000000"/>
                  </a:outerShdw>
                </a:effectLst>
                <a:latin typeface="Arial" pitchFamily="34" charset="0"/>
              </a:rPr>
              <a:t>读写非规则</a:t>
            </a:r>
            <a:r>
              <a:rPr lang="zh-CN" altLang="en-US" b="1" dirty="0">
                <a:effectLst>
                  <a:outerShdw blurRad="38100" dist="38100" dir="2700000" algn="tl">
                    <a:srgbClr val="000000"/>
                  </a:outerShdw>
                </a:effectLst>
                <a:latin typeface="Arial" pitchFamily="34" charset="0"/>
              </a:rPr>
              <a:t>字</a:t>
            </a: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173</a:t>
            </a:fld>
            <a:endParaRPr lang="en-US" altLang="zh-CN" dirty="0"/>
          </a:p>
        </p:txBody>
      </p:sp>
    </p:spTree>
    <p:extLst>
      <p:ext uri="{BB962C8B-B14F-4D97-AF65-F5344CB8AC3E}">
        <p14:creationId xmlns:p14="http://schemas.microsoft.com/office/powerpoint/2010/main" val="3999517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11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60648"/>
            <a:ext cx="6227763" cy="532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988" name="Text Box 4"/>
          <p:cNvSpPr txBox="1">
            <a:spLocks noChangeArrowheads="1"/>
          </p:cNvSpPr>
          <p:nvPr/>
        </p:nvSpPr>
        <p:spPr bwMode="auto">
          <a:xfrm>
            <a:off x="1727573" y="495598"/>
            <a:ext cx="25193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1800">
                <a:solidFill>
                  <a:srgbClr val="FF0000"/>
                </a:solidFill>
              </a:rPr>
              <a:t>数据总线的低</a:t>
            </a:r>
            <a:r>
              <a:rPr lang="en-US" altLang="zh-CN" sz="1800">
                <a:solidFill>
                  <a:srgbClr val="FF0000"/>
                </a:solidFill>
              </a:rPr>
              <a:t>8</a:t>
            </a:r>
            <a:r>
              <a:rPr lang="zh-CN" altLang="en-US" sz="1800">
                <a:solidFill>
                  <a:srgbClr val="FF0000"/>
                </a:solidFill>
              </a:rPr>
              <a:t>位空闲</a:t>
            </a:r>
          </a:p>
        </p:txBody>
      </p:sp>
      <p:sp>
        <p:nvSpPr>
          <p:cNvPr id="425989" name="Text Box 5"/>
          <p:cNvSpPr txBox="1">
            <a:spLocks noChangeArrowheads="1"/>
          </p:cNvSpPr>
          <p:nvPr/>
        </p:nvSpPr>
        <p:spPr bwMode="auto">
          <a:xfrm>
            <a:off x="1870448" y="1214735"/>
            <a:ext cx="2376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1800">
                <a:solidFill>
                  <a:srgbClr val="0000FF"/>
                </a:solidFill>
              </a:rPr>
              <a:t>数据总线的高</a:t>
            </a:r>
            <a:r>
              <a:rPr lang="en-US" altLang="zh-CN" sz="1800">
                <a:solidFill>
                  <a:srgbClr val="0000FF"/>
                </a:solidFill>
              </a:rPr>
              <a:t>8</a:t>
            </a:r>
            <a:r>
              <a:rPr lang="zh-CN" altLang="en-US" sz="1800">
                <a:solidFill>
                  <a:srgbClr val="0000FF"/>
                </a:solidFill>
              </a:rPr>
              <a:t>位</a:t>
            </a:r>
          </a:p>
        </p:txBody>
      </p:sp>
      <p:sp>
        <p:nvSpPr>
          <p:cNvPr id="425990" name="Text Box 6"/>
          <p:cNvSpPr txBox="1">
            <a:spLocks noChangeArrowheads="1"/>
          </p:cNvSpPr>
          <p:nvPr/>
        </p:nvSpPr>
        <p:spPr bwMode="auto">
          <a:xfrm>
            <a:off x="1727573" y="4167485"/>
            <a:ext cx="2519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1800">
                <a:solidFill>
                  <a:srgbClr val="0000FF"/>
                </a:solidFill>
              </a:rPr>
              <a:t>数据总线的高</a:t>
            </a:r>
            <a:r>
              <a:rPr lang="en-US" altLang="zh-CN" sz="1800">
                <a:solidFill>
                  <a:srgbClr val="0000FF"/>
                </a:solidFill>
              </a:rPr>
              <a:t>8</a:t>
            </a:r>
            <a:r>
              <a:rPr lang="zh-CN" altLang="en-US" sz="1800">
                <a:solidFill>
                  <a:srgbClr val="0000FF"/>
                </a:solidFill>
              </a:rPr>
              <a:t>位空闲</a:t>
            </a:r>
          </a:p>
        </p:txBody>
      </p:sp>
      <p:sp>
        <p:nvSpPr>
          <p:cNvPr id="425991" name="Text Box 7"/>
          <p:cNvSpPr txBox="1">
            <a:spLocks noChangeArrowheads="1"/>
          </p:cNvSpPr>
          <p:nvPr/>
        </p:nvSpPr>
        <p:spPr bwMode="auto">
          <a:xfrm>
            <a:off x="1943473" y="3446760"/>
            <a:ext cx="2519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1800" dirty="0">
                <a:solidFill>
                  <a:srgbClr val="FF0000"/>
                </a:solidFill>
              </a:rPr>
              <a:t>数据总线的低</a:t>
            </a:r>
            <a:r>
              <a:rPr lang="en-US" altLang="zh-CN" sz="1800" dirty="0">
                <a:solidFill>
                  <a:srgbClr val="FF0000"/>
                </a:solidFill>
              </a:rPr>
              <a:t>8</a:t>
            </a:r>
            <a:r>
              <a:rPr lang="zh-CN" altLang="en-US" sz="1800" dirty="0">
                <a:solidFill>
                  <a:srgbClr val="FF0000"/>
                </a:solidFill>
              </a:rPr>
              <a:t>位</a:t>
            </a:r>
          </a:p>
        </p:txBody>
      </p:sp>
      <p:sp>
        <p:nvSpPr>
          <p:cNvPr id="2" name="灯片编号占位符 1"/>
          <p:cNvSpPr>
            <a:spLocks noGrp="1"/>
          </p:cNvSpPr>
          <p:nvPr>
            <p:ph type="sldNum" sz="quarter" idx="4294967295"/>
          </p:nvPr>
        </p:nvSpPr>
        <p:spPr>
          <a:xfrm>
            <a:off x="8244408" y="6165304"/>
            <a:ext cx="685353" cy="476250"/>
          </a:xfrm>
        </p:spPr>
        <p:txBody>
          <a:bodyPr/>
          <a:lstStyle/>
          <a:p>
            <a:pPr>
              <a:defRPr/>
            </a:pPr>
            <a:fld id="{3724797F-1B97-495F-A7CE-B39DA5BF06FF}" type="slidenum">
              <a:rPr lang="en-US" altLang="zh-CN" smtClean="0"/>
              <a:pPr>
                <a:defRPr/>
              </a:pPr>
              <a:t>174</a:t>
            </a:fld>
            <a:endParaRPr lang="en-US" altLang="zh-CN" dirty="0"/>
          </a:p>
        </p:txBody>
      </p:sp>
    </p:spTree>
    <p:custDataLst>
      <p:tags r:id="rId1"/>
    </p:custDataLst>
    <p:extLst>
      <p:ext uri="{BB962C8B-B14F-4D97-AF65-F5344CB8AC3E}">
        <p14:creationId xmlns:p14="http://schemas.microsoft.com/office/powerpoint/2010/main" val="2129320376"/>
      </p:ext>
    </p:extLst>
  </p:cSld>
  <p:clrMapOvr>
    <a:masterClrMapping/>
  </p:clrMapOvr>
  <mc:AlternateContent xmlns:mc="http://schemas.openxmlformats.org/markup-compatibility/2006">
    <mc:Choice xmlns:p14="http://schemas.microsoft.com/office/powerpoint/2010/main" Requires="p14">
      <p:transition spd="med" p14:dur="700" advTm="34656">
        <p:fade/>
      </p:transition>
    </mc:Choice>
    <mc:Fallback>
      <p:transition spd="med" advTm="34656">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25989">
                                            <p:txEl>
                                              <p:pRg st="0" end="0"/>
                                            </p:txEl>
                                          </p:spTgt>
                                        </p:tgtEl>
                                        <p:attrNameLst>
                                          <p:attrName>style.visibility</p:attrName>
                                        </p:attrNameLst>
                                      </p:cBhvr>
                                      <p:to>
                                        <p:strVal val="visible"/>
                                      </p:to>
                                    </p:set>
                                    <p:animEffect transition="in" filter="strips(downLeft)">
                                      <p:cBhvr>
                                        <p:cTn id="7" dur="1000"/>
                                        <p:tgtEl>
                                          <p:spTgt spid="4259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425988">
                                            <p:txEl>
                                              <p:pRg st="0" end="0"/>
                                            </p:txEl>
                                          </p:spTgt>
                                        </p:tgtEl>
                                        <p:attrNameLst>
                                          <p:attrName>style.visibility</p:attrName>
                                        </p:attrNameLst>
                                      </p:cBhvr>
                                      <p:to>
                                        <p:strVal val="visible"/>
                                      </p:to>
                                    </p:set>
                                    <p:animEffect transition="in" filter="strips(downLeft)">
                                      <p:cBhvr>
                                        <p:cTn id="12" dur="1000"/>
                                        <p:tgtEl>
                                          <p:spTgt spid="42598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425991">
                                            <p:txEl>
                                              <p:pRg st="0" end="0"/>
                                            </p:txEl>
                                          </p:spTgt>
                                        </p:tgtEl>
                                        <p:attrNameLst>
                                          <p:attrName>style.visibility</p:attrName>
                                        </p:attrNameLst>
                                      </p:cBhvr>
                                      <p:to>
                                        <p:strVal val="visible"/>
                                      </p:to>
                                    </p:set>
                                    <p:animEffect transition="in" filter="strips(downLeft)">
                                      <p:cBhvr>
                                        <p:cTn id="17" dur="1000"/>
                                        <p:tgtEl>
                                          <p:spTgt spid="42599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425990">
                                            <p:txEl>
                                              <p:pRg st="0" end="0"/>
                                            </p:txEl>
                                          </p:spTgt>
                                        </p:tgtEl>
                                        <p:attrNameLst>
                                          <p:attrName>style.visibility</p:attrName>
                                        </p:attrNameLst>
                                      </p:cBhvr>
                                      <p:to>
                                        <p:strVal val="visible"/>
                                      </p:to>
                                    </p:set>
                                    <p:animEffect transition="in" filter="strips(downLeft)">
                                      <p:cBhvr>
                                        <p:cTn id="22" dur="1000"/>
                                        <p:tgtEl>
                                          <p:spTgt spid="4259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3. 8086</a:t>
            </a:r>
            <a:r>
              <a:rPr lang="zh-CN" altLang="en-US" b="1" dirty="0" smtClean="0">
                <a:latin typeface="仿宋_GB2312" pitchFamily="49" charset="-122"/>
                <a:cs typeface="Times New Roman" pitchFamily="18" charset="0"/>
              </a:rPr>
              <a:t>的存储器结构</a:t>
            </a:r>
            <a:endParaRPr lang="en-US" altLang="zh-CN" b="1" dirty="0" smtClean="0">
              <a:latin typeface="仿宋_GB2312" pitchFamily="49" charset="-122"/>
              <a:cs typeface="Times New Roman" pitchFamily="18" charset="0"/>
            </a:endParaRPr>
          </a:p>
          <a:p>
            <a:pPr eaLnBrk="1" hangingPunct="1">
              <a:defRPr/>
            </a:pPr>
            <a:r>
              <a:rPr lang="en-US" altLang="zh-CN" dirty="0"/>
              <a:t>8086CPU</a:t>
            </a:r>
            <a:r>
              <a:rPr lang="zh-CN" altLang="en-US" dirty="0"/>
              <a:t>的</a:t>
            </a:r>
            <a:r>
              <a:rPr lang="en-US" altLang="zh-CN" dirty="0"/>
              <a:t>1MB</a:t>
            </a:r>
            <a:r>
              <a:rPr lang="zh-CN" altLang="en-US" dirty="0"/>
              <a:t>存储空间实际上分为两个</a:t>
            </a:r>
            <a:r>
              <a:rPr lang="en-US" altLang="zh-CN" dirty="0"/>
              <a:t>512KB</a:t>
            </a:r>
            <a:r>
              <a:rPr lang="zh-CN" altLang="en-US" dirty="0"/>
              <a:t>的存储体</a:t>
            </a:r>
            <a:r>
              <a:rPr lang="zh-CN" altLang="en-US" dirty="0" smtClean="0"/>
              <a:t>：奇</a:t>
            </a:r>
            <a:r>
              <a:rPr lang="zh-CN" altLang="en-US" dirty="0"/>
              <a:t>地址</a:t>
            </a:r>
            <a:r>
              <a:rPr lang="zh-CN" altLang="en-US" dirty="0" smtClean="0"/>
              <a:t>存储体：数据</a:t>
            </a:r>
            <a:r>
              <a:rPr lang="zh-CN" altLang="en-US" dirty="0"/>
              <a:t>线与数据总线高</a:t>
            </a:r>
            <a:r>
              <a:rPr lang="en-US" altLang="zh-CN" dirty="0"/>
              <a:t>8</a:t>
            </a:r>
            <a:r>
              <a:rPr lang="zh-CN" altLang="en-US" dirty="0"/>
              <a:t>位相连，也称为高字节</a:t>
            </a:r>
            <a:r>
              <a:rPr lang="zh-CN" altLang="en-US" dirty="0" smtClean="0"/>
              <a:t>存储体</a:t>
            </a:r>
            <a:endParaRPr lang="en-US" altLang="zh-CN" dirty="0" smtClean="0"/>
          </a:p>
          <a:p>
            <a:pPr eaLnBrk="1" hangingPunct="1">
              <a:defRPr/>
            </a:pPr>
            <a:r>
              <a:rPr lang="zh-CN" altLang="en-US" dirty="0" smtClean="0"/>
              <a:t>偶</a:t>
            </a:r>
            <a:r>
              <a:rPr lang="zh-CN" altLang="en-US" dirty="0"/>
              <a:t>地址</a:t>
            </a:r>
            <a:r>
              <a:rPr lang="zh-CN" altLang="en-US" dirty="0" smtClean="0"/>
              <a:t>存储体： </a:t>
            </a:r>
            <a:r>
              <a:rPr lang="zh-CN" altLang="en-US" dirty="0"/>
              <a:t>数据线与数据总线低</a:t>
            </a:r>
            <a:r>
              <a:rPr lang="en-US" altLang="zh-CN" dirty="0"/>
              <a:t>8</a:t>
            </a:r>
            <a:r>
              <a:rPr lang="zh-CN" altLang="en-US" dirty="0"/>
              <a:t>位相连，也称为低字节存储体。</a:t>
            </a:r>
          </a:p>
          <a:p>
            <a:pPr eaLnBrk="1" hangingPunct="1">
              <a:spcBef>
                <a:spcPct val="50000"/>
              </a:spcBef>
              <a:buClrTx/>
              <a:buNone/>
            </a:pPr>
            <a:endParaRPr lang="zh-CN" altLang="en-US" b="1" dirty="0" smtClean="0">
              <a:latin typeface="仿宋_GB2312" pitchFamily="49" charset="-122"/>
              <a:cs typeface="Times New Roman" pitchFamily="18" charset="0"/>
            </a:endParaRP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175</a:t>
            </a:fld>
            <a:endParaRPr lang="en-US" altLang="zh-CN" dirty="0"/>
          </a:p>
        </p:txBody>
      </p:sp>
    </p:spTree>
    <p:extLst>
      <p:ext uri="{BB962C8B-B14F-4D97-AF65-F5344CB8AC3E}">
        <p14:creationId xmlns:p14="http://schemas.microsoft.com/office/powerpoint/2010/main" val="4209101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3. 8086</a:t>
            </a:r>
            <a:r>
              <a:rPr lang="zh-CN" altLang="en-US" b="1" dirty="0" smtClean="0">
                <a:latin typeface="仿宋_GB2312" pitchFamily="49" charset="-122"/>
                <a:cs typeface="Times New Roman" pitchFamily="18" charset="0"/>
              </a:rPr>
              <a:t>的存储器结构</a:t>
            </a:r>
            <a:endParaRPr lang="en-US" altLang="zh-CN" b="1" dirty="0" smtClean="0">
              <a:latin typeface="仿宋_GB2312" pitchFamily="49" charset="-122"/>
              <a:cs typeface="Times New Roman" pitchFamily="18" charset="0"/>
            </a:endParaRPr>
          </a:p>
          <a:p>
            <a:pPr eaLnBrk="1" hangingPunct="1">
              <a:spcBef>
                <a:spcPct val="50000"/>
              </a:spcBef>
              <a:buClrTx/>
              <a:buNone/>
            </a:pPr>
            <a:endParaRPr lang="zh-CN" altLang="en-US" b="1" dirty="0" smtClean="0">
              <a:latin typeface="仿宋_GB2312" pitchFamily="49" charset="-122"/>
              <a:cs typeface="Times New Roman" pitchFamily="18" charset="0"/>
            </a:endParaRP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176</a:t>
            </a:fld>
            <a:endParaRPr lang="en-US" altLang="zh-CN"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16832"/>
            <a:ext cx="533400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5729536" y="2204864"/>
            <a:ext cx="3203575" cy="762000"/>
          </a:xfrm>
          <a:prstGeom prst="rect">
            <a:avLst/>
          </a:prstGeom>
          <a:noFill/>
          <a:ln w="9525">
            <a:noFill/>
            <a:miter lim="800000"/>
            <a:headEnd/>
            <a:tailEnd/>
          </a:ln>
          <a:effectLst/>
        </p:spPr>
        <p:txBody>
          <a:bodyPr>
            <a:spAutoFit/>
          </a:bodyPr>
          <a:lstStyle/>
          <a:p>
            <a:pPr eaLnBrk="1" hangingPunct="1">
              <a:spcBef>
                <a:spcPct val="20000"/>
              </a:spcBef>
              <a:buClr>
                <a:schemeClr val="hlink"/>
              </a:buClr>
              <a:defRPr/>
            </a:pPr>
            <a:r>
              <a:rPr lang="en-US" altLang="zh-CN" b="1" dirty="0">
                <a:solidFill>
                  <a:srgbClr val="FF9900"/>
                </a:solidFill>
                <a:effectLst>
                  <a:outerShdw blurRad="38100" dist="38100" dir="2700000" algn="tl">
                    <a:srgbClr val="000000"/>
                  </a:outerShdw>
                </a:effectLst>
                <a:latin typeface="Arial" pitchFamily="34" charset="0"/>
              </a:rPr>
              <a:t>A0</a:t>
            </a:r>
            <a:r>
              <a:rPr lang="zh-CN" altLang="en-US" b="1" dirty="0">
                <a:solidFill>
                  <a:srgbClr val="FF9900"/>
                </a:solidFill>
                <a:effectLst>
                  <a:outerShdw blurRad="38100" dist="38100" dir="2700000" algn="tl">
                    <a:srgbClr val="000000"/>
                  </a:outerShdw>
                </a:effectLst>
                <a:latin typeface="Arial" pitchFamily="34" charset="0"/>
              </a:rPr>
              <a:t>：</a:t>
            </a:r>
          </a:p>
          <a:p>
            <a:pPr eaLnBrk="1" hangingPunct="1">
              <a:spcBef>
                <a:spcPct val="20000"/>
              </a:spcBef>
              <a:buClr>
                <a:schemeClr val="hlink"/>
              </a:buClr>
              <a:defRPr/>
            </a:pPr>
            <a:r>
              <a:rPr lang="zh-CN" altLang="en-US" b="1" dirty="0">
                <a:effectLst>
                  <a:outerShdw blurRad="38100" dist="38100" dir="2700000" algn="tl">
                    <a:srgbClr val="000000"/>
                  </a:outerShdw>
                </a:effectLst>
                <a:latin typeface="Arial" pitchFamily="34" charset="0"/>
              </a:rPr>
              <a:t>偶地址存储体</a:t>
            </a:r>
            <a:r>
              <a:rPr lang="zh-CN" altLang="en-US" b="1" dirty="0" smtClean="0">
                <a:effectLst>
                  <a:outerShdw blurRad="38100" dist="38100" dir="2700000" algn="tl">
                    <a:srgbClr val="000000"/>
                  </a:outerShdw>
                </a:effectLst>
                <a:latin typeface="Arial" pitchFamily="34" charset="0"/>
              </a:rPr>
              <a:t>的</a:t>
            </a:r>
            <a:r>
              <a:rPr lang="zh-CN" altLang="en-US" b="1" dirty="0" smtClean="0">
                <a:effectLst>
                  <a:outerShdw blurRad="38100" dist="38100" dir="2700000" algn="tl">
                    <a:srgbClr val="000000"/>
                  </a:outerShdw>
                </a:effectLst>
                <a:latin typeface="Arial" pitchFamily="34" charset="0"/>
              </a:rPr>
              <a:t>选通</a:t>
            </a:r>
            <a:r>
              <a:rPr lang="zh-CN" altLang="en-US" b="1" dirty="0" smtClean="0">
                <a:effectLst>
                  <a:outerShdw blurRad="38100" dist="38100" dir="2700000" algn="tl">
                    <a:srgbClr val="000000"/>
                  </a:outerShdw>
                </a:effectLst>
                <a:latin typeface="Arial" pitchFamily="34" charset="0"/>
              </a:rPr>
              <a:t>信号</a:t>
            </a:r>
            <a:endParaRPr lang="zh-CN" altLang="en-US" b="1" dirty="0">
              <a:effectLst>
                <a:outerShdw blurRad="38100" dist="38100" dir="2700000" algn="tl">
                  <a:srgbClr val="000000"/>
                </a:outerShdw>
              </a:effectLst>
              <a:latin typeface="Arial" pitchFamily="34" charset="0"/>
            </a:endParaRPr>
          </a:p>
        </p:txBody>
      </p:sp>
      <p:sp>
        <p:nvSpPr>
          <p:cNvPr id="7" name="Text Box 7"/>
          <p:cNvSpPr txBox="1">
            <a:spLocks noChangeArrowheads="1"/>
          </p:cNvSpPr>
          <p:nvPr/>
        </p:nvSpPr>
        <p:spPr bwMode="auto">
          <a:xfrm>
            <a:off x="5802561" y="3571701"/>
            <a:ext cx="3419475" cy="396875"/>
          </a:xfrm>
          <a:prstGeom prst="rect">
            <a:avLst/>
          </a:prstGeom>
          <a:noFill/>
          <a:ln w="9525">
            <a:noFill/>
            <a:miter lim="800000"/>
            <a:headEnd/>
            <a:tailEnd/>
          </a:ln>
          <a:effectLst/>
        </p:spPr>
        <p:txBody>
          <a:bodyPr>
            <a:spAutoFit/>
          </a:bodyPr>
          <a:lstStyle/>
          <a:p>
            <a:pPr eaLnBrk="1" hangingPunct="1">
              <a:spcBef>
                <a:spcPct val="20000"/>
              </a:spcBef>
              <a:buClr>
                <a:schemeClr val="hlink"/>
              </a:buClr>
              <a:defRPr/>
            </a:pPr>
            <a:r>
              <a:rPr lang="zh-CN" altLang="en-US" b="1" dirty="0">
                <a:effectLst>
                  <a:outerShdw blurRad="38100" dist="38100" dir="2700000" algn="tl">
                    <a:srgbClr val="000000"/>
                  </a:outerShdw>
                </a:effectLst>
                <a:latin typeface="Arial" pitchFamily="34" charset="0"/>
              </a:rPr>
              <a:t>奇地址存储体</a:t>
            </a:r>
            <a:r>
              <a:rPr lang="zh-CN" altLang="en-US" b="1" dirty="0">
                <a:effectLst>
                  <a:outerShdw blurRad="38100" dist="38100" dir="2700000" algn="tl">
                    <a:srgbClr val="000000"/>
                  </a:outerShdw>
                </a:effectLst>
                <a:latin typeface="Arial" pitchFamily="34" charset="0"/>
              </a:rPr>
              <a:t>的选通信号</a:t>
            </a:r>
            <a:endParaRPr lang="zh-CN" altLang="en-US" b="1" dirty="0">
              <a:effectLst>
                <a:outerShdw blurRad="38100" dist="38100" dir="2700000" algn="tl">
                  <a:srgbClr val="000000"/>
                </a:outerShdw>
              </a:effectLst>
              <a:latin typeface="Arial" pitchFamily="34" charset="0"/>
            </a:endParaRPr>
          </a:p>
        </p:txBody>
      </p:sp>
      <p:grpSp>
        <p:nvGrpSpPr>
          <p:cNvPr id="8" name="Group 8"/>
          <p:cNvGrpSpPr>
            <a:grpSpLocks/>
          </p:cNvGrpSpPr>
          <p:nvPr/>
        </p:nvGrpSpPr>
        <p:grpSpPr bwMode="auto">
          <a:xfrm>
            <a:off x="5729536" y="3285951"/>
            <a:ext cx="720725" cy="358775"/>
            <a:chOff x="3742" y="3385"/>
            <a:chExt cx="454" cy="226"/>
          </a:xfrm>
        </p:grpSpPr>
        <p:sp>
          <p:nvSpPr>
            <p:cNvPr id="9" name="Line 9"/>
            <p:cNvSpPr>
              <a:spLocks noChangeShapeType="1"/>
            </p:cNvSpPr>
            <p:nvPr/>
          </p:nvSpPr>
          <p:spPr bwMode="auto">
            <a:xfrm>
              <a:off x="3787" y="3385"/>
              <a:ext cx="318"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p:nvSpPr>
          <p:spPr bwMode="auto">
            <a:xfrm>
              <a:off x="3742" y="3385"/>
              <a:ext cx="454" cy="226"/>
            </a:xfrm>
            <a:prstGeom prst="rect">
              <a:avLst/>
            </a:prstGeom>
            <a:noFill/>
            <a:ln w="9525">
              <a:noFill/>
              <a:miter lim="800000"/>
              <a:headEnd/>
              <a:tailEnd/>
            </a:ln>
            <a:effectLst/>
          </p:spPr>
          <p:txBody>
            <a:bodyPr wrap="none" anchor="ctr"/>
            <a:lstStyle/>
            <a:p>
              <a:pPr algn="ctr" eaLnBrk="1" hangingPunct="1">
                <a:defRPr/>
              </a:pPr>
              <a:r>
                <a:rPr lang="en-US" altLang="zh-CN" b="1">
                  <a:solidFill>
                    <a:srgbClr val="FF9900"/>
                  </a:solidFill>
                  <a:effectLst>
                    <a:outerShdw blurRad="38100" dist="38100" dir="2700000" algn="tl">
                      <a:srgbClr val="000000"/>
                    </a:outerShdw>
                  </a:effectLst>
                  <a:latin typeface="Arial" pitchFamily="34" charset="0"/>
                </a:rPr>
                <a:t>BHE</a:t>
              </a:r>
              <a:r>
                <a:rPr lang="en-US" altLang="zh-CN" sz="1800">
                  <a:latin typeface="Arial" pitchFamily="34" charset="0"/>
                </a:rPr>
                <a:t> </a:t>
              </a:r>
              <a:r>
                <a:rPr lang="en-US" altLang="zh-CN" sz="1800" b="1">
                  <a:solidFill>
                    <a:srgbClr val="FF9900"/>
                  </a:solidFill>
                  <a:effectLst>
                    <a:outerShdw blurRad="38100" dist="38100" dir="2700000" algn="tl">
                      <a:srgbClr val="000000"/>
                    </a:outerShdw>
                  </a:effectLst>
                  <a:latin typeface="Arial" pitchFamily="34" charset="0"/>
                </a:rPr>
                <a:t>:</a:t>
              </a:r>
              <a:endParaRPr lang="en-US" altLang="zh-CN" b="1">
                <a:solidFill>
                  <a:srgbClr val="FF9900"/>
                </a:solidFill>
                <a:effectLst>
                  <a:outerShdw blurRad="38100" dist="38100" dir="2700000" algn="tl">
                    <a:srgbClr val="000000"/>
                  </a:outerShdw>
                </a:effectLst>
                <a:latin typeface="Arial" pitchFamily="34" charset="0"/>
              </a:endParaRPr>
            </a:p>
          </p:txBody>
        </p:sp>
      </p:grpSp>
    </p:spTree>
    <p:extLst>
      <p:ext uri="{BB962C8B-B14F-4D97-AF65-F5344CB8AC3E}">
        <p14:creationId xmlns:p14="http://schemas.microsoft.com/office/powerpoint/2010/main" val="1004767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3. 8086</a:t>
            </a:r>
            <a:r>
              <a:rPr lang="zh-CN" altLang="en-US" b="1" dirty="0" smtClean="0">
                <a:latin typeface="仿宋_GB2312" pitchFamily="49" charset="-122"/>
                <a:cs typeface="Times New Roman" pitchFamily="18" charset="0"/>
              </a:rPr>
              <a:t>的存储器结构</a:t>
            </a:r>
            <a:endParaRPr lang="en-US" altLang="zh-CN" b="1" dirty="0" smtClean="0">
              <a:latin typeface="仿宋_GB2312" pitchFamily="49" charset="-122"/>
              <a:cs typeface="Times New Roman" pitchFamily="18" charset="0"/>
            </a:endParaRPr>
          </a:p>
          <a:p>
            <a:pPr eaLnBrk="1" hangingPunct="1">
              <a:spcBef>
                <a:spcPct val="50000"/>
              </a:spcBef>
              <a:buClrTx/>
              <a:buNone/>
            </a:pPr>
            <a:endParaRPr lang="zh-CN" altLang="en-US" b="1" dirty="0" smtClean="0">
              <a:latin typeface="仿宋_GB2312" pitchFamily="49" charset="-122"/>
              <a:cs typeface="Times New Roman" pitchFamily="18" charset="0"/>
            </a:endParaRP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177</a:t>
            </a:fld>
            <a:endParaRPr lang="en-US" altLang="zh-CN" dirty="0"/>
          </a:p>
        </p:txBody>
      </p:sp>
      <p:graphicFrame>
        <p:nvGraphicFramePr>
          <p:cNvPr id="11" name="Group 4"/>
          <p:cNvGraphicFramePr>
            <a:graphicFrameLocks noGrp="1"/>
          </p:cNvGraphicFramePr>
          <p:nvPr>
            <p:extLst>
              <p:ext uri="{D42A27DB-BD31-4B8C-83A1-F6EECF244321}">
                <p14:modId xmlns:p14="http://schemas.microsoft.com/office/powerpoint/2010/main" val="3696063111"/>
              </p:ext>
            </p:extLst>
          </p:nvPr>
        </p:nvGraphicFramePr>
        <p:xfrm>
          <a:off x="625309" y="2132856"/>
          <a:ext cx="8207375" cy="2297114"/>
        </p:xfrm>
        <a:graphic>
          <a:graphicData uri="http://schemas.openxmlformats.org/drawingml/2006/table">
            <a:tbl>
              <a:tblPr/>
              <a:tblGrid>
                <a:gridCol w="863600">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3743325">
                  <a:extLst>
                    <a:ext uri="{9D8B030D-6E8A-4147-A177-3AD203B41FA5}">
                      <a16:colId xmlns:a16="http://schemas.microsoft.com/office/drawing/2014/main" val="20002"/>
                    </a:ext>
                  </a:extLst>
                </a:gridCol>
                <a:gridCol w="2663825">
                  <a:extLst>
                    <a:ext uri="{9D8B030D-6E8A-4147-A177-3AD203B41FA5}">
                      <a16:colId xmlns:a16="http://schemas.microsoft.com/office/drawing/2014/main" val="20003"/>
                    </a:ext>
                  </a:extLst>
                </a:gridCol>
              </a:tblGrid>
              <a:tr h="433388">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1" lang="zh-CN" altLang="zh-CN" sz="2000" b="1" i="0" u="none" strike="noStrike" cap="none" normalizeH="0" baseline="0" dirty="0" smtClean="0">
                        <a:ln>
                          <a:noFill/>
                        </a:ln>
                        <a:solidFill>
                          <a:srgbClr val="FF66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1" lang="en-US" altLang="zh-CN" sz="2000" b="1" i="0" u="none" strike="noStrike" cap="none" normalizeH="0" baseline="0" smtClean="0">
                          <a:ln>
                            <a:noFill/>
                          </a:ln>
                          <a:solidFill>
                            <a:srgbClr val="FF6600"/>
                          </a:solidFill>
                          <a:effectLst/>
                          <a:latin typeface="Arial" panose="020B0604020202020204" pitchFamily="34" charset="0"/>
                          <a:ea typeface="宋体" panose="02010600030101010101" pitchFamily="2" charset="-122"/>
                        </a:rPr>
                        <a:t>A0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1" lang="zh-CN" altLang="en-US" sz="2000" b="1" i="0" u="none" strike="noStrike" cap="none" normalizeH="0" baseline="0" smtClean="0">
                          <a:ln>
                            <a:noFill/>
                          </a:ln>
                          <a:solidFill>
                            <a:srgbClr val="FF6600"/>
                          </a:solidFill>
                          <a:effectLst/>
                          <a:latin typeface="Arial" panose="020B0604020202020204" pitchFamily="34" charset="0"/>
                          <a:ea typeface="宋体" panose="02010600030101010101" pitchFamily="2" charset="-122"/>
                        </a:rPr>
                        <a:t>操作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1" lang="zh-CN" altLang="en-US" sz="2000" b="1" i="0" u="none" strike="noStrike" cap="none" normalizeH="0" baseline="0" smtClean="0">
                          <a:ln>
                            <a:noFill/>
                          </a:ln>
                          <a:solidFill>
                            <a:srgbClr val="FF6600"/>
                          </a:solidFill>
                          <a:effectLst/>
                          <a:latin typeface="Arial" panose="020B0604020202020204" pitchFamily="34" charset="0"/>
                          <a:ea typeface="宋体" panose="02010600030101010101" pitchFamily="2" charset="-122"/>
                        </a:rPr>
                        <a:t>数据总线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1" lang="en-US" altLang="zh-CN"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1" lang="en-US" altLang="zh-CN"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从奇地址读写</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个字节数据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D8~D15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738">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1" lang="en-US" altLang="zh-CN"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1" lang="en-US" altLang="zh-CN"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从偶地址读写</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个字节数据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D0~D7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325">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1" lang="en-US" altLang="zh-CN"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1" lang="en-US" altLang="zh-CN"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从偶地址读写</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个规则字数据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D0~D15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7838">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1" lang="en-US" altLang="zh-CN"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1" lang="en-US" altLang="zh-CN"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不传送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2"/>
                        </a:buClr>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2" name="Group 36"/>
          <p:cNvGrpSpPr>
            <a:grpSpLocks/>
          </p:cNvGrpSpPr>
          <p:nvPr/>
        </p:nvGrpSpPr>
        <p:grpSpPr bwMode="auto">
          <a:xfrm>
            <a:off x="696746" y="2207468"/>
            <a:ext cx="720725" cy="358775"/>
            <a:chOff x="3742" y="3385"/>
            <a:chExt cx="454" cy="226"/>
          </a:xfrm>
        </p:grpSpPr>
        <p:sp>
          <p:nvSpPr>
            <p:cNvPr id="13" name="Line 37"/>
            <p:cNvSpPr>
              <a:spLocks noChangeShapeType="1"/>
            </p:cNvSpPr>
            <p:nvPr/>
          </p:nvSpPr>
          <p:spPr bwMode="auto">
            <a:xfrm>
              <a:off x="3787" y="3385"/>
              <a:ext cx="318"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38"/>
            <p:cNvSpPr>
              <a:spLocks noChangeArrowheads="1"/>
            </p:cNvSpPr>
            <p:nvPr/>
          </p:nvSpPr>
          <p:spPr bwMode="auto">
            <a:xfrm>
              <a:off x="3742" y="3385"/>
              <a:ext cx="454" cy="226"/>
            </a:xfrm>
            <a:prstGeom prst="rect">
              <a:avLst/>
            </a:prstGeom>
            <a:noFill/>
            <a:ln w="9525">
              <a:noFill/>
              <a:miter lim="800000"/>
              <a:headEnd/>
              <a:tailEnd/>
            </a:ln>
            <a:effectLst/>
          </p:spPr>
          <p:txBody>
            <a:bodyPr wrap="none" anchor="ctr"/>
            <a:lstStyle/>
            <a:p>
              <a:pPr algn="ctr" eaLnBrk="1" hangingPunct="1">
                <a:defRPr/>
              </a:pPr>
              <a:r>
                <a:rPr lang="en-US" altLang="zh-CN" b="1">
                  <a:solidFill>
                    <a:srgbClr val="FF9900"/>
                  </a:solidFill>
                  <a:effectLst>
                    <a:outerShdw blurRad="38100" dist="38100" dir="2700000" algn="tl">
                      <a:srgbClr val="000000"/>
                    </a:outerShdw>
                  </a:effectLst>
                  <a:latin typeface="Arial" pitchFamily="34" charset="0"/>
                </a:rPr>
                <a:t>BHE</a:t>
              </a:r>
            </a:p>
          </p:txBody>
        </p:sp>
      </p:grpSp>
    </p:spTree>
    <p:extLst>
      <p:ext uri="{BB962C8B-B14F-4D97-AF65-F5344CB8AC3E}">
        <p14:creationId xmlns:p14="http://schemas.microsoft.com/office/powerpoint/2010/main" val="33699941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r>
              <a:rPr lang="en-US" altLang="zh-CN" sz="3200" smtClean="0">
                <a:latin typeface="Times New Roman" panose="02020603050405020304" pitchFamily="18" charset="0"/>
              </a:rPr>
              <a:t>1. 8086</a:t>
            </a:r>
            <a:r>
              <a:rPr lang="zh-CN" altLang="en-US" sz="3200" smtClean="0">
                <a:latin typeface="Times New Roman" panose="02020603050405020304" pitchFamily="18" charset="0"/>
              </a:rPr>
              <a:t>的存储器编址</a:t>
            </a:r>
          </a:p>
        </p:txBody>
      </p:sp>
      <p:sp>
        <p:nvSpPr>
          <p:cNvPr id="240643" name="Rectangle 3"/>
          <p:cNvSpPr>
            <a:spLocks noGrp="1" noChangeArrowheads="1"/>
          </p:cNvSpPr>
          <p:nvPr>
            <p:ph type="body" idx="1"/>
          </p:nvPr>
        </p:nvSpPr>
        <p:spPr>
          <a:xfrm>
            <a:off x="533400" y="1052736"/>
            <a:ext cx="8077200" cy="4495800"/>
          </a:xfrm>
        </p:spPr>
        <p:txBody>
          <a:bodyPr/>
          <a:lstStyle/>
          <a:p>
            <a:pPr eaLnBrk="1" hangingPunct="1">
              <a:spcBef>
                <a:spcPct val="50000"/>
              </a:spcBef>
              <a:buClrTx/>
              <a:buNone/>
            </a:pPr>
            <a:r>
              <a:rPr lang="en-US" altLang="zh-CN" b="1" dirty="0">
                <a:latin typeface="仿宋_GB2312" pitchFamily="49" charset="-122"/>
                <a:cs typeface="Times New Roman" pitchFamily="18" charset="0"/>
              </a:rPr>
              <a:t>4. 8086</a:t>
            </a:r>
            <a:r>
              <a:rPr lang="zh-CN" altLang="en-US" b="1" dirty="0">
                <a:latin typeface="仿宋_GB2312" pitchFamily="49" charset="-122"/>
                <a:cs typeface="Times New Roman" pitchFamily="18" charset="0"/>
              </a:rPr>
              <a:t>的存储器结构</a:t>
            </a:r>
            <a:r>
              <a:rPr lang="en-US" altLang="zh-CN" b="1" dirty="0">
                <a:latin typeface="仿宋_GB2312" pitchFamily="49" charset="-122"/>
                <a:cs typeface="Times New Roman" pitchFamily="18" charset="0"/>
              </a:rPr>
              <a:t>—</a:t>
            </a:r>
            <a:r>
              <a:rPr lang="zh-CN" altLang="en-US" b="1" dirty="0">
                <a:latin typeface="仿宋_GB2312" pitchFamily="49" charset="-122"/>
                <a:cs typeface="Times New Roman" pitchFamily="18" charset="0"/>
              </a:rPr>
              <a:t>存储器分段</a:t>
            </a:r>
            <a:endParaRPr lang="en-US" altLang="zh-CN" b="1" dirty="0">
              <a:latin typeface="仿宋_GB2312" pitchFamily="49" charset="-122"/>
              <a:cs typeface="Times New Roman" pitchFamily="18" charset="0"/>
            </a:endParaRPr>
          </a:p>
          <a:p>
            <a:pPr eaLnBrk="1" hangingPunct="1">
              <a:lnSpc>
                <a:spcPct val="120000"/>
              </a:lnSpc>
              <a:spcBef>
                <a:spcPct val="0"/>
              </a:spcBef>
              <a:buClrTx/>
              <a:buFontTx/>
              <a:buNone/>
            </a:pPr>
            <a:r>
              <a:rPr kumimoji="1" lang="zh-CN" altLang="en-US" b="1" dirty="0" smtClean="0">
                <a:latin typeface="Times New Roman" panose="02020603050405020304" pitchFamily="18" charset="0"/>
              </a:rPr>
              <a:t>       </a:t>
            </a:r>
            <a:r>
              <a:rPr kumimoji="1" lang="zh-CN" altLang="en-US" dirty="0" smtClean="0"/>
              <a:t> </a:t>
            </a:r>
            <a:r>
              <a:rPr kumimoji="1" lang="en-US" altLang="zh-CN" dirty="0" smtClean="0"/>
              <a:t>8086</a:t>
            </a:r>
            <a:r>
              <a:rPr kumimoji="1" lang="zh-CN" altLang="en-US" dirty="0" smtClean="0"/>
              <a:t>可寻址空间是</a:t>
            </a:r>
            <a:r>
              <a:rPr kumimoji="1" lang="en-US" altLang="zh-CN" dirty="0" err="1" smtClean="0"/>
              <a:t>lM</a:t>
            </a:r>
            <a:r>
              <a:rPr kumimoji="1" lang="zh-CN" altLang="en-US" dirty="0" smtClean="0"/>
              <a:t>字节，对整个空间寻址需要</a:t>
            </a:r>
            <a:r>
              <a:rPr kumimoji="1" lang="en-US" altLang="zh-CN" dirty="0" smtClean="0"/>
              <a:t>20</a:t>
            </a:r>
            <a:r>
              <a:rPr kumimoji="1" lang="zh-CN" altLang="en-US" dirty="0" smtClean="0"/>
              <a:t>位长的</a:t>
            </a:r>
            <a:r>
              <a:rPr kumimoji="1" lang="zh-CN" altLang="en-US" dirty="0" smtClean="0"/>
              <a:t>地址码</a:t>
            </a:r>
            <a:r>
              <a:rPr kumimoji="1" lang="zh-CN" altLang="en-US" dirty="0" smtClean="0"/>
              <a:t>，</a:t>
            </a:r>
            <a:r>
              <a:rPr kumimoji="1" lang="en-US" altLang="zh-CN" dirty="0" err="1" smtClean="0"/>
              <a:t>8086CPU</a:t>
            </a:r>
            <a:r>
              <a:rPr kumimoji="1" lang="zh-CN" altLang="en-US" dirty="0" smtClean="0"/>
              <a:t>内所有寄存器都是</a:t>
            </a:r>
            <a:r>
              <a:rPr kumimoji="1" lang="en-US" altLang="zh-CN" dirty="0" smtClean="0"/>
              <a:t>16</a:t>
            </a:r>
            <a:r>
              <a:rPr kumimoji="1" lang="zh-CN" altLang="en-US" dirty="0" smtClean="0"/>
              <a:t>位的寄存器，而一个</a:t>
            </a:r>
            <a:r>
              <a:rPr kumimoji="1" lang="en-US" altLang="zh-CN" dirty="0" smtClean="0"/>
              <a:t>16</a:t>
            </a:r>
            <a:r>
              <a:rPr kumimoji="1" lang="zh-CN" altLang="en-US" dirty="0" smtClean="0"/>
              <a:t>位的</a:t>
            </a:r>
            <a:r>
              <a:rPr kumimoji="1" lang="zh-CN" altLang="en-US" dirty="0" smtClean="0"/>
              <a:t>寄存器</a:t>
            </a:r>
            <a:r>
              <a:rPr kumimoji="1" lang="zh-CN" altLang="en-US" dirty="0" smtClean="0"/>
              <a:t>，就只能寻址</a:t>
            </a:r>
            <a:r>
              <a:rPr kumimoji="1" lang="en-US" altLang="zh-CN" dirty="0" err="1" smtClean="0"/>
              <a:t>64K</a:t>
            </a:r>
            <a:r>
              <a:rPr kumimoji="1" lang="zh-CN" altLang="en-US" dirty="0" smtClean="0"/>
              <a:t>字节</a:t>
            </a:r>
            <a:r>
              <a:rPr kumimoji="1" lang="zh-CN" altLang="en-US" dirty="0" smtClean="0"/>
              <a:t>。</a:t>
            </a:r>
            <a:r>
              <a:rPr kumimoji="1" lang="en-US" altLang="zh-CN" dirty="0" err="1" smtClean="0"/>
              <a:t>8086CPU</a:t>
            </a:r>
            <a:r>
              <a:rPr kumimoji="1" lang="zh-CN" altLang="en-US" dirty="0" smtClean="0"/>
              <a:t>把</a:t>
            </a:r>
            <a:r>
              <a:rPr kumimoji="1" lang="en-US" altLang="zh-CN" dirty="0" err="1" smtClean="0"/>
              <a:t>1M</a:t>
            </a:r>
            <a:r>
              <a:rPr kumimoji="1" lang="zh-CN" altLang="en-US" dirty="0" smtClean="0"/>
              <a:t>字节的存储器空间划分为任意的一些存储段，一</a:t>
            </a:r>
            <a:r>
              <a:rPr kumimoji="1" lang="zh-CN" altLang="en-US" dirty="0" smtClean="0"/>
              <a:t>个存储</a:t>
            </a:r>
            <a:r>
              <a:rPr kumimoji="1" lang="zh-CN" altLang="en-US" dirty="0" smtClean="0"/>
              <a:t>段是存储器中可独立寻址的一个逻辑单位，也称逻辑段，每个段</a:t>
            </a:r>
          </a:p>
          <a:p>
            <a:pPr eaLnBrk="1" hangingPunct="1">
              <a:spcBef>
                <a:spcPct val="35000"/>
              </a:spcBef>
              <a:buClrTx/>
              <a:buFontTx/>
              <a:buNone/>
            </a:pPr>
            <a:r>
              <a:rPr kumimoji="1" lang="zh-CN" altLang="en-US" dirty="0" smtClean="0"/>
              <a:t>的长度最多为</a:t>
            </a:r>
            <a:r>
              <a:rPr kumimoji="1" lang="en-US" altLang="zh-CN" dirty="0" err="1" smtClean="0"/>
              <a:t>64K</a:t>
            </a:r>
            <a:r>
              <a:rPr kumimoji="1" lang="zh-CN" altLang="en-US" dirty="0" smtClean="0"/>
              <a:t>字节</a:t>
            </a:r>
            <a:r>
              <a:rPr kumimoji="1" lang="zh-CN" altLang="en-US" dirty="0" smtClean="0"/>
              <a:t>。</a:t>
            </a:r>
            <a:r>
              <a:rPr kumimoji="1" lang="en-US" altLang="zh-CN" dirty="0" err="1" smtClean="0"/>
              <a:t>8086CPU</a:t>
            </a:r>
            <a:r>
              <a:rPr kumimoji="1" lang="zh-CN" altLang="en-US" dirty="0" smtClean="0"/>
              <a:t>中有四段寄存器：</a:t>
            </a:r>
            <a:r>
              <a:rPr kumimoji="1" lang="en-US" altLang="zh-CN" dirty="0" smtClean="0"/>
              <a:t>CS</a:t>
            </a:r>
            <a:r>
              <a:rPr kumimoji="1" lang="zh-CN" altLang="en-US" dirty="0" smtClean="0"/>
              <a:t>，</a:t>
            </a:r>
            <a:r>
              <a:rPr kumimoji="1" lang="en-US" altLang="zh-CN" dirty="0" smtClean="0"/>
              <a:t>DS</a:t>
            </a:r>
            <a:r>
              <a:rPr kumimoji="1" lang="zh-CN" altLang="en-US" dirty="0" smtClean="0"/>
              <a:t>，</a:t>
            </a:r>
            <a:r>
              <a:rPr kumimoji="1" lang="en-US" altLang="zh-CN" dirty="0" smtClean="0"/>
              <a:t>SS</a:t>
            </a:r>
            <a:r>
              <a:rPr kumimoji="1" lang="zh-CN" altLang="en-US" dirty="0" smtClean="0"/>
              <a:t>和</a:t>
            </a:r>
            <a:r>
              <a:rPr kumimoji="1" lang="en-US" altLang="zh-CN" dirty="0" err="1" smtClean="0"/>
              <a:t>ES</a:t>
            </a:r>
            <a:r>
              <a:rPr kumimoji="1" lang="zh-CN" altLang="en-US" dirty="0" smtClean="0"/>
              <a:t>，这四个段</a:t>
            </a:r>
            <a:r>
              <a:rPr kumimoji="1" lang="zh-CN" altLang="en-US" dirty="0" smtClean="0"/>
              <a:t>寄存器存放</a:t>
            </a:r>
            <a:r>
              <a:rPr kumimoji="1" lang="zh-CN" altLang="en-US" dirty="0" smtClean="0"/>
              <a:t>了</a:t>
            </a:r>
            <a:r>
              <a:rPr kumimoji="1" lang="en-US" altLang="zh-CN" dirty="0" smtClean="0"/>
              <a:t>CPU</a:t>
            </a:r>
            <a:r>
              <a:rPr kumimoji="1" lang="zh-CN" altLang="en-US" dirty="0" smtClean="0"/>
              <a:t>当前可以寻址的四个段的基址，也即可以从这四个段</a:t>
            </a:r>
            <a:r>
              <a:rPr kumimoji="1" lang="zh-CN" altLang="en-US" dirty="0" smtClean="0"/>
              <a:t>寄存器</a:t>
            </a:r>
            <a:r>
              <a:rPr kumimoji="1" lang="zh-CN" altLang="en-US" dirty="0" smtClean="0"/>
              <a:t>规定的逻辑段中存取指令代码和数据。</a:t>
            </a:r>
          </a:p>
        </p:txBody>
      </p:sp>
      <p:sp>
        <p:nvSpPr>
          <p:cNvPr id="2" name="灯片编号占位符 1"/>
          <p:cNvSpPr>
            <a:spLocks noGrp="1"/>
          </p:cNvSpPr>
          <p:nvPr>
            <p:ph type="sldNum" sz="quarter" idx="12"/>
          </p:nvPr>
        </p:nvSpPr>
        <p:spPr/>
        <p:txBody>
          <a:bodyPr/>
          <a:lstStyle/>
          <a:p>
            <a:pPr>
              <a:defRPr/>
            </a:pPr>
            <a:fld id="{AA7DB6B8-5B37-4353-950C-70ADFD33004C}" type="slidenum">
              <a:rPr lang="en-US" altLang="zh-CN" smtClean="0"/>
              <a:pPr>
                <a:defRPr/>
              </a:pPr>
              <a:t>178</a:t>
            </a:fld>
            <a:endParaRPr lang="en-US" altLang="zh-CN"/>
          </a:p>
        </p:txBody>
      </p:sp>
    </p:spTree>
    <p:extLst>
      <p:ext uri="{BB962C8B-B14F-4D97-AF65-F5344CB8AC3E}">
        <p14:creationId xmlns:p14="http://schemas.microsoft.com/office/powerpoint/2010/main" val="2231226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r>
              <a:rPr lang="en-US" altLang="zh-CN" smtClean="0">
                <a:solidFill>
                  <a:schemeClr val="accent2"/>
                </a:solidFill>
              </a:rPr>
              <a:t>4).   </a:t>
            </a:r>
            <a:r>
              <a:rPr lang="zh-CN" altLang="en-US" smtClean="0">
                <a:solidFill>
                  <a:schemeClr val="accent2"/>
                </a:solidFill>
              </a:rPr>
              <a:t>逻辑地址的来源</a:t>
            </a:r>
          </a:p>
        </p:txBody>
      </p:sp>
      <p:sp>
        <p:nvSpPr>
          <p:cNvPr id="243715"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2400" smtClean="0">
                <a:latin typeface="Times New Roman" panose="02020603050405020304" pitchFamily="18" charset="0"/>
                <a:cs typeface="Times New Roman" panose="02020603050405020304" pitchFamily="18" charset="0"/>
              </a:rPr>
              <a:t>CS</a:t>
            </a:r>
            <a:r>
              <a:rPr lang="zh-CN" altLang="en-US" sz="2400" smtClean="0">
                <a:latin typeface="Times New Roman" panose="02020603050405020304" pitchFamily="18" charset="0"/>
              </a:rPr>
              <a:t>、</a:t>
            </a:r>
            <a:r>
              <a:rPr lang="en-US" altLang="zh-CN" sz="2400" smtClean="0">
                <a:latin typeface="Times New Roman" panose="02020603050405020304" pitchFamily="18" charset="0"/>
                <a:cs typeface="Times New Roman" panose="02020603050405020304" pitchFamily="18" charset="0"/>
              </a:rPr>
              <a:t>DS</a:t>
            </a:r>
            <a:r>
              <a:rPr lang="zh-CN" altLang="en-US" sz="2400" smtClean="0">
                <a:latin typeface="Times New Roman" panose="02020603050405020304" pitchFamily="18" charset="0"/>
              </a:rPr>
              <a:t>、</a:t>
            </a:r>
            <a:r>
              <a:rPr lang="en-US" altLang="zh-CN" sz="2400" smtClean="0">
                <a:latin typeface="Times New Roman" panose="02020603050405020304" pitchFamily="18" charset="0"/>
                <a:cs typeface="Times New Roman" panose="02020603050405020304" pitchFamily="18" charset="0"/>
              </a:rPr>
              <a:t>SS</a:t>
            </a:r>
            <a:r>
              <a:rPr lang="zh-CN" altLang="en-US" sz="2400" smtClean="0">
                <a:latin typeface="Times New Roman" panose="02020603050405020304" pitchFamily="18" charset="0"/>
              </a:rPr>
              <a:t>和其他寄存器组合指向存储单元的示意图</a:t>
            </a:r>
            <a:r>
              <a:rPr lang="zh-CN" altLang="en-US" sz="2400" smtClean="0"/>
              <a:t> ：</a:t>
            </a:r>
          </a:p>
          <a:p>
            <a:pPr eaLnBrk="1" hangingPunct="1">
              <a:buFont typeface="Wingdings" panose="05000000000000000000" pitchFamily="2" charset="2"/>
              <a:buNone/>
            </a:pPr>
            <a:endParaRPr lang="en-US" altLang="zh-CN" smtClean="0"/>
          </a:p>
        </p:txBody>
      </p:sp>
      <p:sp>
        <p:nvSpPr>
          <p:cNvPr id="243716" name="Rectangle 4"/>
          <p:cNvSpPr>
            <a:spLocks noChangeArrowheads="1"/>
          </p:cNvSpPr>
          <p:nvPr/>
        </p:nvSpPr>
        <p:spPr bwMode="auto">
          <a:xfrm>
            <a:off x="3295650" y="2671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000">
                <a:solidFill>
                  <a:schemeClr val="tx1"/>
                </a:solidFill>
                <a:latin typeface="Batang" pitchFamily="18" charset="-127"/>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Batang" pitchFamily="18" charset="-127"/>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9pPr>
          </a:lstStyle>
          <a:p>
            <a:pPr eaLnBrk="1" hangingPunct="1">
              <a:spcBef>
                <a:spcPct val="0"/>
              </a:spcBef>
              <a:buClrTx/>
              <a:buFontTx/>
              <a:buNone/>
            </a:pPr>
            <a:endParaRPr lang="zh-CN" altLang="en-US"/>
          </a:p>
        </p:txBody>
      </p:sp>
      <p:sp>
        <p:nvSpPr>
          <p:cNvPr id="2" name="灯片编号占位符 1"/>
          <p:cNvSpPr>
            <a:spLocks noGrp="1"/>
          </p:cNvSpPr>
          <p:nvPr>
            <p:ph type="sldNum" sz="quarter" idx="12"/>
          </p:nvPr>
        </p:nvSpPr>
        <p:spPr/>
        <p:txBody>
          <a:bodyPr/>
          <a:lstStyle/>
          <a:p>
            <a:pPr>
              <a:defRPr/>
            </a:pPr>
            <a:fld id="{AA7DB6B8-5B37-4353-950C-70ADFD33004C}" type="slidenum">
              <a:rPr lang="en-US" altLang="zh-CN" smtClean="0"/>
              <a:pPr>
                <a:defRPr/>
              </a:pPr>
              <a:t>179</a:t>
            </a:fld>
            <a:endParaRPr lang="en-US" altLang="zh-CN"/>
          </a:p>
        </p:txBody>
      </p:sp>
    </p:spTree>
    <p:extLst>
      <p:ext uri="{BB962C8B-B14F-4D97-AF65-F5344CB8AC3E}">
        <p14:creationId xmlns:p14="http://schemas.microsoft.com/office/powerpoint/2010/main" val="22903279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Font typeface="Wingdings" panose="05000000000000000000" pitchFamily="2" charset="2"/>
              <a:buNone/>
            </a:pPr>
            <a:r>
              <a:rPr lang="en-US" altLang="zh-CN" sz="2800" b="1" dirty="0" smtClean="0"/>
              <a:t>1.  </a:t>
            </a:r>
            <a:r>
              <a:rPr lang="en-US" altLang="zh-CN" sz="2800" b="1" dirty="0" err="1" smtClean="0"/>
              <a:t>BIU</a:t>
            </a:r>
            <a:r>
              <a:rPr lang="en-US" altLang="zh-CN" sz="2800" b="1" dirty="0" smtClean="0"/>
              <a:t> </a:t>
            </a:r>
            <a:r>
              <a:rPr lang="zh-CN" altLang="en-US" sz="2800" b="1" dirty="0" smtClean="0"/>
              <a:t>总线接口部件</a:t>
            </a:r>
            <a:endParaRPr lang="en-US" altLang="zh-CN" sz="2800" b="1" dirty="0" smtClean="0"/>
          </a:p>
          <a:p>
            <a:pPr eaLnBrk="1" hangingPunct="1">
              <a:buNone/>
            </a:pPr>
            <a:r>
              <a:rPr kumimoji="1" lang="zh-CN" altLang="en-US" sz="2800" b="1" dirty="0">
                <a:solidFill>
                  <a:srgbClr val="FF6600"/>
                </a:solidFill>
              </a:rPr>
              <a:t>说明</a:t>
            </a:r>
            <a:r>
              <a:rPr kumimoji="1" lang="zh-CN" altLang="en-US" sz="2800" b="1" dirty="0" smtClean="0">
                <a:solidFill>
                  <a:srgbClr val="FF6600"/>
                </a:solidFill>
              </a:rPr>
              <a:t>：</a:t>
            </a:r>
            <a:r>
              <a:rPr lang="zh-CN" altLang="en-US" sz="2800" u="sng" dirty="0"/>
              <a:t>并行流水线工作方式</a:t>
            </a:r>
            <a:endParaRPr lang="en-US" altLang="zh-CN" sz="2800" b="1" dirty="0" smtClean="0"/>
          </a:p>
          <a:p>
            <a:pPr eaLnBrk="1" hangingPunct="1">
              <a:buFont typeface="Wingdings" panose="05000000000000000000" pitchFamily="2" charset="2"/>
              <a:buNone/>
            </a:pPr>
            <a:endParaRPr lang="zh-CN" altLang="en-US" sz="2800"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18</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
        <p:nvSpPr>
          <p:cNvPr id="25" name="Text Box 23"/>
          <p:cNvSpPr txBox="1">
            <a:spLocks noChangeArrowheads="1"/>
          </p:cNvSpPr>
          <p:nvPr/>
        </p:nvSpPr>
        <p:spPr bwMode="auto">
          <a:xfrm>
            <a:off x="373063" y="3203600"/>
            <a:ext cx="99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spcBef>
                <a:spcPct val="50000"/>
              </a:spcBef>
            </a:pPr>
            <a:r>
              <a:rPr kumimoji="1" lang="zh-CN" altLang="en-US" sz="2800" b="1">
                <a:latin typeface="Times New Roman" panose="02020603050405020304" pitchFamily="18" charset="0"/>
                <a:ea typeface="楷体_GB2312" pitchFamily="49" charset="-122"/>
              </a:rPr>
              <a:t> </a:t>
            </a:r>
            <a:r>
              <a:rPr kumimoji="1" lang="en-US" altLang="zh-CN" sz="2800" b="1">
                <a:solidFill>
                  <a:srgbClr val="FFFFFF"/>
                </a:solidFill>
                <a:latin typeface="Times New Roman" panose="02020603050405020304" pitchFamily="18" charset="0"/>
                <a:ea typeface="楷体_GB2312" pitchFamily="49" charset="-122"/>
              </a:rPr>
              <a:t>EU</a:t>
            </a:r>
            <a:endParaRPr kumimoji="1" lang="en-US" altLang="zh-CN" sz="2400">
              <a:latin typeface="Times New Roman" panose="02020603050405020304" pitchFamily="18" charset="0"/>
              <a:ea typeface="楷体_GB2312" pitchFamily="49" charset="-122"/>
            </a:endParaRPr>
          </a:p>
        </p:txBody>
      </p:sp>
      <p:grpSp>
        <p:nvGrpSpPr>
          <p:cNvPr id="26" name="Group 83"/>
          <p:cNvGrpSpPr>
            <a:grpSpLocks/>
          </p:cNvGrpSpPr>
          <p:nvPr/>
        </p:nvGrpSpPr>
        <p:grpSpPr bwMode="auto">
          <a:xfrm>
            <a:off x="1566863" y="2563837"/>
            <a:ext cx="1258887" cy="900113"/>
            <a:chOff x="987" y="1480"/>
            <a:chExt cx="793" cy="567"/>
          </a:xfrm>
        </p:grpSpPr>
        <p:sp>
          <p:nvSpPr>
            <p:cNvPr id="27" name="Rectangle 37"/>
            <p:cNvSpPr>
              <a:spLocks noChangeArrowheads="1"/>
            </p:cNvSpPr>
            <p:nvPr/>
          </p:nvSpPr>
          <p:spPr bwMode="auto">
            <a:xfrm>
              <a:off x="987" y="1480"/>
              <a:ext cx="793" cy="567"/>
            </a:xfrm>
            <a:prstGeom prst="rect">
              <a:avLst/>
            </a:prstGeom>
            <a:solidFill>
              <a:srgbClr val="339966"/>
            </a:solidFill>
            <a:ln w="9525">
              <a:solidFill>
                <a:schemeClr val="tx1"/>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28" name="Text Box 40"/>
            <p:cNvSpPr txBox="1">
              <a:spLocks noChangeArrowheads="1"/>
            </p:cNvSpPr>
            <p:nvPr/>
          </p:nvSpPr>
          <p:spPr bwMode="auto">
            <a:xfrm>
              <a:off x="1055" y="1629"/>
              <a:ext cx="7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spcBef>
                  <a:spcPct val="50000"/>
                </a:spcBef>
              </a:pPr>
              <a:r>
                <a:rPr kumimoji="1" lang="zh-CN" altLang="en-US" b="1">
                  <a:solidFill>
                    <a:schemeClr val="bg1"/>
                  </a:solidFill>
                  <a:latin typeface="Times New Roman" panose="02020603050405020304" pitchFamily="18" charset="0"/>
                  <a:ea typeface="楷体_GB2312" pitchFamily="49" charset="-122"/>
                </a:rPr>
                <a:t>取指令1</a:t>
              </a:r>
            </a:p>
          </p:txBody>
        </p:sp>
      </p:grpSp>
      <p:grpSp>
        <p:nvGrpSpPr>
          <p:cNvPr id="29" name="Group 85"/>
          <p:cNvGrpSpPr>
            <a:grpSpLocks/>
          </p:cNvGrpSpPr>
          <p:nvPr/>
        </p:nvGrpSpPr>
        <p:grpSpPr bwMode="auto">
          <a:xfrm>
            <a:off x="4065588" y="2563837"/>
            <a:ext cx="1258887" cy="900113"/>
            <a:chOff x="2561" y="1480"/>
            <a:chExt cx="793" cy="567"/>
          </a:xfrm>
        </p:grpSpPr>
        <p:sp>
          <p:nvSpPr>
            <p:cNvPr id="30" name="Rectangle 39"/>
            <p:cNvSpPr>
              <a:spLocks noChangeArrowheads="1"/>
            </p:cNvSpPr>
            <p:nvPr/>
          </p:nvSpPr>
          <p:spPr bwMode="auto">
            <a:xfrm>
              <a:off x="2561" y="1480"/>
              <a:ext cx="793" cy="567"/>
            </a:xfrm>
            <a:prstGeom prst="rect">
              <a:avLst/>
            </a:prstGeom>
            <a:solidFill>
              <a:srgbClr val="339966"/>
            </a:solidFill>
            <a:ln w="9525">
              <a:solidFill>
                <a:schemeClr val="tx1"/>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31" name="Text Box 41"/>
            <p:cNvSpPr txBox="1">
              <a:spLocks noChangeArrowheads="1"/>
            </p:cNvSpPr>
            <p:nvPr/>
          </p:nvSpPr>
          <p:spPr bwMode="auto">
            <a:xfrm>
              <a:off x="2653" y="1539"/>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lgn="ctr">
                <a:spcBef>
                  <a:spcPct val="5000"/>
                </a:spcBef>
              </a:pPr>
              <a:r>
                <a:rPr kumimoji="1" lang="zh-CN" altLang="en-US" b="1">
                  <a:solidFill>
                    <a:schemeClr val="bg1"/>
                  </a:solidFill>
                  <a:latin typeface="Times New Roman" panose="02020603050405020304" pitchFamily="18" charset="0"/>
                  <a:ea typeface="楷体_GB2312" pitchFamily="49" charset="-122"/>
                </a:rPr>
                <a:t>执行</a:t>
              </a:r>
            </a:p>
            <a:p>
              <a:pPr algn="ctr">
                <a:spcBef>
                  <a:spcPct val="5000"/>
                </a:spcBef>
              </a:pPr>
              <a:r>
                <a:rPr kumimoji="1" lang="zh-CN" altLang="en-US" b="1">
                  <a:solidFill>
                    <a:schemeClr val="bg1"/>
                  </a:solidFill>
                  <a:latin typeface="Times New Roman" panose="02020603050405020304" pitchFamily="18" charset="0"/>
                  <a:ea typeface="楷体_GB2312" pitchFamily="49" charset="-122"/>
                </a:rPr>
                <a:t>指令1</a:t>
              </a:r>
            </a:p>
          </p:txBody>
        </p:sp>
      </p:grpSp>
      <p:grpSp>
        <p:nvGrpSpPr>
          <p:cNvPr id="32" name="Group 84"/>
          <p:cNvGrpSpPr>
            <a:grpSpLocks/>
          </p:cNvGrpSpPr>
          <p:nvPr/>
        </p:nvGrpSpPr>
        <p:grpSpPr bwMode="auto">
          <a:xfrm>
            <a:off x="2827338" y="2563837"/>
            <a:ext cx="1258887" cy="900113"/>
            <a:chOff x="1781" y="1480"/>
            <a:chExt cx="793" cy="567"/>
          </a:xfrm>
        </p:grpSpPr>
        <p:sp>
          <p:nvSpPr>
            <p:cNvPr id="33" name="Rectangle 38"/>
            <p:cNvSpPr>
              <a:spLocks noChangeArrowheads="1"/>
            </p:cNvSpPr>
            <p:nvPr/>
          </p:nvSpPr>
          <p:spPr bwMode="auto">
            <a:xfrm>
              <a:off x="1781" y="1480"/>
              <a:ext cx="793" cy="567"/>
            </a:xfrm>
            <a:prstGeom prst="rect">
              <a:avLst/>
            </a:prstGeom>
            <a:solidFill>
              <a:srgbClr val="339966"/>
            </a:solidFill>
            <a:ln w="9525">
              <a:solidFill>
                <a:schemeClr val="tx1"/>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34" name="Text Box 42"/>
            <p:cNvSpPr txBox="1">
              <a:spLocks noChangeArrowheads="1"/>
            </p:cNvSpPr>
            <p:nvPr/>
          </p:nvSpPr>
          <p:spPr bwMode="auto">
            <a:xfrm>
              <a:off x="1837" y="1539"/>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lgn="ctr">
                <a:spcBef>
                  <a:spcPct val="5000"/>
                </a:spcBef>
              </a:pPr>
              <a:r>
                <a:rPr kumimoji="1" lang="zh-CN" altLang="en-US" b="1">
                  <a:solidFill>
                    <a:schemeClr val="bg1"/>
                  </a:solidFill>
                  <a:latin typeface="Times New Roman" panose="02020603050405020304" pitchFamily="18" charset="0"/>
                  <a:ea typeface="楷体_GB2312" pitchFamily="49" charset="-122"/>
                </a:rPr>
                <a:t>分析</a:t>
              </a:r>
            </a:p>
            <a:p>
              <a:pPr algn="ctr">
                <a:spcBef>
                  <a:spcPct val="5000"/>
                </a:spcBef>
              </a:pPr>
              <a:r>
                <a:rPr kumimoji="1" lang="zh-CN" altLang="en-US" b="1">
                  <a:solidFill>
                    <a:schemeClr val="bg1"/>
                  </a:solidFill>
                  <a:latin typeface="Times New Roman" panose="02020603050405020304" pitchFamily="18" charset="0"/>
                  <a:ea typeface="楷体_GB2312" pitchFamily="49" charset="-122"/>
                </a:rPr>
                <a:t>指令1</a:t>
              </a:r>
            </a:p>
          </p:txBody>
        </p:sp>
      </p:grpSp>
      <p:sp>
        <p:nvSpPr>
          <p:cNvPr id="35" name="Text Box 43"/>
          <p:cNvSpPr txBox="1">
            <a:spLocks noChangeArrowheads="1"/>
          </p:cNvSpPr>
          <p:nvPr/>
        </p:nvSpPr>
        <p:spPr bwMode="auto">
          <a:xfrm>
            <a:off x="611188" y="2800375"/>
            <a:ext cx="84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spcBef>
                <a:spcPct val="50000"/>
              </a:spcBef>
            </a:pPr>
            <a:r>
              <a:rPr kumimoji="1" lang="en-US" altLang="zh-CN" sz="2400" b="1">
                <a:latin typeface="Times New Roman" panose="02020603050405020304" pitchFamily="18" charset="0"/>
                <a:ea typeface="楷体_GB2312" pitchFamily="49" charset="-122"/>
              </a:rPr>
              <a:t>CPU</a:t>
            </a:r>
            <a:endParaRPr kumimoji="1" lang="en-US" altLang="zh-CN" sz="2400">
              <a:latin typeface="Times New Roman" panose="02020603050405020304" pitchFamily="18" charset="0"/>
              <a:ea typeface="楷体_GB2312" pitchFamily="49" charset="-122"/>
            </a:endParaRPr>
          </a:p>
        </p:txBody>
      </p:sp>
      <p:grpSp>
        <p:nvGrpSpPr>
          <p:cNvPr id="36" name="Group 86"/>
          <p:cNvGrpSpPr>
            <a:grpSpLocks/>
          </p:cNvGrpSpPr>
          <p:nvPr/>
        </p:nvGrpSpPr>
        <p:grpSpPr bwMode="auto">
          <a:xfrm>
            <a:off x="2843213" y="3470300"/>
            <a:ext cx="1274762" cy="900112"/>
            <a:chOff x="1791" y="2051"/>
            <a:chExt cx="803" cy="567"/>
          </a:xfrm>
        </p:grpSpPr>
        <p:sp>
          <p:nvSpPr>
            <p:cNvPr id="37" name="Rectangle 57"/>
            <p:cNvSpPr>
              <a:spLocks noChangeArrowheads="1"/>
            </p:cNvSpPr>
            <p:nvPr/>
          </p:nvSpPr>
          <p:spPr bwMode="auto">
            <a:xfrm>
              <a:off x="1791" y="2051"/>
              <a:ext cx="803" cy="567"/>
            </a:xfrm>
            <a:prstGeom prst="rect">
              <a:avLst/>
            </a:prstGeom>
            <a:solidFill>
              <a:srgbClr val="339966"/>
            </a:solidFill>
            <a:ln w="9525">
              <a:solidFill>
                <a:schemeClr val="tx1"/>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38" name="Text Box 60"/>
            <p:cNvSpPr txBox="1">
              <a:spLocks noChangeArrowheads="1"/>
            </p:cNvSpPr>
            <p:nvPr/>
          </p:nvSpPr>
          <p:spPr bwMode="auto">
            <a:xfrm>
              <a:off x="1860" y="2209"/>
              <a:ext cx="7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spcBef>
                  <a:spcPct val="50000"/>
                </a:spcBef>
              </a:pPr>
              <a:r>
                <a:rPr kumimoji="1" lang="zh-CN" altLang="en-US" b="1">
                  <a:solidFill>
                    <a:schemeClr val="bg1"/>
                  </a:solidFill>
                  <a:latin typeface="Times New Roman" panose="02020603050405020304" pitchFamily="18" charset="0"/>
                  <a:ea typeface="楷体_GB2312" pitchFamily="49" charset="-122"/>
                </a:rPr>
                <a:t>取指令</a:t>
              </a:r>
              <a:r>
                <a:rPr kumimoji="1" lang="en-US" altLang="zh-CN" b="1">
                  <a:solidFill>
                    <a:schemeClr val="bg1"/>
                  </a:solidFill>
                  <a:latin typeface="Times New Roman" panose="02020603050405020304" pitchFamily="18" charset="0"/>
                  <a:ea typeface="楷体_GB2312" pitchFamily="49" charset="-122"/>
                </a:rPr>
                <a:t>2</a:t>
              </a:r>
            </a:p>
          </p:txBody>
        </p:sp>
      </p:grpSp>
      <p:grpSp>
        <p:nvGrpSpPr>
          <p:cNvPr id="39" name="Group 88"/>
          <p:cNvGrpSpPr>
            <a:grpSpLocks/>
          </p:cNvGrpSpPr>
          <p:nvPr/>
        </p:nvGrpSpPr>
        <p:grpSpPr bwMode="auto">
          <a:xfrm>
            <a:off x="5329238" y="3470300"/>
            <a:ext cx="1258887" cy="900112"/>
            <a:chOff x="3357" y="2051"/>
            <a:chExt cx="793" cy="567"/>
          </a:xfrm>
        </p:grpSpPr>
        <p:sp>
          <p:nvSpPr>
            <p:cNvPr id="40" name="Rectangle 59"/>
            <p:cNvSpPr>
              <a:spLocks noChangeArrowheads="1"/>
            </p:cNvSpPr>
            <p:nvPr/>
          </p:nvSpPr>
          <p:spPr bwMode="auto">
            <a:xfrm>
              <a:off x="3357" y="2051"/>
              <a:ext cx="793" cy="567"/>
            </a:xfrm>
            <a:prstGeom prst="rect">
              <a:avLst/>
            </a:prstGeom>
            <a:solidFill>
              <a:srgbClr val="339966"/>
            </a:solidFill>
            <a:ln w="9525">
              <a:solidFill>
                <a:schemeClr val="tx1"/>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41" name="Text Box 61"/>
            <p:cNvSpPr txBox="1">
              <a:spLocks noChangeArrowheads="1"/>
            </p:cNvSpPr>
            <p:nvPr/>
          </p:nvSpPr>
          <p:spPr bwMode="auto">
            <a:xfrm>
              <a:off x="3472" y="2119"/>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lgn="ctr">
                <a:spcBef>
                  <a:spcPct val="5000"/>
                </a:spcBef>
              </a:pPr>
              <a:r>
                <a:rPr kumimoji="1" lang="zh-CN" altLang="en-US" b="1">
                  <a:solidFill>
                    <a:schemeClr val="bg1"/>
                  </a:solidFill>
                  <a:latin typeface="Times New Roman" panose="02020603050405020304" pitchFamily="18" charset="0"/>
                  <a:ea typeface="楷体_GB2312" pitchFamily="49" charset="-122"/>
                </a:rPr>
                <a:t>执行</a:t>
              </a:r>
            </a:p>
            <a:p>
              <a:pPr algn="ctr">
                <a:spcBef>
                  <a:spcPct val="5000"/>
                </a:spcBef>
              </a:pPr>
              <a:r>
                <a:rPr kumimoji="1" lang="zh-CN" altLang="en-US" b="1">
                  <a:solidFill>
                    <a:schemeClr val="bg1"/>
                  </a:solidFill>
                  <a:latin typeface="Times New Roman" panose="02020603050405020304" pitchFamily="18" charset="0"/>
                  <a:ea typeface="楷体_GB2312" pitchFamily="49" charset="-122"/>
                </a:rPr>
                <a:t>指令</a:t>
              </a:r>
              <a:r>
                <a:rPr kumimoji="1" lang="en-US" altLang="zh-CN" b="1">
                  <a:solidFill>
                    <a:schemeClr val="bg1"/>
                  </a:solidFill>
                  <a:latin typeface="Times New Roman" panose="02020603050405020304" pitchFamily="18" charset="0"/>
                  <a:ea typeface="楷体_GB2312" pitchFamily="49" charset="-122"/>
                </a:rPr>
                <a:t>2</a:t>
              </a:r>
            </a:p>
          </p:txBody>
        </p:sp>
      </p:grpSp>
      <p:grpSp>
        <p:nvGrpSpPr>
          <p:cNvPr id="42" name="Group 87"/>
          <p:cNvGrpSpPr>
            <a:grpSpLocks/>
          </p:cNvGrpSpPr>
          <p:nvPr/>
        </p:nvGrpSpPr>
        <p:grpSpPr bwMode="auto">
          <a:xfrm>
            <a:off x="4097338" y="3470300"/>
            <a:ext cx="1258887" cy="900112"/>
            <a:chOff x="2581" y="2051"/>
            <a:chExt cx="793" cy="567"/>
          </a:xfrm>
        </p:grpSpPr>
        <p:sp>
          <p:nvSpPr>
            <p:cNvPr id="43" name="Rectangle 58"/>
            <p:cNvSpPr>
              <a:spLocks noChangeArrowheads="1"/>
            </p:cNvSpPr>
            <p:nvPr/>
          </p:nvSpPr>
          <p:spPr bwMode="auto">
            <a:xfrm>
              <a:off x="2581" y="2051"/>
              <a:ext cx="793" cy="567"/>
            </a:xfrm>
            <a:prstGeom prst="rect">
              <a:avLst/>
            </a:prstGeom>
            <a:solidFill>
              <a:srgbClr val="339966"/>
            </a:solidFill>
            <a:ln w="9525">
              <a:solidFill>
                <a:schemeClr val="tx1"/>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44" name="Text Box 62"/>
            <p:cNvSpPr txBox="1">
              <a:spLocks noChangeArrowheads="1"/>
            </p:cNvSpPr>
            <p:nvPr/>
          </p:nvSpPr>
          <p:spPr bwMode="auto">
            <a:xfrm>
              <a:off x="2655" y="2119"/>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lgn="ctr">
                <a:spcBef>
                  <a:spcPct val="5000"/>
                </a:spcBef>
              </a:pPr>
              <a:r>
                <a:rPr kumimoji="1" lang="zh-CN" altLang="en-US" b="1">
                  <a:solidFill>
                    <a:schemeClr val="bg1"/>
                  </a:solidFill>
                  <a:latin typeface="Times New Roman" panose="02020603050405020304" pitchFamily="18" charset="0"/>
                  <a:ea typeface="楷体_GB2312" pitchFamily="49" charset="-122"/>
                </a:rPr>
                <a:t>分析</a:t>
              </a:r>
            </a:p>
            <a:p>
              <a:pPr algn="ctr">
                <a:spcBef>
                  <a:spcPct val="5000"/>
                </a:spcBef>
              </a:pPr>
              <a:r>
                <a:rPr kumimoji="1" lang="zh-CN" altLang="en-US" b="1">
                  <a:solidFill>
                    <a:schemeClr val="bg1"/>
                  </a:solidFill>
                  <a:latin typeface="Times New Roman" panose="02020603050405020304" pitchFamily="18" charset="0"/>
                  <a:ea typeface="楷体_GB2312" pitchFamily="49" charset="-122"/>
                </a:rPr>
                <a:t>指令</a:t>
              </a:r>
              <a:r>
                <a:rPr kumimoji="1" lang="en-US" altLang="zh-CN" b="1">
                  <a:solidFill>
                    <a:schemeClr val="bg1"/>
                  </a:solidFill>
                  <a:latin typeface="Times New Roman" panose="02020603050405020304" pitchFamily="18" charset="0"/>
                  <a:ea typeface="楷体_GB2312" pitchFamily="49" charset="-122"/>
                </a:rPr>
                <a:t>2</a:t>
              </a:r>
            </a:p>
          </p:txBody>
        </p:sp>
      </p:grpSp>
      <p:grpSp>
        <p:nvGrpSpPr>
          <p:cNvPr id="45" name="Group 89"/>
          <p:cNvGrpSpPr>
            <a:grpSpLocks/>
          </p:cNvGrpSpPr>
          <p:nvPr/>
        </p:nvGrpSpPr>
        <p:grpSpPr bwMode="auto">
          <a:xfrm>
            <a:off x="4105275" y="4370412"/>
            <a:ext cx="1258888" cy="900113"/>
            <a:chOff x="2586" y="2618"/>
            <a:chExt cx="793" cy="567"/>
          </a:xfrm>
        </p:grpSpPr>
        <p:sp>
          <p:nvSpPr>
            <p:cNvPr id="46" name="Rectangle 63"/>
            <p:cNvSpPr>
              <a:spLocks noChangeArrowheads="1"/>
            </p:cNvSpPr>
            <p:nvPr/>
          </p:nvSpPr>
          <p:spPr bwMode="auto">
            <a:xfrm>
              <a:off x="2586" y="2618"/>
              <a:ext cx="793" cy="567"/>
            </a:xfrm>
            <a:prstGeom prst="rect">
              <a:avLst/>
            </a:prstGeom>
            <a:solidFill>
              <a:srgbClr val="339966"/>
            </a:solidFill>
            <a:ln w="9525">
              <a:solidFill>
                <a:schemeClr val="tx1"/>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47" name="Text Box 66"/>
            <p:cNvSpPr txBox="1">
              <a:spLocks noChangeArrowheads="1"/>
            </p:cNvSpPr>
            <p:nvPr/>
          </p:nvSpPr>
          <p:spPr bwMode="auto">
            <a:xfrm>
              <a:off x="2654" y="2767"/>
              <a:ext cx="7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spcBef>
                  <a:spcPct val="50000"/>
                </a:spcBef>
              </a:pPr>
              <a:r>
                <a:rPr kumimoji="1" lang="zh-CN" altLang="en-US" b="1">
                  <a:solidFill>
                    <a:schemeClr val="bg1"/>
                  </a:solidFill>
                  <a:latin typeface="Times New Roman" panose="02020603050405020304" pitchFamily="18" charset="0"/>
                  <a:ea typeface="楷体_GB2312" pitchFamily="49" charset="-122"/>
                </a:rPr>
                <a:t>取指令</a:t>
              </a:r>
              <a:r>
                <a:rPr kumimoji="1" lang="en-US" altLang="zh-CN" b="1">
                  <a:solidFill>
                    <a:schemeClr val="bg1"/>
                  </a:solidFill>
                  <a:latin typeface="Times New Roman" panose="02020603050405020304" pitchFamily="18" charset="0"/>
                  <a:ea typeface="楷体_GB2312" pitchFamily="49" charset="-122"/>
                </a:rPr>
                <a:t>3</a:t>
              </a:r>
            </a:p>
          </p:txBody>
        </p:sp>
      </p:grpSp>
      <p:grpSp>
        <p:nvGrpSpPr>
          <p:cNvPr id="48" name="Group 91"/>
          <p:cNvGrpSpPr>
            <a:grpSpLocks/>
          </p:cNvGrpSpPr>
          <p:nvPr/>
        </p:nvGrpSpPr>
        <p:grpSpPr bwMode="auto">
          <a:xfrm>
            <a:off x="6618288" y="4370412"/>
            <a:ext cx="1258887" cy="900113"/>
            <a:chOff x="4169" y="2618"/>
            <a:chExt cx="793" cy="567"/>
          </a:xfrm>
        </p:grpSpPr>
        <p:sp>
          <p:nvSpPr>
            <p:cNvPr id="49" name="Rectangle 65"/>
            <p:cNvSpPr>
              <a:spLocks noChangeArrowheads="1"/>
            </p:cNvSpPr>
            <p:nvPr/>
          </p:nvSpPr>
          <p:spPr bwMode="auto">
            <a:xfrm>
              <a:off x="4169" y="2618"/>
              <a:ext cx="793" cy="567"/>
            </a:xfrm>
            <a:prstGeom prst="rect">
              <a:avLst/>
            </a:prstGeom>
            <a:solidFill>
              <a:srgbClr val="339966"/>
            </a:solidFill>
            <a:ln w="9525">
              <a:solidFill>
                <a:schemeClr val="tx1"/>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50" name="Text Box 67"/>
            <p:cNvSpPr txBox="1">
              <a:spLocks noChangeArrowheads="1"/>
            </p:cNvSpPr>
            <p:nvPr/>
          </p:nvSpPr>
          <p:spPr bwMode="auto">
            <a:xfrm>
              <a:off x="4266" y="2677"/>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lgn="ctr">
                <a:spcBef>
                  <a:spcPct val="5000"/>
                </a:spcBef>
              </a:pPr>
              <a:r>
                <a:rPr kumimoji="1" lang="zh-CN" altLang="en-US" b="1">
                  <a:solidFill>
                    <a:schemeClr val="bg1"/>
                  </a:solidFill>
                  <a:latin typeface="Times New Roman" panose="02020603050405020304" pitchFamily="18" charset="0"/>
                  <a:ea typeface="楷体_GB2312" pitchFamily="49" charset="-122"/>
                </a:rPr>
                <a:t>执行</a:t>
              </a:r>
            </a:p>
            <a:p>
              <a:pPr algn="ctr">
                <a:spcBef>
                  <a:spcPct val="5000"/>
                </a:spcBef>
              </a:pPr>
              <a:r>
                <a:rPr kumimoji="1" lang="zh-CN" altLang="en-US" b="1">
                  <a:solidFill>
                    <a:schemeClr val="bg1"/>
                  </a:solidFill>
                  <a:latin typeface="Times New Roman" panose="02020603050405020304" pitchFamily="18" charset="0"/>
                  <a:ea typeface="楷体_GB2312" pitchFamily="49" charset="-122"/>
                </a:rPr>
                <a:t>指令</a:t>
              </a:r>
              <a:r>
                <a:rPr kumimoji="1" lang="en-US" altLang="zh-CN" b="1">
                  <a:solidFill>
                    <a:schemeClr val="bg1"/>
                  </a:solidFill>
                  <a:latin typeface="Times New Roman" panose="02020603050405020304" pitchFamily="18" charset="0"/>
                  <a:ea typeface="楷体_GB2312" pitchFamily="49" charset="-122"/>
                </a:rPr>
                <a:t>3</a:t>
              </a:r>
            </a:p>
          </p:txBody>
        </p:sp>
      </p:grpSp>
      <p:grpSp>
        <p:nvGrpSpPr>
          <p:cNvPr id="51" name="Group 90"/>
          <p:cNvGrpSpPr>
            <a:grpSpLocks/>
          </p:cNvGrpSpPr>
          <p:nvPr/>
        </p:nvGrpSpPr>
        <p:grpSpPr bwMode="auto">
          <a:xfrm>
            <a:off x="5351463" y="4370412"/>
            <a:ext cx="1273175" cy="900113"/>
            <a:chOff x="3371" y="2618"/>
            <a:chExt cx="802" cy="567"/>
          </a:xfrm>
        </p:grpSpPr>
        <p:sp>
          <p:nvSpPr>
            <p:cNvPr id="52" name="Rectangle 64"/>
            <p:cNvSpPr>
              <a:spLocks noChangeArrowheads="1"/>
            </p:cNvSpPr>
            <p:nvPr/>
          </p:nvSpPr>
          <p:spPr bwMode="auto">
            <a:xfrm>
              <a:off x="3371" y="2618"/>
              <a:ext cx="802" cy="567"/>
            </a:xfrm>
            <a:prstGeom prst="rect">
              <a:avLst/>
            </a:prstGeom>
            <a:solidFill>
              <a:srgbClr val="339966"/>
            </a:solidFill>
            <a:ln w="9525">
              <a:solidFill>
                <a:schemeClr val="tx1"/>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53" name="Text Box 68"/>
            <p:cNvSpPr txBox="1">
              <a:spLocks noChangeArrowheads="1"/>
            </p:cNvSpPr>
            <p:nvPr/>
          </p:nvSpPr>
          <p:spPr bwMode="auto">
            <a:xfrm>
              <a:off x="3449" y="2677"/>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lgn="ctr">
                <a:spcBef>
                  <a:spcPct val="5000"/>
                </a:spcBef>
              </a:pPr>
              <a:r>
                <a:rPr kumimoji="1" lang="zh-CN" altLang="en-US" b="1">
                  <a:solidFill>
                    <a:schemeClr val="bg1"/>
                  </a:solidFill>
                  <a:latin typeface="Times New Roman" panose="02020603050405020304" pitchFamily="18" charset="0"/>
                  <a:ea typeface="楷体_GB2312" pitchFamily="49" charset="-122"/>
                </a:rPr>
                <a:t>分析</a:t>
              </a:r>
            </a:p>
            <a:p>
              <a:pPr algn="ctr">
                <a:spcBef>
                  <a:spcPct val="5000"/>
                </a:spcBef>
              </a:pPr>
              <a:r>
                <a:rPr kumimoji="1" lang="zh-CN" altLang="en-US" b="1">
                  <a:solidFill>
                    <a:schemeClr val="bg1"/>
                  </a:solidFill>
                  <a:latin typeface="Times New Roman" panose="02020603050405020304" pitchFamily="18" charset="0"/>
                  <a:ea typeface="楷体_GB2312" pitchFamily="49" charset="-122"/>
                </a:rPr>
                <a:t>指令</a:t>
              </a:r>
              <a:r>
                <a:rPr kumimoji="1" lang="en-US" altLang="zh-CN" b="1">
                  <a:solidFill>
                    <a:schemeClr val="bg1"/>
                  </a:solidFill>
                  <a:latin typeface="Times New Roman" panose="02020603050405020304" pitchFamily="18" charset="0"/>
                  <a:ea typeface="楷体_GB2312" pitchFamily="49" charset="-122"/>
                </a:rPr>
                <a:t>3</a:t>
              </a:r>
            </a:p>
          </p:txBody>
        </p:sp>
      </p:grpSp>
      <p:sp>
        <p:nvSpPr>
          <p:cNvPr id="54" name="Text Box 79"/>
          <p:cNvSpPr txBox="1">
            <a:spLocks noChangeArrowheads="1"/>
          </p:cNvSpPr>
          <p:nvPr/>
        </p:nvSpPr>
        <p:spPr bwMode="auto">
          <a:xfrm>
            <a:off x="7999413" y="4435500"/>
            <a:ext cx="7921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spcBef>
                <a:spcPct val="50000"/>
              </a:spcBef>
            </a:pPr>
            <a:r>
              <a:rPr kumimoji="1" lang="zh-CN" altLang="en-US" sz="3200" b="1">
                <a:latin typeface="Times New Roman" panose="02020603050405020304" pitchFamily="18" charset="0"/>
                <a:sym typeface="Symbol" panose="05050102010706020507" pitchFamily="18" charset="2"/>
              </a:rPr>
              <a:t></a:t>
            </a:r>
            <a:endParaRPr kumimoji="1" lang="zh-CN" altLang="en-US" sz="3200" b="1">
              <a:latin typeface="Times New Roman" panose="02020603050405020304" pitchFamily="18" charset="0"/>
            </a:endParaRPr>
          </a:p>
        </p:txBody>
      </p:sp>
      <p:grpSp>
        <p:nvGrpSpPr>
          <p:cNvPr id="55" name="Group 92"/>
          <p:cNvGrpSpPr>
            <a:grpSpLocks/>
          </p:cNvGrpSpPr>
          <p:nvPr/>
        </p:nvGrpSpPr>
        <p:grpSpPr bwMode="auto">
          <a:xfrm>
            <a:off x="798513" y="5335612"/>
            <a:ext cx="7993062" cy="901700"/>
            <a:chOff x="503" y="3226"/>
            <a:chExt cx="5035" cy="568"/>
          </a:xfrm>
        </p:grpSpPr>
        <p:sp>
          <p:nvSpPr>
            <p:cNvPr id="56" name="Text Box 13"/>
            <p:cNvSpPr txBox="1">
              <a:spLocks noChangeArrowheads="1"/>
            </p:cNvSpPr>
            <p:nvPr/>
          </p:nvSpPr>
          <p:spPr bwMode="auto">
            <a:xfrm>
              <a:off x="503" y="3340"/>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spcBef>
                  <a:spcPct val="50000"/>
                </a:spcBef>
              </a:pPr>
              <a:r>
                <a:rPr kumimoji="1" lang="en-US" altLang="zh-CN" sz="2400" b="1">
                  <a:latin typeface="Times New Roman" panose="02020603050405020304" pitchFamily="18" charset="0"/>
                  <a:ea typeface="楷体_GB2312" pitchFamily="49" charset="-122"/>
                </a:rPr>
                <a:t>BIU</a:t>
              </a:r>
              <a:endParaRPr kumimoji="1" lang="en-US" altLang="zh-CN" sz="2400">
                <a:latin typeface="Times New Roman" panose="02020603050405020304" pitchFamily="18" charset="0"/>
                <a:ea typeface="楷体_GB2312" pitchFamily="49" charset="-122"/>
              </a:endParaRPr>
            </a:p>
          </p:txBody>
        </p:sp>
        <p:sp>
          <p:nvSpPr>
            <p:cNvPr id="57" name="Rectangle 69"/>
            <p:cNvSpPr>
              <a:spLocks noChangeArrowheads="1"/>
            </p:cNvSpPr>
            <p:nvPr/>
          </p:nvSpPr>
          <p:spPr bwMode="auto">
            <a:xfrm>
              <a:off x="1026" y="3226"/>
              <a:ext cx="793" cy="567"/>
            </a:xfrm>
            <a:prstGeom prst="rect">
              <a:avLst/>
            </a:prstGeom>
            <a:solidFill>
              <a:srgbClr val="33CCCC"/>
            </a:solidFill>
            <a:ln w="9525">
              <a:solidFill>
                <a:srgbClr val="339966"/>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58" name="Rectangle 70"/>
            <p:cNvSpPr>
              <a:spLocks noChangeArrowheads="1"/>
            </p:cNvSpPr>
            <p:nvPr/>
          </p:nvSpPr>
          <p:spPr bwMode="auto">
            <a:xfrm>
              <a:off x="3384" y="3226"/>
              <a:ext cx="793" cy="567"/>
            </a:xfrm>
            <a:prstGeom prst="rect">
              <a:avLst/>
            </a:prstGeom>
            <a:solidFill>
              <a:srgbClr val="33CCCC"/>
            </a:solidFill>
            <a:ln w="9525">
              <a:solidFill>
                <a:srgbClr val="339966"/>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59" name="Text Box 71"/>
            <p:cNvSpPr txBox="1">
              <a:spLocks noChangeArrowheads="1"/>
            </p:cNvSpPr>
            <p:nvPr/>
          </p:nvSpPr>
          <p:spPr bwMode="auto">
            <a:xfrm>
              <a:off x="1170" y="334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spcBef>
                  <a:spcPct val="50000"/>
                </a:spcBef>
              </a:pPr>
              <a:r>
                <a:rPr kumimoji="1" lang="zh-CN" altLang="en-US" sz="2400" b="1">
                  <a:solidFill>
                    <a:srgbClr val="000000"/>
                  </a:solidFill>
                  <a:latin typeface="Times New Roman" panose="02020603050405020304" pitchFamily="18" charset="0"/>
                  <a:ea typeface="楷体_GB2312" pitchFamily="49" charset="-122"/>
                </a:rPr>
                <a:t>忙碌</a:t>
              </a:r>
              <a:endParaRPr kumimoji="1" lang="zh-CN" altLang="en-US" sz="2400" b="1">
                <a:latin typeface="Times New Roman" panose="02020603050405020304" pitchFamily="18" charset="0"/>
                <a:ea typeface="楷体_GB2312" pitchFamily="49" charset="-122"/>
              </a:endParaRPr>
            </a:p>
          </p:txBody>
        </p:sp>
        <p:sp>
          <p:nvSpPr>
            <p:cNvPr id="60" name="Text Box 72"/>
            <p:cNvSpPr txBox="1">
              <a:spLocks noChangeArrowheads="1"/>
            </p:cNvSpPr>
            <p:nvPr/>
          </p:nvSpPr>
          <p:spPr bwMode="auto">
            <a:xfrm>
              <a:off x="3519" y="334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spcBef>
                  <a:spcPct val="50000"/>
                </a:spcBef>
              </a:pPr>
              <a:r>
                <a:rPr kumimoji="1" lang="zh-CN" altLang="en-US" sz="2400" b="1">
                  <a:solidFill>
                    <a:srgbClr val="000000"/>
                  </a:solidFill>
                  <a:latin typeface="Times New Roman" panose="02020603050405020304" pitchFamily="18" charset="0"/>
                  <a:ea typeface="楷体_GB2312" pitchFamily="49" charset="-122"/>
                </a:rPr>
                <a:t>忙碌</a:t>
              </a:r>
              <a:endParaRPr kumimoji="1" lang="zh-CN" altLang="en-US" sz="2400" b="1">
                <a:latin typeface="Times New Roman" panose="02020603050405020304" pitchFamily="18" charset="0"/>
                <a:ea typeface="楷体_GB2312" pitchFamily="49" charset="-122"/>
              </a:endParaRPr>
            </a:p>
          </p:txBody>
        </p:sp>
        <p:sp>
          <p:nvSpPr>
            <p:cNvPr id="61" name="Rectangle 73"/>
            <p:cNvSpPr>
              <a:spLocks noChangeArrowheads="1"/>
            </p:cNvSpPr>
            <p:nvPr/>
          </p:nvSpPr>
          <p:spPr bwMode="auto">
            <a:xfrm>
              <a:off x="1824" y="3226"/>
              <a:ext cx="793" cy="567"/>
            </a:xfrm>
            <a:prstGeom prst="rect">
              <a:avLst/>
            </a:prstGeom>
            <a:solidFill>
              <a:srgbClr val="33CCCC"/>
            </a:solidFill>
            <a:ln w="9525">
              <a:solidFill>
                <a:srgbClr val="339966"/>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62" name="Text Box 74"/>
            <p:cNvSpPr txBox="1">
              <a:spLocks noChangeArrowheads="1"/>
            </p:cNvSpPr>
            <p:nvPr/>
          </p:nvSpPr>
          <p:spPr bwMode="auto">
            <a:xfrm>
              <a:off x="1968" y="334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spcBef>
                  <a:spcPct val="50000"/>
                </a:spcBef>
              </a:pPr>
              <a:r>
                <a:rPr kumimoji="1" lang="zh-CN" altLang="en-US" sz="2400" b="1">
                  <a:solidFill>
                    <a:srgbClr val="000000"/>
                  </a:solidFill>
                  <a:latin typeface="Times New Roman" panose="02020603050405020304" pitchFamily="18" charset="0"/>
                  <a:ea typeface="楷体_GB2312" pitchFamily="49" charset="-122"/>
                </a:rPr>
                <a:t>忙碌</a:t>
              </a:r>
              <a:endParaRPr kumimoji="1" lang="zh-CN" altLang="en-US" sz="2400" b="1">
                <a:latin typeface="Times New Roman" panose="02020603050405020304" pitchFamily="18" charset="0"/>
                <a:ea typeface="楷体_GB2312" pitchFamily="49" charset="-122"/>
              </a:endParaRPr>
            </a:p>
          </p:txBody>
        </p:sp>
        <p:sp>
          <p:nvSpPr>
            <p:cNvPr id="63" name="Rectangle 75"/>
            <p:cNvSpPr>
              <a:spLocks noChangeArrowheads="1"/>
            </p:cNvSpPr>
            <p:nvPr/>
          </p:nvSpPr>
          <p:spPr bwMode="auto">
            <a:xfrm>
              <a:off x="2604" y="3226"/>
              <a:ext cx="793" cy="567"/>
            </a:xfrm>
            <a:prstGeom prst="rect">
              <a:avLst/>
            </a:prstGeom>
            <a:solidFill>
              <a:srgbClr val="33CCCC"/>
            </a:solidFill>
            <a:ln w="9525">
              <a:solidFill>
                <a:srgbClr val="339966"/>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64" name="Text Box 76"/>
            <p:cNvSpPr txBox="1">
              <a:spLocks noChangeArrowheads="1"/>
            </p:cNvSpPr>
            <p:nvPr/>
          </p:nvSpPr>
          <p:spPr bwMode="auto">
            <a:xfrm>
              <a:off x="2748" y="334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spcBef>
                  <a:spcPct val="50000"/>
                </a:spcBef>
              </a:pPr>
              <a:r>
                <a:rPr kumimoji="1" lang="zh-CN" altLang="en-US" sz="2400" b="1">
                  <a:solidFill>
                    <a:srgbClr val="000000"/>
                  </a:solidFill>
                  <a:latin typeface="Times New Roman" panose="02020603050405020304" pitchFamily="18" charset="0"/>
                  <a:ea typeface="楷体_GB2312" pitchFamily="49" charset="-122"/>
                </a:rPr>
                <a:t>忙碌</a:t>
              </a:r>
              <a:endParaRPr kumimoji="1" lang="zh-CN" altLang="en-US" sz="2400" b="1">
                <a:latin typeface="Times New Roman" panose="02020603050405020304" pitchFamily="18" charset="0"/>
                <a:ea typeface="楷体_GB2312" pitchFamily="49" charset="-122"/>
              </a:endParaRPr>
            </a:p>
          </p:txBody>
        </p:sp>
        <p:sp>
          <p:nvSpPr>
            <p:cNvPr id="65" name="Rectangle 77"/>
            <p:cNvSpPr>
              <a:spLocks noChangeArrowheads="1"/>
            </p:cNvSpPr>
            <p:nvPr/>
          </p:nvSpPr>
          <p:spPr bwMode="auto">
            <a:xfrm>
              <a:off x="4177" y="3227"/>
              <a:ext cx="793" cy="567"/>
            </a:xfrm>
            <a:prstGeom prst="rect">
              <a:avLst/>
            </a:prstGeom>
            <a:solidFill>
              <a:srgbClr val="33CCCC"/>
            </a:solidFill>
            <a:ln w="9525">
              <a:solidFill>
                <a:srgbClr val="339966"/>
              </a:solidFill>
              <a:miter lim="800000"/>
              <a:headEnd/>
              <a:tailEnd/>
            </a:ln>
          </p:spPr>
          <p:txBody>
            <a:bodyPr wrap="none" anchor="ct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endParaRPr kumimoji="1" lang="zh-CN" altLang="en-US" sz="2400">
                <a:latin typeface="Times New Roman" panose="02020603050405020304" pitchFamily="18" charset="0"/>
              </a:endParaRPr>
            </a:p>
          </p:txBody>
        </p:sp>
        <p:sp>
          <p:nvSpPr>
            <p:cNvPr id="66" name="Text Box 78"/>
            <p:cNvSpPr txBox="1">
              <a:spLocks noChangeArrowheads="1"/>
            </p:cNvSpPr>
            <p:nvPr/>
          </p:nvSpPr>
          <p:spPr bwMode="auto">
            <a:xfrm>
              <a:off x="4321" y="3347"/>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spcBef>
                  <a:spcPct val="50000"/>
                </a:spcBef>
              </a:pPr>
              <a:r>
                <a:rPr kumimoji="1" lang="zh-CN" altLang="en-US" sz="2400" b="1">
                  <a:solidFill>
                    <a:srgbClr val="000000"/>
                  </a:solidFill>
                  <a:latin typeface="Times New Roman" panose="02020603050405020304" pitchFamily="18" charset="0"/>
                  <a:ea typeface="楷体_GB2312" pitchFamily="49" charset="-122"/>
                </a:rPr>
                <a:t>忙碌</a:t>
              </a:r>
              <a:endParaRPr kumimoji="1" lang="zh-CN" altLang="en-US" sz="2400" b="1">
                <a:latin typeface="Times New Roman" panose="02020603050405020304" pitchFamily="18" charset="0"/>
                <a:ea typeface="楷体_GB2312" pitchFamily="49" charset="-122"/>
              </a:endParaRPr>
            </a:p>
          </p:txBody>
        </p:sp>
        <p:sp>
          <p:nvSpPr>
            <p:cNvPr id="67" name="Text Box 80"/>
            <p:cNvSpPr txBox="1">
              <a:spLocks noChangeArrowheads="1"/>
            </p:cNvSpPr>
            <p:nvPr/>
          </p:nvSpPr>
          <p:spPr bwMode="auto">
            <a:xfrm>
              <a:off x="5039" y="3340"/>
              <a:ext cx="4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spcBef>
                  <a:spcPct val="50000"/>
                </a:spcBef>
              </a:pPr>
              <a:r>
                <a:rPr kumimoji="1" lang="zh-CN" altLang="en-US" sz="3200" b="1">
                  <a:latin typeface="Times New Roman" panose="02020603050405020304" pitchFamily="18" charset="0"/>
                  <a:sym typeface="Symbol" panose="05050102010706020507" pitchFamily="18" charset="2"/>
                </a:rPr>
                <a:t></a:t>
              </a:r>
              <a:endParaRPr kumimoji="1" lang="zh-CN" altLang="en-US" sz="3200" b="1">
                <a:latin typeface="Times New Roman" panose="02020603050405020304" pitchFamily="18" charset="0"/>
              </a:endParaRPr>
            </a:p>
          </p:txBody>
        </p:sp>
      </p:grpSp>
    </p:spTree>
    <p:extLst>
      <p:ext uri="{BB962C8B-B14F-4D97-AF65-F5344CB8AC3E}">
        <p14:creationId xmlns:p14="http://schemas.microsoft.com/office/powerpoint/2010/main" val="2314504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linds(horizontal)">
                                      <p:cBhvr>
                                        <p:cTn id="31" dur="500"/>
                                        <p:tgtEl>
                                          <p:spTgt spid="42"/>
                                        </p:tgtEl>
                                      </p:cBhvr>
                                    </p:animEffect>
                                  </p:childTnLst>
                                </p:cTn>
                              </p:par>
                            </p:childTnLst>
                          </p:cTn>
                        </p:par>
                        <p:par>
                          <p:cTn id="32" fill="hold">
                            <p:stCondLst>
                              <p:cond delay="1000"/>
                            </p:stCondLst>
                            <p:childTnLst>
                              <p:par>
                                <p:cTn id="33" presetID="3" presetClass="entr" presetSubtype="10"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blinds(horizontal)">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left)">
                                      <p:cBhvr>
                                        <p:cTn id="40" dur="500"/>
                                        <p:tgtEl>
                                          <p:spTgt spid="39"/>
                                        </p:tgtEl>
                                      </p:cBhvr>
                                    </p:animEffect>
                                  </p:childTnLst>
                                </p:cTn>
                              </p:par>
                            </p:childTnLst>
                          </p:cTn>
                        </p:par>
                        <p:par>
                          <p:cTn id="41" fill="hold">
                            <p:stCondLst>
                              <p:cond delay="500"/>
                            </p:stCondLst>
                            <p:childTnLst>
                              <p:par>
                                <p:cTn id="42" presetID="3" presetClass="entr" presetSubtype="10" fill="hold" nodeType="after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blinds(horizontal)">
                                      <p:cBhvr>
                                        <p:cTn id="44" dur="500"/>
                                        <p:tgtEl>
                                          <p:spTgt spid="5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wipe(left)">
                                      <p:cBhvr>
                                        <p:cTn id="49" dur="500"/>
                                        <p:tgtEl>
                                          <p:spTgt spid="48"/>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left)">
                                      <p:cBhvr>
                                        <p:cTn id="5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4"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5867400" y="228600"/>
            <a:ext cx="2514600" cy="6019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p>
        </p:txBody>
      </p:sp>
      <p:sp>
        <p:nvSpPr>
          <p:cNvPr id="244739" name="Line 3"/>
          <p:cNvSpPr>
            <a:spLocks noChangeShapeType="1"/>
          </p:cNvSpPr>
          <p:nvPr/>
        </p:nvSpPr>
        <p:spPr bwMode="auto">
          <a:xfrm>
            <a:off x="5867400" y="16764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4740" name="Line 4"/>
          <p:cNvSpPr>
            <a:spLocks noChangeShapeType="1"/>
          </p:cNvSpPr>
          <p:nvPr/>
        </p:nvSpPr>
        <p:spPr bwMode="auto">
          <a:xfrm>
            <a:off x="5867400" y="28194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4741" name="Line 5"/>
          <p:cNvSpPr>
            <a:spLocks noChangeShapeType="1"/>
          </p:cNvSpPr>
          <p:nvPr/>
        </p:nvSpPr>
        <p:spPr bwMode="auto">
          <a:xfrm>
            <a:off x="5867400" y="40386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4742" name="Line 6"/>
          <p:cNvSpPr>
            <a:spLocks noChangeShapeType="1"/>
          </p:cNvSpPr>
          <p:nvPr/>
        </p:nvSpPr>
        <p:spPr bwMode="auto">
          <a:xfrm>
            <a:off x="5867400" y="49530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4743" name="Rectangle 7"/>
          <p:cNvSpPr>
            <a:spLocks noChangeArrowheads="1"/>
          </p:cNvSpPr>
          <p:nvPr/>
        </p:nvSpPr>
        <p:spPr bwMode="auto">
          <a:xfrm>
            <a:off x="5867400" y="228600"/>
            <a:ext cx="2514600" cy="1447800"/>
          </a:xfrm>
          <a:prstGeom prst="rect">
            <a:avLst/>
          </a:prstGeom>
          <a:solidFill>
            <a:srgbClr val="FF66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p>
        </p:txBody>
      </p:sp>
      <p:sp>
        <p:nvSpPr>
          <p:cNvPr id="244744" name="Rectangle 8"/>
          <p:cNvSpPr>
            <a:spLocks noChangeArrowheads="1"/>
          </p:cNvSpPr>
          <p:nvPr/>
        </p:nvSpPr>
        <p:spPr bwMode="auto">
          <a:xfrm>
            <a:off x="5867400" y="2819400"/>
            <a:ext cx="2514600" cy="1219200"/>
          </a:xfrm>
          <a:prstGeom prst="rect">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p>
        </p:txBody>
      </p:sp>
      <p:sp>
        <p:nvSpPr>
          <p:cNvPr id="244745" name="Rectangle 9"/>
          <p:cNvSpPr>
            <a:spLocks noChangeArrowheads="1"/>
          </p:cNvSpPr>
          <p:nvPr/>
        </p:nvSpPr>
        <p:spPr bwMode="auto">
          <a:xfrm>
            <a:off x="5867400" y="4953000"/>
            <a:ext cx="2514600" cy="1219200"/>
          </a:xfrm>
          <a:prstGeom prst="rect">
            <a:avLst/>
          </a:prstGeom>
          <a:solidFill>
            <a:srgbClr val="99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p>
        </p:txBody>
      </p:sp>
      <p:sp>
        <p:nvSpPr>
          <p:cNvPr id="244746" name="Rectangle 10"/>
          <p:cNvSpPr>
            <a:spLocks noChangeArrowheads="1"/>
          </p:cNvSpPr>
          <p:nvPr/>
        </p:nvSpPr>
        <p:spPr bwMode="auto">
          <a:xfrm>
            <a:off x="1447800" y="228600"/>
            <a:ext cx="3048000" cy="381000"/>
          </a:xfrm>
          <a:prstGeom prst="rect">
            <a:avLst/>
          </a:prstGeom>
          <a:solidFill>
            <a:srgbClr val="FF66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p>
        </p:txBody>
      </p:sp>
      <p:sp>
        <p:nvSpPr>
          <p:cNvPr id="244747" name="Line 11"/>
          <p:cNvSpPr>
            <a:spLocks noChangeShapeType="1"/>
          </p:cNvSpPr>
          <p:nvPr/>
        </p:nvSpPr>
        <p:spPr bwMode="auto">
          <a:xfrm>
            <a:off x="3581400" y="228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4748" name="Text Box 12"/>
          <p:cNvSpPr txBox="1">
            <a:spLocks noChangeArrowheads="1"/>
          </p:cNvSpPr>
          <p:nvPr/>
        </p:nvSpPr>
        <p:spPr bwMode="auto">
          <a:xfrm>
            <a:off x="1524000" y="2286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latin typeface="Times New Roman" panose="02020603050405020304" pitchFamily="18" charset="0"/>
              </a:rPr>
              <a:t>       CS                     0000</a:t>
            </a:r>
          </a:p>
        </p:txBody>
      </p:sp>
      <p:sp>
        <p:nvSpPr>
          <p:cNvPr id="244749" name="Line 13"/>
          <p:cNvSpPr>
            <a:spLocks noChangeShapeType="1"/>
          </p:cNvSpPr>
          <p:nvPr/>
        </p:nvSpPr>
        <p:spPr bwMode="auto">
          <a:xfrm>
            <a:off x="4495800" y="228600"/>
            <a:ext cx="1371600" cy="0"/>
          </a:xfrm>
          <a:prstGeom prst="line">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4750" name="Rectangle 14"/>
          <p:cNvSpPr>
            <a:spLocks noChangeArrowheads="1"/>
          </p:cNvSpPr>
          <p:nvPr/>
        </p:nvSpPr>
        <p:spPr bwMode="auto">
          <a:xfrm>
            <a:off x="2362200" y="838200"/>
            <a:ext cx="2133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p>
        </p:txBody>
      </p:sp>
      <p:sp>
        <p:nvSpPr>
          <p:cNvPr id="244751" name="Text Box 15"/>
          <p:cNvSpPr txBox="1">
            <a:spLocks noChangeArrowheads="1"/>
          </p:cNvSpPr>
          <p:nvPr/>
        </p:nvSpPr>
        <p:spPr bwMode="auto">
          <a:xfrm>
            <a:off x="2514600" y="8382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latin typeface="Times New Roman" panose="02020603050405020304" pitchFamily="18" charset="0"/>
              </a:rPr>
              <a:t>         IP</a:t>
            </a:r>
          </a:p>
        </p:txBody>
      </p:sp>
      <p:sp>
        <p:nvSpPr>
          <p:cNvPr id="244752" name="Line 16"/>
          <p:cNvSpPr>
            <a:spLocks noChangeShapeType="1"/>
          </p:cNvSpPr>
          <p:nvPr/>
        </p:nvSpPr>
        <p:spPr bwMode="auto">
          <a:xfrm>
            <a:off x="4495800" y="990600"/>
            <a:ext cx="1371600"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4753" name="Text Box 17"/>
          <p:cNvSpPr txBox="1">
            <a:spLocks noChangeArrowheads="1"/>
          </p:cNvSpPr>
          <p:nvPr/>
        </p:nvSpPr>
        <p:spPr bwMode="auto">
          <a:xfrm>
            <a:off x="6324600" y="457200"/>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代码段</a:t>
            </a:r>
          </a:p>
        </p:txBody>
      </p:sp>
      <p:sp>
        <p:nvSpPr>
          <p:cNvPr id="244754" name="Rectangle 18"/>
          <p:cNvSpPr>
            <a:spLocks noChangeArrowheads="1"/>
          </p:cNvSpPr>
          <p:nvPr/>
        </p:nvSpPr>
        <p:spPr bwMode="auto">
          <a:xfrm>
            <a:off x="1447800" y="2819400"/>
            <a:ext cx="3048000" cy="381000"/>
          </a:xfrm>
          <a:prstGeom prst="rect">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p>
        </p:txBody>
      </p:sp>
      <p:sp>
        <p:nvSpPr>
          <p:cNvPr id="244755" name="Line 19"/>
          <p:cNvSpPr>
            <a:spLocks noChangeShapeType="1"/>
          </p:cNvSpPr>
          <p:nvPr/>
        </p:nvSpPr>
        <p:spPr bwMode="auto">
          <a:xfrm>
            <a:off x="3581400" y="2819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4756" name="Text Box 20"/>
          <p:cNvSpPr txBox="1">
            <a:spLocks noChangeArrowheads="1"/>
          </p:cNvSpPr>
          <p:nvPr/>
        </p:nvSpPr>
        <p:spPr bwMode="auto">
          <a:xfrm>
            <a:off x="1524000" y="28194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latin typeface="Times New Roman" panose="02020603050405020304" pitchFamily="18" charset="0"/>
              </a:rPr>
              <a:t>       DS</a:t>
            </a:r>
            <a:r>
              <a:rPr kumimoji="1" lang="zh-CN" altLang="en-US" sz="2000" b="1">
                <a:latin typeface="Times New Roman" panose="02020603050405020304" pitchFamily="18" charset="0"/>
              </a:rPr>
              <a:t>或</a:t>
            </a:r>
            <a:r>
              <a:rPr kumimoji="1" lang="en-US" altLang="zh-CN" sz="2000" b="1">
                <a:latin typeface="Times New Roman" panose="02020603050405020304" pitchFamily="18" charset="0"/>
              </a:rPr>
              <a:t>ES             0000</a:t>
            </a:r>
          </a:p>
        </p:txBody>
      </p:sp>
      <p:sp>
        <p:nvSpPr>
          <p:cNvPr id="244757" name="Line 21"/>
          <p:cNvSpPr>
            <a:spLocks noChangeShapeType="1"/>
          </p:cNvSpPr>
          <p:nvPr/>
        </p:nvSpPr>
        <p:spPr bwMode="auto">
          <a:xfrm>
            <a:off x="4495800" y="2819400"/>
            <a:ext cx="1371600" cy="0"/>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4758" name="Rectangle 22"/>
          <p:cNvSpPr>
            <a:spLocks noChangeArrowheads="1"/>
          </p:cNvSpPr>
          <p:nvPr/>
        </p:nvSpPr>
        <p:spPr bwMode="auto">
          <a:xfrm>
            <a:off x="2362200" y="3429000"/>
            <a:ext cx="2133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p>
        </p:txBody>
      </p:sp>
      <p:sp>
        <p:nvSpPr>
          <p:cNvPr id="244759" name="Text Box 23"/>
          <p:cNvSpPr txBox="1">
            <a:spLocks noChangeArrowheads="1"/>
          </p:cNvSpPr>
          <p:nvPr/>
        </p:nvSpPr>
        <p:spPr bwMode="auto">
          <a:xfrm>
            <a:off x="2514600" y="34290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latin typeface="Times New Roman" panose="02020603050405020304" pitchFamily="18" charset="0"/>
              </a:rPr>
              <a:t>   SI</a:t>
            </a:r>
            <a:r>
              <a:rPr kumimoji="1" lang="zh-CN" altLang="en-US" sz="2000" b="1">
                <a:latin typeface="Times New Roman" panose="02020603050405020304" pitchFamily="18" charset="0"/>
              </a:rPr>
              <a:t>、</a:t>
            </a:r>
            <a:r>
              <a:rPr kumimoji="1" lang="en-US" altLang="zh-CN" sz="2000" b="1">
                <a:latin typeface="Times New Roman" panose="02020603050405020304" pitchFamily="18" charset="0"/>
              </a:rPr>
              <a:t>DI</a:t>
            </a:r>
            <a:r>
              <a:rPr kumimoji="1" lang="zh-CN" altLang="en-US" sz="2000" b="1">
                <a:latin typeface="Times New Roman" panose="02020603050405020304" pitchFamily="18" charset="0"/>
              </a:rPr>
              <a:t>或</a:t>
            </a:r>
            <a:r>
              <a:rPr kumimoji="1" lang="en-US" altLang="zh-CN" sz="2000" b="1">
                <a:latin typeface="Times New Roman" panose="02020603050405020304" pitchFamily="18" charset="0"/>
              </a:rPr>
              <a:t>BX</a:t>
            </a:r>
          </a:p>
        </p:txBody>
      </p:sp>
      <p:sp>
        <p:nvSpPr>
          <p:cNvPr id="244760" name="Line 24"/>
          <p:cNvSpPr>
            <a:spLocks noChangeShapeType="1"/>
          </p:cNvSpPr>
          <p:nvPr/>
        </p:nvSpPr>
        <p:spPr bwMode="auto">
          <a:xfrm>
            <a:off x="4495800" y="3581400"/>
            <a:ext cx="1371600"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4761" name="Rectangle 25"/>
          <p:cNvSpPr>
            <a:spLocks noChangeArrowheads="1"/>
          </p:cNvSpPr>
          <p:nvPr/>
        </p:nvSpPr>
        <p:spPr bwMode="auto">
          <a:xfrm>
            <a:off x="1447800" y="4953000"/>
            <a:ext cx="3048000" cy="381000"/>
          </a:xfrm>
          <a:prstGeom prst="rect">
            <a:avLst/>
          </a:prstGeom>
          <a:solidFill>
            <a:srgbClr val="99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p>
        </p:txBody>
      </p:sp>
      <p:sp>
        <p:nvSpPr>
          <p:cNvPr id="244762" name="Line 26"/>
          <p:cNvSpPr>
            <a:spLocks noChangeShapeType="1"/>
          </p:cNvSpPr>
          <p:nvPr/>
        </p:nvSpPr>
        <p:spPr bwMode="auto">
          <a:xfrm>
            <a:off x="3581400" y="4953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4763" name="Text Box 27"/>
          <p:cNvSpPr txBox="1">
            <a:spLocks noChangeArrowheads="1"/>
          </p:cNvSpPr>
          <p:nvPr/>
        </p:nvSpPr>
        <p:spPr bwMode="auto">
          <a:xfrm>
            <a:off x="1524000" y="49530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latin typeface="Times New Roman" panose="02020603050405020304" pitchFamily="18" charset="0"/>
              </a:rPr>
              <a:t>       SS                     0000</a:t>
            </a:r>
          </a:p>
        </p:txBody>
      </p:sp>
      <p:sp>
        <p:nvSpPr>
          <p:cNvPr id="244764" name="Line 28"/>
          <p:cNvSpPr>
            <a:spLocks noChangeShapeType="1"/>
          </p:cNvSpPr>
          <p:nvPr/>
        </p:nvSpPr>
        <p:spPr bwMode="auto">
          <a:xfrm>
            <a:off x="4495800" y="4953000"/>
            <a:ext cx="1371600" cy="0"/>
          </a:xfrm>
          <a:prstGeom prst="line">
            <a:avLst/>
          </a:prstGeom>
          <a:noFill/>
          <a:ln w="9525">
            <a:solidFill>
              <a:srgbClr val="99FF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4765" name="Rectangle 29"/>
          <p:cNvSpPr>
            <a:spLocks noChangeArrowheads="1"/>
          </p:cNvSpPr>
          <p:nvPr/>
        </p:nvSpPr>
        <p:spPr bwMode="auto">
          <a:xfrm>
            <a:off x="2362200" y="5562600"/>
            <a:ext cx="2133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p>
        </p:txBody>
      </p:sp>
      <p:sp>
        <p:nvSpPr>
          <p:cNvPr id="244766" name="Text Box 30"/>
          <p:cNvSpPr txBox="1">
            <a:spLocks noChangeArrowheads="1"/>
          </p:cNvSpPr>
          <p:nvPr/>
        </p:nvSpPr>
        <p:spPr bwMode="auto">
          <a:xfrm>
            <a:off x="2514600" y="55626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latin typeface="Times New Roman" panose="02020603050405020304" pitchFamily="18" charset="0"/>
              </a:rPr>
              <a:t>         SP</a:t>
            </a:r>
            <a:r>
              <a:rPr kumimoji="1" lang="zh-CN" altLang="en-US" sz="2000" b="1">
                <a:latin typeface="Times New Roman" panose="02020603050405020304" pitchFamily="18" charset="0"/>
              </a:rPr>
              <a:t>或</a:t>
            </a:r>
            <a:r>
              <a:rPr kumimoji="1" lang="en-US" altLang="zh-CN" sz="2000" b="1">
                <a:latin typeface="Times New Roman" panose="02020603050405020304" pitchFamily="18" charset="0"/>
              </a:rPr>
              <a:t>BP</a:t>
            </a:r>
          </a:p>
        </p:txBody>
      </p:sp>
      <p:sp>
        <p:nvSpPr>
          <p:cNvPr id="244767" name="Line 31"/>
          <p:cNvSpPr>
            <a:spLocks noChangeShapeType="1"/>
          </p:cNvSpPr>
          <p:nvPr/>
        </p:nvSpPr>
        <p:spPr bwMode="auto">
          <a:xfrm>
            <a:off x="4495800" y="5715000"/>
            <a:ext cx="1371600"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4768" name="Text Box 32"/>
          <p:cNvSpPr txBox="1">
            <a:spLocks noChangeArrowheads="1"/>
          </p:cNvSpPr>
          <p:nvPr/>
        </p:nvSpPr>
        <p:spPr bwMode="auto">
          <a:xfrm>
            <a:off x="6324600" y="2833688"/>
            <a:ext cx="1676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数据段</a:t>
            </a:r>
          </a:p>
        </p:txBody>
      </p:sp>
      <p:sp>
        <p:nvSpPr>
          <p:cNvPr id="244769" name="Text Box 33"/>
          <p:cNvSpPr txBox="1">
            <a:spLocks noChangeArrowheads="1"/>
          </p:cNvSpPr>
          <p:nvPr/>
        </p:nvSpPr>
        <p:spPr bwMode="auto">
          <a:xfrm>
            <a:off x="6324600" y="5119688"/>
            <a:ext cx="1676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堆栈段</a:t>
            </a:r>
          </a:p>
        </p:txBody>
      </p:sp>
      <p:sp>
        <p:nvSpPr>
          <p:cNvPr id="244770" name="Text Box 34"/>
          <p:cNvSpPr txBox="1">
            <a:spLocks noChangeArrowheads="1"/>
          </p:cNvSpPr>
          <p:nvPr/>
        </p:nvSpPr>
        <p:spPr bwMode="auto">
          <a:xfrm>
            <a:off x="6324600" y="6172200"/>
            <a:ext cx="205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800" b="1">
                <a:solidFill>
                  <a:schemeClr val="bg1"/>
                </a:solidFill>
                <a:latin typeface="Times New Roman" panose="02020603050405020304" pitchFamily="18" charset="0"/>
              </a:rPr>
              <a:t>存储器</a:t>
            </a:r>
            <a:endParaRPr kumimoji="1" lang="zh-CN" altLang="en-US" sz="2000" b="1">
              <a:latin typeface="Times New Roman" panose="02020603050405020304" pitchFamily="18" charset="0"/>
            </a:endParaRPr>
          </a:p>
        </p:txBody>
      </p:sp>
      <p:sp>
        <p:nvSpPr>
          <p:cNvPr id="244771" name="Text Box 35"/>
          <p:cNvSpPr txBox="1">
            <a:spLocks noChangeArrowheads="1"/>
          </p:cNvSpPr>
          <p:nvPr/>
        </p:nvSpPr>
        <p:spPr bwMode="auto">
          <a:xfrm>
            <a:off x="838200" y="6248400"/>
            <a:ext cx="480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000" b="1">
                <a:solidFill>
                  <a:srgbClr val="FF0000"/>
                </a:solidFill>
                <a:latin typeface="Times New Roman" panose="02020603050405020304" pitchFamily="18" charset="0"/>
              </a:rPr>
              <a:t>段寄存器和偏移地址寄存器组合关系</a:t>
            </a:r>
          </a:p>
        </p:txBody>
      </p:sp>
      <p:sp>
        <p:nvSpPr>
          <p:cNvPr id="2" name="灯片编号占位符 1"/>
          <p:cNvSpPr>
            <a:spLocks noGrp="1"/>
          </p:cNvSpPr>
          <p:nvPr>
            <p:ph type="sldNum" sz="quarter" idx="4294967295"/>
          </p:nvPr>
        </p:nvSpPr>
        <p:spPr>
          <a:xfrm>
            <a:off x="8100392" y="6245225"/>
            <a:ext cx="474812" cy="476250"/>
          </a:xfrm>
        </p:spPr>
        <p:txBody>
          <a:bodyPr/>
          <a:lstStyle/>
          <a:p>
            <a:pPr>
              <a:defRPr/>
            </a:pPr>
            <a:fld id="{ED8CF920-1246-4542-A090-D3E7AC2FBACB}" type="slidenum">
              <a:rPr lang="en-US" altLang="zh-CN" smtClean="0"/>
              <a:pPr>
                <a:defRPr/>
              </a:pPr>
              <a:t>180</a:t>
            </a:fld>
            <a:endParaRPr lang="en-US" altLang="zh-CN"/>
          </a:p>
        </p:txBody>
      </p:sp>
    </p:spTree>
    <p:extLst>
      <p:ext uri="{BB962C8B-B14F-4D97-AF65-F5344CB8AC3E}">
        <p14:creationId xmlns:p14="http://schemas.microsoft.com/office/powerpoint/2010/main" val="2688700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4. 8086</a:t>
            </a:r>
            <a:r>
              <a:rPr lang="zh-CN" altLang="en-US" b="1" dirty="0" smtClean="0">
                <a:latin typeface="仿宋_GB2312" pitchFamily="49" charset="-122"/>
                <a:cs typeface="Times New Roman" pitchFamily="18" charset="0"/>
              </a:rPr>
              <a:t>的存储器结构</a:t>
            </a:r>
            <a:r>
              <a:rPr lang="en-US" altLang="zh-CN" b="1" dirty="0" smtClean="0">
                <a:latin typeface="仿宋_GB2312" pitchFamily="49" charset="-122"/>
                <a:cs typeface="Times New Roman" pitchFamily="18" charset="0"/>
              </a:rPr>
              <a:t>—</a:t>
            </a:r>
            <a:r>
              <a:rPr lang="zh-CN" altLang="en-US" b="1" dirty="0" smtClean="0">
                <a:latin typeface="仿宋_GB2312" pitchFamily="49" charset="-122"/>
                <a:cs typeface="Times New Roman" pitchFamily="18" charset="0"/>
              </a:rPr>
              <a:t>存储器分段</a:t>
            </a:r>
            <a:endParaRPr lang="en-US" altLang="zh-CN" b="1" dirty="0" smtClean="0">
              <a:latin typeface="仿宋_GB2312" pitchFamily="49" charset="-122"/>
              <a:cs typeface="Times New Roman" pitchFamily="18" charset="0"/>
            </a:endParaRPr>
          </a:p>
          <a:p>
            <a:pPr eaLnBrk="1" hangingPunct="1">
              <a:defRPr/>
            </a:pPr>
            <a:r>
              <a:rPr lang="zh-CN" altLang="en-US" dirty="0"/>
              <a:t>程序可以从</a:t>
            </a:r>
            <a:r>
              <a:rPr lang="en-US" altLang="zh-CN" dirty="0"/>
              <a:t>4</a:t>
            </a:r>
            <a:r>
              <a:rPr lang="zh-CN" altLang="en-US" dirty="0"/>
              <a:t>个段寄存器指定的逻辑段中存取代码和数据。</a:t>
            </a:r>
          </a:p>
          <a:p>
            <a:pPr eaLnBrk="1" hangingPunct="1">
              <a:defRPr/>
            </a:pPr>
            <a:r>
              <a:rPr lang="zh-CN" altLang="en-US" dirty="0"/>
              <a:t>如何实现程序跨段存取信息？</a:t>
            </a:r>
          </a:p>
          <a:p>
            <a:pPr eaLnBrk="1" hangingPunct="1">
              <a:defRPr/>
            </a:pPr>
            <a:r>
              <a:rPr lang="zh-CN" altLang="en-US" dirty="0"/>
              <a:t>例：当前</a:t>
            </a:r>
            <a:r>
              <a:rPr lang="en-US" altLang="zh-CN" dirty="0"/>
              <a:t>CPU</a:t>
            </a:r>
            <a:r>
              <a:rPr lang="zh-CN" altLang="en-US" dirty="0"/>
              <a:t>在</a:t>
            </a:r>
            <a:r>
              <a:rPr lang="en-US" altLang="zh-CN" dirty="0"/>
              <a:t>20000H~2FFFFH</a:t>
            </a:r>
            <a:r>
              <a:rPr lang="zh-CN" altLang="en-US" dirty="0"/>
              <a:t>段内执行程序，若要跨越到</a:t>
            </a:r>
            <a:r>
              <a:rPr lang="en-US" altLang="zh-CN" dirty="0"/>
              <a:t>40000H~4FFFFH</a:t>
            </a:r>
            <a:r>
              <a:rPr lang="zh-CN" altLang="en-US" dirty="0"/>
              <a:t>段中运行，则程序必须先将</a:t>
            </a:r>
            <a:r>
              <a:rPr lang="en-US" altLang="zh-CN" dirty="0"/>
              <a:t>CS</a:t>
            </a:r>
            <a:r>
              <a:rPr lang="zh-CN" altLang="en-US" dirty="0"/>
              <a:t>的值由</a:t>
            </a:r>
            <a:r>
              <a:rPr lang="en-US" altLang="zh-CN" dirty="0"/>
              <a:t>2000H</a:t>
            </a:r>
            <a:r>
              <a:rPr lang="zh-CN" altLang="en-US" dirty="0"/>
              <a:t>改成</a:t>
            </a:r>
            <a:r>
              <a:rPr lang="en-US" altLang="zh-CN" dirty="0"/>
              <a:t>4000H</a:t>
            </a:r>
            <a:r>
              <a:rPr lang="zh-CN" altLang="en-US" dirty="0"/>
              <a:t>。</a:t>
            </a:r>
          </a:p>
          <a:p>
            <a:pPr eaLnBrk="1" hangingPunct="1">
              <a:spcBef>
                <a:spcPct val="50000"/>
              </a:spcBef>
              <a:buClrTx/>
              <a:buNone/>
            </a:pPr>
            <a:endParaRPr lang="zh-CN" altLang="en-US" b="1" dirty="0" smtClean="0">
              <a:latin typeface="仿宋_GB2312" pitchFamily="49" charset="-122"/>
              <a:cs typeface="Times New Roman" pitchFamily="18" charset="0"/>
            </a:endParaRP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181</a:t>
            </a:fld>
            <a:endParaRPr lang="en-US" altLang="zh-CN" dirty="0"/>
          </a:p>
        </p:txBody>
      </p:sp>
    </p:spTree>
    <p:extLst>
      <p:ext uri="{BB962C8B-B14F-4D97-AF65-F5344CB8AC3E}">
        <p14:creationId xmlns:p14="http://schemas.microsoft.com/office/powerpoint/2010/main" val="40382265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4. 8086</a:t>
            </a:r>
            <a:r>
              <a:rPr lang="zh-CN" altLang="en-US" b="1" dirty="0" smtClean="0">
                <a:latin typeface="仿宋_GB2312" pitchFamily="49" charset="-122"/>
                <a:cs typeface="Times New Roman" pitchFamily="18" charset="0"/>
              </a:rPr>
              <a:t>的存储器结构</a:t>
            </a:r>
            <a:r>
              <a:rPr lang="en-US" altLang="zh-CN" b="1" dirty="0" smtClean="0">
                <a:latin typeface="仿宋_GB2312" pitchFamily="49" charset="-122"/>
                <a:cs typeface="Times New Roman" pitchFamily="18" charset="0"/>
              </a:rPr>
              <a:t>—</a:t>
            </a:r>
            <a:r>
              <a:rPr lang="zh-CN" altLang="en-US" b="1" dirty="0" smtClean="0">
                <a:latin typeface="仿宋_GB2312" pitchFamily="49" charset="-122"/>
                <a:cs typeface="Times New Roman" pitchFamily="18" charset="0"/>
              </a:rPr>
              <a:t>逻辑地址与物理地址</a:t>
            </a:r>
            <a:endParaRPr lang="en-US" altLang="zh-CN" b="1" dirty="0" smtClean="0">
              <a:latin typeface="仿宋_GB2312" pitchFamily="49" charset="-122"/>
              <a:cs typeface="Times New Roman" pitchFamily="18" charset="0"/>
            </a:endParaRPr>
          </a:p>
          <a:p>
            <a:pPr eaLnBrk="1" hangingPunct="1">
              <a:spcBef>
                <a:spcPct val="50000"/>
              </a:spcBef>
              <a:buClrTx/>
              <a:buFontTx/>
              <a:buNone/>
            </a:pPr>
            <a:r>
              <a:rPr kumimoji="1" lang="zh-CN" altLang="en-US" b="1" dirty="0" smtClean="0"/>
              <a:t>       存储器</a:t>
            </a:r>
            <a:r>
              <a:rPr kumimoji="1" lang="zh-CN" altLang="en-US" b="1" dirty="0"/>
              <a:t>中的每个存储单元都可以用两个形式的地址来表示</a:t>
            </a:r>
            <a:r>
              <a:rPr kumimoji="1" lang="zh-CN" altLang="en-US" b="1" dirty="0" smtClean="0"/>
              <a:t>：</a:t>
            </a:r>
            <a:endParaRPr kumimoji="1" lang="en-US" altLang="zh-CN" b="1" dirty="0" smtClean="0"/>
          </a:p>
          <a:p>
            <a:pPr eaLnBrk="1" hangingPunct="1">
              <a:spcBef>
                <a:spcPct val="50000"/>
              </a:spcBef>
              <a:buClrTx/>
              <a:buFontTx/>
              <a:buNone/>
            </a:pPr>
            <a:r>
              <a:rPr kumimoji="1" lang="zh-CN" altLang="en-US" b="1" dirty="0" smtClean="0">
                <a:solidFill>
                  <a:srgbClr val="CC3300"/>
                </a:solidFill>
              </a:rPr>
              <a:t>物理</a:t>
            </a:r>
            <a:r>
              <a:rPr kumimoji="1" lang="zh-CN" altLang="en-US" b="1" dirty="0">
                <a:solidFill>
                  <a:srgbClr val="CC3300"/>
                </a:solidFill>
              </a:rPr>
              <a:t>地址：存储器的绝对地址</a:t>
            </a:r>
            <a:r>
              <a:rPr kumimoji="1" lang="zh-CN" altLang="en-US" dirty="0"/>
              <a:t>，从</a:t>
            </a:r>
            <a:r>
              <a:rPr kumimoji="1" lang="en-US" altLang="zh-CN" dirty="0" err="1"/>
              <a:t>00000H</a:t>
            </a:r>
            <a:r>
              <a:rPr kumimoji="1" lang="zh-CN" altLang="en-US" dirty="0"/>
              <a:t>～</a:t>
            </a:r>
            <a:r>
              <a:rPr kumimoji="1" lang="en-US" altLang="zh-CN" dirty="0" err="1"/>
              <a:t>FFFFFH</a:t>
            </a:r>
            <a:r>
              <a:rPr kumimoji="1" lang="zh-CN" altLang="en-US" dirty="0"/>
              <a:t>，是</a:t>
            </a:r>
            <a:r>
              <a:rPr kumimoji="1" lang="en-US" altLang="zh-CN" dirty="0"/>
              <a:t>CPU</a:t>
            </a:r>
            <a:r>
              <a:rPr kumimoji="1" lang="zh-CN" altLang="en-US" dirty="0"/>
              <a:t>访问存储器的实际寻址地址（也称为</a:t>
            </a:r>
            <a:r>
              <a:rPr kumimoji="1" lang="zh-CN" altLang="en-US" b="1" dirty="0">
                <a:solidFill>
                  <a:srgbClr val="CC3300"/>
                </a:solidFill>
              </a:rPr>
              <a:t>绝对地址</a:t>
            </a:r>
            <a:r>
              <a:rPr kumimoji="1" lang="zh-CN" altLang="en-US" dirty="0"/>
              <a:t>） </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182</a:t>
            </a:fld>
            <a:endParaRPr lang="en-US" altLang="zh-CN" dirty="0"/>
          </a:p>
        </p:txBody>
      </p:sp>
    </p:spTree>
    <p:extLst>
      <p:ext uri="{BB962C8B-B14F-4D97-AF65-F5344CB8AC3E}">
        <p14:creationId xmlns:p14="http://schemas.microsoft.com/office/powerpoint/2010/main" val="4068961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4. 8086</a:t>
            </a:r>
            <a:r>
              <a:rPr lang="zh-CN" altLang="en-US" b="1" dirty="0" smtClean="0">
                <a:latin typeface="仿宋_GB2312" pitchFamily="49" charset="-122"/>
                <a:cs typeface="Times New Roman" pitchFamily="18" charset="0"/>
              </a:rPr>
              <a:t>的存储器结构</a:t>
            </a:r>
            <a:r>
              <a:rPr lang="en-US" altLang="zh-CN" b="1" dirty="0" smtClean="0">
                <a:latin typeface="仿宋_GB2312" pitchFamily="49" charset="-122"/>
                <a:cs typeface="Times New Roman" pitchFamily="18" charset="0"/>
              </a:rPr>
              <a:t>—</a:t>
            </a:r>
            <a:r>
              <a:rPr lang="zh-CN" altLang="en-US" b="1" dirty="0" smtClean="0">
                <a:latin typeface="仿宋_GB2312" pitchFamily="49" charset="-122"/>
                <a:cs typeface="Times New Roman" pitchFamily="18" charset="0"/>
              </a:rPr>
              <a:t>逻辑地址与物理地址</a:t>
            </a:r>
            <a:endParaRPr lang="en-US" altLang="zh-CN" b="1" dirty="0" smtClean="0">
              <a:latin typeface="仿宋_GB2312" pitchFamily="49" charset="-122"/>
              <a:cs typeface="Times New Roman" pitchFamily="18" charset="0"/>
            </a:endParaRPr>
          </a:p>
          <a:p>
            <a:pPr eaLnBrk="1" hangingPunct="1">
              <a:spcBef>
                <a:spcPct val="50000"/>
              </a:spcBef>
              <a:buClrTx/>
              <a:buFontTx/>
              <a:buNone/>
            </a:pPr>
            <a:r>
              <a:rPr kumimoji="1" lang="zh-CN" altLang="en-US" b="1" dirty="0" smtClean="0"/>
              <a:t>       存储器</a:t>
            </a:r>
            <a:r>
              <a:rPr kumimoji="1" lang="zh-CN" altLang="en-US" b="1" dirty="0"/>
              <a:t>中的每个存储单元都可以用两个形式的地址来表示</a:t>
            </a:r>
            <a:r>
              <a:rPr kumimoji="1" lang="zh-CN" altLang="en-US" b="1" dirty="0" smtClean="0"/>
              <a:t>：</a:t>
            </a:r>
            <a:endParaRPr kumimoji="1" lang="en-US" altLang="zh-CN" b="1" dirty="0" smtClean="0"/>
          </a:p>
          <a:p>
            <a:pPr eaLnBrk="1" hangingPunct="1">
              <a:buNone/>
            </a:pPr>
            <a:r>
              <a:rPr kumimoji="1" lang="zh-CN" altLang="en-US" b="1" dirty="0" smtClean="0">
                <a:solidFill>
                  <a:srgbClr val="CC3300"/>
                </a:solidFill>
              </a:rPr>
              <a:t>逻辑</a:t>
            </a:r>
            <a:r>
              <a:rPr kumimoji="1" lang="zh-CN" altLang="en-US" b="1" dirty="0">
                <a:solidFill>
                  <a:srgbClr val="CC3300"/>
                </a:solidFill>
              </a:rPr>
              <a:t>地址：允许在程序中编排的地址</a:t>
            </a:r>
            <a:r>
              <a:rPr kumimoji="1" lang="zh-CN" altLang="en-US" dirty="0">
                <a:solidFill>
                  <a:srgbClr val="000000"/>
                </a:solidFill>
              </a:rPr>
              <a:t>；</a:t>
            </a:r>
            <a:r>
              <a:rPr kumimoji="1" lang="zh-CN" altLang="en-US" dirty="0"/>
              <a:t>任何一个存储单元逻辑地址都由段基址和偏移地址两部分构成，都是</a:t>
            </a:r>
            <a:r>
              <a:rPr kumimoji="1" lang="en-US" altLang="zh-CN" dirty="0"/>
              <a:t>16</a:t>
            </a:r>
            <a:r>
              <a:rPr kumimoji="1" lang="zh-CN" altLang="en-US" dirty="0"/>
              <a:t>位二进制数。</a:t>
            </a:r>
            <a:r>
              <a:rPr kumimoji="1" lang="zh-CN" altLang="en-US" b="1" dirty="0">
                <a:solidFill>
                  <a:srgbClr val="CC3300"/>
                </a:solidFill>
              </a:rPr>
              <a:t>段基址（段地址）</a:t>
            </a:r>
            <a:r>
              <a:rPr kumimoji="1" lang="en-US" altLang="zh-CN" dirty="0">
                <a:solidFill>
                  <a:schemeClr val="tx2"/>
                </a:solidFill>
                <a:latin typeface="Arial" panose="020B0604020202020204" pitchFamily="34" charset="0"/>
              </a:rPr>
              <a:t>——</a:t>
            </a:r>
            <a:r>
              <a:rPr kumimoji="1" lang="zh-CN" altLang="en-US" dirty="0">
                <a:solidFill>
                  <a:srgbClr val="000000"/>
                </a:solidFill>
              </a:rPr>
              <a:t>由</a:t>
            </a:r>
            <a:r>
              <a:rPr kumimoji="1" lang="en-US" altLang="zh-CN" dirty="0">
                <a:solidFill>
                  <a:srgbClr val="000000"/>
                </a:solidFill>
              </a:rPr>
              <a:t>CS</a:t>
            </a:r>
            <a:r>
              <a:rPr kumimoji="1" lang="zh-CN" altLang="en-US" dirty="0">
                <a:solidFill>
                  <a:srgbClr val="000000"/>
                </a:solidFill>
              </a:rPr>
              <a:t>，</a:t>
            </a:r>
            <a:r>
              <a:rPr kumimoji="1" lang="en-US" altLang="zh-CN" dirty="0">
                <a:solidFill>
                  <a:srgbClr val="000000"/>
                </a:solidFill>
              </a:rPr>
              <a:t>DS</a:t>
            </a:r>
            <a:r>
              <a:rPr kumimoji="1" lang="zh-CN" altLang="en-US" dirty="0">
                <a:solidFill>
                  <a:srgbClr val="000000"/>
                </a:solidFill>
              </a:rPr>
              <a:t>，</a:t>
            </a:r>
            <a:r>
              <a:rPr kumimoji="1" lang="en-US" altLang="zh-CN" dirty="0">
                <a:solidFill>
                  <a:srgbClr val="000000"/>
                </a:solidFill>
              </a:rPr>
              <a:t>SS</a:t>
            </a:r>
            <a:r>
              <a:rPr kumimoji="1" lang="zh-CN" altLang="en-US" dirty="0">
                <a:solidFill>
                  <a:srgbClr val="000000"/>
                </a:solidFill>
              </a:rPr>
              <a:t>，</a:t>
            </a:r>
            <a:r>
              <a:rPr kumimoji="1" lang="en-US" altLang="zh-CN" dirty="0" err="1">
                <a:solidFill>
                  <a:srgbClr val="000000"/>
                </a:solidFill>
              </a:rPr>
              <a:t>ES</a:t>
            </a:r>
            <a:r>
              <a:rPr kumimoji="1" lang="zh-CN" altLang="en-US" dirty="0">
                <a:solidFill>
                  <a:srgbClr val="000000"/>
                </a:solidFill>
              </a:rPr>
              <a:t>决定      </a:t>
            </a:r>
            <a:r>
              <a:rPr kumimoji="1" lang="zh-CN" altLang="en-US" b="1" dirty="0">
                <a:solidFill>
                  <a:srgbClr val="CC3300"/>
                </a:solidFill>
              </a:rPr>
              <a:t>段内偏移量（段内有效地址</a:t>
            </a:r>
            <a:r>
              <a:rPr kumimoji="1" lang="en-US" altLang="zh-CN" b="1" dirty="0" err="1">
                <a:solidFill>
                  <a:srgbClr val="CC3300"/>
                </a:solidFill>
              </a:rPr>
              <a:t>EA</a:t>
            </a:r>
            <a:r>
              <a:rPr kumimoji="1" lang="zh-CN" altLang="en-US" b="1" dirty="0">
                <a:solidFill>
                  <a:srgbClr val="CC3300"/>
                </a:solidFill>
              </a:rPr>
              <a:t>）</a:t>
            </a:r>
            <a:r>
              <a:rPr kumimoji="1" lang="en-US" altLang="zh-CN" dirty="0">
                <a:solidFill>
                  <a:schemeClr val="tx2"/>
                </a:solidFill>
                <a:latin typeface="Arial" panose="020B0604020202020204" pitchFamily="34" charset="0"/>
              </a:rPr>
              <a:t>——</a:t>
            </a:r>
            <a:r>
              <a:rPr kumimoji="1" lang="zh-CN" altLang="en-US" dirty="0">
                <a:solidFill>
                  <a:srgbClr val="000000"/>
                </a:solidFill>
              </a:rPr>
              <a:t>（该单元相对于段基址的距离）</a:t>
            </a: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183</a:t>
            </a:fld>
            <a:endParaRPr lang="en-US" altLang="zh-CN" dirty="0"/>
          </a:p>
        </p:txBody>
      </p:sp>
    </p:spTree>
    <p:extLst>
      <p:ext uri="{BB962C8B-B14F-4D97-AF65-F5344CB8AC3E}">
        <p14:creationId xmlns:p14="http://schemas.microsoft.com/office/powerpoint/2010/main" val="2655668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idx="4294967295"/>
          </p:nvPr>
        </p:nvSpPr>
        <p:spPr>
          <a:xfrm>
            <a:off x="11398" y="32523"/>
            <a:ext cx="8001000" cy="679450"/>
          </a:xfrm>
        </p:spPr>
        <p:txBody>
          <a:bodyPr/>
          <a:lstStyle/>
          <a:p>
            <a:pPr eaLnBrk="1" hangingPunct="1">
              <a:defRPr/>
            </a:pPr>
            <a:r>
              <a:rPr lang="zh-CN" altLang="en-US" sz="3000" dirty="0" smtClean="0"/>
              <a:t>逻辑地址和物理地址</a:t>
            </a:r>
          </a:p>
        </p:txBody>
      </p:sp>
      <p:sp>
        <p:nvSpPr>
          <p:cNvPr id="2" name="灯片编号占位符 1"/>
          <p:cNvSpPr>
            <a:spLocks noGrp="1"/>
          </p:cNvSpPr>
          <p:nvPr>
            <p:ph type="sldNum" sz="quarter" idx="4294967295"/>
          </p:nvPr>
        </p:nvSpPr>
        <p:spPr>
          <a:xfrm>
            <a:off x="8419008" y="6210770"/>
            <a:ext cx="723900" cy="476250"/>
          </a:xfrm>
        </p:spPr>
        <p:txBody>
          <a:bodyPr/>
          <a:lstStyle/>
          <a:p>
            <a:pPr>
              <a:defRPr/>
            </a:pPr>
            <a:fld id="{2CBDD8E5-CFFD-4B64-A86D-84C96B57E587}" type="slidenum">
              <a:rPr lang="en-US" altLang="zh-CN" smtClean="0"/>
              <a:pPr>
                <a:defRPr/>
              </a:pPr>
              <a:t>184</a:t>
            </a:fld>
            <a:endParaRPr lang="en-US" altLang="zh-CN" dirty="0"/>
          </a:p>
        </p:txBody>
      </p:sp>
      <p:sp>
        <p:nvSpPr>
          <p:cNvPr id="232452" name="Line 4"/>
          <p:cNvSpPr>
            <a:spLocks noChangeShapeType="1"/>
          </p:cNvSpPr>
          <p:nvPr/>
        </p:nvSpPr>
        <p:spPr bwMode="auto">
          <a:xfrm>
            <a:off x="1835150" y="1079971"/>
            <a:ext cx="1152525" cy="0"/>
          </a:xfrm>
          <a:prstGeom prst="line">
            <a:avLst/>
          </a:prstGeom>
          <a:noFill/>
          <a:ln w="28575">
            <a:solidFill>
              <a:srgbClr val="FFCC00"/>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436229" name="Text Box 5"/>
          <p:cNvSpPr txBox="1">
            <a:spLocks noChangeArrowheads="1"/>
          </p:cNvSpPr>
          <p:nvPr/>
        </p:nvSpPr>
        <p:spPr bwMode="auto">
          <a:xfrm>
            <a:off x="2916238" y="792634"/>
            <a:ext cx="2160587" cy="457200"/>
          </a:xfrm>
          <a:prstGeom prst="rect">
            <a:avLst/>
          </a:prstGeom>
          <a:noFill/>
          <a:ln w="9525">
            <a:noFill/>
            <a:miter lim="800000"/>
            <a:headEnd/>
            <a:tailEnd/>
          </a:ln>
          <a:effectLst/>
        </p:spPr>
        <p:txBody>
          <a:bodyPr>
            <a:spAutoFit/>
          </a:bodyPr>
          <a:lstStyle/>
          <a:p>
            <a:pPr marL="342900" indent="-342900" eaLnBrk="1" hangingPunct="1">
              <a:spcBef>
                <a:spcPct val="20000"/>
              </a:spcBef>
              <a:buClr>
                <a:schemeClr val="hlink"/>
              </a:buClr>
              <a:defRPr/>
            </a:pPr>
            <a:r>
              <a:rPr lang="zh-CN" altLang="en-US" sz="2400" b="1">
                <a:effectLst>
                  <a:outerShdw blurRad="38100" dist="38100" dir="2700000" algn="tl">
                    <a:srgbClr val="000000"/>
                  </a:outerShdw>
                </a:effectLst>
                <a:latin typeface="Arial" pitchFamily="34" charset="0"/>
              </a:rPr>
              <a:t>物理地址</a:t>
            </a:r>
          </a:p>
        </p:txBody>
      </p:sp>
      <p:sp>
        <p:nvSpPr>
          <p:cNvPr id="436230" name="Text Box 6"/>
          <p:cNvSpPr txBox="1">
            <a:spLocks noChangeArrowheads="1"/>
          </p:cNvSpPr>
          <p:nvPr/>
        </p:nvSpPr>
        <p:spPr bwMode="auto">
          <a:xfrm>
            <a:off x="468313" y="792634"/>
            <a:ext cx="2160587" cy="457200"/>
          </a:xfrm>
          <a:prstGeom prst="rect">
            <a:avLst/>
          </a:prstGeom>
          <a:noFill/>
          <a:ln w="9525">
            <a:noFill/>
            <a:miter lim="800000"/>
            <a:headEnd/>
            <a:tailEnd/>
          </a:ln>
          <a:effectLst/>
        </p:spPr>
        <p:txBody>
          <a:bodyPr>
            <a:spAutoFit/>
          </a:bodyPr>
          <a:lstStyle/>
          <a:p>
            <a:pPr marL="342900" indent="-342900" eaLnBrk="1" hangingPunct="1">
              <a:spcBef>
                <a:spcPct val="20000"/>
              </a:spcBef>
              <a:buClr>
                <a:schemeClr val="hlink"/>
              </a:buClr>
              <a:defRPr/>
            </a:pPr>
            <a:r>
              <a:rPr lang="zh-CN" altLang="en-US" sz="2400" b="1" dirty="0">
                <a:effectLst>
                  <a:outerShdw blurRad="38100" dist="38100" dir="2700000" algn="tl">
                    <a:srgbClr val="000000"/>
                  </a:outerShdw>
                </a:effectLst>
                <a:latin typeface="Arial" pitchFamily="34" charset="0"/>
              </a:rPr>
              <a:t>逻辑地址</a:t>
            </a:r>
          </a:p>
        </p:txBody>
      </p:sp>
      <p:sp>
        <p:nvSpPr>
          <p:cNvPr id="232455" name="Line 7"/>
          <p:cNvSpPr>
            <a:spLocks noChangeShapeType="1"/>
          </p:cNvSpPr>
          <p:nvPr/>
        </p:nvSpPr>
        <p:spPr bwMode="auto">
          <a:xfrm>
            <a:off x="5902325" y="1079971"/>
            <a:ext cx="1152525" cy="0"/>
          </a:xfrm>
          <a:prstGeom prst="line">
            <a:avLst/>
          </a:prstGeom>
          <a:noFill/>
          <a:ln w="28575">
            <a:solidFill>
              <a:srgbClr val="FFCC00"/>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436232" name="Text Box 8"/>
          <p:cNvSpPr txBox="1">
            <a:spLocks noChangeArrowheads="1"/>
          </p:cNvSpPr>
          <p:nvPr/>
        </p:nvSpPr>
        <p:spPr bwMode="auto">
          <a:xfrm>
            <a:off x="6983413" y="792634"/>
            <a:ext cx="2160587" cy="457200"/>
          </a:xfrm>
          <a:prstGeom prst="rect">
            <a:avLst/>
          </a:prstGeom>
          <a:noFill/>
          <a:ln w="9525">
            <a:noFill/>
            <a:miter lim="800000"/>
            <a:headEnd/>
            <a:tailEnd/>
          </a:ln>
          <a:effectLst/>
        </p:spPr>
        <p:txBody>
          <a:bodyPr>
            <a:spAutoFit/>
          </a:bodyPr>
          <a:lstStyle/>
          <a:p>
            <a:pPr marL="342900" indent="-342900" eaLnBrk="1" hangingPunct="1">
              <a:spcBef>
                <a:spcPct val="20000"/>
              </a:spcBef>
              <a:buClr>
                <a:schemeClr val="hlink"/>
              </a:buClr>
              <a:defRPr/>
            </a:pPr>
            <a:r>
              <a:rPr lang="zh-CN" altLang="en-US" sz="2400" b="1">
                <a:effectLst>
                  <a:outerShdw blurRad="38100" dist="38100" dir="2700000" algn="tl">
                    <a:srgbClr val="000000"/>
                  </a:outerShdw>
                </a:effectLst>
                <a:latin typeface="Arial" pitchFamily="34" charset="0"/>
              </a:rPr>
              <a:t>逻辑地址</a:t>
            </a:r>
          </a:p>
        </p:txBody>
      </p:sp>
      <p:sp>
        <p:nvSpPr>
          <p:cNvPr id="436233" name="Text Box 9"/>
          <p:cNvSpPr txBox="1">
            <a:spLocks noChangeArrowheads="1"/>
          </p:cNvSpPr>
          <p:nvPr/>
        </p:nvSpPr>
        <p:spPr bwMode="auto">
          <a:xfrm>
            <a:off x="4535488" y="792634"/>
            <a:ext cx="2160587" cy="457200"/>
          </a:xfrm>
          <a:prstGeom prst="rect">
            <a:avLst/>
          </a:prstGeom>
          <a:noFill/>
          <a:ln w="9525">
            <a:noFill/>
            <a:miter lim="800000"/>
            <a:headEnd/>
            <a:tailEnd/>
          </a:ln>
          <a:effectLst/>
        </p:spPr>
        <p:txBody>
          <a:bodyPr>
            <a:spAutoFit/>
          </a:bodyPr>
          <a:lstStyle/>
          <a:p>
            <a:pPr marL="342900" indent="-342900" eaLnBrk="1" hangingPunct="1">
              <a:spcBef>
                <a:spcPct val="20000"/>
              </a:spcBef>
              <a:buClr>
                <a:schemeClr val="hlink"/>
              </a:buClr>
              <a:defRPr/>
            </a:pPr>
            <a:r>
              <a:rPr lang="zh-CN" altLang="en-US" sz="2400" b="1">
                <a:effectLst>
                  <a:outerShdw blurRad="38100" dist="38100" dir="2700000" algn="tl">
                    <a:srgbClr val="000000"/>
                  </a:outerShdw>
                </a:effectLst>
                <a:latin typeface="Arial" pitchFamily="34" charset="0"/>
              </a:rPr>
              <a:t>物理地址</a:t>
            </a:r>
          </a:p>
        </p:txBody>
      </p:sp>
      <p:pic>
        <p:nvPicPr>
          <p:cNvPr id="2324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11771"/>
            <a:ext cx="440055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245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0550" y="1447970"/>
            <a:ext cx="4573151" cy="537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567158"/>
      </p:ext>
    </p:extLst>
  </p:cSld>
  <p:clrMapOvr>
    <a:masterClrMapping/>
  </p:clrMapOvr>
  <mc:AlternateContent xmlns:mc="http://schemas.openxmlformats.org/markup-compatibility/2006">
    <mc:Choice xmlns:p14="http://schemas.microsoft.com/office/powerpoint/2010/main" Requires="p14">
      <p:transition spd="med" p14:dur="700" advTm="191282">
        <p:fade/>
      </p:transition>
    </mc:Choice>
    <mc:Fallback>
      <p:transition spd="med" advTm="191282">
        <p:fade/>
      </p:transition>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4. 8086</a:t>
            </a:r>
            <a:r>
              <a:rPr lang="zh-CN" altLang="en-US" b="1" dirty="0" smtClean="0">
                <a:latin typeface="仿宋_GB2312" pitchFamily="49" charset="-122"/>
                <a:cs typeface="Times New Roman" pitchFamily="18" charset="0"/>
              </a:rPr>
              <a:t>的存储器结构</a:t>
            </a:r>
            <a:r>
              <a:rPr lang="en-US" altLang="zh-CN" b="1" dirty="0" smtClean="0">
                <a:latin typeface="仿宋_GB2312" pitchFamily="49" charset="-122"/>
                <a:cs typeface="Times New Roman" pitchFamily="18" charset="0"/>
              </a:rPr>
              <a:t>—</a:t>
            </a:r>
            <a:r>
              <a:rPr lang="zh-CN" altLang="en-US" b="1" dirty="0" smtClean="0">
                <a:latin typeface="仿宋_GB2312" pitchFamily="49" charset="-122"/>
                <a:cs typeface="Times New Roman" pitchFamily="18" charset="0"/>
              </a:rPr>
              <a:t>逻辑地址与物理地址</a:t>
            </a:r>
            <a:endParaRPr lang="en-US" altLang="zh-CN" b="1" dirty="0" smtClean="0">
              <a:latin typeface="仿宋_GB2312" pitchFamily="49" charset="-122"/>
              <a:cs typeface="Times New Roman" pitchFamily="18" charset="0"/>
            </a:endParaRPr>
          </a:p>
          <a:p>
            <a:pPr eaLnBrk="1" hangingPunct="1">
              <a:defRPr/>
            </a:pPr>
            <a:r>
              <a:rPr lang="zh-CN" altLang="en-US" dirty="0"/>
              <a:t>段地址来源于</a:t>
            </a:r>
            <a:r>
              <a:rPr lang="en-US" altLang="zh-CN" dirty="0"/>
              <a:t>4</a:t>
            </a:r>
            <a:r>
              <a:rPr lang="zh-CN" altLang="en-US" dirty="0"/>
              <a:t>个段寄存器，偏移地址来源于</a:t>
            </a:r>
            <a:r>
              <a:rPr lang="en-US" altLang="zh-CN" dirty="0"/>
              <a:t>IP</a:t>
            </a:r>
            <a:r>
              <a:rPr lang="zh-CN" altLang="en-US" dirty="0"/>
              <a:t>和</a:t>
            </a:r>
            <a:r>
              <a:rPr lang="en-US" altLang="zh-CN" dirty="0"/>
              <a:t>SP</a:t>
            </a:r>
            <a:r>
              <a:rPr lang="zh-CN" altLang="en-US" dirty="0"/>
              <a:t>、</a:t>
            </a:r>
            <a:r>
              <a:rPr lang="en-US" altLang="zh-CN" dirty="0"/>
              <a:t>BP</a:t>
            </a:r>
            <a:r>
              <a:rPr lang="zh-CN" altLang="en-US" dirty="0"/>
              <a:t>、</a:t>
            </a:r>
            <a:r>
              <a:rPr lang="en-US" altLang="zh-CN" dirty="0"/>
              <a:t>SI</a:t>
            </a:r>
            <a:r>
              <a:rPr lang="zh-CN" altLang="en-US" dirty="0"/>
              <a:t>、</a:t>
            </a:r>
            <a:r>
              <a:rPr lang="en-US" altLang="zh-CN" dirty="0"/>
              <a:t>DI</a:t>
            </a:r>
            <a:r>
              <a:rPr lang="zh-CN" altLang="en-US" dirty="0"/>
              <a:t>。寻址时到底使用哪个寄存器或哪些寄存器的组合，</a:t>
            </a:r>
            <a:r>
              <a:rPr lang="en-US" altLang="zh-CN" dirty="0"/>
              <a:t>BIU</a:t>
            </a:r>
            <a:r>
              <a:rPr lang="zh-CN" altLang="en-US" dirty="0"/>
              <a:t>将根据执行操作的要求确定。 </a:t>
            </a:r>
          </a:p>
          <a:p>
            <a:pPr lvl="0" indent="0" eaLnBrk="1" hangingPunct="1">
              <a:buClr>
                <a:srgbClr val="CC0000"/>
              </a:buClr>
              <a:buNone/>
              <a:defRPr/>
            </a:pPr>
            <a:endParaRPr lang="en-US" altLang="zh-CN" dirty="0">
              <a:solidFill>
                <a:srgbClr val="000000"/>
              </a:solidFill>
            </a:endParaRPr>
          </a:p>
          <a:p>
            <a:pPr eaLnBrk="1" hangingPunct="1">
              <a:spcBef>
                <a:spcPct val="50000"/>
              </a:spcBef>
              <a:buClrTx/>
              <a:buNone/>
            </a:pPr>
            <a:endParaRPr lang="zh-CN" altLang="en-US" b="1" dirty="0" smtClean="0">
              <a:latin typeface="仿宋_GB2312" pitchFamily="49" charset="-122"/>
              <a:cs typeface="Times New Roman" pitchFamily="18" charset="0"/>
            </a:endParaRP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185</a:t>
            </a:fld>
            <a:endParaRPr lang="en-US" altLang="zh-CN" dirty="0"/>
          </a:p>
        </p:txBody>
      </p:sp>
      <p:pic>
        <p:nvPicPr>
          <p:cNvPr id="5" name="Picture 5" descr="表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98" y="3501008"/>
            <a:ext cx="7704137"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3558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4. 8086</a:t>
            </a:r>
            <a:r>
              <a:rPr lang="zh-CN" altLang="en-US" b="1" dirty="0" smtClean="0">
                <a:latin typeface="仿宋_GB2312" pitchFamily="49" charset="-122"/>
                <a:cs typeface="Times New Roman" pitchFamily="18" charset="0"/>
              </a:rPr>
              <a:t>的存储器结构</a:t>
            </a:r>
            <a:r>
              <a:rPr lang="en-US" altLang="zh-CN" b="1" dirty="0" smtClean="0">
                <a:latin typeface="仿宋_GB2312" pitchFamily="49" charset="-122"/>
                <a:cs typeface="Times New Roman" pitchFamily="18" charset="0"/>
              </a:rPr>
              <a:t>—</a:t>
            </a:r>
            <a:r>
              <a:rPr lang="zh-CN" altLang="en-US" b="1" dirty="0" smtClean="0">
                <a:latin typeface="仿宋_GB2312" pitchFamily="49" charset="-122"/>
                <a:cs typeface="Times New Roman" pitchFamily="18" charset="0"/>
              </a:rPr>
              <a:t>几点说明</a:t>
            </a:r>
            <a:endParaRPr lang="en-US" altLang="zh-CN" b="1" dirty="0" smtClean="0">
              <a:latin typeface="仿宋_GB2312" pitchFamily="49" charset="-122"/>
              <a:cs typeface="Times New Roman" pitchFamily="18" charset="0"/>
            </a:endParaRPr>
          </a:p>
          <a:p>
            <a:pPr eaLnBrk="1" hangingPunct="1">
              <a:buNone/>
            </a:pPr>
            <a:r>
              <a:rPr lang="zh-CN" altLang="en-US" dirty="0" smtClean="0"/>
              <a:t></a:t>
            </a:r>
            <a:r>
              <a:rPr lang="en-US" altLang="zh-CN" dirty="0"/>
              <a:t>①</a:t>
            </a:r>
            <a:r>
              <a:rPr lang="zh-CN" altLang="en-US" dirty="0"/>
              <a:t>每个存储单元的物理地址都是将段地址乘以</a:t>
            </a:r>
            <a:r>
              <a:rPr lang="en-US" altLang="zh-CN" dirty="0"/>
              <a:t>16,</a:t>
            </a:r>
            <a:r>
              <a:rPr lang="zh-CN" altLang="en-US" dirty="0"/>
              <a:t>再加上偏移量计算得到的，这样，同一个物理地址可以由不同的段地址和偏移量组合得到。</a:t>
            </a:r>
          </a:p>
          <a:p>
            <a:pPr eaLnBrk="1" hangingPunct="1">
              <a:buNone/>
            </a:pPr>
            <a:r>
              <a:rPr lang="zh-CN" altLang="en-US" dirty="0"/>
              <a:t>②尽管代码段、数据段、堆栈段及附加段都可为</a:t>
            </a:r>
            <a:r>
              <a:rPr lang="en-US" altLang="zh-CN" dirty="0" err="1"/>
              <a:t>64KB</a:t>
            </a:r>
            <a:r>
              <a:rPr lang="zh-CN" altLang="en-US" dirty="0"/>
              <a:t>，</a:t>
            </a:r>
            <a:r>
              <a:rPr kumimoji="1" lang="zh-CN" altLang="en-US" dirty="0">
                <a:solidFill>
                  <a:srgbClr val="000000"/>
                </a:solidFill>
              </a:rPr>
              <a:t>允许各逻辑段在整个存储空间浮动，段与段之间可以是连续的，也可以是分开的或</a:t>
            </a:r>
            <a:r>
              <a:rPr lang="zh-CN" altLang="en-US" dirty="0"/>
              <a:t>段之间可以有互相覆盖的地方。</a:t>
            </a:r>
            <a:endParaRPr lang="en-US" altLang="zh-CN" baseline="-25000" dirty="0"/>
          </a:p>
          <a:p>
            <a:pPr eaLnBrk="1" hangingPunct="1">
              <a:spcBef>
                <a:spcPct val="50000"/>
              </a:spcBef>
              <a:buClrTx/>
              <a:buNone/>
            </a:pPr>
            <a:endParaRPr lang="zh-CN" altLang="en-US" dirty="0"/>
          </a:p>
          <a:p>
            <a:pPr eaLnBrk="1" hangingPunct="1">
              <a:spcBef>
                <a:spcPct val="50000"/>
              </a:spcBef>
              <a:buClrTx/>
              <a:buNone/>
            </a:pPr>
            <a:endParaRPr lang="zh-CN" altLang="en-US" b="1" dirty="0" smtClean="0">
              <a:latin typeface="仿宋_GB2312" pitchFamily="49" charset="-122"/>
              <a:cs typeface="Times New Roman" pitchFamily="18" charset="0"/>
            </a:endParaRP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186</a:t>
            </a:fld>
            <a:endParaRPr lang="en-US" altLang="zh-CN" dirty="0"/>
          </a:p>
        </p:txBody>
      </p:sp>
    </p:spTree>
    <p:extLst>
      <p:ext uri="{BB962C8B-B14F-4D97-AF65-F5344CB8AC3E}">
        <p14:creationId xmlns:p14="http://schemas.microsoft.com/office/powerpoint/2010/main" val="1875557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420100" y="6245225"/>
            <a:ext cx="723900" cy="476250"/>
          </a:xfrm>
        </p:spPr>
        <p:txBody>
          <a:bodyPr/>
          <a:lstStyle/>
          <a:p>
            <a:pPr>
              <a:defRPr/>
            </a:pPr>
            <a:fld id="{2CBDD8E5-CFFD-4B64-A86D-84C96B57E587}" type="slidenum">
              <a:rPr lang="en-US" altLang="zh-CN" smtClean="0"/>
              <a:pPr>
                <a:defRPr/>
              </a:pPr>
              <a:t>187</a:t>
            </a:fld>
            <a:endParaRPr lang="en-US" altLang="zh-CN" dirty="0"/>
          </a:p>
        </p:txBody>
      </p:sp>
      <p:grpSp>
        <p:nvGrpSpPr>
          <p:cNvPr id="228355" name="Group 5"/>
          <p:cNvGrpSpPr>
            <a:grpSpLocks/>
          </p:cNvGrpSpPr>
          <p:nvPr/>
        </p:nvGrpSpPr>
        <p:grpSpPr bwMode="auto">
          <a:xfrm>
            <a:off x="467544" y="332656"/>
            <a:ext cx="7272808" cy="6048672"/>
            <a:chOff x="0" y="960"/>
            <a:chExt cx="3696" cy="3226"/>
          </a:xfrm>
        </p:grpSpPr>
        <p:sp>
          <p:nvSpPr>
            <p:cNvPr id="228356" name="Rectangle 6"/>
            <p:cNvSpPr>
              <a:spLocks noChangeArrowheads="1"/>
            </p:cNvSpPr>
            <p:nvPr/>
          </p:nvSpPr>
          <p:spPr bwMode="auto">
            <a:xfrm>
              <a:off x="1008" y="1440"/>
              <a:ext cx="960" cy="38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b="0">
                <a:latin typeface="Batang" pitchFamily="18" charset="-127"/>
              </a:endParaRPr>
            </a:p>
          </p:txBody>
        </p:sp>
        <p:sp>
          <p:nvSpPr>
            <p:cNvPr id="228357" name="Rectangle 7"/>
            <p:cNvSpPr>
              <a:spLocks noChangeArrowheads="1"/>
            </p:cNvSpPr>
            <p:nvPr/>
          </p:nvSpPr>
          <p:spPr bwMode="auto">
            <a:xfrm>
              <a:off x="1008" y="1824"/>
              <a:ext cx="960" cy="768"/>
            </a:xfrm>
            <a:prstGeom prst="rect">
              <a:avLst/>
            </a:prstGeom>
            <a:solidFill>
              <a:srgbClr val="FFCC00"/>
            </a:solidFill>
            <a:ln w="9525">
              <a:solidFill>
                <a:schemeClr val="tx1"/>
              </a:solidFill>
              <a:miter lim="800000"/>
              <a:headEnd/>
              <a:tailEnd/>
            </a:ln>
          </p:spPr>
          <p:txBody>
            <a:bodyPr wrap="none" anchor="ct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b="0">
                <a:latin typeface="Batang" pitchFamily="18" charset="-127"/>
              </a:endParaRPr>
            </a:p>
          </p:txBody>
        </p:sp>
        <p:sp>
          <p:nvSpPr>
            <p:cNvPr id="228358" name="Rectangle 8"/>
            <p:cNvSpPr>
              <a:spLocks noChangeArrowheads="1"/>
            </p:cNvSpPr>
            <p:nvPr/>
          </p:nvSpPr>
          <p:spPr bwMode="auto">
            <a:xfrm>
              <a:off x="1008" y="2352"/>
              <a:ext cx="960" cy="480"/>
            </a:xfrm>
            <a:prstGeom prst="rect">
              <a:avLst/>
            </a:prstGeom>
            <a:solidFill>
              <a:srgbClr val="FF0000">
                <a:alpha val="50195"/>
              </a:srgbClr>
            </a:solidFill>
            <a:ln w="9525">
              <a:solidFill>
                <a:schemeClr val="tx1"/>
              </a:solidFill>
              <a:miter lim="800000"/>
              <a:headEnd/>
              <a:tailEnd/>
            </a:ln>
          </p:spPr>
          <p:txBody>
            <a:bodyPr wrap="none" anchor="ct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b="0">
                <a:latin typeface="Batang" pitchFamily="18" charset="-127"/>
              </a:endParaRPr>
            </a:p>
          </p:txBody>
        </p:sp>
        <p:sp>
          <p:nvSpPr>
            <p:cNvPr id="228359" name="Rectangle 9"/>
            <p:cNvSpPr>
              <a:spLocks noChangeArrowheads="1"/>
            </p:cNvSpPr>
            <p:nvPr/>
          </p:nvSpPr>
          <p:spPr bwMode="auto">
            <a:xfrm>
              <a:off x="1008" y="3312"/>
              <a:ext cx="960" cy="38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b="0">
                <a:latin typeface="Batang" pitchFamily="18" charset="-127"/>
              </a:endParaRPr>
            </a:p>
          </p:txBody>
        </p:sp>
        <p:sp>
          <p:nvSpPr>
            <p:cNvPr id="228360" name="Rectangle 10"/>
            <p:cNvSpPr>
              <a:spLocks noChangeArrowheads="1"/>
            </p:cNvSpPr>
            <p:nvPr/>
          </p:nvSpPr>
          <p:spPr bwMode="auto">
            <a:xfrm>
              <a:off x="1008" y="1056"/>
              <a:ext cx="960"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b="0">
                <a:latin typeface="Batang" pitchFamily="18" charset="-127"/>
              </a:endParaRPr>
            </a:p>
          </p:txBody>
        </p:sp>
        <p:sp>
          <p:nvSpPr>
            <p:cNvPr id="228361" name="Rectangle 11"/>
            <p:cNvSpPr>
              <a:spLocks noChangeArrowheads="1"/>
            </p:cNvSpPr>
            <p:nvPr/>
          </p:nvSpPr>
          <p:spPr bwMode="auto">
            <a:xfrm>
              <a:off x="1008" y="2832"/>
              <a:ext cx="960"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b="0">
                <a:latin typeface="Batang" pitchFamily="18" charset="-127"/>
              </a:endParaRPr>
            </a:p>
          </p:txBody>
        </p:sp>
        <p:sp>
          <p:nvSpPr>
            <p:cNvPr id="228362" name="Rectangle 12"/>
            <p:cNvSpPr>
              <a:spLocks noChangeArrowheads="1"/>
            </p:cNvSpPr>
            <p:nvPr/>
          </p:nvSpPr>
          <p:spPr bwMode="auto">
            <a:xfrm>
              <a:off x="1008" y="3696"/>
              <a:ext cx="960"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b="0">
                <a:latin typeface="Batang" pitchFamily="18" charset="-127"/>
              </a:endParaRPr>
            </a:p>
          </p:txBody>
        </p:sp>
        <p:sp>
          <p:nvSpPr>
            <p:cNvPr id="228363" name="Text Box 13"/>
            <p:cNvSpPr txBox="1">
              <a:spLocks noChangeArrowheads="1"/>
            </p:cNvSpPr>
            <p:nvPr/>
          </p:nvSpPr>
          <p:spPr bwMode="auto">
            <a:xfrm>
              <a:off x="336" y="960"/>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b="0" dirty="0" err="1">
                  <a:latin typeface="Times New Roman" panose="02020603050405020304" pitchFamily="18" charset="0"/>
                </a:rPr>
                <a:t>00000H</a:t>
              </a:r>
              <a:endParaRPr kumimoji="1" lang="en-US" altLang="zh-CN" b="0" dirty="0">
                <a:latin typeface="Times New Roman" panose="02020603050405020304" pitchFamily="18" charset="0"/>
              </a:endParaRPr>
            </a:p>
          </p:txBody>
        </p:sp>
        <p:sp>
          <p:nvSpPr>
            <p:cNvPr id="228364" name="Text Box 14"/>
            <p:cNvSpPr txBox="1">
              <a:spLocks noChangeArrowheads="1"/>
            </p:cNvSpPr>
            <p:nvPr/>
          </p:nvSpPr>
          <p:spPr bwMode="auto">
            <a:xfrm>
              <a:off x="2448" y="2112"/>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2000" b="0">
                  <a:latin typeface="Times New Roman" panose="02020603050405020304" pitchFamily="18" charset="0"/>
                </a:rPr>
                <a:t>逻辑段</a:t>
              </a:r>
              <a:r>
                <a:rPr kumimoji="1" lang="en-US" altLang="zh-CN" sz="2000" b="0">
                  <a:latin typeface="Times New Roman" panose="02020603050405020304" pitchFamily="18" charset="0"/>
                </a:rPr>
                <a:t>2&lt;=64KB</a:t>
              </a:r>
              <a:endParaRPr kumimoji="1" lang="en-US" altLang="zh-CN" b="0">
                <a:latin typeface="Times New Roman" panose="02020603050405020304" pitchFamily="18" charset="0"/>
              </a:endParaRPr>
            </a:p>
          </p:txBody>
        </p:sp>
        <p:sp>
          <p:nvSpPr>
            <p:cNvPr id="228365" name="Text Box 15"/>
            <p:cNvSpPr txBox="1">
              <a:spLocks noChangeArrowheads="1"/>
            </p:cNvSpPr>
            <p:nvPr/>
          </p:nvSpPr>
          <p:spPr bwMode="auto">
            <a:xfrm>
              <a:off x="0" y="1344"/>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2000" b="0">
                  <a:latin typeface="Times New Roman" panose="02020603050405020304" pitchFamily="18" charset="0"/>
                </a:rPr>
                <a:t>逻辑段</a:t>
              </a:r>
              <a:r>
                <a:rPr kumimoji="1" lang="en-US" altLang="zh-CN" sz="2000" b="0">
                  <a:latin typeface="Times New Roman" panose="02020603050405020304" pitchFamily="18" charset="0"/>
                </a:rPr>
                <a:t>1</a:t>
              </a:r>
              <a:r>
                <a:rPr kumimoji="1" lang="zh-CN" altLang="en-US" sz="2000" b="0">
                  <a:latin typeface="Times New Roman" panose="02020603050405020304" pitchFamily="18" charset="0"/>
                </a:rPr>
                <a:t>起点</a:t>
              </a:r>
              <a:endParaRPr kumimoji="1" lang="zh-CN" altLang="en-US" b="0">
                <a:latin typeface="Times New Roman" panose="02020603050405020304" pitchFamily="18" charset="0"/>
              </a:endParaRPr>
            </a:p>
          </p:txBody>
        </p:sp>
        <p:sp>
          <p:nvSpPr>
            <p:cNvPr id="228366" name="Text Box 16"/>
            <p:cNvSpPr txBox="1">
              <a:spLocks noChangeArrowheads="1"/>
            </p:cNvSpPr>
            <p:nvPr/>
          </p:nvSpPr>
          <p:spPr bwMode="auto">
            <a:xfrm>
              <a:off x="0" y="1728"/>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2000" b="0">
                  <a:latin typeface="Times New Roman" panose="02020603050405020304" pitchFamily="18" charset="0"/>
                </a:rPr>
                <a:t>逻辑段</a:t>
              </a:r>
              <a:r>
                <a:rPr kumimoji="1" lang="en-US" altLang="zh-CN" sz="2000" b="0">
                  <a:latin typeface="Times New Roman" panose="02020603050405020304" pitchFamily="18" charset="0"/>
                </a:rPr>
                <a:t>2</a:t>
              </a:r>
              <a:r>
                <a:rPr kumimoji="1" lang="zh-CN" altLang="en-US" sz="2000" b="0">
                  <a:latin typeface="Times New Roman" panose="02020603050405020304" pitchFamily="18" charset="0"/>
                </a:rPr>
                <a:t>起点</a:t>
              </a:r>
              <a:endParaRPr kumimoji="1" lang="zh-CN" altLang="en-US" b="0">
                <a:latin typeface="Times New Roman" panose="02020603050405020304" pitchFamily="18" charset="0"/>
              </a:endParaRPr>
            </a:p>
          </p:txBody>
        </p:sp>
        <p:sp>
          <p:nvSpPr>
            <p:cNvPr id="228367" name="Text Box 17"/>
            <p:cNvSpPr txBox="1">
              <a:spLocks noChangeArrowheads="1"/>
            </p:cNvSpPr>
            <p:nvPr/>
          </p:nvSpPr>
          <p:spPr bwMode="auto">
            <a:xfrm>
              <a:off x="0" y="2256"/>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2000" b="0">
                  <a:latin typeface="Times New Roman" panose="02020603050405020304" pitchFamily="18" charset="0"/>
                </a:rPr>
                <a:t>逻辑段</a:t>
              </a:r>
              <a:r>
                <a:rPr kumimoji="1" lang="en-US" altLang="zh-CN" sz="2000" b="0">
                  <a:latin typeface="Times New Roman" panose="02020603050405020304" pitchFamily="18" charset="0"/>
                </a:rPr>
                <a:t>3</a:t>
              </a:r>
              <a:r>
                <a:rPr kumimoji="1" lang="zh-CN" altLang="en-US" sz="2000" b="0">
                  <a:latin typeface="Times New Roman" panose="02020603050405020304" pitchFamily="18" charset="0"/>
                </a:rPr>
                <a:t>起点</a:t>
              </a:r>
              <a:endParaRPr kumimoji="1" lang="zh-CN" altLang="en-US" b="0">
                <a:latin typeface="Times New Roman" panose="02020603050405020304" pitchFamily="18" charset="0"/>
              </a:endParaRPr>
            </a:p>
          </p:txBody>
        </p:sp>
        <p:sp>
          <p:nvSpPr>
            <p:cNvPr id="228368" name="Text Box 18"/>
            <p:cNvSpPr txBox="1">
              <a:spLocks noChangeArrowheads="1"/>
            </p:cNvSpPr>
            <p:nvPr/>
          </p:nvSpPr>
          <p:spPr bwMode="auto">
            <a:xfrm>
              <a:off x="0" y="3264"/>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2000" b="0">
                  <a:latin typeface="Times New Roman" panose="02020603050405020304" pitchFamily="18" charset="0"/>
                </a:rPr>
                <a:t>逻辑段</a:t>
              </a:r>
              <a:r>
                <a:rPr kumimoji="1" lang="en-US" altLang="zh-CN" sz="2000" b="0">
                  <a:latin typeface="Times New Roman" panose="02020603050405020304" pitchFamily="18" charset="0"/>
                </a:rPr>
                <a:t>4</a:t>
              </a:r>
              <a:r>
                <a:rPr kumimoji="1" lang="zh-CN" altLang="en-US" sz="2000" b="0">
                  <a:latin typeface="Times New Roman" panose="02020603050405020304" pitchFamily="18" charset="0"/>
                </a:rPr>
                <a:t>起点</a:t>
              </a:r>
              <a:endParaRPr kumimoji="1" lang="zh-CN" altLang="en-US" b="0">
                <a:latin typeface="Times New Roman" panose="02020603050405020304" pitchFamily="18" charset="0"/>
              </a:endParaRPr>
            </a:p>
          </p:txBody>
        </p:sp>
        <p:sp>
          <p:nvSpPr>
            <p:cNvPr id="228369" name="Text Box 19"/>
            <p:cNvSpPr txBox="1">
              <a:spLocks noChangeArrowheads="1"/>
            </p:cNvSpPr>
            <p:nvPr/>
          </p:nvSpPr>
          <p:spPr bwMode="auto">
            <a:xfrm>
              <a:off x="288" y="3936"/>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b="0" dirty="0">
                  <a:latin typeface="Times New Roman" panose="02020603050405020304" pitchFamily="18" charset="0"/>
                </a:rPr>
                <a:t>FFFFFH</a:t>
              </a:r>
              <a:endParaRPr kumimoji="1" lang="en-US" altLang="zh-CN" b="0" dirty="0">
                <a:latin typeface="Times New Roman" panose="02020603050405020304" pitchFamily="18" charset="0"/>
              </a:endParaRPr>
            </a:p>
          </p:txBody>
        </p:sp>
        <p:sp>
          <p:nvSpPr>
            <p:cNvPr id="228370" name="AutoShape 20"/>
            <p:cNvSpPr>
              <a:spLocks/>
            </p:cNvSpPr>
            <p:nvPr/>
          </p:nvSpPr>
          <p:spPr bwMode="auto">
            <a:xfrm>
              <a:off x="2016" y="1440"/>
              <a:ext cx="144" cy="384"/>
            </a:xfrm>
            <a:prstGeom prst="rightBrace">
              <a:avLst>
                <a:gd name="adj1" fmla="val 22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b="0">
                <a:latin typeface="Batang" pitchFamily="18" charset="-127"/>
              </a:endParaRPr>
            </a:p>
          </p:txBody>
        </p:sp>
        <p:sp>
          <p:nvSpPr>
            <p:cNvPr id="228371" name="AutoShape 21"/>
            <p:cNvSpPr>
              <a:spLocks/>
            </p:cNvSpPr>
            <p:nvPr/>
          </p:nvSpPr>
          <p:spPr bwMode="auto">
            <a:xfrm>
              <a:off x="2256" y="1872"/>
              <a:ext cx="192" cy="720"/>
            </a:xfrm>
            <a:prstGeom prst="rightBrace">
              <a:avLst>
                <a:gd name="adj1" fmla="val 312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b="0">
                <a:latin typeface="Batang" pitchFamily="18" charset="-127"/>
              </a:endParaRPr>
            </a:p>
          </p:txBody>
        </p:sp>
        <p:sp>
          <p:nvSpPr>
            <p:cNvPr id="228372" name="AutoShape 22"/>
            <p:cNvSpPr>
              <a:spLocks/>
            </p:cNvSpPr>
            <p:nvPr/>
          </p:nvSpPr>
          <p:spPr bwMode="auto">
            <a:xfrm>
              <a:off x="2064" y="2352"/>
              <a:ext cx="144" cy="480"/>
            </a:xfrm>
            <a:prstGeom prst="rightBrace">
              <a:avLst>
                <a:gd name="adj1" fmla="val 27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b="0">
                <a:latin typeface="Batang" pitchFamily="18" charset="-127"/>
              </a:endParaRPr>
            </a:p>
          </p:txBody>
        </p:sp>
        <p:sp>
          <p:nvSpPr>
            <p:cNvPr id="228373" name="Text Box 23"/>
            <p:cNvSpPr txBox="1">
              <a:spLocks noChangeArrowheads="1"/>
            </p:cNvSpPr>
            <p:nvPr/>
          </p:nvSpPr>
          <p:spPr bwMode="auto">
            <a:xfrm>
              <a:off x="2160" y="1488"/>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2000" b="0">
                  <a:latin typeface="Times New Roman" panose="02020603050405020304" pitchFamily="18" charset="0"/>
                </a:rPr>
                <a:t>逻辑段</a:t>
              </a:r>
              <a:r>
                <a:rPr kumimoji="1" lang="en-US" altLang="zh-CN" sz="2000" b="0">
                  <a:latin typeface="Times New Roman" panose="02020603050405020304" pitchFamily="18" charset="0"/>
                </a:rPr>
                <a:t>1&lt;=64KB</a:t>
              </a:r>
              <a:endParaRPr kumimoji="1" lang="en-US" altLang="zh-CN" b="0">
                <a:latin typeface="Times New Roman" panose="02020603050405020304" pitchFamily="18" charset="0"/>
              </a:endParaRPr>
            </a:p>
          </p:txBody>
        </p:sp>
        <p:sp>
          <p:nvSpPr>
            <p:cNvPr id="228374" name="Text Box 24"/>
            <p:cNvSpPr txBox="1">
              <a:spLocks noChangeArrowheads="1"/>
            </p:cNvSpPr>
            <p:nvPr/>
          </p:nvSpPr>
          <p:spPr bwMode="auto">
            <a:xfrm>
              <a:off x="2304" y="3408"/>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2000" b="0">
                  <a:latin typeface="Times New Roman" panose="02020603050405020304" pitchFamily="18" charset="0"/>
                </a:rPr>
                <a:t>逻辑段</a:t>
              </a:r>
              <a:r>
                <a:rPr kumimoji="1" lang="en-US" altLang="zh-CN" sz="2000" b="0">
                  <a:latin typeface="Times New Roman" panose="02020603050405020304" pitchFamily="18" charset="0"/>
                </a:rPr>
                <a:t>4&lt;=64KB</a:t>
              </a:r>
              <a:endParaRPr kumimoji="1" lang="en-US" altLang="zh-CN" b="0">
                <a:latin typeface="Times New Roman" panose="02020603050405020304" pitchFamily="18" charset="0"/>
              </a:endParaRPr>
            </a:p>
          </p:txBody>
        </p:sp>
        <p:sp>
          <p:nvSpPr>
            <p:cNvPr id="228375" name="Text Box 25"/>
            <p:cNvSpPr txBox="1">
              <a:spLocks noChangeArrowheads="1"/>
            </p:cNvSpPr>
            <p:nvPr/>
          </p:nvSpPr>
          <p:spPr bwMode="auto">
            <a:xfrm>
              <a:off x="2400" y="2544"/>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2000" b="0">
                  <a:latin typeface="Times New Roman" panose="02020603050405020304" pitchFamily="18" charset="0"/>
                </a:rPr>
                <a:t>逻辑段</a:t>
              </a:r>
              <a:r>
                <a:rPr kumimoji="1" lang="en-US" altLang="zh-CN" sz="2000" b="0">
                  <a:latin typeface="Times New Roman" panose="02020603050405020304" pitchFamily="18" charset="0"/>
                </a:rPr>
                <a:t>3&lt;=64KB</a:t>
              </a:r>
              <a:endParaRPr kumimoji="1" lang="en-US" altLang="zh-CN" b="0">
                <a:latin typeface="Times New Roman" panose="02020603050405020304" pitchFamily="18" charset="0"/>
              </a:endParaRPr>
            </a:p>
          </p:txBody>
        </p:sp>
        <p:sp>
          <p:nvSpPr>
            <p:cNvPr id="228376" name="AutoShape 26"/>
            <p:cNvSpPr>
              <a:spLocks/>
            </p:cNvSpPr>
            <p:nvPr/>
          </p:nvSpPr>
          <p:spPr bwMode="auto">
            <a:xfrm>
              <a:off x="2064" y="3312"/>
              <a:ext cx="144" cy="384"/>
            </a:xfrm>
            <a:prstGeom prst="rightBrace">
              <a:avLst>
                <a:gd name="adj1" fmla="val 22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4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b="0">
                <a:latin typeface="Batang" pitchFamily="18" charset="-127"/>
              </a:endParaRPr>
            </a:p>
          </p:txBody>
        </p:sp>
      </p:grpSp>
    </p:spTree>
    <p:extLst>
      <p:ext uri="{BB962C8B-B14F-4D97-AF65-F5344CB8AC3E}">
        <p14:creationId xmlns:p14="http://schemas.microsoft.com/office/powerpoint/2010/main" val="2639648178"/>
      </p:ext>
    </p:extLst>
  </p:cSld>
  <p:clrMapOvr>
    <a:masterClrMapping/>
  </p:clrMapOvr>
  <mc:AlternateContent xmlns:mc="http://schemas.openxmlformats.org/markup-compatibility/2006">
    <mc:Choice xmlns:p14="http://schemas.microsoft.com/office/powerpoint/2010/main" Requires="p14">
      <p:transition spd="med" p14:dur="700" advTm="178421">
        <p:fade/>
      </p:transition>
    </mc:Choice>
    <mc:Fallback>
      <p:transition spd="med" advTm="178421">
        <p:fade/>
      </p:transition>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378" name="Picture 24" descr="图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908050"/>
            <a:ext cx="6048375"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294967295"/>
          </p:nvPr>
        </p:nvSpPr>
        <p:spPr>
          <a:xfrm>
            <a:off x="8100392" y="6245225"/>
            <a:ext cx="474812" cy="476250"/>
          </a:xfrm>
        </p:spPr>
        <p:txBody>
          <a:bodyPr/>
          <a:lstStyle/>
          <a:p>
            <a:pPr>
              <a:defRPr/>
            </a:pPr>
            <a:fld id="{3724797F-1B97-495F-A7CE-B39DA5BF06FF}" type="slidenum">
              <a:rPr lang="en-US" altLang="zh-CN" smtClean="0"/>
              <a:pPr>
                <a:defRPr/>
              </a:pPr>
              <a:t>188</a:t>
            </a:fld>
            <a:endParaRPr lang="en-US" altLang="zh-CN"/>
          </a:p>
        </p:txBody>
      </p:sp>
    </p:spTree>
    <p:extLst>
      <p:ext uri="{BB962C8B-B14F-4D97-AF65-F5344CB8AC3E}">
        <p14:creationId xmlns:p14="http://schemas.microsoft.com/office/powerpoint/2010/main" val="609855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4. 8086</a:t>
            </a:r>
            <a:r>
              <a:rPr lang="zh-CN" altLang="en-US" b="1" dirty="0" smtClean="0">
                <a:latin typeface="仿宋_GB2312" pitchFamily="49" charset="-122"/>
                <a:cs typeface="Times New Roman" pitchFamily="18" charset="0"/>
              </a:rPr>
              <a:t>的存储器结构</a:t>
            </a:r>
            <a:r>
              <a:rPr lang="en-US" altLang="zh-CN" b="1" dirty="0" smtClean="0">
                <a:latin typeface="仿宋_GB2312" pitchFamily="49" charset="-122"/>
                <a:cs typeface="Times New Roman" pitchFamily="18" charset="0"/>
              </a:rPr>
              <a:t>—</a:t>
            </a:r>
            <a:r>
              <a:rPr lang="zh-CN" altLang="en-US" b="1" dirty="0" smtClean="0">
                <a:latin typeface="仿宋_GB2312" pitchFamily="49" charset="-122"/>
                <a:cs typeface="Times New Roman" pitchFamily="18" charset="0"/>
              </a:rPr>
              <a:t>几点说明</a:t>
            </a:r>
            <a:endParaRPr lang="en-US" altLang="zh-CN" b="1" dirty="0" smtClean="0">
              <a:latin typeface="仿宋_GB2312" pitchFamily="49" charset="-122"/>
              <a:cs typeface="Times New Roman" pitchFamily="18" charset="0"/>
            </a:endParaRPr>
          </a:p>
          <a:p>
            <a:pPr eaLnBrk="1" hangingPunct="1">
              <a:buNone/>
            </a:pPr>
            <a:r>
              <a:rPr lang="zh-CN" altLang="en-US" b="1" dirty="0">
                <a:solidFill>
                  <a:srgbClr val="669900"/>
                </a:solidFill>
              </a:rPr>
              <a:t>在存储器中，有几个部分的用处是固定的：</a:t>
            </a:r>
          </a:p>
          <a:p>
            <a:pPr eaLnBrk="1" hangingPunct="1">
              <a:buNone/>
            </a:pPr>
            <a:r>
              <a:rPr lang="zh-CN" altLang="en-US" dirty="0" smtClean="0"/>
              <a:t>①   </a:t>
            </a:r>
            <a:r>
              <a:rPr lang="en-US" altLang="zh-CN" dirty="0" err="1" smtClean="0"/>
              <a:t>00000~003FF</a:t>
            </a:r>
            <a:r>
              <a:rPr lang="zh-CN" altLang="en-US" dirty="0"/>
              <a:t>共</a:t>
            </a:r>
            <a:r>
              <a:rPr lang="en-US" altLang="zh-CN" dirty="0" err="1"/>
              <a:t>1KB</a:t>
            </a:r>
            <a:r>
              <a:rPr lang="zh-CN" altLang="en-US" dirty="0"/>
              <a:t>区域用来存放中断向量，这一区域称为中断向量表</a:t>
            </a:r>
            <a:r>
              <a:rPr lang="zh-CN" altLang="en-US" dirty="0" smtClean="0"/>
              <a:t>。中断</a:t>
            </a:r>
            <a:r>
              <a:rPr lang="zh-CN" altLang="en-US" dirty="0"/>
              <a:t>向量实际上就是中断处理子程序的入口地址。每个中断向量占</a:t>
            </a:r>
            <a:r>
              <a:rPr lang="en-US" altLang="zh-CN" dirty="0"/>
              <a:t>4</a:t>
            </a:r>
            <a:r>
              <a:rPr lang="zh-CN" altLang="en-US" dirty="0"/>
              <a:t>个字节，前</a:t>
            </a:r>
            <a:r>
              <a:rPr lang="en-US" altLang="zh-CN" dirty="0"/>
              <a:t>2</a:t>
            </a:r>
            <a:r>
              <a:rPr lang="zh-CN" altLang="en-US" dirty="0"/>
              <a:t>个字节为中断处理子程序的偏移量，后</a:t>
            </a:r>
            <a:r>
              <a:rPr lang="en-US" altLang="zh-CN" dirty="0"/>
              <a:t>2</a:t>
            </a:r>
            <a:r>
              <a:rPr lang="zh-CN" altLang="en-US" dirty="0"/>
              <a:t>个字节为中断处理子程序的段地址。</a:t>
            </a:r>
          </a:p>
          <a:p>
            <a:pPr eaLnBrk="1" hangingPunct="1">
              <a:buNone/>
            </a:pPr>
            <a:endParaRPr lang="en-US" altLang="zh-CN" dirty="0"/>
          </a:p>
          <a:p>
            <a:pPr eaLnBrk="1" hangingPunct="1">
              <a:spcBef>
                <a:spcPct val="50000"/>
              </a:spcBef>
              <a:buClrTx/>
              <a:buNone/>
            </a:pPr>
            <a:endParaRPr lang="zh-CN" altLang="en-US" dirty="0"/>
          </a:p>
          <a:p>
            <a:pPr eaLnBrk="1" hangingPunct="1">
              <a:spcBef>
                <a:spcPct val="50000"/>
              </a:spcBef>
              <a:buClrTx/>
              <a:buNone/>
            </a:pPr>
            <a:endParaRPr lang="zh-CN" altLang="en-US" b="1" dirty="0" smtClean="0">
              <a:latin typeface="仿宋_GB2312" pitchFamily="49" charset="-122"/>
              <a:cs typeface="Times New Roman" pitchFamily="18" charset="0"/>
            </a:endParaRP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189</a:t>
            </a:fld>
            <a:endParaRPr lang="en-US" altLang="zh-CN" dirty="0"/>
          </a:p>
        </p:txBody>
      </p:sp>
    </p:spTree>
    <p:extLst>
      <p:ext uri="{BB962C8B-B14F-4D97-AF65-F5344CB8AC3E}">
        <p14:creationId xmlns:p14="http://schemas.microsoft.com/office/powerpoint/2010/main" val="2677538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Font typeface="Wingdings" panose="05000000000000000000" pitchFamily="2" charset="2"/>
              <a:buNone/>
            </a:pPr>
            <a:r>
              <a:rPr lang="en-US" altLang="zh-CN" sz="2800" b="1" dirty="0" smtClean="0"/>
              <a:t>1.  </a:t>
            </a:r>
            <a:r>
              <a:rPr lang="en-US" altLang="zh-CN" sz="2800" b="1" dirty="0" err="1" smtClean="0"/>
              <a:t>BIU</a:t>
            </a:r>
            <a:r>
              <a:rPr lang="en-US" altLang="zh-CN" sz="2800" b="1" dirty="0" smtClean="0"/>
              <a:t> </a:t>
            </a:r>
            <a:r>
              <a:rPr lang="zh-CN" altLang="en-US" sz="2800" b="1" dirty="0" smtClean="0"/>
              <a:t>总线接口部件</a:t>
            </a:r>
            <a:endParaRPr lang="en-US" altLang="zh-CN" sz="2800" b="1" dirty="0" smtClean="0"/>
          </a:p>
          <a:p>
            <a:pPr eaLnBrk="1" hangingPunct="1">
              <a:spcBef>
                <a:spcPct val="50000"/>
              </a:spcBef>
              <a:buClrTx/>
              <a:buFontTx/>
              <a:buNone/>
            </a:pPr>
            <a:r>
              <a:rPr kumimoji="1" lang="zh-CN" altLang="en-US" sz="2800" b="1" dirty="0"/>
              <a:t>（</a:t>
            </a:r>
            <a:r>
              <a:rPr kumimoji="1" lang="en-US" altLang="zh-CN" sz="2800" b="1" dirty="0"/>
              <a:t>2</a:t>
            </a:r>
            <a:r>
              <a:rPr kumimoji="1" lang="zh-CN" altLang="en-US" sz="2800" b="1" dirty="0"/>
              <a:t>）地址加法器：</a:t>
            </a:r>
            <a:r>
              <a:rPr kumimoji="1" lang="zh-CN" altLang="en-US" sz="2800" b="1" dirty="0">
                <a:solidFill>
                  <a:srgbClr val="008000"/>
                </a:solidFill>
              </a:rPr>
              <a:t>产生</a:t>
            </a:r>
            <a:r>
              <a:rPr kumimoji="1" lang="en-US" altLang="zh-CN" sz="2800" b="1" dirty="0">
                <a:solidFill>
                  <a:srgbClr val="008000"/>
                </a:solidFill>
              </a:rPr>
              <a:t>20</a:t>
            </a:r>
            <a:r>
              <a:rPr kumimoji="1" lang="zh-CN" altLang="en-US" sz="2800" b="1" dirty="0">
                <a:solidFill>
                  <a:srgbClr val="008000"/>
                </a:solidFill>
              </a:rPr>
              <a:t>位地址。</a:t>
            </a:r>
            <a:r>
              <a:rPr kumimoji="1" lang="en-US" altLang="zh-CN" sz="2800" b="1" dirty="0">
                <a:solidFill>
                  <a:srgbClr val="008000"/>
                </a:solidFill>
              </a:rPr>
              <a:t>CPU</a:t>
            </a:r>
            <a:r>
              <a:rPr kumimoji="1" lang="zh-CN" altLang="en-US" sz="2800" b="1" dirty="0">
                <a:solidFill>
                  <a:srgbClr val="008000"/>
                </a:solidFill>
              </a:rPr>
              <a:t>内无论是段地址寄存器还是偏移量都是</a:t>
            </a:r>
            <a:r>
              <a:rPr kumimoji="1" lang="en-US" altLang="zh-CN" sz="2800" b="1" dirty="0">
                <a:solidFill>
                  <a:srgbClr val="008000"/>
                </a:solidFill>
              </a:rPr>
              <a:t>16</a:t>
            </a:r>
            <a:r>
              <a:rPr kumimoji="1" lang="zh-CN" altLang="en-US" sz="2800" b="1" dirty="0">
                <a:solidFill>
                  <a:srgbClr val="008000"/>
                </a:solidFill>
              </a:rPr>
              <a:t>位的，通过地址加法器产生</a:t>
            </a:r>
            <a:r>
              <a:rPr kumimoji="1" lang="en-US" altLang="zh-CN" sz="2800" b="1" dirty="0">
                <a:solidFill>
                  <a:srgbClr val="008000"/>
                </a:solidFill>
              </a:rPr>
              <a:t>20</a:t>
            </a:r>
            <a:r>
              <a:rPr kumimoji="1" lang="zh-CN" altLang="en-US" sz="2800" b="1" dirty="0">
                <a:solidFill>
                  <a:srgbClr val="008000"/>
                </a:solidFill>
              </a:rPr>
              <a:t>位地址。</a:t>
            </a:r>
          </a:p>
          <a:p>
            <a:pPr eaLnBrk="1" hangingPunct="1">
              <a:buFont typeface="Wingdings" panose="05000000000000000000" pitchFamily="2" charset="2"/>
              <a:buNone/>
            </a:pPr>
            <a:endParaRPr lang="en-US" altLang="zh-CN" sz="2800" b="1" dirty="0" smtClean="0"/>
          </a:p>
          <a:p>
            <a:pPr eaLnBrk="1" hangingPunct="1">
              <a:buFont typeface="Wingdings" panose="05000000000000000000" pitchFamily="2" charset="2"/>
              <a:buNone/>
            </a:pPr>
            <a:endParaRPr lang="zh-CN" altLang="en-US" sz="2800"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19</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pic>
        <p:nvPicPr>
          <p:cNvPr id="5" name="Picture 4" descr="图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3324225"/>
            <a:ext cx="4214812"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6564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4. 8086</a:t>
            </a:r>
            <a:r>
              <a:rPr lang="zh-CN" altLang="en-US" b="1" dirty="0" smtClean="0">
                <a:latin typeface="仿宋_GB2312" pitchFamily="49" charset="-122"/>
                <a:cs typeface="Times New Roman" pitchFamily="18" charset="0"/>
              </a:rPr>
              <a:t>的存储器结构</a:t>
            </a:r>
            <a:r>
              <a:rPr lang="en-US" altLang="zh-CN" b="1" dirty="0" smtClean="0">
                <a:latin typeface="仿宋_GB2312" pitchFamily="49" charset="-122"/>
                <a:cs typeface="Times New Roman" pitchFamily="18" charset="0"/>
              </a:rPr>
              <a:t>—</a:t>
            </a:r>
            <a:r>
              <a:rPr lang="zh-CN" altLang="en-US" b="1" dirty="0" smtClean="0">
                <a:latin typeface="仿宋_GB2312" pitchFamily="49" charset="-122"/>
                <a:cs typeface="Times New Roman" pitchFamily="18" charset="0"/>
              </a:rPr>
              <a:t>几点说明</a:t>
            </a:r>
            <a:endParaRPr lang="en-US" altLang="zh-CN" b="1" dirty="0" smtClean="0">
              <a:latin typeface="仿宋_GB2312" pitchFamily="49" charset="-122"/>
              <a:cs typeface="Times New Roman" pitchFamily="18" charset="0"/>
            </a:endParaRPr>
          </a:p>
          <a:p>
            <a:pPr eaLnBrk="1" hangingPunct="1">
              <a:buNone/>
            </a:pPr>
            <a:r>
              <a:rPr lang="zh-CN" altLang="en-US" b="1" dirty="0">
                <a:solidFill>
                  <a:srgbClr val="669900"/>
                </a:solidFill>
              </a:rPr>
              <a:t>在存储器中，有几个部分的用处是固定的：</a:t>
            </a:r>
          </a:p>
          <a:p>
            <a:pPr eaLnBrk="1" hangingPunct="1">
              <a:buNone/>
            </a:pPr>
            <a:r>
              <a:rPr lang="zh-CN" altLang="en-US" dirty="0" smtClean="0"/>
              <a:t>①</a:t>
            </a:r>
            <a:r>
              <a:rPr lang="zh-CN" altLang="en-US" dirty="0"/>
              <a:t>因此</a:t>
            </a:r>
            <a:r>
              <a:rPr lang="en-US" altLang="zh-CN" dirty="0" err="1"/>
              <a:t>1KB</a:t>
            </a:r>
            <a:r>
              <a:rPr lang="zh-CN" altLang="en-US" dirty="0"/>
              <a:t>的中断向量表可以存放对应于</a:t>
            </a:r>
            <a:r>
              <a:rPr lang="en-US" altLang="zh-CN" dirty="0"/>
              <a:t>256</a:t>
            </a:r>
            <a:r>
              <a:rPr lang="zh-CN" altLang="en-US" dirty="0"/>
              <a:t>个中断处理程序的入口地址。当然，对一个具体程序而言，一般并不需要多达</a:t>
            </a:r>
            <a:r>
              <a:rPr lang="en-US" altLang="zh-CN" dirty="0"/>
              <a:t>256</a:t>
            </a:r>
            <a:r>
              <a:rPr lang="zh-CN" altLang="en-US" dirty="0"/>
              <a:t>个中断处理程序，因此，实际系统中的中断向量表的大部分区域是空白的</a:t>
            </a:r>
            <a:r>
              <a:rPr lang="zh-CN" altLang="en-US" dirty="0" smtClean="0"/>
              <a:t>。</a:t>
            </a:r>
            <a:endParaRPr lang="zh-CN" altLang="en-US" dirty="0"/>
          </a:p>
          <a:p>
            <a:pPr eaLnBrk="1" hangingPunct="1">
              <a:buNone/>
            </a:pPr>
            <a:endParaRPr lang="en-US" altLang="zh-CN" dirty="0"/>
          </a:p>
          <a:p>
            <a:pPr eaLnBrk="1" hangingPunct="1">
              <a:spcBef>
                <a:spcPct val="50000"/>
              </a:spcBef>
              <a:buClrTx/>
              <a:buNone/>
            </a:pPr>
            <a:endParaRPr lang="zh-CN" altLang="en-US" dirty="0"/>
          </a:p>
          <a:p>
            <a:pPr eaLnBrk="1" hangingPunct="1">
              <a:spcBef>
                <a:spcPct val="50000"/>
              </a:spcBef>
              <a:buClrTx/>
              <a:buNone/>
            </a:pPr>
            <a:endParaRPr lang="zh-CN" altLang="en-US" b="1" dirty="0" smtClean="0">
              <a:latin typeface="仿宋_GB2312" pitchFamily="49" charset="-122"/>
              <a:cs typeface="Times New Roman" pitchFamily="18" charset="0"/>
            </a:endParaRP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190</a:t>
            </a:fld>
            <a:endParaRPr lang="en-US" altLang="zh-CN" dirty="0"/>
          </a:p>
        </p:txBody>
      </p:sp>
    </p:spTree>
    <p:extLst>
      <p:ext uri="{BB962C8B-B14F-4D97-AF65-F5344CB8AC3E}">
        <p14:creationId xmlns:p14="http://schemas.microsoft.com/office/powerpoint/2010/main" val="1335918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4. 8086</a:t>
            </a:r>
            <a:r>
              <a:rPr lang="zh-CN" altLang="en-US" b="1" dirty="0" smtClean="0">
                <a:latin typeface="仿宋_GB2312" pitchFamily="49" charset="-122"/>
                <a:cs typeface="Times New Roman" pitchFamily="18" charset="0"/>
              </a:rPr>
              <a:t>的存储器结构</a:t>
            </a:r>
            <a:r>
              <a:rPr lang="en-US" altLang="zh-CN" b="1" dirty="0" smtClean="0">
                <a:latin typeface="仿宋_GB2312" pitchFamily="49" charset="-122"/>
                <a:cs typeface="Times New Roman" pitchFamily="18" charset="0"/>
              </a:rPr>
              <a:t>—</a:t>
            </a:r>
            <a:r>
              <a:rPr lang="zh-CN" altLang="en-US" b="1" dirty="0" smtClean="0">
                <a:latin typeface="仿宋_GB2312" pitchFamily="49" charset="-122"/>
                <a:cs typeface="Times New Roman" pitchFamily="18" charset="0"/>
              </a:rPr>
              <a:t>几点说明</a:t>
            </a:r>
            <a:endParaRPr lang="en-US" altLang="zh-CN" b="1" dirty="0" smtClean="0">
              <a:latin typeface="仿宋_GB2312" pitchFamily="49" charset="-122"/>
              <a:cs typeface="Times New Roman" pitchFamily="18" charset="0"/>
            </a:endParaRPr>
          </a:p>
          <a:p>
            <a:pPr eaLnBrk="1" hangingPunct="1">
              <a:buNone/>
            </a:pPr>
            <a:r>
              <a:rPr lang="zh-CN" altLang="en-US" b="1" dirty="0">
                <a:solidFill>
                  <a:srgbClr val="669900"/>
                </a:solidFill>
              </a:rPr>
              <a:t>在存储器中，有几个部分的用处是固定的：</a:t>
            </a:r>
          </a:p>
          <a:p>
            <a:pPr eaLnBrk="1" hangingPunct="1">
              <a:buNone/>
            </a:pPr>
            <a:r>
              <a:rPr lang="zh-CN" altLang="en-US" dirty="0"/>
              <a:t>②</a:t>
            </a:r>
            <a:r>
              <a:rPr lang="en-US" altLang="zh-CN" dirty="0" err="1" smtClean="0"/>
              <a:t>B0000~B0F9FH</a:t>
            </a:r>
            <a:r>
              <a:rPr lang="zh-CN" altLang="en-US" dirty="0"/>
              <a:t>约</a:t>
            </a:r>
            <a:r>
              <a:rPr lang="en-US" altLang="zh-CN" dirty="0" err="1"/>
              <a:t>4KB</a:t>
            </a:r>
            <a:r>
              <a:rPr lang="zh-CN" altLang="en-US" dirty="0"/>
              <a:t>是单色显示器的显示缓冲区，存放单色显示器当前屏幕显示字符所对应的</a:t>
            </a:r>
            <a:r>
              <a:rPr lang="en-US" altLang="zh-CN" dirty="0"/>
              <a:t>ASCII</a:t>
            </a:r>
            <a:r>
              <a:rPr lang="zh-CN" altLang="en-US" dirty="0"/>
              <a:t>码和属性。</a:t>
            </a:r>
          </a:p>
          <a:p>
            <a:pPr eaLnBrk="1" hangingPunct="1">
              <a:buNone/>
            </a:pPr>
            <a:r>
              <a:rPr lang="zh-CN" altLang="en-US" dirty="0"/>
              <a:t>③ </a:t>
            </a:r>
            <a:r>
              <a:rPr lang="en-US" altLang="zh-CN" dirty="0" err="1"/>
              <a:t>B8000~BBF3FH</a:t>
            </a:r>
            <a:r>
              <a:rPr lang="zh-CN" altLang="en-US" dirty="0"/>
              <a:t>约</a:t>
            </a:r>
            <a:r>
              <a:rPr lang="en-US" altLang="zh-CN" dirty="0" err="1"/>
              <a:t>16KB</a:t>
            </a:r>
            <a:r>
              <a:rPr lang="zh-CN" altLang="en-US" dirty="0"/>
              <a:t>是彩色显示器的显示缓冲区，存放彩色显示器当前屏幕象素所对应的代码</a:t>
            </a:r>
            <a:r>
              <a:rPr lang="zh-CN" altLang="en-US" dirty="0" smtClean="0"/>
              <a:t>。</a:t>
            </a: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191</a:t>
            </a:fld>
            <a:endParaRPr lang="en-US" altLang="zh-CN" dirty="0"/>
          </a:p>
        </p:txBody>
      </p:sp>
    </p:spTree>
    <p:extLst>
      <p:ext uri="{BB962C8B-B14F-4D97-AF65-F5344CB8AC3E}">
        <p14:creationId xmlns:p14="http://schemas.microsoft.com/office/powerpoint/2010/main" val="22245326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4. 8086</a:t>
            </a:r>
            <a:r>
              <a:rPr lang="zh-CN" altLang="en-US" b="1" dirty="0" smtClean="0">
                <a:latin typeface="仿宋_GB2312" pitchFamily="49" charset="-122"/>
                <a:cs typeface="Times New Roman" pitchFamily="18" charset="0"/>
              </a:rPr>
              <a:t>的存储器结构</a:t>
            </a:r>
            <a:r>
              <a:rPr lang="en-US" altLang="zh-CN" b="1" dirty="0" smtClean="0">
                <a:latin typeface="仿宋_GB2312" pitchFamily="49" charset="-122"/>
                <a:cs typeface="Times New Roman" pitchFamily="18" charset="0"/>
              </a:rPr>
              <a:t>—</a:t>
            </a:r>
            <a:r>
              <a:rPr lang="zh-CN" altLang="en-US" b="1" dirty="0" smtClean="0">
                <a:latin typeface="仿宋_GB2312" pitchFamily="49" charset="-122"/>
                <a:cs typeface="Times New Roman" pitchFamily="18" charset="0"/>
              </a:rPr>
              <a:t>几点说明</a:t>
            </a:r>
            <a:endParaRPr lang="en-US" altLang="zh-CN" b="1" dirty="0" smtClean="0">
              <a:latin typeface="仿宋_GB2312" pitchFamily="49" charset="-122"/>
              <a:cs typeface="Times New Roman" pitchFamily="18" charset="0"/>
            </a:endParaRPr>
          </a:p>
          <a:p>
            <a:pPr eaLnBrk="1" hangingPunct="1">
              <a:buNone/>
            </a:pPr>
            <a:r>
              <a:rPr lang="zh-CN" altLang="en-US" b="1" dirty="0">
                <a:solidFill>
                  <a:srgbClr val="669900"/>
                </a:solidFill>
              </a:rPr>
              <a:t>在存储器中，有几个部分的用处是固定的：</a:t>
            </a:r>
          </a:p>
          <a:p>
            <a:pPr eaLnBrk="1" hangingPunct="1">
              <a:buNone/>
            </a:pPr>
            <a:r>
              <a:rPr lang="zh-CN" altLang="en-US" dirty="0" smtClean="0"/>
              <a:t>④</a:t>
            </a:r>
            <a:r>
              <a:rPr lang="zh-CN" altLang="en-US" dirty="0"/>
              <a:t>从</a:t>
            </a:r>
            <a:r>
              <a:rPr lang="en-US" altLang="zh-CN" dirty="0" err="1"/>
              <a:t>FFFF0H</a:t>
            </a:r>
            <a:r>
              <a:rPr lang="zh-CN" altLang="en-US" dirty="0"/>
              <a:t>开始到存储器底部</a:t>
            </a:r>
            <a:r>
              <a:rPr lang="en-US" altLang="zh-CN" dirty="0" err="1"/>
              <a:t>FFFFFH</a:t>
            </a:r>
            <a:r>
              <a:rPr lang="zh-CN" altLang="en-US" dirty="0"/>
              <a:t>共</a:t>
            </a:r>
            <a:r>
              <a:rPr lang="en-US" altLang="zh-CN" dirty="0"/>
              <a:t>16</a:t>
            </a:r>
            <a:r>
              <a:rPr lang="zh-CN" altLang="en-US" dirty="0"/>
              <a:t>个单元，一般用来存放一条无条件转移指令，转到系统的初始化程序。这是因为系统加电或复位时，会自动转到</a:t>
            </a:r>
            <a:r>
              <a:rPr lang="en-US" altLang="zh-CN" dirty="0" err="1"/>
              <a:t>FFFF0H</a:t>
            </a:r>
            <a:r>
              <a:rPr lang="zh-CN" altLang="en-US" dirty="0"/>
              <a:t>执行。</a:t>
            </a:r>
          </a:p>
          <a:p>
            <a:pPr eaLnBrk="1" hangingPunct="1">
              <a:buNone/>
            </a:pPr>
            <a:endParaRPr lang="en-US" altLang="zh-CN" dirty="0"/>
          </a:p>
          <a:p>
            <a:pPr eaLnBrk="1" hangingPunct="1">
              <a:spcBef>
                <a:spcPct val="50000"/>
              </a:spcBef>
              <a:buClrTx/>
              <a:buNone/>
            </a:pPr>
            <a:endParaRPr lang="zh-CN" altLang="en-US" dirty="0"/>
          </a:p>
          <a:p>
            <a:pPr eaLnBrk="1" hangingPunct="1">
              <a:spcBef>
                <a:spcPct val="50000"/>
              </a:spcBef>
              <a:buClrTx/>
              <a:buNone/>
            </a:pPr>
            <a:endParaRPr lang="zh-CN" altLang="en-US" b="1" dirty="0" smtClean="0">
              <a:latin typeface="仿宋_GB2312" pitchFamily="49" charset="-122"/>
              <a:cs typeface="Times New Roman" pitchFamily="18" charset="0"/>
            </a:endParaRP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192</a:t>
            </a:fld>
            <a:endParaRPr lang="en-US" altLang="zh-CN" dirty="0"/>
          </a:p>
        </p:txBody>
      </p:sp>
    </p:spTree>
    <p:extLst>
      <p:ext uri="{BB962C8B-B14F-4D97-AF65-F5344CB8AC3E}">
        <p14:creationId xmlns:p14="http://schemas.microsoft.com/office/powerpoint/2010/main" val="3214845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5. </a:t>
            </a:r>
            <a:r>
              <a:rPr lang="en-US" altLang="zh-CN" b="1" dirty="0" smtClean="0">
                <a:latin typeface="仿宋_GB2312" pitchFamily="49" charset="-122"/>
                <a:cs typeface="Times New Roman" pitchFamily="18" charset="0"/>
              </a:rPr>
              <a:t>8086</a:t>
            </a:r>
            <a:r>
              <a:rPr lang="zh-CN" altLang="en-US" b="1" dirty="0" smtClean="0">
                <a:latin typeface="仿宋_GB2312" pitchFamily="49" charset="-122"/>
                <a:cs typeface="Times New Roman" pitchFamily="18" charset="0"/>
              </a:rPr>
              <a:t>的存储器结构</a:t>
            </a:r>
            <a:r>
              <a:rPr lang="en-US" altLang="zh-CN" b="1" dirty="0" smtClean="0">
                <a:latin typeface="仿宋_GB2312" pitchFamily="49" charset="-122"/>
                <a:cs typeface="Times New Roman" pitchFamily="18" charset="0"/>
              </a:rPr>
              <a:t>—</a:t>
            </a:r>
            <a:r>
              <a:rPr lang="zh-CN" altLang="en-US" b="1" dirty="0" smtClean="0">
                <a:latin typeface="仿宋_GB2312" pitchFamily="49" charset="-122"/>
                <a:cs typeface="Times New Roman" pitchFamily="18" charset="0"/>
              </a:rPr>
              <a:t>堆栈</a:t>
            </a:r>
            <a:endParaRPr lang="en-US" altLang="zh-CN" b="1" dirty="0" smtClean="0">
              <a:latin typeface="仿宋_GB2312" pitchFamily="49" charset="-122"/>
              <a:cs typeface="Times New Roman" pitchFamily="18" charset="0"/>
            </a:endParaRPr>
          </a:p>
          <a:p>
            <a:pPr eaLnBrk="1" hangingPunct="1">
              <a:defRPr/>
            </a:pPr>
            <a:r>
              <a:rPr lang="en-US" altLang="zh-CN" dirty="0"/>
              <a:t>8086</a:t>
            </a:r>
            <a:r>
              <a:rPr lang="zh-CN" altLang="en-US" dirty="0"/>
              <a:t>／</a:t>
            </a:r>
            <a:r>
              <a:rPr lang="en-US" altLang="zh-CN" dirty="0"/>
              <a:t>8088</a:t>
            </a:r>
            <a:r>
              <a:rPr lang="zh-CN" altLang="en-US" dirty="0"/>
              <a:t>系统中的堆栈是用</a:t>
            </a:r>
            <a:r>
              <a:rPr lang="zh-CN" altLang="en-US" b="1" dirty="0">
                <a:solidFill>
                  <a:srgbClr val="FF0000"/>
                </a:solidFill>
              </a:rPr>
              <a:t>段定义语句</a:t>
            </a:r>
            <a:r>
              <a:rPr lang="zh-CN" altLang="en-US" dirty="0"/>
              <a:t>在存储器中定义的一个</a:t>
            </a:r>
            <a:r>
              <a:rPr lang="zh-CN" altLang="en-US" dirty="0">
                <a:solidFill>
                  <a:srgbClr val="FF9900"/>
                </a:solidFill>
              </a:rPr>
              <a:t>堆栈段</a:t>
            </a:r>
            <a:r>
              <a:rPr lang="zh-CN" altLang="en-US" dirty="0"/>
              <a:t>，这个堆栈段的一端固定，另一端活动，并且只允许从活动端进出数据。我们把堆栈的活动端称为</a:t>
            </a:r>
            <a:r>
              <a:rPr lang="zh-CN" altLang="en-US" dirty="0">
                <a:solidFill>
                  <a:srgbClr val="FF9900"/>
                </a:solidFill>
              </a:rPr>
              <a:t>栈顶</a:t>
            </a:r>
            <a:r>
              <a:rPr lang="zh-CN" altLang="en-US" dirty="0"/>
              <a:t>，固定端称为</a:t>
            </a:r>
            <a:r>
              <a:rPr lang="zh-CN" altLang="en-US" dirty="0">
                <a:solidFill>
                  <a:srgbClr val="FF9900"/>
                </a:solidFill>
              </a:rPr>
              <a:t>栈底</a:t>
            </a:r>
            <a:r>
              <a:rPr lang="zh-CN" altLang="en-US" dirty="0"/>
              <a:t>。</a:t>
            </a:r>
          </a:p>
          <a:p>
            <a:pPr lvl="0" indent="0" eaLnBrk="1" hangingPunct="1">
              <a:buClr>
                <a:srgbClr val="CC0000"/>
              </a:buClr>
              <a:buNone/>
              <a:defRPr/>
            </a:pPr>
            <a:endParaRPr lang="en-US" altLang="zh-CN" dirty="0">
              <a:solidFill>
                <a:srgbClr val="000000"/>
              </a:solidFill>
            </a:endParaRPr>
          </a:p>
          <a:p>
            <a:pPr eaLnBrk="1" hangingPunct="1">
              <a:spcBef>
                <a:spcPct val="50000"/>
              </a:spcBef>
              <a:buClrTx/>
              <a:buNone/>
            </a:pPr>
            <a:endParaRPr lang="zh-CN" altLang="en-US" b="1" dirty="0" smtClean="0">
              <a:latin typeface="仿宋_GB2312" pitchFamily="49" charset="-122"/>
              <a:cs typeface="Times New Roman" pitchFamily="18" charset="0"/>
            </a:endParaRP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193</a:t>
            </a:fld>
            <a:endParaRPr lang="en-US" altLang="zh-CN" dirty="0"/>
          </a:p>
        </p:txBody>
      </p:sp>
    </p:spTree>
    <p:extLst>
      <p:ext uri="{BB962C8B-B14F-4D97-AF65-F5344CB8AC3E}">
        <p14:creationId xmlns:p14="http://schemas.microsoft.com/office/powerpoint/2010/main" val="1993876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5. </a:t>
            </a:r>
            <a:r>
              <a:rPr lang="en-US" altLang="zh-CN" b="1" dirty="0" smtClean="0">
                <a:latin typeface="仿宋_GB2312" pitchFamily="49" charset="-122"/>
                <a:cs typeface="Times New Roman" pitchFamily="18" charset="0"/>
              </a:rPr>
              <a:t>8086</a:t>
            </a:r>
            <a:r>
              <a:rPr lang="zh-CN" altLang="en-US" b="1" dirty="0" smtClean="0">
                <a:latin typeface="仿宋_GB2312" pitchFamily="49" charset="-122"/>
                <a:cs typeface="Times New Roman" pitchFamily="18" charset="0"/>
              </a:rPr>
              <a:t>的存储器结构</a:t>
            </a:r>
            <a:r>
              <a:rPr lang="en-US" altLang="zh-CN" b="1" dirty="0" smtClean="0">
                <a:latin typeface="仿宋_GB2312" pitchFamily="49" charset="-122"/>
                <a:cs typeface="Times New Roman" pitchFamily="18" charset="0"/>
              </a:rPr>
              <a:t>—</a:t>
            </a:r>
            <a:r>
              <a:rPr lang="zh-CN" altLang="en-US" b="1" dirty="0" smtClean="0">
                <a:latin typeface="仿宋_GB2312" pitchFamily="49" charset="-122"/>
                <a:cs typeface="Times New Roman" pitchFamily="18" charset="0"/>
              </a:rPr>
              <a:t>堆栈</a:t>
            </a:r>
            <a:endParaRPr lang="en-US" altLang="zh-CN" b="1" dirty="0" smtClean="0">
              <a:latin typeface="仿宋_GB2312" pitchFamily="49" charset="-122"/>
              <a:cs typeface="Times New Roman" pitchFamily="18" charset="0"/>
            </a:endParaRPr>
          </a:p>
          <a:p>
            <a:pPr eaLnBrk="1" hangingPunct="1">
              <a:defRPr/>
            </a:pPr>
            <a:r>
              <a:rPr lang="zh-CN" altLang="en-US" dirty="0"/>
              <a:t>堆栈的特点：</a:t>
            </a:r>
          </a:p>
          <a:p>
            <a:pPr eaLnBrk="1" hangingPunct="1">
              <a:buFontTx/>
              <a:buNone/>
              <a:defRPr/>
            </a:pPr>
            <a:r>
              <a:rPr lang="zh-CN" altLang="en-US" dirty="0"/>
              <a:t>     堆栈中数据的存取遵循“先进后出”的</a:t>
            </a:r>
            <a:r>
              <a:rPr lang="zh-CN" altLang="en-US" dirty="0" smtClean="0"/>
              <a:t>原则堆栈</a:t>
            </a:r>
            <a:r>
              <a:rPr lang="zh-CN" altLang="en-US" dirty="0"/>
              <a:t>伸展方向是从高地址向低地址</a:t>
            </a:r>
            <a:r>
              <a:rPr lang="zh-CN" altLang="en-US" dirty="0" smtClean="0"/>
              <a:t>。</a:t>
            </a:r>
            <a:r>
              <a:rPr lang="en-US" altLang="zh-CN" dirty="0" smtClean="0"/>
              <a:t>8086/8088</a:t>
            </a:r>
            <a:r>
              <a:rPr lang="zh-CN" altLang="en-US" dirty="0"/>
              <a:t>的堆栈操作都是</a:t>
            </a:r>
            <a:r>
              <a:rPr lang="zh-CN" altLang="en-US" dirty="0">
                <a:solidFill>
                  <a:srgbClr val="FF9900"/>
                </a:solidFill>
              </a:rPr>
              <a:t>字操作</a:t>
            </a:r>
            <a:r>
              <a:rPr lang="zh-CN" altLang="en-US" dirty="0"/>
              <a:t>。</a:t>
            </a:r>
          </a:p>
          <a:p>
            <a:pPr eaLnBrk="1" hangingPunct="1">
              <a:defRPr/>
            </a:pPr>
            <a:r>
              <a:rPr lang="zh-CN" altLang="en-US" dirty="0"/>
              <a:t>堆栈由</a:t>
            </a:r>
            <a:r>
              <a:rPr lang="en-US" altLang="zh-CN" dirty="0"/>
              <a:t>SS</a:t>
            </a:r>
            <a:r>
              <a:rPr lang="zh-CN" altLang="en-US" dirty="0"/>
              <a:t>和</a:t>
            </a:r>
            <a:r>
              <a:rPr lang="en-US" altLang="zh-CN" dirty="0"/>
              <a:t>SP</a:t>
            </a:r>
            <a:r>
              <a:rPr lang="zh-CN" altLang="en-US" dirty="0"/>
              <a:t>来寻址。</a:t>
            </a:r>
          </a:p>
          <a:p>
            <a:pPr eaLnBrk="1" hangingPunct="1">
              <a:buFontTx/>
              <a:buNone/>
              <a:defRPr/>
            </a:pPr>
            <a:r>
              <a:rPr lang="zh-CN" altLang="en-US" dirty="0"/>
              <a:t>       </a:t>
            </a:r>
            <a:r>
              <a:rPr lang="en-US" altLang="zh-CN" dirty="0"/>
              <a:t>SS</a:t>
            </a:r>
            <a:r>
              <a:rPr lang="zh-CN" altLang="en-US" dirty="0"/>
              <a:t>给定堆栈段的段基址， </a:t>
            </a:r>
            <a:r>
              <a:rPr lang="en-US" altLang="zh-CN" dirty="0"/>
              <a:t>SP</a:t>
            </a:r>
            <a:r>
              <a:rPr lang="zh-CN" altLang="en-US" dirty="0"/>
              <a:t>给定从堆栈的段基址到栈顶的偏移量，即</a:t>
            </a:r>
            <a:r>
              <a:rPr lang="en-US" altLang="zh-CN" dirty="0"/>
              <a:t>SP</a:t>
            </a:r>
            <a:r>
              <a:rPr lang="zh-CN" altLang="en-US" dirty="0"/>
              <a:t>指示当前栈顶。</a:t>
            </a:r>
          </a:p>
          <a:p>
            <a:pPr lvl="0" indent="0" eaLnBrk="1" hangingPunct="1">
              <a:buClr>
                <a:srgbClr val="CC0000"/>
              </a:buClr>
              <a:buNone/>
              <a:defRPr/>
            </a:pPr>
            <a:endParaRPr lang="en-US" altLang="zh-CN" dirty="0">
              <a:solidFill>
                <a:srgbClr val="000000"/>
              </a:solidFill>
            </a:endParaRPr>
          </a:p>
          <a:p>
            <a:pPr eaLnBrk="1" hangingPunct="1">
              <a:spcBef>
                <a:spcPct val="50000"/>
              </a:spcBef>
              <a:buClrTx/>
              <a:buNone/>
            </a:pPr>
            <a:endParaRPr lang="zh-CN" altLang="en-US" b="1" dirty="0" smtClean="0">
              <a:latin typeface="仿宋_GB2312" pitchFamily="49" charset="-122"/>
              <a:cs typeface="Times New Roman" pitchFamily="18" charset="0"/>
            </a:endParaRP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194</a:t>
            </a:fld>
            <a:endParaRPr lang="en-US" altLang="zh-CN" dirty="0"/>
          </a:p>
        </p:txBody>
      </p:sp>
    </p:spTree>
    <p:extLst>
      <p:ext uri="{BB962C8B-B14F-4D97-AF65-F5344CB8AC3E}">
        <p14:creationId xmlns:p14="http://schemas.microsoft.com/office/powerpoint/2010/main" val="2574410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5. </a:t>
            </a:r>
            <a:r>
              <a:rPr lang="en-US" altLang="zh-CN" b="1" dirty="0" smtClean="0">
                <a:latin typeface="仿宋_GB2312" pitchFamily="49" charset="-122"/>
                <a:cs typeface="Times New Roman" pitchFamily="18" charset="0"/>
              </a:rPr>
              <a:t>8086</a:t>
            </a:r>
            <a:r>
              <a:rPr lang="zh-CN" altLang="en-US" b="1" dirty="0" smtClean="0">
                <a:latin typeface="仿宋_GB2312" pitchFamily="49" charset="-122"/>
                <a:cs typeface="Times New Roman" pitchFamily="18" charset="0"/>
              </a:rPr>
              <a:t>的存储器结构</a:t>
            </a:r>
            <a:r>
              <a:rPr lang="en-US" altLang="zh-CN" b="1" dirty="0" smtClean="0">
                <a:latin typeface="仿宋_GB2312" pitchFamily="49" charset="-122"/>
                <a:cs typeface="Times New Roman" pitchFamily="18" charset="0"/>
              </a:rPr>
              <a:t>—</a:t>
            </a:r>
            <a:r>
              <a:rPr lang="zh-CN" altLang="en-US" b="1" dirty="0" smtClean="0">
                <a:latin typeface="仿宋_GB2312" pitchFamily="49" charset="-122"/>
                <a:cs typeface="Times New Roman" pitchFamily="18" charset="0"/>
              </a:rPr>
              <a:t>堆栈</a:t>
            </a:r>
            <a:endParaRPr lang="en-US" altLang="zh-CN" b="1" dirty="0" smtClean="0">
              <a:latin typeface="仿宋_GB2312" pitchFamily="49" charset="-122"/>
              <a:cs typeface="Times New Roman" pitchFamily="18" charset="0"/>
            </a:endParaRPr>
          </a:p>
          <a:p>
            <a:pPr lvl="0" eaLnBrk="1" hangingPunct="1">
              <a:buClr>
                <a:srgbClr val="CC0000"/>
              </a:buClr>
              <a:defRPr/>
            </a:pPr>
            <a:r>
              <a:rPr lang="en-US" altLang="zh-CN" dirty="0">
                <a:solidFill>
                  <a:srgbClr val="000000"/>
                </a:solidFill>
              </a:rPr>
              <a:t> </a:t>
            </a:r>
            <a:r>
              <a:rPr lang="zh-CN" altLang="en-US" dirty="0">
                <a:solidFill>
                  <a:srgbClr val="000000"/>
                </a:solidFill>
              </a:rPr>
              <a:t>堆栈操作有入栈和出栈两种操作：</a:t>
            </a:r>
          </a:p>
          <a:p>
            <a:pPr lvl="0" eaLnBrk="1" hangingPunct="1">
              <a:buClr>
                <a:srgbClr val="CC0000"/>
              </a:buClr>
              <a:buNone/>
              <a:defRPr/>
            </a:pPr>
            <a:r>
              <a:rPr lang="zh-CN" altLang="en-US" dirty="0">
                <a:solidFill>
                  <a:srgbClr val="000000"/>
                </a:solidFill>
              </a:rPr>
              <a:t>        入栈</a:t>
            </a:r>
            <a:r>
              <a:rPr lang="en-US" altLang="zh-CN" dirty="0">
                <a:solidFill>
                  <a:srgbClr val="000000"/>
                </a:solidFill>
              </a:rPr>
              <a:t>——</a:t>
            </a:r>
            <a:r>
              <a:rPr lang="zh-CN" altLang="en-US" dirty="0">
                <a:solidFill>
                  <a:srgbClr val="000000"/>
                </a:solidFill>
              </a:rPr>
              <a:t>将一个数据压入堆栈，入栈时</a:t>
            </a:r>
            <a:r>
              <a:rPr lang="en-US" altLang="zh-CN" dirty="0">
                <a:solidFill>
                  <a:srgbClr val="000000"/>
                </a:solidFill>
              </a:rPr>
              <a:t>SP</a:t>
            </a:r>
            <a:r>
              <a:rPr lang="zh-CN" altLang="en-US" dirty="0">
                <a:solidFill>
                  <a:srgbClr val="000000"/>
                </a:solidFill>
              </a:rPr>
              <a:t>先自动减</a:t>
            </a:r>
            <a:r>
              <a:rPr lang="en-US" altLang="zh-CN" dirty="0">
                <a:solidFill>
                  <a:srgbClr val="000000"/>
                </a:solidFill>
              </a:rPr>
              <a:t>2,</a:t>
            </a:r>
          </a:p>
          <a:p>
            <a:pPr lvl="0" eaLnBrk="1" hangingPunct="1">
              <a:buClr>
                <a:srgbClr val="CC0000"/>
              </a:buClr>
              <a:buNone/>
              <a:defRPr/>
            </a:pPr>
            <a:r>
              <a:rPr lang="zh-CN" altLang="en-US" dirty="0">
                <a:solidFill>
                  <a:srgbClr val="000000"/>
                </a:solidFill>
              </a:rPr>
              <a:t>然后进栈的字存放在新增加的两个存储单元中。</a:t>
            </a:r>
          </a:p>
          <a:p>
            <a:pPr lvl="0" eaLnBrk="1" hangingPunct="1">
              <a:buClr>
                <a:srgbClr val="CC0000"/>
              </a:buClr>
              <a:buNone/>
              <a:defRPr/>
            </a:pPr>
            <a:r>
              <a:rPr lang="zh-CN" altLang="en-US" dirty="0">
                <a:solidFill>
                  <a:srgbClr val="000000"/>
                </a:solidFill>
              </a:rPr>
              <a:t>       出栈</a:t>
            </a:r>
            <a:r>
              <a:rPr lang="en-US" altLang="zh-CN" dirty="0">
                <a:solidFill>
                  <a:srgbClr val="000000"/>
                </a:solidFill>
              </a:rPr>
              <a:t>——</a:t>
            </a:r>
            <a:r>
              <a:rPr lang="zh-CN" altLang="en-US" dirty="0">
                <a:solidFill>
                  <a:srgbClr val="000000"/>
                </a:solidFill>
              </a:rPr>
              <a:t>将一个数据从栈顶弹出，将栈顶指示两相邻存储单元的数据字弹出，然后</a:t>
            </a:r>
            <a:r>
              <a:rPr lang="en-US" altLang="zh-CN" dirty="0">
                <a:solidFill>
                  <a:srgbClr val="000000"/>
                </a:solidFill>
              </a:rPr>
              <a:t>SP</a:t>
            </a:r>
            <a:r>
              <a:rPr lang="zh-CN" altLang="en-US" dirty="0">
                <a:solidFill>
                  <a:srgbClr val="000000"/>
                </a:solidFill>
              </a:rPr>
              <a:t>自动加</a:t>
            </a:r>
            <a:r>
              <a:rPr lang="en-US" altLang="zh-CN" dirty="0">
                <a:solidFill>
                  <a:srgbClr val="000000"/>
                </a:solidFill>
              </a:rPr>
              <a:t>2</a:t>
            </a:r>
            <a:r>
              <a:rPr lang="zh-CN" altLang="en-US" dirty="0">
                <a:solidFill>
                  <a:srgbClr val="000000"/>
                </a:solidFill>
              </a:rPr>
              <a:t>。</a:t>
            </a:r>
          </a:p>
          <a:p>
            <a:pPr lvl="0" indent="0" eaLnBrk="1" hangingPunct="1">
              <a:buClr>
                <a:srgbClr val="CC0000"/>
              </a:buClr>
              <a:buNone/>
              <a:defRPr/>
            </a:pPr>
            <a:endParaRPr lang="en-US" altLang="zh-CN" dirty="0">
              <a:solidFill>
                <a:srgbClr val="000000"/>
              </a:solidFill>
            </a:endParaRPr>
          </a:p>
          <a:p>
            <a:pPr eaLnBrk="1" hangingPunct="1">
              <a:spcBef>
                <a:spcPct val="50000"/>
              </a:spcBef>
              <a:buClrTx/>
              <a:buNone/>
            </a:pPr>
            <a:endParaRPr lang="zh-CN" altLang="en-US" b="1" dirty="0" smtClean="0">
              <a:latin typeface="仿宋_GB2312" pitchFamily="49" charset="-122"/>
              <a:cs typeface="Times New Roman" pitchFamily="18" charset="0"/>
            </a:endParaRP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195</a:t>
            </a:fld>
            <a:endParaRPr lang="en-US" altLang="zh-CN" dirty="0"/>
          </a:p>
        </p:txBody>
      </p:sp>
    </p:spTree>
    <p:extLst>
      <p:ext uri="{BB962C8B-B14F-4D97-AF65-F5344CB8AC3E}">
        <p14:creationId xmlns:p14="http://schemas.microsoft.com/office/powerpoint/2010/main" val="212690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5. </a:t>
            </a:r>
            <a:r>
              <a:rPr lang="en-US" altLang="zh-CN" b="1" dirty="0" smtClean="0">
                <a:latin typeface="仿宋_GB2312" pitchFamily="49" charset="-122"/>
                <a:cs typeface="Times New Roman" pitchFamily="18" charset="0"/>
              </a:rPr>
              <a:t>8086</a:t>
            </a:r>
            <a:r>
              <a:rPr lang="zh-CN" altLang="en-US" b="1" dirty="0" smtClean="0">
                <a:latin typeface="仿宋_GB2312" pitchFamily="49" charset="-122"/>
                <a:cs typeface="Times New Roman" pitchFamily="18" charset="0"/>
              </a:rPr>
              <a:t>的存储器结构</a:t>
            </a:r>
            <a:r>
              <a:rPr lang="en-US" altLang="zh-CN" b="1" dirty="0" smtClean="0">
                <a:latin typeface="仿宋_GB2312" pitchFamily="49" charset="-122"/>
                <a:cs typeface="Times New Roman" pitchFamily="18" charset="0"/>
              </a:rPr>
              <a:t>—</a:t>
            </a:r>
            <a:r>
              <a:rPr lang="zh-CN" altLang="en-US" b="1" dirty="0" smtClean="0">
                <a:latin typeface="仿宋_GB2312" pitchFamily="49" charset="-122"/>
                <a:cs typeface="Times New Roman" pitchFamily="18" charset="0"/>
              </a:rPr>
              <a:t>堆栈的操作</a:t>
            </a:r>
            <a:endParaRPr lang="en-US" altLang="zh-CN" b="1" dirty="0" smtClean="0">
              <a:latin typeface="仿宋_GB2312" pitchFamily="49" charset="-122"/>
              <a:cs typeface="Times New Roman" pitchFamily="18" charset="0"/>
            </a:endParaRPr>
          </a:p>
          <a:p>
            <a:pPr lvl="0" eaLnBrk="1" hangingPunct="1">
              <a:buClr>
                <a:srgbClr val="CC0000"/>
              </a:buClr>
              <a:defRPr/>
            </a:pPr>
            <a:r>
              <a:rPr kumimoji="1" lang="zh-CN" altLang="en-US" dirty="0">
                <a:solidFill>
                  <a:srgbClr val="000000"/>
                </a:solidFill>
              </a:rPr>
              <a:t>若已知当前</a:t>
            </a:r>
            <a:r>
              <a:rPr kumimoji="1" lang="en-US" altLang="zh-CN" dirty="0">
                <a:solidFill>
                  <a:srgbClr val="000000"/>
                </a:solidFill>
              </a:rPr>
              <a:t>SS</a:t>
            </a:r>
            <a:r>
              <a:rPr kumimoji="1" lang="zh-CN" altLang="en-US" dirty="0">
                <a:solidFill>
                  <a:srgbClr val="000000"/>
                </a:solidFill>
              </a:rPr>
              <a:t>＝</a:t>
            </a:r>
            <a:r>
              <a:rPr kumimoji="1" lang="en-US" altLang="zh-CN" dirty="0" err="1">
                <a:solidFill>
                  <a:srgbClr val="000000"/>
                </a:solidFill>
              </a:rPr>
              <a:t>1050H</a:t>
            </a:r>
            <a:r>
              <a:rPr kumimoji="1" lang="zh-CN" altLang="en-US" dirty="0">
                <a:solidFill>
                  <a:srgbClr val="000000"/>
                </a:solidFill>
              </a:rPr>
              <a:t>，</a:t>
            </a:r>
            <a:r>
              <a:rPr kumimoji="1" lang="en-US" altLang="zh-CN" dirty="0" err="1">
                <a:solidFill>
                  <a:srgbClr val="000000"/>
                </a:solidFill>
              </a:rPr>
              <a:t>SP</a:t>
            </a:r>
            <a:r>
              <a:rPr kumimoji="1" lang="zh-CN" altLang="en-US" dirty="0">
                <a:solidFill>
                  <a:srgbClr val="000000"/>
                </a:solidFill>
              </a:rPr>
              <a:t>＝</a:t>
            </a:r>
            <a:r>
              <a:rPr kumimoji="1" lang="en-US" altLang="zh-CN" dirty="0" err="1">
                <a:solidFill>
                  <a:srgbClr val="000000"/>
                </a:solidFill>
              </a:rPr>
              <a:t>0008H</a:t>
            </a:r>
            <a:r>
              <a:rPr kumimoji="1" lang="zh-CN" altLang="en-US" dirty="0">
                <a:solidFill>
                  <a:srgbClr val="000000"/>
                </a:solidFill>
              </a:rPr>
              <a:t>，</a:t>
            </a:r>
            <a:r>
              <a:rPr kumimoji="1" lang="en-US" altLang="zh-CN" dirty="0">
                <a:solidFill>
                  <a:srgbClr val="000000"/>
                </a:solidFill>
              </a:rPr>
              <a:t>AX</a:t>
            </a:r>
            <a:r>
              <a:rPr kumimoji="1" lang="zh-CN" altLang="en-US" dirty="0">
                <a:solidFill>
                  <a:srgbClr val="000000"/>
                </a:solidFill>
              </a:rPr>
              <a:t>＝</a:t>
            </a:r>
            <a:r>
              <a:rPr kumimoji="1" lang="en-US" altLang="zh-CN" dirty="0" err="1">
                <a:solidFill>
                  <a:srgbClr val="000000"/>
                </a:solidFill>
              </a:rPr>
              <a:t>1234H</a:t>
            </a:r>
            <a:r>
              <a:rPr kumimoji="1" lang="zh-CN" altLang="en-US" dirty="0">
                <a:solidFill>
                  <a:srgbClr val="000000"/>
                </a:solidFill>
              </a:rPr>
              <a:t>。</a:t>
            </a:r>
          </a:p>
          <a:p>
            <a:pPr lvl="0" eaLnBrk="1" hangingPunct="1">
              <a:buClr>
                <a:srgbClr val="CC0000"/>
              </a:buClr>
              <a:buNone/>
              <a:defRPr/>
            </a:pPr>
            <a:r>
              <a:rPr kumimoji="1" lang="zh-CN" altLang="en-US" dirty="0">
                <a:solidFill>
                  <a:srgbClr val="000000"/>
                </a:solidFill>
              </a:rPr>
              <a:t>    则入栈与出栈的具体操作过程如下：</a:t>
            </a:r>
          </a:p>
          <a:p>
            <a:pPr lvl="0" eaLnBrk="1" hangingPunct="1">
              <a:buClr>
                <a:srgbClr val="CC0000"/>
              </a:buClr>
              <a:defRPr/>
            </a:pPr>
            <a:r>
              <a:rPr kumimoji="1" lang="zh-CN" altLang="en-US" dirty="0">
                <a:solidFill>
                  <a:srgbClr val="000000"/>
                </a:solidFill>
              </a:rPr>
              <a:t>当执行</a:t>
            </a:r>
            <a:r>
              <a:rPr kumimoji="1" lang="en-US" altLang="zh-CN" dirty="0">
                <a:solidFill>
                  <a:srgbClr val="000000"/>
                </a:solidFill>
              </a:rPr>
              <a:t>PUSH AX</a:t>
            </a:r>
            <a:r>
              <a:rPr kumimoji="1" lang="zh-CN" altLang="en-US" dirty="0">
                <a:solidFill>
                  <a:srgbClr val="000000"/>
                </a:solidFill>
              </a:rPr>
              <a:t>指令时</a:t>
            </a:r>
            <a:r>
              <a:rPr kumimoji="1" lang="zh-CN" altLang="en-US" dirty="0" smtClean="0">
                <a:solidFill>
                  <a:srgbClr val="000000"/>
                </a:solidFill>
              </a:rPr>
              <a:t>，将</a:t>
            </a:r>
            <a:r>
              <a:rPr kumimoji="1" lang="en-US" altLang="zh-CN" dirty="0">
                <a:solidFill>
                  <a:srgbClr val="000000"/>
                </a:solidFill>
              </a:rPr>
              <a:t>AX</a:t>
            </a:r>
            <a:r>
              <a:rPr kumimoji="1" lang="zh-CN" altLang="en-US" dirty="0">
                <a:solidFill>
                  <a:srgbClr val="000000"/>
                </a:solidFill>
              </a:rPr>
              <a:t>中的数据</a:t>
            </a:r>
            <a:r>
              <a:rPr kumimoji="1" lang="en-US" altLang="zh-CN" dirty="0" err="1">
                <a:solidFill>
                  <a:srgbClr val="000000"/>
                </a:solidFill>
              </a:rPr>
              <a:t>1234H</a:t>
            </a:r>
            <a:r>
              <a:rPr kumimoji="1" lang="zh-CN" altLang="en-US" dirty="0">
                <a:solidFill>
                  <a:srgbClr val="000000"/>
                </a:solidFill>
              </a:rPr>
              <a:t>压入堆栈</a:t>
            </a:r>
            <a:r>
              <a:rPr kumimoji="1" lang="zh-CN" altLang="en-US" dirty="0" smtClean="0">
                <a:solidFill>
                  <a:srgbClr val="000000"/>
                </a:solidFill>
              </a:rPr>
              <a:t>，当</a:t>
            </a:r>
            <a:r>
              <a:rPr kumimoji="1" lang="zh-CN" altLang="en-US" dirty="0">
                <a:solidFill>
                  <a:srgbClr val="000000"/>
                </a:solidFill>
              </a:rPr>
              <a:t>执行</a:t>
            </a:r>
            <a:r>
              <a:rPr kumimoji="1" lang="en-US" altLang="zh-CN" dirty="0">
                <a:solidFill>
                  <a:srgbClr val="000000"/>
                </a:solidFill>
              </a:rPr>
              <a:t>POP BX</a:t>
            </a:r>
            <a:r>
              <a:rPr kumimoji="1" lang="zh-CN" altLang="en-US" dirty="0">
                <a:solidFill>
                  <a:srgbClr val="000000"/>
                </a:solidFill>
              </a:rPr>
              <a:t>指令时</a:t>
            </a:r>
            <a:r>
              <a:rPr kumimoji="1" lang="zh-CN" altLang="en-US" dirty="0" smtClean="0">
                <a:solidFill>
                  <a:srgbClr val="000000"/>
                </a:solidFill>
              </a:rPr>
              <a:t>，把</a:t>
            </a:r>
            <a:r>
              <a:rPr kumimoji="1" lang="zh-CN" altLang="en-US" dirty="0">
                <a:solidFill>
                  <a:srgbClr val="000000"/>
                </a:solidFill>
              </a:rPr>
              <a:t>当前堆栈中的数据</a:t>
            </a:r>
            <a:r>
              <a:rPr kumimoji="1" lang="en-US" altLang="zh-CN" dirty="0" err="1">
                <a:solidFill>
                  <a:srgbClr val="000000"/>
                </a:solidFill>
              </a:rPr>
              <a:t>1234H</a:t>
            </a:r>
            <a:r>
              <a:rPr kumimoji="1" lang="zh-CN" altLang="en-US" dirty="0">
                <a:solidFill>
                  <a:srgbClr val="000000"/>
                </a:solidFill>
              </a:rPr>
              <a:t>弹出并送到</a:t>
            </a:r>
            <a:r>
              <a:rPr kumimoji="1" lang="en-US" altLang="zh-CN" dirty="0" smtClean="0">
                <a:solidFill>
                  <a:srgbClr val="000000"/>
                </a:solidFill>
              </a:rPr>
              <a:t>BX</a:t>
            </a:r>
            <a:r>
              <a:rPr kumimoji="1" lang="zh-CN" altLang="en-US" dirty="0" smtClean="0">
                <a:solidFill>
                  <a:srgbClr val="000000"/>
                </a:solidFill>
              </a:rPr>
              <a:t>，当</a:t>
            </a:r>
            <a:r>
              <a:rPr kumimoji="1" lang="zh-CN" altLang="en-US" dirty="0">
                <a:solidFill>
                  <a:srgbClr val="000000"/>
                </a:solidFill>
              </a:rPr>
              <a:t>执行</a:t>
            </a:r>
            <a:r>
              <a:rPr kumimoji="1" lang="en-US" altLang="zh-CN" dirty="0">
                <a:solidFill>
                  <a:srgbClr val="000000"/>
                </a:solidFill>
              </a:rPr>
              <a:t>POP </a:t>
            </a:r>
            <a:r>
              <a:rPr kumimoji="1" lang="en-US" altLang="zh-CN" dirty="0" smtClean="0">
                <a:solidFill>
                  <a:srgbClr val="000000"/>
                </a:solidFill>
              </a:rPr>
              <a:t>AX</a:t>
            </a:r>
            <a:r>
              <a:rPr kumimoji="1" lang="zh-CN" altLang="en-US" dirty="0">
                <a:solidFill>
                  <a:srgbClr val="000000"/>
                </a:solidFill>
              </a:rPr>
              <a:t>指令</a:t>
            </a:r>
            <a:r>
              <a:rPr kumimoji="1" lang="zh-CN" altLang="en-US" dirty="0" smtClean="0">
                <a:solidFill>
                  <a:srgbClr val="000000"/>
                </a:solidFill>
              </a:rPr>
              <a:t>时将</a:t>
            </a:r>
            <a:r>
              <a:rPr kumimoji="1" lang="zh-CN" altLang="en-US" dirty="0">
                <a:solidFill>
                  <a:srgbClr val="000000"/>
                </a:solidFill>
              </a:rPr>
              <a:t>把当前堆栈中的数据</a:t>
            </a:r>
            <a:r>
              <a:rPr kumimoji="1" lang="en-US" altLang="zh-CN" dirty="0" err="1">
                <a:solidFill>
                  <a:srgbClr val="000000"/>
                </a:solidFill>
              </a:rPr>
              <a:t>BBAAH</a:t>
            </a:r>
            <a:r>
              <a:rPr kumimoji="1" lang="zh-CN" altLang="en-US" dirty="0">
                <a:solidFill>
                  <a:srgbClr val="000000"/>
                </a:solidFill>
              </a:rPr>
              <a:t>弹出并送到</a:t>
            </a:r>
            <a:r>
              <a:rPr kumimoji="1" lang="en-US" altLang="zh-CN" dirty="0" smtClean="0">
                <a:solidFill>
                  <a:srgbClr val="000000"/>
                </a:solidFill>
              </a:rPr>
              <a:t>BX</a:t>
            </a:r>
            <a:r>
              <a:rPr kumimoji="1" lang="zh-CN" altLang="en-US" dirty="0" smtClean="0">
                <a:solidFill>
                  <a:srgbClr val="000000"/>
                </a:solidFill>
              </a:rPr>
              <a:t>。</a:t>
            </a:r>
            <a:endParaRPr kumimoji="1" lang="en-US" altLang="zh-CN" dirty="0">
              <a:solidFill>
                <a:srgbClr val="000000"/>
              </a:solidFill>
            </a:endParaRPr>
          </a:p>
          <a:p>
            <a:pPr lvl="0" indent="0" eaLnBrk="1" hangingPunct="1">
              <a:buClr>
                <a:srgbClr val="CC0000"/>
              </a:buClr>
              <a:buNone/>
              <a:defRPr/>
            </a:pPr>
            <a:endParaRPr lang="en-US" altLang="zh-CN" dirty="0">
              <a:solidFill>
                <a:srgbClr val="000000"/>
              </a:solidFill>
            </a:endParaRPr>
          </a:p>
          <a:p>
            <a:pPr eaLnBrk="1" hangingPunct="1">
              <a:spcBef>
                <a:spcPct val="50000"/>
              </a:spcBef>
              <a:buClrTx/>
              <a:buNone/>
            </a:pPr>
            <a:endParaRPr lang="zh-CN" altLang="en-US" b="1" dirty="0" smtClean="0">
              <a:latin typeface="仿宋_GB2312" pitchFamily="49" charset="-122"/>
              <a:cs typeface="Times New Roman" pitchFamily="18" charset="0"/>
            </a:endParaRP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196</a:t>
            </a:fld>
            <a:endParaRPr lang="en-US" altLang="zh-CN" dirty="0"/>
          </a:p>
        </p:txBody>
      </p:sp>
    </p:spTree>
    <p:extLst>
      <p:ext uri="{BB962C8B-B14F-4D97-AF65-F5344CB8AC3E}">
        <p14:creationId xmlns:p14="http://schemas.microsoft.com/office/powerpoint/2010/main" val="2978203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a:xfrm>
            <a:off x="0" y="80963"/>
            <a:ext cx="8229600" cy="395709"/>
          </a:xfrm>
        </p:spPr>
        <p:txBody>
          <a:bodyPr/>
          <a:lstStyle/>
          <a:p>
            <a:pPr eaLnBrk="1" hangingPunct="1">
              <a:defRPr/>
            </a:pPr>
            <a:r>
              <a:rPr lang="en-US" altLang="zh-CN" sz="2600" dirty="0" smtClean="0"/>
              <a:t>8086</a:t>
            </a:r>
            <a:r>
              <a:rPr lang="zh-CN" altLang="en-US" sz="2600" dirty="0" smtClean="0"/>
              <a:t>系统的堆栈及其入栈、出栈操作</a:t>
            </a:r>
          </a:p>
        </p:txBody>
      </p:sp>
      <p:sp>
        <p:nvSpPr>
          <p:cNvPr id="2" name="灯片编号占位符 1"/>
          <p:cNvSpPr>
            <a:spLocks noGrp="1"/>
          </p:cNvSpPr>
          <p:nvPr>
            <p:ph type="sldNum" sz="quarter" idx="4294967295"/>
          </p:nvPr>
        </p:nvSpPr>
        <p:spPr>
          <a:xfrm>
            <a:off x="8420100" y="6245225"/>
            <a:ext cx="723900" cy="476250"/>
          </a:xfrm>
        </p:spPr>
        <p:txBody>
          <a:bodyPr/>
          <a:lstStyle/>
          <a:p>
            <a:pPr>
              <a:defRPr/>
            </a:pPr>
            <a:fld id="{2CBDD8E5-CFFD-4B64-A86D-84C96B57E587}" type="slidenum">
              <a:rPr lang="en-US" altLang="zh-CN" smtClean="0"/>
              <a:pPr>
                <a:defRPr/>
              </a:pPr>
              <a:t>197</a:t>
            </a:fld>
            <a:endParaRPr lang="en-US" altLang="zh-CN"/>
          </a:p>
        </p:txBody>
      </p:sp>
      <p:pic>
        <p:nvPicPr>
          <p:cNvPr id="4474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40682"/>
            <a:ext cx="8950765" cy="6012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5201405"/>
      </p:ext>
    </p:extLst>
  </p:cSld>
  <p:clrMapOvr>
    <a:masterClrMapping/>
  </p:clrMapOvr>
  <mc:AlternateContent xmlns:mc="http://schemas.openxmlformats.org/markup-compatibility/2006">
    <mc:Choice xmlns:p14="http://schemas.microsoft.com/office/powerpoint/2010/main" Requires="p14">
      <p:transition spd="med" p14:dur="700" advTm="254828">
        <p:fade/>
      </p:transition>
    </mc:Choice>
    <mc:Fallback>
      <p:transition spd="med" advTm="254828">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base">
                                        <p:cTn id="6" dur="500"/>
                                        <p:tgtEl>
                                          <p:spTgt spid="447493"/>
                                        </p:tgtEl>
                                        <p:attrNameLst>
                                          <p:attrName>ppt_x</p:attrName>
                                        </p:attrNameLst>
                                      </p:cBhvr>
                                      <p:tavLst>
                                        <p:tav tm="0">
                                          <p:val>
                                            <p:strVal val="ppt_x"/>
                                          </p:val>
                                        </p:tav>
                                        <p:tav tm="100000">
                                          <p:val>
                                            <p:strVal val="ppt_x"/>
                                          </p:val>
                                        </p:tav>
                                      </p:tavLst>
                                    </p:anim>
                                    <p:anim calcmode="lin" valueType="num">
                                      <p:cBhvr additive="base">
                                        <p:cTn id="7" dur="500"/>
                                        <p:tgtEl>
                                          <p:spTgt spid="447493"/>
                                        </p:tgtEl>
                                        <p:attrNameLst>
                                          <p:attrName>ppt_y</p:attrName>
                                        </p:attrNameLst>
                                      </p:cBhvr>
                                      <p:tavLst>
                                        <p:tav tm="0">
                                          <p:val>
                                            <p:strVal val="ppt_y"/>
                                          </p:val>
                                        </p:tav>
                                        <p:tav tm="100000">
                                          <p:val>
                                            <p:strVal val="1+ppt_h/2"/>
                                          </p:val>
                                        </p:tav>
                                      </p:tavLst>
                                    </p:anim>
                                    <p:set>
                                      <p:cBhvr>
                                        <p:cTn id="8" dur="1" fill="hold">
                                          <p:stCondLst>
                                            <p:cond delay="499"/>
                                          </p:stCondLst>
                                        </p:cTn>
                                        <p:tgtEl>
                                          <p:spTgt spid="447493"/>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7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5. </a:t>
            </a:r>
            <a:r>
              <a:rPr lang="en-US" altLang="zh-CN" b="1" dirty="0" smtClean="0">
                <a:latin typeface="仿宋_GB2312" pitchFamily="49" charset="-122"/>
                <a:cs typeface="Times New Roman" pitchFamily="18" charset="0"/>
              </a:rPr>
              <a:t>8086</a:t>
            </a:r>
            <a:r>
              <a:rPr lang="zh-CN" altLang="en-US" b="1" dirty="0" smtClean="0">
                <a:latin typeface="仿宋_GB2312" pitchFamily="49" charset="-122"/>
                <a:cs typeface="Times New Roman" pitchFamily="18" charset="0"/>
              </a:rPr>
              <a:t>的存储器结构</a:t>
            </a:r>
            <a:r>
              <a:rPr lang="en-US" altLang="zh-CN" b="1" dirty="0" smtClean="0">
                <a:latin typeface="仿宋_GB2312" pitchFamily="49" charset="-122"/>
                <a:cs typeface="Times New Roman" pitchFamily="18" charset="0"/>
              </a:rPr>
              <a:t>—</a:t>
            </a:r>
            <a:r>
              <a:rPr lang="zh-CN" altLang="en-US" b="1" dirty="0" smtClean="0">
                <a:latin typeface="仿宋_GB2312" pitchFamily="49" charset="-122"/>
                <a:cs typeface="Times New Roman" pitchFamily="18" charset="0"/>
              </a:rPr>
              <a:t>堆栈的操作</a:t>
            </a:r>
            <a:endParaRPr lang="en-US" altLang="zh-CN" b="1" dirty="0" smtClean="0">
              <a:latin typeface="仿宋_GB2312" pitchFamily="49" charset="-122"/>
              <a:cs typeface="Times New Roman" pitchFamily="18" charset="0"/>
            </a:endParaRPr>
          </a:p>
          <a:p>
            <a:pPr eaLnBrk="1" hangingPunct="1">
              <a:defRPr/>
            </a:pPr>
            <a:r>
              <a:rPr lang="zh-CN" altLang="en-US" dirty="0"/>
              <a:t>堆栈指令的形式很简单，但使用时应注意以下几点</a:t>
            </a:r>
            <a:r>
              <a:rPr lang="zh-CN" altLang="en-US" dirty="0" smtClean="0"/>
              <a:t>：</a:t>
            </a:r>
            <a:endParaRPr lang="zh-CN" altLang="en-US" dirty="0"/>
          </a:p>
          <a:p>
            <a:pPr lvl="1" eaLnBrk="1" hangingPunct="1">
              <a:defRPr/>
            </a:pPr>
            <a:r>
              <a:rPr lang="zh-CN" altLang="en-US" dirty="0"/>
              <a:t>①堆栈的操作是按字（即</a:t>
            </a:r>
            <a:r>
              <a:rPr lang="en-US" altLang="zh-CN" dirty="0"/>
              <a:t>2</a:t>
            </a:r>
            <a:r>
              <a:rPr lang="zh-CN" altLang="en-US" dirty="0"/>
              <a:t>个字节）进行的，没有单字节的操作指令。</a:t>
            </a:r>
          </a:p>
          <a:p>
            <a:pPr lvl="1" eaLnBrk="1" hangingPunct="1">
              <a:defRPr/>
            </a:pPr>
            <a:r>
              <a:rPr lang="zh-CN" altLang="en-US" dirty="0" smtClean="0"/>
              <a:t>②堆栈</a:t>
            </a:r>
            <a:r>
              <a:rPr lang="zh-CN" altLang="en-US" dirty="0"/>
              <a:t>的后进先出。因此，保存寄存器和恢复寄存器的内容时，要按照对称的次序执行一系列的压入指令和弹出指令。</a:t>
            </a:r>
          </a:p>
          <a:p>
            <a:pPr lvl="0" indent="0" eaLnBrk="1" hangingPunct="1">
              <a:buClr>
                <a:srgbClr val="CC0000"/>
              </a:buClr>
              <a:buNone/>
              <a:defRPr/>
            </a:pPr>
            <a:endParaRPr lang="en-US" altLang="zh-CN" dirty="0">
              <a:solidFill>
                <a:srgbClr val="000000"/>
              </a:solidFill>
            </a:endParaRPr>
          </a:p>
          <a:p>
            <a:pPr eaLnBrk="1" hangingPunct="1">
              <a:spcBef>
                <a:spcPct val="50000"/>
              </a:spcBef>
              <a:buClrTx/>
              <a:buNone/>
            </a:pPr>
            <a:endParaRPr lang="zh-CN" altLang="en-US" b="1" dirty="0" smtClean="0">
              <a:latin typeface="仿宋_GB2312" pitchFamily="49" charset="-122"/>
              <a:cs typeface="Times New Roman" pitchFamily="18" charset="0"/>
            </a:endParaRP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198</a:t>
            </a:fld>
            <a:endParaRPr lang="en-US" altLang="zh-CN" dirty="0"/>
          </a:p>
        </p:txBody>
      </p:sp>
    </p:spTree>
    <p:extLst>
      <p:ext uri="{BB962C8B-B14F-4D97-AF65-F5344CB8AC3E}">
        <p14:creationId xmlns:p14="http://schemas.microsoft.com/office/powerpoint/2010/main" val="2279962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5. </a:t>
            </a:r>
            <a:r>
              <a:rPr lang="en-US" altLang="zh-CN" b="1" dirty="0" smtClean="0">
                <a:latin typeface="仿宋_GB2312" pitchFamily="49" charset="-122"/>
                <a:cs typeface="Times New Roman" pitchFamily="18" charset="0"/>
              </a:rPr>
              <a:t>8086</a:t>
            </a:r>
            <a:r>
              <a:rPr lang="zh-CN" altLang="en-US" b="1" dirty="0" smtClean="0">
                <a:latin typeface="仿宋_GB2312" pitchFamily="49" charset="-122"/>
                <a:cs typeface="Times New Roman" pitchFamily="18" charset="0"/>
              </a:rPr>
              <a:t>的存储器结构</a:t>
            </a:r>
            <a:r>
              <a:rPr lang="en-US" altLang="zh-CN" b="1" dirty="0" smtClean="0">
                <a:latin typeface="仿宋_GB2312" pitchFamily="49" charset="-122"/>
                <a:cs typeface="Times New Roman" pitchFamily="18" charset="0"/>
              </a:rPr>
              <a:t>—</a:t>
            </a:r>
            <a:r>
              <a:rPr lang="zh-CN" altLang="en-US" b="1" dirty="0" smtClean="0">
                <a:latin typeface="仿宋_GB2312" pitchFamily="49" charset="-122"/>
                <a:cs typeface="Times New Roman" pitchFamily="18" charset="0"/>
              </a:rPr>
              <a:t>堆栈的操作</a:t>
            </a:r>
            <a:endParaRPr lang="en-US" altLang="zh-CN" b="1" dirty="0" smtClean="0">
              <a:latin typeface="仿宋_GB2312" pitchFamily="49" charset="-122"/>
              <a:cs typeface="Times New Roman" pitchFamily="18" charset="0"/>
            </a:endParaRPr>
          </a:p>
          <a:p>
            <a:pPr eaLnBrk="1" hangingPunct="1">
              <a:defRPr/>
            </a:pPr>
            <a:r>
              <a:rPr lang="zh-CN" altLang="en-US" dirty="0"/>
              <a:t>堆栈指令的形式很简单，但使用时应注意以下几点</a:t>
            </a:r>
            <a:r>
              <a:rPr lang="zh-CN" altLang="en-US" dirty="0" smtClean="0"/>
              <a:t>：</a:t>
            </a:r>
            <a:endParaRPr lang="zh-CN" altLang="en-US" dirty="0"/>
          </a:p>
          <a:p>
            <a:pPr lvl="0" indent="0" eaLnBrk="1" hangingPunct="1">
              <a:buClr>
                <a:srgbClr val="CC0000"/>
              </a:buClr>
              <a:buNone/>
              <a:defRPr/>
            </a:pPr>
            <a:endParaRPr lang="en-US" altLang="zh-CN" dirty="0">
              <a:solidFill>
                <a:srgbClr val="000000"/>
              </a:solidFill>
            </a:endParaRPr>
          </a:p>
          <a:p>
            <a:pPr eaLnBrk="1" hangingPunct="1">
              <a:spcBef>
                <a:spcPct val="50000"/>
              </a:spcBef>
              <a:buClrTx/>
              <a:buNone/>
            </a:pPr>
            <a:endParaRPr lang="zh-CN" altLang="en-US" b="1" dirty="0" smtClean="0">
              <a:latin typeface="仿宋_GB2312" pitchFamily="49" charset="-122"/>
              <a:cs typeface="Times New Roman" pitchFamily="18" charset="0"/>
            </a:endParaRP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199</a:t>
            </a:fld>
            <a:endParaRPr lang="en-US" altLang="zh-CN" dirty="0"/>
          </a:p>
        </p:txBody>
      </p:sp>
      <p:sp>
        <p:nvSpPr>
          <p:cNvPr id="5" name="Rectangle 3"/>
          <p:cNvSpPr txBox="1">
            <a:spLocks noChangeArrowheads="1"/>
          </p:cNvSpPr>
          <p:nvPr/>
        </p:nvSpPr>
        <p:spPr bwMode="auto">
          <a:xfrm>
            <a:off x="683568" y="2337137"/>
            <a:ext cx="4037013" cy="325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0">
                <a:solidFill>
                  <a:schemeClr val="tx1"/>
                </a:solidFill>
                <a:latin typeface="华文楷体" panose="02010600040101010101" pitchFamily="2" charset="-122"/>
                <a:ea typeface="华文楷体" panose="02010600040101010101" pitchFamily="2" charset="-122"/>
                <a:cs typeface="+mn-cs"/>
              </a:defRPr>
            </a:lvl1pPr>
            <a:lvl2pPr marL="0" indent="-436563"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2pPr>
            <a:lvl3pPr marL="0" indent="-395288"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a:solidFill>
                  <a:schemeClr val="tx1"/>
                </a:solidFill>
                <a:latin typeface="华文楷体" panose="02010600040101010101" pitchFamily="2" charset="-122"/>
                <a:ea typeface="华文楷体" panose="02010600040101010101" pitchFamily="2" charset="-122"/>
              </a:defRPr>
            </a:lvl3pPr>
            <a:lvl4pPr marL="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4pPr>
            <a:lvl5pPr marL="0" indent="-398463" algn="l" rtl="0" eaLnBrk="0" fontAlgn="base" hangingPunct="0">
              <a:lnSpc>
                <a:spcPct val="150000"/>
              </a:lnSpc>
              <a:spcBef>
                <a:spcPct val="25000"/>
              </a:spcBef>
              <a:spcAft>
                <a:spcPct val="0"/>
              </a:spcAft>
              <a:buClr>
                <a:schemeClr val="accent2"/>
              </a:buClr>
              <a:buFont typeface="Wingdings" panose="05000000000000000000" pitchFamily="2" charset="2"/>
              <a:buChar char="§"/>
              <a:defRPr sz="240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defRPr/>
            </a:pPr>
            <a:r>
              <a:rPr lang="zh-CN" altLang="en-US" sz="2000" kern="0" dirty="0" smtClean="0"/>
              <a:t>假如一个子程序开头这样保存</a:t>
            </a:r>
          </a:p>
          <a:p>
            <a:pPr eaLnBrk="1" hangingPunct="1">
              <a:buFontTx/>
              <a:buNone/>
              <a:defRPr/>
            </a:pPr>
            <a:r>
              <a:rPr lang="zh-CN" altLang="en-US" sz="2000" kern="0" dirty="0" smtClean="0"/>
              <a:t>     寄存器的值</a:t>
            </a:r>
          </a:p>
          <a:p>
            <a:pPr eaLnBrk="1" hangingPunct="1">
              <a:defRPr/>
            </a:pPr>
            <a:r>
              <a:rPr lang="en-US" altLang="zh-CN" sz="2000" kern="0" dirty="0" smtClean="0"/>
              <a:t>PUSH   AX</a:t>
            </a:r>
          </a:p>
          <a:p>
            <a:pPr eaLnBrk="1" hangingPunct="1">
              <a:defRPr/>
            </a:pPr>
            <a:r>
              <a:rPr lang="en-US" altLang="zh-CN" sz="2000" kern="0" dirty="0" smtClean="0"/>
              <a:t>PUSH   BX</a:t>
            </a:r>
          </a:p>
          <a:p>
            <a:pPr eaLnBrk="1" hangingPunct="1">
              <a:defRPr/>
            </a:pPr>
            <a:r>
              <a:rPr lang="en-US" altLang="zh-CN" sz="2000" kern="0" dirty="0" smtClean="0"/>
              <a:t>PUSH   DI</a:t>
            </a:r>
          </a:p>
          <a:p>
            <a:pPr eaLnBrk="1" hangingPunct="1">
              <a:defRPr/>
            </a:pPr>
            <a:r>
              <a:rPr lang="en-US" altLang="zh-CN" sz="2000" kern="0" dirty="0" smtClean="0"/>
              <a:t>PUSH   SI</a:t>
            </a:r>
          </a:p>
          <a:p>
            <a:pPr eaLnBrk="1" hangingPunct="1">
              <a:defRPr/>
            </a:pPr>
            <a:endParaRPr lang="en-US" altLang="zh-CN" sz="2000" kern="0" dirty="0" smtClean="0"/>
          </a:p>
          <a:p>
            <a:pPr eaLnBrk="1" hangingPunct="1">
              <a:defRPr/>
            </a:pPr>
            <a:endParaRPr lang="en-US" altLang="zh-CN" sz="2000" kern="0" dirty="0" smtClean="0"/>
          </a:p>
          <a:p>
            <a:pPr eaLnBrk="1" hangingPunct="1">
              <a:defRPr/>
            </a:pPr>
            <a:endParaRPr lang="en-US" altLang="zh-CN" sz="2000" kern="0" dirty="0" smtClean="0"/>
          </a:p>
          <a:p>
            <a:pPr eaLnBrk="1" hangingPunct="1">
              <a:defRPr/>
            </a:pPr>
            <a:endParaRPr lang="en-US" altLang="zh-CN" sz="2000" kern="0" dirty="0" smtClean="0"/>
          </a:p>
          <a:p>
            <a:pPr eaLnBrk="1" hangingPunct="1">
              <a:defRPr/>
            </a:pPr>
            <a:endParaRPr lang="en-US" altLang="zh-CN" sz="2000" kern="0" dirty="0" smtClean="0"/>
          </a:p>
        </p:txBody>
      </p:sp>
      <p:sp>
        <p:nvSpPr>
          <p:cNvPr id="6" name="Rectangle 4"/>
          <p:cNvSpPr txBox="1">
            <a:spLocks noChangeArrowheads="1"/>
          </p:cNvSpPr>
          <p:nvPr/>
        </p:nvSpPr>
        <p:spPr>
          <a:xfrm>
            <a:off x="4876156" y="2337137"/>
            <a:ext cx="4037012" cy="3252104"/>
          </a:xfrm>
          <a:prstGeom prst="rect">
            <a:avLst/>
          </a:prstGeom>
        </p:spPr>
        <p:txBody>
          <a:bodyPr/>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a:solidFill>
                  <a:schemeClr val="tx1"/>
                </a:solidFill>
                <a:latin typeface="华文楷体" panose="02010600040101010101" pitchFamily="2" charset="-122"/>
                <a:ea typeface="华文楷体" panose="0201060004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anose="05000000000000000000" pitchFamily="2" charset="2"/>
              <a:buChar char="§"/>
              <a:defRPr sz="240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defRPr/>
            </a:pPr>
            <a:r>
              <a:rPr lang="zh-CN" altLang="en-US" sz="2000" kern="0" dirty="0" smtClean="0"/>
              <a:t>则子程序返回前，应如下恢复寄存器的值</a:t>
            </a:r>
          </a:p>
          <a:p>
            <a:pPr eaLnBrk="1" hangingPunct="1">
              <a:defRPr/>
            </a:pPr>
            <a:r>
              <a:rPr lang="en-US" altLang="zh-CN" sz="2000" kern="0" dirty="0" smtClean="0"/>
              <a:t>POP    SI</a:t>
            </a:r>
          </a:p>
          <a:p>
            <a:pPr eaLnBrk="1" hangingPunct="1">
              <a:defRPr/>
            </a:pPr>
            <a:r>
              <a:rPr lang="en-US" altLang="zh-CN" sz="2000" kern="0" dirty="0" smtClean="0"/>
              <a:t>POP    DI</a:t>
            </a:r>
          </a:p>
          <a:p>
            <a:pPr eaLnBrk="1" hangingPunct="1">
              <a:defRPr/>
            </a:pPr>
            <a:r>
              <a:rPr lang="en-US" altLang="zh-CN" sz="2000" kern="0" dirty="0" smtClean="0"/>
              <a:t>POP    BX</a:t>
            </a:r>
          </a:p>
          <a:p>
            <a:pPr eaLnBrk="1" hangingPunct="1">
              <a:defRPr/>
            </a:pPr>
            <a:r>
              <a:rPr lang="en-US" altLang="zh-CN" sz="2000" kern="0" dirty="0" smtClean="0"/>
              <a:t>POP    AX</a:t>
            </a:r>
            <a:endParaRPr lang="en-US" altLang="zh-CN" sz="2000" kern="0" dirty="0" smtClean="0"/>
          </a:p>
        </p:txBody>
      </p:sp>
    </p:spTree>
    <p:extLst>
      <p:ext uri="{BB962C8B-B14F-4D97-AF65-F5344CB8AC3E}">
        <p14:creationId xmlns:p14="http://schemas.microsoft.com/office/powerpoint/2010/main" val="3962223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smtClean="0"/>
              <a:t>引言</a:t>
            </a:r>
          </a:p>
        </p:txBody>
      </p:sp>
      <p:sp>
        <p:nvSpPr>
          <p:cNvPr id="15363" name="Rectangle 3"/>
          <p:cNvSpPr>
            <a:spLocks noGrp="1" noChangeArrowheads="1"/>
          </p:cNvSpPr>
          <p:nvPr>
            <p:ph type="body" idx="1"/>
          </p:nvPr>
        </p:nvSpPr>
        <p:spPr>
          <a:xfrm>
            <a:off x="651745" y="1198167"/>
            <a:ext cx="7958138" cy="4717003"/>
          </a:xfrm>
        </p:spPr>
        <p:txBody>
          <a:bodyPr/>
          <a:lstStyle/>
          <a:p>
            <a:pPr eaLnBrk="1" hangingPunct="1">
              <a:lnSpc>
                <a:spcPct val="100000"/>
              </a:lnSpc>
              <a:buFont typeface="Wingdings" panose="05000000000000000000" pitchFamily="2" charset="2"/>
              <a:buNone/>
            </a:pPr>
            <a:r>
              <a:rPr lang="zh-CN" altLang="en-US" dirty="0" smtClean="0"/>
              <a:t>微处理器（</a:t>
            </a:r>
            <a:r>
              <a:rPr lang="en-US" altLang="zh-CN" dirty="0" smtClean="0"/>
              <a:t>CPU</a:t>
            </a:r>
            <a:r>
              <a:rPr lang="zh-CN" altLang="en-US" dirty="0" smtClean="0"/>
              <a:t>）的性能指标：</a:t>
            </a:r>
          </a:p>
          <a:p>
            <a:pPr eaLnBrk="1" hangingPunct="1">
              <a:lnSpc>
                <a:spcPct val="100000"/>
              </a:lnSpc>
              <a:buFont typeface="Wingdings" panose="05000000000000000000" pitchFamily="2" charset="2"/>
              <a:buNone/>
            </a:pPr>
            <a:r>
              <a:rPr lang="en-US" altLang="zh-CN" b="1" dirty="0" smtClean="0">
                <a:solidFill>
                  <a:srgbClr val="CC3300"/>
                </a:solidFill>
              </a:rPr>
              <a:t>1.</a:t>
            </a:r>
            <a:r>
              <a:rPr lang="zh-CN" altLang="en-US" b="1" dirty="0" smtClean="0">
                <a:solidFill>
                  <a:srgbClr val="CC3300"/>
                </a:solidFill>
              </a:rPr>
              <a:t>字长</a:t>
            </a:r>
            <a:r>
              <a:rPr lang="zh-CN" altLang="en-US" dirty="0" smtClean="0"/>
              <a:t>   </a:t>
            </a:r>
            <a:r>
              <a:rPr lang="en-US" altLang="zh-CN" b="1" dirty="0" smtClean="0">
                <a:solidFill>
                  <a:srgbClr val="669900"/>
                </a:solidFill>
              </a:rPr>
              <a:t>CPU</a:t>
            </a:r>
            <a:r>
              <a:rPr lang="zh-CN" altLang="en-US" b="1" dirty="0" smtClean="0">
                <a:solidFill>
                  <a:srgbClr val="669900"/>
                </a:solidFill>
              </a:rPr>
              <a:t>能够同时处理的数据位数</a:t>
            </a:r>
            <a:r>
              <a:rPr lang="zh-CN" altLang="en-US" dirty="0" smtClean="0"/>
              <a:t>，也称为数据宽度。能够衡量</a:t>
            </a:r>
          </a:p>
          <a:p>
            <a:pPr eaLnBrk="1" hangingPunct="1">
              <a:lnSpc>
                <a:spcPct val="100000"/>
              </a:lnSpc>
              <a:buFont typeface="Wingdings" panose="05000000000000000000" pitchFamily="2" charset="2"/>
              <a:buNone/>
            </a:pPr>
            <a:r>
              <a:rPr lang="en-US" altLang="zh-CN" dirty="0" smtClean="0"/>
              <a:t>CPU</a:t>
            </a:r>
            <a:r>
              <a:rPr lang="zh-CN" altLang="en-US" dirty="0" smtClean="0"/>
              <a:t>计算能力和集成度。</a:t>
            </a:r>
          </a:p>
          <a:p>
            <a:pPr eaLnBrk="1" hangingPunct="1">
              <a:lnSpc>
                <a:spcPct val="100000"/>
              </a:lnSpc>
              <a:buFont typeface="Wingdings" panose="05000000000000000000" pitchFamily="2" charset="2"/>
              <a:buNone/>
            </a:pPr>
            <a:r>
              <a:rPr lang="en-US" altLang="zh-CN" dirty="0" smtClean="0"/>
              <a:t>Intel</a:t>
            </a:r>
            <a:r>
              <a:rPr lang="zh-CN" altLang="en-US" dirty="0" smtClean="0"/>
              <a:t>系列    </a:t>
            </a:r>
            <a:r>
              <a:rPr lang="en-US" altLang="zh-CN" dirty="0" smtClean="0"/>
              <a:t>8086/8088/80286   16</a:t>
            </a:r>
            <a:r>
              <a:rPr lang="zh-CN" altLang="en-US" dirty="0" smtClean="0"/>
              <a:t>位字长</a:t>
            </a:r>
          </a:p>
          <a:p>
            <a:pPr eaLnBrk="1" hangingPunct="1">
              <a:lnSpc>
                <a:spcPct val="100000"/>
              </a:lnSpc>
              <a:buFont typeface="Wingdings" panose="05000000000000000000" pitchFamily="2" charset="2"/>
              <a:buNone/>
            </a:pPr>
            <a:r>
              <a:rPr lang="zh-CN" altLang="en-US" dirty="0" smtClean="0"/>
              <a:t>                 </a:t>
            </a:r>
            <a:r>
              <a:rPr lang="en-US" altLang="zh-CN" dirty="0" smtClean="0"/>
              <a:t>80386/80486/Pentium   32</a:t>
            </a:r>
            <a:r>
              <a:rPr lang="zh-CN" altLang="en-US" dirty="0" smtClean="0"/>
              <a:t>位字长</a:t>
            </a:r>
          </a:p>
          <a:p>
            <a:pPr eaLnBrk="1" hangingPunct="1">
              <a:lnSpc>
                <a:spcPct val="100000"/>
              </a:lnSpc>
              <a:buFont typeface="Wingdings" panose="05000000000000000000" pitchFamily="2" charset="2"/>
              <a:buNone/>
            </a:pPr>
            <a:r>
              <a:rPr lang="zh-CN" altLang="en-US" dirty="0" smtClean="0"/>
              <a:t>                                      </a:t>
            </a:r>
            <a:r>
              <a:rPr lang="en-US" altLang="zh-CN" dirty="0" smtClean="0"/>
              <a:t>Itanium   64</a:t>
            </a:r>
            <a:r>
              <a:rPr lang="zh-CN" altLang="en-US" dirty="0" smtClean="0"/>
              <a:t>位字长</a:t>
            </a:r>
          </a:p>
          <a:p>
            <a:pPr eaLnBrk="1" hangingPunct="1">
              <a:lnSpc>
                <a:spcPct val="100000"/>
              </a:lnSpc>
              <a:buFont typeface="Wingdings" panose="05000000000000000000" pitchFamily="2" charset="2"/>
              <a:buNone/>
            </a:pPr>
            <a:r>
              <a:rPr lang="en-US" altLang="zh-CN" b="1" dirty="0" smtClean="0">
                <a:solidFill>
                  <a:srgbClr val="CC3300"/>
                </a:solidFill>
              </a:rPr>
              <a:t>2.</a:t>
            </a:r>
            <a:r>
              <a:rPr lang="zh-CN" altLang="en-US" b="1" dirty="0" smtClean="0">
                <a:solidFill>
                  <a:srgbClr val="CC3300"/>
                </a:solidFill>
              </a:rPr>
              <a:t>主频</a:t>
            </a:r>
            <a:r>
              <a:rPr lang="zh-CN" altLang="en-US" dirty="0" smtClean="0"/>
              <a:t>   即</a:t>
            </a:r>
            <a:r>
              <a:rPr lang="en-US" altLang="zh-CN" dirty="0" smtClean="0"/>
              <a:t>CPU</a:t>
            </a:r>
            <a:r>
              <a:rPr lang="zh-CN" altLang="en-US" dirty="0" smtClean="0"/>
              <a:t>的时钟频率。</a:t>
            </a:r>
            <a:r>
              <a:rPr lang="en-US" altLang="zh-CN" dirty="0" smtClean="0"/>
              <a:t>CPU</a:t>
            </a:r>
            <a:r>
              <a:rPr lang="zh-CN" altLang="en-US" dirty="0" smtClean="0"/>
              <a:t>的运算速度的决定要素之一。</a:t>
            </a:r>
          </a:p>
          <a:p>
            <a:pPr eaLnBrk="1" hangingPunct="1">
              <a:lnSpc>
                <a:spcPct val="100000"/>
              </a:lnSpc>
              <a:buFont typeface="Wingdings" panose="05000000000000000000" pitchFamily="2" charset="2"/>
              <a:buNone/>
            </a:pPr>
            <a:r>
              <a:rPr lang="zh-CN" altLang="en-US" dirty="0" smtClean="0"/>
              <a:t>            </a:t>
            </a:r>
            <a:r>
              <a:rPr lang="en-US" altLang="zh-CN" dirty="0" smtClean="0"/>
              <a:t>8086/</a:t>
            </a:r>
            <a:r>
              <a:rPr lang="en-US" altLang="zh-CN" dirty="0" err="1" smtClean="0"/>
              <a:t>10MHZ</a:t>
            </a:r>
            <a:r>
              <a:rPr lang="en-US" altLang="zh-CN" dirty="0" smtClean="0"/>
              <a:t>    80286/</a:t>
            </a:r>
            <a:r>
              <a:rPr lang="en-US" altLang="zh-CN" dirty="0" err="1" smtClean="0"/>
              <a:t>20MHZ</a:t>
            </a:r>
            <a:r>
              <a:rPr lang="en-US" altLang="zh-CN" dirty="0" smtClean="0"/>
              <a:t>    </a:t>
            </a:r>
          </a:p>
          <a:p>
            <a:pPr eaLnBrk="1" hangingPunct="1">
              <a:lnSpc>
                <a:spcPct val="100000"/>
              </a:lnSpc>
              <a:buFont typeface="Wingdings" panose="05000000000000000000" pitchFamily="2" charset="2"/>
              <a:buNone/>
            </a:pPr>
            <a:r>
              <a:rPr lang="en-US" altLang="zh-CN" dirty="0" smtClean="0"/>
              <a:t>            Pentium/</a:t>
            </a:r>
            <a:r>
              <a:rPr lang="en-US" altLang="zh-CN" dirty="0" err="1" smtClean="0"/>
              <a:t>150MHZ</a:t>
            </a:r>
            <a:r>
              <a:rPr lang="en-US" altLang="zh-CN" dirty="0" smtClean="0"/>
              <a:t> Pentium IV/</a:t>
            </a:r>
            <a:r>
              <a:rPr lang="en-US" altLang="zh-CN" dirty="0" err="1" smtClean="0"/>
              <a:t>3.06GHZ</a:t>
            </a:r>
            <a:endParaRPr lang="en-US" altLang="zh-CN" dirty="0" smtClean="0"/>
          </a:p>
          <a:p>
            <a:pPr eaLnBrk="1" hangingPunct="1">
              <a:lnSpc>
                <a:spcPct val="100000"/>
              </a:lnSpc>
              <a:buFont typeface="Wingdings" panose="05000000000000000000" pitchFamily="2" charset="2"/>
              <a:buNone/>
            </a:pPr>
            <a:endParaRPr lang="en-US" altLang="zh-CN"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a:t>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Font typeface="Wingdings" panose="05000000000000000000" pitchFamily="2" charset="2"/>
              <a:buNone/>
            </a:pPr>
            <a:r>
              <a:rPr lang="en-US" altLang="zh-CN" sz="2800" b="1" dirty="0" smtClean="0"/>
              <a:t>1.  </a:t>
            </a:r>
            <a:r>
              <a:rPr lang="en-US" altLang="zh-CN" sz="2800" b="1" dirty="0" err="1" smtClean="0"/>
              <a:t>BIU</a:t>
            </a:r>
            <a:r>
              <a:rPr lang="en-US" altLang="zh-CN" sz="2800" b="1" dirty="0" smtClean="0"/>
              <a:t> </a:t>
            </a:r>
            <a:r>
              <a:rPr lang="zh-CN" altLang="en-US" sz="2800" b="1" dirty="0" smtClean="0"/>
              <a:t>总线接口部件</a:t>
            </a:r>
            <a:endParaRPr lang="en-US" altLang="zh-CN" sz="2800" b="1" dirty="0" smtClean="0"/>
          </a:p>
          <a:p>
            <a:pPr eaLnBrk="1" hangingPunct="1">
              <a:spcBef>
                <a:spcPct val="50000"/>
              </a:spcBef>
              <a:buClrTx/>
              <a:buFontTx/>
              <a:buNone/>
            </a:pPr>
            <a:r>
              <a:rPr kumimoji="1" lang="zh-CN" altLang="en-US" sz="2800" b="1" dirty="0"/>
              <a:t>（</a:t>
            </a:r>
            <a:r>
              <a:rPr kumimoji="1" lang="en-US" altLang="zh-CN" sz="2800" b="1" dirty="0"/>
              <a:t>2</a:t>
            </a:r>
            <a:r>
              <a:rPr kumimoji="1" lang="zh-CN" altLang="en-US" sz="2800" b="1" dirty="0"/>
              <a:t>）地址加法器：</a:t>
            </a:r>
            <a:r>
              <a:rPr kumimoji="1" lang="zh-CN" altLang="en-US" sz="2800" b="1" dirty="0">
                <a:solidFill>
                  <a:srgbClr val="008000"/>
                </a:solidFill>
              </a:rPr>
              <a:t>产生</a:t>
            </a:r>
            <a:r>
              <a:rPr kumimoji="1" lang="en-US" altLang="zh-CN" sz="2800" b="1" dirty="0">
                <a:solidFill>
                  <a:srgbClr val="008000"/>
                </a:solidFill>
              </a:rPr>
              <a:t>20</a:t>
            </a:r>
            <a:r>
              <a:rPr kumimoji="1" lang="zh-CN" altLang="en-US" sz="2800" b="1" dirty="0">
                <a:solidFill>
                  <a:srgbClr val="008000"/>
                </a:solidFill>
              </a:rPr>
              <a:t>位地址。</a:t>
            </a:r>
            <a:r>
              <a:rPr kumimoji="1" lang="en-US" altLang="zh-CN" sz="2800" b="1" dirty="0">
                <a:solidFill>
                  <a:srgbClr val="008000"/>
                </a:solidFill>
              </a:rPr>
              <a:t>CPU</a:t>
            </a:r>
            <a:r>
              <a:rPr kumimoji="1" lang="zh-CN" altLang="en-US" sz="2800" b="1" dirty="0">
                <a:solidFill>
                  <a:srgbClr val="008000"/>
                </a:solidFill>
              </a:rPr>
              <a:t>内无论是段地址寄存器还是偏移量都是</a:t>
            </a:r>
            <a:r>
              <a:rPr kumimoji="1" lang="en-US" altLang="zh-CN" sz="2800" b="1" dirty="0">
                <a:solidFill>
                  <a:srgbClr val="008000"/>
                </a:solidFill>
              </a:rPr>
              <a:t>16</a:t>
            </a:r>
            <a:r>
              <a:rPr kumimoji="1" lang="zh-CN" altLang="en-US" sz="2800" b="1" dirty="0">
                <a:solidFill>
                  <a:srgbClr val="008000"/>
                </a:solidFill>
              </a:rPr>
              <a:t>位的，通过地址加法器产生</a:t>
            </a:r>
            <a:r>
              <a:rPr kumimoji="1" lang="en-US" altLang="zh-CN" sz="2800" b="1" dirty="0">
                <a:solidFill>
                  <a:srgbClr val="008000"/>
                </a:solidFill>
              </a:rPr>
              <a:t>20</a:t>
            </a:r>
            <a:r>
              <a:rPr kumimoji="1" lang="zh-CN" altLang="en-US" sz="2800" b="1" dirty="0">
                <a:solidFill>
                  <a:srgbClr val="008000"/>
                </a:solidFill>
              </a:rPr>
              <a:t>位地址。</a:t>
            </a:r>
          </a:p>
          <a:p>
            <a:pPr eaLnBrk="1" hangingPunct="1">
              <a:buNone/>
            </a:pPr>
            <a:r>
              <a:rPr kumimoji="1" lang="zh-CN" altLang="en-US" sz="2800" b="1" dirty="0">
                <a:solidFill>
                  <a:srgbClr val="008000"/>
                </a:solidFill>
              </a:rPr>
              <a:t>例： 一条指令的物理地址是根据代码段寄存器</a:t>
            </a:r>
            <a:r>
              <a:rPr kumimoji="1" lang="en-US" altLang="zh-CN" sz="2800" b="1" dirty="0">
                <a:solidFill>
                  <a:srgbClr val="008000"/>
                </a:solidFill>
              </a:rPr>
              <a:t>CS</a:t>
            </a:r>
            <a:r>
              <a:rPr kumimoji="1" lang="zh-CN" altLang="en-US" sz="2800" b="1" dirty="0">
                <a:solidFill>
                  <a:srgbClr val="008000"/>
                </a:solidFill>
              </a:rPr>
              <a:t>和指令指针寄存器</a:t>
            </a:r>
            <a:r>
              <a:rPr kumimoji="1" lang="en-US" altLang="zh-CN" sz="2800" b="1" dirty="0">
                <a:solidFill>
                  <a:srgbClr val="008000"/>
                </a:solidFill>
              </a:rPr>
              <a:t>IP</a:t>
            </a:r>
            <a:r>
              <a:rPr kumimoji="1" lang="zh-CN" altLang="en-US" sz="2800" b="1" dirty="0">
                <a:solidFill>
                  <a:srgbClr val="008000"/>
                </a:solidFill>
              </a:rPr>
              <a:t>的内容得到的。具体计算时，将</a:t>
            </a:r>
            <a:r>
              <a:rPr kumimoji="1" lang="en-US" altLang="zh-CN" sz="2800" b="1" dirty="0">
                <a:solidFill>
                  <a:srgbClr val="008000"/>
                </a:solidFill>
              </a:rPr>
              <a:t>CS</a:t>
            </a:r>
            <a:r>
              <a:rPr kumimoji="1" lang="zh-CN" altLang="en-US" sz="2800" b="1" dirty="0">
                <a:solidFill>
                  <a:srgbClr val="008000"/>
                </a:solidFill>
              </a:rPr>
              <a:t>的内容左移</a:t>
            </a:r>
            <a:r>
              <a:rPr kumimoji="1" lang="en-US" altLang="zh-CN" sz="2800" b="1" dirty="0">
                <a:solidFill>
                  <a:srgbClr val="008000"/>
                </a:solidFill>
              </a:rPr>
              <a:t>4</a:t>
            </a:r>
            <a:r>
              <a:rPr kumimoji="1" lang="zh-CN" altLang="en-US" sz="2800" b="1" dirty="0">
                <a:solidFill>
                  <a:srgbClr val="008000"/>
                </a:solidFill>
              </a:rPr>
              <a:t>位，然后与</a:t>
            </a:r>
            <a:r>
              <a:rPr kumimoji="1" lang="en-US" altLang="zh-CN" sz="2800" b="1" dirty="0">
                <a:solidFill>
                  <a:srgbClr val="008000"/>
                </a:solidFill>
              </a:rPr>
              <a:t>IP</a:t>
            </a:r>
            <a:r>
              <a:rPr kumimoji="1" lang="zh-CN" altLang="en-US" sz="2800" b="1" dirty="0">
                <a:solidFill>
                  <a:srgbClr val="008000"/>
                </a:solidFill>
              </a:rPr>
              <a:t>的内容相加。</a:t>
            </a:r>
            <a:endParaRPr kumimoji="1" lang="en-US" altLang="zh-CN" sz="2800" b="1" dirty="0">
              <a:solidFill>
                <a:srgbClr val="008000"/>
              </a:solidFill>
            </a:endParaRPr>
          </a:p>
          <a:p>
            <a:pPr eaLnBrk="1" hangingPunct="1">
              <a:buFont typeface="Wingdings" panose="05000000000000000000" pitchFamily="2" charset="2"/>
              <a:buNone/>
            </a:pPr>
            <a:endParaRPr lang="en-US" altLang="zh-CN" sz="2800" b="1" dirty="0" smtClean="0"/>
          </a:p>
          <a:p>
            <a:pPr eaLnBrk="1" hangingPunct="1">
              <a:buFont typeface="Wingdings" panose="05000000000000000000" pitchFamily="2" charset="2"/>
              <a:buNone/>
            </a:pPr>
            <a:endParaRPr lang="zh-CN" altLang="en-US" sz="2800"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20</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428589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6. </a:t>
            </a:r>
            <a:r>
              <a:rPr lang="en-US" altLang="zh-CN" b="1" dirty="0" smtClean="0">
                <a:latin typeface="仿宋_GB2312" pitchFamily="49" charset="-122"/>
                <a:cs typeface="Times New Roman" pitchFamily="18" charset="0"/>
              </a:rPr>
              <a:t>8086</a:t>
            </a:r>
            <a:r>
              <a:rPr lang="zh-CN" altLang="en-US" b="1" dirty="0" smtClean="0">
                <a:latin typeface="仿宋_GB2312" pitchFamily="49" charset="-122"/>
                <a:cs typeface="Times New Roman" pitchFamily="18" charset="0"/>
              </a:rPr>
              <a:t>的存储器结构</a:t>
            </a:r>
            <a:r>
              <a:rPr lang="en-US" altLang="zh-CN" b="1" dirty="0" smtClean="0">
                <a:latin typeface="仿宋_GB2312" pitchFamily="49" charset="-122"/>
                <a:cs typeface="Times New Roman" pitchFamily="18" charset="0"/>
              </a:rPr>
              <a:t>—IO</a:t>
            </a:r>
            <a:r>
              <a:rPr lang="zh-CN" altLang="en-US" b="1" dirty="0" smtClean="0">
                <a:latin typeface="仿宋_GB2312" pitchFamily="49" charset="-122"/>
                <a:cs typeface="Times New Roman" pitchFamily="18" charset="0"/>
              </a:rPr>
              <a:t>编址</a:t>
            </a:r>
            <a:endParaRPr lang="en-US" altLang="zh-CN" b="1" dirty="0" smtClean="0">
              <a:latin typeface="仿宋_GB2312" pitchFamily="49" charset="-122"/>
              <a:cs typeface="Times New Roman" pitchFamily="18" charset="0"/>
            </a:endParaRPr>
          </a:p>
          <a:p>
            <a:pPr eaLnBrk="1" hangingPunct="1">
              <a:defRPr/>
            </a:pPr>
            <a:r>
              <a:rPr lang="en-US" altLang="zh-CN" dirty="0" smtClean="0"/>
              <a:t>8086</a:t>
            </a:r>
            <a:r>
              <a:rPr lang="zh-CN" altLang="en-US" dirty="0"/>
              <a:t>系统和外设之间都是通过</a:t>
            </a:r>
            <a:r>
              <a:rPr lang="en-US" altLang="zh-CN" dirty="0"/>
              <a:t>I/O</a:t>
            </a:r>
            <a:r>
              <a:rPr lang="zh-CN" altLang="en-US" dirty="0"/>
              <a:t>芯片来联系的。每个</a:t>
            </a:r>
            <a:r>
              <a:rPr lang="en-US" altLang="zh-CN" dirty="0"/>
              <a:t>I/0</a:t>
            </a:r>
            <a:r>
              <a:rPr lang="zh-CN" altLang="en-US" dirty="0"/>
              <a:t>芯片都有一个或几个端口，一个端口往往对应芯片内部的一个寄存器或一组寄存器。微型机系统为每个端口分配一个地址，此地址叫端口号。各个端口号不能重复。</a:t>
            </a:r>
          </a:p>
          <a:p>
            <a:pPr lvl="0" indent="0" eaLnBrk="1" hangingPunct="1">
              <a:buClr>
                <a:srgbClr val="CC0000"/>
              </a:buClr>
              <a:buNone/>
              <a:defRPr/>
            </a:pPr>
            <a:endParaRPr lang="en-US" altLang="zh-CN" dirty="0">
              <a:solidFill>
                <a:srgbClr val="000000"/>
              </a:solidFill>
            </a:endParaRPr>
          </a:p>
          <a:p>
            <a:pPr eaLnBrk="1" hangingPunct="1">
              <a:spcBef>
                <a:spcPct val="50000"/>
              </a:spcBef>
              <a:buClrTx/>
              <a:buNone/>
            </a:pPr>
            <a:endParaRPr lang="zh-CN" altLang="en-US" b="1" dirty="0" smtClean="0">
              <a:latin typeface="仿宋_GB2312" pitchFamily="49" charset="-122"/>
              <a:cs typeface="Times New Roman" pitchFamily="18" charset="0"/>
            </a:endParaRPr>
          </a:p>
          <a:p>
            <a:pPr eaLnBrk="1" hangingPunct="1">
              <a:spcBef>
                <a:spcPct val="50000"/>
              </a:spcBef>
              <a:buClrTx/>
              <a:buNone/>
            </a:pPr>
            <a:endParaRPr lang="en-US" altLang="zh-CN"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200</a:t>
            </a:fld>
            <a:endParaRPr lang="en-US" altLang="zh-CN" dirty="0"/>
          </a:p>
        </p:txBody>
      </p:sp>
    </p:spTree>
    <p:extLst>
      <p:ext uri="{BB962C8B-B14F-4D97-AF65-F5344CB8AC3E}">
        <p14:creationId xmlns:p14="http://schemas.microsoft.com/office/powerpoint/2010/main" val="19828446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6. </a:t>
            </a:r>
            <a:r>
              <a:rPr lang="en-US" altLang="zh-CN" b="1" dirty="0" smtClean="0">
                <a:latin typeface="仿宋_GB2312" pitchFamily="49" charset="-122"/>
                <a:cs typeface="Times New Roman" pitchFamily="18" charset="0"/>
              </a:rPr>
              <a:t>8086</a:t>
            </a:r>
            <a:r>
              <a:rPr lang="zh-CN" altLang="en-US" b="1" dirty="0" smtClean="0">
                <a:latin typeface="仿宋_GB2312" pitchFamily="49" charset="-122"/>
                <a:cs typeface="Times New Roman" pitchFamily="18" charset="0"/>
              </a:rPr>
              <a:t>的存储器结构</a:t>
            </a:r>
            <a:r>
              <a:rPr lang="en-US" altLang="zh-CN" b="1" dirty="0" smtClean="0">
                <a:latin typeface="仿宋_GB2312" pitchFamily="49" charset="-122"/>
                <a:cs typeface="Times New Roman" pitchFamily="18" charset="0"/>
              </a:rPr>
              <a:t>—IO</a:t>
            </a:r>
            <a:r>
              <a:rPr lang="zh-CN" altLang="en-US" b="1" dirty="0" smtClean="0">
                <a:latin typeface="仿宋_GB2312" pitchFamily="49" charset="-122"/>
                <a:cs typeface="Times New Roman" pitchFamily="18" charset="0"/>
              </a:rPr>
              <a:t>编址</a:t>
            </a:r>
            <a:endParaRPr lang="en-US" altLang="zh-CN" b="1" dirty="0" smtClean="0">
              <a:latin typeface="仿宋_GB2312" pitchFamily="49" charset="-122"/>
              <a:cs typeface="Times New Roman" pitchFamily="18" charset="0"/>
            </a:endParaRPr>
          </a:p>
          <a:p>
            <a:pPr eaLnBrk="1" hangingPunct="1">
              <a:buNone/>
            </a:pPr>
            <a:r>
              <a:rPr kumimoji="1" lang="en-US" altLang="zh-CN" sz="1800" b="1" dirty="0">
                <a:solidFill>
                  <a:srgbClr val="FF6600"/>
                </a:solidFill>
              </a:rPr>
              <a:t>1</a:t>
            </a:r>
            <a:r>
              <a:rPr kumimoji="1" lang="zh-CN" altLang="en-US" sz="1800" b="1" dirty="0">
                <a:solidFill>
                  <a:srgbClr val="FF6600"/>
                </a:solidFill>
              </a:rPr>
              <a:t>）</a:t>
            </a:r>
            <a:r>
              <a:rPr kumimoji="1" lang="zh-CN" altLang="en-US" sz="2000" b="1" dirty="0">
                <a:solidFill>
                  <a:srgbClr val="FF6600"/>
                </a:solidFill>
              </a:rPr>
              <a:t>单独编址</a:t>
            </a:r>
            <a:r>
              <a:rPr kumimoji="1" lang="zh-CN" altLang="en-US" sz="2000" b="1" dirty="0"/>
              <a:t>  </a:t>
            </a:r>
          </a:p>
          <a:p>
            <a:pPr eaLnBrk="1" hangingPunct="1">
              <a:buNone/>
            </a:pPr>
            <a:r>
              <a:rPr kumimoji="1" lang="zh-CN" altLang="en-US" sz="2000" dirty="0"/>
              <a:t>     系统要为</a:t>
            </a:r>
            <a:r>
              <a:rPr kumimoji="1" lang="en-US" altLang="zh-CN" sz="2000" dirty="0"/>
              <a:t>I/O</a:t>
            </a:r>
            <a:r>
              <a:rPr kumimoji="1" lang="zh-CN" altLang="en-US" sz="2000" dirty="0"/>
              <a:t>芯片的每个端口分配一个地址，是单独编址的。</a:t>
            </a:r>
          </a:p>
          <a:p>
            <a:pPr eaLnBrk="1" hangingPunct="1">
              <a:buNone/>
            </a:pPr>
            <a:r>
              <a:rPr lang="zh-CN" altLang="en-US" sz="2000" b="1" dirty="0"/>
              <a:t>①</a:t>
            </a:r>
            <a:r>
              <a:rPr kumimoji="1" lang="zh-CN" altLang="en-US" sz="2000" b="1" dirty="0"/>
              <a:t>寻址范围</a:t>
            </a:r>
            <a:r>
              <a:rPr kumimoji="1" lang="zh-CN" altLang="en-US" sz="2000" b="1" dirty="0">
                <a:solidFill>
                  <a:srgbClr val="FF6600"/>
                </a:solidFill>
              </a:rPr>
              <a:t>     </a:t>
            </a:r>
          </a:p>
          <a:p>
            <a:pPr eaLnBrk="1" hangingPunct="1">
              <a:buNone/>
            </a:pPr>
            <a:r>
              <a:rPr kumimoji="1" lang="zh-CN" altLang="en-US" sz="2000" dirty="0">
                <a:solidFill>
                  <a:srgbClr val="FF6600"/>
                </a:solidFill>
              </a:rPr>
              <a:t>    </a:t>
            </a:r>
            <a:r>
              <a:rPr kumimoji="1" lang="en-US" altLang="zh-CN" sz="2000" dirty="0" err="1"/>
              <a:t>8086CPU</a:t>
            </a:r>
            <a:r>
              <a:rPr kumimoji="1" lang="zh-CN" altLang="en-US" sz="2000" dirty="0"/>
              <a:t>设计了</a:t>
            </a:r>
            <a:r>
              <a:rPr kumimoji="1" lang="en-US" altLang="zh-CN" sz="2000" dirty="0"/>
              <a:t>65536(</a:t>
            </a:r>
            <a:r>
              <a:rPr kumimoji="1" lang="en-US" altLang="zh-CN" sz="2000" dirty="0" err="1"/>
              <a:t>64K</a:t>
            </a:r>
            <a:r>
              <a:rPr kumimoji="1" lang="en-US" altLang="zh-CN" sz="2000" dirty="0"/>
              <a:t>)</a:t>
            </a:r>
            <a:r>
              <a:rPr kumimoji="1" lang="zh-CN" altLang="en-US" sz="2000" dirty="0"/>
              <a:t>个</a:t>
            </a:r>
            <a:r>
              <a:rPr kumimoji="1" lang="en-US" altLang="zh-CN" sz="2000" dirty="0"/>
              <a:t>8</a:t>
            </a:r>
            <a:r>
              <a:rPr kumimoji="1" lang="zh-CN" altLang="en-US" sz="2000" dirty="0"/>
              <a:t>位的</a:t>
            </a:r>
            <a:r>
              <a:rPr kumimoji="1" lang="en-US" altLang="zh-CN" sz="2000" dirty="0"/>
              <a:t>I/O</a:t>
            </a:r>
            <a:r>
              <a:rPr kumimoji="1" lang="zh-CN" altLang="en-US" sz="2000" dirty="0"/>
              <a:t>端口，即寻址范围是</a:t>
            </a:r>
            <a:r>
              <a:rPr kumimoji="1" lang="en-US" altLang="zh-CN" sz="2000" dirty="0"/>
              <a:t>0</a:t>
            </a:r>
            <a:r>
              <a:rPr kumimoji="1" lang="zh-CN" altLang="en-US" sz="2000" dirty="0"/>
              <a:t>～</a:t>
            </a:r>
            <a:r>
              <a:rPr kumimoji="1" lang="en-US" altLang="zh-CN" sz="2000" dirty="0" err="1"/>
              <a:t>64K</a:t>
            </a:r>
            <a:r>
              <a:rPr kumimoji="1" lang="en-US" altLang="zh-CN" sz="2000" dirty="0"/>
              <a:t>-1</a:t>
            </a:r>
            <a:r>
              <a:rPr kumimoji="1" lang="zh-CN" altLang="en-US" sz="2000" dirty="0"/>
              <a:t>。两个编号相邻的</a:t>
            </a:r>
            <a:r>
              <a:rPr kumimoji="1" lang="en-US" altLang="zh-CN" sz="2000" dirty="0"/>
              <a:t>8</a:t>
            </a:r>
            <a:r>
              <a:rPr kumimoji="1" lang="zh-CN" altLang="en-US" sz="2000" dirty="0"/>
              <a:t>位端口可以组合成一个</a:t>
            </a:r>
            <a:r>
              <a:rPr kumimoji="1" lang="en-US" altLang="zh-CN" sz="2000" dirty="0"/>
              <a:t>16</a:t>
            </a:r>
            <a:r>
              <a:rPr kumimoji="1" lang="zh-CN" altLang="en-US" sz="2000" dirty="0"/>
              <a:t>位端口。</a:t>
            </a:r>
            <a:r>
              <a:rPr kumimoji="1" lang="zh-CN" altLang="en-US" sz="2000" dirty="0">
                <a:latin typeface="Arial" panose="020B0604020202020204" pitchFamily="34" charset="0"/>
              </a:rPr>
              <a:t> </a:t>
            </a:r>
            <a:endParaRPr kumimoji="1" lang="zh-CN" altLang="en-US" sz="2000" dirty="0"/>
          </a:p>
          <a:p>
            <a:pPr eaLnBrk="1" hangingPunct="1">
              <a:buNone/>
            </a:pPr>
            <a:r>
              <a:rPr lang="zh-CN" altLang="en-US" sz="2000" dirty="0"/>
              <a:t>②</a:t>
            </a:r>
            <a:r>
              <a:rPr kumimoji="1" lang="zh-CN" altLang="en-US" sz="2000" b="1" dirty="0"/>
              <a:t>访问指令</a:t>
            </a:r>
            <a:r>
              <a:rPr kumimoji="1" lang="zh-CN" altLang="en-US" sz="2000" dirty="0">
                <a:solidFill>
                  <a:srgbClr val="FF6600"/>
                </a:solidFill>
              </a:rPr>
              <a:t>   </a:t>
            </a:r>
          </a:p>
          <a:p>
            <a:pPr eaLnBrk="1" hangingPunct="1">
              <a:buNone/>
            </a:pPr>
            <a:r>
              <a:rPr kumimoji="1" lang="zh-CN" altLang="en-US" sz="2000" dirty="0">
                <a:solidFill>
                  <a:srgbClr val="FF6600"/>
                </a:solidFill>
              </a:rPr>
              <a:t>     </a:t>
            </a:r>
            <a:r>
              <a:rPr kumimoji="1" lang="zh-CN" altLang="en-US" sz="2000" dirty="0"/>
              <a:t>专门的访问指令（</a:t>
            </a:r>
            <a:r>
              <a:rPr kumimoji="1" lang="en-US" altLang="zh-CN" sz="2000" dirty="0"/>
              <a:t>IN, OUT</a:t>
            </a:r>
            <a:r>
              <a:rPr kumimoji="1" lang="zh-CN" altLang="en-US" sz="2000" dirty="0" smtClean="0"/>
              <a:t>），</a:t>
            </a:r>
            <a:r>
              <a:rPr kumimoji="1" lang="en-US" altLang="zh-CN" sz="2000" dirty="0" smtClean="0"/>
              <a:t>/</a:t>
            </a:r>
            <a:r>
              <a:rPr kumimoji="1" lang="en-US" altLang="zh-CN" sz="2000" dirty="0"/>
              <a:t>RD</a:t>
            </a:r>
            <a:r>
              <a:rPr kumimoji="1" lang="zh-CN" altLang="en-US" sz="2000" dirty="0"/>
              <a:t>信号或</a:t>
            </a:r>
            <a:r>
              <a:rPr kumimoji="1" lang="en-US" altLang="zh-CN" sz="2000" dirty="0"/>
              <a:t>/</a:t>
            </a:r>
            <a:r>
              <a:rPr kumimoji="1" lang="en-US" altLang="zh-CN" sz="2000" dirty="0" err="1"/>
              <a:t>WR</a:t>
            </a:r>
            <a:r>
              <a:rPr kumimoji="1" lang="zh-CN" altLang="en-US" sz="2000" dirty="0"/>
              <a:t>信号与</a:t>
            </a:r>
            <a:r>
              <a:rPr kumimoji="1" lang="en-US" altLang="zh-CN" sz="2000" dirty="0"/>
              <a:t>M//IO</a:t>
            </a:r>
            <a:r>
              <a:rPr kumimoji="1" lang="zh-CN" altLang="en-US" sz="2000" dirty="0"/>
              <a:t>信号同时为低电平。 </a:t>
            </a:r>
          </a:p>
          <a:p>
            <a:pPr lvl="0" indent="0" eaLnBrk="1" hangingPunct="1">
              <a:buClr>
                <a:srgbClr val="CC0000"/>
              </a:buClr>
              <a:buNone/>
              <a:defRPr/>
            </a:pPr>
            <a:endParaRPr lang="en-US" altLang="zh-CN" sz="2000" dirty="0">
              <a:solidFill>
                <a:srgbClr val="000000"/>
              </a:solidFill>
            </a:endParaRPr>
          </a:p>
          <a:p>
            <a:pPr eaLnBrk="1" hangingPunct="1">
              <a:spcBef>
                <a:spcPct val="50000"/>
              </a:spcBef>
              <a:buClrTx/>
              <a:buNone/>
            </a:pPr>
            <a:endParaRPr lang="zh-CN" altLang="en-US" sz="2000" b="1" dirty="0" smtClean="0">
              <a:latin typeface="仿宋_GB2312" pitchFamily="49" charset="-122"/>
              <a:cs typeface="Times New Roman" pitchFamily="18" charset="0"/>
            </a:endParaRPr>
          </a:p>
          <a:p>
            <a:pPr eaLnBrk="1" hangingPunct="1">
              <a:spcBef>
                <a:spcPct val="50000"/>
              </a:spcBef>
              <a:buClrTx/>
              <a:buNone/>
            </a:pPr>
            <a:endParaRPr lang="en-US" altLang="zh-CN" sz="2000"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201</a:t>
            </a:fld>
            <a:endParaRPr lang="en-US" altLang="zh-CN" dirty="0"/>
          </a:p>
        </p:txBody>
      </p:sp>
    </p:spTree>
    <p:extLst>
      <p:ext uri="{BB962C8B-B14F-4D97-AF65-F5344CB8AC3E}">
        <p14:creationId xmlns:p14="http://schemas.microsoft.com/office/powerpoint/2010/main" val="31847825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2.4 8086</a:t>
            </a:r>
            <a:r>
              <a:rPr lang="zh-CN" altLang="en-US" dirty="0"/>
              <a:t>的存储器编址和</a:t>
            </a:r>
            <a:r>
              <a:rPr lang="en-US" altLang="zh-CN" dirty="0"/>
              <a:t>I/O</a:t>
            </a:r>
            <a:r>
              <a:rPr lang="zh-CN" altLang="en-US" dirty="0"/>
              <a:t>编址</a:t>
            </a:r>
            <a:endParaRPr lang="zh-CN" altLang="zh-CN" dirty="0" smtClean="0"/>
          </a:p>
        </p:txBody>
      </p:sp>
      <p:sp>
        <p:nvSpPr>
          <p:cNvPr id="3" name="内容占位符 2"/>
          <p:cNvSpPr>
            <a:spLocks noGrp="1"/>
          </p:cNvSpPr>
          <p:nvPr>
            <p:ph idx="1"/>
          </p:nvPr>
        </p:nvSpPr>
        <p:spPr>
          <a:xfrm>
            <a:off x="609600" y="1124744"/>
            <a:ext cx="7965604" cy="4861019"/>
          </a:xfrm>
        </p:spPr>
        <p:txBody>
          <a:bodyPr/>
          <a:lstStyle/>
          <a:p>
            <a:pPr eaLnBrk="1" hangingPunct="1">
              <a:spcBef>
                <a:spcPct val="50000"/>
              </a:spcBef>
              <a:buClrTx/>
              <a:buNone/>
            </a:pPr>
            <a:r>
              <a:rPr lang="en-US" altLang="zh-CN" b="1" dirty="0" smtClean="0">
                <a:latin typeface="仿宋_GB2312" pitchFamily="49" charset="-122"/>
                <a:cs typeface="Times New Roman" pitchFamily="18" charset="0"/>
              </a:rPr>
              <a:t>6. </a:t>
            </a:r>
            <a:r>
              <a:rPr lang="en-US" altLang="zh-CN" b="1" dirty="0" smtClean="0">
                <a:latin typeface="仿宋_GB2312" pitchFamily="49" charset="-122"/>
                <a:cs typeface="Times New Roman" pitchFamily="18" charset="0"/>
              </a:rPr>
              <a:t>8086</a:t>
            </a:r>
            <a:r>
              <a:rPr lang="zh-CN" altLang="en-US" b="1" dirty="0" smtClean="0">
                <a:latin typeface="仿宋_GB2312" pitchFamily="49" charset="-122"/>
                <a:cs typeface="Times New Roman" pitchFamily="18" charset="0"/>
              </a:rPr>
              <a:t>的存储器结构</a:t>
            </a:r>
            <a:r>
              <a:rPr lang="en-US" altLang="zh-CN" b="1" dirty="0" smtClean="0">
                <a:latin typeface="仿宋_GB2312" pitchFamily="49" charset="-122"/>
                <a:cs typeface="Times New Roman" pitchFamily="18" charset="0"/>
              </a:rPr>
              <a:t>—IO</a:t>
            </a:r>
            <a:r>
              <a:rPr lang="zh-CN" altLang="en-US" b="1" dirty="0" smtClean="0">
                <a:latin typeface="仿宋_GB2312" pitchFamily="49" charset="-122"/>
                <a:cs typeface="Times New Roman" pitchFamily="18" charset="0"/>
              </a:rPr>
              <a:t>编址</a:t>
            </a:r>
            <a:endParaRPr lang="en-US" altLang="zh-CN" b="1" dirty="0" smtClean="0">
              <a:latin typeface="仿宋_GB2312" pitchFamily="49" charset="-122"/>
              <a:cs typeface="Times New Roman" pitchFamily="18" charset="0"/>
            </a:endParaRPr>
          </a:p>
          <a:p>
            <a:pPr eaLnBrk="1" hangingPunct="1">
              <a:buNone/>
            </a:pPr>
            <a:r>
              <a:rPr kumimoji="1" lang="en-US" altLang="zh-CN" b="1" dirty="0">
                <a:solidFill>
                  <a:srgbClr val="FF6600"/>
                </a:solidFill>
              </a:rPr>
              <a:t>2</a:t>
            </a:r>
            <a:r>
              <a:rPr kumimoji="1" lang="zh-CN" altLang="en-US" b="1" dirty="0">
                <a:solidFill>
                  <a:srgbClr val="FF6600"/>
                </a:solidFill>
              </a:rPr>
              <a:t>）统一编址</a:t>
            </a:r>
          </a:p>
          <a:p>
            <a:pPr eaLnBrk="1" hangingPunct="1">
              <a:buNone/>
            </a:pPr>
            <a:r>
              <a:rPr kumimoji="1" lang="zh-CN" altLang="en-US" dirty="0"/>
              <a:t>     通过硬件将</a:t>
            </a:r>
            <a:r>
              <a:rPr kumimoji="1" lang="en-US" altLang="zh-CN" dirty="0"/>
              <a:t>I/0</a:t>
            </a:r>
            <a:r>
              <a:rPr kumimoji="1" lang="zh-CN" altLang="en-US" dirty="0"/>
              <a:t>端口和存储器统一编址，可以利用对</a:t>
            </a:r>
          </a:p>
          <a:p>
            <a:pPr eaLnBrk="1" hangingPunct="1">
              <a:buNone/>
            </a:pPr>
            <a:r>
              <a:rPr kumimoji="1" lang="zh-CN" altLang="en-US" dirty="0"/>
              <a:t>存储器的访问指令来实现对</a:t>
            </a:r>
            <a:r>
              <a:rPr kumimoji="1" lang="en-US" altLang="zh-CN" dirty="0"/>
              <a:t>I/0</a:t>
            </a:r>
            <a:r>
              <a:rPr kumimoji="1" lang="zh-CN" altLang="en-US" dirty="0"/>
              <a:t>端口的读写。</a:t>
            </a:r>
            <a:endParaRPr kumimoji="1" lang="en-US" altLang="zh-CN" dirty="0"/>
          </a:p>
          <a:p>
            <a:pPr eaLnBrk="1" hangingPunct="1">
              <a:buNone/>
            </a:pPr>
            <a:r>
              <a:rPr kumimoji="1" lang="zh-CN" altLang="en-US" dirty="0"/>
              <a:t>  </a:t>
            </a:r>
            <a:r>
              <a:rPr kumimoji="1" lang="en-US" altLang="zh-CN" dirty="0"/>
              <a:t>/RD</a:t>
            </a:r>
            <a:r>
              <a:rPr kumimoji="1" lang="zh-CN" altLang="en-US" dirty="0"/>
              <a:t>信号或</a:t>
            </a:r>
            <a:r>
              <a:rPr kumimoji="1" lang="en-US" altLang="zh-CN" dirty="0"/>
              <a:t>/</a:t>
            </a:r>
            <a:r>
              <a:rPr kumimoji="1" lang="en-US" altLang="zh-CN" dirty="0" err="1"/>
              <a:t>WR</a:t>
            </a:r>
            <a:r>
              <a:rPr kumimoji="1" lang="zh-CN" altLang="en-US" dirty="0"/>
              <a:t>信号有效，同时</a:t>
            </a:r>
            <a:r>
              <a:rPr kumimoji="1" lang="en-US" altLang="zh-CN" dirty="0"/>
              <a:t>M//IO</a:t>
            </a:r>
            <a:r>
              <a:rPr kumimoji="1" lang="zh-CN" altLang="en-US" dirty="0"/>
              <a:t>信号为高电平。 </a:t>
            </a:r>
          </a:p>
          <a:p>
            <a:pPr lvl="0" indent="0" eaLnBrk="1" hangingPunct="1">
              <a:buClr>
                <a:srgbClr val="CC0000"/>
              </a:buClr>
              <a:buNone/>
              <a:defRPr/>
            </a:pPr>
            <a:endParaRPr lang="en-US" altLang="zh-CN" sz="2000" dirty="0">
              <a:solidFill>
                <a:srgbClr val="000000"/>
              </a:solidFill>
            </a:endParaRPr>
          </a:p>
          <a:p>
            <a:pPr eaLnBrk="1" hangingPunct="1">
              <a:spcBef>
                <a:spcPct val="50000"/>
              </a:spcBef>
              <a:buClrTx/>
              <a:buNone/>
            </a:pPr>
            <a:endParaRPr lang="zh-CN" altLang="en-US" sz="2000" b="1" dirty="0" smtClean="0">
              <a:latin typeface="仿宋_GB2312" pitchFamily="49" charset="-122"/>
              <a:cs typeface="Times New Roman" pitchFamily="18" charset="0"/>
            </a:endParaRPr>
          </a:p>
          <a:p>
            <a:pPr eaLnBrk="1" hangingPunct="1">
              <a:spcBef>
                <a:spcPct val="50000"/>
              </a:spcBef>
              <a:buClrTx/>
              <a:buNone/>
            </a:pPr>
            <a:endParaRPr lang="en-US" altLang="zh-CN" sz="2000" b="1"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202</a:t>
            </a:fld>
            <a:endParaRPr lang="en-US" altLang="zh-CN" dirty="0"/>
          </a:p>
        </p:txBody>
      </p:sp>
    </p:spTree>
    <p:extLst>
      <p:ext uri="{BB962C8B-B14F-4D97-AF65-F5344CB8AC3E}">
        <p14:creationId xmlns:p14="http://schemas.microsoft.com/office/powerpoint/2010/main" val="3707602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None/>
            </a:pPr>
            <a:r>
              <a:rPr lang="en-US" altLang="zh-CN" sz="2800" b="1" dirty="0" smtClean="0"/>
              <a:t>2.  EU</a:t>
            </a:r>
            <a:r>
              <a:rPr lang="zh-CN" altLang="en-US" sz="2800" dirty="0" smtClean="0"/>
              <a:t>执行</a:t>
            </a:r>
            <a:r>
              <a:rPr lang="zh-CN" altLang="en-US" sz="2800" dirty="0"/>
              <a:t>部件</a:t>
            </a:r>
          </a:p>
          <a:p>
            <a:pPr eaLnBrk="1" hangingPunct="1">
              <a:buNone/>
            </a:pPr>
            <a:r>
              <a:rPr lang="zh-CN" altLang="en-US" sz="2800" dirty="0"/>
              <a:t>组成：① </a:t>
            </a:r>
            <a:r>
              <a:rPr lang="en-US" altLang="zh-CN" sz="2800" dirty="0"/>
              <a:t>4</a:t>
            </a:r>
            <a:r>
              <a:rPr lang="zh-CN" altLang="en-US" sz="2800" dirty="0"/>
              <a:t>个通用寄存器，即</a:t>
            </a:r>
            <a:r>
              <a:rPr lang="en-US" altLang="zh-CN" sz="2800" dirty="0"/>
              <a:t>AX, BX, CX, DX </a:t>
            </a:r>
          </a:p>
          <a:p>
            <a:pPr eaLnBrk="1" hangingPunct="1">
              <a:buNone/>
            </a:pPr>
            <a:r>
              <a:rPr kumimoji="1" lang="zh-CN" altLang="en-US" sz="2800" b="1" dirty="0">
                <a:solidFill>
                  <a:srgbClr val="008000"/>
                </a:solidFill>
              </a:rPr>
              <a:t>四个通用寄存器都是</a:t>
            </a:r>
            <a:r>
              <a:rPr kumimoji="1" lang="en-US" altLang="zh-CN" sz="2800" b="1" dirty="0">
                <a:solidFill>
                  <a:srgbClr val="008000"/>
                </a:solidFill>
              </a:rPr>
              <a:t>16</a:t>
            </a:r>
            <a:r>
              <a:rPr kumimoji="1" lang="zh-CN" altLang="en-US" sz="2800" b="1" dirty="0">
                <a:solidFill>
                  <a:srgbClr val="008000"/>
                </a:solidFill>
              </a:rPr>
              <a:t>位或作两个</a:t>
            </a:r>
            <a:r>
              <a:rPr kumimoji="1" lang="en-US" altLang="zh-CN" sz="2800" b="1" dirty="0">
                <a:solidFill>
                  <a:srgbClr val="008000"/>
                </a:solidFill>
              </a:rPr>
              <a:t>8</a:t>
            </a:r>
            <a:r>
              <a:rPr kumimoji="1" lang="zh-CN" altLang="en-US" sz="2800" b="1" dirty="0">
                <a:solidFill>
                  <a:srgbClr val="008000"/>
                </a:solidFill>
              </a:rPr>
              <a:t>位来使用。</a:t>
            </a:r>
          </a:p>
          <a:p>
            <a:pPr eaLnBrk="1" hangingPunct="1">
              <a:buNone/>
            </a:pPr>
            <a:r>
              <a:rPr kumimoji="1" lang="zh-CN" altLang="en-US" sz="2800" b="1" dirty="0">
                <a:solidFill>
                  <a:srgbClr val="008000"/>
                </a:solidFill>
              </a:rPr>
              <a:t>如</a:t>
            </a:r>
            <a:r>
              <a:rPr kumimoji="1" lang="en-US" altLang="zh-CN" sz="2800" b="1" dirty="0">
                <a:solidFill>
                  <a:srgbClr val="008000"/>
                </a:solidFill>
              </a:rPr>
              <a:t>AX</a:t>
            </a:r>
            <a:r>
              <a:rPr kumimoji="1" lang="zh-CN" altLang="en-US" sz="2800" b="1" dirty="0">
                <a:solidFill>
                  <a:srgbClr val="008000"/>
                </a:solidFill>
              </a:rPr>
              <a:t>分成两个</a:t>
            </a:r>
            <a:r>
              <a:rPr kumimoji="1" lang="en-US" altLang="zh-CN" sz="2800" b="1" dirty="0">
                <a:solidFill>
                  <a:srgbClr val="008000"/>
                </a:solidFill>
              </a:rPr>
              <a:t>8</a:t>
            </a:r>
            <a:r>
              <a:rPr kumimoji="1" lang="zh-CN" altLang="en-US" sz="2800" b="1" dirty="0">
                <a:solidFill>
                  <a:srgbClr val="008000"/>
                </a:solidFill>
              </a:rPr>
              <a:t>位寄存器</a:t>
            </a:r>
            <a:r>
              <a:rPr kumimoji="1" lang="en-US" altLang="zh-CN" sz="2800" b="1" dirty="0">
                <a:solidFill>
                  <a:srgbClr val="008000"/>
                </a:solidFill>
              </a:rPr>
              <a:t>AH</a:t>
            </a:r>
            <a:r>
              <a:rPr kumimoji="1" lang="zh-CN" altLang="en-US" sz="2800" b="1" dirty="0">
                <a:solidFill>
                  <a:srgbClr val="008000"/>
                </a:solidFill>
              </a:rPr>
              <a:t>和</a:t>
            </a:r>
            <a:r>
              <a:rPr kumimoji="1" lang="en-US" altLang="zh-CN" sz="2800" b="1" dirty="0">
                <a:solidFill>
                  <a:srgbClr val="008000"/>
                </a:solidFill>
              </a:rPr>
              <a:t>AL</a:t>
            </a:r>
            <a:r>
              <a:rPr kumimoji="1" lang="zh-CN" altLang="en-US" sz="2800" b="1" dirty="0">
                <a:solidFill>
                  <a:srgbClr val="008000"/>
                </a:solidFill>
              </a:rPr>
              <a:t>使用</a:t>
            </a:r>
            <a:r>
              <a:rPr kumimoji="1" lang="zh-CN" altLang="en-US" sz="2800" b="1" dirty="0" smtClean="0">
                <a:solidFill>
                  <a:srgbClr val="008000"/>
                </a:solidFill>
              </a:rPr>
              <a:t>。</a:t>
            </a:r>
            <a:endParaRPr kumimoji="1" lang="zh-CN" altLang="en-US" sz="2800" b="1" dirty="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21</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1819413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None/>
            </a:pPr>
            <a:r>
              <a:rPr lang="en-US" altLang="zh-CN" sz="2800" b="1" dirty="0" smtClean="0"/>
              <a:t>2.  EU</a:t>
            </a:r>
            <a:r>
              <a:rPr lang="zh-CN" altLang="en-US" sz="2800" dirty="0" smtClean="0"/>
              <a:t>执行</a:t>
            </a:r>
            <a:r>
              <a:rPr lang="zh-CN" altLang="en-US" sz="2800" dirty="0"/>
              <a:t>部件</a:t>
            </a:r>
          </a:p>
          <a:p>
            <a:pPr eaLnBrk="1" hangingPunct="1">
              <a:buNone/>
            </a:pPr>
            <a:r>
              <a:rPr lang="zh-CN" altLang="en-US" sz="2800" dirty="0" smtClean="0"/>
              <a:t>组成：① </a:t>
            </a:r>
            <a:r>
              <a:rPr lang="en-US" altLang="zh-CN" sz="2800" dirty="0" smtClean="0"/>
              <a:t>4</a:t>
            </a:r>
            <a:r>
              <a:rPr lang="zh-CN" altLang="en-US" sz="2800" dirty="0" smtClean="0"/>
              <a:t>个通用寄存器，即</a:t>
            </a:r>
            <a:r>
              <a:rPr lang="en-US" altLang="zh-CN" sz="2800" dirty="0" smtClean="0"/>
              <a:t>AX, BX, CX, DX </a:t>
            </a:r>
          </a:p>
          <a:p>
            <a:pPr eaLnBrk="1" hangingPunct="1">
              <a:buNone/>
            </a:pPr>
            <a:r>
              <a:rPr lang="en-US" altLang="zh-CN" sz="2800" b="1" dirty="0">
                <a:solidFill>
                  <a:srgbClr val="FF6600"/>
                </a:solidFill>
              </a:rPr>
              <a:t>AX</a:t>
            </a:r>
            <a:r>
              <a:rPr lang="zh-CN" altLang="en-US" sz="2800" b="1" dirty="0">
                <a:solidFill>
                  <a:srgbClr val="FF6600"/>
                </a:solidFill>
              </a:rPr>
              <a:t>也称为累加器，指令系统设计的指令有：</a:t>
            </a:r>
          </a:p>
          <a:p>
            <a:pPr eaLnBrk="1" hangingPunct="1">
              <a:buNone/>
            </a:pPr>
            <a:r>
              <a:rPr lang="zh-CN" altLang="en-US" sz="2800" b="1" dirty="0">
                <a:solidFill>
                  <a:srgbClr val="FF6600"/>
                </a:solidFill>
              </a:rPr>
              <a:t>乘法指令（按字节或字）中</a:t>
            </a:r>
            <a:r>
              <a:rPr lang="en-US" altLang="zh-CN" sz="2800" b="1" dirty="0">
                <a:solidFill>
                  <a:srgbClr val="FF6600"/>
                </a:solidFill>
              </a:rPr>
              <a:t>AX</a:t>
            </a:r>
            <a:r>
              <a:rPr lang="zh-CN" altLang="en-US" sz="2800" b="1" dirty="0">
                <a:solidFill>
                  <a:srgbClr val="FF6600"/>
                </a:solidFill>
              </a:rPr>
              <a:t>用作乘数、乘积</a:t>
            </a:r>
          </a:p>
          <a:p>
            <a:pPr eaLnBrk="1" hangingPunct="1">
              <a:buNone/>
            </a:pPr>
            <a:r>
              <a:rPr lang="zh-CN" altLang="en-US" sz="2800" b="1" dirty="0">
                <a:solidFill>
                  <a:srgbClr val="FF6600"/>
                </a:solidFill>
              </a:rPr>
              <a:t>除法指令（按字节或字）中</a:t>
            </a:r>
            <a:r>
              <a:rPr lang="en-US" altLang="zh-CN" sz="2800" b="1" dirty="0">
                <a:solidFill>
                  <a:srgbClr val="FF6600"/>
                </a:solidFill>
              </a:rPr>
              <a:t>AX</a:t>
            </a:r>
            <a:r>
              <a:rPr lang="zh-CN" altLang="en-US" sz="2800" b="1" dirty="0">
                <a:solidFill>
                  <a:srgbClr val="FF6600"/>
                </a:solidFill>
              </a:rPr>
              <a:t>用作被除数、商、余数（按字节时）输入输出指令（</a:t>
            </a:r>
            <a:r>
              <a:rPr lang="en-US" altLang="zh-CN" sz="2800" b="1" dirty="0">
                <a:solidFill>
                  <a:srgbClr val="FF6600"/>
                </a:solidFill>
              </a:rPr>
              <a:t>IN/OUT</a:t>
            </a:r>
            <a:r>
              <a:rPr lang="zh-CN" altLang="en-US" sz="2800" b="1" dirty="0">
                <a:solidFill>
                  <a:srgbClr val="FF6600"/>
                </a:solidFill>
              </a:rPr>
              <a:t>）标志传送指令</a:t>
            </a:r>
            <a:r>
              <a:rPr lang="en-US" altLang="zh-CN" sz="2800" b="1" dirty="0" err="1">
                <a:solidFill>
                  <a:srgbClr val="FF6600"/>
                </a:solidFill>
              </a:rPr>
              <a:t>LAHF</a:t>
            </a:r>
            <a:r>
              <a:rPr lang="en-US" altLang="zh-CN" sz="2800" b="1" dirty="0">
                <a:solidFill>
                  <a:srgbClr val="FF6600"/>
                </a:solidFill>
              </a:rPr>
              <a:t>/</a:t>
            </a:r>
            <a:r>
              <a:rPr lang="en-US" altLang="zh-CN" sz="2800" b="1" dirty="0" err="1">
                <a:solidFill>
                  <a:srgbClr val="FF6600"/>
                </a:solidFill>
              </a:rPr>
              <a:t>SAHF</a:t>
            </a:r>
            <a:r>
              <a:rPr lang="zh-CN" altLang="en-US" sz="2800" b="1" dirty="0">
                <a:solidFill>
                  <a:srgbClr val="FF6600"/>
                </a:solidFill>
              </a:rPr>
              <a:t>等</a:t>
            </a:r>
            <a:r>
              <a:rPr lang="en-US" altLang="zh-CN" sz="2800" b="1" dirty="0">
                <a:solidFill>
                  <a:srgbClr val="FF6600"/>
                </a:solidFill>
              </a:rPr>
              <a:t>.</a:t>
            </a:r>
            <a:endParaRPr kumimoji="1" lang="zh-CN" altLang="en-US" sz="2800" b="1" dirty="0">
              <a:solidFill>
                <a:srgbClr val="FF66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22</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4283260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None/>
            </a:pPr>
            <a:r>
              <a:rPr lang="en-US" altLang="zh-CN" sz="2800" b="1" dirty="0" smtClean="0"/>
              <a:t>2.  EU</a:t>
            </a:r>
            <a:r>
              <a:rPr lang="zh-CN" altLang="en-US" sz="2800" dirty="0" smtClean="0"/>
              <a:t>执行</a:t>
            </a:r>
            <a:r>
              <a:rPr lang="zh-CN" altLang="en-US" sz="2800" dirty="0"/>
              <a:t>部件</a:t>
            </a:r>
          </a:p>
          <a:p>
            <a:pPr eaLnBrk="1" hangingPunct="1">
              <a:lnSpc>
                <a:spcPct val="90000"/>
              </a:lnSpc>
              <a:buNone/>
            </a:pPr>
            <a:r>
              <a:rPr lang="zh-CN" altLang="en-US" sz="2800" dirty="0"/>
              <a:t>组成：</a:t>
            </a:r>
            <a:r>
              <a:rPr lang="en-US" altLang="zh-CN" sz="2800" dirty="0"/>
              <a:t>②4</a:t>
            </a:r>
            <a:r>
              <a:rPr lang="zh-CN" altLang="en-US" sz="2800" dirty="0"/>
              <a:t>个专用寄存器，即</a:t>
            </a:r>
          </a:p>
          <a:p>
            <a:pPr eaLnBrk="1" hangingPunct="1">
              <a:buNone/>
            </a:pPr>
            <a:r>
              <a:rPr lang="zh-CN" altLang="en-US" sz="2800" b="1" dirty="0">
                <a:solidFill>
                  <a:srgbClr val="008000"/>
                </a:solidFill>
              </a:rPr>
              <a:t>        基数指针寄存器</a:t>
            </a:r>
            <a:r>
              <a:rPr lang="en-US" altLang="zh-CN" sz="2800" b="1" dirty="0">
                <a:solidFill>
                  <a:srgbClr val="008000"/>
                </a:solidFill>
              </a:rPr>
              <a:t>BP</a:t>
            </a:r>
            <a:r>
              <a:rPr lang="zh-CN" altLang="en-US" sz="2800" b="1" dirty="0">
                <a:solidFill>
                  <a:srgbClr val="008000"/>
                </a:solidFill>
              </a:rPr>
              <a:t>（</a:t>
            </a:r>
            <a:r>
              <a:rPr lang="en-US" altLang="zh-CN" sz="2800" b="1" dirty="0">
                <a:solidFill>
                  <a:srgbClr val="008000"/>
                </a:solidFill>
              </a:rPr>
              <a:t>Base Pointer</a:t>
            </a:r>
            <a:r>
              <a:rPr lang="zh-CN" altLang="en-US" sz="2800" b="1" dirty="0">
                <a:solidFill>
                  <a:srgbClr val="008000"/>
                </a:solidFill>
              </a:rPr>
              <a:t>）</a:t>
            </a:r>
          </a:p>
          <a:p>
            <a:pPr eaLnBrk="1" hangingPunct="1">
              <a:buNone/>
            </a:pPr>
            <a:r>
              <a:rPr lang="zh-CN" altLang="en-US" sz="2800" b="1" dirty="0">
                <a:solidFill>
                  <a:srgbClr val="008000"/>
                </a:solidFill>
              </a:rPr>
              <a:t>        堆栈指针寄存器</a:t>
            </a:r>
            <a:r>
              <a:rPr lang="en-US" altLang="zh-CN" sz="2800" b="1" dirty="0" err="1">
                <a:solidFill>
                  <a:srgbClr val="008000"/>
                </a:solidFill>
              </a:rPr>
              <a:t>SP</a:t>
            </a:r>
            <a:r>
              <a:rPr lang="zh-CN" altLang="en-US" sz="2800" b="1" dirty="0">
                <a:solidFill>
                  <a:srgbClr val="008000"/>
                </a:solidFill>
              </a:rPr>
              <a:t>（</a:t>
            </a:r>
            <a:r>
              <a:rPr lang="en-US" altLang="zh-CN" sz="2800" b="1" dirty="0">
                <a:solidFill>
                  <a:srgbClr val="008000"/>
                </a:solidFill>
              </a:rPr>
              <a:t>Stack Pointer</a:t>
            </a:r>
            <a:r>
              <a:rPr lang="zh-CN" altLang="en-US" sz="2800" b="1" dirty="0">
                <a:solidFill>
                  <a:srgbClr val="008000"/>
                </a:solidFill>
              </a:rPr>
              <a:t>）</a:t>
            </a:r>
          </a:p>
          <a:p>
            <a:pPr eaLnBrk="1" hangingPunct="1">
              <a:buNone/>
            </a:pPr>
            <a:r>
              <a:rPr lang="zh-CN" altLang="en-US" sz="2800" b="1" dirty="0">
                <a:solidFill>
                  <a:srgbClr val="008000"/>
                </a:solidFill>
              </a:rPr>
              <a:t>        源变址寄存器</a:t>
            </a:r>
            <a:r>
              <a:rPr lang="en-US" altLang="zh-CN" sz="2800" b="1" dirty="0">
                <a:solidFill>
                  <a:srgbClr val="008000"/>
                </a:solidFill>
              </a:rPr>
              <a:t>SI   </a:t>
            </a:r>
            <a:r>
              <a:rPr lang="zh-CN" altLang="en-US" sz="2800" b="1" dirty="0">
                <a:solidFill>
                  <a:srgbClr val="008000"/>
                </a:solidFill>
              </a:rPr>
              <a:t>（</a:t>
            </a:r>
            <a:r>
              <a:rPr lang="en-US" altLang="zh-CN" sz="2800" b="1" dirty="0">
                <a:solidFill>
                  <a:srgbClr val="008000"/>
                </a:solidFill>
              </a:rPr>
              <a:t>Source Index</a:t>
            </a:r>
            <a:r>
              <a:rPr lang="zh-CN" altLang="en-US" sz="2800" b="1" dirty="0">
                <a:solidFill>
                  <a:srgbClr val="008000"/>
                </a:solidFill>
              </a:rPr>
              <a:t>）</a:t>
            </a:r>
          </a:p>
          <a:p>
            <a:pPr eaLnBrk="1" hangingPunct="1">
              <a:buNone/>
            </a:pPr>
            <a:r>
              <a:rPr lang="zh-CN" altLang="en-US" sz="2800" b="1" dirty="0">
                <a:solidFill>
                  <a:srgbClr val="008000"/>
                </a:solidFill>
              </a:rPr>
              <a:t>        目的变址寄存器</a:t>
            </a:r>
            <a:r>
              <a:rPr lang="en-US" altLang="zh-CN" sz="2800" b="1" dirty="0">
                <a:solidFill>
                  <a:srgbClr val="008000"/>
                </a:solidFill>
              </a:rPr>
              <a:t>DI</a:t>
            </a:r>
            <a:r>
              <a:rPr lang="zh-CN" altLang="en-US" sz="2800" b="1" dirty="0">
                <a:solidFill>
                  <a:srgbClr val="008000"/>
                </a:solidFill>
              </a:rPr>
              <a:t>（</a:t>
            </a:r>
            <a:r>
              <a:rPr lang="en-US" altLang="zh-CN" sz="2800" b="1" dirty="0">
                <a:solidFill>
                  <a:srgbClr val="008000"/>
                </a:solidFill>
              </a:rPr>
              <a:t>Destination Index</a:t>
            </a:r>
            <a:r>
              <a:rPr lang="zh-CN" altLang="en-US" sz="2800" b="1" dirty="0">
                <a:solidFill>
                  <a:srgbClr val="008000"/>
                </a:solidFill>
              </a:rPr>
              <a:t>）</a:t>
            </a:r>
            <a:endParaRPr lang="zh-CN" altLang="en-US" sz="2800"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23</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4263302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None/>
            </a:pPr>
            <a:r>
              <a:rPr lang="en-US" altLang="zh-CN" sz="2800" b="1" dirty="0" smtClean="0"/>
              <a:t>2.  EU</a:t>
            </a:r>
            <a:r>
              <a:rPr lang="zh-CN" altLang="en-US" sz="2800" dirty="0" smtClean="0"/>
              <a:t>执行</a:t>
            </a:r>
            <a:r>
              <a:rPr lang="zh-CN" altLang="en-US" sz="2800" dirty="0"/>
              <a:t>部件</a:t>
            </a:r>
          </a:p>
          <a:p>
            <a:pPr eaLnBrk="1" hangingPunct="1">
              <a:buNone/>
            </a:pPr>
            <a:r>
              <a:rPr lang="zh-CN" altLang="en-US" sz="2800" dirty="0"/>
              <a:t>组成</a:t>
            </a:r>
            <a:r>
              <a:rPr lang="zh-CN" altLang="en-US" sz="2800" dirty="0" smtClean="0"/>
              <a:t>：</a:t>
            </a:r>
            <a:r>
              <a:rPr lang="zh-CN" altLang="en-US" sz="2800" dirty="0"/>
              <a:t>③算术逻辑部件</a:t>
            </a:r>
            <a:r>
              <a:rPr lang="en-US" altLang="zh-CN" sz="2800" dirty="0" err="1"/>
              <a:t>ALU</a:t>
            </a:r>
            <a:r>
              <a:rPr lang="zh-CN" altLang="en-US" sz="2800" dirty="0"/>
              <a:t>（</a:t>
            </a:r>
            <a:r>
              <a:rPr lang="en-US" altLang="zh-CN" sz="2800" dirty="0"/>
              <a:t>Arithmetic Logic Unit</a:t>
            </a:r>
            <a:r>
              <a:rPr lang="zh-CN" altLang="en-US" sz="2800" dirty="0"/>
              <a:t>）</a:t>
            </a:r>
          </a:p>
          <a:p>
            <a:pPr eaLnBrk="1" hangingPunct="1">
              <a:buNone/>
            </a:pPr>
            <a:r>
              <a:rPr kumimoji="1" lang="zh-CN" altLang="en-US" sz="2800" b="1" dirty="0">
                <a:solidFill>
                  <a:srgbClr val="008000"/>
                </a:solidFill>
              </a:rPr>
              <a:t>算术逻辑部件主要是加法器，绝大部分的指令都是由加法器</a:t>
            </a:r>
            <a:r>
              <a:rPr kumimoji="1" lang="en-US" altLang="zh-CN" sz="2800" b="1" dirty="0">
                <a:solidFill>
                  <a:srgbClr val="008000"/>
                </a:solidFill>
              </a:rPr>
              <a:t>,</a:t>
            </a:r>
            <a:r>
              <a:rPr kumimoji="1" lang="zh-CN" altLang="en-US" sz="2800" b="1" dirty="0">
                <a:solidFill>
                  <a:srgbClr val="008000"/>
                </a:solidFill>
              </a:rPr>
              <a:t>完成的完成</a:t>
            </a:r>
            <a:r>
              <a:rPr kumimoji="1" lang="en-US" altLang="zh-CN" sz="2800" b="1" dirty="0">
                <a:solidFill>
                  <a:srgbClr val="008000"/>
                </a:solidFill>
              </a:rPr>
              <a:t>8</a:t>
            </a:r>
            <a:r>
              <a:rPr kumimoji="1" lang="zh-CN" altLang="en-US" sz="2800" b="1" dirty="0">
                <a:solidFill>
                  <a:srgbClr val="008000"/>
                </a:solidFill>
              </a:rPr>
              <a:t>位或者</a:t>
            </a:r>
            <a:r>
              <a:rPr kumimoji="1" lang="en-US" altLang="zh-CN" sz="2800" b="1" dirty="0">
                <a:solidFill>
                  <a:srgbClr val="008000"/>
                </a:solidFill>
              </a:rPr>
              <a:t>16</a:t>
            </a:r>
            <a:r>
              <a:rPr kumimoji="1" lang="zh-CN" altLang="en-US" sz="2800" b="1" dirty="0">
                <a:solidFill>
                  <a:srgbClr val="008000"/>
                </a:solidFill>
              </a:rPr>
              <a:t>位二进制算术和逻辑运算，计算偏移量。</a:t>
            </a:r>
          </a:p>
          <a:p>
            <a:pPr eaLnBrk="1" hangingPunct="1">
              <a:buNone/>
            </a:pPr>
            <a:r>
              <a:rPr lang="zh-CN" altLang="en-US" sz="2800" dirty="0"/>
              <a:t>④标志寄存器</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24</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1039331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None/>
            </a:pPr>
            <a:r>
              <a:rPr lang="en-US" altLang="zh-CN" sz="2800" b="1" dirty="0" smtClean="0"/>
              <a:t>2.  EU</a:t>
            </a:r>
            <a:r>
              <a:rPr lang="zh-CN" altLang="en-US" sz="2800" dirty="0" smtClean="0"/>
              <a:t>执行</a:t>
            </a:r>
            <a:r>
              <a:rPr lang="zh-CN" altLang="en-US" sz="2800" dirty="0"/>
              <a:t>部件</a:t>
            </a:r>
          </a:p>
          <a:p>
            <a:pPr eaLnBrk="1" hangingPunct="1">
              <a:buNone/>
            </a:pPr>
            <a:r>
              <a:rPr lang="zh-CN" altLang="en-US" sz="2800" dirty="0" smtClean="0"/>
              <a:t>④</a:t>
            </a:r>
            <a:r>
              <a:rPr lang="zh-CN" altLang="en-US" sz="2800" dirty="0"/>
              <a:t>标志</a:t>
            </a:r>
            <a:r>
              <a:rPr lang="zh-CN" altLang="en-US" sz="2800" dirty="0" smtClean="0"/>
              <a:t>寄存器</a:t>
            </a:r>
            <a:r>
              <a:rPr lang="en-US" altLang="zh-CN" sz="2800" dirty="0" smtClean="0"/>
              <a:t>(</a:t>
            </a:r>
            <a:r>
              <a:rPr kumimoji="1" lang="en-US" altLang="zh-CN" sz="2800" b="1" dirty="0" smtClean="0">
                <a:solidFill>
                  <a:srgbClr val="0070C0"/>
                </a:solidFill>
              </a:rPr>
              <a:t>16</a:t>
            </a:r>
            <a:r>
              <a:rPr kumimoji="1" lang="zh-CN" altLang="en-US" sz="2800" b="1" dirty="0">
                <a:solidFill>
                  <a:srgbClr val="0070C0"/>
                </a:solidFill>
              </a:rPr>
              <a:t>位寄存器，其中有</a:t>
            </a:r>
            <a:r>
              <a:rPr kumimoji="1" lang="en-US" altLang="zh-CN" sz="2800" b="1" dirty="0">
                <a:solidFill>
                  <a:srgbClr val="0070C0"/>
                </a:solidFill>
              </a:rPr>
              <a:t>7</a:t>
            </a:r>
            <a:r>
              <a:rPr kumimoji="1" lang="zh-CN" altLang="en-US" sz="2800" b="1" dirty="0">
                <a:solidFill>
                  <a:srgbClr val="0070C0"/>
                </a:solidFill>
              </a:rPr>
              <a:t>位未</a:t>
            </a:r>
            <a:r>
              <a:rPr kumimoji="1" lang="zh-CN" altLang="en-US" sz="2800" b="1" dirty="0" smtClean="0">
                <a:solidFill>
                  <a:srgbClr val="0070C0"/>
                </a:solidFill>
              </a:rPr>
              <a:t>用</a:t>
            </a:r>
            <a:r>
              <a:rPr kumimoji="1" lang="en-US" altLang="zh-CN" sz="2800" b="1" dirty="0" smtClean="0">
                <a:solidFill>
                  <a:srgbClr val="0070C0"/>
                </a:solidFill>
              </a:rPr>
              <a:t>)</a:t>
            </a:r>
            <a:endParaRPr lang="zh-CN" altLang="en-US" sz="2800"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25</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12958211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ChangeArrowheads="1"/>
          </p:cNvSpPr>
          <p:nvPr/>
        </p:nvSpPr>
        <p:spPr bwMode="auto">
          <a:xfrm>
            <a:off x="228600" y="1524000"/>
            <a:ext cx="86868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p>
        </p:txBody>
      </p:sp>
      <p:sp>
        <p:nvSpPr>
          <p:cNvPr id="41988" name="Text Box 4"/>
          <p:cNvSpPr txBox="1">
            <a:spLocks noChangeArrowheads="1"/>
          </p:cNvSpPr>
          <p:nvPr/>
        </p:nvSpPr>
        <p:spPr bwMode="auto">
          <a:xfrm>
            <a:off x="155575" y="1171575"/>
            <a:ext cx="744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400" b="1" dirty="0" err="1">
                <a:solidFill>
                  <a:srgbClr val="FF6600"/>
                </a:solidFill>
                <a:latin typeface="Times New Roman" panose="02020603050405020304" pitchFamily="18" charset="0"/>
              </a:rPr>
              <a:t>D15</a:t>
            </a:r>
            <a:endParaRPr kumimoji="1" lang="en-US" altLang="zh-CN" sz="2400" b="1" dirty="0">
              <a:latin typeface="Times New Roman" panose="02020603050405020304" pitchFamily="18" charset="0"/>
            </a:endParaRPr>
          </a:p>
        </p:txBody>
      </p:sp>
      <p:sp>
        <p:nvSpPr>
          <p:cNvPr id="41989" name="Text Box 5"/>
          <p:cNvSpPr txBox="1">
            <a:spLocks noChangeArrowheads="1"/>
          </p:cNvSpPr>
          <p:nvPr/>
        </p:nvSpPr>
        <p:spPr bwMode="auto">
          <a:xfrm>
            <a:off x="8243888" y="1109663"/>
            <a:ext cx="76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800" b="1">
                <a:solidFill>
                  <a:srgbClr val="FF6600"/>
                </a:solidFill>
              </a:rPr>
              <a:t>D0</a:t>
            </a:r>
            <a:endParaRPr kumimoji="1" lang="en-US" altLang="zh-CN" sz="2800" b="1"/>
          </a:p>
        </p:txBody>
      </p:sp>
      <p:sp>
        <p:nvSpPr>
          <p:cNvPr id="41990" name="Line 6"/>
          <p:cNvSpPr>
            <a:spLocks noChangeShapeType="1"/>
          </p:cNvSpPr>
          <p:nvPr/>
        </p:nvSpPr>
        <p:spPr bwMode="auto">
          <a:xfrm>
            <a:off x="4572000" y="1524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1" name="Line 7"/>
          <p:cNvSpPr>
            <a:spLocks noChangeShapeType="1"/>
          </p:cNvSpPr>
          <p:nvPr/>
        </p:nvSpPr>
        <p:spPr bwMode="auto">
          <a:xfrm>
            <a:off x="8305800" y="1524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2" name="Line 8"/>
          <p:cNvSpPr>
            <a:spLocks noChangeShapeType="1"/>
          </p:cNvSpPr>
          <p:nvPr/>
        </p:nvSpPr>
        <p:spPr bwMode="auto">
          <a:xfrm>
            <a:off x="7772400" y="1524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3" name="Line 9"/>
          <p:cNvSpPr>
            <a:spLocks noChangeShapeType="1"/>
          </p:cNvSpPr>
          <p:nvPr/>
        </p:nvSpPr>
        <p:spPr bwMode="auto">
          <a:xfrm>
            <a:off x="7239000" y="1524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4" name="Line 10"/>
          <p:cNvSpPr>
            <a:spLocks noChangeShapeType="1"/>
          </p:cNvSpPr>
          <p:nvPr/>
        </p:nvSpPr>
        <p:spPr bwMode="auto">
          <a:xfrm>
            <a:off x="6705600" y="1524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5" name="Line 11"/>
          <p:cNvSpPr>
            <a:spLocks noChangeShapeType="1"/>
          </p:cNvSpPr>
          <p:nvPr/>
        </p:nvSpPr>
        <p:spPr bwMode="auto">
          <a:xfrm>
            <a:off x="6172200" y="1524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6" name="Line 12"/>
          <p:cNvSpPr>
            <a:spLocks noChangeShapeType="1"/>
          </p:cNvSpPr>
          <p:nvPr/>
        </p:nvSpPr>
        <p:spPr bwMode="auto">
          <a:xfrm>
            <a:off x="5638800" y="1524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7" name="Line 13"/>
          <p:cNvSpPr>
            <a:spLocks noChangeShapeType="1"/>
          </p:cNvSpPr>
          <p:nvPr/>
        </p:nvSpPr>
        <p:spPr bwMode="auto">
          <a:xfrm>
            <a:off x="5105400" y="1524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8" name="Line 14"/>
          <p:cNvSpPr>
            <a:spLocks noChangeShapeType="1"/>
          </p:cNvSpPr>
          <p:nvPr/>
        </p:nvSpPr>
        <p:spPr bwMode="auto">
          <a:xfrm>
            <a:off x="4038600" y="1524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9" name="Line 15"/>
          <p:cNvSpPr>
            <a:spLocks noChangeShapeType="1"/>
          </p:cNvSpPr>
          <p:nvPr/>
        </p:nvSpPr>
        <p:spPr bwMode="auto">
          <a:xfrm>
            <a:off x="3505200" y="1524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0" name="Line 16"/>
          <p:cNvSpPr>
            <a:spLocks noChangeShapeType="1"/>
          </p:cNvSpPr>
          <p:nvPr/>
        </p:nvSpPr>
        <p:spPr bwMode="auto">
          <a:xfrm>
            <a:off x="2971800" y="1524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1" name="Line 17"/>
          <p:cNvSpPr>
            <a:spLocks noChangeShapeType="1"/>
          </p:cNvSpPr>
          <p:nvPr/>
        </p:nvSpPr>
        <p:spPr bwMode="auto">
          <a:xfrm>
            <a:off x="2438400" y="1524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2" name="Line 18"/>
          <p:cNvSpPr>
            <a:spLocks noChangeShapeType="1"/>
          </p:cNvSpPr>
          <p:nvPr/>
        </p:nvSpPr>
        <p:spPr bwMode="auto">
          <a:xfrm>
            <a:off x="1905000" y="1524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3" name="Line 19"/>
          <p:cNvSpPr>
            <a:spLocks noChangeShapeType="1"/>
          </p:cNvSpPr>
          <p:nvPr/>
        </p:nvSpPr>
        <p:spPr bwMode="auto">
          <a:xfrm>
            <a:off x="1371600" y="1524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4" name="Line 20"/>
          <p:cNvSpPr>
            <a:spLocks noChangeShapeType="1"/>
          </p:cNvSpPr>
          <p:nvPr/>
        </p:nvSpPr>
        <p:spPr bwMode="auto">
          <a:xfrm>
            <a:off x="838200" y="1524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5" name="Text Box 21"/>
          <p:cNvSpPr txBox="1">
            <a:spLocks noChangeArrowheads="1"/>
          </p:cNvSpPr>
          <p:nvPr/>
        </p:nvSpPr>
        <p:spPr bwMode="auto">
          <a:xfrm>
            <a:off x="838200" y="1555750"/>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400" b="1"/>
              <a:t>                     OF  DF   IF  TF   SF  ZF          AF         PF          CF</a:t>
            </a:r>
          </a:p>
        </p:txBody>
      </p:sp>
      <p:sp>
        <p:nvSpPr>
          <p:cNvPr id="42006" name="Line 22"/>
          <p:cNvSpPr>
            <a:spLocks noChangeShapeType="1"/>
          </p:cNvSpPr>
          <p:nvPr/>
        </p:nvSpPr>
        <p:spPr bwMode="auto">
          <a:xfrm>
            <a:off x="8534400" y="2057400"/>
            <a:ext cx="0" cy="9144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7" name="Text Box 23"/>
          <p:cNvSpPr txBox="1">
            <a:spLocks noChangeArrowheads="1"/>
          </p:cNvSpPr>
          <p:nvPr/>
        </p:nvSpPr>
        <p:spPr bwMode="auto">
          <a:xfrm>
            <a:off x="8305800" y="2971800"/>
            <a:ext cx="457200" cy="1927225"/>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400" b="1">
                <a:solidFill>
                  <a:srgbClr val="C00000"/>
                </a:solidFill>
              </a:rPr>
              <a:t>进借位标志</a:t>
            </a:r>
          </a:p>
        </p:txBody>
      </p:sp>
      <p:sp>
        <p:nvSpPr>
          <p:cNvPr id="42008" name="Line 24"/>
          <p:cNvSpPr>
            <a:spLocks noChangeShapeType="1"/>
          </p:cNvSpPr>
          <p:nvPr/>
        </p:nvSpPr>
        <p:spPr bwMode="auto">
          <a:xfrm>
            <a:off x="7467600" y="2057400"/>
            <a:ext cx="0" cy="914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9" name="Text Box 25"/>
          <p:cNvSpPr txBox="1">
            <a:spLocks noChangeArrowheads="1"/>
          </p:cNvSpPr>
          <p:nvPr/>
        </p:nvSpPr>
        <p:spPr bwMode="auto">
          <a:xfrm>
            <a:off x="7239000" y="2971800"/>
            <a:ext cx="457200" cy="156210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400" b="1">
                <a:solidFill>
                  <a:srgbClr val="3366FF"/>
                </a:solidFill>
              </a:rPr>
              <a:t>奇偶标志</a:t>
            </a:r>
          </a:p>
        </p:txBody>
      </p:sp>
      <p:sp>
        <p:nvSpPr>
          <p:cNvPr id="42010" name="Line 26"/>
          <p:cNvSpPr>
            <a:spLocks noChangeShapeType="1"/>
          </p:cNvSpPr>
          <p:nvPr/>
        </p:nvSpPr>
        <p:spPr bwMode="auto">
          <a:xfrm>
            <a:off x="6400800" y="2057400"/>
            <a:ext cx="0" cy="9144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1" name="Text Box 27"/>
          <p:cNvSpPr txBox="1">
            <a:spLocks noChangeArrowheads="1"/>
          </p:cNvSpPr>
          <p:nvPr/>
        </p:nvSpPr>
        <p:spPr bwMode="auto">
          <a:xfrm>
            <a:off x="6172200" y="2971800"/>
            <a:ext cx="533400" cy="229235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400" b="1">
                <a:solidFill>
                  <a:srgbClr val="C00000"/>
                </a:solidFill>
              </a:rPr>
              <a:t>半进借位标志</a:t>
            </a:r>
          </a:p>
        </p:txBody>
      </p:sp>
      <p:sp>
        <p:nvSpPr>
          <p:cNvPr id="42012" name="Line 28"/>
          <p:cNvSpPr>
            <a:spLocks noChangeShapeType="1"/>
          </p:cNvSpPr>
          <p:nvPr/>
        </p:nvSpPr>
        <p:spPr bwMode="auto">
          <a:xfrm>
            <a:off x="5334000" y="2057400"/>
            <a:ext cx="0" cy="9144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3" name="Text Box 29"/>
          <p:cNvSpPr txBox="1">
            <a:spLocks noChangeArrowheads="1"/>
          </p:cNvSpPr>
          <p:nvPr/>
        </p:nvSpPr>
        <p:spPr bwMode="auto">
          <a:xfrm>
            <a:off x="5105400" y="2963863"/>
            <a:ext cx="457200" cy="1196975"/>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400" b="1" dirty="0">
                <a:solidFill>
                  <a:srgbClr val="3366FF"/>
                </a:solidFill>
              </a:rPr>
              <a:t>零标志</a:t>
            </a:r>
          </a:p>
        </p:txBody>
      </p:sp>
      <p:sp>
        <p:nvSpPr>
          <p:cNvPr id="42014" name="Line 30"/>
          <p:cNvSpPr>
            <a:spLocks noChangeShapeType="1"/>
          </p:cNvSpPr>
          <p:nvPr/>
        </p:nvSpPr>
        <p:spPr bwMode="auto">
          <a:xfrm>
            <a:off x="4800600" y="2057400"/>
            <a:ext cx="0" cy="8382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5" name="Text Box 31"/>
          <p:cNvSpPr txBox="1">
            <a:spLocks noChangeArrowheads="1"/>
          </p:cNvSpPr>
          <p:nvPr/>
        </p:nvSpPr>
        <p:spPr bwMode="auto">
          <a:xfrm>
            <a:off x="4572000" y="2895600"/>
            <a:ext cx="457200" cy="156210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400" b="1">
                <a:solidFill>
                  <a:srgbClr val="C00000"/>
                </a:solidFill>
              </a:rPr>
              <a:t>符号标志</a:t>
            </a:r>
          </a:p>
        </p:txBody>
      </p:sp>
      <p:sp>
        <p:nvSpPr>
          <p:cNvPr id="42016" name="Line 32"/>
          <p:cNvSpPr>
            <a:spLocks noChangeShapeType="1"/>
          </p:cNvSpPr>
          <p:nvPr/>
        </p:nvSpPr>
        <p:spPr bwMode="auto">
          <a:xfrm>
            <a:off x="4267200" y="20574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7" name="Text Box 33"/>
          <p:cNvSpPr txBox="1">
            <a:spLocks noChangeArrowheads="1"/>
          </p:cNvSpPr>
          <p:nvPr/>
        </p:nvSpPr>
        <p:spPr bwMode="auto">
          <a:xfrm>
            <a:off x="4038600" y="2895600"/>
            <a:ext cx="457200"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400" b="1">
                <a:solidFill>
                  <a:srgbClr val="3366FF"/>
                </a:solidFill>
              </a:rPr>
              <a:t>单步中断</a:t>
            </a:r>
          </a:p>
        </p:txBody>
      </p:sp>
      <p:sp>
        <p:nvSpPr>
          <p:cNvPr id="42018" name="Line 34"/>
          <p:cNvSpPr>
            <a:spLocks noChangeShapeType="1"/>
          </p:cNvSpPr>
          <p:nvPr/>
        </p:nvSpPr>
        <p:spPr bwMode="auto">
          <a:xfrm>
            <a:off x="3733800" y="20574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9" name="Text Box 35"/>
          <p:cNvSpPr txBox="1">
            <a:spLocks noChangeArrowheads="1"/>
          </p:cNvSpPr>
          <p:nvPr/>
        </p:nvSpPr>
        <p:spPr bwMode="auto">
          <a:xfrm>
            <a:off x="3505200" y="4572000"/>
            <a:ext cx="457200" cy="1562100"/>
          </a:xfrm>
          <a:prstGeom prst="rect">
            <a:avLst/>
          </a:prstGeom>
          <a:noFill/>
          <a:ln w="952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400" b="1" dirty="0">
                <a:solidFill>
                  <a:srgbClr val="C00000"/>
                </a:solidFill>
              </a:rPr>
              <a:t>中断允许</a:t>
            </a:r>
          </a:p>
        </p:txBody>
      </p:sp>
      <p:sp>
        <p:nvSpPr>
          <p:cNvPr id="42020" name="Line 36"/>
          <p:cNvSpPr>
            <a:spLocks noChangeShapeType="1"/>
          </p:cNvSpPr>
          <p:nvPr/>
        </p:nvSpPr>
        <p:spPr bwMode="auto">
          <a:xfrm>
            <a:off x="3200400" y="2057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1" name="Text Box 37"/>
          <p:cNvSpPr txBox="1">
            <a:spLocks noChangeArrowheads="1"/>
          </p:cNvSpPr>
          <p:nvPr/>
        </p:nvSpPr>
        <p:spPr bwMode="auto">
          <a:xfrm>
            <a:off x="2971800" y="2895600"/>
            <a:ext cx="457200"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400" b="1" dirty="0">
                <a:solidFill>
                  <a:srgbClr val="3366FF"/>
                </a:solidFill>
              </a:rPr>
              <a:t>方向标志</a:t>
            </a:r>
          </a:p>
        </p:txBody>
      </p:sp>
      <p:sp>
        <p:nvSpPr>
          <p:cNvPr id="42022" name="Line 38"/>
          <p:cNvSpPr>
            <a:spLocks noChangeShapeType="1"/>
          </p:cNvSpPr>
          <p:nvPr/>
        </p:nvSpPr>
        <p:spPr bwMode="auto">
          <a:xfrm>
            <a:off x="2667000" y="2057400"/>
            <a:ext cx="0" cy="2514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3" name="Text Box 39"/>
          <p:cNvSpPr txBox="1">
            <a:spLocks noChangeArrowheads="1"/>
          </p:cNvSpPr>
          <p:nvPr/>
        </p:nvSpPr>
        <p:spPr bwMode="auto">
          <a:xfrm>
            <a:off x="2438400" y="4572000"/>
            <a:ext cx="533400" cy="156210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400" b="1">
                <a:solidFill>
                  <a:srgbClr val="C00000"/>
                </a:solidFill>
              </a:rPr>
              <a:t>溢出标志</a:t>
            </a:r>
          </a:p>
        </p:txBody>
      </p:sp>
      <p:sp>
        <p:nvSpPr>
          <p:cNvPr id="42024" name="Text Box 40"/>
          <p:cNvSpPr txBox="1">
            <a:spLocks noChangeArrowheads="1"/>
          </p:cNvSpPr>
          <p:nvPr/>
        </p:nvSpPr>
        <p:spPr bwMode="auto">
          <a:xfrm>
            <a:off x="7239000" y="5029200"/>
            <a:ext cx="1828800" cy="788988"/>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1800" b="1">
                <a:solidFill>
                  <a:srgbClr val="C00000"/>
                </a:solidFill>
              </a:rPr>
              <a:t>1-</a:t>
            </a:r>
            <a:r>
              <a:rPr kumimoji="1" lang="zh-CN" altLang="en-US" sz="1800" b="1">
                <a:solidFill>
                  <a:srgbClr val="C00000"/>
                </a:solidFill>
              </a:rPr>
              <a:t>有进、借位</a:t>
            </a:r>
          </a:p>
          <a:p>
            <a:pPr eaLnBrk="1" hangingPunct="1">
              <a:spcBef>
                <a:spcPct val="50000"/>
              </a:spcBef>
              <a:buFontTx/>
              <a:buNone/>
            </a:pPr>
            <a:r>
              <a:rPr kumimoji="1" lang="en-US" altLang="zh-CN" sz="1800" b="1">
                <a:solidFill>
                  <a:srgbClr val="C00000"/>
                </a:solidFill>
              </a:rPr>
              <a:t>0-</a:t>
            </a:r>
            <a:r>
              <a:rPr kumimoji="1" lang="zh-CN" altLang="en-US" sz="1800" b="1">
                <a:solidFill>
                  <a:srgbClr val="C00000"/>
                </a:solidFill>
              </a:rPr>
              <a:t>无进、借位</a:t>
            </a:r>
          </a:p>
        </p:txBody>
      </p:sp>
      <p:sp>
        <p:nvSpPr>
          <p:cNvPr id="42025" name="Text Box 41"/>
          <p:cNvSpPr txBox="1">
            <a:spLocks noChangeArrowheads="1"/>
          </p:cNvSpPr>
          <p:nvPr/>
        </p:nvSpPr>
        <p:spPr bwMode="auto">
          <a:xfrm>
            <a:off x="6084888" y="333375"/>
            <a:ext cx="2286000" cy="788988"/>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1800" b="1">
                <a:solidFill>
                  <a:srgbClr val="FF6600"/>
                </a:solidFill>
              </a:rPr>
              <a:t>1-</a:t>
            </a:r>
            <a:r>
              <a:rPr kumimoji="1" lang="zh-CN" altLang="en-US" sz="1800" b="1">
                <a:solidFill>
                  <a:srgbClr val="FF6600"/>
                </a:solidFill>
              </a:rPr>
              <a:t>低</a:t>
            </a:r>
            <a:r>
              <a:rPr kumimoji="1" lang="en-US" altLang="zh-CN" sz="1800" b="1">
                <a:solidFill>
                  <a:srgbClr val="FF6600"/>
                </a:solidFill>
              </a:rPr>
              <a:t>8</a:t>
            </a:r>
            <a:r>
              <a:rPr kumimoji="1" lang="zh-CN" altLang="en-US" sz="1800" b="1">
                <a:solidFill>
                  <a:srgbClr val="FF6600"/>
                </a:solidFill>
              </a:rPr>
              <a:t>位有偶数个</a:t>
            </a:r>
            <a:r>
              <a:rPr kumimoji="1" lang="en-US" altLang="zh-CN" sz="1800" b="1">
                <a:solidFill>
                  <a:srgbClr val="FF6600"/>
                </a:solidFill>
              </a:rPr>
              <a:t>1</a:t>
            </a:r>
          </a:p>
          <a:p>
            <a:pPr eaLnBrk="1" hangingPunct="1">
              <a:spcBef>
                <a:spcPct val="50000"/>
              </a:spcBef>
              <a:buFontTx/>
              <a:buNone/>
            </a:pPr>
            <a:r>
              <a:rPr kumimoji="1" lang="en-US" altLang="zh-CN" sz="1800" b="1">
                <a:solidFill>
                  <a:srgbClr val="FF6600"/>
                </a:solidFill>
              </a:rPr>
              <a:t>0-</a:t>
            </a:r>
            <a:r>
              <a:rPr kumimoji="1" lang="zh-CN" altLang="en-US" sz="1800" b="1">
                <a:solidFill>
                  <a:srgbClr val="FF6600"/>
                </a:solidFill>
              </a:rPr>
              <a:t>低</a:t>
            </a:r>
            <a:r>
              <a:rPr kumimoji="1" lang="en-US" altLang="zh-CN" sz="1800" b="1">
                <a:solidFill>
                  <a:srgbClr val="FF6600"/>
                </a:solidFill>
              </a:rPr>
              <a:t>8</a:t>
            </a:r>
            <a:r>
              <a:rPr kumimoji="1" lang="zh-CN" altLang="en-US" sz="1800" b="1">
                <a:solidFill>
                  <a:srgbClr val="FF6600"/>
                </a:solidFill>
              </a:rPr>
              <a:t>位有奇数个</a:t>
            </a:r>
            <a:r>
              <a:rPr kumimoji="1" lang="en-US" altLang="zh-CN" sz="1800" b="1">
                <a:solidFill>
                  <a:srgbClr val="FF6600"/>
                </a:solidFill>
              </a:rPr>
              <a:t>1</a:t>
            </a:r>
          </a:p>
        </p:txBody>
      </p:sp>
      <p:sp>
        <p:nvSpPr>
          <p:cNvPr id="42026" name="Text Box 42"/>
          <p:cNvSpPr txBox="1">
            <a:spLocks noChangeArrowheads="1"/>
          </p:cNvSpPr>
          <p:nvPr/>
        </p:nvSpPr>
        <p:spPr bwMode="auto">
          <a:xfrm>
            <a:off x="6019800" y="5916613"/>
            <a:ext cx="3048000" cy="788987"/>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1800" b="1">
                <a:solidFill>
                  <a:srgbClr val="C00000"/>
                </a:solidFill>
              </a:rPr>
              <a:t>1-</a:t>
            </a:r>
            <a:r>
              <a:rPr kumimoji="1" lang="zh-CN" altLang="en-US" sz="1800" b="1">
                <a:solidFill>
                  <a:srgbClr val="C00000"/>
                </a:solidFill>
              </a:rPr>
              <a:t>低</a:t>
            </a:r>
            <a:r>
              <a:rPr kumimoji="1" lang="en-US" altLang="zh-CN" sz="1800" b="1">
                <a:solidFill>
                  <a:srgbClr val="C00000"/>
                </a:solidFill>
              </a:rPr>
              <a:t>4</a:t>
            </a:r>
            <a:r>
              <a:rPr kumimoji="1" lang="zh-CN" altLang="en-US" sz="1800" b="1">
                <a:solidFill>
                  <a:srgbClr val="C00000"/>
                </a:solidFill>
              </a:rPr>
              <a:t>位向高</a:t>
            </a:r>
            <a:r>
              <a:rPr kumimoji="1" lang="en-US" altLang="zh-CN" sz="1800" b="1">
                <a:solidFill>
                  <a:srgbClr val="C00000"/>
                </a:solidFill>
              </a:rPr>
              <a:t>4</a:t>
            </a:r>
            <a:r>
              <a:rPr kumimoji="1" lang="zh-CN" altLang="en-US" sz="1800" b="1">
                <a:solidFill>
                  <a:srgbClr val="C00000"/>
                </a:solidFill>
              </a:rPr>
              <a:t>位有进、借位</a:t>
            </a:r>
          </a:p>
          <a:p>
            <a:pPr eaLnBrk="1" hangingPunct="1">
              <a:spcBef>
                <a:spcPct val="50000"/>
              </a:spcBef>
              <a:buFontTx/>
              <a:buNone/>
            </a:pPr>
            <a:r>
              <a:rPr kumimoji="1" lang="en-US" altLang="zh-CN" sz="1800" b="1">
                <a:solidFill>
                  <a:srgbClr val="C00000"/>
                </a:solidFill>
              </a:rPr>
              <a:t>0-</a:t>
            </a:r>
            <a:r>
              <a:rPr kumimoji="1" lang="zh-CN" altLang="en-US" sz="1800" b="1">
                <a:solidFill>
                  <a:srgbClr val="C00000"/>
                </a:solidFill>
              </a:rPr>
              <a:t>低</a:t>
            </a:r>
            <a:r>
              <a:rPr kumimoji="1" lang="en-US" altLang="zh-CN" sz="1800" b="1">
                <a:solidFill>
                  <a:srgbClr val="C00000"/>
                </a:solidFill>
              </a:rPr>
              <a:t>4</a:t>
            </a:r>
            <a:r>
              <a:rPr kumimoji="1" lang="zh-CN" altLang="en-US" sz="1800" b="1">
                <a:solidFill>
                  <a:srgbClr val="C00000"/>
                </a:solidFill>
              </a:rPr>
              <a:t>位向高</a:t>
            </a:r>
            <a:r>
              <a:rPr kumimoji="1" lang="en-US" altLang="zh-CN" sz="1800" b="1">
                <a:solidFill>
                  <a:srgbClr val="C00000"/>
                </a:solidFill>
              </a:rPr>
              <a:t>4</a:t>
            </a:r>
            <a:r>
              <a:rPr kumimoji="1" lang="zh-CN" altLang="en-US" sz="1800" b="1">
                <a:solidFill>
                  <a:srgbClr val="C00000"/>
                </a:solidFill>
              </a:rPr>
              <a:t>位无进、借位</a:t>
            </a:r>
          </a:p>
        </p:txBody>
      </p:sp>
      <p:sp>
        <p:nvSpPr>
          <p:cNvPr id="42027" name="Line 43"/>
          <p:cNvSpPr>
            <a:spLocks noChangeShapeType="1"/>
          </p:cNvSpPr>
          <p:nvPr/>
        </p:nvSpPr>
        <p:spPr bwMode="auto">
          <a:xfrm>
            <a:off x="6400800" y="5334000"/>
            <a:ext cx="0" cy="533400"/>
          </a:xfrm>
          <a:prstGeom prst="line">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C00000"/>
              </a:solidFill>
            </a:endParaRPr>
          </a:p>
        </p:txBody>
      </p:sp>
      <p:sp>
        <p:nvSpPr>
          <p:cNvPr id="42028" name="Line 44"/>
          <p:cNvSpPr>
            <a:spLocks noChangeShapeType="1"/>
          </p:cNvSpPr>
          <p:nvPr/>
        </p:nvSpPr>
        <p:spPr bwMode="auto">
          <a:xfrm flipV="1">
            <a:off x="7543800" y="1219200"/>
            <a:ext cx="0" cy="228600"/>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9" name="Text Box 45"/>
          <p:cNvSpPr txBox="1">
            <a:spLocks noChangeArrowheads="1"/>
          </p:cNvSpPr>
          <p:nvPr/>
        </p:nvSpPr>
        <p:spPr bwMode="auto">
          <a:xfrm>
            <a:off x="4648200" y="4648200"/>
            <a:ext cx="1447800" cy="78483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1800" b="1">
                <a:solidFill>
                  <a:srgbClr val="3366FF"/>
                </a:solidFill>
              </a:rPr>
              <a:t>1-</a:t>
            </a:r>
            <a:r>
              <a:rPr kumimoji="1" lang="zh-CN" altLang="en-US" sz="1800" b="1">
                <a:solidFill>
                  <a:srgbClr val="3366FF"/>
                </a:solidFill>
              </a:rPr>
              <a:t>结果为</a:t>
            </a:r>
            <a:r>
              <a:rPr kumimoji="1" lang="en-US" altLang="zh-CN" sz="1800" b="1">
                <a:solidFill>
                  <a:srgbClr val="3366FF"/>
                </a:solidFill>
              </a:rPr>
              <a:t>0</a:t>
            </a:r>
          </a:p>
          <a:p>
            <a:pPr eaLnBrk="1" hangingPunct="1">
              <a:spcBef>
                <a:spcPct val="50000"/>
              </a:spcBef>
              <a:buFontTx/>
              <a:buNone/>
            </a:pPr>
            <a:r>
              <a:rPr kumimoji="1" lang="en-US" altLang="zh-CN" sz="1800" b="1">
                <a:solidFill>
                  <a:srgbClr val="3366FF"/>
                </a:solidFill>
              </a:rPr>
              <a:t>0-</a:t>
            </a:r>
            <a:r>
              <a:rPr kumimoji="1" lang="zh-CN" altLang="en-US" sz="1800" b="1">
                <a:solidFill>
                  <a:srgbClr val="3366FF"/>
                </a:solidFill>
              </a:rPr>
              <a:t>结果不为</a:t>
            </a:r>
            <a:r>
              <a:rPr kumimoji="1" lang="en-US" altLang="zh-CN" sz="1800" b="1">
                <a:solidFill>
                  <a:srgbClr val="3366FF"/>
                </a:solidFill>
              </a:rPr>
              <a:t>0</a:t>
            </a:r>
          </a:p>
        </p:txBody>
      </p:sp>
      <p:sp>
        <p:nvSpPr>
          <p:cNvPr id="42030" name="Line 46"/>
          <p:cNvSpPr>
            <a:spLocks noChangeShapeType="1"/>
          </p:cNvSpPr>
          <p:nvPr/>
        </p:nvSpPr>
        <p:spPr bwMode="auto">
          <a:xfrm>
            <a:off x="5410200" y="4191000"/>
            <a:ext cx="0" cy="381000"/>
          </a:xfrm>
          <a:prstGeom prst="line">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C00000"/>
              </a:solidFill>
            </a:endParaRPr>
          </a:p>
        </p:txBody>
      </p:sp>
      <p:sp>
        <p:nvSpPr>
          <p:cNvPr id="42031" name="Text Box 48"/>
          <p:cNvSpPr txBox="1">
            <a:spLocks noChangeArrowheads="1"/>
          </p:cNvSpPr>
          <p:nvPr/>
        </p:nvSpPr>
        <p:spPr bwMode="auto">
          <a:xfrm>
            <a:off x="4581525" y="1196975"/>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FF6600"/>
                </a:solidFill>
                <a:latin typeface="Times New Roman" panose="02020603050405020304" pitchFamily="18" charset="0"/>
              </a:rPr>
              <a:t>D7</a:t>
            </a:r>
            <a:endParaRPr lang="en-US" altLang="zh-CN" sz="2000">
              <a:latin typeface="Times New Roman" panose="02020603050405020304" pitchFamily="18" charset="0"/>
            </a:endParaRPr>
          </a:p>
        </p:txBody>
      </p:sp>
      <p:sp>
        <p:nvSpPr>
          <p:cNvPr id="42032" name="Text Box 49"/>
          <p:cNvSpPr txBox="1">
            <a:spLocks noChangeArrowheads="1"/>
          </p:cNvSpPr>
          <p:nvPr/>
        </p:nvSpPr>
        <p:spPr bwMode="auto">
          <a:xfrm>
            <a:off x="4067175" y="1196975"/>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FF6600"/>
                </a:solidFill>
                <a:latin typeface="Times New Roman" panose="02020603050405020304" pitchFamily="18" charset="0"/>
              </a:rPr>
              <a:t>D8</a:t>
            </a:r>
            <a:endParaRPr lang="en-US" altLang="zh-CN" sz="2000">
              <a:latin typeface="Times New Roman" panose="02020603050405020304" pitchFamily="18" charset="0"/>
            </a:endParaRPr>
          </a:p>
        </p:txBody>
      </p:sp>
      <p:sp>
        <p:nvSpPr>
          <p:cNvPr id="2" name="灯片编号占位符 1"/>
          <p:cNvSpPr>
            <a:spLocks noGrp="1"/>
          </p:cNvSpPr>
          <p:nvPr>
            <p:ph type="sldNum" sz="quarter" idx="4294967295"/>
          </p:nvPr>
        </p:nvSpPr>
        <p:spPr>
          <a:xfrm>
            <a:off x="8100392" y="6245225"/>
            <a:ext cx="474812" cy="476250"/>
          </a:xfrm>
        </p:spPr>
        <p:txBody>
          <a:bodyPr/>
          <a:lstStyle/>
          <a:p>
            <a:pPr>
              <a:defRPr/>
            </a:pPr>
            <a:fld id="{ED8CF920-1246-4542-A090-D3E7AC2FBACB}" type="slidenum">
              <a:rPr lang="en-US" altLang="zh-CN" smtClean="0">
                <a:solidFill>
                  <a:srgbClr val="C00000"/>
                </a:solidFill>
              </a:rPr>
              <a:pPr>
                <a:defRPr/>
              </a:pPr>
              <a:t>26</a:t>
            </a:fld>
            <a:endParaRPr lang="en-US" altLang="zh-CN">
              <a:solidFill>
                <a:srgbClr val="C00000"/>
              </a:solidFill>
            </a:endParaRPr>
          </a:p>
        </p:txBody>
      </p:sp>
    </p:spTree>
    <p:extLst>
      <p:ext uri="{BB962C8B-B14F-4D97-AF65-F5344CB8AC3E}">
        <p14:creationId xmlns:p14="http://schemas.microsoft.com/office/powerpoint/2010/main" val="243773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None/>
            </a:pPr>
            <a:r>
              <a:rPr lang="en-US" altLang="zh-CN" sz="2800" b="1" dirty="0" smtClean="0"/>
              <a:t>2.  EU</a:t>
            </a:r>
            <a:r>
              <a:rPr lang="zh-CN" altLang="en-US" sz="2800" dirty="0" smtClean="0"/>
              <a:t>执行</a:t>
            </a:r>
            <a:r>
              <a:rPr lang="zh-CN" altLang="en-US" sz="2800" dirty="0"/>
              <a:t>部件</a:t>
            </a:r>
          </a:p>
          <a:p>
            <a:pPr eaLnBrk="1" hangingPunct="1">
              <a:buNone/>
            </a:pPr>
            <a:r>
              <a:rPr lang="zh-CN" altLang="en-US" sz="2800" dirty="0" smtClean="0"/>
              <a:t>④</a:t>
            </a:r>
            <a:r>
              <a:rPr lang="zh-CN" altLang="en-US" sz="2800" dirty="0"/>
              <a:t>标志</a:t>
            </a:r>
            <a:r>
              <a:rPr lang="zh-CN" altLang="en-US" sz="2800" dirty="0" smtClean="0"/>
              <a:t>寄存器</a:t>
            </a:r>
            <a:endParaRPr lang="en-US" altLang="zh-CN" sz="2800" dirty="0" smtClean="0"/>
          </a:p>
          <a:p>
            <a:pPr eaLnBrk="1" hangingPunct="1">
              <a:spcBef>
                <a:spcPts val="0"/>
              </a:spcBef>
              <a:buNone/>
            </a:pPr>
            <a:r>
              <a:rPr lang="zh-CN" altLang="en-US" dirty="0"/>
              <a:t>根据功能，标志可以分为两类：</a:t>
            </a:r>
            <a:r>
              <a:rPr lang="zh-CN" altLang="en-US" b="1" dirty="0">
                <a:solidFill>
                  <a:srgbClr val="FF3300"/>
                </a:solidFill>
              </a:rPr>
              <a:t>状态标志</a:t>
            </a:r>
            <a:r>
              <a:rPr lang="zh-CN" altLang="en-US" b="1" dirty="0">
                <a:solidFill>
                  <a:srgbClr val="008000"/>
                </a:solidFill>
              </a:rPr>
              <a:t>和控制</a:t>
            </a:r>
            <a:r>
              <a:rPr lang="zh-CN" altLang="en-US" b="1" dirty="0" smtClean="0">
                <a:solidFill>
                  <a:srgbClr val="008000"/>
                </a:solidFill>
              </a:rPr>
              <a:t>标志。</a:t>
            </a:r>
            <a:endParaRPr lang="en-US" altLang="zh-CN" b="1" dirty="0" smtClean="0">
              <a:solidFill>
                <a:srgbClr val="008000"/>
              </a:solidFill>
            </a:endParaRPr>
          </a:p>
          <a:p>
            <a:pPr eaLnBrk="1" hangingPunct="1">
              <a:spcBef>
                <a:spcPts val="0"/>
              </a:spcBef>
              <a:buNone/>
            </a:pPr>
            <a:r>
              <a:rPr lang="zh-CN" altLang="en-US" b="1" dirty="0">
                <a:solidFill>
                  <a:srgbClr val="FF3300"/>
                </a:solidFill>
              </a:rPr>
              <a:t>状态标志</a:t>
            </a:r>
            <a:r>
              <a:rPr lang="zh-CN" altLang="en-US" dirty="0"/>
              <a:t>：表示前面的操作执行后，</a:t>
            </a:r>
            <a:r>
              <a:rPr lang="en-US" altLang="zh-CN" dirty="0" err="1"/>
              <a:t>ALU</a:t>
            </a:r>
            <a:r>
              <a:rPr lang="zh-CN" altLang="en-US" dirty="0"/>
              <a:t>所处的状态，这种状态像</a:t>
            </a:r>
            <a:r>
              <a:rPr lang="zh-CN" altLang="en-US" dirty="0" smtClean="0"/>
              <a:t>某种</a:t>
            </a:r>
            <a:r>
              <a:rPr lang="zh-CN" altLang="en-US" dirty="0"/>
              <a:t>先决条件一样影响后面的操作。</a:t>
            </a:r>
          </a:p>
          <a:p>
            <a:pPr eaLnBrk="1" hangingPunct="1">
              <a:spcBef>
                <a:spcPct val="40000"/>
              </a:spcBef>
              <a:buNone/>
            </a:pPr>
            <a:r>
              <a:rPr lang="zh-CN" altLang="en-US" b="1" dirty="0">
                <a:solidFill>
                  <a:srgbClr val="008000"/>
                </a:solidFill>
              </a:rPr>
              <a:t>控制标志</a:t>
            </a:r>
            <a:r>
              <a:rPr lang="zh-CN" altLang="en-US" dirty="0"/>
              <a:t>：表示对某一种特定的功能起控制作用。指令系统中有专门的指令用于</a:t>
            </a:r>
            <a:r>
              <a:rPr lang="zh-CN" altLang="en-US" dirty="0" smtClean="0"/>
              <a:t>控制</a:t>
            </a:r>
            <a:r>
              <a:rPr lang="zh-CN" altLang="en-US" dirty="0"/>
              <a:t>标志的设置和清除</a:t>
            </a:r>
            <a:r>
              <a:rPr lang="zh-CN" altLang="en-US" dirty="0" smtClean="0"/>
              <a:t>。</a:t>
            </a: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27</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3820787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None/>
            </a:pPr>
            <a:r>
              <a:rPr lang="en-US" altLang="zh-CN" sz="2800" b="1" dirty="0" smtClean="0"/>
              <a:t>2.  EU</a:t>
            </a:r>
            <a:r>
              <a:rPr lang="zh-CN" altLang="en-US" sz="2800" dirty="0" smtClean="0"/>
              <a:t>执行</a:t>
            </a:r>
            <a:r>
              <a:rPr lang="zh-CN" altLang="en-US" sz="2800" dirty="0"/>
              <a:t>部件</a:t>
            </a:r>
          </a:p>
          <a:p>
            <a:pPr eaLnBrk="1" hangingPunct="1">
              <a:buNone/>
            </a:pPr>
            <a:r>
              <a:rPr lang="zh-CN" altLang="en-US" sz="2800" dirty="0" smtClean="0"/>
              <a:t>④</a:t>
            </a:r>
            <a:r>
              <a:rPr lang="zh-CN" altLang="en-US" sz="2800" dirty="0"/>
              <a:t>标志</a:t>
            </a:r>
            <a:r>
              <a:rPr lang="zh-CN" altLang="en-US" sz="2800" dirty="0" smtClean="0"/>
              <a:t>寄存器</a:t>
            </a:r>
            <a:endParaRPr lang="en-US" altLang="zh-CN" sz="2800" dirty="0" smtClean="0"/>
          </a:p>
          <a:p>
            <a:pPr eaLnBrk="1" hangingPunct="1">
              <a:spcBef>
                <a:spcPct val="40000"/>
              </a:spcBef>
              <a:buNone/>
            </a:pPr>
            <a:r>
              <a:rPr lang="zh-CN" altLang="en-US" dirty="0" smtClean="0"/>
              <a:t>状态</a:t>
            </a:r>
            <a:r>
              <a:rPr lang="zh-CN" altLang="en-US" dirty="0"/>
              <a:t>标志有</a:t>
            </a:r>
            <a:r>
              <a:rPr lang="en-US" altLang="zh-CN" dirty="0"/>
              <a:t>6</a:t>
            </a:r>
            <a:r>
              <a:rPr lang="zh-CN" altLang="en-US" dirty="0"/>
              <a:t>个，即</a:t>
            </a:r>
            <a:r>
              <a:rPr lang="en-US" altLang="zh-CN" dirty="0"/>
              <a:t>SF</a:t>
            </a:r>
            <a:r>
              <a:rPr lang="zh-CN" altLang="en-US" dirty="0"/>
              <a:t>、</a:t>
            </a:r>
            <a:r>
              <a:rPr lang="en-US" altLang="zh-CN" dirty="0" err="1"/>
              <a:t>ZF</a:t>
            </a:r>
            <a:r>
              <a:rPr lang="zh-CN" altLang="en-US" dirty="0"/>
              <a:t>、</a:t>
            </a:r>
            <a:r>
              <a:rPr lang="en-US" altLang="zh-CN" dirty="0"/>
              <a:t>AF</a:t>
            </a:r>
            <a:r>
              <a:rPr lang="zh-CN" altLang="en-US" dirty="0"/>
              <a:t>、</a:t>
            </a:r>
            <a:r>
              <a:rPr lang="en-US" altLang="zh-CN" dirty="0"/>
              <a:t>PF</a:t>
            </a:r>
            <a:r>
              <a:rPr lang="zh-CN" altLang="en-US" dirty="0"/>
              <a:t>、</a:t>
            </a:r>
            <a:r>
              <a:rPr lang="en-US" altLang="zh-CN" dirty="0"/>
              <a:t>CF</a:t>
            </a:r>
            <a:r>
              <a:rPr lang="zh-CN" altLang="en-US" dirty="0"/>
              <a:t>和</a:t>
            </a:r>
            <a:r>
              <a:rPr lang="en-US" altLang="zh-CN" dirty="0"/>
              <a:t>OF</a:t>
            </a:r>
          </a:p>
          <a:p>
            <a:pPr eaLnBrk="1" hangingPunct="1">
              <a:lnSpc>
                <a:spcPct val="130000"/>
              </a:lnSpc>
              <a:spcBef>
                <a:spcPct val="40000"/>
              </a:spcBef>
            </a:pPr>
            <a:r>
              <a:rPr lang="zh-CN" altLang="en-US" dirty="0" smtClean="0"/>
              <a:t>符号</a:t>
            </a:r>
            <a:r>
              <a:rPr lang="zh-CN" altLang="en-US" dirty="0"/>
              <a:t>标志</a:t>
            </a:r>
            <a:r>
              <a:rPr lang="en-US" altLang="zh-CN" dirty="0"/>
              <a:t>SF</a:t>
            </a:r>
            <a:r>
              <a:rPr lang="zh-CN" altLang="en-US" dirty="0"/>
              <a:t>（</a:t>
            </a:r>
            <a:r>
              <a:rPr lang="en-US" altLang="zh-CN" dirty="0"/>
              <a:t>Sign Flag</a:t>
            </a:r>
            <a:r>
              <a:rPr lang="zh-CN" altLang="en-US" dirty="0" smtClean="0"/>
              <a:t>）</a:t>
            </a:r>
            <a:r>
              <a:rPr lang="zh-CN" altLang="en-US" b="1" dirty="0" smtClean="0">
                <a:solidFill>
                  <a:srgbClr val="008000"/>
                </a:solidFill>
              </a:rPr>
              <a:t>和</a:t>
            </a:r>
            <a:r>
              <a:rPr lang="zh-CN" altLang="en-US" b="1" dirty="0">
                <a:solidFill>
                  <a:srgbClr val="008000"/>
                </a:solidFill>
              </a:rPr>
              <a:t>运算结果的</a:t>
            </a:r>
            <a:r>
              <a:rPr lang="zh-CN" altLang="en-US" b="1" dirty="0">
                <a:solidFill>
                  <a:srgbClr val="FF9900"/>
                </a:solidFill>
              </a:rPr>
              <a:t>最高位</a:t>
            </a:r>
            <a:r>
              <a:rPr lang="zh-CN" altLang="en-US" b="1" dirty="0">
                <a:solidFill>
                  <a:srgbClr val="008000"/>
                </a:solidFill>
              </a:rPr>
              <a:t>相同。表示前面</a:t>
            </a:r>
            <a:r>
              <a:rPr lang="zh-CN" altLang="en-US" b="1" dirty="0" smtClean="0">
                <a:solidFill>
                  <a:srgbClr val="008000"/>
                </a:solidFill>
              </a:rPr>
              <a:t>运算</a:t>
            </a:r>
            <a:r>
              <a:rPr lang="zh-CN" altLang="en-US" b="1" dirty="0">
                <a:solidFill>
                  <a:srgbClr val="008000"/>
                </a:solidFill>
              </a:rPr>
              <a:t>结果的正负。</a:t>
            </a:r>
          </a:p>
          <a:p>
            <a:pPr eaLnBrk="1" hangingPunct="1">
              <a:lnSpc>
                <a:spcPct val="130000"/>
              </a:lnSpc>
              <a:spcBef>
                <a:spcPct val="40000"/>
              </a:spcBef>
            </a:pPr>
            <a:r>
              <a:rPr lang="zh-CN" altLang="en-US" dirty="0" smtClean="0"/>
              <a:t>零</a:t>
            </a:r>
            <a:r>
              <a:rPr lang="zh-CN" altLang="en-US" dirty="0"/>
              <a:t>标志</a:t>
            </a:r>
            <a:r>
              <a:rPr lang="en-US" altLang="zh-CN" dirty="0" err="1"/>
              <a:t>ZF</a:t>
            </a:r>
            <a:r>
              <a:rPr lang="zh-CN" altLang="en-US" dirty="0"/>
              <a:t>（</a:t>
            </a:r>
            <a:r>
              <a:rPr lang="en-US" altLang="zh-CN" dirty="0"/>
              <a:t>Zero Flag</a:t>
            </a:r>
            <a:r>
              <a:rPr lang="zh-CN" altLang="en-US" dirty="0" smtClean="0"/>
              <a:t>）</a:t>
            </a:r>
            <a:r>
              <a:rPr lang="en-US" altLang="zh-CN" b="1" dirty="0" err="1" smtClean="0">
                <a:solidFill>
                  <a:srgbClr val="008000"/>
                </a:solidFill>
              </a:rPr>
              <a:t>ZF</a:t>
            </a:r>
            <a:r>
              <a:rPr lang="en-US" altLang="zh-CN" b="1" dirty="0" smtClean="0">
                <a:solidFill>
                  <a:srgbClr val="008000"/>
                </a:solidFill>
              </a:rPr>
              <a:t>=1</a:t>
            </a:r>
            <a:r>
              <a:rPr lang="en-US" altLang="zh-CN" b="1" dirty="0">
                <a:solidFill>
                  <a:srgbClr val="008000"/>
                </a:solidFill>
              </a:rPr>
              <a:t>,</a:t>
            </a:r>
            <a:r>
              <a:rPr lang="zh-CN" altLang="en-US" b="1" dirty="0">
                <a:solidFill>
                  <a:srgbClr val="008000"/>
                </a:solidFill>
              </a:rPr>
              <a:t>表示当前的运算结果为</a:t>
            </a:r>
            <a:r>
              <a:rPr lang="en-US" altLang="zh-CN" b="1" dirty="0">
                <a:solidFill>
                  <a:srgbClr val="008000"/>
                </a:solidFill>
              </a:rPr>
              <a:t>0</a:t>
            </a:r>
          </a:p>
          <a:p>
            <a:pPr eaLnBrk="1" hangingPunct="1">
              <a:lnSpc>
                <a:spcPct val="130000"/>
              </a:lnSpc>
              <a:spcBef>
                <a:spcPct val="40000"/>
              </a:spcBef>
            </a:pPr>
            <a:r>
              <a:rPr lang="zh-CN" altLang="en-US" dirty="0" smtClean="0"/>
              <a:t>奇偶</a:t>
            </a:r>
            <a:r>
              <a:rPr lang="zh-CN" altLang="en-US" dirty="0"/>
              <a:t>标志</a:t>
            </a:r>
            <a:r>
              <a:rPr lang="en-US" altLang="zh-CN" dirty="0"/>
              <a:t>PF</a:t>
            </a:r>
            <a:r>
              <a:rPr lang="zh-CN" altLang="en-US" dirty="0"/>
              <a:t>（</a:t>
            </a:r>
            <a:r>
              <a:rPr lang="en-US" altLang="zh-CN" dirty="0"/>
              <a:t>Parity Flag</a:t>
            </a:r>
            <a:r>
              <a:rPr lang="zh-CN" altLang="en-US" dirty="0"/>
              <a:t>） </a:t>
            </a:r>
            <a:r>
              <a:rPr lang="en-US" altLang="zh-CN" b="1" dirty="0">
                <a:solidFill>
                  <a:srgbClr val="008000"/>
                </a:solidFill>
              </a:rPr>
              <a:t>PF=1</a:t>
            </a:r>
            <a:r>
              <a:rPr lang="zh-CN" altLang="en-US" b="1" dirty="0">
                <a:solidFill>
                  <a:srgbClr val="008000"/>
                </a:solidFill>
              </a:rPr>
              <a:t>，表示运算结果的</a:t>
            </a:r>
            <a:r>
              <a:rPr lang="zh-CN" altLang="en-US" b="1" dirty="0">
                <a:solidFill>
                  <a:srgbClr val="FF9900"/>
                </a:solidFill>
              </a:rPr>
              <a:t>低</a:t>
            </a:r>
            <a:r>
              <a:rPr lang="en-US" altLang="zh-CN" b="1" dirty="0">
                <a:solidFill>
                  <a:srgbClr val="FF9900"/>
                </a:solidFill>
              </a:rPr>
              <a:t>8</a:t>
            </a:r>
            <a:r>
              <a:rPr lang="zh-CN" altLang="en-US" b="1" dirty="0">
                <a:solidFill>
                  <a:srgbClr val="FF9900"/>
                </a:solidFill>
              </a:rPr>
              <a:t>位</a:t>
            </a:r>
            <a:r>
              <a:rPr lang="zh-CN" altLang="en-US" b="1" dirty="0">
                <a:solidFill>
                  <a:srgbClr val="008000"/>
                </a:solidFill>
              </a:rPr>
              <a:t>中所含</a:t>
            </a:r>
            <a:r>
              <a:rPr lang="en-US" altLang="zh-CN" b="1" dirty="0" smtClean="0">
                <a:solidFill>
                  <a:srgbClr val="008000"/>
                </a:solidFill>
              </a:rPr>
              <a:t>1</a:t>
            </a:r>
            <a:r>
              <a:rPr lang="zh-CN" altLang="en-US" b="1" dirty="0" smtClean="0">
                <a:solidFill>
                  <a:srgbClr val="008000"/>
                </a:solidFill>
              </a:rPr>
              <a:t>的</a:t>
            </a:r>
            <a:r>
              <a:rPr lang="zh-CN" altLang="en-US" b="1" dirty="0">
                <a:solidFill>
                  <a:srgbClr val="008000"/>
                </a:solidFill>
              </a:rPr>
              <a:t>个数为</a:t>
            </a:r>
            <a:r>
              <a:rPr lang="zh-CN" altLang="en-US" b="1" dirty="0">
                <a:solidFill>
                  <a:srgbClr val="FF9900"/>
                </a:solidFill>
              </a:rPr>
              <a:t>偶数</a:t>
            </a:r>
            <a:r>
              <a:rPr lang="zh-CN" altLang="en-US" b="1" dirty="0">
                <a:solidFill>
                  <a:srgbClr val="008000"/>
                </a:solidFill>
              </a:rPr>
              <a:t>。</a:t>
            </a:r>
            <a:endParaRPr lang="zh-CN" altLang="en-US" dirty="0"/>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28</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2816056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None/>
            </a:pPr>
            <a:r>
              <a:rPr lang="en-US" altLang="zh-CN" sz="2800" b="1" dirty="0" smtClean="0"/>
              <a:t>2.  EU</a:t>
            </a:r>
            <a:r>
              <a:rPr lang="zh-CN" altLang="en-US" sz="2800" dirty="0" smtClean="0"/>
              <a:t>执行</a:t>
            </a:r>
            <a:r>
              <a:rPr lang="zh-CN" altLang="en-US" sz="2800" dirty="0"/>
              <a:t>部件</a:t>
            </a:r>
          </a:p>
          <a:p>
            <a:pPr eaLnBrk="1" hangingPunct="1">
              <a:buNone/>
            </a:pPr>
            <a:r>
              <a:rPr lang="zh-CN" altLang="en-US" sz="2800" dirty="0" smtClean="0"/>
              <a:t>④</a:t>
            </a:r>
            <a:r>
              <a:rPr lang="zh-CN" altLang="en-US" sz="2800" dirty="0"/>
              <a:t>标志</a:t>
            </a:r>
            <a:r>
              <a:rPr lang="zh-CN" altLang="en-US" sz="2800" dirty="0" smtClean="0"/>
              <a:t>寄存器</a:t>
            </a:r>
            <a:endParaRPr lang="en-US" altLang="zh-CN" sz="2800" dirty="0" smtClean="0"/>
          </a:p>
          <a:p>
            <a:pPr eaLnBrk="1" hangingPunct="1"/>
            <a:r>
              <a:rPr lang="zh-CN" altLang="en-US" dirty="0" smtClean="0"/>
              <a:t>进位标志</a:t>
            </a:r>
            <a:r>
              <a:rPr lang="en-US" altLang="zh-CN" dirty="0"/>
              <a:t>CF</a:t>
            </a:r>
            <a:r>
              <a:rPr lang="zh-CN" altLang="en-US" dirty="0"/>
              <a:t>（</a:t>
            </a:r>
            <a:r>
              <a:rPr lang="en-US" altLang="zh-CN" dirty="0"/>
              <a:t>Carry Flag</a:t>
            </a:r>
            <a:r>
              <a:rPr lang="zh-CN" altLang="en-US" dirty="0"/>
              <a:t>） </a:t>
            </a:r>
            <a:r>
              <a:rPr lang="en-US" altLang="zh-CN" b="1" dirty="0" smtClean="0">
                <a:solidFill>
                  <a:srgbClr val="008000"/>
                </a:solidFill>
              </a:rPr>
              <a:t>CF=1</a:t>
            </a:r>
            <a:r>
              <a:rPr lang="en-US" altLang="zh-CN" b="1" dirty="0">
                <a:solidFill>
                  <a:srgbClr val="008000"/>
                </a:solidFill>
              </a:rPr>
              <a:t>,</a:t>
            </a:r>
            <a:r>
              <a:rPr lang="zh-CN" altLang="en-US" b="1" dirty="0">
                <a:solidFill>
                  <a:srgbClr val="008000"/>
                </a:solidFill>
              </a:rPr>
              <a:t>当执行加法运算使最高位产生进位或执行减法运算最高位产生借位</a:t>
            </a:r>
          </a:p>
          <a:p>
            <a:pPr eaLnBrk="1" hangingPunct="1"/>
            <a:r>
              <a:rPr lang="zh-CN" altLang="en-US" dirty="0" smtClean="0"/>
              <a:t>辅助</a:t>
            </a:r>
            <a:r>
              <a:rPr lang="zh-CN" altLang="en-US" dirty="0"/>
              <a:t>进位标志</a:t>
            </a:r>
            <a:r>
              <a:rPr lang="en-US" altLang="zh-CN" dirty="0"/>
              <a:t>AF</a:t>
            </a:r>
            <a:r>
              <a:rPr lang="zh-CN" altLang="en-US" dirty="0"/>
              <a:t>（</a:t>
            </a:r>
            <a:r>
              <a:rPr lang="en-US" altLang="zh-CN" dirty="0"/>
              <a:t>Auxiliary Carry Flag</a:t>
            </a:r>
            <a:r>
              <a:rPr lang="zh-CN" altLang="en-US" dirty="0" smtClean="0"/>
              <a:t>）</a:t>
            </a:r>
            <a:r>
              <a:rPr lang="en-US" altLang="zh-CN" b="1" dirty="0" smtClean="0">
                <a:solidFill>
                  <a:srgbClr val="008000"/>
                </a:solidFill>
              </a:rPr>
              <a:t>AF=1</a:t>
            </a:r>
            <a:r>
              <a:rPr lang="en-US" altLang="zh-CN" b="1" dirty="0">
                <a:solidFill>
                  <a:srgbClr val="008000"/>
                </a:solidFill>
              </a:rPr>
              <a:t>,</a:t>
            </a:r>
            <a:r>
              <a:rPr lang="zh-CN" altLang="en-US" b="1" dirty="0">
                <a:solidFill>
                  <a:srgbClr val="008000"/>
                </a:solidFill>
              </a:rPr>
              <a:t>当执行加法运算时，如果第</a:t>
            </a:r>
            <a:r>
              <a:rPr lang="en-US" altLang="zh-CN" b="1" dirty="0">
                <a:solidFill>
                  <a:srgbClr val="008000"/>
                </a:solidFill>
              </a:rPr>
              <a:t>3</a:t>
            </a:r>
            <a:r>
              <a:rPr lang="zh-CN" altLang="en-US" b="1" dirty="0">
                <a:solidFill>
                  <a:srgbClr val="008000"/>
                </a:solidFill>
              </a:rPr>
              <a:t>位往第</a:t>
            </a:r>
            <a:r>
              <a:rPr lang="en-US" altLang="zh-CN" b="1" dirty="0">
                <a:solidFill>
                  <a:srgbClr val="008000"/>
                </a:solidFill>
              </a:rPr>
              <a:t>4</a:t>
            </a:r>
            <a:r>
              <a:rPr lang="zh-CN" altLang="en-US" b="1" dirty="0">
                <a:solidFill>
                  <a:srgbClr val="008000"/>
                </a:solidFill>
              </a:rPr>
              <a:t>位有进位</a:t>
            </a:r>
            <a:r>
              <a:rPr lang="zh-CN" altLang="en-US" b="1" dirty="0" smtClean="0">
                <a:solidFill>
                  <a:srgbClr val="008000"/>
                </a:solidFill>
              </a:rPr>
              <a:t>或执行</a:t>
            </a:r>
            <a:r>
              <a:rPr lang="zh-CN" altLang="en-US" b="1" dirty="0">
                <a:solidFill>
                  <a:srgbClr val="008000"/>
                </a:solidFill>
              </a:rPr>
              <a:t>减法运算第</a:t>
            </a:r>
            <a:r>
              <a:rPr lang="en-US" altLang="zh-CN" b="1" dirty="0">
                <a:solidFill>
                  <a:srgbClr val="008000"/>
                </a:solidFill>
              </a:rPr>
              <a:t>3</a:t>
            </a:r>
            <a:r>
              <a:rPr lang="zh-CN" altLang="en-US" b="1" dirty="0">
                <a:solidFill>
                  <a:srgbClr val="008000"/>
                </a:solidFill>
              </a:rPr>
              <a:t>位往第</a:t>
            </a:r>
            <a:r>
              <a:rPr lang="en-US" altLang="zh-CN" b="1" dirty="0">
                <a:solidFill>
                  <a:srgbClr val="008000"/>
                </a:solidFill>
              </a:rPr>
              <a:t>4</a:t>
            </a:r>
            <a:r>
              <a:rPr lang="zh-CN" altLang="en-US" b="1" dirty="0">
                <a:solidFill>
                  <a:srgbClr val="008000"/>
                </a:solidFill>
              </a:rPr>
              <a:t>位有借位</a:t>
            </a:r>
            <a:r>
              <a:rPr lang="zh-CN" altLang="en-US" b="1" dirty="0" smtClean="0">
                <a:solidFill>
                  <a:srgbClr val="008000"/>
                </a:solidFill>
              </a:rPr>
              <a:t>。辅助</a:t>
            </a:r>
            <a:r>
              <a:rPr lang="zh-CN" altLang="en-US" b="1" dirty="0">
                <a:solidFill>
                  <a:srgbClr val="008000"/>
                </a:solidFill>
              </a:rPr>
              <a:t>进位标志一般在</a:t>
            </a:r>
            <a:r>
              <a:rPr lang="en-US" altLang="zh-CN" b="1" dirty="0">
                <a:solidFill>
                  <a:srgbClr val="008000"/>
                </a:solidFill>
              </a:rPr>
              <a:t>BCD</a:t>
            </a:r>
            <a:r>
              <a:rPr lang="zh-CN" altLang="en-US" b="1" dirty="0">
                <a:solidFill>
                  <a:srgbClr val="008000"/>
                </a:solidFill>
              </a:rPr>
              <a:t>码运算中作为是否进行十进制调制的判断依据。</a:t>
            </a:r>
          </a:p>
          <a:p>
            <a:pPr eaLnBrk="1" hangingPunct="1">
              <a:buNone/>
            </a:pPr>
            <a:r>
              <a:rPr lang="zh-CN" altLang="en-US" dirty="0"/>
              <a:t>⑥溢出标志</a:t>
            </a:r>
            <a:r>
              <a:rPr lang="en-US" altLang="zh-CN" dirty="0"/>
              <a:t>OF</a:t>
            </a:r>
            <a:r>
              <a:rPr lang="zh-CN" altLang="en-US" dirty="0"/>
              <a:t>（</a:t>
            </a:r>
            <a:r>
              <a:rPr lang="en-US" altLang="zh-CN" dirty="0"/>
              <a:t>Overflow Flag</a:t>
            </a:r>
            <a:r>
              <a:rPr lang="zh-CN" altLang="en-US" dirty="0"/>
              <a:t>） </a:t>
            </a:r>
          </a:p>
          <a:p>
            <a:pPr eaLnBrk="1" hangingPunct="1">
              <a:buNone/>
            </a:pPr>
            <a:r>
              <a:rPr lang="zh-CN" altLang="en-US" b="1" dirty="0">
                <a:solidFill>
                  <a:srgbClr val="008000"/>
                </a:solidFill>
              </a:rPr>
              <a:t>当运算过程中产生溢出时，</a:t>
            </a:r>
            <a:r>
              <a:rPr lang="en-US" altLang="zh-CN" b="1" dirty="0">
                <a:solidFill>
                  <a:srgbClr val="008000"/>
                </a:solidFill>
              </a:rPr>
              <a:t>OF=1</a:t>
            </a:r>
            <a:r>
              <a:rPr lang="zh-CN" altLang="en-US" b="1" dirty="0">
                <a:solidFill>
                  <a:srgbClr val="008000"/>
                </a:solidFill>
              </a:rPr>
              <a:t>。</a:t>
            </a:r>
          </a:p>
          <a:p>
            <a:pPr eaLnBrk="1" hangingPunct="1">
              <a:buNone/>
            </a:pPr>
            <a:r>
              <a:rPr lang="zh-CN" altLang="en-US" b="1" dirty="0">
                <a:solidFill>
                  <a:srgbClr val="008000"/>
                </a:solidFill>
              </a:rPr>
              <a:t>  对有符号数来说：字节运算的范围－</a:t>
            </a:r>
            <a:r>
              <a:rPr lang="en-US" altLang="zh-CN" b="1" dirty="0">
                <a:solidFill>
                  <a:srgbClr val="008000"/>
                </a:solidFill>
              </a:rPr>
              <a:t>128</a:t>
            </a:r>
            <a:r>
              <a:rPr lang="zh-CN" altLang="en-US" b="1" dirty="0">
                <a:solidFill>
                  <a:srgbClr val="008000"/>
                </a:solidFill>
              </a:rPr>
              <a:t>～</a:t>
            </a:r>
            <a:r>
              <a:rPr lang="en-US" altLang="zh-CN" b="1" dirty="0">
                <a:solidFill>
                  <a:srgbClr val="008000"/>
                </a:solidFill>
              </a:rPr>
              <a:t>+127</a:t>
            </a:r>
          </a:p>
          <a:p>
            <a:pPr eaLnBrk="1" hangingPunct="1">
              <a:buNone/>
            </a:pPr>
            <a:r>
              <a:rPr lang="en-US" altLang="zh-CN" b="1" dirty="0">
                <a:solidFill>
                  <a:srgbClr val="008000"/>
                </a:solidFill>
              </a:rPr>
              <a:t>                   </a:t>
            </a:r>
            <a:r>
              <a:rPr lang="zh-CN" altLang="en-US" b="1" dirty="0">
                <a:solidFill>
                  <a:srgbClr val="008000"/>
                </a:solidFill>
              </a:rPr>
              <a:t>字运算的范围－</a:t>
            </a:r>
            <a:r>
              <a:rPr lang="en-US" altLang="zh-CN" b="1" dirty="0">
                <a:solidFill>
                  <a:srgbClr val="008000"/>
                </a:solidFill>
              </a:rPr>
              <a:t>32768 </a:t>
            </a:r>
            <a:r>
              <a:rPr lang="zh-CN" altLang="en-US" b="1" dirty="0">
                <a:solidFill>
                  <a:srgbClr val="008000"/>
                </a:solidFill>
              </a:rPr>
              <a:t>～ ＋</a:t>
            </a:r>
            <a:r>
              <a:rPr lang="en-US" altLang="zh-CN" b="1" dirty="0">
                <a:solidFill>
                  <a:srgbClr val="008000"/>
                </a:solidFill>
              </a:rPr>
              <a:t>32767</a:t>
            </a:r>
          </a:p>
          <a:p>
            <a:pPr eaLnBrk="1" hangingPunct="1">
              <a:buNone/>
            </a:pPr>
            <a:r>
              <a:rPr lang="zh-CN" altLang="en-US" b="1" dirty="0">
                <a:solidFill>
                  <a:srgbClr val="008000"/>
                </a:solidFill>
              </a:rPr>
              <a:t>结果超出范围称为溢出。如</a:t>
            </a:r>
            <a:r>
              <a:rPr lang="en-US" altLang="zh-CN" b="1" dirty="0">
                <a:solidFill>
                  <a:srgbClr val="008000"/>
                </a:solidFill>
              </a:rPr>
              <a:t>1000 0111+1111 0101  </a:t>
            </a:r>
          </a:p>
          <a:p>
            <a:pPr eaLnBrk="1" hangingPunct="1">
              <a:buNone/>
            </a:pPr>
            <a:endParaRPr lang="en-US" altLang="zh-CN" b="1" dirty="0">
              <a:solidFill>
                <a:srgbClr val="008000"/>
              </a:solidFill>
            </a:endParaRPr>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29</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1367056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eaLnBrk="1" hangingPunct="1"/>
            <a:r>
              <a:rPr lang="zh-CN" altLang="en-US" dirty="0" smtClean="0"/>
              <a:t>引言</a:t>
            </a:r>
          </a:p>
        </p:txBody>
      </p:sp>
      <p:graphicFrame>
        <p:nvGraphicFramePr>
          <p:cNvPr id="350455" name="Group 247"/>
          <p:cNvGraphicFramePr>
            <a:graphicFrameLocks noGrp="1"/>
          </p:cNvGraphicFramePr>
          <p:nvPr>
            <p:ph idx="1"/>
            <p:extLst>
              <p:ext uri="{D42A27DB-BD31-4B8C-83A1-F6EECF244321}">
                <p14:modId xmlns:p14="http://schemas.microsoft.com/office/powerpoint/2010/main" val="1936165275"/>
              </p:ext>
            </p:extLst>
          </p:nvPr>
        </p:nvGraphicFramePr>
        <p:xfrm>
          <a:off x="595635" y="1196752"/>
          <a:ext cx="7958137" cy="4833448"/>
        </p:xfrm>
        <a:graphic>
          <a:graphicData uri="http://schemas.openxmlformats.org/drawingml/2006/table">
            <a:tbl>
              <a:tblPr/>
              <a:tblGrid>
                <a:gridCol w="904764">
                  <a:extLst>
                    <a:ext uri="{9D8B030D-6E8A-4147-A177-3AD203B41FA5}">
                      <a16:colId xmlns:a16="http://schemas.microsoft.com/office/drawing/2014/main" val="20000"/>
                    </a:ext>
                  </a:extLst>
                </a:gridCol>
                <a:gridCol w="1217406">
                  <a:extLst>
                    <a:ext uri="{9D8B030D-6E8A-4147-A177-3AD203B41FA5}">
                      <a16:colId xmlns:a16="http://schemas.microsoft.com/office/drawing/2014/main" val="20001"/>
                    </a:ext>
                  </a:extLst>
                </a:gridCol>
                <a:gridCol w="715284">
                  <a:extLst>
                    <a:ext uri="{9D8B030D-6E8A-4147-A177-3AD203B41FA5}">
                      <a16:colId xmlns:a16="http://schemas.microsoft.com/office/drawing/2014/main" val="20002"/>
                    </a:ext>
                  </a:extLst>
                </a:gridCol>
                <a:gridCol w="1217406">
                  <a:extLst>
                    <a:ext uri="{9D8B030D-6E8A-4147-A177-3AD203B41FA5}">
                      <a16:colId xmlns:a16="http://schemas.microsoft.com/office/drawing/2014/main" val="20003"/>
                    </a:ext>
                  </a:extLst>
                </a:gridCol>
                <a:gridCol w="2292702">
                  <a:extLst>
                    <a:ext uri="{9D8B030D-6E8A-4147-A177-3AD203B41FA5}">
                      <a16:colId xmlns:a16="http://schemas.microsoft.com/office/drawing/2014/main" val="20004"/>
                    </a:ext>
                  </a:extLst>
                </a:gridCol>
                <a:gridCol w="1610575">
                  <a:extLst>
                    <a:ext uri="{9D8B030D-6E8A-4147-A177-3AD203B41FA5}">
                      <a16:colId xmlns:a16="http://schemas.microsoft.com/office/drawing/2014/main" val="20005"/>
                    </a:ext>
                  </a:extLst>
                </a:gridCol>
              </a:tblGrid>
              <a:tr h="529906">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800" b="0" i="0" u="none" strike="noStrike" cap="none" normalizeH="0" baseline="0" dirty="0" smtClean="0">
                          <a:ln>
                            <a:noFill/>
                          </a:ln>
                          <a:solidFill>
                            <a:schemeClr val="tx1"/>
                          </a:solidFill>
                          <a:effectLst/>
                          <a:latin typeface="Batang" panose="02030600000101010101" pitchFamily="18" charset="-127"/>
                          <a:ea typeface="宋体" panose="02010600030101010101" pitchFamily="2" charset="-122"/>
                        </a:rPr>
                        <a:t>时间</a:t>
                      </a:r>
                    </a:p>
                  </a:txBody>
                  <a:tcPr marL="90950" marR="90950"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系列</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800" b="0" i="0" u="none" strike="noStrike" cap="none" normalizeH="0" baseline="0" dirty="0" smtClean="0">
                          <a:ln>
                            <a:noFill/>
                          </a:ln>
                          <a:solidFill>
                            <a:schemeClr val="tx1"/>
                          </a:solidFill>
                          <a:effectLst/>
                          <a:latin typeface="Batang" panose="02030600000101010101" pitchFamily="18" charset="-127"/>
                          <a:ea typeface="宋体" panose="02010600030101010101" pitchFamily="2" charset="-122"/>
                        </a:rPr>
                        <a:t>字长</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集成度</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主频</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平均执行时间</a:t>
                      </a:r>
                    </a:p>
                  </a:txBody>
                  <a:tcPr marL="90950" marR="90950"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275">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1972</a:t>
                      </a:r>
                    </a:p>
                  </a:txBody>
                  <a:tcPr marL="90950" marR="90950"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Batang" panose="02030600000101010101" pitchFamily="18" charset="-127"/>
                          <a:ea typeface="宋体" panose="02010600030101010101" pitchFamily="2" charset="-122"/>
                        </a:rPr>
                        <a:t>8008</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8</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3500</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200K</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20us</a:t>
                      </a:r>
                    </a:p>
                  </a:txBody>
                  <a:tcPr marL="90950" marR="90950"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7171">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1976</a:t>
                      </a:r>
                    </a:p>
                  </a:txBody>
                  <a:tcPr marL="90950" marR="90950"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8085</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8</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10000</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4M</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1</a:t>
                      </a:r>
                      <a:r>
                        <a:rPr kumimoji="0" lang="zh-CN" altLang="en-US"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a:t>
                      </a: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2us</a:t>
                      </a:r>
                    </a:p>
                  </a:txBody>
                  <a:tcPr marL="90950" marR="90950"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706">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1978 </a:t>
                      </a:r>
                    </a:p>
                  </a:txBody>
                  <a:tcPr marL="90950" marR="90950"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8086 </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Batang" panose="02030600000101010101" pitchFamily="18" charset="-127"/>
                          <a:ea typeface="宋体" panose="02010600030101010101" pitchFamily="2" charset="-122"/>
                        </a:rPr>
                        <a:t>16</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&gt;20000</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4~8M</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0.5us</a:t>
                      </a:r>
                    </a:p>
                  </a:txBody>
                  <a:tcPr marL="90950" marR="90950"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7557">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1982 </a:t>
                      </a:r>
                    </a:p>
                  </a:txBody>
                  <a:tcPr marL="90950" marR="90950"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80286 </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16</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Batang" panose="02030600000101010101" pitchFamily="18" charset="-127"/>
                          <a:ea typeface="宋体" panose="02010600030101010101" pitchFamily="2" charset="-122"/>
                        </a:rPr>
                        <a:t>13.4</a:t>
                      </a:r>
                      <a:r>
                        <a:rPr kumimoji="0" lang="zh-CN" altLang="en-US" sz="1800" b="0" i="0" u="none" strike="noStrike" cap="none" normalizeH="0" baseline="0" dirty="0" smtClean="0">
                          <a:ln>
                            <a:noFill/>
                          </a:ln>
                          <a:solidFill>
                            <a:schemeClr val="tx1"/>
                          </a:solidFill>
                          <a:effectLst/>
                          <a:latin typeface="Batang" panose="02030600000101010101" pitchFamily="18" charset="-127"/>
                          <a:ea typeface="宋体" panose="02010600030101010101" pitchFamily="2" charset="-122"/>
                        </a:rPr>
                        <a:t>万 </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6MHz</a:t>
                      </a:r>
                      <a:r>
                        <a:rPr kumimoji="0" lang="zh-CN" altLang="en-US"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逐步提高到</a:t>
                      </a: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20MHz </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0.2us</a:t>
                      </a:r>
                    </a:p>
                  </a:txBody>
                  <a:tcPr marL="90950" marR="90950"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7557">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1985 </a:t>
                      </a:r>
                    </a:p>
                  </a:txBody>
                  <a:tcPr marL="90950" marR="90950"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80386 </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32</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27.5</a:t>
                      </a:r>
                      <a:r>
                        <a:rPr kumimoji="0" lang="zh-CN" altLang="en-US"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万 </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dirty="0" err="1" smtClean="0">
                          <a:ln>
                            <a:noFill/>
                          </a:ln>
                          <a:solidFill>
                            <a:schemeClr val="tx1"/>
                          </a:solidFill>
                          <a:effectLst/>
                          <a:latin typeface="Batang" panose="02030600000101010101" pitchFamily="18" charset="-127"/>
                          <a:ea typeface="宋体" panose="02010600030101010101" pitchFamily="2" charset="-122"/>
                        </a:rPr>
                        <a:t>12.5M</a:t>
                      </a:r>
                      <a:r>
                        <a:rPr kumimoji="0" lang="zh-CN" altLang="en-US" sz="1800" b="0" i="0" u="none" strike="noStrike" cap="none" normalizeH="0" baseline="0" dirty="0" smtClean="0">
                          <a:ln>
                            <a:noFill/>
                          </a:ln>
                          <a:solidFill>
                            <a:schemeClr val="tx1"/>
                          </a:solidFill>
                          <a:effectLst/>
                          <a:latin typeface="Batang" panose="02030600000101010101" pitchFamily="18" charset="-127"/>
                          <a:ea typeface="宋体" panose="02010600030101010101" pitchFamily="2" charset="-122"/>
                        </a:rPr>
                        <a:t>，后提高到</a:t>
                      </a:r>
                      <a:r>
                        <a:rPr kumimoji="0" lang="en-US" altLang="zh-CN" sz="1800" b="0" i="0" u="none" strike="noStrike" cap="none" normalizeH="0" baseline="0" dirty="0" err="1" smtClean="0">
                          <a:ln>
                            <a:noFill/>
                          </a:ln>
                          <a:solidFill>
                            <a:schemeClr val="tx1"/>
                          </a:solidFill>
                          <a:effectLst/>
                          <a:latin typeface="Batang" panose="02030600000101010101" pitchFamily="18" charset="-127"/>
                          <a:ea typeface="宋体" panose="02010600030101010101" pitchFamily="2" charset="-122"/>
                        </a:rPr>
                        <a:t>20M</a:t>
                      </a:r>
                      <a:r>
                        <a:rPr kumimoji="0" lang="zh-CN" altLang="en-US" sz="1800" b="0" i="0" u="none" strike="noStrike" cap="none" normalizeH="0" baseline="0" dirty="0" smtClean="0">
                          <a:ln>
                            <a:noFill/>
                          </a:ln>
                          <a:solidFill>
                            <a:schemeClr val="tx1"/>
                          </a:solidFill>
                          <a:effectLst/>
                          <a:latin typeface="Batang" panose="02030600000101010101" pitchFamily="18" charset="-127"/>
                          <a:ea typeface="宋体" panose="02010600030101010101" pitchFamily="2" charset="-122"/>
                        </a:rPr>
                        <a:t>，</a:t>
                      </a:r>
                      <a:r>
                        <a:rPr kumimoji="0" lang="en-US" altLang="zh-CN" sz="1800" b="0" i="0" u="none" strike="noStrike" cap="none" normalizeH="0" baseline="0" dirty="0" err="1" smtClean="0">
                          <a:ln>
                            <a:noFill/>
                          </a:ln>
                          <a:solidFill>
                            <a:schemeClr val="tx1"/>
                          </a:solidFill>
                          <a:effectLst/>
                          <a:latin typeface="Batang" panose="02030600000101010101" pitchFamily="18" charset="-127"/>
                          <a:ea typeface="宋体" panose="02010600030101010101" pitchFamily="2" charset="-122"/>
                        </a:rPr>
                        <a:t>25M</a:t>
                      </a:r>
                      <a:r>
                        <a:rPr kumimoji="0" lang="zh-CN" altLang="en-US" sz="1800" b="0" i="0" u="none" strike="noStrike" cap="none" normalizeH="0" baseline="0" dirty="0" smtClean="0">
                          <a:ln>
                            <a:noFill/>
                          </a:ln>
                          <a:solidFill>
                            <a:schemeClr val="tx1"/>
                          </a:solidFill>
                          <a:effectLst/>
                          <a:latin typeface="Batang" panose="02030600000101010101" pitchFamily="18" charset="-127"/>
                          <a:ea typeface="宋体" panose="02010600030101010101" pitchFamily="2" charset="-122"/>
                        </a:rPr>
                        <a:t>，</a:t>
                      </a:r>
                      <a:r>
                        <a:rPr kumimoji="0" lang="en-US" altLang="zh-CN" sz="1800" b="0" i="0" u="none" strike="noStrike" cap="none" normalizeH="0" baseline="0" dirty="0" err="1" smtClean="0">
                          <a:ln>
                            <a:noFill/>
                          </a:ln>
                          <a:solidFill>
                            <a:schemeClr val="tx1"/>
                          </a:solidFill>
                          <a:effectLst/>
                          <a:latin typeface="Batang" panose="02030600000101010101" pitchFamily="18" charset="-127"/>
                          <a:ea typeface="宋体" panose="02010600030101010101" pitchFamily="2" charset="-122"/>
                        </a:rPr>
                        <a:t>33M</a:t>
                      </a:r>
                      <a:endParaRPr kumimoji="0" lang="en-US" altLang="zh-CN" sz="1800" b="0" i="0" u="none" strike="noStrike" cap="none" normalizeH="0" baseline="0" dirty="0" smtClean="0">
                        <a:ln>
                          <a:noFill/>
                        </a:ln>
                        <a:solidFill>
                          <a:schemeClr val="tx1"/>
                        </a:solidFill>
                        <a:effectLst/>
                        <a:latin typeface="Batang" panose="02030600000101010101" pitchFamily="18" charset="-127"/>
                        <a:ea typeface="宋体" panose="02010600030101010101" pitchFamily="2" charset="-122"/>
                      </a:endParaRP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0.1us</a:t>
                      </a:r>
                    </a:p>
                  </a:txBody>
                  <a:tcPr marL="90950" marR="90950"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7557">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1989 </a:t>
                      </a:r>
                    </a:p>
                  </a:txBody>
                  <a:tcPr marL="90950" marR="90950"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80486</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32</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120</a:t>
                      </a:r>
                      <a:r>
                        <a:rPr kumimoji="0" lang="zh-CN" altLang="en-US"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万 </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dirty="0" err="1" smtClean="0">
                          <a:ln>
                            <a:noFill/>
                          </a:ln>
                          <a:solidFill>
                            <a:schemeClr val="tx1"/>
                          </a:solidFill>
                          <a:effectLst/>
                          <a:latin typeface="Batang" panose="02030600000101010101" pitchFamily="18" charset="-127"/>
                          <a:ea typeface="宋体" panose="02010600030101010101" pitchFamily="2" charset="-122"/>
                        </a:rPr>
                        <a:t>25MHz</a:t>
                      </a:r>
                      <a:r>
                        <a:rPr kumimoji="0" lang="zh-CN" altLang="en-US" sz="1800" b="0" i="0" u="none" strike="noStrike" cap="none" normalizeH="0" baseline="0" dirty="0" smtClean="0">
                          <a:ln>
                            <a:noFill/>
                          </a:ln>
                          <a:solidFill>
                            <a:schemeClr val="tx1"/>
                          </a:solidFill>
                          <a:effectLst/>
                          <a:latin typeface="Batang" panose="02030600000101010101" pitchFamily="18" charset="-127"/>
                          <a:ea typeface="宋体" panose="02010600030101010101" pitchFamily="2" charset="-122"/>
                        </a:rPr>
                        <a:t>逐步提高到</a:t>
                      </a:r>
                      <a:r>
                        <a:rPr kumimoji="0" lang="en-US" altLang="zh-CN" sz="1800" b="0" i="0" u="none" strike="noStrike" cap="none" normalizeH="0" baseline="0" dirty="0" err="1" smtClean="0">
                          <a:ln>
                            <a:noFill/>
                          </a:ln>
                          <a:solidFill>
                            <a:schemeClr val="tx1"/>
                          </a:solidFill>
                          <a:effectLst/>
                          <a:latin typeface="Batang" panose="02030600000101010101" pitchFamily="18" charset="-127"/>
                          <a:ea typeface="宋体" panose="02010600030101010101" pitchFamily="2" charset="-122"/>
                        </a:rPr>
                        <a:t>33MHz</a:t>
                      </a:r>
                      <a:r>
                        <a:rPr kumimoji="0" lang="zh-CN" altLang="en-US" sz="1800" b="0" i="0" u="none" strike="noStrike" cap="none" normalizeH="0" baseline="0" dirty="0" smtClean="0">
                          <a:ln>
                            <a:noFill/>
                          </a:ln>
                          <a:solidFill>
                            <a:schemeClr val="tx1"/>
                          </a:solidFill>
                          <a:effectLst/>
                          <a:latin typeface="Batang" panose="02030600000101010101" pitchFamily="18" charset="-127"/>
                          <a:ea typeface="宋体" panose="02010600030101010101" pitchFamily="2" charset="-122"/>
                        </a:rPr>
                        <a:t>、</a:t>
                      </a:r>
                      <a:r>
                        <a:rPr kumimoji="0" lang="en-US" altLang="zh-CN" sz="1800" b="0" i="0" u="none" strike="noStrike" cap="none" normalizeH="0" baseline="0" dirty="0" err="1" smtClean="0">
                          <a:ln>
                            <a:noFill/>
                          </a:ln>
                          <a:solidFill>
                            <a:schemeClr val="tx1"/>
                          </a:solidFill>
                          <a:effectLst/>
                          <a:latin typeface="Batang" panose="02030600000101010101" pitchFamily="18" charset="-127"/>
                          <a:ea typeface="宋体" panose="02010600030101010101" pitchFamily="2" charset="-122"/>
                        </a:rPr>
                        <a:t>50MHz</a:t>
                      </a:r>
                      <a:r>
                        <a:rPr kumimoji="0" lang="en-US" altLang="zh-CN" sz="1800" b="0" i="0" u="none" strike="noStrike" cap="none" normalizeH="0" baseline="0" dirty="0" smtClean="0">
                          <a:ln>
                            <a:noFill/>
                          </a:ln>
                          <a:solidFill>
                            <a:schemeClr val="tx1"/>
                          </a:solidFill>
                          <a:effectLst/>
                          <a:latin typeface="Batang" panose="02030600000101010101" pitchFamily="18" charset="-127"/>
                          <a:ea typeface="宋体" panose="02010600030101010101" pitchFamily="2" charset="-122"/>
                        </a:rPr>
                        <a:t> </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endParaRPr>
                    </a:p>
                  </a:txBody>
                  <a:tcPr marL="90950" marR="90950"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7557">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rgbClr val="000000"/>
                          </a:solidFill>
                          <a:effectLst/>
                          <a:latin typeface="Batang" panose="02030600000101010101" pitchFamily="18" charset="-127"/>
                          <a:ea typeface="宋体" panose="02010600030101010101" pitchFamily="2" charset="-122"/>
                        </a:rPr>
                        <a:t>1993 </a:t>
                      </a:r>
                    </a:p>
                  </a:txBody>
                  <a:tcPr marL="90950" marR="90950"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rgbClr val="000000"/>
                          </a:solidFill>
                          <a:effectLst/>
                          <a:latin typeface="Batang" panose="02030600000101010101" pitchFamily="18" charset="-127"/>
                          <a:ea typeface="宋体" panose="02010600030101010101" pitchFamily="2" charset="-122"/>
                        </a:rPr>
                        <a:t>Pentium </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32</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rgbClr val="000000"/>
                          </a:solidFill>
                          <a:effectLst/>
                          <a:latin typeface="Batang" panose="02030600000101010101" pitchFamily="18" charset="-127"/>
                          <a:ea typeface="宋体" panose="02010600030101010101" pitchFamily="2" charset="-122"/>
                        </a:rPr>
                        <a:t>310</a:t>
                      </a:r>
                      <a:r>
                        <a:rPr kumimoji="0" lang="zh-CN" altLang="en-US" sz="1800" b="0" i="0" u="none" strike="noStrike" cap="none" normalizeH="0" baseline="0" smtClean="0">
                          <a:ln>
                            <a:noFill/>
                          </a:ln>
                          <a:solidFill>
                            <a:srgbClr val="000000"/>
                          </a:solidFill>
                          <a:effectLst/>
                          <a:latin typeface="Batang" panose="02030600000101010101" pitchFamily="18" charset="-127"/>
                          <a:ea typeface="宋体" panose="02010600030101010101" pitchFamily="2" charset="-122"/>
                        </a:rPr>
                        <a:t>万 </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dirty="0" err="1" smtClean="0">
                          <a:ln>
                            <a:noFill/>
                          </a:ln>
                          <a:solidFill>
                            <a:srgbClr val="000000"/>
                          </a:solidFill>
                          <a:effectLst/>
                          <a:latin typeface="Batang" panose="02030600000101010101" pitchFamily="18" charset="-127"/>
                          <a:ea typeface="宋体" panose="02010600030101010101" pitchFamily="2" charset="-122"/>
                        </a:rPr>
                        <a:t>60MHZ</a:t>
                      </a:r>
                      <a:r>
                        <a:rPr kumimoji="0" lang="zh-CN" altLang="en-US" sz="1800" b="0" i="0" u="none" strike="noStrike" cap="none" normalizeH="0" baseline="0" dirty="0" smtClean="0">
                          <a:ln>
                            <a:noFill/>
                          </a:ln>
                          <a:solidFill>
                            <a:srgbClr val="000000"/>
                          </a:solidFill>
                          <a:effectLst/>
                          <a:latin typeface="Batang" panose="02030600000101010101" pitchFamily="18" charset="-127"/>
                          <a:ea typeface="宋体" panose="02010600030101010101" pitchFamily="2" charset="-122"/>
                        </a:rPr>
                        <a:t>和</a:t>
                      </a:r>
                      <a:r>
                        <a:rPr kumimoji="0" lang="en-US" altLang="zh-CN" sz="1800" b="0" i="0" u="none" strike="noStrike" cap="none" normalizeH="0" baseline="0" dirty="0" err="1" smtClean="0">
                          <a:ln>
                            <a:noFill/>
                          </a:ln>
                          <a:solidFill>
                            <a:srgbClr val="000000"/>
                          </a:solidFill>
                          <a:effectLst/>
                          <a:latin typeface="Batang" panose="02030600000101010101" pitchFamily="18" charset="-127"/>
                          <a:ea typeface="宋体" panose="02010600030101010101" pitchFamily="2" charset="-122"/>
                        </a:rPr>
                        <a:t>66MHZ</a:t>
                      </a:r>
                      <a:r>
                        <a:rPr kumimoji="0" lang="zh-CN" altLang="en-US" sz="1800" b="0" i="0" u="none" strike="noStrike" cap="none" normalizeH="0" baseline="0" dirty="0" smtClean="0">
                          <a:ln>
                            <a:noFill/>
                          </a:ln>
                          <a:solidFill>
                            <a:srgbClr val="000000"/>
                          </a:solidFill>
                          <a:effectLst/>
                          <a:latin typeface="Batang" panose="02030600000101010101" pitchFamily="18" charset="-127"/>
                          <a:ea typeface="宋体" panose="02010600030101010101" pitchFamily="2" charset="-122"/>
                        </a:rPr>
                        <a:t>，后提高到</a:t>
                      </a:r>
                      <a:r>
                        <a:rPr kumimoji="0" lang="en-US" altLang="zh-CN" sz="1800" b="0" i="0" u="none" strike="noStrike" cap="none" normalizeH="0" baseline="0" dirty="0" err="1" smtClean="0">
                          <a:ln>
                            <a:noFill/>
                          </a:ln>
                          <a:solidFill>
                            <a:srgbClr val="000000"/>
                          </a:solidFill>
                          <a:effectLst/>
                          <a:latin typeface="Batang" panose="02030600000101010101" pitchFamily="18" charset="-127"/>
                          <a:ea typeface="宋体" panose="02010600030101010101" pitchFamily="2" charset="-122"/>
                        </a:rPr>
                        <a:t>200MHZ</a:t>
                      </a:r>
                      <a:r>
                        <a:rPr kumimoji="0" lang="en-US" altLang="zh-CN" sz="1800" b="0" i="0" u="none" strike="noStrike" cap="none" normalizeH="0" baseline="0" dirty="0" smtClean="0">
                          <a:ln>
                            <a:noFill/>
                          </a:ln>
                          <a:solidFill>
                            <a:srgbClr val="000000"/>
                          </a:solidFill>
                          <a:effectLst/>
                          <a:latin typeface="Batang" panose="02030600000101010101" pitchFamily="18" charset="-127"/>
                          <a:ea typeface="宋体" panose="02010600030101010101" pitchFamily="2" charset="-122"/>
                        </a:rPr>
                        <a:t> </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endParaRPr>
                    </a:p>
                  </a:txBody>
                  <a:tcPr marL="90950" marR="90950"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07557">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2000</a:t>
                      </a:r>
                    </a:p>
                  </a:txBody>
                  <a:tcPr marL="90950" marR="90950"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rgbClr val="000000"/>
                          </a:solidFill>
                          <a:effectLst/>
                          <a:latin typeface="Batang" panose="02030600000101010101" pitchFamily="18" charset="-127"/>
                          <a:ea typeface="宋体" panose="02010600030101010101" pitchFamily="2" charset="-122"/>
                        </a:rPr>
                        <a:t>Pentium IV</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32</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Batang" panose="02030600000101010101" pitchFamily="18" charset="-127"/>
                          <a:ea typeface="宋体" panose="02010600030101010101" pitchFamily="2" charset="-122"/>
                        </a:rPr>
                        <a:t>4200</a:t>
                      </a:r>
                      <a:r>
                        <a:rPr kumimoji="0" lang="zh-CN" altLang="en-US" sz="1800" b="0" i="0" u="none" strike="noStrike" cap="none" normalizeH="0" baseline="0" smtClean="0">
                          <a:ln>
                            <a:noFill/>
                          </a:ln>
                          <a:solidFill>
                            <a:srgbClr val="000000"/>
                          </a:solidFill>
                          <a:effectLst/>
                          <a:latin typeface="Batang" panose="02030600000101010101" pitchFamily="18" charset="-127"/>
                          <a:ea typeface="宋体" panose="02010600030101010101" pitchFamily="2" charset="-122"/>
                        </a:rPr>
                        <a:t>万</a:t>
                      </a: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dirty="0" err="1" smtClean="0">
                          <a:ln>
                            <a:noFill/>
                          </a:ln>
                          <a:solidFill>
                            <a:schemeClr val="tx1"/>
                          </a:solidFill>
                          <a:effectLst/>
                          <a:latin typeface="Batang" panose="02030600000101010101" pitchFamily="18" charset="-127"/>
                          <a:ea typeface="宋体" panose="02010600030101010101" pitchFamily="2" charset="-122"/>
                        </a:rPr>
                        <a:t>2.4G</a:t>
                      </a:r>
                      <a:endParaRPr kumimoji="0" lang="en-US" altLang="zh-CN" sz="1800" b="0" i="0" u="none" strike="noStrike" cap="none" normalizeH="0" baseline="0" dirty="0" smtClean="0">
                        <a:ln>
                          <a:noFill/>
                        </a:ln>
                        <a:solidFill>
                          <a:schemeClr val="tx1"/>
                        </a:solidFill>
                        <a:effectLst/>
                        <a:latin typeface="Batang" panose="02030600000101010101" pitchFamily="18" charset="-127"/>
                        <a:ea typeface="宋体" panose="02010600030101010101" pitchFamily="2" charset="-122"/>
                      </a:endParaRPr>
                    </a:p>
                  </a:txBody>
                  <a:tcPr marL="90950" marR="90950"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Batang" panose="02030600000101010101" pitchFamily="18" charset="-127"/>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Batang" panose="02030600000101010101" pitchFamily="18" charset="-127"/>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1800" b="0" i="0" u="none" strike="noStrike" cap="none" normalizeH="0" baseline="0" dirty="0" smtClean="0">
                        <a:ln>
                          <a:noFill/>
                        </a:ln>
                        <a:solidFill>
                          <a:schemeClr val="tx1"/>
                        </a:solidFill>
                        <a:effectLst/>
                        <a:latin typeface="Batang" panose="02030600000101010101" pitchFamily="18" charset="-127"/>
                        <a:ea typeface="宋体" panose="02010600030101010101" pitchFamily="2" charset="-122"/>
                      </a:endParaRPr>
                    </a:p>
                  </a:txBody>
                  <a:tcPr marL="90950" marR="90950"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灯片编号占位符 1"/>
          <p:cNvSpPr>
            <a:spLocks noGrp="1"/>
          </p:cNvSpPr>
          <p:nvPr>
            <p:ph type="sldNum" sz="quarter" idx="12"/>
          </p:nvPr>
        </p:nvSpPr>
        <p:spPr/>
        <p:txBody>
          <a:bodyPr/>
          <a:lstStyle/>
          <a:p>
            <a:pPr>
              <a:defRPr/>
            </a:pPr>
            <a:fld id="{5DC4260F-89BD-4499-8FBA-51F81E81791D}" type="slidenum">
              <a:rPr lang="en-US" altLang="zh-CN" smtClean="0"/>
              <a:pPr>
                <a:defRPr/>
              </a:pPr>
              <a:t>3</a:t>
            </a:fld>
            <a:endParaRPr lang="en-US" altLang="zh-CN"/>
          </a:p>
        </p:txBody>
      </p:sp>
    </p:spTree>
    <p:extLst>
      <p:ext uri="{BB962C8B-B14F-4D97-AF65-F5344CB8AC3E}">
        <p14:creationId xmlns:p14="http://schemas.microsoft.com/office/powerpoint/2010/main" val="563372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None/>
            </a:pPr>
            <a:r>
              <a:rPr lang="en-US" altLang="zh-CN" sz="2800" b="1" dirty="0" smtClean="0"/>
              <a:t>2.  EU</a:t>
            </a:r>
            <a:r>
              <a:rPr lang="zh-CN" altLang="en-US" sz="2800" dirty="0" smtClean="0"/>
              <a:t>执行</a:t>
            </a:r>
            <a:r>
              <a:rPr lang="zh-CN" altLang="en-US" sz="2800" dirty="0"/>
              <a:t>部件</a:t>
            </a:r>
          </a:p>
          <a:p>
            <a:pPr eaLnBrk="1" hangingPunct="1">
              <a:buNone/>
            </a:pPr>
            <a:r>
              <a:rPr lang="zh-CN" altLang="en-US" sz="2800" dirty="0" smtClean="0"/>
              <a:t>④</a:t>
            </a:r>
            <a:r>
              <a:rPr lang="zh-CN" altLang="en-US" sz="2800" dirty="0"/>
              <a:t>标志</a:t>
            </a:r>
            <a:r>
              <a:rPr lang="zh-CN" altLang="en-US" sz="2800" dirty="0" smtClean="0"/>
              <a:t>寄存器</a:t>
            </a:r>
            <a:endParaRPr lang="en-US" altLang="zh-CN" sz="2800" dirty="0" smtClean="0"/>
          </a:p>
          <a:p>
            <a:pPr eaLnBrk="1" hangingPunct="1"/>
            <a:r>
              <a:rPr lang="zh-CN" altLang="en-US" dirty="0" smtClean="0"/>
              <a:t>溢出</a:t>
            </a:r>
            <a:r>
              <a:rPr lang="zh-CN" altLang="en-US" dirty="0"/>
              <a:t>标志</a:t>
            </a:r>
            <a:r>
              <a:rPr lang="en-US" altLang="zh-CN" dirty="0"/>
              <a:t>OF</a:t>
            </a:r>
            <a:r>
              <a:rPr lang="zh-CN" altLang="en-US" dirty="0"/>
              <a:t>（</a:t>
            </a:r>
            <a:r>
              <a:rPr lang="en-US" altLang="zh-CN" dirty="0"/>
              <a:t>Overflow Flag</a:t>
            </a:r>
            <a:r>
              <a:rPr lang="zh-CN" altLang="en-US" dirty="0"/>
              <a:t>） </a:t>
            </a:r>
            <a:r>
              <a:rPr lang="zh-CN" altLang="en-US" b="1" dirty="0" smtClean="0">
                <a:solidFill>
                  <a:srgbClr val="008000"/>
                </a:solidFill>
              </a:rPr>
              <a:t>当</a:t>
            </a:r>
            <a:r>
              <a:rPr lang="zh-CN" altLang="en-US" b="1" dirty="0">
                <a:solidFill>
                  <a:srgbClr val="008000"/>
                </a:solidFill>
              </a:rPr>
              <a:t>运算过程中产生溢出时，</a:t>
            </a:r>
            <a:r>
              <a:rPr lang="en-US" altLang="zh-CN" b="1" dirty="0">
                <a:solidFill>
                  <a:srgbClr val="008000"/>
                </a:solidFill>
              </a:rPr>
              <a:t>OF=1</a:t>
            </a:r>
            <a:r>
              <a:rPr lang="zh-CN" altLang="en-US" b="1" dirty="0">
                <a:solidFill>
                  <a:srgbClr val="008000"/>
                </a:solidFill>
              </a:rPr>
              <a:t>。</a:t>
            </a:r>
          </a:p>
          <a:p>
            <a:pPr eaLnBrk="1" hangingPunct="1">
              <a:buNone/>
            </a:pPr>
            <a:r>
              <a:rPr lang="zh-CN" altLang="en-US" b="1" dirty="0" smtClean="0">
                <a:solidFill>
                  <a:srgbClr val="008000"/>
                </a:solidFill>
              </a:rPr>
              <a:t>对</a:t>
            </a:r>
            <a:r>
              <a:rPr lang="zh-CN" altLang="en-US" b="1" dirty="0">
                <a:solidFill>
                  <a:srgbClr val="008000"/>
                </a:solidFill>
              </a:rPr>
              <a:t>有符号数来说：</a:t>
            </a:r>
            <a:r>
              <a:rPr lang="zh-CN" altLang="en-US" b="1" dirty="0"/>
              <a:t>字节运算的范围－</a:t>
            </a:r>
            <a:r>
              <a:rPr lang="en-US" altLang="zh-CN" b="1" dirty="0"/>
              <a:t>128</a:t>
            </a:r>
            <a:r>
              <a:rPr lang="zh-CN" altLang="en-US" b="1" dirty="0"/>
              <a:t>～</a:t>
            </a:r>
            <a:r>
              <a:rPr lang="en-US" altLang="zh-CN" b="1" dirty="0"/>
              <a:t>+127</a:t>
            </a:r>
          </a:p>
          <a:p>
            <a:pPr eaLnBrk="1" hangingPunct="1">
              <a:buNone/>
            </a:pPr>
            <a:r>
              <a:rPr lang="en-US" altLang="zh-CN" b="1" dirty="0"/>
              <a:t>                   </a:t>
            </a:r>
            <a:r>
              <a:rPr lang="en-US" altLang="zh-CN" b="1" dirty="0" smtClean="0"/>
              <a:t>               </a:t>
            </a:r>
            <a:r>
              <a:rPr lang="zh-CN" altLang="en-US" b="1" dirty="0" smtClean="0"/>
              <a:t>字</a:t>
            </a:r>
            <a:r>
              <a:rPr lang="zh-CN" altLang="en-US" b="1" dirty="0"/>
              <a:t>运算的范围－</a:t>
            </a:r>
            <a:r>
              <a:rPr lang="en-US" altLang="zh-CN" b="1" dirty="0"/>
              <a:t>32768 </a:t>
            </a:r>
            <a:r>
              <a:rPr lang="zh-CN" altLang="en-US" b="1" dirty="0"/>
              <a:t>～ ＋</a:t>
            </a:r>
            <a:r>
              <a:rPr lang="en-US" altLang="zh-CN" b="1" dirty="0"/>
              <a:t>32767</a:t>
            </a:r>
          </a:p>
          <a:p>
            <a:pPr eaLnBrk="1" hangingPunct="1">
              <a:buNone/>
            </a:pPr>
            <a:r>
              <a:rPr lang="zh-CN" altLang="en-US" b="1" dirty="0"/>
              <a:t>结果超出范围称为溢出。如</a:t>
            </a:r>
            <a:r>
              <a:rPr lang="en-US" altLang="zh-CN" b="1" dirty="0"/>
              <a:t>1000 0111+1111 0101  </a:t>
            </a:r>
          </a:p>
          <a:p>
            <a:pPr eaLnBrk="1" hangingPunct="1">
              <a:buNone/>
            </a:pPr>
            <a:endParaRPr lang="en-US" altLang="zh-CN" b="1" dirty="0">
              <a:solidFill>
                <a:srgbClr val="008000"/>
              </a:solidFill>
            </a:endParaRPr>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30</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3693191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None/>
            </a:pPr>
            <a:r>
              <a:rPr lang="en-US" altLang="zh-CN" sz="2800" b="1" dirty="0" smtClean="0"/>
              <a:t>2.  EU</a:t>
            </a:r>
            <a:r>
              <a:rPr lang="zh-CN" altLang="en-US" sz="2800" dirty="0" smtClean="0"/>
              <a:t>执行</a:t>
            </a:r>
            <a:r>
              <a:rPr lang="zh-CN" altLang="en-US" sz="2800" dirty="0"/>
              <a:t>部件</a:t>
            </a:r>
          </a:p>
          <a:p>
            <a:pPr eaLnBrk="1" hangingPunct="1">
              <a:buNone/>
            </a:pPr>
            <a:r>
              <a:rPr lang="zh-CN" altLang="en-US" sz="2800" dirty="0" smtClean="0"/>
              <a:t>④</a:t>
            </a:r>
            <a:r>
              <a:rPr lang="zh-CN" altLang="en-US" sz="2800" dirty="0"/>
              <a:t>标志</a:t>
            </a:r>
            <a:r>
              <a:rPr lang="zh-CN" altLang="en-US" sz="2800" dirty="0" smtClean="0"/>
              <a:t>寄存器</a:t>
            </a:r>
            <a:endParaRPr lang="en-US" altLang="zh-CN" sz="2800" dirty="0" smtClean="0"/>
          </a:p>
          <a:p>
            <a:pPr eaLnBrk="1" hangingPunct="1">
              <a:buNone/>
            </a:pPr>
            <a:r>
              <a:rPr lang="zh-CN" altLang="en-US" dirty="0"/>
              <a:t>控制标志有</a:t>
            </a:r>
            <a:r>
              <a:rPr lang="en-US" altLang="zh-CN" dirty="0"/>
              <a:t>3</a:t>
            </a:r>
            <a:r>
              <a:rPr lang="zh-CN" altLang="en-US" dirty="0"/>
              <a:t>个，即</a:t>
            </a:r>
            <a:r>
              <a:rPr lang="en-US" altLang="zh-CN" b="1" dirty="0">
                <a:solidFill>
                  <a:srgbClr val="008000"/>
                </a:solidFill>
              </a:rPr>
              <a:t>DF</a:t>
            </a:r>
            <a:r>
              <a:rPr lang="zh-CN" altLang="en-US" b="1" dirty="0">
                <a:solidFill>
                  <a:srgbClr val="008000"/>
                </a:solidFill>
              </a:rPr>
              <a:t>、</a:t>
            </a:r>
            <a:r>
              <a:rPr lang="en-US" altLang="zh-CN" b="1" dirty="0">
                <a:solidFill>
                  <a:srgbClr val="008000"/>
                </a:solidFill>
              </a:rPr>
              <a:t>IF</a:t>
            </a:r>
            <a:r>
              <a:rPr lang="zh-CN" altLang="en-US" b="1" dirty="0">
                <a:solidFill>
                  <a:srgbClr val="008000"/>
                </a:solidFill>
              </a:rPr>
              <a:t>、</a:t>
            </a:r>
            <a:r>
              <a:rPr lang="en-US" altLang="zh-CN" b="1" dirty="0" err="1">
                <a:solidFill>
                  <a:srgbClr val="008000"/>
                </a:solidFill>
              </a:rPr>
              <a:t>TF</a:t>
            </a:r>
            <a:endParaRPr lang="en-US" altLang="zh-CN" b="1" dirty="0">
              <a:solidFill>
                <a:srgbClr val="008000"/>
              </a:solidFill>
            </a:endParaRPr>
          </a:p>
          <a:p>
            <a:pPr eaLnBrk="1" hangingPunct="1"/>
            <a:r>
              <a:rPr lang="zh-CN" altLang="en-US" dirty="0" smtClean="0"/>
              <a:t>方向</a:t>
            </a:r>
            <a:r>
              <a:rPr lang="zh-CN" altLang="en-US" dirty="0"/>
              <a:t>标志</a:t>
            </a:r>
            <a:r>
              <a:rPr lang="en-US" altLang="zh-CN" dirty="0"/>
              <a:t>DF</a:t>
            </a:r>
            <a:r>
              <a:rPr lang="zh-CN" altLang="en-US" dirty="0"/>
              <a:t>（</a:t>
            </a:r>
            <a:r>
              <a:rPr lang="en-US" altLang="zh-CN" dirty="0"/>
              <a:t>Direction Flag</a:t>
            </a:r>
            <a:r>
              <a:rPr lang="zh-CN" altLang="en-US" dirty="0"/>
              <a:t>） 控制串操作指令用的标志。</a:t>
            </a:r>
          </a:p>
          <a:p>
            <a:pPr eaLnBrk="1" hangingPunct="1">
              <a:buNone/>
            </a:pPr>
            <a:r>
              <a:rPr lang="en-US" altLang="zh-CN" b="1" dirty="0">
                <a:solidFill>
                  <a:srgbClr val="008000"/>
                </a:solidFill>
              </a:rPr>
              <a:t>DF=0,</a:t>
            </a:r>
            <a:r>
              <a:rPr lang="zh-CN" altLang="en-US" b="1" dirty="0">
                <a:solidFill>
                  <a:srgbClr val="008000"/>
                </a:solidFill>
              </a:rPr>
              <a:t>则串操作过程中地址会不断增值；（</a:t>
            </a:r>
            <a:r>
              <a:rPr lang="en-US" altLang="zh-CN" b="1" dirty="0" err="1">
                <a:solidFill>
                  <a:srgbClr val="008000"/>
                </a:solidFill>
              </a:rPr>
              <a:t>CLD</a:t>
            </a:r>
            <a:r>
              <a:rPr lang="zh-CN" altLang="en-US" b="1" dirty="0">
                <a:solidFill>
                  <a:srgbClr val="008000"/>
                </a:solidFill>
              </a:rPr>
              <a:t>指令</a:t>
            </a:r>
            <a:r>
              <a:rPr lang="zh-CN" altLang="en-US" b="1" dirty="0" smtClean="0">
                <a:solidFill>
                  <a:srgbClr val="008000"/>
                </a:solidFill>
              </a:rPr>
              <a:t>）</a:t>
            </a:r>
            <a:endParaRPr lang="en-US" altLang="zh-CN" b="1" dirty="0" smtClean="0">
              <a:solidFill>
                <a:srgbClr val="008000"/>
              </a:solidFill>
            </a:endParaRPr>
          </a:p>
          <a:p>
            <a:pPr eaLnBrk="1" hangingPunct="1">
              <a:buNone/>
            </a:pPr>
            <a:r>
              <a:rPr lang="en-US" altLang="zh-CN" b="1" dirty="0" smtClean="0">
                <a:solidFill>
                  <a:srgbClr val="008000"/>
                </a:solidFill>
              </a:rPr>
              <a:t>DF=1</a:t>
            </a:r>
            <a:r>
              <a:rPr lang="en-US" altLang="zh-CN" b="1" dirty="0">
                <a:solidFill>
                  <a:srgbClr val="008000"/>
                </a:solidFill>
              </a:rPr>
              <a:t>,</a:t>
            </a:r>
            <a:r>
              <a:rPr lang="zh-CN" altLang="en-US" b="1" dirty="0">
                <a:solidFill>
                  <a:srgbClr val="008000"/>
                </a:solidFill>
              </a:rPr>
              <a:t>则串操作过程中地址会不断减值；（</a:t>
            </a:r>
            <a:r>
              <a:rPr lang="en-US" altLang="zh-CN" b="1" dirty="0">
                <a:solidFill>
                  <a:srgbClr val="008000"/>
                </a:solidFill>
              </a:rPr>
              <a:t>STD</a:t>
            </a:r>
            <a:r>
              <a:rPr lang="zh-CN" altLang="en-US" b="1" dirty="0">
                <a:solidFill>
                  <a:srgbClr val="008000"/>
                </a:solidFill>
              </a:rPr>
              <a:t>指令</a:t>
            </a:r>
            <a:r>
              <a:rPr lang="zh-CN" altLang="en-US" b="1" dirty="0" smtClean="0">
                <a:solidFill>
                  <a:srgbClr val="008000"/>
                </a:solidFill>
              </a:rPr>
              <a:t>）</a:t>
            </a:r>
            <a:endParaRPr lang="zh-CN" altLang="en-US" sz="2000"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31</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1140273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None/>
            </a:pPr>
            <a:r>
              <a:rPr lang="en-US" altLang="zh-CN" sz="2800" b="1" dirty="0" smtClean="0"/>
              <a:t>2.  EU</a:t>
            </a:r>
            <a:r>
              <a:rPr lang="zh-CN" altLang="en-US" sz="2800" dirty="0" smtClean="0"/>
              <a:t>执行</a:t>
            </a:r>
            <a:r>
              <a:rPr lang="zh-CN" altLang="en-US" sz="2800" dirty="0"/>
              <a:t>部件</a:t>
            </a:r>
          </a:p>
          <a:p>
            <a:pPr eaLnBrk="1" hangingPunct="1">
              <a:buNone/>
            </a:pPr>
            <a:r>
              <a:rPr lang="zh-CN" altLang="en-US" sz="2800" dirty="0" smtClean="0"/>
              <a:t>④</a:t>
            </a:r>
            <a:r>
              <a:rPr lang="zh-CN" altLang="en-US" sz="2800" dirty="0"/>
              <a:t>标志</a:t>
            </a:r>
            <a:r>
              <a:rPr lang="zh-CN" altLang="en-US" sz="2800" dirty="0" smtClean="0"/>
              <a:t>寄存器</a:t>
            </a:r>
            <a:endParaRPr lang="en-US" altLang="zh-CN" sz="2800" dirty="0" smtClean="0"/>
          </a:p>
          <a:p>
            <a:pPr eaLnBrk="1" hangingPunct="1"/>
            <a:r>
              <a:rPr lang="zh-CN" altLang="en-US" dirty="0"/>
              <a:t>中断允许标志</a:t>
            </a:r>
            <a:r>
              <a:rPr lang="en-US" altLang="zh-CN" dirty="0"/>
              <a:t>IF</a:t>
            </a:r>
            <a:r>
              <a:rPr lang="zh-CN" altLang="en-US" dirty="0"/>
              <a:t>（</a:t>
            </a:r>
            <a:r>
              <a:rPr lang="en-US" altLang="zh-CN" dirty="0"/>
              <a:t>Interrupt Enable Flag</a:t>
            </a:r>
            <a:r>
              <a:rPr lang="zh-CN" altLang="en-US" dirty="0"/>
              <a:t>） 控制可屏蔽中断的标志。</a:t>
            </a:r>
          </a:p>
          <a:p>
            <a:pPr eaLnBrk="1" hangingPunct="1">
              <a:buNone/>
            </a:pPr>
            <a:r>
              <a:rPr lang="en-US" altLang="zh-CN" b="1" dirty="0">
                <a:solidFill>
                  <a:srgbClr val="008000"/>
                </a:solidFill>
              </a:rPr>
              <a:t>IF=0,</a:t>
            </a:r>
            <a:r>
              <a:rPr lang="zh-CN" altLang="en-US" b="1" dirty="0">
                <a:solidFill>
                  <a:srgbClr val="008000"/>
                </a:solidFill>
              </a:rPr>
              <a:t>则</a:t>
            </a:r>
            <a:r>
              <a:rPr lang="en-US" altLang="zh-CN" b="1" dirty="0">
                <a:solidFill>
                  <a:srgbClr val="008000"/>
                </a:solidFill>
              </a:rPr>
              <a:t>CPU</a:t>
            </a:r>
            <a:r>
              <a:rPr lang="zh-CN" altLang="en-US" b="1" dirty="0">
                <a:solidFill>
                  <a:srgbClr val="008000"/>
                </a:solidFill>
              </a:rPr>
              <a:t>不能对可屏蔽中断请求作出响应（</a:t>
            </a:r>
            <a:r>
              <a:rPr lang="en-US" altLang="zh-CN" b="1" dirty="0">
                <a:solidFill>
                  <a:srgbClr val="008000"/>
                </a:solidFill>
              </a:rPr>
              <a:t>CLI</a:t>
            </a:r>
            <a:r>
              <a:rPr lang="zh-CN" altLang="en-US" b="1" dirty="0">
                <a:solidFill>
                  <a:srgbClr val="008000"/>
                </a:solidFill>
              </a:rPr>
              <a:t>指令）</a:t>
            </a:r>
          </a:p>
          <a:p>
            <a:pPr eaLnBrk="1" hangingPunct="1">
              <a:buNone/>
            </a:pPr>
            <a:r>
              <a:rPr lang="en-US" altLang="zh-CN" b="1" dirty="0">
                <a:solidFill>
                  <a:srgbClr val="008000"/>
                </a:solidFill>
              </a:rPr>
              <a:t>IF=1,</a:t>
            </a:r>
            <a:r>
              <a:rPr lang="zh-CN" altLang="en-US" b="1" dirty="0">
                <a:solidFill>
                  <a:srgbClr val="008000"/>
                </a:solidFill>
              </a:rPr>
              <a:t>则</a:t>
            </a:r>
            <a:r>
              <a:rPr lang="en-US" altLang="zh-CN" b="1" dirty="0">
                <a:solidFill>
                  <a:srgbClr val="008000"/>
                </a:solidFill>
              </a:rPr>
              <a:t>CPU</a:t>
            </a:r>
            <a:r>
              <a:rPr lang="zh-CN" altLang="en-US" b="1" dirty="0">
                <a:solidFill>
                  <a:srgbClr val="008000"/>
                </a:solidFill>
              </a:rPr>
              <a:t>可以接受可屏蔽中断的请求（</a:t>
            </a:r>
            <a:r>
              <a:rPr lang="en-US" altLang="zh-CN" b="1" dirty="0" err="1">
                <a:solidFill>
                  <a:srgbClr val="008000"/>
                </a:solidFill>
              </a:rPr>
              <a:t>STI</a:t>
            </a:r>
            <a:r>
              <a:rPr lang="zh-CN" altLang="en-US" b="1" dirty="0">
                <a:solidFill>
                  <a:srgbClr val="008000"/>
                </a:solidFill>
              </a:rPr>
              <a:t>指令）</a:t>
            </a:r>
          </a:p>
          <a:p>
            <a:pPr eaLnBrk="1" hangingPunct="1"/>
            <a:r>
              <a:rPr lang="zh-CN" altLang="en-US" dirty="0" smtClean="0"/>
              <a:t>跟踪标志</a:t>
            </a:r>
            <a:r>
              <a:rPr lang="en-US" altLang="zh-CN" dirty="0" err="1" smtClean="0"/>
              <a:t>TF</a:t>
            </a:r>
            <a:r>
              <a:rPr lang="zh-CN" altLang="en-US" dirty="0" smtClean="0"/>
              <a:t>（</a:t>
            </a:r>
            <a:r>
              <a:rPr lang="en-US" altLang="zh-CN" dirty="0" smtClean="0"/>
              <a:t>trap Flag</a:t>
            </a:r>
            <a:r>
              <a:rPr lang="zh-CN" altLang="en-US" dirty="0" smtClean="0"/>
              <a:t>）</a:t>
            </a:r>
            <a:endParaRPr lang="en-US" altLang="zh-CN" dirty="0" smtClean="0"/>
          </a:p>
          <a:p>
            <a:pPr indent="0" eaLnBrk="1" hangingPunct="1">
              <a:buNone/>
            </a:pPr>
            <a:r>
              <a:rPr lang="zh-CN" altLang="en-US" b="1" dirty="0">
                <a:solidFill>
                  <a:srgbClr val="008000"/>
                </a:solidFill>
              </a:rPr>
              <a:t>也称单步</a:t>
            </a:r>
            <a:r>
              <a:rPr lang="zh-CN" altLang="en-US" b="1" dirty="0" smtClean="0">
                <a:solidFill>
                  <a:srgbClr val="008000"/>
                </a:solidFill>
              </a:rPr>
              <a:t>标志，</a:t>
            </a:r>
            <a:r>
              <a:rPr lang="en-US" altLang="zh-CN" b="1" dirty="0" err="1" smtClean="0">
                <a:solidFill>
                  <a:srgbClr val="008000"/>
                </a:solidFill>
              </a:rPr>
              <a:t>TF</a:t>
            </a:r>
            <a:r>
              <a:rPr lang="en-US" altLang="zh-CN" b="1" dirty="0" smtClean="0">
                <a:solidFill>
                  <a:srgbClr val="008000"/>
                </a:solidFill>
              </a:rPr>
              <a:t>=1,</a:t>
            </a:r>
            <a:r>
              <a:rPr lang="zh-CN" altLang="en-US" b="1" dirty="0" smtClean="0">
                <a:solidFill>
                  <a:srgbClr val="008000"/>
                </a:solidFill>
              </a:rPr>
              <a:t>则</a:t>
            </a:r>
            <a:r>
              <a:rPr lang="en-US" altLang="zh-CN" b="1" dirty="0" smtClean="0">
                <a:solidFill>
                  <a:srgbClr val="008000"/>
                </a:solidFill>
              </a:rPr>
              <a:t>CPU</a:t>
            </a:r>
            <a:r>
              <a:rPr lang="zh-CN" altLang="en-US" b="1" dirty="0" smtClean="0">
                <a:solidFill>
                  <a:srgbClr val="008000"/>
                </a:solidFill>
              </a:rPr>
              <a:t>按跟踪方式执行指令。</a:t>
            </a:r>
          </a:p>
          <a:p>
            <a:pPr eaLnBrk="1" hangingPunct="1">
              <a:buNone/>
            </a:pPr>
            <a:endParaRPr lang="en-US" altLang="zh-CN" b="1" dirty="0">
              <a:solidFill>
                <a:srgbClr val="008000"/>
              </a:solidFill>
            </a:endParaRPr>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32</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2486060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None/>
            </a:pPr>
            <a:r>
              <a:rPr lang="en-US" altLang="zh-CN" sz="2800" b="1" dirty="0" smtClean="0"/>
              <a:t>2.  EU</a:t>
            </a:r>
            <a:r>
              <a:rPr lang="zh-CN" altLang="en-US" sz="2800" dirty="0" smtClean="0"/>
              <a:t>执行</a:t>
            </a:r>
            <a:r>
              <a:rPr lang="zh-CN" altLang="en-US" sz="2800" dirty="0"/>
              <a:t>部件</a:t>
            </a:r>
          </a:p>
          <a:p>
            <a:pPr eaLnBrk="1" hangingPunct="1">
              <a:buNone/>
            </a:pPr>
            <a:r>
              <a:rPr lang="zh-CN" altLang="en-US" sz="2800" dirty="0" smtClean="0"/>
              <a:t>④</a:t>
            </a:r>
            <a:r>
              <a:rPr lang="zh-CN" altLang="en-US" sz="2800" dirty="0"/>
              <a:t>标志</a:t>
            </a:r>
            <a:r>
              <a:rPr lang="zh-CN" altLang="en-US" sz="2800" dirty="0" smtClean="0"/>
              <a:t>寄存器</a:t>
            </a:r>
            <a:endParaRPr lang="en-US" altLang="zh-CN" sz="2800" dirty="0" smtClean="0"/>
          </a:p>
          <a:p>
            <a:pPr eaLnBrk="1" hangingPunct="1"/>
            <a:r>
              <a:rPr lang="zh-CN" altLang="en-US" dirty="0"/>
              <a:t>跟踪标志</a:t>
            </a:r>
            <a:r>
              <a:rPr lang="en-US" altLang="zh-CN" dirty="0" err="1"/>
              <a:t>TF</a:t>
            </a:r>
            <a:r>
              <a:rPr lang="zh-CN" altLang="en-US" dirty="0"/>
              <a:t>（</a:t>
            </a:r>
            <a:r>
              <a:rPr lang="en-US" altLang="zh-CN" dirty="0"/>
              <a:t>trap Flag</a:t>
            </a:r>
            <a:r>
              <a:rPr lang="zh-CN" altLang="en-US" dirty="0" smtClean="0"/>
              <a:t>）</a:t>
            </a:r>
            <a:endParaRPr lang="en-US" altLang="zh-CN" dirty="0" smtClean="0"/>
          </a:p>
          <a:p>
            <a:pPr indent="0" eaLnBrk="1" hangingPunct="1">
              <a:buNone/>
            </a:pPr>
            <a:r>
              <a:rPr lang="zh-CN" altLang="en-US" dirty="0" smtClean="0"/>
              <a:t>       它</a:t>
            </a:r>
            <a:r>
              <a:rPr lang="zh-CN" altLang="en-US" dirty="0"/>
              <a:t>是为调试程序的方便而设置的</a:t>
            </a:r>
            <a:r>
              <a:rPr lang="zh-CN" altLang="en-US" dirty="0" smtClean="0"/>
              <a:t>。</a:t>
            </a:r>
            <a:r>
              <a:rPr kumimoji="1" lang="zh-CN" altLang="en-US" dirty="0" smtClean="0"/>
              <a:t>若</a:t>
            </a:r>
            <a:r>
              <a:rPr lang="en-US" altLang="zh-CN" b="1" dirty="0" err="1">
                <a:solidFill>
                  <a:srgbClr val="008000"/>
                </a:solidFill>
              </a:rPr>
              <a:t>TF</a:t>
            </a:r>
            <a:r>
              <a:rPr lang="en-US" altLang="zh-CN" b="1" dirty="0">
                <a:solidFill>
                  <a:srgbClr val="008000"/>
                </a:solidFill>
              </a:rPr>
              <a:t>=1</a:t>
            </a:r>
            <a:r>
              <a:rPr kumimoji="1" lang="zh-CN" altLang="en-US" dirty="0"/>
              <a:t>，则</a:t>
            </a:r>
            <a:r>
              <a:rPr kumimoji="1" lang="en-US" altLang="zh-CN" dirty="0"/>
              <a:t>CPU</a:t>
            </a:r>
            <a:r>
              <a:rPr kumimoji="1" lang="zh-CN" altLang="en-US" dirty="0"/>
              <a:t>处于单步执行指令工作方式。每执行一条指令就</a:t>
            </a:r>
            <a:r>
              <a:rPr lang="zh-CN" altLang="en-US" b="1" dirty="0">
                <a:solidFill>
                  <a:srgbClr val="008000"/>
                </a:solidFill>
              </a:rPr>
              <a:t>自动产生一次类型 </a:t>
            </a:r>
            <a:r>
              <a:rPr lang="en-US" altLang="zh-CN" b="1" dirty="0">
                <a:solidFill>
                  <a:srgbClr val="008000"/>
                </a:solidFill>
              </a:rPr>
              <a:t>1 </a:t>
            </a:r>
            <a:r>
              <a:rPr lang="zh-CN" altLang="en-US" b="1" dirty="0">
                <a:solidFill>
                  <a:srgbClr val="008000"/>
                </a:solidFill>
              </a:rPr>
              <a:t>的内部中断</a:t>
            </a:r>
            <a:r>
              <a:rPr kumimoji="1" lang="zh-CN" altLang="en-US" dirty="0"/>
              <a:t>。 </a:t>
            </a:r>
            <a:r>
              <a:rPr kumimoji="1" lang="en-US" altLang="zh-CN" dirty="0"/>
              <a:t>IBM PC</a:t>
            </a:r>
            <a:r>
              <a:rPr kumimoji="1" lang="zh-CN" altLang="en-US" dirty="0"/>
              <a:t>系统中，用系统调试程序</a:t>
            </a:r>
            <a:r>
              <a:rPr kumimoji="1" lang="en-US" altLang="zh-CN" dirty="0"/>
              <a:t>DEBUG</a:t>
            </a:r>
            <a:r>
              <a:rPr kumimoji="1" lang="zh-CN" altLang="en-US" dirty="0"/>
              <a:t>时，</a:t>
            </a:r>
            <a:r>
              <a:rPr lang="en-US" altLang="zh-CN" b="1" dirty="0">
                <a:solidFill>
                  <a:srgbClr val="008000"/>
                </a:solidFill>
              </a:rPr>
              <a:t>T</a:t>
            </a:r>
            <a:r>
              <a:rPr lang="zh-CN" altLang="en-US" b="1" dirty="0">
                <a:solidFill>
                  <a:srgbClr val="008000"/>
                </a:solidFill>
              </a:rPr>
              <a:t>命令</a:t>
            </a:r>
            <a:r>
              <a:rPr kumimoji="1" lang="zh-CN" altLang="en-US" dirty="0"/>
              <a:t>就是利用这种中断，服务子程序的功能是显示所有寄存器的当前值和将要执行的下一条指令。</a:t>
            </a:r>
            <a:endParaRPr lang="zh-CN" altLang="en-US" dirty="0"/>
          </a:p>
          <a:p>
            <a:pPr eaLnBrk="1" hangingPunct="1"/>
            <a:endParaRPr lang="en-US" altLang="zh-CN" dirty="0"/>
          </a:p>
          <a:p>
            <a:pPr eaLnBrk="1" hangingPunct="1">
              <a:buNone/>
            </a:pPr>
            <a:endParaRPr lang="en-US" altLang="zh-CN" sz="2800" dirty="0" smtClean="0"/>
          </a:p>
          <a:p>
            <a:pPr eaLnBrk="1" hangingPunct="1">
              <a:buNone/>
            </a:pPr>
            <a:endParaRPr lang="en-US" altLang="zh-CN" b="1" dirty="0">
              <a:solidFill>
                <a:srgbClr val="008000"/>
              </a:solidFill>
            </a:endParaRPr>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33</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3223387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None/>
            </a:pPr>
            <a:r>
              <a:rPr lang="en-US" altLang="zh-CN" sz="2800" b="1" dirty="0" smtClean="0"/>
              <a:t>2.  EU</a:t>
            </a:r>
            <a:r>
              <a:rPr lang="zh-CN" altLang="en-US" sz="2800" dirty="0" smtClean="0"/>
              <a:t>执行</a:t>
            </a:r>
            <a:r>
              <a:rPr lang="zh-CN" altLang="en-US" sz="2800" dirty="0"/>
              <a:t>部件</a:t>
            </a:r>
          </a:p>
          <a:p>
            <a:pPr eaLnBrk="1" hangingPunct="1">
              <a:buNone/>
            </a:pPr>
            <a:r>
              <a:rPr lang="zh-CN" altLang="en-US" sz="2800" dirty="0" smtClean="0"/>
              <a:t>④</a:t>
            </a:r>
            <a:r>
              <a:rPr lang="zh-CN" altLang="en-US" sz="2800" dirty="0"/>
              <a:t>标志</a:t>
            </a:r>
            <a:r>
              <a:rPr lang="zh-CN" altLang="en-US" sz="2800" dirty="0" smtClean="0"/>
              <a:t>寄存器</a:t>
            </a:r>
            <a:endParaRPr lang="en-US" altLang="zh-CN" sz="2800" dirty="0" smtClean="0"/>
          </a:p>
          <a:p>
            <a:pPr eaLnBrk="1" hangingPunct="1"/>
            <a:r>
              <a:rPr lang="zh-CN" altLang="en-US" dirty="0"/>
              <a:t>跟踪标志</a:t>
            </a:r>
            <a:r>
              <a:rPr lang="en-US" altLang="zh-CN" dirty="0" err="1"/>
              <a:t>TF</a:t>
            </a:r>
            <a:r>
              <a:rPr lang="zh-CN" altLang="en-US" dirty="0"/>
              <a:t>（</a:t>
            </a:r>
            <a:r>
              <a:rPr lang="en-US" altLang="zh-CN" dirty="0"/>
              <a:t>trap Flag</a:t>
            </a:r>
            <a:r>
              <a:rPr lang="zh-CN" altLang="en-US" dirty="0" smtClean="0"/>
              <a:t>）</a:t>
            </a:r>
            <a:endParaRPr lang="en-US" altLang="zh-CN" dirty="0" smtClean="0"/>
          </a:p>
          <a:p>
            <a:pPr eaLnBrk="1" hangingPunct="1">
              <a:buNone/>
            </a:pPr>
            <a:endParaRPr lang="en-US" altLang="zh-CN" sz="2800" dirty="0" smtClean="0"/>
          </a:p>
          <a:p>
            <a:pPr eaLnBrk="1" hangingPunct="1">
              <a:buNone/>
            </a:pPr>
            <a:endParaRPr lang="en-US" altLang="zh-CN" b="1" dirty="0">
              <a:solidFill>
                <a:srgbClr val="008000"/>
              </a:solidFill>
            </a:endParaRPr>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34</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pic>
        <p:nvPicPr>
          <p:cNvPr id="5"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3284984"/>
            <a:ext cx="8280276"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9"/>
          <p:cNvSpPr txBox="1">
            <a:spLocks noChangeArrowheads="1"/>
          </p:cNvSpPr>
          <p:nvPr/>
        </p:nvSpPr>
        <p:spPr bwMode="auto">
          <a:xfrm>
            <a:off x="722635" y="5358407"/>
            <a:ext cx="7704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000">
                <a:solidFill>
                  <a:schemeClr val="tx1"/>
                </a:solidFill>
                <a:latin typeface="Batang" pitchFamily="18" charset="-127"/>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Batang" pitchFamily="18" charset="-127"/>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ClrTx/>
              <a:buFontTx/>
              <a:buNone/>
            </a:pPr>
            <a:r>
              <a:rPr lang="zh-CN" altLang="en-US" sz="2400" dirty="0">
                <a:latin typeface="华文楷体" panose="02010600040101010101" pitchFamily="2" charset="-122"/>
                <a:ea typeface="华文楷体" panose="02010600040101010101" pitchFamily="2" charset="-122"/>
              </a:rPr>
              <a:t>若</a:t>
            </a:r>
            <a:r>
              <a:rPr lang="en-US" altLang="zh-CN" sz="2400" dirty="0" err="1">
                <a:latin typeface="华文楷体" panose="02010600040101010101" pitchFamily="2" charset="-122"/>
                <a:ea typeface="华文楷体" panose="02010600040101010101" pitchFamily="2" charset="-122"/>
              </a:rPr>
              <a:t>TF</a:t>
            </a:r>
            <a:r>
              <a:rPr lang="en-US" altLang="zh-CN" sz="2400" dirty="0">
                <a:latin typeface="华文楷体" panose="02010600040101010101" pitchFamily="2" charset="-122"/>
                <a:ea typeface="华文楷体" panose="02010600040101010101" pitchFamily="2" charset="-122"/>
              </a:rPr>
              <a:t>=0  </a:t>
            </a:r>
            <a:r>
              <a:rPr lang="zh-CN" altLang="en-US" sz="2400" dirty="0">
                <a:latin typeface="华文楷体" panose="02010600040101010101" pitchFamily="2" charset="-122"/>
                <a:ea typeface="华文楷体" panose="02010600040101010101" pitchFamily="2" charset="-122"/>
              </a:rPr>
              <a:t>正常执行</a:t>
            </a:r>
            <a:r>
              <a:rPr lang="zh-CN" altLang="en-US" sz="2400" dirty="0" smtClean="0">
                <a:latin typeface="华文楷体" panose="02010600040101010101" pitchFamily="2" charset="-122"/>
                <a:ea typeface="华文楷体" panose="02010600040101010101" pitchFamily="2" charset="-122"/>
              </a:rPr>
              <a:t>程序。</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399680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None/>
            </a:pPr>
            <a:r>
              <a:rPr lang="en-US" altLang="zh-CN" sz="2800" b="1" dirty="0" smtClean="0"/>
              <a:t>2.  EU</a:t>
            </a:r>
            <a:r>
              <a:rPr lang="zh-CN" altLang="en-US" sz="2800" dirty="0" smtClean="0"/>
              <a:t>执行</a:t>
            </a:r>
            <a:r>
              <a:rPr lang="zh-CN" altLang="en-US" sz="2800" dirty="0"/>
              <a:t>部件</a:t>
            </a:r>
          </a:p>
          <a:p>
            <a:pPr eaLnBrk="1" hangingPunct="1">
              <a:buNone/>
            </a:pPr>
            <a:r>
              <a:rPr lang="zh-CN" altLang="en-US" sz="2800" dirty="0">
                <a:solidFill>
                  <a:srgbClr val="FF3300"/>
                </a:solidFill>
              </a:rPr>
              <a:t>举例</a:t>
            </a:r>
            <a:r>
              <a:rPr lang="en-US" altLang="zh-CN" sz="2800" dirty="0">
                <a:solidFill>
                  <a:srgbClr val="FF3300"/>
                </a:solidFill>
              </a:rPr>
              <a:t>:</a:t>
            </a:r>
          </a:p>
          <a:p>
            <a:pPr eaLnBrk="1" hangingPunct="1">
              <a:buNone/>
            </a:pPr>
            <a:r>
              <a:rPr lang="en-US" altLang="zh-CN" sz="2800" dirty="0">
                <a:solidFill>
                  <a:srgbClr val="FF3300"/>
                </a:solidFill>
              </a:rPr>
              <a:t>           0101  0100  0011  1001</a:t>
            </a:r>
          </a:p>
          <a:p>
            <a:pPr eaLnBrk="1" hangingPunct="1">
              <a:buNone/>
            </a:pPr>
            <a:r>
              <a:rPr lang="en-US" altLang="zh-CN" sz="2800" dirty="0">
                <a:solidFill>
                  <a:srgbClr val="FF3300"/>
                </a:solidFill>
              </a:rPr>
              <a:t>   +     0100  0111  0110  1010</a:t>
            </a:r>
          </a:p>
          <a:p>
            <a:pPr eaLnBrk="1" hangingPunct="1">
              <a:buNone/>
            </a:pPr>
            <a:endParaRPr lang="en-US" altLang="zh-CN" sz="2800" dirty="0" smtClean="0"/>
          </a:p>
          <a:p>
            <a:pPr eaLnBrk="1" hangingPunct="1">
              <a:buNone/>
            </a:pPr>
            <a:endParaRPr lang="en-US" altLang="zh-CN" b="1" dirty="0">
              <a:solidFill>
                <a:srgbClr val="008000"/>
              </a:solidFill>
            </a:endParaRPr>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35</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2563803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None/>
            </a:pPr>
            <a:r>
              <a:rPr lang="en-US" altLang="zh-CN" sz="2800" b="1" dirty="0" smtClean="0"/>
              <a:t>3.  8086 </a:t>
            </a:r>
            <a:r>
              <a:rPr lang="zh-CN" altLang="en-US" sz="2800" b="1" dirty="0" smtClean="0"/>
              <a:t>总线周期的概念</a:t>
            </a:r>
            <a:endParaRPr lang="zh-CN" altLang="en-US" sz="2800" dirty="0"/>
          </a:p>
          <a:p>
            <a:pPr eaLnBrk="1" hangingPunct="1">
              <a:buNone/>
            </a:pPr>
            <a:r>
              <a:rPr lang="en-US" altLang="zh-CN" sz="2800" dirty="0"/>
              <a:t> </a:t>
            </a:r>
            <a:r>
              <a:rPr lang="en-US" altLang="zh-CN" sz="2800" dirty="0" smtClean="0"/>
              <a:t>     </a:t>
            </a:r>
            <a:r>
              <a:rPr lang="zh-CN" altLang="en-US" dirty="0" smtClean="0"/>
              <a:t>为了</a:t>
            </a:r>
            <a:r>
              <a:rPr lang="zh-CN" altLang="en-US" dirty="0"/>
              <a:t>取得指令或传送数据，就需要</a:t>
            </a:r>
            <a:r>
              <a:rPr lang="en-US" altLang="zh-CN" dirty="0"/>
              <a:t>CPU</a:t>
            </a:r>
            <a:r>
              <a:rPr lang="zh-CN" altLang="en-US" dirty="0"/>
              <a:t>的总线接口部件执行一个总线周期。</a:t>
            </a:r>
          </a:p>
          <a:p>
            <a:pPr eaLnBrk="1" hangingPunct="1">
              <a:buNone/>
            </a:pPr>
            <a:r>
              <a:rPr lang="zh-CN" altLang="en-US" dirty="0"/>
              <a:t>    </a:t>
            </a:r>
            <a:r>
              <a:rPr kumimoji="1" lang="zh-CN" altLang="en-US" b="1" dirty="0"/>
              <a:t>总线周期（机器周期）：</a:t>
            </a:r>
            <a:r>
              <a:rPr kumimoji="1" lang="en-US" altLang="zh-CN" b="1" dirty="0">
                <a:solidFill>
                  <a:srgbClr val="008000"/>
                </a:solidFill>
              </a:rPr>
              <a:t>CPU</a:t>
            </a:r>
            <a:r>
              <a:rPr kumimoji="1" lang="zh-CN" altLang="en-US" b="1" dirty="0">
                <a:solidFill>
                  <a:srgbClr val="008000"/>
                </a:solidFill>
              </a:rPr>
              <a:t>通过总线与存储器或</a:t>
            </a:r>
            <a:r>
              <a:rPr kumimoji="1" lang="en-US" altLang="zh-CN" b="1" dirty="0">
                <a:solidFill>
                  <a:srgbClr val="008000"/>
                </a:solidFill>
              </a:rPr>
              <a:t>I/O</a:t>
            </a:r>
            <a:r>
              <a:rPr kumimoji="1" lang="zh-CN" altLang="en-US" b="1" dirty="0">
                <a:solidFill>
                  <a:srgbClr val="008000"/>
                </a:solidFill>
              </a:rPr>
              <a:t>接口进行一次数据传输所需的时间</a:t>
            </a:r>
            <a:r>
              <a:rPr kumimoji="1" lang="zh-CN" altLang="en-US" b="1" dirty="0" smtClean="0">
                <a:solidFill>
                  <a:srgbClr val="008000"/>
                </a:solidFill>
              </a:rPr>
              <a:t>。</a:t>
            </a:r>
            <a:endParaRPr kumimoji="1" lang="zh-CN" altLang="en-US" b="1" dirty="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36</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1601350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eaLnBrk="1" hangingPunct="1">
              <a:buNone/>
            </a:pPr>
            <a:r>
              <a:rPr lang="en-US" altLang="zh-CN" sz="2800" b="1" dirty="0" smtClean="0"/>
              <a:t>3.  8086 </a:t>
            </a:r>
            <a:r>
              <a:rPr lang="zh-CN" altLang="en-US" sz="2800" b="1" dirty="0" smtClean="0"/>
              <a:t>总线周期的概念</a:t>
            </a:r>
            <a:endParaRPr lang="zh-CN" altLang="en-US" sz="2800" dirty="0"/>
          </a:p>
          <a:p>
            <a:pPr eaLnBrk="1" hangingPunct="1">
              <a:buNone/>
            </a:pPr>
            <a:r>
              <a:rPr lang="zh-CN" altLang="en-US" dirty="0" smtClean="0"/>
              <a:t>       在</a:t>
            </a:r>
            <a:r>
              <a:rPr lang="en-US" altLang="zh-CN" dirty="0"/>
              <a:t>8086/8088</a:t>
            </a:r>
            <a:r>
              <a:rPr lang="zh-CN" altLang="en-US" dirty="0"/>
              <a:t>中，一个最基本的总线周期由</a:t>
            </a:r>
            <a:r>
              <a:rPr lang="en-US" altLang="zh-CN" dirty="0"/>
              <a:t>4</a:t>
            </a:r>
            <a:r>
              <a:rPr lang="zh-CN" altLang="en-US" dirty="0"/>
              <a:t>个时钟周期组成，将</a:t>
            </a:r>
            <a:r>
              <a:rPr lang="en-US" altLang="zh-CN" dirty="0"/>
              <a:t>4</a:t>
            </a:r>
            <a:r>
              <a:rPr lang="zh-CN" altLang="en-US" dirty="0"/>
              <a:t>个时钟周期称为</a:t>
            </a:r>
            <a:r>
              <a:rPr lang="en-US" altLang="zh-CN" dirty="0"/>
              <a:t>4</a:t>
            </a:r>
            <a:r>
              <a:rPr lang="zh-CN" altLang="en-US" dirty="0"/>
              <a:t>个状态。</a:t>
            </a:r>
          </a:p>
          <a:p>
            <a:pPr eaLnBrk="1" hangingPunct="1">
              <a:spcBef>
                <a:spcPct val="50000"/>
              </a:spcBef>
              <a:buClrTx/>
              <a:buFontTx/>
              <a:buNone/>
            </a:pPr>
            <a:r>
              <a:rPr lang="zh-CN" altLang="en-US" dirty="0"/>
              <a:t>     </a:t>
            </a:r>
            <a:r>
              <a:rPr lang="en-US" altLang="zh-CN" b="1" dirty="0" err="1">
                <a:solidFill>
                  <a:srgbClr val="C00000"/>
                </a:solidFill>
              </a:rPr>
              <a:t>T</a:t>
            </a:r>
            <a:r>
              <a:rPr lang="en-US" altLang="zh-CN" b="1" baseline="-25000" dirty="0" err="1">
                <a:solidFill>
                  <a:srgbClr val="C00000"/>
                </a:solidFill>
              </a:rPr>
              <a:t>1</a:t>
            </a:r>
            <a:r>
              <a:rPr lang="zh-CN" altLang="en-US" b="1" dirty="0">
                <a:solidFill>
                  <a:srgbClr val="C00000"/>
                </a:solidFill>
              </a:rPr>
              <a:t>状态、</a:t>
            </a:r>
            <a:r>
              <a:rPr lang="en-US" altLang="zh-CN" b="1" dirty="0" err="1">
                <a:solidFill>
                  <a:srgbClr val="C00000"/>
                </a:solidFill>
              </a:rPr>
              <a:t>T</a:t>
            </a:r>
            <a:r>
              <a:rPr lang="en-US" altLang="zh-CN" b="1" baseline="-25000" dirty="0" err="1">
                <a:solidFill>
                  <a:srgbClr val="C00000"/>
                </a:solidFill>
              </a:rPr>
              <a:t>2</a:t>
            </a:r>
            <a:r>
              <a:rPr lang="zh-CN" altLang="en-US" b="1" dirty="0">
                <a:solidFill>
                  <a:srgbClr val="C00000"/>
                </a:solidFill>
              </a:rPr>
              <a:t>状态、 </a:t>
            </a:r>
            <a:r>
              <a:rPr lang="en-US" altLang="zh-CN" b="1" dirty="0" err="1">
                <a:solidFill>
                  <a:srgbClr val="C00000"/>
                </a:solidFill>
              </a:rPr>
              <a:t>T</a:t>
            </a:r>
            <a:r>
              <a:rPr lang="en-US" altLang="zh-CN" b="1" baseline="-25000" dirty="0" err="1">
                <a:solidFill>
                  <a:srgbClr val="C00000"/>
                </a:solidFill>
              </a:rPr>
              <a:t>3</a:t>
            </a:r>
            <a:r>
              <a:rPr lang="zh-CN" altLang="en-US" b="1" dirty="0" smtClean="0">
                <a:solidFill>
                  <a:srgbClr val="C00000"/>
                </a:solidFill>
              </a:rPr>
              <a:t>状态 和 </a:t>
            </a:r>
            <a:r>
              <a:rPr lang="en-US" altLang="zh-CN" b="1" dirty="0" err="1" smtClean="0">
                <a:solidFill>
                  <a:srgbClr val="C00000"/>
                </a:solidFill>
              </a:rPr>
              <a:t>T</a:t>
            </a:r>
            <a:r>
              <a:rPr lang="en-US" altLang="zh-CN" b="1" baseline="-25000" dirty="0" err="1" smtClean="0">
                <a:solidFill>
                  <a:srgbClr val="C00000"/>
                </a:solidFill>
              </a:rPr>
              <a:t>4</a:t>
            </a:r>
            <a:r>
              <a:rPr lang="zh-CN" altLang="en-US" b="1" dirty="0" smtClean="0">
                <a:solidFill>
                  <a:srgbClr val="C00000"/>
                </a:solidFill>
              </a:rPr>
              <a:t>状态</a:t>
            </a:r>
            <a:endParaRPr lang="en-US" altLang="zh-CN" b="1" dirty="0">
              <a:solidFill>
                <a:srgbClr val="C00000"/>
              </a:solidFill>
            </a:endParaRPr>
          </a:p>
          <a:p>
            <a:pPr eaLnBrk="1" hangingPunct="1">
              <a:spcBef>
                <a:spcPct val="50000"/>
              </a:spcBef>
              <a:buClrTx/>
              <a:buFontTx/>
              <a:buNone/>
            </a:pPr>
            <a:r>
              <a:rPr lang="zh-CN" altLang="en-US" b="1" dirty="0" smtClean="0">
                <a:solidFill>
                  <a:srgbClr val="008000"/>
                </a:solidFill>
              </a:rPr>
              <a:t>     </a:t>
            </a:r>
            <a:r>
              <a:rPr lang="zh-CN" altLang="en-US" b="1" dirty="0">
                <a:solidFill>
                  <a:srgbClr val="008000"/>
                </a:solidFill>
              </a:rPr>
              <a:t>时钟周期是</a:t>
            </a:r>
            <a:r>
              <a:rPr lang="en-US" altLang="zh-CN" b="1" dirty="0">
                <a:solidFill>
                  <a:srgbClr val="008000"/>
                </a:solidFill>
              </a:rPr>
              <a:t>CPU</a:t>
            </a:r>
            <a:r>
              <a:rPr lang="zh-CN" altLang="en-US" b="1" dirty="0">
                <a:solidFill>
                  <a:srgbClr val="008000"/>
                </a:solidFill>
              </a:rPr>
              <a:t>的基本时间计量单位，由计算机主频决定</a:t>
            </a:r>
            <a:r>
              <a:rPr lang="zh-CN" altLang="en-US" b="1" dirty="0" smtClean="0">
                <a:solidFill>
                  <a:srgbClr val="008000"/>
                </a:solidFill>
              </a:rPr>
              <a:t>。</a:t>
            </a: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37</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3785205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marL="44450" indent="-514350" eaLnBrk="1" hangingPunct="1">
              <a:buAutoNum type="arabicPeriod" startAt="3"/>
            </a:pPr>
            <a:r>
              <a:rPr lang="en-US" altLang="zh-CN" sz="2800" b="1" dirty="0" smtClean="0"/>
              <a:t>8086 </a:t>
            </a:r>
            <a:r>
              <a:rPr lang="zh-CN" altLang="en-US" sz="2800" b="1" dirty="0" smtClean="0"/>
              <a:t>总线周期的概念</a:t>
            </a:r>
            <a:endParaRPr lang="en-US" altLang="zh-CN" sz="2800" b="1" dirty="0" smtClean="0"/>
          </a:p>
          <a:p>
            <a:pPr eaLnBrk="1" hangingPunct="1">
              <a:spcBef>
                <a:spcPct val="45000"/>
              </a:spcBef>
              <a:buNone/>
            </a:pPr>
            <a:r>
              <a:rPr lang="en-US" altLang="zh-CN" sz="2800" dirty="0"/>
              <a:t>① </a:t>
            </a:r>
            <a:r>
              <a:rPr lang="zh-CN" altLang="en-US" b="1" dirty="0">
                <a:solidFill>
                  <a:srgbClr val="008000"/>
                </a:solidFill>
              </a:rPr>
              <a:t>在</a:t>
            </a:r>
            <a:r>
              <a:rPr lang="en-US" altLang="zh-CN" b="1" dirty="0" err="1">
                <a:solidFill>
                  <a:srgbClr val="008000"/>
                </a:solidFill>
              </a:rPr>
              <a:t>T</a:t>
            </a:r>
            <a:r>
              <a:rPr lang="en-US" altLang="zh-CN" b="1" baseline="-25000" dirty="0" err="1">
                <a:solidFill>
                  <a:srgbClr val="008000"/>
                </a:solidFill>
              </a:rPr>
              <a:t>1</a:t>
            </a:r>
            <a:r>
              <a:rPr lang="zh-CN" altLang="en-US" b="1" dirty="0">
                <a:solidFill>
                  <a:srgbClr val="008000"/>
                </a:solidFill>
              </a:rPr>
              <a:t>状态，</a:t>
            </a:r>
            <a:r>
              <a:rPr lang="en-US" altLang="zh-CN" b="1" dirty="0">
                <a:solidFill>
                  <a:srgbClr val="008000"/>
                </a:solidFill>
              </a:rPr>
              <a:t>CPU</a:t>
            </a:r>
            <a:r>
              <a:rPr lang="zh-CN" altLang="en-US" b="1" dirty="0">
                <a:solidFill>
                  <a:srgbClr val="008000"/>
                </a:solidFill>
              </a:rPr>
              <a:t>往多路复用总线上发出地址信息，用来指出要寻址的存储单元或外设端口的地址</a:t>
            </a:r>
          </a:p>
          <a:p>
            <a:pPr eaLnBrk="1" hangingPunct="1">
              <a:spcBef>
                <a:spcPct val="45000"/>
              </a:spcBef>
              <a:buNone/>
            </a:pPr>
            <a:r>
              <a:rPr lang="zh-CN" altLang="en-US" dirty="0"/>
              <a:t>②</a:t>
            </a:r>
            <a:r>
              <a:rPr lang="zh-CN" altLang="en-US" b="1" dirty="0">
                <a:solidFill>
                  <a:srgbClr val="FF6600"/>
                </a:solidFill>
              </a:rPr>
              <a:t>在</a:t>
            </a:r>
            <a:r>
              <a:rPr lang="en-US" altLang="zh-CN" b="1" dirty="0" err="1">
                <a:solidFill>
                  <a:srgbClr val="FF6600"/>
                </a:solidFill>
              </a:rPr>
              <a:t>T2</a:t>
            </a:r>
            <a:r>
              <a:rPr lang="zh-CN" altLang="en-US" b="1" dirty="0">
                <a:solidFill>
                  <a:srgbClr val="FF6600"/>
                </a:solidFill>
              </a:rPr>
              <a:t>状态，</a:t>
            </a:r>
            <a:r>
              <a:rPr lang="en-US" altLang="zh-CN" b="1" dirty="0">
                <a:solidFill>
                  <a:srgbClr val="FF6600"/>
                </a:solidFill>
              </a:rPr>
              <a:t>CPU</a:t>
            </a:r>
            <a:r>
              <a:rPr lang="zh-CN" altLang="en-US" b="1" dirty="0">
                <a:solidFill>
                  <a:srgbClr val="FF6600"/>
                </a:solidFill>
              </a:rPr>
              <a:t>从总线上撤销地址，使总线的低</a:t>
            </a:r>
            <a:r>
              <a:rPr lang="en-US" altLang="zh-CN" b="1" dirty="0">
                <a:solidFill>
                  <a:srgbClr val="FF6600"/>
                </a:solidFill>
              </a:rPr>
              <a:t>16</a:t>
            </a:r>
            <a:r>
              <a:rPr lang="zh-CN" altLang="en-US" b="1" dirty="0">
                <a:solidFill>
                  <a:srgbClr val="FF6600"/>
                </a:solidFill>
              </a:rPr>
              <a:t>位浮置成高阻状态，为传输数据做准备。总线的最高</a:t>
            </a:r>
            <a:r>
              <a:rPr lang="en-US" altLang="zh-CN" b="1" dirty="0">
                <a:solidFill>
                  <a:srgbClr val="FF6600"/>
                </a:solidFill>
              </a:rPr>
              <a:t>4</a:t>
            </a:r>
            <a:r>
              <a:rPr lang="zh-CN" altLang="en-US" b="1" dirty="0">
                <a:solidFill>
                  <a:srgbClr val="FF6600"/>
                </a:solidFill>
              </a:rPr>
              <a:t>位用来输出本总线周期的状态信息。</a:t>
            </a:r>
          </a:p>
          <a:p>
            <a:pPr marL="44450" indent="-514350" eaLnBrk="1" hangingPunct="1">
              <a:buAutoNum type="arabicPeriod" startAt="3"/>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38</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319502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marL="44450" indent="-514350" eaLnBrk="1" hangingPunct="1">
              <a:buAutoNum type="arabicPeriod" startAt="3"/>
            </a:pPr>
            <a:r>
              <a:rPr lang="en-US" altLang="zh-CN" sz="2800" b="1" dirty="0" smtClean="0"/>
              <a:t>8086 </a:t>
            </a:r>
            <a:r>
              <a:rPr lang="zh-CN" altLang="en-US" sz="2800" b="1" dirty="0" smtClean="0"/>
              <a:t>总线周期的概念</a:t>
            </a:r>
            <a:endParaRPr lang="en-US" altLang="zh-CN" sz="2800" b="1" dirty="0" smtClean="0"/>
          </a:p>
          <a:p>
            <a:pPr lvl="0" eaLnBrk="1" hangingPunct="1">
              <a:spcBef>
                <a:spcPct val="45000"/>
              </a:spcBef>
              <a:buClr>
                <a:srgbClr val="CC0000"/>
              </a:buClr>
              <a:buNone/>
            </a:pPr>
            <a:r>
              <a:rPr lang="zh-CN" altLang="en-US" dirty="0">
                <a:solidFill>
                  <a:srgbClr val="000000"/>
                </a:solidFill>
              </a:rPr>
              <a:t>③</a:t>
            </a:r>
            <a:r>
              <a:rPr lang="zh-CN" altLang="en-US" b="1" dirty="0">
                <a:solidFill>
                  <a:srgbClr val="008000"/>
                </a:solidFill>
              </a:rPr>
              <a:t>在</a:t>
            </a:r>
            <a:r>
              <a:rPr lang="en-US" altLang="zh-CN" b="1" dirty="0" err="1">
                <a:solidFill>
                  <a:srgbClr val="008000"/>
                </a:solidFill>
              </a:rPr>
              <a:t>T3</a:t>
            </a:r>
            <a:r>
              <a:rPr lang="zh-CN" altLang="en-US" b="1" dirty="0">
                <a:solidFill>
                  <a:srgbClr val="008000"/>
                </a:solidFill>
              </a:rPr>
              <a:t>状态，多路总线的高</a:t>
            </a:r>
            <a:r>
              <a:rPr lang="en-US" altLang="zh-CN" b="1" dirty="0">
                <a:solidFill>
                  <a:srgbClr val="008000"/>
                </a:solidFill>
              </a:rPr>
              <a:t>4</a:t>
            </a:r>
            <a:r>
              <a:rPr lang="zh-CN" altLang="en-US" b="1" dirty="0">
                <a:solidFill>
                  <a:srgbClr val="008000"/>
                </a:solidFill>
              </a:rPr>
              <a:t>位继续提供状态信息，而多路总线的低</a:t>
            </a:r>
            <a:r>
              <a:rPr lang="en-US" altLang="zh-CN" b="1" dirty="0">
                <a:solidFill>
                  <a:srgbClr val="008000"/>
                </a:solidFill>
              </a:rPr>
              <a:t>16</a:t>
            </a:r>
            <a:r>
              <a:rPr lang="zh-CN" altLang="en-US" b="1" dirty="0">
                <a:solidFill>
                  <a:srgbClr val="008000"/>
                </a:solidFill>
              </a:rPr>
              <a:t>位上出现由</a:t>
            </a:r>
            <a:r>
              <a:rPr lang="en-US" altLang="zh-CN" b="1" dirty="0">
                <a:solidFill>
                  <a:srgbClr val="008000"/>
                </a:solidFill>
              </a:rPr>
              <a:t>CPU</a:t>
            </a:r>
            <a:r>
              <a:rPr lang="zh-CN" altLang="en-US" b="1" dirty="0">
                <a:solidFill>
                  <a:srgbClr val="008000"/>
                </a:solidFill>
              </a:rPr>
              <a:t>写出的数据或</a:t>
            </a:r>
            <a:r>
              <a:rPr lang="en-US" altLang="zh-CN" b="1" dirty="0">
                <a:solidFill>
                  <a:srgbClr val="008000"/>
                </a:solidFill>
              </a:rPr>
              <a:t>CPU</a:t>
            </a:r>
            <a:r>
              <a:rPr lang="zh-CN" altLang="en-US" b="1" dirty="0">
                <a:solidFill>
                  <a:srgbClr val="008000"/>
                </a:solidFill>
              </a:rPr>
              <a:t>从存储器或端口读入的数据。</a:t>
            </a:r>
          </a:p>
          <a:p>
            <a:pPr lvl="0" eaLnBrk="1" hangingPunct="1">
              <a:spcBef>
                <a:spcPct val="45000"/>
              </a:spcBef>
              <a:buClr>
                <a:srgbClr val="CC0000"/>
              </a:buClr>
              <a:buNone/>
            </a:pPr>
            <a:r>
              <a:rPr lang="zh-CN" altLang="en-US" dirty="0" smtClean="0">
                <a:solidFill>
                  <a:srgbClr val="000000"/>
                </a:solidFill>
              </a:rPr>
              <a:t>④</a:t>
            </a:r>
            <a:r>
              <a:rPr lang="zh-CN" altLang="en-US" b="1" dirty="0" smtClean="0">
                <a:solidFill>
                  <a:srgbClr val="FF6600"/>
                </a:solidFill>
              </a:rPr>
              <a:t>有时外设</a:t>
            </a:r>
            <a:r>
              <a:rPr lang="zh-CN" altLang="en-US" b="1" dirty="0">
                <a:solidFill>
                  <a:srgbClr val="FF6600"/>
                </a:solidFill>
              </a:rPr>
              <a:t>或存储器速度较慢，不能及时配合</a:t>
            </a:r>
            <a:r>
              <a:rPr lang="en-US" altLang="zh-CN" b="1" dirty="0">
                <a:solidFill>
                  <a:srgbClr val="FF6600"/>
                </a:solidFill>
              </a:rPr>
              <a:t>CPU</a:t>
            </a:r>
            <a:r>
              <a:rPr lang="zh-CN" altLang="en-US" b="1" dirty="0">
                <a:solidFill>
                  <a:srgbClr val="FF6600"/>
                </a:solidFill>
              </a:rPr>
              <a:t>传送数据。这时，外设或存储器会通过</a:t>
            </a:r>
            <a:r>
              <a:rPr lang="zh-CN" altLang="en-US" b="1" dirty="0">
                <a:solidFill>
                  <a:srgbClr val="FF6600"/>
                </a:solidFill>
                <a:latin typeface="Arial" panose="020B0604020202020204" pitchFamily="34" charset="0"/>
              </a:rPr>
              <a:t>“</a:t>
            </a:r>
            <a:r>
              <a:rPr lang="en-US" altLang="zh-CN" b="1" dirty="0">
                <a:solidFill>
                  <a:srgbClr val="FF6600"/>
                </a:solidFill>
              </a:rPr>
              <a:t>READY</a:t>
            </a:r>
            <a:r>
              <a:rPr lang="en-US" altLang="zh-CN" b="1" dirty="0">
                <a:solidFill>
                  <a:srgbClr val="FF6600"/>
                </a:solidFill>
                <a:latin typeface="Arial" panose="020B0604020202020204" pitchFamily="34" charset="0"/>
              </a:rPr>
              <a:t>”</a:t>
            </a:r>
            <a:r>
              <a:rPr lang="zh-CN" altLang="en-US" b="1" dirty="0">
                <a:solidFill>
                  <a:srgbClr val="FF6600"/>
                </a:solidFill>
              </a:rPr>
              <a:t>信号线在</a:t>
            </a:r>
            <a:r>
              <a:rPr lang="en-US" altLang="zh-CN" b="1" dirty="0" err="1">
                <a:solidFill>
                  <a:srgbClr val="FF6600"/>
                </a:solidFill>
              </a:rPr>
              <a:t>T3</a:t>
            </a:r>
            <a:r>
              <a:rPr lang="zh-CN" altLang="en-US" b="1" dirty="0">
                <a:solidFill>
                  <a:srgbClr val="FF6600"/>
                </a:solidFill>
              </a:rPr>
              <a:t>状态启动前向</a:t>
            </a:r>
            <a:r>
              <a:rPr lang="en-US" altLang="zh-CN" b="1" dirty="0">
                <a:solidFill>
                  <a:srgbClr val="FF6600"/>
                </a:solidFill>
              </a:rPr>
              <a:t>CPU</a:t>
            </a:r>
            <a:r>
              <a:rPr lang="zh-CN" altLang="en-US" b="1" dirty="0">
                <a:solidFill>
                  <a:srgbClr val="FF6600"/>
                </a:solidFill>
              </a:rPr>
              <a:t>发一个</a:t>
            </a:r>
            <a:r>
              <a:rPr lang="zh-CN" altLang="en-US" b="1" dirty="0">
                <a:solidFill>
                  <a:srgbClr val="FF6600"/>
                </a:solidFill>
                <a:latin typeface="Arial" panose="020B0604020202020204" pitchFamily="34" charset="0"/>
              </a:rPr>
              <a:t>“</a:t>
            </a:r>
            <a:r>
              <a:rPr lang="zh-CN" altLang="en-US" b="1" dirty="0">
                <a:solidFill>
                  <a:srgbClr val="FF6600"/>
                </a:solidFill>
              </a:rPr>
              <a:t>数据未准备好</a:t>
            </a:r>
            <a:r>
              <a:rPr lang="zh-CN" altLang="en-US" b="1" dirty="0">
                <a:solidFill>
                  <a:srgbClr val="FF6600"/>
                </a:solidFill>
                <a:latin typeface="Arial" panose="020B0604020202020204" pitchFamily="34" charset="0"/>
              </a:rPr>
              <a:t>”</a:t>
            </a:r>
            <a:r>
              <a:rPr lang="zh-CN" altLang="en-US" b="1" dirty="0">
                <a:solidFill>
                  <a:srgbClr val="FF6600"/>
                </a:solidFill>
              </a:rPr>
              <a:t>信号，于是</a:t>
            </a:r>
            <a:r>
              <a:rPr lang="en-US" altLang="zh-CN" b="1" dirty="0">
                <a:solidFill>
                  <a:srgbClr val="FF6600"/>
                </a:solidFill>
              </a:rPr>
              <a:t>CPU</a:t>
            </a:r>
            <a:r>
              <a:rPr lang="zh-CN" altLang="en-US" b="1" dirty="0">
                <a:solidFill>
                  <a:srgbClr val="FF6600"/>
                </a:solidFill>
              </a:rPr>
              <a:t>会在</a:t>
            </a:r>
            <a:r>
              <a:rPr lang="en-US" altLang="zh-CN" b="1" dirty="0" err="1">
                <a:solidFill>
                  <a:srgbClr val="FF6600"/>
                </a:solidFill>
              </a:rPr>
              <a:t>T3</a:t>
            </a:r>
            <a:r>
              <a:rPr lang="en-US" altLang="zh-CN" b="1" dirty="0">
                <a:solidFill>
                  <a:srgbClr val="FF6600"/>
                </a:solidFill>
              </a:rPr>
              <a:t> </a:t>
            </a:r>
            <a:r>
              <a:rPr lang="zh-CN" altLang="en-US" b="1" dirty="0">
                <a:solidFill>
                  <a:srgbClr val="FF6600"/>
                </a:solidFill>
              </a:rPr>
              <a:t>状态之后插入</a:t>
            </a:r>
            <a:r>
              <a:rPr lang="en-US" altLang="zh-CN" b="1" dirty="0">
                <a:solidFill>
                  <a:srgbClr val="FF6600"/>
                </a:solidFill>
              </a:rPr>
              <a:t>1</a:t>
            </a:r>
            <a:r>
              <a:rPr lang="zh-CN" altLang="en-US" b="1" dirty="0">
                <a:solidFill>
                  <a:srgbClr val="FF6600"/>
                </a:solidFill>
              </a:rPr>
              <a:t>个或多个附加的时钟周期</a:t>
            </a:r>
            <a:r>
              <a:rPr lang="en-US" altLang="zh-CN" b="1" dirty="0">
                <a:solidFill>
                  <a:srgbClr val="FF6600"/>
                </a:solidFill>
              </a:rPr>
              <a:t>Tw</a:t>
            </a:r>
            <a:r>
              <a:rPr lang="zh-CN" altLang="en-US" b="1" dirty="0">
                <a:solidFill>
                  <a:srgbClr val="FF6600"/>
                </a:solidFill>
              </a:rPr>
              <a:t>。</a:t>
            </a:r>
          </a:p>
          <a:p>
            <a:pPr marL="44450" indent="-514350" eaLnBrk="1" hangingPunct="1">
              <a:buAutoNum type="arabicPeriod" startAt="3"/>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39</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1353219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
        <p:nvSpPr>
          <p:cNvPr id="35843" name="Rectangle 3"/>
          <p:cNvSpPr>
            <a:spLocks noGrp="1" noChangeArrowheads="1"/>
          </p:cNvSpPr>
          <p:nvPr>
            <p:ph type="body" idx="1"/>
          </p:nvPr>
        </p:nvSpPr>
        <p:spPr>
          <a:xfrm>
            <a:off x="571500" y="1196752"/>
            <a:ext cx="8001000" cy="4752528"/>
          </a:xfrm>
        </p:spPr>
        <p:txBody>
          <a:bodyPr/>
          <a:lstStyle/>
          <a:p>
            <a:pPr eaLnBrk="1" hangingPunct="1">
              <a:spcBef>
                <a:spcPct val="50000"/>
              </a:spcBef>
            </a:pPr>
            <a:r>
              <a:rPr kumimoji="1" lang="en-US" altLang="zh-CN" b="1" dirty="0" smtClean="0"/>
              <a:t>8086</a:t>
            </a:r>
            <a:r>
              <a:rPr kumimoji="1" lang="zh-CN" altLang="en-US" b="1" dirty="0" smtClean="0"/>
              <a:t>：</a:t>
            </a:r>
            <a:r>
              <a:rPr kumimoji="1" lang="en-US" altLang="zh-CN" b="1" dirty="0" smtClean="0">
                <a:solidFill>
                  <a:srgbClr val="008000"/>
                </a:solidFill>
              </a:rPr>
              <a:t>Intel</a:t>
            </a:r>
            <a:r>
              <a:rPr kumimoji="1" lang="zh-CN" altLang="en-US" b="1" dirty="0" smtClean="0">
                <a:solidFill>
                  <a:srgbClr val="008000"/>
                </a:solidFill>
              </a:rPr>
              <a:t>系列的</a:t>
            </a:r>
            <a:r>
              <a:rPr kumimoji="1" lang="en-US" altLang="zh-CN" b="1" dirty="0" smtClean="0">
                <a:solidFill>
                  <a:srgbClr val="008000"/>
                </a:solidFill>
              </a:rPr>
              <a:t>16</a:t>
            </a:r>
            <a:r>
              <a:rPr kumimoji="1" lang="zh-CN" altLang="en-US" b="1" dirty="0" smtClean="0">
                <a:solidFill>
                  <a:srgbClr val="008000"/>
                </a:solidFill>
              </a:rPr>
              <a:t>位微处理器，</a:t>
            </a:r>
            <a:r>
              <a:rPr kumimoji="1" lang="en-US" altLang="zh-CN" b="1" dirty="0" smtClean="0">
                <a:solidFill>
                  <a:srgbClr val="008000"/>
                </a:solidFill>
              </a:rPr>
              <a:t>16</a:t>
            </a:r>
            <a:r>
              <a:rPr kumimoji="1" lang="zh-CN" altLang="en-US" b="1" dirty="0" smtClean="0">
                <a:solidFill>
                  <a:srgbClr val="008000"/>
                </a:solidFill>
              </a:rPr>
              <a:t>条数据线、</a:t>
            </a:r>
            <a:r>
              <a:rPr kumimoji="1" lang="en-US" altLang="zh-CN" b="1" dirty="0" smtClean="0">
                <a:solidFill>
                  <a:srgbClr val="008000"/>
                </a:solidFill>
              </a:rPr>
              <a:t>20</a:t>
            </a:r>
            <a:r>
              <a:rPr kumimoji="1" lang="zh-CN" altLang="en-US" b="1" dirty="0" smtClean="0">
                <a:solidFill>
                  <a:srgbClr val="008000"/>
                </a:solidFill>
              </a:rPr>
              <a:t>条地址线，可寻址地址范围</a:t>
            </a:r>
            <a:r>
              <a:rPr kumimoji="1" lang="en-US" altLang="zh-CN" b="1" dirty="0" smtClean="0">
                <a:solidFill>
                  <a:srgbClr val="008000"/>
                </a:solidFill>
              </a:rPr>
              <a:t>2</a:t>
            </a:r>
            <a:r>
              <a:rPr kumimoji="1" lang="en-US" altLang="zh-CN" b="1" baseline="30000" dirty="0" smtClean="0">
                <a:solidFill>
                  <a:srgbClr val="008000"/>
                </a:solidFill>
              </a:rPr>
              <a:t>20</a:t>
            </a:r>
            <a:r>
              <a:rPr kumimoji="1" lang="en-US" altLang="zh-CN" b="1" dirty="0" smtClean="0">
                <a:solidFill>
                  <a:srgbClr val="008000"/>
                </a:solidFill>
              </a:rPr>
              <a:t>=</a:t>
            </a:r>
            <a:r>
              <a:rPr kumimoji="1" lang="en-US" altLang="zh-CN" b="1" dirty="0" err="1" smtClean="0">
                <a:solidFill>
                  <a:srgbClr val="008000"/>
                </a:solidFill>
              </a:rPr>
              <a:t>1MB</a:t>
            </a:r>
            <a:r>
              <a:rPr kumimoji="1" lang="zh-CN" altLang="en-US" b="1" dirty="0" smtClean="0">
                <a:solidFill>
                  <a:srgbClr val="008000"/>
                </a:solidFill>
              </a:rPr>
              <a:t>，</a:t>
            </a:r>
            <a:r>
              <a:rPr kumimoji="1" lang="en-US" altLang="zh-CN" b="1" dirty="0" smtClean="0">
                <a:solidFill>
                  <a:srgbClr val="008000"/>
                </a:solidFill>
              </a:rPr>
              <a:t>8086</a:t>
            </a:r>
            <a:r>
              <a:rPr kumimoji="1" lang="zh-CN" altLang="en-US" b="1" dirty="0" smtClean="0">
                <a:solidFill>
                  <a:srgbClr val="008000"/>
                </a:solidFill>
              </a:rPr>
              <a:t>工作时，只要一个 </a:t>
            </a:r>
            <a:r>
              <a:rPr kumimoji="1" lang="en-US" altLang="zh-CN" b="1" dirty="0" err="1" smtClean="0">
                <a:solidFill>
                  <a:srgbClr val="008000"/>
                </a:solidFill>
              </a:rPr>
              <a:t>5V</a:t>
            </a:r>
            <a:r>
              <a:rPr kumimoji="1" lang="en-US" altLang="zh-CN" b="1" dirty="0" smtClean="0">
                <a:solidFill>
                  <a:srgbClr val="008000"/>
                </a:solidFill>
              </a:rPr>
              <a:t> </a:t>
            </a:r>
            <a:r>
              <a:rPr kumimoji="1" lang="zh-CN" altLang="en-US" b="1" dirty="0" smtClean="0">
                <a:solidFill>
                  <a:srgbClr val="008000"/>
                </a:solidFill>
              </a:rPr>
              <a:t>电源和一个时钟，时钟频率为</a:t>
            </a:r>
            <a:r>
              <a:rPr kumimoji="1" lang="en-US" altLang="zh-CN" b="1" dirty="0" err="1" smtClean="0">
                <a:solidFill>
                  <a:srgbClr val="008000"/>
                </a:solidFill>
              </a:rPr>
              <a:t>5MHz</a:t>
            </a:r>
            <a:r>
              <a:rPr kumimoji="1" lang="en-US" altLang="zh-CN" b="1" dirty="0" smtClean="0">
                <a:solidFill>
                  <a:srgbClr val="008000"/>
                </a:solidFill>
              </a:rPr>
              <a:t> </a:t>
            </a:r>
            <a:r>
              <a:rPr kumimoji="1" lang="zh-CN" altLang="en-US" b="1" dirty="0" smtClean="0">
                <a:solidFill>
                  <a:srgbClr val="008000"/>
                </a:solidFill>
              </a:rPr>
              <a:t>。</a:t>
            </a:r>
          </a:p>
          <a:p>
            <a:pPr eaLnBrk="1" hangingPunct="1">
              <a:spcBef>
                <a:spcPct val="50000"/>
              </a:spcBef>
            </a:pPr>
            <a:r>
              <a:rPr kumimoji="1" lang="en-US" altLang="zh-CN" b="1" dirty="0" smtClean="0"/>
              <a:t>8088</a:t>
            </a:r>
            <a:r>
              <a:rPr kumimoji="1" lang="zh-CN" altLang="en-US" b="1" dirty="0" smtClean="0"/>
              <a:t>：</a:t>
            </a:r>
            <a:r>
              <a:rPr kumimoji="1" lang="zh-CN" altLang="en-US" b="1" dirty="0" smtClean="0">
                <a:solidFill>
                  <a:srgbClr val="008000"/>
                </a:solidFill>
              </a:rPr>
              <a:t>内部与</a:t>
            </a:r>
            <a:r>
              <a:rPr kumimoji="1" lang="en-US" altLang="zh-CN" b="1" dirty="0" smtClean="0">
                <a:solidFill>
                  <a:srgbClr val="008000"/>
                </a:solidFill>
              </a:rPr>
              <a:t>8086</a:t>
            </a:r>
            <a:r>
              <a:rPr kumimoji="1" lang="zh-CN" altLang="en-US" b="1" dirty="0" smtClean="0">
                <a:solidFill>
                  <a:srgbClr val="008000"/>
                </a:solidFill>
              </a:rPr>
              <a:t>兼容，也是一个</a:t>
            </a:r>
            <a:r>
              <a:rPr kumimoji="1" lang="en-US" altLang="zh-CN" b="1" dirty="0" smtClean="0">
                <a:solidFill>
                  <a:srgbClr val="008000"/>
                </a:solidFill>
              </a:rPr>
              <a:t>16</a:t>
            </a:r>
            <a:r>
              <a:rPr kumimoji="1" lang="zh-CN" altLang="en-US" b="1" dirty="0" smtClean="0">
                <a:solidFill>
                  <a:srgbClr val="008000"/>
                </a:solidFill>
              </a:rPr>
              <a:t>位微处理器，只是外部数据总线为</a:t>
            </a:r>
            <a:r>
              <a:rPr kumimoji="1" lang="en-US" altLang="zh-CN" b="1" dirty="0" smtClean="0">
                <a:solidFill>
                  <a:srgbClr val="008000"/>
                </a:solidFill>
              </a:rPr>
              <a:t>8</a:t>
            </a:r>
            <a:r>
              <a:rPr kumimoji="1" lang="zh-CN" altLang="en-US" b="1" dirty="0" smtClean="0">
                <a:solidFill>
                  <a:srgbClr val="008000"/>
                </a:solidFill>
              </a:rPr>
              <a:t>位，所以称为准</a:t>
            </a:r>
            <a:r>
              <a:rPr kumimoji="1" lang="en-US" altLang="zh-CN" b="1" dirty="0" smtClean="0">
                <a:solidFill>
                  <a:srgbClr val="008000"/>
                </a:solidFill>
              </a:rPr>
              <a:t>16</a:t>
            </a:r>
            <a:r>
              <a:rPr kumimoji="1" lang="zh-CN" altLang="en-US" b="1" dirty="0" smtClean="0">
                <a:solidFill>
                  <a:srgbClr val="008000"/>
                </a:solidFill>
              </a:rPr>
              <a:t>位微处理器。</a:t>
            </a:r>
            <a:r>
              <a:rPr kumimoji="1" lang="en-US" altLang="zh-CN" b="1" dirty="0" smtClean="0">
                <a:solidFill>
                  <a:srgbClr val="008000"/>
                </a:solidFill>
              </a:rPr>
              <a:t>8088</a:t>
            </a:r>
            <a:r>
              <a:rPr kumimoji="1" lang="zh-CN" altLang="en-US" b="1" dirty="0" smtClean="0">
                <a:solidFill>
                  <a:srgbClr val="008000"/>
                </a:solidFill>
              </a:rPr>
              <a:t>有</a:t>
            </a:r>
            <a:r>
              <a:rPr kumimoji="1" lang="en-US" altLang="zh-CN" b="1" dirty="0" smtClean="0">
                <a:solidFill>
                  <a:srgbClr val="008000"/>
                </a:solidFill>
              </a:rPr>
              <a:t>20</a:t>
            </a:r>
            <a:r>
              <a:rPr kumimoji="1" lang="zh-CN" altLang="en-US" b="1" dirty="0" smtClean="0">
                <a:solidFill>
                  <a:srgbClr val="008000"/>
                </a:solidFill>
              </a:rPr>
              <a:t>根地址线，可寻址的地址空间达</a:t>
            </a:r>
            <a:r>
              <a:rPr kumimoji="1" lang="en-US" altLang="zh-CN" b="1" dirty="0" smtClean="0">
                <a:solidFill>
                  <a:srgbClr val="008000"/>
                </a:solidFill>
              </a:rPr>
              <a:t>2</a:t>
            </a:r>
            <a:r>
              <a:rPr kumimoji="1" lang="en-US" altLang="zh-CN" b="1" baseline="30000" dirty="0" smtClean="0">
                <a:solidFill>
                  <a:srgbClr val="008000"/>
                </a:solidFill>
              </a:rPr>
              <a:t>20</a:t>
            </a:r>
            <a:r>
              <a:rPr kumimoji="1" lang="zh-CN" altLang="en-US" b="1" baseline="30000" dirty="0" smtClean="0">
                <a:solidFill>
                  <a:srgbClr val="008000"/>
                </a:solidFill>
              </a:rPr>
              <a:t>，</a:t>
            </a:r>
            <a:r>
              <a:rPr kumimoji="1" lang="zh-CN" altLang="en-US" b="1" dirty="0" smtClean="0">
                <a:solidFill>
                  <a:srgbClr val="008000"/>
                </a:solidFill>
              </a:rPr>
              <a:t>即</a:t>
            </a:r>
            <a:r>
              <a:rPr kumimoji="1" lang="en-US" altLang="zh-CN" b="1" dirty="0" err="1" smtClean="0">
                <a:solidFill>
                  <a:srgbClr val="008000"/>
                </a:solidFill>
              </a:rPr>
              <a:t>1M</a:t>
            </a:r>
            <a:r>
              <a:rPr kumimoji="1" lang="zh-CN" altLang="en-US" b="1" dirty="0" smtClean="0">
                <a:solidFill>
                  <a:srgbClr val="008000"/>
                </a:solidFill>
              </a:rPr>
              <a:t>字节。 </a:t>
            </a:r>
          </a:p>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a:t>
            </a:fld>
            <a:endParaRPr lang="en-US" altLang="zh-CN" dirty="0"/>
          </a:p>
        </p:txBody>
      </p:sp>
    </p:spTree>
    <p:extLst>
      <p:ext uri="{BB962C8B-B14F-4D97-AF65-F5344CB8AC3E}">
        <p14:creationId xmlns:p14="http://schemas.microsoft.com/office/powerpoint/2010/main" val="34425497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blinds(horizontal)">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blinds(horizontal)">
                                      <p:cBhvr>
                                        <p:cTn id="12" dur="500"/>
                                        <p:tgtEl>
                                          <p:spTgt spid="35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marL="44450" indent="-514350" eaLnBrk="1" hangingPunct="1">
              <a:buAutoNum type="arabicPeriod" startAt="3"/>
            </a:pPr>
            <a:r>
              <a:rPr lang="en-US" altLang="zh-CN" sz="2800" b="1" dirty="0" smtClean="0"/>
              <a:t>8086 </a:t>
            </a:r>
            <a:r>
              <a:rPr lang="zh-CN" altLang="en-US" sz="2800" b="1" dirty="0" smtClean="0"/>
              <a:t>总线周期的概念</a:t>
            </a:r>
            <a:endParaRPr lang="en-US" altLang="zh-CN" sz="2800" b="1" dirty="0" smtClean="0"/>
          </a:p>
          <a:p>
            <a:pPr eaLnBrk="1" hangingPunct="1">
              <a:buNone/>
            </a:pPr>
            <a:r>
              <a:rPr lang="en-US" altLang="zh-CN" b="1" dirty="0">
                <a:solidFill>
                  <a:srgbClr val="FF3300"/>
                </a:solidFill>
              </a:rPr>
              <a:t>Tw</a:t>
            </a:r>
            <a:r>
              <a:rPr lang="zh-CN" altLang="en-US" b="1" dirty="0">
                <a:solidFill>
                  <a:srgbClr val="FF3300"/>
                </a:solidFill>
              </a:rPr>
              <a:t>称为等待状态，在</a:t>
            </a:r>
            <a:r>
              <a:rPr lang="en-US" altLang="zh-CN" b="1" dirty="0">
                <a:solidFill>
                  <a:srgbClr val="FF3300"/>
                </a:solidFill>
              </a:rPr>
              <a:t>Tw</a:t>
            </a:r>
            <a:r>
              <a:rPr lang="zh-CN" altLang="en-US" b="1" dirty="0">
                <a:solidFill>
                  <a:srgbClr val="FF3300"/>
                </a:solidFill>
              </a:rPr>
              <a:t>状态，总线上的信息和</a:t>
            </a:r>
            <a:r>
              <a:rPr lang="en-US" altLang="zh-CN" b="1" dirty="0" err="1">
                <a:solidFill>
                  <a:srgbClr val="FF3300"/>
                </a:solidFill>
              </a:rPr>
              <a:t>T</a:t>
            </a:r>
            <a:r>
              <a:rPr lang="en-US" altLang="zh-CN" b="1" baseline="-25000" dirty="0" err="1">
                <a:solidFill>
                  <a:srgbClr val="FF3300"/>
                </a:solidFill>
              </a:rPr>
              <a:t>3</a:t>
            </a:r>
            <a:r>
              <a:rPr lang="en-US" altLang="zh-CN" b="1" baseline="-25000" dirty="0">
                <a:solidFill>
                  <a:srgbClr val="FF3300"/>
                </a:solidFill>
              </a:rPr>
              <a:t> </a:t>
            </a:r>
            <a:r>
              <a:rPr lang="zh-CN" altLang="en-US" b="1" dirty="0">
                <a:solidFill>
                  <a:srgbClr val="FF3300"/>
                </a:solidFill>
              </a:rPr>
              <a:t>状态的信息一样。当指定的存储器或外设完成数据传送时，便在</a:t>
            </a:r>
            <a:r>
              <a:rPr lang="zh-CN" altLang="en-US" b="1" dirty="0">
                <a:solidFill>
                  <a:srgbClr val="FF3300"/>
                </a:solidFill>
                <a:latin typeface="Arial" panose="020B0604020202020204" pitchFamily="34" charset="0"/>
              </a:rPr>
              <a:t>“</a:t>
            </a:r>
            <a:r>
              <a:rPr lang="en-US" altLang="zh-CN" b="1" dirty="0">
                <a:solidFill>
                  <a:srgbClr val="FF3300"/>
                </a:solidFill>
              </a:rPr>
              <a:t>READY</a:t>
            </a:r>
            <a:r>
              <a:rPr lang="en-US" altLang="zh-CN" b="1" dirty="0">
                <a:solidFill>
                  <a:srgbClr val="FF3300"/>
                </a:solidFill>
                <a:latin typeface="Arial" panose="020B0604020202020204" pitchFamily="34" charset="0"/>
              </a:rPr>
              <a:t>”</a:t>
            </a:r>
            <a:r>
              <a:rPr lang="zh-CN" altLang="en-US" b="1" dirty="0">
                <a:solidFill>
                  <a:srgbClr val="FF3300"/>
                </a:solidFill>
              </a:rPr>
              <a:t>信号线上发出</a:t>
            </a:r>
            <a:r>
              <a:rPr lang="zh-CN" altLang="en-US" b="1" dirty="0">
                <a:solidFill>
                  <a:srgbClr val="FF3300"/>
                </a:solidFill>
                <a:latin typeface="Arial" panose="020B0604020202020204" pitchFamily="34" charset="0"/>
              </a:rPr>
              <a:t>“</a:t>
            </a:r>
            <a:r>
              <a:rPr lang="zh-CN" altLang="en-US" b="1" dirty="0">
                <a:solidFill>
                  <a:srgbClr val="FF3300"/>
                </a:solidFill>
              </a:rPr>
              <a:t>准备好</a:t>
            </a:r>
            <a:r>
              <a:rPr lang="zh-CN" altLang="en-US" b="1" dirty="0">
                <a:solidFill>
                  <a:srgbClr val="FF3300"/>
                </a:solidFill>
                <a:latin typeface="Arial" panose="020B0604020202020204" pitchFamily="34" charset="0"/>
              </a:rPr>
              <a:t>”</a:t>
            </a:r>
            <a:r>
              <a:rPr lang="zh-CN" altLang="en-US" b="1" dirty="0">
                <a:solidFill>
                  <a:srgbClr val="FF3300"/>
                </a:solidFill>
              </a:rPr>
              <a:t>信号，</a:t>
            </a:r>
            <a:r>
              <a:rPr lang="en-US" altLang="zh-CN" b="1" dirty="0">
                <a:solidFill>
                  <a:srgbClr val="FF3300"/>
                </a:solidFill>
              </a:rPr>
              <a:t>CPU</a:t>
            </a:r>
            <a:r>
              <a:rPr lang="zh-CN" altLang="en-US" b="1" dirty="0">
                <a:solidFill>
                  <a:srgbClr val="FF3300"/>
                </a:solidFill>
              </a:rPr>
              <a:t>接受到信号，会自动脱离</a:t>
            </a:r>
            <a:r>
              <a:rPr lang="en-US" altLang="zh-CN" b="1" dirty="0">
                <a:solidFill>
                  <a:srgbClr val="FF3300"/>
                </a:solidFill>
              </a:rPr>
              <a:t>Tw</a:t>
            </a:r>
            <a:r>
              <a:rPr lang="zh-CN" altLang="en-US" b="1" dirty="0">
                <a:solidFill>
                  <a:srgbClr val="FF3300"/>
                </a:solidFill>
              </a:rPr>
              <a:t>状态而进入</a:t>
            </a:r>
            <a:r>
              <a:rPr lang="en-US" altLang="zh-CN" b="1" dirty="0" err="1">
                <a:solidFill>
                  <a:srgbClr val="FF3300"/>
                </a:solidFill>
              </a:rPr>
              <a:t>T</a:t>
            </a:r>
            <a:r>
              <a:rPr lang="en-US" altLang="zh-CN" b="1" baseline="-25000" dirty="0" err="1">
                <a:solidFill>
                  <a:srgbClr val="FF3300"/>
                </a:solidFill>
              </a:rPr>
              <a:t>4</a:t>
            </a:r>
            <a:r>
              <a:rPr lang="zh-CN" altLang="en-US" b="1" dirty="0">
                <a:solidFill>
                  <a:srgbClr val="FF3300"/>
                </a:solidFill>
              </a:rPr>
              <a:t>状态。</a:t>
            </a:r>
          </a:p>
          <a:p>
            <a:pPr marL="44450" indent="-514350" eaLnBrk="1" hangingPunct="1">
              <a:buAutoNum type="arabicPeriod" startAt="3"/>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40</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pic>
        <p:nvPicPr>
          <p:cNvPr id="5" name="Picture 4" descr="wx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022" y="4160837"/>
            <a:ext cx="78486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0499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marL="44450" indent="-514350" eaLnBrk="1" hangingPunct="1">
              <a:buAutoNum type="arabicPeriod" startAt="3"/>
            </a:pPr>
            <a:r>
              <a:rPr lang="en-US" altLang="zh-CN" sz="2800" b="1" dirty="0" smtClean="0"/>
              <a:t>8086 </a:t>
            </a:r>
            <a:r>
              <a:rPr lang="zh-CN" altLang="en-US" sz="2800" b="1" dirty="0" smtClean="0"/>
              <a:t>总线周期的概念</a:t>
            </a:r>
            <a:endParaRPr lang="en-US" altLang="zh-CN" sz="2800" b="1" dirty="0" smtClean="0"/>
          </a:p>
          <a:p>
            <a:pPr eaLnBrk="1" hangingPunct="1">
              <a:buNone/>
            </a:pPr>
            <a:r>
              <a:rPr lang="zh-CN" altLang="en-US" b="1" dirty="0">
                <a:solidFill>
                  <a:srgbClr val="008000"/>
                </a:solidFill>
              </a:rPr>
              <a:t>⑤ 在</a:t>
            </a:r>
            <a:r>
              <a:rPr lang="en-US" altLang="zh-CN" b="1" dirty="0" err="1">
                <a:solidFill>
                  <a:srgbClr val="008000"/>
                </a:solidFill>
              </a:rPr>
              <a:t>T</a:t>
            </a:r>
            <a:r>
              <a:rPr lang="en-US" altLang="zh-CN" b="1" baseline="-25000" dirty="0" err="1">
                <a:solidFill>
                  <a:srgbClr val="008000"/>
                </a:solidFill>
              </a:rPr>
              <a:t>4</a:t>
            </a:r>
            <a:r>
              <a:rPr lang="zh-CN" altLang="en-US" b="1" dirty="0">
                <a:solidFill>
                  <a:srgbClr val="008000"/>
                </a:solidFill>
              </a:rPr>
              <a:t>状态，总线周期结束。</a:t>
            </a:r>
          </a:p>
          <a:p>
            <a:pPr eaLnBrk="1" hangingPunct="1">
              <a:buNone/>
            </a:pPr>
            <a:r>
              <a:rPr lang="zh-CN" altLang="en-US" dirty="0"/>
              <a:t>说明：</a:t>
            </a:r>
            <a:r>
              <a:rPr lang="zh-CN" altLang="en-US" b="1" dirty="0"/>
              <a:t>如果在</a:t>
            </a:r>
            <a:r>
              <a:rPr lang="en-US" altLang="zh-CN" b="1" dirty="0"/>
              <a:t>1</a:t>
            </a:r>
            <a:r>
              <a:rPr lang="zh-CN" altLang="en-US" b="1" dirty="0"/>
              <a:t>个总线周期之后，</a:t>
            </a:r>
            <a:r>
              <a:rPr lang="en-US" altLang="zh-CN" b="1" dirty="0"/>
              <a:t>CPU</a:t>
            </a:r>
            <a:r>
              <a:rPr lang="zh-CN" altLang="en-US" b="1" dirty="0"/>
              <a:t>没有访问内存和</a:t>
            </a:r>
            <a:r>
              <a:rPr lang="en-US" altLang="zh-CN" b="1" dirty="0"/>
              <a:t>I/O</a:t>
            </a:r>
            <a:r>
              <a:rPr lang="zh-CN" altLang="en-US" b="1" dirty="0"/>
              <a:t>接口的要求，则系统总线处于空闲状态，此时，执行空闲周期。</a:t>
            </a:r>
          </a:p>
          <a:p>
            <a:pPr marL="44450" indent="-514350" eaLnBrk="1" hangingPunct="1">
              <a:buAutoNum type="arabicPeriod" startAt="3"/>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41</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13786044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marL="44450" indent="-514350" eaLnBrk="1" hangingPunct="1">
              <a:buAutoNum type="arabicPeriod" startAt="3"/>
            </a:pPr>
            <a:r>
              <a:rPr lang="en-US" altLang="zh-CN" sz="2800" b="1" dirty="0" smtClean="0"/>
              <a:t>8086 </a:t>
            </a:r>
            <a:r>
              <a:rPr lang="zh-CN" altLang="en-US" sz="2800" b="1" dirty="0" smtClean="0"/>
              <a:t>总线周期的概念</a:t>
            </a:r>
            <a:endParaRPr lang="en-US" altLang="zh-CN" sz="2800" b="1" dirty="0" smtClean="0"/>
          </a:p>
          <a:p>
            <a:pPr indent="0" eaLnBrk="1" hangingPunct="1">
              <a:buNone/>
            </a:pPr>
            <a:r>
              <a:rPr lang="en-US" altLang="zh-CN" dirty="0"/>
              <a:t>CPU</a:t>
            </a:r>
            <a:r>
              <a:rPr lang="zh-CN" altLang="en-US" dirty="0"/>
              <a:t>在</a:t>
            </a:r>
            <a:r>
              <a:rPr lang="en-US" altLang="zh-CN" dirty="0"/>
              <a:t>4</a:t>
            </a:r>
            <a:r>
              <a:rPr lang="zh-CN" altLang="en-US" dirty="0"/>
              <a:t>个状态中的基本</a:t>
            </a:r>
            <a:r>
              <a:rPr lang="zh-CN" altLang="en-US" dirty="0" smtClean="0"/>
              <a:t>作用</a:t>
            </a:r>
            <a:endParaRPr lang="en-US" altLang="zh-CN" dirty="0" smtClean="0"/>
          </a:p>
          <a:p>
            <a:pPr indent="0" eaLnBrk="1" hangingPunct="1">
              <a:buNone/>
            </a:pPr>
            <a:r>
              <a:rPr lang="en-US" altLang="zh-CN" dirty="0">
                <a:solidFill>
                  <a:srgbClr val="C00000"/>
                </a:solidFill>
              </a:rPr>
              <a:t>① </a:t>
            </a:r>
            <a:r>
              <a:rPr lang="zh-CN" altLang="en-US" dirty="0">
                <a:solidFill>
                  <a:srgbClr val="C00000"/>
                </a:solidFill>
              </a:rPr>
              <a:t>在</a:t>
            </a:r>
            <a:r>
              <a:rPr lang="en-US" altLang="zh-CN" dirty="0" err="1">
                <a:solidFill>
                  <a:srgbClr val="C00000"/>
                </a:solidFill>
              </a:rPr>
              <a:t>T1</a:t>
            </a:r>
            <a:r>
              <a:rPr lang="zh-CN" altLang="en-US" dirty="0">
                <a:solidFill>
                  <a:srgbClr val="C00000"/>
                </a:solidFill>
              </a:rPr>
              <a:t>状态，</a:t>
            </a:r>
            <a:r>
              <a:rPr lang="en-US" altLang="zh-CN" dirty="0">
                <a:solidFill>
                  <a:srgbClr val="C00000"/>
                </a:solidFill>
              </a:rPr>
              <a:t>CPU</a:t>
            </a:r>
            <a:r>
              <a:rPr lang="zh-CN" altLang="en-US" dirty="0">
                <a:solidFill>
                  <a:srgbClr val="C00000"/>
                </a:solidFill>
              </a:rPr>
              <a:t>往多路复用总线上发送地址信息，以选中所要寻址的存储单元或外设端口的地址。</a:t>
            </a:r>
          </a:p>
          <a:p>
            <a:pPr eaLnBrk="1" hangingPunct="1">
              <a:buFontTx/>
              <a:buNone/>
            </a:pPr>
            <a:r>
              <a:rPr lang="zh-CN" altLang="en-US" dirty="0">
                <a:solidFill>
                  <a:srgbClr val="3366FF"/>
                </a:solidFill>
              </a:rPr>
              <a:t> </a:t>
            </a:r>
            <a:r>
              <a:rPr lang="zh-CN" altLang="en-US" dirty="0" smtClean="0">
                <a:solidFill>
                  <a:srgbClr val="3366FF"/>
                </a:solidFill>
              </a:rPr>
              <a:t>②</a:t>
            </a:r>
            <a:r>
              <a:rPr lang="zh-CN" altLang="en-US" dirty="0">
                <a:solidFill>
                  <a:srgbClr val="3366FF"/>
                </a:solidFill>
              </a:rPr>
              <a:t>在</a:t>
            </a:r>
            <a:r>
              <a:rPr lang="en-US" altLang="zh-CN" dirty="0" err="1">
                <a:solidFill>
                  <a:srgbClr val="3366FF"/>
                </a:solidFill>
              </a:rPr>
              <a:t>T2</a:t>
            </a:r>
            <a:r>
              <a:rPr lang="zh-CN" altLang="en-US" dirty="0">
                <a:solidFill>
                  <a:srgbClr val="3366FF"/>
                </a:solidFill>
              </a:rPr>
              <a:t>状态，</a:t>
            </a:r>
            <a:r>
              <a:rPr lang="en-US" altLang="zh-CN" dirty="0">
                <a:solidFill>
                  <a:srgbClr val="3366FF"/>
                </a:solidFill>
              </a:rPr>
              <a:t>CPU</a:t>
            </a:r>
            <a:r>
              <a:rPr lang="zh-CN" altLang="en-US" dirty="0">
                <a:solidFill>
                  <a:srgbClr val="3366FF"/>
                </a:solidFill>
              </a:rPr>
              <a:t>从总线上撤消地址，并使总线的低</a:t>
            </a:r>
            <a:r>
              <a:rPr lang="en-US" altLang="zh-CN" dirty="0">
                <a:solidFill>
                  <a:srgbClr val="3366FF"/>
                </a:solidFill>
              </a:rPr>
              <a:t>16</a:t>
            </a:r>
            <a:r>
              <a:rPr lang="zh-CN" altLang="en-US" dirty="0">
                <a:solidFill>
                  <a:srgbClr val="3366FF"/>
                </a:solidFill>
              </a:rPr>
              <a:t>位浮置成高阻状态，为传送数据做准备。总线的最高</a:t>
            </a:r>
            <a:r>
              <a:rPr lang="en-US" altLang="zh-CN" dirty="0">
                <a:solidFill>
                  <a:srgbClr val="3366FF"/>
                </a:solidFill>
              </a:rPr>
              <a:t>4</a:t>
            </a:r>
            <a:r>
              <a:rPr lang="zh-CN" altLang="en-US" dirty="0">
                <a:solidFill>
                  <a:srgbClr val="3366FF"/>
                </a:solidFill>
              </a:rPr>
              <a:t>位用来输出本总线周期的状态信息。用来表示中断允许标志、当前正在使用的段寄存器名等。</a:t>
            </a:r>
          </a:p>
          <a:p>
            <a:pPr indent="0"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42</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7054290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marL="44450" indent="-514350" eaLnBrk="1" hangingPunct="1">
              <a:buAutoNum type="arabicPeriod" startAt="3"/>
            </a:pPr>
            <a:r>
              <a:rPr lang="en-US" altLang="zh-CN" sz="2800" b="1" dirty="0" smtClean="0"/>
              <a:t>8086 </a:t>
            </a:r>
            <a:r>
              <a:rPr lang="zh-CN" altLang="en-US" sz="2800" b="1" dirty="0" smtClean="0"/>
              <a:t>总线周期的概念</a:t>
            </a:r>
            <a:endParaRPr lang="en-US" altLang="zh-CN" sz="2800" b="1" dirty="0" smtClean="0"/>
          </a:p>
          <a:p>
            <a:pPr indent="0" eaLnBrk="1" hangingPunct="1">
              <a:buNone/>
            </a:pPr>
            <a:r>
              <a:rPr lang="en-US" altLang="zh-CN" dirty="0"/>
              <a:t>CPU</a:t>
            </a:r>
            <a:r>
              <a:rPr lang="zh-CN" altLang="en-US" dirty="0"/>
              <a:t>在</a:t>
            </a:r>
            <a:r>
              <a:rPr lang="en-US" altLang="zh-CN" dirty="0"/>
              <a:t>4</a:t>
            </a:r>
            <a:r>
              <a:rPr lang="zh-CN" altLang="en-US" dirty="0"/>
              <a:t>个状态中的基本</a:t>
            </a:r>
            <a:r>
              <a:rPr lang="zh-CN" altLang="en-US" dirty="0" smtClean="0"/>
              <a:t>作用</a:t>
            </a:r>
            <a:endParaRPr lang="en-US" altLang="zh-CN" dirty="0" smtClean="0"/>
          </a:p>
          <a:p>
            <a:pPr indent="0" eaLnBrk="1" hangingPunct="1">
              <a:buNone/>
            </a:pPr>
            <a:r>
              <a:rPr lang="zh-CN" altLang="en-US" dirty="0">
                <a:solidFill>
                  <a:srgbClr val="C00000"/>
                </a:solidFill>
              </a:rPr>
              <a:t>③在</a:t>
            </a:r>
            <a:r>
              <a:rPr lang="en-US" altLang="zh-CN" dirty="0" err="1">
                <a:solidFill>
                  <a:srgbClr val="C00000"/>
                </a:solidFill>
              </a:rPr>
              <a:t>T3</a:t>
            </a:r>
            <a:r>
              <a:rPr lang="zh-CN" altLang="en-US" dirty="0">
                <a:solidFill>
                  <a:srgbClr val="C00000"/>
                </a:solidFill>
              </a:rPr>
              <a:t>状态，多路总线的高</a:t>
            </a:r>
            <a:r>
              <a:rPr lang="en-US" altLang="zh-CN" dirty="0">
                <a:solidFill>
                  <a:srgbClr val="C00000"/>
                </a:solidFill>
              </a:rPr>
              <a:t>4</a:t>
            </a:r>
            <a:r>
              <a:rPr lang="zh-CN" altLang="en-US" dirty="0">
                <a:solidFill>
                  <a:srgbClr val="C00000"/>
                </a:solidFill>
              </a:rPr>
              <a:t>位继续提供状态信息，而其低</a:t>
            </a:r>
            <a:r>
              <a:rPr lang="en-US" altLang="zh-CN" dirty="0">
                <a:solidFill>
                  <a:srgbClr val="C00000"/>
                </a:solidFill>
              </a:rPr>
              <a:t>16</a:t>
            </a:r>
            <a:r>
              <a:rPr lang="zh-CN" altLang="en-US" dirty="0">
                <a:solidFill>
                  <a:srgbClr val="C00000"/>
                </a:solidFill>
              </a:rPr>
              <a:t>位（对</a:t>
            </a:r>
            <a:r>
              <a:rPr lang="en-US" altLang="zh-CN" dirty="0" err="1">
                <a:solidFill>
                  <a:srgbClr val="C00000"/>
                </a:solidFill>
              </a:rPr>
              <a:t>8088CPU</a:t>
            </a:r>
            <a:r>
              <a:rPr lang="zh-CN" altLang="en-US" dirty="0">
                <a:solidFill>
                  <a:srgbClr val="C00000"/>
                </a:solidFill>
              </a:rPr>
              <a:t>则为低</a:t>
            </a:r>
            <a:r>
              <a:rPr lang="en-US" altLang="zh-CN" dirty="0">
                <a:solidFill>
                  <a:srgbClr val="C00000"/>
                </a:solidFill>
              </a:rPr>
              <a:t>8</a:t>
            </a:r>
            <a:r>
              <a:rPr lang="zh-CN" altLang="en-US" dirty="0">
                <a:solidFill>
                  <a:srgbClr val="C00000"/>
                </a:solidFill>
              </a:rPr>
              <a:t>位）上将出现由</a:t>
            </a:r>
            <a:r>
              <a:rPr lang="en-US" altLang="zh-CN" dirty="0">
                <a:solidFill>
                  <a:srgbClr val="C00000"/>
                </a:solidFill>
              </a:rPr>
              <a:t>CPU</a:t>
            </a:r>
            <a:r>
              <a:rPr lang="zh-CN" altLang="en-US" dirty="0">
                <a:solidFill>
                  <a:srgbClr val="C00000"/>
                </a:solidFill>
              </a:rPr>
              <a:t>写出的数据或者</a:t>
            </a:r>
            <a:r>
              <a:rPr lang="en-US" altLang="zh-CN" dirty="0">
                <a:solidFill>
                  <a:srgbClr val="C00000"/>
                </a:solidFill>
              </a:rPr>
              <a:t>CPU</a:t>
            </a:r>
            <a:r>
              <a:rPr lang="zh-CN" altLang="en-US" dirty="0">
                <a:solidFill>
                  <a:srgbClr val="C00000"/>
                </a:solidFill>
              </a:rPr>
              <a:t>从存储器或端口读入的数据。</a:t>
            </a:r>
          </a:p>
          <a:p>
            <a:pPr indent="0" eaLnBrk="1" hangingPunct="1">
              <a:buNone/>
            </a:pPr>
            <a:r>
              <a:rPr lang="zh-CN" altLang="en-US" b="1" dirty="0" smtClean="0">
                <a:solidFill>
                  <a:srgbClr val="3366FF"/>
                </a:solidFill>
              </a:rPr>
              <a:t>④</a:t>
            </a:r>
            <a:r>
              <a:rPr lang="zh-CN" altLang="en-US" b="1" dirty="0">
                <a:solidFill>
                  <a:srgbClr val="3366FF"/>
                </a:solidFill>
              </a:rPr>
              <a:t>在</a:t>
            </a:r>
            <a:r>
              <a:rPr lang="en-US" altLang="zh-CN" b="1" dirty="0" err="1">
                <a:solidFill>
                  <a:srgbClr val="3366FF"/>
                </a:solidFill>
              </a:rPr>
              <a:t>T4</a:t>
            </a:r>
            <a:r>
              <a:rPr lang="zh-CN" altLang="en-US" b="1" dirty="0">
                <a:solidFill>
                  <a:srgbClr val="3366FF"/>
                </a:solidFill>
              </a:rPr>
              <a:t>状态，总线周期结束。</a:t>
            </a:r>
          </a:p>
          <a:p>
            <a:pPr indent="0"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43</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9619108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74204" y="1052736"/>
            <a:ext cx="7958236" cy="5040560"/>
          </a:xfrm>
        </p:spPr>
        <p:txBody>
          <a:bodyPr/>
          <a:lstStyle/>
          <a:p>
            <a:pPr indent="0" eaLnBrk="1" hangingPunct="1">
              <a:buNone/>
            </a:pPr>
            <a:r>
              <a:rPr lang="zh-CN" altLang="en-US" sz="2800" dirty="0" smtClean="0"/>
              <a:t>小结</a:t>
            </a:r>
            <a:endParaRPr lang="en-US" altLang="zh-CN" sz="2800" dirty="0" smtClean="0"/>
          </a:p>
          <a:p>
            <a:pPr eaLnBrk="1" hangingPunct="1"/>
            <a:r>
              <a:rPr lang="zh-CN" altLang="en-US" dirty="0"/>
              <a:t>采用并行流水线工作方式</a:t>
            </a:r>
          </a:p>
          <a:p>
            <a:pPr eaLnBrk="1" hangingPunct="1">
              <a:buNone/>
            </a:pPr>
            <a:r>
              <a:rPr lang="zh-CN" altLang="en-US" dirty="0"/>
              <a:t>   </a:t>
            </a:r>
            <a:r>
              <a:rPr lang="zh-CN" altLang="en-US" dirty="0">
                <a:solidFill>
                  <a:schemeClr val="hlink"/>
                </a:solidFill>
                <a:latin typeface="宋体" panose="02010600030101010101" pitchFamily="2" charset="-122"/>
              </a:rPr>
              <a:t>——</a:t>
            </a:r>
            <a:r>
              <a:rPr lang="zh-CN" altLang="en-US" dirty="0">
                <a:solidFill>
                  <a:schemeClr val="hlink"/>
                </a:solidFill>
              </a:rPr>
              <a:t> 通过设置指令预取队列实现</a:t>
            </a:r>
          </a:p>
          <a:p>
            <a:pPr eaLnBrk="1" hangingPunct="1">
              <a:spcBef>
                <a:spcPct val="50000"/>
              </a:spcBef>
              <a:spcAft>
                <a:spcPct val="10000"/>
              </a:spcAft>
            </a:pPr>
            <a:r>
              <a:rPr lang="zh-CN" altLang="en-US" dirty="0"/>
              <a:t>对内存空间实行分段管理</a:t>
            </a:r>
          </a:p>
          <a:p>
            <a:pPr eaLnBrk="1" hangingPunct="1">
              <a:buNone/>
            </a:pPr>
            <a:r>
              <a:rPr lang="zh-CN" altLang="en-US" dirty="0">
                <a:solidFill>
                  <a:srgbClr val="FFFF00"/>
                </a:solidFill>
                <a:ea typeface="隶书" panose="02010509060101010101" pitchFamily="49" charset="-122"/>
              </a:rPr>
              <a:t>   </a:t>
            </a:r>
            <a:r>
              <a:rPr lang="zh-CN" altLang="en-US" dirty="0">
                <a:solidFill>
                  <a:schemeClr val="hlink"/>
                </a:solidFill>
                <a:latin typeface="宋体" panose="02010600030101010101" pitchFamily="2" charset="-122"/>
              </a:rPr>
              <a:t>——</a:t>
            </a:r>
            <a:r>
              <a:rPr lang="zh-CN" altLang="en-US" dirty="0">
                <a:solidFill>
                  <a:schemeClr val="hlink"/>
                </a:solidFill>
              </a:rPr>
              <a:t> </a:t>
            </a:r>
            <a:r>
              <a:rPr lang="zh-CN" altLang="en-US" dirty="0">
                <a:solidFill>
                  <a:srgbClr val="FF0000"/>
                </a:solidFill>
                <a:latin typeface="宋体" panose="02010600030101010101" pitchFamily="2" charset="-122"/>
              </a:rPr>
              <a:t>将内存分为4个段并设置地址段寄存器，以实</a:t>
            </a:r>
          </a:p>
          <a:p>
            <a:pPr eaLnBrk="1" hangingPunct="1">
              <a:buNone/>
            </a:pPr>
            <a:r>
              <a:rPr lang="zh-CN" altLang="en-US" dirty="0">
                <a:solidFill>
                  <a:srgbClr val="FF0000"/>
                </a:solidFill>
                <a:latin typeface="宋体" panose="02010600030101010101" pitchFamily="2" charset="-122"/>
              </a:rPr>
              <a:t>       现对1</a:t>
            </a:r>
            <a:r>
              <a:rPr lang="en-US" altLang="zh-CN" dirty="0">
                <a:solidFill>
                  <a:srgbClr val="FF0000"/>
                </a:solidFill>
                <a:latin typeface="宋体" panose="02010600030101010101" pitchFamily="2" charset="-122"/>
              </a:rPr>
              <a:t>MB</a:t>
            </a:r>
            <a:r>
              <a:rPr lang="zh-CN" altLang="en-US" dirty="0">
                <a:solidFill>
                  <a:srgbClr val="FF0000"/>
                </a:solidFill>
                <a:latin typeface="宋体" panose="02010600030101010101" pitchFamily="2" charset="-122"/>
              </a:rPr>
              <a:t>空间的寻址</a:t>
            </a:r>
          </a:p>
          <a:p>
            <a:pPr eaLnBrk="1" hangingPunct="1">
              <a:spcBef>
                <a:spcPct val="55000"/>
              </a:spcBef>
            </a:pPr>
            <a:r>
              <a:rPr lang="zh-CN" altLang="en-US" dirty="0"/>
              <a:t>支持多处理器系统</a:t>
            </a:r>
          </a:p>
          <a:p>
            <a:pPr indent="0" eaLnBrk="1" hangingPunct="1">
              <a:buNone/>
            </a:pPr>
            <a:endParaRPr lang="en-US" altLang="zh-CN" sz="2800" dirty="0" smtClean="0"/>
          </a:p>
          <a:p>
            <a:pPr indent="0"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44</a:t>
            </a:fld>
            <a:endParaRPr lang="en-US" altLang="zh-CN" dirty="0"/>
          </a:p>
        </p:txBody>
      </p:sp>
      <p:sp>
        <p:nvSpPr>
          <p:cNvPr id="6"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
        <p:nvSpPr>
          <p:cNvPr id="5" name="AutoShape 6"/>
          <p:cNvSpPr>
            <a:spLocks noChangeArrowheads="1"/>
          </p:cNvSpPr>
          <p:nvPr/>
        </p:nvSpPr>
        <p:spPr bwMode="auto">
          <a:xfrm>
            <a:off x="5796136" y="1602341"/>
            <a:ext cx="2189956" cy="1264438"/>
          </a:xfrm>
          <a:prstGeom prst="cloudCallout">
            <a:avLst>
              <a:gd name="adj1" fmla="val -72052"/>
              <a:gd name="adj2" fmla="val 30882"/>
            </a:avLst>
          </a:prstGeom>
          <a:solidFill>
            <a:srgbClr val="33CCCC"/>
          </a:solidFill>
          <a:ln w="12700" cap="sq">
            <a:solidFill>
              <a:srgbClr val="33CCCC"/>
            </a:solidFill>
            <a:round/>
            <a:headEnd type="none" w="sm" len="sm"/>
            <a:tailEnd type="none" w="sm" len="sm"/>
          </a:ln>
        </p:spPr>
        <p:txBody>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lgn="ctr"/>
            <a:r>
              <a:rPr kumimoji="1" lang="en-US" altLang="zh-CN" sz="2400" b="1" dirty="0">
                <a:latin typeface="Times New Roman" panose="02020603050405020304" pitchFamily="18" charset="0"/>
              </a:rPr>
              <a:t>CPU</a:t>
            </a:r>
            <a:r>
              <a:rPr kumimoji="1" lang="zh-CN" altLang="en-US" sz="2400" b="1" dirty="0">
                <a:latin typeface="Times New Roman" panose="02020603050405020304" pitchFamily="18" charset="0"/>
              </a:rPr>
              <a:t>内部结构</a:t>
            </a:r>
          </a:p>
        </p:txBody>
      </p:sp>
      <p:sp>
        <p:nvSpPr>
          <p:cNvPr id="7" name="AutoShape 7"/>
          <p:cNvSpPr>
            <a:spLocks noChangeArrowheads="1"/>
          </p:cNvSpPr>
          <p:nvPr/>
        </p:nvSpPr>
        <p:spPr bwMode="auto">
          <a:xfrm>
            <a:off x="6126957" y="4353319"/>
            <a:ext cx="2448247" cy="863600"/>
          </a:xfrm>
          <a:prstGeom prst="cloudCallout">
            <a:avLst>
              <a:gd name="adj1" fmla="val -85569"/>
              <a:gd name="adj2" fmla="val -63787"/>
            </a:avLst>
          </a:prstGeom>
          <a:solidFill>
            <a:srgbClr val="33CCCC"/>
          </a:solidFill>
          <a:ln w="12700" cap="sq">
            <a:solidFill>
              <a:srgbClr val="33CCCC"/>
            </a:solidFill>
            <a:round/>
            <a:headEnd type="none" w="sm" len="sm"/>
            <a:tailEnd type="none" w="sm" len="sm"/>
          </a:ln>
        </p:spPr>
        <p:txBody>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lgn="ctr"/>
            <a:r>
              <a:rPr kumimoji="1" lang="zh-CN" altLang="en-US" sz="2400" b="1" dirty="0">
                <a:latin typeface="Times New Roman" panose="02020603050405020304" pitchFamily="18" charset="0"/>
              </a:rPr>
              <a:t>存储器寻址部分</a:t>
            </a:r>
          </a:p>
        </p:txBody>
      </p:sp>
      <p:sp>
        <p:nvSpPr>
          <p:cNvPr id="8" name="AutoShape 8"/>
          <p:cNvSpPr>
            <a:spLocks noChangeArrowheads="1"/>
          </p:cNvSpPr>
          <p:nvPr/>
        </p:nvSpPr>
        <p:spPr bwMode="auto">
          <a:xfrm>
            <a:off x="4427984" y="5368031"/>
            <a:ext cx="1931987" cy="719138"/>
          </a:xfrm>
          <a:prstGeom prst="cloudCallout">
            <a:avLst>
              <a:gd name="adj1" fmla="val -89469"/>
              <a:gd name="adj2" fmla="val -18214"/>
            </a:avLst>
          </a:prstGeom>
          <a:solidFill>
            <a:srgbClr val="33CCCC"/>
          </a:solidFill>
          <a:ln w="12700" cap="sq">
            <a:solidFill>
              <a:srgbClr val="33CCCC"/>
            </a:solidFill>
            <a:round/>
            <a:headEnd type="none" w="sm" len="sm"/>
            <a:tailEnd type="none" w="sm" len="sm"/>
          </a:ln>
        </p:spPr>
        <p:txBody>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lgn="ctr"/>
            <a:r>
              <a:rPr kumimoji="1" lang="zh-CN" altLang="en-US" sz="2400" b="1" dirty="0">
                <a:latin typeface="Times New Roman" panose="02020603050405020304" pitchFamily="18" charset="0"/>
              </a:rPr>
              <a:t>工作模式</a:t>
            </a:r>
          </a:p>
        </p:txBody>
      </p:sp>
    </p:spTree>
    <p:extLst>
      <p:ext uri="{BB962C8B-B14F-4D97-AF65-F5344CB8AC3E}">
        <p14:creationId xmlns:p14="http://schemas.microsoft.com/office/powerpoint/2010/main" val="2338535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p:txBody>
          <a:bodyPr/>
          <a:lstStyle/>
          <a:p>
            <a:pPr eaLnBrk="1" hangingPunct="1">
              <a:buNone/>
            </a:pPr>
            <a:r>
              <a:rPr lang="en-US" altLang="zh-CN" sz="2800" b="1" dirty="0"/>
              <a:t>1</a:t>
            </a:r>
            <a:r>
              <a:rPr lang="en-US" altLang="zh-CN" sz="2800" b="1" dirty="0" smtClean="0"/>
              <a:t>. </a:t>
            </a:r>
            <a:r>
              <a:rPr lang="zh-CN" altLang="en-US" sz="2800" b="1" dirty="0" smtClean="0"/>
              <a:t>最小</a:t>
            </a:r>
            <a:r>
              <a:rPr lang="zh-CN" altLang="en-US" sz="2800" b="1" dirty="0"/>
              <a:t>模式和最大模式的概念 </a:t>
            </a:r>
          </a:p>
          <a:p>
            <a:pPr eaLnBrk="1" hangingPunct="1">
              <a:spcBef>
                <a:spcPct val="50000"/>
              </a:spcBef>
              <a:buClrTx/>
              <a:buFontTx/>
              <a:buNone/>
            </a:pPr>
            <a:r>
              <a:rPr kumimoji="1" lang="zh-CN" altLang="en-US" b="1" dirty="0" smtClean="0"/>
              <a:t>       根据</a:t>
            </a:r>
            <a:r>
              <a:rPr kumimoji="1" lang="zh-CN" altLang="en-US" b="1" dirty="0"/>
              <a:t>所连的存储器和外设规模的不同，使它们可以在两种模式下</a:t>
            </a:r>
            <a:r>
              <a:rPr kumimoji="1" lang="zh-CN" altLang="en-US" b="1" dirty="0" smtClean="0"/>
              <a:t>工作：</a:t>
            </a:r>
            <a:endParaRPr kumimoji="1" lang="en-US" altLang="zh-CN" b="1" dirty="0" smtClean="0"/>
          </a:p>
          <a:p>
            <a:pPr eaLnBrk="1" hangingPunct="1">
              <a:spcBef>
                <a:spcPct val="50000"/>
              </a:spcBef>
              <a:buClrTx/>
              <a:buFontTx/>
              <a:buNone/>
            </a:pPr>
            <a:r>
              <a:rPr lang="en-US" altLang="zh-CN" dirty="0" smtClean="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最小模式</a:t>
            </a:r>
            <a:r>
              <a:rPr lang="en-US" altLang="zh-CN" dirty="0" smtClean="0">
                <a:latin typeface="宋体" panose="02010600030101010101" pitchFamily="2" charset="-122"/>
              </a:rPr>
              <a:t>:</a:t>
            </a:r>
            <a:r>
              <a:rPr lang="zh-CN" altLang="en-US" b="1" dirty="0" smtClean="0">
                <a:solidFill>
                  <a:srgbClr val="008000"/>
                </a:solidFill>
                <a:latin typeface="宋体" panose="02010600030101010101" pitchFamily="2" charset="-122"/>
              </a:rPr>
              <a:t>在</a:t>
            </a:r>
            <a:r>
              <a:rPr lang="zh-CN" altLang="en-US" b="1" dirty="0">
                <a:solidFill>
                  <a:srgbClr val="008000"/>
                </a:solidFill>
                <a:latin typeface="宋体" panose="02010600030101010101" pitchFamily="2" charset="-122"/>
              </a:rPr>
              <a:t>系统中</a:t>
            </a:r>
            <a:r>
              <a:rPr kumimoji="1" lang="zh-CN" altLang="en-US" b="1" dirty="0">
                <a:solidFill>
                  <a:srgbClr val="008000"/>
                </a:solidFill>
              </a:rPr>
              <a:t>只有一</a:t>
            </a:r>
            <a:r>
              <a:rPr kumimoji="1" lang="en-US" altLang="zh-CN" b="1" dirty="0" smtClean="0">
                <a:solidFill>
                  <a:srgbClr val="008000"/>
                </a:solidFill>
              </a:rPr>
              <a:t>8086 / 8088 CPU</a:t>
            </a:r>
            <a:r>
              <a:rPr kumimoji="1" lang="zh-CN" altLang="en-US" b="1" dirty="0">
                <a:solidFill>
                  <a:srgbClr val="008000"/>
                </a:solidFill>
              </a:rPr>
              <a:t>。</a:t>
            </a:r>
            <a:endParaRPr lang="zh-CN" altLang="en-US" dirty="0">
              <a:solidFill>
                <a:srgbClr val="008000"/>
              </a:solidFill>
              <a:latin typeface="宋体" panose="02010600030101010101" pitchFamily="2" charset="-122"/>
            </a:endParaRPr>
          </a:p>
          <a:p>
            <a:pPr eaLnBrk="1" hangingPunct="1">
              <a:buNone/>
            </a:pPr>
            <a:r>
              <a:rPr lang="en-US" altLang="zh-CN" dirty="0" smtClean="0"/>
              <a:t> (</a:t>
            </a:r>
            <a:r>
              <a:rPr lang="en-US" altLang="zh-CN" dirty="0"/>
              <a:t>2)</a:t>
            </a:r>
            <a:r>
              <a:rPr lang="zh-CN" altLang="en-US" dirty="0"/>
              <a:t>最大模式</a:t>
            </a:r>
            <a:r>
              <a:rPr lang="zh-CN" altLang="en-US" dirty="0" smtClean="0"/>
              <a:t>：</a:t>
            </a:r>
            <a:r>
              <a:rPr kumimoji="1" lang="zh-CN" altLang="en-US" b="1" dirty="0" smtClean="0">
                <a:solidFill>
                  <a:srgbClr val="008000"/>
                </a:solidFill>
              </a:rPr>
              <a:t>有</a:t>
            </a:r>
            <a:r>
              <a:rPr kumimoji="1" lang="zh-CN" altLang="en-US" b="1" dirty="0">
                <a:solidFill>
                  <a:srgbClr val="008000"/>
                </a:solidFill>
              </a:rPr>
              <a:t>两个或两个以上的</a:t>
            </a:r>
            <a:r>
              <a:rPr kumimoji="1" lang="en-US" altLang="zh-CN" b="1" dirty="0">
                <a:solidFill>
                  <a:srgbClr val="008000"/>
                </a:solidFill>
              </a:rPr>
              <a:t>CPU</a:t>
            </a:r>
            <a:r>
              <a:rPr kumimoji="1" lang="zh-CN" altLang="en-US" b="1" dirty="0">
                <a:solidFill>
                  <a:srgbClr val="008000"/>
                </a:solidFill>
              </a:rPr>
              <a:t>，一个为主处理器</a:t>
            </a:r>
            <a:r>
              <a:rPr kumimoji="1" lang="en-US" altLang="zh-CN" b="1" dirty="0">
                <a:solidFill>
                  <a:srgbClr val="008000"/>
                </a:solidFill>
              </a:rPr>
              <a:t>8086/8088</a:t>
            </a:r>
            <a:r>
              <a:rPr kumimoji="1" lang="zh-CN" altLang="en-US" b="1" dirty="0" smtClean="0">
                <a:solidFill>
                  <a:srgbClr val="008000"/>
                </a:solidFill>
              </a:rPr>
              <a:t>，另</a:t>
            </a:r>
            <a:r>
              <a:rPr kumimoji="1" lang="zh-CN" altLang="en-US" b="1" dirty="0">
                <a:solidFill>
                  <a:srgbClr val="008000"/>
                </a:solidFill>
              </a:rPr>
              <a:t>一个为协处理器</a:t>
            </a:r>
            <a:r>
              <a:rPr kumimoji="1" lang="en-US" altLang="zh-CN" b="1" dirty="0">
                <a:solidFill>
                  <a:srgbClr val="008000"/>
                </a:solidFill>
              </a:rPr>
              <a:t>8087/8089</a:t>
            </a:r>
            <a:r>
              <a:rPr kumimoji="1" lang="zh-CN" altLang="en-US" b="1" dirty="0">
                <a:solidFill>
                  <a:srgbClr val="008000"/>
                </a:solidFill>
              </a:rPr>
              <a:t>。数值运算协处理器</a:t>
            </a:r>
            <a:r>
              <a:rPr kumimoji="1" lang="en-US" altLang="zh-CN" b="1" dirty="0">
                <a:solidFill>
                  <a:srgbClr val="008000"/>
                </a:solidFill>
              </a:rPr>
              <a:t>8087, </a:t>
            </a:r>
            <a:r>
              <a:rPr kumimoji="1" lang="zh-CN" altLang="en-US" b="1" dirty="0">
                <a:solidFill>
                  <a:srgbClr val="008000"/>
                </a:solidFill>
              </a:rPr>
              <a:t>输入输出协处理器</a:t>
            </a:r>
            <a:r>
              <a:rPr kumimoji="1" lang="en-US" altLang="zh-CN" b="1" dirty="0">
                <a:solidFill>
                  <a:srgbClr val="008000"/>
                </a:solidFill>
              </a:rPr>
              <a:t>8089</a:t>
            </a:r>
            <a:r>
              <a:rPr kumimoji="1" lang="zh-CN" altLang="en-US" b="1" dirty="0">
                <a:solidFill>
                  <a:srgbClr val="008000"/>
                </a:solidFill>
              </a:rPr>
              <a:t>。</a:t>
            </a:r>
          </a:p>
          <a:p>
            <a:pPr eaLnBrk="1" hangingPunct="1">
              <a:buNone/>
            </a:pPr>
            <a:endParaRPr lang="en-US" altLang="zh-CN" dirty="0"/>
          </a:p>
          <a:p>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45</a:t>
            </a:fld>
            <a:endParaRPr lang="en-US" altLang="zh-CN" dirty="0"/>
          </a:p>
        </p:txBody>
      </p:sp>
    </p:spTree>
    <p:extLst>
      <p:ext uri="{BB962C8B-B14F-4D97-AF65-F5344CB8AC3E}">
        <p14:creationId xmlns:p14="http://schemas.microsoft.com/office/powerpoint/2010/main" val="4130508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pic>
        <p:nvPicPr>
          <p:cNvPr id="107524" name="Picture 4" descr="23-15-24-40-790256381">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628800"/>
            <a:ext cx="5834608" cy="392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46</a:t>
            </a:fld>
            <a:endParaRPr lang="en-US" altLang="zh-CN" dirty="0"/>
          </a:p>
        </p:txBody>
      </p:sp>
    </p:spTree>
    <p:extLst>
      <p:ext uri="{BB962C8B-B14F-4D97-AF65-F5344CB8AC3E}">
        <p14:creationId xmlns:p14="http://schemas.microsoft.com/office/powerpoint/2010/main" val="2904158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3362647" y="228600"/>
            <a:ext cx="1676400" cy="6248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defRPr/>
            </a:pPr>
            <a:endParaRPr lang="zh-CN" altLang="en-US" sz="2000" smtClean="0">
              <a:solidFill>
                <a:schemeClr val="tx1">
                  <a:lumMod val="95000"/>
                  <a:lumOff val="5000"/>
                </a:schemeClr>
              </a:solidFill>
            </a:endParaRPr>
          </a:p>
        </p:txBody>
      </p:sp>
      <p:sp>
        <p:nvSpPr>
          <p:cNvPr id="112643" name="Line 3"/>
          <p:cNvSpPr>
            <a:spLocks noChangeShapeType="1"/>
          </p:cNvSpPr>
          <p:nvPr/>
        </p:nvSpPr>
        <p:spPr bwMode="auto">
          <a:xfrm flipH="1">
            <a:off x="2981647" y="8382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44" name="Line 4"/>
          <p:cNvSpPr>
            <a:spLocks noChangeShapeType="1"/>
          </p:cNvSpPr>
          <p:nvPr/>
        </p:nvSpPr>
        <p:spPr bwMode="auto">
          <a:xfrm flipH="1">
            <a:off x="2981647" y="11430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45" name="Line 5"/>
          <p:cNvSpPr>
            <a:spLocks noChangeShapeType="1"/>
          </p:cNvSpPr>
          <p:nvPr/>
        </p:nvSpPr>
        <p:spPr bwMode="auto">
          <a:xfrm flipH="1">
            <a:off x="2981647" y="14478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46" name="Line 6"/>
          <p:cNvSpPr>
            <a:spLocks noChangeShapeType="1"/>
          </p:cNvSpPr>
          <p:nvPr/>
        </p:nvSpPr>
        <p:spPr bwMode="auto">
          <a:xfrm flipH="1">
            <a:off x="2981647" y="17526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47" name="Line 7"/>
          <p:cNvSpPr>
            <a:spLocks noChangeShapeType="1"/>
          </p:cNvSpPr>
          <p:nvPr/>
        </p:nvSpPr>
        <p:spPr bwMode="auto">
          <a:xfrm flipH="1">
            <a:off x="2981647" y="20574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48" name="Line 8"/>
          <p:cNvSpPr>
            <a:spLocks noChangeShapeType="1"/>
          </p:cNvSpPr>
          <p:nvPr/>
        </p:nvSpPr>
        <p:spPr bwMode="auto">
          <a:xfrm flipH="1">
            <a:off x="2981647" y="23622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49" name="Line 9"/>
          <p:cNvSpPr>
            <a:spLocks noChangeShapeType="1"/>
          </p:cNvSpPr>
          <p:nvPr/>
        </p:nvSpPr>
        <p:spPr bwMode="auto">
          <a:xfrm flipH="1">
            <a:off x="2981647" y="26670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50" name="Line 10"/>
          <p:cNvSpPr>
            <a:spLocks noChangeShapeType="1"/>
          </p:cNvSpPr>
          <p:nvPr/>
        </p:nvSpPr>
        <p:spPr bwMode="auto">
          <a:xfrm flipH="1">
            <a:off x="2981647" y="29718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51" name="Line 11"/>
          <p:cNvSpPr>
            <a:spLocks noChangeShapeType="1"/>
          </p:cNvSpPr>
          <p:nvPr/>
        </p:nvSpPr>
        <p:spPr bwMode="auto">
          <a:xfrm flipH="1">
            <a:off x="2981647" y="32766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52" name="Line 12"/>
          <p:cNvSpPr>
            <a:spLocks noChangeShapeType="1"/>
          </p:cNvSpPr>
          <p:nvPr/>
        </p:nvSpPr>
        <p:spPr bwMode="auto">
          <a:xfrm flipH="1">
            <a:off x="2981647" y="35814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53" name="Line 13"/>
          <p:cNvSpPr>
            <a:spLocks noChangeShapeType="1"/>
          </p:cNvSpPr>
          <p:nvPr/>
        </p:nvSpPr>
        <p:spPr bwMode="auto">
          <a:xfrm flipH="1">
            <a:off x="2981647" y="38862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54" name="Line 14"/>
          <p:cNvSpPr>
            <a:spLocks noChangeShapeType="1"/>
          </p:cNvSpPr>
          <p:nvPr/>
        </p:nvSpPr>
        <p:spPr bwMode="auto">
          <a:xfrm flipH="1">
            <a:off x="2981647" y="41910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55" name="Line 15"/>
          <p:cNvSpPr>
            <a:spLocks noChangeShapeType="1"/>
          </p:cNvSpPr>
          <p:nvPr/>
        </p:nvSpPr>
        <p:spPr bwMode="auto">
          <a:xfrm flipH="1">
            <a:off x="2981647" y="44958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56" name="Line 16"/>
          <p:cNvSpPr>
            <a:spLocks noChangeShapeType="1"/>
          </p:cNvSpPr>
          <p:nvPr/>
        </p:nvSpPr>
        <p:spPr bwMode="auto">
          <a:xfrm flipH="1">
            <a:off x="2981647" y="48006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57" name="Line 17"/>
          <p:cNvSpPr>
            <a:spLocks noChangeShapeType="1"/>
          </p:cNvSpPr>
          <p:nvPr/>
        </p:nvSpPr>
        <p:spPr bwMode="auto">
          <a:xfrm flipH="1">
            <a:off x="2981647" y="51054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58" name="Line 18"/>
          <p:cNvSpPr>
            <a:spLocks noChangeShapeType="1"/>
          </p:cNvSpPr>
          <p:nvPr/>
        </p:nvSpPr>
        <p:spPr bwMode="auto">
          <a:xfrm flipH="1">
            <a:off x="2981647" y="54102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59" name="Line 19"/>
          <p:cNvSpPr>
            <a:spLocks noChangeShapeType="1"/>
          </p:cNvSpPr>
          <p:nvPr/>
        </p:nvSpPr>
        <p:spPr bwMode="auto">
          <a:xfrm flipH="1">
            <a:off x="2981647" y="57150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60" name="Line 20"/>
          <p:cNvSpPr>
            <a:spLocks noChangeShapeType="1"/>
          </p:cNvSpPr>
          <p:nvPr/>
        </p:nvSpPr>
        <p:spPr bwMode="auto">
          <a:xfrm flipH="1">
            <a:off x="2981647" y="60198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61" name="Line 21"/>
          <p:cNvSpPr>
            <a:spLocks noChangeShapeType="1"/>
          </p:cNvSpPr>
          <p:nvPr/>
        </p:nvSpPr>
        <p:spPr bwMode="auto">
          <a:xfrm flipH="1">
            <a:off x="2981647" y="5334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62" name="Line 22"/>
          <p:cNvSpPr>
            <a:spLocks noChangeShapeType="1"/>
          </p:cNvSpPr>
          <p:nvPr/>
        </p:nvSpPr>
        <p:spPr bwMode="auto">
          <a:xfrm flipH="1">
            <a:off x="2981647" y="6324600"/>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63" name="Text Box 23"/>
          <p:cNvSpPr txBox="1">
            <a:spLocks noChangeArrowheads="1"/>
          </p:cNvSpPr>
          <p:nvPr/>
        </p:nvSpPr>
        <p:spPr bwMode="auto">
          <a:xfrm>
            <a:off x="3362647" y="352425"/>
            <a:ext cx="457200"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lnSpc>
                <a:spcPct val="110000"/>
              </a:lnSpc>
              <a:spcBef>
                <a:spcPct val="50000"/>
              </a:spcBef>
              <a:buFontTx/>
              <a:buNone/>
              <a:defRPr/>
            </a:pPr>
            <a:r>
              <a:rPr kumimoji="1" lang="en-US" altLang="zh-CN" sz="1800" b="1" smtClean="0">
                <a:solidFill>
                  <a:schemeClr val="tx1">
                    <a:lumMod val="95000"/>
                    <a:lumOff val="5000"/>
                  </a:schemeClr>
                </a:solidFill>
              </a:rPr>
              <a:t>0102030405060708091011121314151617181920</a:t>
            </a:r>
          </a:p>
        </p:txBody>
      </p:sp>
      <p:sp>
        <p:nvSpPr>
          <p:cNvPr id="112664" name="Line 24"/>
          <p:cNvSpPr>
            <a:spLocks noChangeShapeType="1"/>
          </p:cNvSpPr>
          <p:nvPr/>
        </p:nvSpPr>
        <p:spPr bwMode="auto">
          <a:xfrm flipH="1">
            <a:off x="5039047" y="7905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65" name="Line 25"/>
          <p:cNvSpPr>
            <a:spLocks noChangeShapeType="1"/>
          </p:cNvSpPr>
          <p:nvPr/>
        </p:nvSpPr>
        <p:spPr bwMode="auto">
          <a:xfrm flipH="1">
            <a:off x="5039047" y="10953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66" name="Line 26"/>
          <p:cNvSpPr>
            <a:spLocks noChangeShapeType="1"/>
          </p:cNvSpPr>
          <p:nvPr/>
        </p:nvSpPr>
        <p:spPr bwMode="auto">
          <a:xfrm flipH="1">
            <a:off x="5039047" y="14001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67" name="Line 27"/>
          <p:cNvSpPr>
            <a:spLocks noChangeShapeType="1"/>
          </p:cNvSpPr>
          <p:nvPr/>
        </p:nvSpPr>
        <p:spPr bwMode="auto">
          <a:xfrm flipH="1">
            <a:off x="5039047" y="17049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68" name="Line 28"/>
          <p:cNvSpPr>
            <a:spLocks noChangeShapeType="1"/>
          </p:cNvSpPr>
          <p:nvPr/>
        </p:nvSpPr>
        <p:spPr bwMode="auto">
          <a:xfrm flipH="1">
            <a:off x="5039047" y="20097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69" name="Line 29"/>
          <p:cNvSpPr>
            <a:spLocks noChangeShapeType="1"/>
          </p:cNvSpPr>
          <p:nvPr/>
        </p:nvSpPr>
        <p:spPr bwMode="auto">
          <a:xfrm flipH="1">
            <a:off x="5039047" y="23145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70" name="Line 30"/>
          <p:cNvSpPr>
            <a:spLocks noChangeShapeType="1"/>
          </p:cNvSpPr>
          <p:nvPr/>
        </p:nvSpPr>
        <p:spPr bwMode="auto">
          <a:xfrm flipH="1">
            <a:off x="5039047" y="26193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71" name="Line 31"/>
          <p:cNvSpPr>
            <a:spLocks noChangeShapeType="1"/>
          </p:cNvSpPr>
          <p:nvPr/>
        </p:nvSpPr>
        <p:spPr bwMode="auto">
          <a:xfrm flipH="1">
            <a:off x="5039047" y="29241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72" name="Line 32"/>
          <p:cNvSpPr>
            <a:spLocks noChangeShapeType="1"/>
          </p:cNvSpPr>
          <p:nvPr/>
        </p:nvSpPr>
        <p:spPr bwMode="auto">
          <a:xfrm flipH="1">
            <a:off x="5039047" y="32289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73" name="Line 33"/>
          <p:cNvSpPr>
            <a:spLocks noChangeShapeType="1"/>
          </p:cNvSpPr>
          <p:nvPr/>
        </p:nvSpPr>
        <p:spPr bwMode="auto">
          <a:xfrm flipH="1">
            <a:off x="5039047" y="35337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74" name="Line 34"/>
          <p:cNvSpPr>
            <a:spLocks noChangeShapeType="1"/>
          </p:cNvSpPr>
          <p:nvPr/>
        </p:nvSpPr>
        <p:spPr bwMode="auto">
          <a:xfrm flipH="1">
            <a:off x="5039047" y="38385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75" name="Line 35"/>
          <p:cNvSpPr>
            <a:spLocks noChangeShapeType="1"/>
          </p:cNvSpPr>
          <p:nvPr/>
        </p:nvSpPr>
        <p:spPr bwMode="auto">
          <a:xfrm flipH="1">
            <a:off x="5039047" y="41433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76" name="Line 36"/>
          <p:cNvSpPr>
            <a:spLocks noChangeShapeType="1"/>
          </p:cNvSpPr>
          <p:nvPr/>
        </p:nvSpPr>
        <p:spPr bwMode="auto">
          <a:xfrm flipH="1">
            <a:off x="5039047" y="44481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77" name="Line 37"/>
          <p:cNvSpPr>
            <a:spLocks noChangeShapeType="1"/>
          </p:cNvSpPr>
          <p:nvPr/>
        </p:nvSpPr>
        <p:spPr bwMode="auto">
          <a:xfrm flipH="1">
            <a:off x="5039047" y="47529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78" name="Line 38"/>
          <p:cNvSpPr>
            <a:spLocks noChangeShapeType="1"/>
          </p:cNvSpPr>
          <p:nvPr/>
        </p:nvSpPr>
        <p:spPr bwMode="auto">
          <a:xfrm flipH="1">
            <a:off x="5039047" y="50577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79" name="Line 39"/>
          <p:cNvSpPr>
            <a:spLocks noChangeShapeType="1"/>
          </p:cNvSpPr>
          <p:nvPr/>
        </p:nvSpPr>
        <p:spPr bwMode="auto">
          <a:xfrm flipH="1">
            <a:off x="5039047" y="53625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80" name="Line 40"/>
          <p:cNvSpPr>
            <a:spLocks noChangeShapeType="1"/>
          </p:cNvSpPr>
          <p:nvPr/>
        </p:nvSpPr>
        <p:spPr bwMode="auto">
          <a:xfrm flipH="1">
            <a:off x="5039047" y="56673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81" name="Line 41"/>
          <p:cNvSpPr>
            <a:spLocks noChangeShapeType="1"/>
          </p:cNvSpPr>
          <p:nvPr/>
        </p:nvSpPr>
        <p:spPr bwMode="auto">
          <a:xfrm flipH="1">
            <a:off x="5039047" y="59721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82" name="Line 42"/>
          <p:cNvSpPr>
            <a:spLocks noChangeShapeType="1"/>
          </p:cNvSpPr>
          <p:nvPr/>
        </p:nvSpPr>
        <p:spPr bwMode="auto">
          <a:xfrm flipH="1">
            <a:off x="5039047" y="4857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83" name="Line 43"/>
          <p:cNvSpPr>
            <a:spLocks noChangeShapeType="1"/>
          </p:cNvSpPr>
          <p:nvPr/>
        </p:nvSpPr>
        <p:spPr bwMode="auto">
          <a:xfrm flipH="1">
            <a:off x="5039047" y="6276975"/>
            <a:ext cx="3810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solidFill>
                <a:schemeClr val="tx1">
                  <a:lumMod val="95000"/>
                  <a:lumOff val="5000"/>
                </a:schemeClr>
              </a:solidFill>
            </a:endParaRPr>
          </a:p>
        </p:txBody>
      </p:sp>
      <p:sp>
        <p:nvSpPr>
          <p:cNvPr id="112684" name="Text Box 44"/>
          <p:cNvSpPr txBox="1">
            <a:spLocks noChangeArrowheads="1"/>
          </p:cNvSpPr>
          <p:nvPr/>
        </p:nvSpPr>
        <p:spPr bwMode="auto">
          <a:xfrm>
            <a:off x="4658047" y="304800"/>
            <a:ext cx="457200"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lnSpc>
                <a:spcPct val="110000"/>
              </a:lnSpc>
              <a:spcBef>
                <a:spcPct val="50000"/>
              </a:spcBef>
              <a:buFontTx/>
              <a:buNone/>
              <a:defRPr/>
            </a:pPr>
            <a:r>
              <a:rPr kumimoji="1" lang="en-US" altLang="zh-CN" sz="1800" b="1" dirty="0" smtClean="0">
                <a:solidFill>
                  <a:schemeClr val="tx1">
                    <a:lumMod val="95000"/>
                    <a:lumOff val="5000"/>
                  </a:schemeClr>
                </a:solidFill>
              </a:rPr>
              <a:t>4039383736353433323130292827262524232221</a:t>
            </a:r>
          </a:p>
        </p:txBody>
      </p:sp>
      <p:sp>
        <p:nvSpPr>
          <p:cNvPr id="112685" name="Text Box 45"/>
          <p:cNvSpPr txBox="1">
            <a:spLocks noChangeArrowheads="1"/>
          </p:cNvSpPr>
          <p:nvPr/>
        </p:nvSpPr>
        <p:spPr bwMode="auto">
          <a:xfrm>
            <a:off x="2219647" y="3190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GND</a:t>
            </a:r>
          </a:p>
        </p:txBody>
      </p:sp>
      <p:sp>
        <p:nvSpPr>
          <p:cNvPr id="112686" name="Text Box 46"/>
          <p:cNvSpPr txBox="1">
            <a:spLocks noChangeArrowheads="1"/>
          </p:cNvSpPr>
          <p:nvPr/>
        </p:nvSpPr>
        <p:spPr bwMode="auto">
          <a:xfrm>
            <a:off x="1764035" y="623888"/>
            <a:ext cx="13700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AD14/A14</a:t>
            </a:r>
          </a:p>
        </p:txBody>
      </p:sp>
      <p:sp>
        <p:nvSpPr>
          <p:cNvPr id="112687" name="Text Box 47"/>
          <p:cNvSpPr txBox="1">
            <a:spLocks noChangeArrowheads="1"/>
          </p:cNvSpPr>
          <p:nvPr/>
        </p:nvSpPr>
        <p:spPr bwMode="auto">
          <a:xfrm>
            <a:off x="1764035" y="928688"/>
            <a:ext cx="15224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AD13/A13</a:t>
            </a:r>
          </a:p>
        </p:txBody>
      </p:sp>
      <p:sp>
        <p:nvSpPr>
          <p:cNvPr id="112688" name="Text Box 48"/>
          <p:cNvSpPr txBox="1">
            <a:spLocks noChangeArrowheads="1"/>
          </p:cNvSpPr>
          <p:nvPr/>
        </p:nvSpPr>
        <p:spPr bwMode="auto">
          <a:xfrm>
            <a:off x="1764035" y="1268413"/>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AD12/A12</a:t>
            </a:r>
          </a:p>
        </p:txBody>
      </p:sp>
      <p:sp>
        <p:nvSpPr>
          <p:cNvPr id="112689" name="Text Box 49"/>
          <p:cNvSpPr txBox="1">
            <a:spLocks noChangeArrowheads="1"/>
          </p:cNvSpPr>
          <p:nvPr/>
        </p:nvSpPr>
        <p:spPr bwMode="auto">
          <a:xfrm>
            <a:off x="1764035" y="1538288"/>
            <a:ext cx="14462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AD11/A11</a:t>
            </a:r>
          </a:p>
        </p:txBody>
      </p:sp>
      <p:sp>
        <p:nvSpPr>
          <p:cNvPr id="112690" name="Text Box 50"/>
          <p:cNvSpPr txBox="1">
            <a:spLocks noChangeArrowheads="1"/>
          </p:cNvSpPr>
          <p:nvPr/>
        </p:nvSpPr>
        <p:spPr bwMode="auto">
          <a:xfrm>
            <a:off x="1764035" y="1828800"/>
            <a:ext cx="1446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AD10/A10</a:t>
            </a:r>
          </a:p>
        </p:txBody>
      </p:sp>
      <p:sp>
        <p:nvSpPr>
          <p:cNvPr id="112691" name="Text Box 51"/>
          <p:cNvSpPr txBox="1">
            <a:spLocks noChangeArrowheads="1"/>
          </p:cNvSpPr>
          <p:nvPr/>
        </p:nvSpPr>
        <p:spPr bwMode="auto">
          <a:xfrm>
            <a:off x="1991047" y="21478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AD9/A9</a:t>
            </a:r>
          </a:p>
        </p:txBody>
      </p:sp>
      <p:sp>
        <p:nvSpPr>
          <p:cNvPr id="112692" name="Text Box 52"/>
          <p:cNvSpPr txBox="1">
            <a:spLocks noChangeArrowheads="1"/>
          </p:cNvSpPr>
          <p:nvPr/>
        </p:nvSpPr>
        <p:spPr bwMode="auto">
          <a:xfrm>
            <a:off x="1991047" y="24526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AD8/A8</a:t>
            </a:r>
          </a:p>
        </p:txBody>
      </p:sp>
      <p:sp>
        <p:nvSpPr>
          <p:cNvPr id="112693" name="Text Box 53"/>
          <p:cNvSpPr txBox="1">
            <a:spLocks noChangeArrowheads="1"/>
          </p:cNvSpPr>
          <p:nvPr/>
        </p:nvSpPr>
        <p:spPr bwMode="auto">
          <a:xfrm>
            <a:off x="2219647" y="27574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AD7</a:t>
            </a:r>
          </a:p>
        </p:txBody>
      </p:sp>
      <p:sp>
        <p:nvSpPr>
          <p:cNvPr id="112694" name="Text Box 54"/>
          <p:cNvSpPr txBox="1">
            <a:spLocks noChangeArrowheads="1"/>
          </p:cNvSpPr>
          <p:nvPr/>
        </p:nvSpPr>
        <p:spPr bwMode="auto">
          <a:xfrm>
            <a:off x="2219647" y="30622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AD6</a:t>
            </a:r>
          </a:p>
        </p:txBody>
      </p:sp>
      <p:sp>
        <p:nvSpPr>
          <p:cNvPr id="112695" name="Text Box 55"/>
          <p:cNvSpPr txBox="1">
            <a:spLocks noChangeArrowheads="1"/>
          </p:cNvSpPr>
          <p:nvPr/>
        </p:nvSpPr>
        <p:spPr bwMode="auto">
          <a:xfrm>
            <a:off x="2219647" y="3352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AD5</a:t>
            </a:r>
          </a:p>
        </p:txBody>
      </p:sp>
      <p:sp>
        <p:nvSpPr>
          <p:cNvPr id="112696" name="Text Box 56"/>
          <p:cNvSpPr txBox="1">
            <a:spLocks noChangeArrowheads="1"/>
          </p:cNvSpPr>
          <p:nvPr/>
        </p:nvSpPr>
        <p:spPr bwMode="auto">
          <a:xfrm>
            <a:off x="2219647" y="36718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AD4</a:t>
            </a:r>
          </a:p>
        </p:txBody>
      </p:sp>
      <p:sp>
        <p:nvSpPr>
          <p:cNvPr id="112697" name="Text Box 57"/>
          <p:cNvSpPr txBox="1">
            <a:spLocks noChangeArrowheads="1"/>
          </p:cNvSpPr>
          <p:nvPr/>
        </p:nvSpPr>
        <p:spPr bwMode="auto">
          <a:xfrm>
            <a:off x="2219647" y="39766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AD3</a:t>
            </a:r>
          </a:p>
        </p:txBody>
      </p:sp>
      <p:sp>
        <p:nvSpPr>
          <p:cNvPr id="112698" name="Text Box 58"/>
          <p:cNvSpPr txBox="1">
            <a:spLocks noChangeArrowheads="1"/>
          </p:cNvSpPr>
          <p:nvPr/>
        </p:nvSpPr>
        <p:spPr bwMode="auto">
          <a:xfrm>
            <a:off x="2219647" y="42814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AD2</a:t>
            </a:r>
          </a:p>
        </p:txBody>
      </p:sp>
      <p:sp>
        <p:nvSpPr>
          <p:cNvPr id="112699" name="Text Box 59"/>
          <p:cNvSpPr txBox="1">
            <a:spLocks noChangeArrowheads="1"/>
          </p:cNvSpPr>
          <p:nvPr/>
        </p:nvSpPr>
        <p:spPr bwMode="auto">
          <a:xfrm>
            <a:off x="2219647" y="45862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dirty="0" err="1" smtClean="0">
                <a:solidFill>
                  <a:schemeClr val="tx1">
                    <a:lumMod val="95000"/>
                    <a:lumOff val="5000"/>
                  </a:schemeClr>
                </a:solidFill>
              </a:rPr>
              <a:t>AD1</a:t>
            </a:r>
            <a:endParaRPr kumimoji="1" lang="en-US" altLang="zh-CN" sz="1800" b="1" dirty="0" smtClean="0">
              <a:solidFill>
                <a:schemeClr val="tx1">
                  <a:lumMod val="95000"/>
                  <a:lumOff val="5000"/>
                </a:schemeClr>
              </a:solidFill>
            </a:endParaRPr>
          </a:p>
        </p:txBody>
      </p:sp>
      <p:sp>
        <p:nvSpPr>
          <p:cNvPr id="112700" name="Text Box 60"/>
          <p:cNvSpPr txBox="1">
            <a:spLocks noChangeArrowheads="1"/>
          </p:cNvSpPr>
          <p:nvPr/>
        </p:nvSpPr>
        <p:spPr bwMode="auto">
          <a:xfrm>
            <a:off x="2219647" y="48910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AD0</a:t>
            </a:r>
          </a:p>
        </p:txBody>
      </p:sp>
      <p:sp>
        <p:nvSpPr>
          <p:cNvPr id="112701" name="Text Box 61"/>
          <p:cNvSpPr txBox="1">
            <a:spLocks noChangeArrowheads="1"/>
          </p:cNvSpPr>
          <p:nvPr/>
        </p:nvSpPr>
        <p:spPr bwMode="auto">
          <a:xfrm>
            <a:off x="2219647" y="51958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NMI</a:t>
            </a:r>
          </a:p>
        </p:txBody>
      </p:sp>
      <p:sp>
        <p:nvSpPr>
          <p:cNvPr id="112702" name="Text Box 62"/>
          <p:cNvSpPr txBox="1">
            <a:spLocks noChangeArrowheads="1"/>
          </p:cNvSpPr>
          <p:nvPr/>
        </p:nvSpPr>
        <p:spPr bwMode="auto">
          <a:xfrm>
            <a:off x="2219647" y="55006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INTR</a:t>
            </a:r>
          </a:p>
        </p:txBody>
      </p:sp>
      <p:sp>
        <p:nvSpPr>
          <p:cNvPr id="112703" name="Text Box 63"/>
          <p:cNvSpPr txBox="1">
            <a:spLocks noChangeArrowheads="1"/>
          </p:cNvSpPr>
          <p:nvPr/>
        </p:nvSpPr>
        <p:spPr bwMode="auto">
          <a:xfrm>
            <a:off x="2219647" y="58054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CLK</a:t>
            </a:r>
          </a:p>
        </p:txBody>
      </p:sp>
      <p:sp>
        <p:nvSpPr>
          <p:cNvPr id="112704" name="Text Box 64"/>
          <p:cNvSpPr txBox="1">
            <a:spLocks noChangeArrowheads="1"/>
          </p:cNvSpPr>
          <p:nvPr/>
        </p:nvSpPr>
        <p:spPr bwMode="auto">
          <a:xfrm>
            <a:off x="2219647" y="61102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GND</a:t>
            </a:r>
          </a:p>
        </p:txBody>
      </p:sp>
      <p:sp>
        <p:nvSpPr>
          <p:cNvPr id="112705" name="Text Box 65"/>
          <p:cNvSpPr txBox="1">
            <a:spLocks noChangeArrowheads="1"/>
          </p:cNvSpPr>
          <p:nvPr/>
        </p:nvSpPr>
        <p:spPr bwMode="auto">
          <a:xfrm>
            <a:off x="5420047" y="304800"/>
            <a:ext cx="1673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VCC</a:t>
            </a:r>
            <a:r>
              <a:rPr kumimoji="1" lang="zh-CN" altLang="en-US" sz="1800" b="1" smtClean="0">
                <a:solidFill>
                  <a:schemeClr val="tx1">
                    <a:lumMod val="95000"/>
                    <a:lumOff val="5000"/>
                  </a:schemeClr>
                </a:solidFill>
              </a:rPr>
              <a:t>（</a:t>
            </a:r>
            <a:r>
              <a:rPr kumimoji="1" lang="en-US" altLang="zh-CN" sz="1800" b="1" smtClean="0">
                <a:solidFill>
                  <a:schemeClr val="tx1">
                    <a:lumMod val="95000"/>
                    <a:lumOff val="5000"/>
                  </a:schemeClr>
                </a:solidFill>
              </a:rPr>
              <a:t>5V</a:t>
            </a:r>
            <a:r>
              <a:rPr kumimoji="1" lang="zh-CN" altLang="en-US" sz="1800" b="1" smtClean="0">
                <a:solidFill>
                  <a:schemeClr val="tx1">
                    <a:lumMod val="95000"/>
                    <a:lumOff val="5000"/>
                  </a:schemeClr>
                </a:solidFill>
              </a:rPr>
              <a:t>）</a:t>
            </a:r>
          </a:p>
        </p:txBody>
      </p:sp>
      <p:sp>
        <p:nvSpPr>
          <p:cNvPr id="112706" name="Text Box 66"/>
          <p:cNvSpPr txBox="1">
            <a:spLocks noChangeArrowheads="1"/>
          </p:cNvSpPr>
          <p:nvPr/>
        </p:nvSpPr>
        <p:spPr bwMode="auto">
          <a:xfrm>
            <a:off x="5420047" y="609600"/>
            <a:ext cx="1528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AD15/A15</a:t>
            </a:r>
          </a:p>
        </p:txBody>
      </p:sp>
      <p:sp>
        <p:nvSpPr>
          <p:cNvPr id="112707" name="Text Box 67"/>
          <p:cNvSpPr txBox="1">
            <a:spLocks noChangeArrowheads="1"/>
          </p:cNvSpPr>
          <p:nvPr/>
        </p:nvSpPr>
        <p:spPr bwMode="auto">
          <a:xfrm>
            <a:off x="5420047" y="914400"/>
            <a:ext cx="1241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A16/S3</a:t>
            </a:r>
          </a:p>
        </p:txBody>
      </p:sp>
      <p:sp>
        <p:nvSpPr>
          <p:cNvPr id="112708" name="Text Box 68"/>
          <p:cNvSpPr txBox="1">
            <a:spLocks noChangeArrowheads="1"/>
          </p:cNvSpPr>
          <p:nvPr/>
        </p:nvSpPr>
        <p:spPr bwMode="auto">
          <a:xfrm>
            <a:off x="5420047" y="1219200"/>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A17/S4</a:t>
            </a:r>
          </a:p>
        </p:txBody>
      </p:sp>
      <p:sp>
        <p:nvSpPr>
          <p:cNvPr id="112709" name="Text Box 69"/>
          <p:cNvSpPr txBox="1">
            <a:spLocks noChangeArrowheads="1"/>
          </p:cNvSpPr>
          <p:nvPr/>
        </p:nvSpPr>
        <p:spPr bwMode="auto">
          <a:xfrm>
            <a:off x="5420047" y="1524000"/>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A18/S5</a:t>
            </a:r>
          </a:p>
        </p:txBody>
      </p:sp>
      <p:sp>
        <p:nvSpPr>
          <p:cNvPr id="112710" name="Text Box 70"/>
          <p:cNvSpPr txBox="1">
            <a:spLocks noChangeArrowheads="1"/>
          </p:cNvSpPr>
          <p:nvPr/>
        </p:nvSpPr>
        <p:spPr bwMode="auto">
          <a:xfrm>
            <a:off x="5420047" y="1828800"/>
            <a:ext cx="1312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A19/S6</a:t>
            </a:r>
          </a:p>
        </p:txBody>
      </p:sp>
      <p:sp>
        <p:nvSpPr>
          <p:cNvPr id="112711" name="Text Box 71"/>
          <p:cNvSpPr txBox="1">
            <a:spLocks noChangeArrowheads="1"/>
          </p:cNvSpPr>
          <p:nvPr/>
        </p:nvSpPr>
        <p:spPr bwMode="auto">
          <a:xfrm>
            <a:off x="5420047" y="2133600"/>
            <a:ext cx="3400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/BHE/S7     /SS0 </a:t>
            </a:r>
            <a:r>
              <a:rPr kumimoji="1" lang="zh-CN" altLang="en-US" sz="1800" b="1" smtClean="0">
                <a:solidFill>
                  <a:schemeClr val="tx1">
                    <a:lumMod val="95000"/>
                    <a:lumOff val="5000"/>
                  </a:schemeClr>
                </a:solidFill>
              </a:rPr>
              <a:t>（</a:t>
            </a:r>
            <a:r>
              <a:rPr kumimoji="1" lang="en-US" altLang="zh-CN" sz="1800" b="1" smtClean="0">
                <a:solidFill>
                  <a:schemeClr val="tx1">
                    <a:lumMod val="95000"/>
                    <a:lumOff val="5000"/>
                  </a:schemeClr>
                </a:solidFill>
              </a:rPr>
              <a:t>HIGH</a:t>
            </a:r>
            <a:r>
              <a:rPr kumimoji="1" lang="zh-CN" altLang="en-US" sz="1800" b="1" smtClean="0">
                <a:solidFill>
                  <a:schemeClr val="tx1">
                    <a:lumMod val="95000"/>
                    <a:lumOff val="5000"/>
                  </a:schemeClr>
                </a:solidFill>
              </a:rPr>
              <a:t>）</a:t>
            </a:r>
          </a:p>
        </p:txBody>
      </p:sp>
      <p:sp>
        <p:nvSpPr>
          <p:cNvPr id="112712" name="Text Box 72"/>
          <p:cNvSpPr txBox="1">
            <a:spLocks noChangeArrowheads="1"/>
          </p:cNvSpPr>
          <p:nvPr/>
        </p:nvSpPr>
        <p:spPr bwMode="auto">
          <a:xfrm>
            <a:off x="5437510" y="242093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MN//MX</a:t>
            </a:r>
          </a:p>
        </p:txBody>
      </p:sp>
      <p:sp>
        <p:nvSpPr>
          <p:cNvPr id="112713" name="Text Box 73"/>
          <p:cNvSpPr txBox="1">
            <a:spLocks noChangeArrowheads="1"/>
          </p:cNvSpPr>
          <p:nvPr/>
        </p:nvSpPr>
        <p:spPr bwMode="auto">
          <a:xfrm>
            <a:off x="5420047" y="27432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/RD</a:t>
            </a:r>
          </a:p>
        </p:txBody>
      </p:sp>
      <p:sp>
        <p:nvSpPr>
          <p:cNvPr id="112714" name="Text Box 74"/>
          <p:cNvSpPr txBox="1">
            <a:spLocks noChangeArrowheads="1"/>
          </p:cNvSpPr>
          <p:nvPr/>
        </p:nvSpPr>
        <p:spPr bwMode="auto">
          <a:xfrm>
            <a:off x="5420047" y="3048000"/>
            <a:ext cx="260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HOLD</a:t>
            </a:r>
            <a:r>
              <a:rPr kumimoji="1" lang="zh-CN" altLang="en-US" sz="1800" b="1" smtClean="0">
                <a:solidFill>
                  <a:schemeClr val="tx1">
                    <a:lumMod val="95000"/>
                    <a:lumOff val="5000"/>
                  </a:schemeClr>
                </a:solidFill>
              </a:rPr>
              <a:t>（</a:t>
            </a:r>
            <a:r>
              <a:rPr kumimoji="1" lang="en-US" altLang="zh-CN" sz="1800" b="1" smtClean="0">
                <a:solidFill>
                  <a:schemeClr val="tx1">
                    <a:lumMod val="95000"/>
                    <a:lumOff val="5000"/>
                  </a:schemeClr>
                </a:solidFill>
              </a:rPr>
              <a:t>/RQ//GT0</a:t>
            </a:r>
            <a:r>
              <a:rPr kumimoji="1" lang="zh-CN" altLang="en-US" sz="1800" b="1" smtClean="0">
                <a:solidFill>
                  <a:schemeClr val="tx1">
                    <a:lumMod val="95000"/>
                    <a:lumOff val="5000"/>
                  </a:schemeClr>
                </a:solidFill>
              </a:rPr>
              <a:t>）</a:t>
            </a:r>
          </a:p>
        </p:txBody>
      </p:sp>
      <p:sp>
        <p:nvSpPr>
          <p:cNvPr id="112715" name="Text Box 75"/>
          <p:cNvSpPr txBox="1">
            <a:spLocks noChangeArrowheads="1"/>
          </p:cNvSpPr>
          <p:nvPr/>
        </p:nvSpPr>
        <p:spPr bwMode="auto">
          <a:xfrm>
            <a:off x="5364485" y="3357563"/>
            <a:ext cx="282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 HLDA</a:t>
            </a:r>
            <a:r>
              <a:rPr kumimoji="1" lang="zh-CN" altLang="en-US" sz="1800" b="1" smtClean="0">
                <a:solidFill>
                  <a:schemeClr val="tx1">
                    <a:lumMod val="95000"/>
                    <a:lumOff val="5000"/>
                  </a:schemeClr>
                </a:solidFill>
              </a:rPr>
              <a:t>（</a:t>
            </a:r>
            <a:r>
              <a:rPr kumimoji="1" lang="en-US" altLang="zh-CN" sz="1800" b="1" smtClean="0">
                <a:solidFill>
                  <a:schemeClr val="tx1">
                    <a:lumMod val="95000"/>
                    <a:lumOff val="5000"/>
                  </a:schemeClr>
                </a:solidFill>
              </a:rPr>
              <a:t>/RQ//GT1</a:t>
            </a:r>
            <a:r>
              <a:rPr kumimoji="1" lang="zh-CN" altLang="en-US" sz="1800" b="1" smtClean="0">
                <a:solidFill>
                  <a:schemeClr val="tx1">
                    <a:lumMod val="95000"/>
                    <a:lumOff val="5000"/>
                  </a:schemeClr>
                </a:solidFill>
              </a:rPr>
              <a:t>）</a:t>
            </a:r>
          </a:p>
        </p:txBody>
      </p:sp>
      <p:sp>
        <p:nvSpPr>
          <p:cNvPr id="112716" name="Text Box 76"/>
          <p:cNvSpPr txBox="1">
            <a:spLocks noChangeArrowheads="1"/>
          </p:cNvSpPr>
          <p:nvPr/>
        </p:nvSpPr>
        <p:spPr bwMode="auto">
          <a:xfrm>
            <a:off x="5437510" y="36449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/WR</a:t>
            </a:r>
            <a:r>
              <a:rPr kumimoji="1" lang="zh-CN" altLang="en-US" sz="1800" b="1" smtClean="0">
                <a:solidFill>
                  <a:schemeClr val="tx1">
                    <a:lumMod val="95000"/>
                    <a:lumOff val="5000"/>
                  </a:schemeClr>
                </a:solidFill>
              </a:rPr>
              <a:t>（</a:t>
            </a:r>
            <a:r>
              <a:rPr kumimoji="1" lang="en-US" altLang="zh-CN" sz="1800" b="1" smtClean="0">
                <a:solidFill>
                  <a:schemeClr val="tx1">
                    <a:lumMod val="95000"/>
                    <a:lumOff val="5000"/>
                  </a:schemeClr>
                </a:solidFill>
              </a:rPr>
              <a:t>/LOCK</a:t>
            </a:r>
            <a:r>
              <a:rPr kumimoji="1" lang="zh-CN" altLang="en-US" sz="1800" b="1" smtClean="0">
                <a:solidFill>
                  <a:schemeClr val="tx1">
                    <a:lumMod val="95000"/>
                    <a:lumOff val="5000"/>
                  </a:schemeClr>
                </a:solidFill>
              </a:rPr>
              <a:t>）</a:t>
            </a:r>
          </a:p>
        </p:txBody>
      </p:sp>
      <p:sp>
        <p:nvSpPr>
          <p:cNvPr id="112717" name="Text Box 77"/>
          <p:cNvSpPr txBox="1">
            <a:spLocks noChangeArrowheads="1"/>
          </p:cNvSpPr>
          <p:nvPr/>
        </p:nvSpPr>
        <p:spPr bwMode="auto">
          <a:xfrm>
            <a:off x="5420047" y="3962400"/>
            <a:ext cx="325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M//IO /M/IO </a:t>
            </a:r>
            <a:r>
              <a:rPr kumimoji="1" lang="zh-CN" altLang="en-US" sz="1800" b="1" smtClean="0">
                <a:solidFill>
                  <a:schemeClr val="tx1">
                    <a:lumMod val="95000"/>
                    <a:lumOff val="5000"/>
                  </a:schemeClr>
                </a:solidFill>
              </a:rPr>
              <a:t>（</a:t>
            </a:r>
            <a:r>
              <a:rPr kumimoji="1" lang="en-US" altLang="zh-CN" sz="1800" b="1" smtClean="0">
                <a:solidFill>
                  <a:schemeClr val="tx1">
                    <a:lumMod val="95000"/>
                    <a:lumOff val="5000"/>
                  </a:schemeClr>
                </a:solidFill>
              </a:rPr>
              <a:t>/S2</a:t>
            </a:r>
            <a:r>
              <a:rPr kumimoji="1" lang="zh-CN" altLang="en-US" sz="1800" b="1" smtClean="0">
                <a:solidFill>
                  <a:schemeClr val="tx1">
                    <a:lumMod val="95000"/>
                    <a:lumOff val="5000"/>
                  </a:schemeClr>
                </a:solidFill>
              </a:rPr>
              <a:t>）</a:t>
            </a:r>
          </a:p>
        </p:txBody>
      </p:sp>
      <p:sp>
        <p:nvSpPr>
          <p:cNvPr id="112718" name="Text Box 78"/>
          <p:cNvSpPr txBox="1">
            <a:spLocks noChangeArrowheads="1"/>
          </p:cNvSpPr>
          <p:nvPr/>
        </p:nvSpPr>
        <p:spPr bwMode="auto">
          <a:xfrm>
            <a:off x="5437510" y="42926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DT//R</a:t>
            </a:r>
            <a:r>
              <a:rPr kumimoji="1" lang="zh-CN" altLang="en-US" sz="1800" b="1" smtClean="0">
                <a:solidFill>
                  <a:schemeClr val="tx1">
                    <a:lumMod val="95000"/>
                    <a:lumOff val="5000"/>
                  </a:schemeClr>
                </a:solidFill>
              </a:rPr>
              <a:t>（</a:t>
            </a:r>
            <a:r>
              <a:rPr kumimoji="1" lang="en-US" altLang="zh-CN" sz="1800" b="1" smtClean="0">
                <a:solidFill>
                  <a:schemeClr val="tx1">
                    <a:lumMod val="95000"/>
                    <a:lumOff val="5000"/>
                  </a:schemeClr>
                </a:solidFill>
              </a:rPr>
              <a:t>/S1</a:t>
            </a:r>
            <a:r>
              <a:rPr kumimoji="1" lang="zh-CN" altLang="en-US" sz="1800" b="1" smtClean="0">
                <a:solidFill>
                  <a:schemeClr val="tx1">
                    <a:lumMod val="95000"/>
                    <a:lumOff val="5000"/>
                  </a:schemeClr>
                </a:solidFill>
              </a:rPr>
              <a:t>）</a:t>
            </a:r>
          </a:p>
        </p:txBody>
      </p:sp>
      <p:sp>
        <p:nvSpPr>
          <p:cNvPr id="112719" name="Text Box 79"/>
          <p:cNvSpPr txBox="1">
            <a:spLocks noChangeArrowheads="1"/>
          </p:cNvSpPr>
          <p:nvPr/>
        </p:nvSpPr>
        <p:spPr bwMode="auto">
          <a:xfrm>
            <a:off x="5420047" y="45720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/DEN</a:t>
            </a:r>
            <a:r>
              <a:rPr kumimoji="1" lang="zh-CN" altLang="en-US" sz="1800" b="1" smtClean="0">
                <a:solidFill>
                  <a:schemeClr val="tx1">
                    <a:lumMod val="95000"/>
                    <a:lumOff val="5000"/>
                  </a:schemeClr>
                </a:solidFill>
              </a:rPr>
              <a:t>（</a:t>
            </a:r>
            <a:r>
              <a:rPr kumimoji="1" lang="en-US" altLang="zh-CN" sz="1800" b="1" smtClean="0">
                <a:solidFill>
                  <a:schemeClr val="tx1">
                    <a:lumMod val="95000"/>
                    <a:lumOff val="5000"/>
                  </a:schemeClr>
                </a:solidFill>
              </a:rPr>
              <a:t>/S0</a:t>
            </a:r>
            <a:r>
              <a:rPr kumimoji="1" lang="zh-CN" altLang="en-US" sz="1800" b="1" smtClean="0">
                <a:solidFill>
                  <a:schemeClr val="tx1">
                    <a:lumMod val="95000"/>
                    <a:lumOff val="5000"/>
                  </a:schemeClr>
                </a:solidFill>
              </a:rPr>
              <a:t>）</a:t>
            </a:r>
          </a:p>
        </p:txBody>
      </p:sp>
      <p:sp>
        <p:nvSpPr>
          <p:cNvPr id="112720" name="Text Box 80"/>
          <p:cNvSpPr txBox="1">
            <a:spLocks noChangeArrowheads="1"/>
          </p:cNvSpPr>
          <p:nvPr/>
        </p:nvSpPr>
        <p:spPr bwMode="auto">
          <a:xfrm>
            <a:off x="5420047" y="4876800"/>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ALE</a:t>
            </a:r>
            <a:r>
              <a:rPr kumimoji="1" lang="zh-CN" altLang="en-US" sz="1800" b="1" smtClean="0">
                <a:solidFill>
                  <a:schemeClr val="tx1">
                    <a:lumMod val="95000"/>
                    <a:lumOff val="5000"/>
                  </a:schemeClr>
                </a:solidFill>
              </a:rPr>
              <a:t>（</a:t>
            </a:r>
            <a:r>
              <a:rPr kumimoji="1" lang="en-US" altLang="zh-CN" sz="1800" b="1" smtClean="0">
                <a:solidFill>
                  <a:schemeClr val="tx1">
                    <a:lumMod val="95000"/>
                    <a:lumOff val="5000"/>
                  </a:schemeClr>
                </a:solidFill>
              </a:rPr>
              <a:t>QS0</a:t>
            </a:r>
            <a:r>
              <a:rPr kumimoji="1" lang="zh-CN" altLang="en-US" sz="1800" b="1" smtClean="0">
                <a:solidFill>
                  <a:schemeClr val="tx1">
                    <a:lumMod val="95000"/>
                    <a:lumOff val="5000"/>
                  </a:schemeClr>
                </a:solidFill>
              </a:rPr>
              <a:t>）</a:t>
            </a:r>
          </a:p>
        </p:txBody>
      </p:sp>
      <p:sp>
        <p:nvSpPr>
          <p:cNvPr id="112721" name="Text Box 81"/>
          <p:cNvSpPr txBox="1">
            <a:spLocks noChangeArrowheads="1"/>
          </p:cNvSpPr>
          <p:nvPr/>
        </p:nvSpPr>
        <p:spPr bwMode="auto">
          <a:xfrm>
            <a:off x="5420047" y="51816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/INTA</a:t>
            </a:r>
            <a:r>
              <a:rPr kumimoji="1" lang="zh-CN" altLang="en-US" sz="1800" b="1" smtClean="0">
                <a:solidFill>
                  <a:schemeClr val="tx1">
                    <a:lumMod val="95000"/>
                    <a:lumOff val="5000"/>
                  </a:schemeClr>
                </a:solidFill>
              </a:rPr>
              <a:t>（</a:t>
            </a:r>
            <a:r>
              <a:rPr kumimoji="1" lang="en-US" altLang="zh-CN" sz="1800" b="1" smtClean="0">
                <a:solidFill>
                  <a:schemeClr val="tx1">
                    <a:lumMod val="95000"/>
                    <a:lumOff val="5000"/>
                  </a:schemeClr>
                </a:solidFill>
              </a:rPr>
              <a:t>QS1</a:t>
            </a:r>
            <a:r>
              <a:rPr kumimoji="1" lang="zh-CN" altLang="en-US" sz="1800" b="1" smtClean="0">
                <a:solidFill>
                  <a:schemeClr val="tx1">
                    <a:lumMod val="95000"/>
                    <a:lumOff val="5000"/>
                  </a:schemeClr>
                </a:solidFill>
              </a:rPr>
              <a:t>）</a:t>
            </a:r>
          </a:p>
        </p:txBody>
      </p:sp>
      <p:sp>
        <p:nvSpPr>
          <p:cNvPr id="112722" name="Text Box 82"/>
          <p:cNvSpPr txBox="1">
            <a:spLocks noChangeArrowheads="1"/>
          </p:cNvSpPr>
          <p:nvPr/>
        </p:nvSpPr>
        <p:spPr bwMode="auto">
          <a:xfrm>
            <a:off x="5420047" y="54864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/TEST</a:t>
            </a:r>
          </a:p>
        </p:txBody>
      </p:sp>
      <p:sp>
        <p:nvSpPr>
          <p:cNvPr id="112723" name="Text Box 83"/>
          <p:cNvSpPr txBox="1">
            <a:spLocks noChangeArrowheads="1"/>
          </p:cNvSpPr>
          <p:nvPr/>
        </p:nvSpPr>
        <p:spPr bwMode="auto">
          <a:xfrm>
            <a:off x="5420047" y="57912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READY</a:t>
            </a:r>
          </a:p>
        </p:txBody>
      </p:sp>
      <p:sp>
        <p:nvSpPr>
          <p:cNvPr id="112724" name="Text Box 84"/>
          <p:cNvSpPr txBox="1">
            <a:spLocks noChangeArrowheads="1"/>
          </p:cNvSpPr>
          <p:nvPr/>
        </p:nvSpPr>
        <p:spPr bwMode="auto">
          <a:xfrm>
            <a:off x="5420047" y="60960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RESET</a:t>
            </a:r>
          </a:p>
        </p:txBody>
      </p:sp>
      <p:sp>
        <p:nvSpPr>
          <p:cNvPr id="112725" name="Text Box 85"/>
          <p:cNvSpPr txBox="1">
            <a:spLocks noChangeArrowheads="1"/>
          </p:cNvSpPr>
          <p:nvPr/>
        </p:nvSpPr>
        <p:spPr bwMode="auto">
          <a:xfrm>
            <a:off x="3591247" y="2286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defRPr/>
            </a:pPr>
            <a:r>
              <a:rPr kumimoji="1" lang="en-US" altLang="zh-CN" sz="1800" b="1" smtClean="0">
                <a:solidFill>
                  <a:schemeClr val="tx1">
                    <a:lumMod val="95000"/>
                    <a:lumOff val="5000"/>
                  </a:schemeClr>
                </a:solidFill>
              </a:rPr>
              <a:t>8086/8088</a:t>
            </a:r>
          </a:p>
        </p:txBody>
      </p:sp>
      <p:sp>
        <p:nvSpPr>
          <p:cNvPr id="2" name="灯片编号占位符 1"/>
          <p:cNvSpPr>
            <a:spLocks noGrp="1"/>
          </p:cNvSpPr>
          <p:nvPr>
            <p:ph type="sldNum" sz="quarter" idx="4294967295"/>
          </p:nvPr>
        </p:nvSpPr>
        <p:spPr>
          <a:xfrm>
            <a:off x="8100392" y="6245225"/>
            <a:ext cx="474812" cy="476250"/>
          </a:xfrm>
        </p:spPr>
        <p:txBody>
          <a:bodyPr/>
          <a:lstStyle/>
          <a:p>
            <a:pPr>
              <a:defRPr/>
            </a:pPr>
            <a:fld id="{ED8CF920-1246-4542-A090-D3E7AC2FBACB}" type="slidenum">
              <a:rPr lang="en-US" altLang="zh-CN" smtClean="0"/>
              <a:pPr>
                <a:defRPr/>
              </a:pPr>
              <a:t>47</a:t>
            </a:fld>
            <a:endParaRPr lang="en-US" altLang="zh-CN" dirty="0"/>
          </a:p>
        </p:txBody>
      </p:sp>
    </p:spTree>
    <p:extLst>
      <p:ext uri="{BB962C8B-B14F-4D97-AF65-F5344CB8AC3E}">
        <p14:creationId xmlns:p14="http://schemas.microsoft.com/office/powerpoint/2010/main" val="3059001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p:txBody>
          <a:bodyPr/>
          <a:lstStyle/>
          <a:p>
            <a:pPr eaLnBrk="1" hangingPunct="1">
              <a:buNone/>
            </a:pPr>
            <a:r>
              <a:rPr lang="en-US" altLang="zh-CN" sz="2800" b="1" dirty="0" smtClean="0"/>
              <a:t>2. 8086</a:t>
            </a:r>
            <a:r>
              <a:rPr lang="zh-CN" altLang="en-US" sz="2800" b="1" dirty="0" smtClean="0"/>
              <a:t>的引脚信号与功能</a:t>
            </a:r>
            <a:endParaRPr lang="zh-CN" altLang="en-US" sz="2800" b="1" dirty="0"/>
          </a:p>
          <a:p>
            <a:pPr lvl="0" eaLnBrk="1" hangingPunct="1">
              <a:lnSpc>
                <a:spcPct val="115000"/>
              </a:lnSpc>
              <a:spcBef>
                <a:spcPct val="40000"/>
              </a:spcBef>
              <a:buClr>
                <a:srgbClr val="CC0000"/>
              </a:buClr>
              <a:buNone/>
            </a:pPr>
            <a:r>
              <a:rPr kumimoji="1" lang="en-US" altLang="zh-CN" b="1" dirty="0" smtClean="0">
                <a:solidFill>
                  <a:srgbClr val="000000"/>
                </a:solidFill>
              </a:rPr>
              <a:t>       </a:t>
            </a:r>
            <a:r>
              <a:rPr kumimoji="1" lang="zh-CN" altLang="en-US" b="1" dirty="0">
                <a:solidFill>
                  <a:srgbClr val="000000"/>
                </a:solidFill>
                <a:latin typeface="宋体" panose="02010600030101010101" pitchFamily="2" charset="-122"/>
              </a:rPr>
              <a:t>如图所示，为</a:t>
            </a:r>
            <a:r>
              <a:rPr kumimoji="1" lang="en-US" altLang="zh-CN" b="1" dirty="0" smtClean="0">
                <a:solidFill>
                  <a:srgbClr val="000000"/>
                </a:solidFill>
                <a:latin typeface="宋体" panose="02010600030101010101" pitchFamily="2" charset="-122"/>
              </a:rPr>
              <a:t>8086 CPU</a:t>
            </a:r>
            <a:r>
              <a:rPr kumimoji="1" lang="zh-CN" altLang="en-US" b="1" dirty="0">
                <a:solidFill>
                  <a:srgbClr val="000000"/>
                </a:solidFill>
                <a:latin typeface="宋体" panose="02010600030101010101" pitchFamily="2" charset="-122"/>
              </a:rPr>
              <a:t>和</a:t>
            </a:r>
            <a:r>
              <a:rPr kumimoji="1" lang="en-US" altLang="zh-CN" b="1" dirty="0" smtClean="0">
                <a:solidFill>
                  <a:srgbClr val="000000"/>
                </a:solidFill>
                <a:latin typeface="宋体" panose="02010600030101010101" pitchFamily="2" charset="-122"/>
              </a:rPr>
              <a:t>8088 CPU</a:t>
            </a:r>
            <a:r>
              <a:rPr kumimoji="1" lang="zh-CN" altLang="en-US" b="1" dirty="0">
                <a:solidFill>
                  <a:srgbClr val="000000"/>
                </a:solidFill>
                <a:latin typeface="宋体" panose="02010600030101010101" pitchFamily="2" charset="-122"/>
              </a:rPr>
              <a:t>共有</a:t>
            </a:r>
            <a:r>
              <a:rPr kumimoji="1" lang="en-US" altLang="zh-CN" b="1" dirty="0">
                <a:solidFill>
                  <a:srgbClr val="000000"/>
                </a:solidFill>
                <a:latin typeface="宋体" panose="02010600030101010101" pitchFamily="2" charset="-122"/>
              </a:rPr>
              <a:t>40</a:t>
            </a:r>
            <a:r>
              <a:rPr kumimoji="1" lang="zh-CN" altLang="en-US" b="1" dirty="0">
                <a:solidFill>
                  <a:srgbClr val="000000"/>
                </a:solidFill>
                <a:latin typeface="宋体" panose="02010600030101010101" pitchFamily="2" charset="-122"/>
              </a:rPr>
              <a:t>条引脚线，这些引脚线用来输出或接收各种信号：</a:t>
            </a:r>
            <a:r>
              <a:rPr kumimoji="1" lang="zh-CN" altLang="en-US" b="1" dirty="0">
                <a:solidFill>
                  <a:srgbClr val="008000"/>
                </a:solidFill>
                <a:latin typeface="宋体" panose="02010600030101010101" pitchFamily="2" charset="-122"/>
              </a:rPr>
              <a:t>地址线，数据线，</a:t>
            </a:r>
            <a:r>
              <a:rPr kumimoji="1" lang="zh-CN" altLang="en-US" b="1" dirty="0" smtClean="0">
                <a:solidFill>
                  <a:srgbClr val="008000"/>
                </a:solidFill>
                <a:latin typeface="宋体" panose="02010600030101010101" pitchFamily="2" charset="-122"/>
              </a:rPr>
              <a:t>控制</a:t>
            </a:r>
            <a:r>
              <a:rPr kumimoji="1" lang="zh-CN" altLang="en-US" b="1" dirty="0">
                <a:solidFill>
                  <a:srgbClr val="008000"/>
                </a:solidFill>
                <a:latin typeface="宋体" panose="02010600030101010101" pitchFamily="2" charset="-122"/>
              </a:rPr>
              <a:t>线和状态线，电源线</a:t>
            </a:r>
            <a:r>
              <a:rPr kumimoji="1" lang="zh-CN" altLang="en-US" b="1" dirty="0" smtClean="0">
                <a:solidFill>
                  <a:srgbClr val="008000"/>
                </a:solidFill>
                <a:latin typeface="宋体" panose="02010600030101010101" pitchFamily="2" charset="-122"/>
              </a:rPr>
              <a:t>和时钟线</a:t>
            </a:r>
            <a:r>
              <a:rPr kumimoji="1" lang="zh-CN" altLang="en-US" b="1" dirty="0">
                <a:solidFill>
                  <a:srgbClr val="000000"/>
                </a:solidFill>
                <a:latin typeface="宋体" panose="02010600030101010101" pitchFamily="2" charset="-122"/>
              </a:rPr>
              <a:t>。</a:t>
            </a:r>
          </a:p>
          <a:p>
            <a:pPr lvl="0" eaLnBrk="1" hangingPunct="1">
              <a:lnSpc>
                <a:spcPct val="115000"/>
              </a:lnSpc>
              <a:spcBef>
                <a:spcPct val="40000"/>
              </a:spcBef>
              <a:buClr>
                <a:srgbClr val="CC0000"/>
              </a:buClr>
              <a:buNone/>
            </a:pPr>
            <a:r>
              <a:rPr kumimoji="1" lang="zh-CN" altLang="en-US" b="1" dirty="0">
                <a:solidFill>
                  <a:srgbClr val="000000"/>
                </a:solidFill>
                <a:latin typeface="宋体" panose="02010600030101010101" pitchFamily="2" charset="-122"/>
              </a:rPr>
              <a:t>    由于</a:t>
            </a:r>
            <a:r>
              <a:rPr kumimoji="1" lang="en-US" altLang="zh-CN" b="1" dirty="0">
                <a:solidFill>
                  <a:srgbClr val="000000"/>
                </a:solidFill>
                <a:latin typeface="宋体" panose="02010600030101010101" pitchFamily="2" charset="-122"/>
              </a:rPr>
              <a:t>8088</a:t>
            </a:r>
            <a:r>
              <a:rPr kumimoji="1" lang="zh-CN" altLang="en-US" b="1" dirty="0">
                <a:solidFill>
                  <a:srgbClr val="000000"/>
                </a:solidFill>
                <a:latin typeface="宋体" panose="02010600030101010101" pitchFamily="2" charset="-122"/>
              </a:rPr>
              <a:t>微处理器是一种准</a:t>
            </a:r>
            <a:r>
              <a:rPr kumimoji="1" lang="en-US" altLang="zh-CN" b="1" dirty="0">
                <a:solidFill>
                  <a:srgbClr val="000000"/>
                </a:solidFill>
                <a:latin typeface="宋体" panose="02010600030101010101" pitchFamily="2" charset="-122"/>
              </a:rPr>
              <a:t>16</a:t>
            </a:r>
            <a:r>
              <a:rPr kumimoji="1" lang="zh-CN" altLang="en-US" b="1" dirty="0">
                <a:solidFill>
                  <a:srgbClr val="000000"/>
                </a:solidFill>
                <a:latin typeface="宋体" panose="02010600030101010101" pitchFamily="2" charset="-122"/>
              </a:rPr>
              <a:t>位机。其内部结构基本上与</a:t>
            </a:r>
            <a:r>
              <a:rPr kumimoji="1" lang="en-US" altLang="zh-CN" b="1" dirty="0">
                <a:solidFill>
                  <a:srgbClr val="000000"/>
                </a:solidFill>
                <a:latin typeface="宋体" panose="02010600030101010101" pitchFamily="2" charset="-122"/>
              </a:rPr>
              <a:t>8086</a:t>
            </a:r>
            <a:r>
              <a:rPr kumimoji="1" lang="zh-CN" altLang="en-US" b="1" dirty="0">
                <a:solidFill>
                  <a:srgbClr val="000000"/>
                </a:solidFill>
                <a:latin typeface="宋体" panose="02010600030101010101" pitchFamily="2" charset="-122"/>
              </a:rPr>
              <a:t>相同，其信号也与</a:t>
            </a:r>
            <a:r>
              <a:rPr kumimoji="1" lang="en-US" altLang="zh-CN" b="1" dirty="0">
                <a:solidFill>
                  <a:srgbClr val="000000"/>
                </a:solidFill>
                <a:latin typeface="宋体" panose="02010600030101010101" pitchFamily="2" charset="-122"/>
              </a:rPr>
              <a:t>8086</a:t>
            </a:r>
            <a:r>
              <a:rPr kumimoji="1" lang="zh-CN" altLang="en-US" b="1" dirty="0">
                <a:solidFill>
                  <a:srgbClr val="000000"/>
                </a:solidFill>
                <a:latin typeface="宋体" panose="02010600030101010101" pitchFamily="2" charset="-122"/>
              </a:rPr>
              <a:t>基本相同，只是有一些引脚的功能有所不同</a:t>
            </a:r>
            <a:r>
              <a:rPr kumimoji="1" lang="zh-CN" altLang="en-US" b="1" dirty="0" smtClean="0">
                <a:solidFill>
                  <a:srgbClr val="000000"/>
                </a:solidFill>
                <a:latin typeface="宋体" panose="02010600030101010101" pitchFamily="2" charset="-122"/>
              </a:rPr>
              <a:t>。</a:t>
            </a: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48</a:t>
            </a:fld>
            <a:endParaRPr lang="en-US" altLang="zh-CN" dirty="0"/>
          </a:p>
        </p:txBody>
      </p:sp>
    </p:spTree>
    <p:extLst>
      <p:ext uri="{BB962C8B-B14F-4D97-AF65-F5344CB8AC3E}">
        <p14:creationId xmlns:p14="http://schemas.microsoft.com/office/powerpoint/2010/main" val="25721525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p:txBody>
          <a:bodyPr/>
          <a:lstStyle/>
          <a:p>
            <a:pPr eaLnBrk="1" hangingPunct="1">
              <a:buNone/>
            </a:pPr>
            <a:r>
              <a:rPr lang="zh-CN" altLang="en-US" sz="2800" b="1" dirty="0" smtClean="0"/>
              <a:t>（</a:t>
            </a:r>
            <a:r>
              <a:rPr lang="en-US" altLang="zh-CN" sz="2800" b="1" dirty="0" smtClean="0"/>
              <a:t>1</a:t>
            </a:r>
            <a:r>
              <a:rPr lang="zh-CN" altLang="en-US" sz="2800" b="1" dirty="0" smtClean="0"/>
              <a:t>）地址</a:t>
            </a:r>
            <a:r>
              <a:rPr lang="en-US" altLang="zh-CN" sz="2800" b="1" dirty="0"/>
              <a:t>/</a:t>
            </a:r>
            <a:r>
              <a:rPr lang="zh-CN" altLang="en-US" sz="2800" b="1" dirty="0" smtClean="0"/>
              <a:t>数据总线</a:t>
            </a:r>
            <a:endParaRPr lang="en-US" altLang="zh-CN" sz="2800" b="1" dirty="0" smtClean="0"/>
          </a:p>
          <a:p>
            <a:pPr eaLnBrk="1" hangingPunct="1">
              <a:buNone/>
            </a:pPr>
            <a:r>
              <a:rPr lang="zh-CN" altLang="en-US" dirty="0" smtClean="0"/>
              <a:t>地址</a:t>
            </a:r>
            <a:r>
              <a:rPr lang="en-US" altLang="zh-CN" dirty="0" smtClean="0"/>
              <a:t>/</a:t>
            </a:r>
            <a:r>
              <a:rPr lang="zh-CN" altLang="en-US" dirty="0" smtClean="0"/>
              <a:t>数据复用引脚，双向工作</a:t>
            </a:r>
            <a:endParaRPr lang="en-US" altLang="zh-CN" dirty="0" smtClean="0"/>
          </a:p>
          <a:p>
            <a:pPr eaLnBrk="1" hangingPunct="1"/>
            <a:r>
              <a:rPr kumimoji="1" lang="en-US" altLang="zh-CN" b="1" dirty="0" err="1" smtClean="0">
                <a:solidFill>
                  <a:srgbClr val="000000"/>
                </a:solidFill>
                <a:latin typeface="宋体" panose="02010600030101010101" pitchFamily="2" charset="-122"/>
              </a:rPr>
              <a:t>AD15-AD0</a:t>
            </a:r>
            <a:r>
              <a:rPr kumimoji="1" lang="zh-CN" altLang="en-US" b="1" dirty="0">
                <a:solidFill>
                  <a:srgbClr val="000000"/>
                </a:solidFill>
                <a:latin typeface="宋体" panose="02010600030101010101" pitchFamily="2" charset="-122"/>
              </a:rPr>
              <a:t>：</a:t>
            </a:r>
            <a:r>
              <a:rPr kumimoji="1" lang="en-US" altLang="zh-CN" b="1" dirty="0">
                <a:solidFill>
                  <a:srgbClr val="008000"/>
                </a:solidFill>
                <a:latin typeface="宋体" panose="02010600030101010101" pitchFamily="2" charset="-122"/>
              </a:rPr>
              <a:t>16</a:t>
            </a:r>
            <a:r>
              <a:rPr kumimoji="1" lang="zh-CN" altLang="en-US" b="1" dirty="0">
                <a:solidFill>
                  <a:srgbClr val="008000"/>
                </a:solidFill>
                <a:latin typeface="宋体" panose="02010600030101010101" pitchFamily="2" charset="-122"/>
              </a:rPr>
              <a:t>位地址总线</a:t>
            </a:r>
            <a:r>
              <a:rPr kumimoji="1" lang="en-US" altLang="zh-CN" b="1" dirty="0" err="1">
                <a:solidFill>
                  <a:srgbClr val="008000"/>
                </a:solidFill>
                <a:latin typeface="宋体" panose="02010600030101010101" pitchFamily="2" charset="-122"/>
              </a:rPr>
              <a:t>A15-A0</a:t>
            </a:r>
            <a:r>
              <a:rPr kumimoji="1" lang="zh-CN" altLang="en-US" b="1" dirty="0">
                <a:solidFill>
                  <a:srgbClr val="008000"/>
                </a:solidFill>
                <a:latin typeface="宋体" panose="02010600030101010101" pitchFamily="2" charset="-122"/>
              </a:rPr>
              <a:t>，输出访问存储器 或 </a:t>
            </a:r>
            <a:r>
              <a:rPr kumimoji="1" lang="en-US" altLang="zh-CN" b="1" dirty="0">
                <a:solidFill>
                  <a:srgbClr val="008000"/>
                </a:solidFill>
                <a:latin typeface="宋体" panose="02010600030101010101" pitchFamily="2" charset="-122"/>
              </a:rPr>
              <a:t>I/O</a:t>
            </a:r>
            <a:r>
              <a:rPr kumimoji="1" lang="zh-CN" altLang="en-US" b="1" dirty="0">
                <a:solidFill>
                  <a:srgbClr val="008000"/>
                </a:solidFill>
                <a:latin typeface="宋体" panose="02010600030101010101" pitchFamily="2" charset="-122"/>
              </a:rPr>
              <a:t>的地址信息。</a:t>
            </a:r>
          </a:p>
          <a:p>
            <a:pPr eaLnBrk="1" hangingPunct="1"/>
            <a:r>
              <a:rPr kumimoji="1" lang="en-US" altLang="zh-CN" b="1" dirty="0" err="1" smtClean="0">
                <a:solidFill>
                  <a:srgbClr val="000000"/>
                </a:solidFill>
                <a:latin typeface="宋体" panose="02010600030101010101" pitchFamily="2" charset="-122"/>
              </a:rPr>
              <a:t>D15-D0</a:t>
            </a:r>
            <a:r>
              <a:rPr kumimoji="1" lang="zh-CN" altLang="en-US" b="1" dirty="0">
                <a:solidFill>
                  <a:srgbClr val="000000"/>
                </a:solidFill>
                <a:latin typeface="宋体" panose="02010600030101010101" pitchFamily="2" charset="-122"/>
              </a:rPr>
              <a:t>：</a:t>
            </a:r>
            <a:r>
              <a:rPr kumimoji="1" lang="en-US" altLang="zh-CN" b="1" dirty="0">
                <a:solidFill>
                  <a:srgbClr val="008000"/>
                </a:solidFill>
                <a:latin typeface="宋体" panose="02010600030101010101" pitchFamily="2" charset="-122"/>
              </a:rPr>
              <a:t>16</a:t>
            </a:r>
            <a:r>
              <a:rPr kumimoji="1" lang="zh-CN" altLang="en-US" b="1" dirty="0">
                <a:solidFill>
                  <a:srgbClr val="008000"/>
                </a:solidFill>
                <a:latin typeface="宋体" panose="02010600030101010101" pitchFamily="2" charset="-122"/>
              </a:rPr>
              <a:t>位数据总线</a:t>
            </a:r>
            <a:r>
              <a:rPr kumimoji="1" lang="en-US" altLang="zh-CN" b="1" dirty="0" err="1">
                <a:solidFill>
                  <a:srgbClr val="008000"/>
                </a:solidFill>
                <a:latin typeface="宋体" panose="02010600030101010101" pitchFamily="2" charset="-122"/>
              </a:rPr>
              <a:t>D15-D0</a:t>
            </a:r>
            <a:r>
              <a:rPr kumimoji="1" lang="zh-CN" altLang="en-US" b="1" dirty="0">
                <a:solidFill>
                  <a:srgbClr val="008000"/>
                </a:solidFill>
                <a:latin typeface="宋体" panose="02010600030101010101" pitchFamily="2" charset="-122"/>
              </a:rPr>
              <a:t>，与存储器和</a:t>
            </a:r>
            <a:r>
              <a:rPr kumimoji="1" lang="en-US" altLang="zh-CN" b="1" dirty="0">
                <a:solidFill>
                  <a:srgbClr val="008000"/>
                </a:solidFill>
                <a:latin typeface="宋体" panose="02010600030101010101" pitchFamily="2" charset="-122"/>
              </a:rPr>
              <a:t>I/O</a:t>
            </a:r>
            <a:r>
              <a:rPr kumimoji="1" lang="zh-CN" altLang="en-US" b="1" dirty="0">
                <a:solidFill>
                  <a:srgbClr val="008000"/>
                </a:solidFill>
                <a:latin typeface="宋体" panose="02010600030101010101" pitchFamily="2" charset="-122"/>
              </a:rPr>
              <a:t>设备交换数据信息。</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49</a:t>
            </a:fld>
            <a:endParaRPr lang="en-US" altLang="zh-CN" dirty="0"/>
          </a:p>
        </p:txBody>
      </p:sp>
    </p:spTree>
    <p:extLst>
      <p:ext uri="{BB962C8B-B14F-4D97-AF65-F5344CB8AC3E}">
        <p14:creationId xmlns:p14="http://schemas.microsoft.com/office/powerpoint/2010/main" val="497295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143000" y="457200"/>
            <a:ext cx="1447800" cy="3048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459" name="Rectangle 3"/>
          <p:cNvSpPr>
            <a:spLocks noChangeArrowheads="1"/>
          </p:cNvSpPr>
          <p:nvPr/>
        </p:nvSpPr>
        <p:spPr bwMode="auto">
          <a:xfrm>
            <a:off x="1143000" y="4267200"/>
            <a:ext cx="14478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460" name="AutoShape 4"/>
          <p:cNvSpPr>
            <a:spLocks noChangeArrowheads="1"/>
          </p:cNvSpPr>
          <p:nvPr/>
        </p:nvSpPr>
        <p:spPr bwMode="auto">
          <a:xfrm>
            <a:off x="1143000" y="5029200"/>
            <a:ext cx="1447800" cy="609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19461" name="Rectangle 5"/>
          <p:cNvSpPr>
            <a:spLocks noChangeArrowheads="1"/>
          </p:cNvSpPr>
          <p:nvPr/>
        </p:nvSpPr>
        <p:spPr bwMode="auto">
          <a:xfrm>
            <a:off x="1905000" y="59436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462" name="Rectangle 6"/>
          <p:cNvSpPr>
            <a:spLocks noChangeArrowheads="1"/>
          </p:cNvSpPr>
          <p:nvPr/>
        </p:nvSpPr>
        <p:spPr bwMode="auto">
          <a:xfrm>
            <a:off x="3059832" y="4343400"/>
            <a:ext cx="1447564" cy="990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463" name="Rectangle 7"/>
          <p:cNvSpPr>
            <a:spLocks noChangeArrowheads="1"/>
          </p:cNvSpPr>
          <p:nvPr/>
        </p:nvSpPr>
        <p:spPr bwMode="auto">
          <a:xfrm>
            <a:off x="5715000" y="4343400"/>
            <a:ext cx="18288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464" name="Rectangle 8"/>
          <p:cNvSpPr>
            <a:spLocks noChangeArrowheads="1"/>
          </p:cNvSpPr>
          <p:nvPr/>
        </p:nvSpPr>
        <p:spPr bwMode="auto">
          <a:xfrm>
            <a:off x="5791200" y="1524000"/>
            <a:ext cx="1371600" cy="2286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465" name="Rectangle 9"/>
          <p:cNvSpPr>
            <a:spLocks noChangeArrowheads="1"/>
          </p:cNvSpPr>
          <p:nvPr/>
        </p:nvSpPr>
        <p:spPr bwMode="auto">
          <a:xfrm>
            <a:off x="7391400" y="2286000"/>
            <a:ext cx="914400" cy="1371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466" name="AutoShape 10"/>
          <p:cNvSpPr>
            <a:spLocks noChangeArrowheads="1"/>
          </p:cNvSpPr>
          <p:nvPr/>
        </p:nvSpPr>
        <p:spPr bwMode="auto">
          <a:xfrm rot="10800000">
            <a:off x="5791200" y="685800"/>
            <a:ext cx="1295400" cy="533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19467" name="Line 11"/>
          <p:cNvSpPr>
            <a:spLocks noChangeShapeType="1"/>
          </p:cNvSpPr>
          <p:nvPr/>
        </p:nvSpPr>
        <p:spPr bwMode="auto">
          <a:xfrm>
            <a:off x="1143000" y="8382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8" name="Line 12"/>
          <p:cNvSpPr>
            <a:spLocks noChangeShapeType="1"/>
          </p:cNvSpPr>
          <p:nvPr/>
        </p:nvSpPr>
        <p:spPr bwMode="auto">
          <a:xfrm>
            <a:off x="1143000" y="12192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9" name="Line 13"/>
          <p:cNvSpPr>
            <a:spLocks noChangeShapeType="1"/>
          </p:cNvSpPr>
          <p:nvPr/>
        </p:nvSpPr>
        <p:spPr bwMode="auto">
          <a:xfrm>
            <a:off x="1143000" y="16002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0" name="Line 14"/>
          <p:cNvSpPr>
            <a:spLocks noChangeShapeType="1"/>
          </p:cNvSpPr>
          <p:nvPr/>
        </p:nvSpPr>
        <p:spPr bwMode="auto">
          <a:xfrm>
            <a:off x="1143000" y="19812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1" name="Line 15"/>
          <p:cNvSpPr>
            <a:spLocks noChangeShapeType="1"/>
          </p:cNvSpPr>
          <p:nvPr/>
        </p:nvSpPr>
        <p:spPr bwMode="auto">
          <a:xfrm>
            <a:off x="1143000" y="23622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2" name="Line 16"/>
          <p:cNvSpPr>
            <a:spLocks noChangeShapeType="1"/>
          </p:cNvSpPr>
          <p:nvPr/>
        </p:nvSpPr>
        <p:spPr bwMode="auto">
          <a:xfrm>
            <a:off x="1143000" y="27432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3" name="Line 17"/>
          <p:cNvSpPr>
            <a:spLocks noChangeShapeType="1"/>
          </p:cNvSpPr>
          <p:nvPr/>
        </p:nvSpPr>
        <p:spPr bwMode="auto">
          <a:xfrm>
            <a:off x="1143000" y="31242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4" name="Line 18"/>
          <p:cNvSpPr>
            <a:spLocks noChangeShapeType="1"/>
          </p:cNvSpPr>
          <p:nvPr/>
        </p:nvSpPr>
        <p:spPr bwMode="auto">
          <a:xfrm>
            <a:off x="1828800" y="4572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5" name="Text Box 19"/>
          <p:cNvSpPr txBox="1">
            <a:spLocks noChangeArrowheads="1"/>
          </p:cNvSpPr>
          <p:nvPr/>
        </p:nvSpPr>
        <p:spPr bwMode="auto">
          <a:xfrm>
            <a:off x="1143000" y="4572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000000"/>
                </a:solidFill>
              </a:rPr>
              <a:t>AH     AL</a:t>
            </a:r>
          </a:p>
        </p:txBody>
      </p:sp>
      <p:sp>
        <p:nvSpPr>
          <p:cNvPr id="19476" name="Text Box 20"/>
          <p:cNvSpPr txBox="1">
            <a:spLocks noChangeArrowheads="1"/>
          </p:cNvSpPr>
          <p:nvPr/>
        </p:nvSpPr>
        <p:spPr bwMode="auto">
          <a:xfrm>
            <a:off x="1143000" y="822325"/>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000000"/>
                </a:solidFill>
              </a:rPr>
              <a:t>BH     BL</a:t>
            </a:r>
          </a:p>
        </p:txBody>
      </p:sp>
      <p:sp>
        <p:nvSpPr>
          <p:cNvPr id="19477" name="Text Box 21"/>
          <p:cNvSpPr txBox="1">
            <a:spLocks noChangeArrowheads="1"/>
          </p:cNvSpPr>
          <p:nvPr/>
        </p:nvSpPr>
        <p:spPr bwMode="auto">
          <a:xfrm>
            <a:off x="1143000" y="1203325"/>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000000"/>
                </a:solidFill>
              </a:rPr>
              <a:t>CH     CL</a:t>
            </a:r>
          </a:p>
        </p:txBody>
      </p:sp>
      <p:sp>
        <p:nvSpPr>
          <p:cNvPr id="19478" name="Text Box 22"/>
          <p:cNvSpPr txBox="1">
            <a:spLocks noChangeArrowheads="1"/>
          </p:cNvSpPr>
          <p:nvPr/>
        </p:nvSpPr>
        <p:spPr bwMode="auto">
          <a:xfrm>
            <a:off x="1143000" y="1584325"/>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000000"/>
                </a:solidFill>
              </a:rPr>
              <a:t>DH     DL</a:t>
            </a:r>
          </a:p>
        </p:txBody>
      </p:sp>
      <p:sp>
        <p:nvSpPr>
          <p:cNvPr id="19479" name="Text Box 23"/>
          <p:cNvSpPr txBox="1">
            <a:spLocks noChangeArrowheads="1"/>
          </p:cNvSpPr>
          <p:nvPr/>
        </p:nvSpPr>
        <p:spPr bwMode="auto">
          <a:xfrm>
            <a:off x="1143000" y="1965325"/>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000000"/>
                </a:solidFill>
              </a:rPr>
              <a:t>     SP</a:t>
            </a:r>
          </a:p>
        </p:txBody>
      </p:sp>
      <p:sp>
        <p:nvSpPr>
          <p:cNvPr id="19480" name="Text Box 24"/>
          <p:cNvSpPr txBox="1">
            <a:spLocks noChangeArrowheads="1"/>
          </p:cNvSpPr>
          <p:nvPr/>
        </p:nvSpPr>
        <p:spPr bwMode="auto">
          <a:xfrm>
            <a:off x="1143000" y="2346325"/>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000000"/>
                </a:solidFill>
              </a:rPr>
              <a:t>     BP</a:t>
            </a:r>
          </a:p>
        </p:txBody>
      </p:sp>
      <p:sp>
        <p:nvSpPr>
          <p:cNvPr id="19481" name="Text Box 25"/>
          <p:cNvSpPr txBox="1">
            <a:spLocks noChangeArrowheads="1"/>
          </p:cNvSpPr>
          <p:nvPr/>
        </p:nvSpPr>
        <p:spPr bwMode="auto">
          <a:xfrm>
            <a:off x="1143000" y="27432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000000"/>
                </a:solidFill>
              </a:rPr>
              <a:t>     DI</a:t>
            </a:r>
          </a:p>
        </p:txBody>
      </p:sp>
      <p:sp>
        <p:nvSpPr>
          <p:cNvPr id="19482" name="Text Box 26"/>
          <p:cNvSpPr txBox="1">
            <a:spLocks noChangeArrowheads="1"/>
          </p:cNvSpPr>
          <p:nvPr/>
        </p:nvSpPr>
        <p:spPr bwMode="auto">
          <a:xfrm>
            <a:off x="1143000" y="3108325"/>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000000"/>
                </a:solidFill>
              </a:rPr>
              <a:t>     SI</a:t>
            </a:r>
          </a:p>
        </p:txBody>
      </p:sp>
      <p:sp>
        <p:nvSpPr>
          <p:cNvPr id="19483" name="Text Box 27"/>
          <p:cNvSpPr txBox="1">
            <a:spLocks noChangeArrowheads="1"/>
          </p:cNvSpPr>
          <p:nvPr/>
        </p:nvSpPr>
        <p:spPr bwMode="auto">
          <a:xfrm>
            <a:off x="381000" y="990600"/>
            <a:ext cx="609600" cy="16160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000" b="1">
                <a:solidFill>
                  <a:srgbClr val="FFFFFF"/>
                </a:solidFill>
              </a:rPr>
              <a:t>通用寄存器</a:t>
            </a:r>
            <a:endParaRPr kumimoji="1" lang="zh-CN" altLang="en-US" sz="2000" b="1">
              <a:solidFill>
                <a:srgbClr val="000000"/>
              </a:solidFill>
            </a:endParaRPr>
          </a:p>
        </p:txBody>
      </p:sp>
      <p:sp>
        <p:nvSpPr>
          <p:cNvPr id="19484" name="Text Box 28"/>
          <p:cNvSpPr txBox="1">
            <a:spLocks noChangeArrowheads="1"/>
          </p:cNvSpPr>
          <p:nvPr/>
        </p:nvSpPr>
        <p:spPr bwMode="auto">
          <a:xfrm>
            <a:off x="1143000" y="4327525"/>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000" b="1">
                <a:solidFill>
                  <a:srgbClr val="000000"/>
                </a:solidFill>
              </a:rPr>
              <a:t>运算寄存器</a:t>
            </a:r>
          </a:p>
        </p:txBody>
      </p:sp>
      <p:sp>
        <p:nvSpPr>
          <p:cNvPr id="19485" name="Text Box 29"/>
          <p:cNvSpPr txBox="1">
            <a:spLocks noChangeArrowheads="1"/>
          </p:cNvSpPr>
          <p:nvPr/>
        </p:nvSpPr>
        <p:spPr bwMode="auto">
          <a:xfrm>
            <a:off x="1447800" y="51816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000000"/>
                </a:solidFill>
              </a:rPr>
              <a:t>ALU</a:t>
            </a:r>
          </a:p>
        </p:txBody>
      </p:sp>
      <p:sp>
        <p:nvSpPr>
          <p:cNvPr id="19486" name="Text Box 30"/>
          <p:cNvSpPr txBox="1">
            <a:spLocks noChangeArrowheads="1"/>
          </p:cNvSpPr>
          <p:nvPr/>
        </p:nvSpPr>
        <p:spPr bwMode="auto">
          <a:xfrm>
            <a:off x="1905000" y="60198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000" b="1">
                <a:solidFill>
                  <a:srgbClr val="000000"/>
                </a:solidFill>
              </a:rPr>
              <a:t>标志</a:t>
            </a:r>
          </a:p>
        </p:txBody>
      </p:sp>
      <p:sp>
        <p:nvSpPr>
          <p:cNvPr id="19487" name="Text Box 31"/>
          <p:cNvSpPr txBox="1">
            <a:spLocks noChangeArrowheads="1"/>
          </p:cNvSpPr>
          <p:nvPr/>
        </p:nvSpPr>
        <p:spPr bwMode="auto">
          <a:xfrm>
            <a:off x="3352800" y="4479925"/>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000" b="1">
                <a:solidFill>
                  <a:srgbClr val="000000"/>
                </a:solidFill>
              </a:rPr>
              <a:t>执行部分控制电路</a:t>
            </a:r>
          </a:p>
        </p:txBody>
      </p:sp>
      <p:sp>
        <p:nvSpPr>
          <p:cNvPr id="19488" name="Line 32"/>
          <p:cNvSpPr>
            <a:spLocks noChangeShapeType="1"/>
          </p:cNvSpPr>
          <p:nvPr/>
        </p:nvSpPr>
        <p:spPr bwMode="auto">
          <a:xfrm>
            <a:off x="6019800" y="43434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9" name="Line 33"/>
          <p:cNvSpPr>
            <a:spLocks noChangeShapeType="1"/>
          </p:cNvSpPr>
          <p:nvPr/>
        </p:nvSpPr>
        <p:spPr bwMode="auto">
          <a:xfrm>
            <a:off x="6324600" y="43434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0" name="Line 34"/>
          <p:cNvSpPr>
            <a:spLocks noChangeShapeType="1"/>
          </p:cNvSpPr>
          <p:nvPr/>
        </p:nvSpPr>
        <p:spPr bwMode="auto">
          <a:xfrm>
            <a:off x="6629400" y="43434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1" name="Line 35"/>
          <p:cNvSpPr>
            <a:spLocks noChangeShapeType="1"/>
          </p:cNvSpPr>
          <p:nvPr/>
        </p:nvSpPr>
        <p:spPr bwMode="auto">
          <a:xfrm>
            <a:off x="6934200" y="43434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2" name="Line 36"/>
          <p:cNvSpPr>
            <a:spLocks noChangeShapeType="1"/>
          </p:cNvSpPr>
          <p:nvPr/>
        </p:nvSpPr>
        <p:spPr bwMode="auto">
          <a:xfrm>
            <a:off x="7239000" y="43434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3" name="Line 38"/>
          <p:cNvSpPr>
            <a:spLocks noChangeShapeType="1"/>
          </p:cNvSpPr>
          <p:nvPr/>
        </p:nvSpPr>
        <p:spPr bwMode="auto">
          <a:xfrm>
            <a:off x="5791200" y="18288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4" name="Line 39"/>
          <p:cNvSpPr>
            <a:spLocks noChangeShapeType="1"/>
          </p:cNvSpPr>
          <p:nvPr/>
        </p:nvSpPr>
        <p:spPr bwMode="auto">
          <a:xfrm>
            <a:off x="5791200" y="21336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5" name="Line 40"/>
          <p:cNvSpPr>
            <a:spLocks noChangeShapeType="1"/>
          </p:cNvSpPr>
          <p:nvPr/>
        </p:nvSpPr>
        <p:spPr bwMode="auto">
          <a:xfrm>
            <a:off x="5791200" y="24384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6" name="Line 41"/>
          <p:cNvSpPr>
            <a:spLocks noChangeShapeType="1"/>
          </p:cNvSpPr>
          <p:nvPr/>
        </p:nvSpPr>
        <p:spPr bwMode="auto">
          <a:xfrm>
            <a:off x="5791200" y="27432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7" name="Line 42"/>
          <p:cNvSpPr>
            <a:spLocks noChangeShapeType="1"/>
          </p:cNvSpPr>
          <p:nvPr/>
        </p:nvSpPr>
        <p:spPr bwMode="auto">
          <a:xfrm>
            <a:off x="5791200" y="30480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8" name="Text Box 43"/>
          <p:cNvSpPr txBox="1">
            <a:spLocks noChangeArrowheads="1"/>
          </p:cNvSpPr>
          <p:nvPr/>
        </p:nvSpPr>
        <p:spPr bwMode="auto">
          <a:xfrm>
            <a:off x="5791200" y="14478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000000"/>
                </a:solidFill>
              </a:rPr>
              <a:t>     CS</a:t>
            </a:r>
          </a:p>
        </p:txBody>
      </p:sp>
      <p:sp>
        <p:nvSpPr>
          <p:cNvPr id="19499" name="Text Box 44"/>
          <p:cNvSpPr txBox="1">
            <a:spLocks noChangeArrowheads="1"/>
          </p:cNvSpPr>
          <p:nvPr/>
        </p:nvSpPr>
        <p:spPr bwMode="auto">
          <a:xfrm>
            <a:off x="5791200" y="1812925"/>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000000"/>
                </a:solidFill>
              </a:rPr>
              <a:t>     DS</a:t>
            </a:r>
          </a:p>
        </p:txBody>
      </p:sp>
      <p:sp>
        <p:nvSpPr>
          <p:cNvPr id="19500" name="Text Box 45"/>
          <p:cNvSpPr txBox="1">
            <a:spLocks noChangeArrowheads="1"/>
          </p:cNvSpPr>
          <p:nvPr/>
        </p:nvSpPr>
        <p:spPr bwMode="auto">
          <a:xfrm>
            <a:off x="5791200" y="2117725"/>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000000"/>
                </a:solidFill>
              </a:rPr>
              <a:t>     SS</a:t>
            </a:r>
          </a:p>
        </p:txBody>
      </p:sp>
      <p:sp>
        <p:nvSpPr>
          <p:cNvPr id="19501" name="Text Box 46"/>
          <p:cNvSpPr txBox="1">
            <a:spLocks noChangeArrowheads="1"/>
          </p:cNvSpPr>
          <p:nvPr/>
        </p:nvSpPr>
        <p:spPr bwMode="auto">
          <a:xfrm>
            <a:off x="5791200" y="2422525"/>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000000"/>
                </a:solidFill>
              </a:rPr>
              <a:t>     ES</a:t>
            </a:r>
          </a:p>
        </p:txBody>
      </p:sp>
      <p:sp>
        <p:nvSpPr>
          <p:cNvPr id="19502" name="Text Box 47"/>
          <p:cNvSpPr txBox="1">
            <a:spLocks noChangeArrowheads="1"/>
          </p:cNvSpPr>
          <p:nvPr/>
        </p:nvSpPr>
        <p:spPr bwMode="auto">
          <a:xfrm>
            <a:off x="5791200" y="2727325"/>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dirty="0">
                <a:solidFill>
                  <a:srgbClr val="000000"/>
                </a:solidFill>
              </a:rPr>
              <a:t>     IP</a:t>
            </a:r>
          </a:p>
        </p:txBody>
      </p:sp>
      <p:sp>
        <p:nvSpPr>
          <p:cNvPr id="19503" name="Text Box 48"/>
          <p:cNvSpPr txBox="1">
            <a:spLocks noChangeArrowheads="1"/>
          </p:cNvSpPr>
          <p:nvPr/>
        </p:nvSpPr>
        <p:spPr bwMode="auto">
          <a:xfrm>
            <a:off x="5867400" y="3048000"/>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000" b="1">
                <a:solidFill>
                  <a:srgbClr val="000000"/>
                </a:solidFill>
              </a:rPr>
              <a:t>内部暂存器</a:t>
            </a:r>
          </a:p>
        </p:txBody>
      </p:sp>
      <p:sp>
        <p:nvSpPr>
          <p:cNvPr id="19504" name="Text Box 49"/>
          <p:cNvSpPr txBox="1">
            <a:spLocks noChangeArrowheads="1"/>
          </p:cNvSpPr>
          <p:nvPr/>
        </p:nvSpPr>
        <p:spPr bwMode="auto">
          <a:xfrm>
            <a:off x="7467600" y="2438400"/>
            <a:ext cx="76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000000"/>
                </a:solidFill>
              </a:rPr>
              <a:t>I/O</a:t>
            </a:r>
            <a:r>
              <a:rPr kumimoji="1" lang="zh-CN" altLang="en-US" sz="2000" b="1">
                <a:solidFill>
                  <a:srgbClr val="000000"/>
                </a:solidFill>
              </a:rPr>
              <a:t>控制电路</a:t>
            </a:r>
          </a:p>
        </p:txBody>
      </p:sp>
      <p:sp>
        <p:nvSpPr>
          <p:cNvPr id="19505" name="Text Box 50"/>
          <p:cNvSpPr txBox="1">
            <a:spLocks noChangeArrowheads="1"/>
          </p:cNvSpPr>
          <p:nvPr/>
        </p:nvSpPr>
        <p:spPr bwMode="auto">
          <a:xfrm>
            <a:off x="4751070" y="425717"/>
            <a:ext cx="130302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1600" b="1">
                <a:solidFill>
                  <a:srgbClr val="FFFFFF"/>
                </a:solidFill>
              </a:rPr>
              <a:t>地址加法器</a:t>
            </a:r>
          </a:p>
        </p:txBody>
      </p:sp>
      <p:sp>
        <p:nvSpPr>
          <p:cNvPr id="19506" name="Rectangle 51"/>
          <p:cNvSpPr>
            <a:spLocks noChangeArrowheads="1"/>
          </p:cNvSpPr>
          <p:nvPr/>
        </p:nvSpPr>
        <p:spPr bwMode="auto">
          <a:xfrm>
            <a:off x="304800" y="3810000"/>
            <a:ext cx="5181600" cy="152400"/>
          </a:xfrm>
          <a:prstGeom prst="rect">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07" name="AutoShape 52"/>
          <p:cNvSpPr>
            <a:spLocks noChangeArrowheads="1"/>
          </p:cNvSpPr>
          <p:nvPr/>
        </p:nvSpPr>
        <p:spPr bwMode="auto">
          <a:xfrm>
            <a:off x="1371600" y="3505200"/>
            <a:ext cx="228600" cy="304800"/>
          </a:xfrm>
          <a:prstGeom prst="upDownArrow">
            <a:avLst>
              <a:gd name="adj1" fmla="val 50000"/>
              <a:gd name="adj2" fmla="val 26667"/>
            </a:avLst>
          </a:prstGeom>
          <a:solidFill>
            <a:srgbClr val="00FF00"/>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08" name="AutoShape 53"/>
          <p:cNvSpPr>
            <a:spLocks noChangeArrowheads="1"/>
          </p:cNvSpPr>
          <p:nvPr/>
        </p:nvSpPr>
        <p:spPr bwMode="auto">
          <a:xfrm>
            <a:off x="1676400" y="3962400"/>
            <a:ext cx="228600" cy="304800"/>
          </a:xfrm>
          <a:prstGeom prst="upDownArrow">
            <a:avLst>
              <a:gd name="adj1" fmla="val 50000"/>
              <a:gd name="adj2" fmla="val 26667"/>
            </a:avLst>
          </a:prstGeom>
          <a:solidFill>
            <a:srgbClr val="00FF00"/>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09" name="AutoShape 54"/>
          <p:cNvSpPr>
            <a:spLocks noChangeArrowheads="1"/>
          </p:cNvSpPr>
          <p:nvPr/>
        </p:nvSpPr>
        <p:spPr bwMode="auto">
          <a:xfrm>
            <a:off x="1371600" y="4800600"/>
            <a:ext cx="228600" cy="228600"/>
          </a:xfrm>
          <a:prstGeom prst="upDownArrow">
            <a:avLst>
              <a:gd name="adj1" fmla="val 50000"/>
              <a:gd name="adj2" fmla="val 20000"/>
            </a:avLst>
          </a:prstGeom>
          <a:solidFill>
            <a:srgbClr val="00FF00"/>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10" name="AutoShape 55"/>
          <p:cNvSpPr>
            <a:spLocks noChangeArrowheads="1"/>
          </p:cNvSpPr>
          <p:nvPr/>
        </p:nvSpPr>
        <p:spPr bwMode="auto">
          <a:xfrm>
            <a:off x="1981200" y="4800600"/>
            <a:ext cx="228600" cy="228600"/>
          </a:xfrm>
          <a:prstGeom prst="upDownArrow">
            <a:avLst>
              <a:gd name="adj1" fmla="val 50000"/>
              <a:gd name="adj2" fmla="val 20000"/>
            </a:avLst>
          </a:prstGeom>
          <a:solidFill>
            <a:srgbClr val="00FF00"/>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11" name="Rectangle 56"/>
          <p:cNvSpPr>
            <a:spLocks noChangeArrowheads="1"/>
          </p:cNvSpPr>
          <p:nvPr/>
        </p:nvSpPr>
        <p:spPr bwMode="auto">
          <a:xfrm>
            <a:off x="1524000" y="5638800"/>
            <a:ext cx="152400" cy="304800"/>
          </a:xfrm>
          <a:prstGeom prst="rect">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12" name="Rectangle 57"/>
          <p:cNvSpPr>
            <a:spLocks noChangeArrowheads="1"/>
          </p:cNvSpPr>
          <p:nvPr/>
        </p:nvSpPr>
        <p:spPr bwMode="auto">
          <a:xfrm>
            <a:off x="685800" y="5791200"/>
            <a:ext cx="838200" cy="152400"/>
          </a:xfrm>
          <a:prstGeom prst="rect">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13" name="Rectangle 58"/>
          <p:cNvSpPr>
            <a:spLocks noChangeArrowheads="1"/>
          </p:cNvSpPr>
          <p:nvPr/>
        </p:nvSpPr>
        <p:spPr bwMode="auto">
          <a:xfrm>
            <a:off x="685800" y="4191000"/>
            <a:ext cx="152400" cy="1600200"/>
          </a:xfrm>
          <a:prstGeom prst="rect">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14" name="AutoShape 59"/>
          <p:cNvSpPr>
            <a:spLocks noChangeArrowheads="1"/>
          </p:cNvSpPr>
          <p:nvPr/>
        </p:nvSpPr>
        <p:spPr bwMode="auto">
          <a:xfrm>
            <a:off x="609600" y="3962400"/>
            <a:ext cx="304800" cy="228600"/>
          </a:xfrm>
          <a:prstGeom prst="upArrow">
            <a:avLst>
              <a:gd name="adj1" fmla="val 50000"/>
              <a:gd name="adj2" fmla="val 25000"/>
            </a:avLst>
          </a:prstGeom>
          <a:solidFill>
            <a:srgbClr val="00FF00"/>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15" name="Line 60"/>
          <p:cNvSpPr>
            <a:spLocks noChangeShapeType="1"/>
          </p:cNvSpPr>
          <p:nvPr/>
        </p:nvSpPr>
        <p:spPr bwMode="auto">
          <a:xfrm>
            <a:off x="2209800" y="5638800"/>
            <a:ext cx="0" cy="304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6" name="Rectangle 61"/>
          <p:cNvSpPr>
            <a:spLocks noChangeArrowheads="1"/>
          </p:cNvSpPr>
          <p:nvPr/>
        </p:nvSpPr>
        <p:spPr bwMode="auto">
          <a:xfrm>
            <a:off x="2057400" y="6400800"/>
            <a:ext cx="152400" cy="304800"/>
          </a:xfrm>
          <a:prstGeom prst="rect">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17" name="Rectangle 62"/>
          <p:cNvSpPr>
            <a:spLocks noChangeArrowheads="1"/>
          </p:cNvSpPr>
          <p:nvPr/>
        </p:nvSpPr>
        <p:spPr bwMode="auto">
          <a:xfrm>
            <a:off x="381000" y="6553200"/>
            <a:ext cx="1676400" cy="152400"/>
          </a:xfrm>
          <a:prstGeom prst="rect">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18" name="Rectangle 63"/>
          <p:cNvSpPr>
            <a:spLocks noChangeArrowheads="1"/>
          </p:cNvSpPr>
          <p:nvPr/>
        </p:nvSpPr>
        <p:spPr bwMode="auto">
          <a:xfrm>
            <a:off x="381000" y="4191000"/>
            <a:ext cx="152400" cy="2362200"/>
          </a:xfrm>
          <a:prstGeom prst="rect">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19" name="AutoShape 64"/>
          <p:cNvSpPr>
            <a:spLocks noChangeArrowheads="1"/>
          </p:cNvSpPr>
          <p:nvPr/>
        </p:nvSpPr>
        <p:spPr bwMode="auto">
          <a:xfrm>
            <a:off x="304800" y="3962400"/>
            <a:ext cx="304800" cy="228600"/>
          </a:xfrm>
          <a:prstGeom prst="upArrow">
            <a:avLst>
              <a:gd name="adj1" fmla="val 50000"/>
              <a:gd name="adj2" fmla="val 25000"/>
            </a:avLst>
          </a:prstGeom>
          <a:solidFill>
            <a:srgbClr val="00FF00"/>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20" name="Line 65"/>
          <p:cNvSpPr>
            <a:spLocks noChangeShapeType="1"/>
          </p:cNvSpPr>
          <p:nvPr/>
        </p:nvSpPr>
        <p:spPr bwMode="auto">
          <a:xfrm flipH="1">
            <a:off x="2590800" y="5105400"/>
            <a:ext cx="46903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1" name="Rectangle 66"/>
          <p:cNvSpPr>
            <a:spLocks noChangeArrowheads="1"/>
          </p:cNvSpPr>
          <p:nvPr/>
        </p:nvSpPr>
        <p:spPr bwMode="auto">
          <a:xfrm>
            <a:off x="4876800" y="4572000"/>
            <a:ext cx="838200" cy="152400"/>
          </a:xfrm>
          <a:prstGeom prst="rect">
            <a:avLst/>
          </a:prstGeom>
          <a:solidFill>
            <a:srgbClr val="FF66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22" name="AutoShape 67"/>
          <p:cNvSpPr>
            <a:spLocks noChangeArrowheads="1"/>
          </p:cNvSpPr>
          <p:nvPr/>
        </p:nvSpPr>
        <p:spPr bwMode="auto">
          <a:xfrm>
            <a:off x="4507396" y="4495800"/>
            <a:ext cx="369404" cy="304800"/>
          </a:xfrm>
          <a:prstGeom prst="leftArrow">
            <a:avLst>
              <a:gd name="adj1" fmla="val 50000"/>
              <a:gd name="adj2" fmla="val 25000"/>
            </a:avLst>
          </a:prstGeom>
          <a:solidFill>
            <a:srgbClr val="FF66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23" name="Rectangle 68"/>
          <p:cNvSpPr>
            <a:spLocks noChangeArrowheads="1"/>
          </p:cNvSpPr>
          <p:nvPr/>
        </p:nvSpPr>
        <p:spPr bwMode="auto">
          <a:xfrm>
            <a:off x="5029200" y="4191000"/>
            <a:ext cx="152400" cy="381000"/>
          </a:xfrm>
          <a:prstGeom prst="rect">
            <a:avLst/>
          </a:prstGeom>
          <a:solidFill>
            <a:srgbClr val="FF66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24" name="AutoShape 69"/>
          <p:cNvSpPr>
            <a:spLocks noChangeArrowheads="1"/>
          </p:cNvSpPr>
          <p:nvPr/>
        </p:nvSpPr>
        <p:spPr bwMode="auto">
          <a:xfrm>
            <a:off x="4953000" y="3962400"/>
            <a:ext cx="304800" cy="228600"/>
          </a:xfrm>
          <a:prstGeom prst="upArrow">
            <a:avLst>
              <a:gd name="adj1" fmla="val 50000"/>
              <a:gd name="adj2" fmla="val 25000"/>
            </a:avLst>
          </a:prstGeom>
          <a:solidFill>
            <a:srgbClr val="FF6600"/>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25" name="Line 70"/>
          <p:cNvSpPr>
            <a:spLocks noChangeShapeType="1"/>
          </p:cNvSpPr>
          <p:nvPr/>
        </p:nvSpPr>
        <p:spPr bwMode="auto">
          <a:xfrm>
            <a:off x="2895600" y="5105400"/>
            <a:ext cx="0" cy="1066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6" name="Line 71"/>
          <p:cNvSpPr>
            <a:spLocks noChangeShapeType="1"/>
          </p:cNvSpPr>
          <p:nvPr/>
        </p:nvSpPr>
        <p:spPr bwMode="auto">
          <a:xfrm flipH="1">
            <a:off x="2590800" y="6172200"/>
            <a:ext cx="304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7" name="Line 72"/>
          <p:cNvSpPr>
            <a:spLocks noChangeShapeType="1"/>
          </p:cNvSpPr>
          <p:nvPr/>
        </p:nvSpPr>
        <p:spPr bwMode="auto">
          <a:xfrm flipV="1">
            <a:off x="2895600" y="3352800"/>
            <a:ext cx="0" cy="1752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8" name="Line 73"/>
          <p:cNvSpPr>
            <a:spLocks noChangeShapeType="1"/>
          </p:cNvSpPr>
          <p:nvPr/>
        </p:nvSpPr>
        <p:spPr bwMode="auto">
          <a:xfrm flipH="1">
            <a:off x="2590800" y="3352800"/>
            <a:ext cx="304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9" name="Rectangle 74"/>
          <p:cNvSpPr>
            <a:spLocks noChangeArrowheads="1"/>
          </p:cNvSpPr>
          <p:nvPr/>
        </p:nvSpPr>
        <p:spPr bwMode="auto">
          <a:xfrm>
            <a:off x="5181600" y="2819400"/>
            <a:ext cx="152400" cy="762000"/>
          </a:xfrm>
          <a:prstGeom prst="rect">
            <a:avLst/>
          </a:prstGeom>
          <a:solidFill>
            <a:srgbClr val="FF66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30" name="AutoShape 75"/>
          <p:cNvSpPr>
            <a:spLocks noChangeArrowheads="1"/>
          </p:cNvSpPr>
          <p:nvPr/>
        </p:nvSpPr>
        <p:spPr bwMode="auto">
          <a:xfrm>
            <a:off x="5334000" y="2743200"/>
            <a:ext cx="457200" cy="304800"/>
          </a:xfrm>
          <a:prstGeom prst="rightArrow">
            <a:avLst>
              <a:gd name="adj1" fmla="val 50000"/>
              <a:gd name="adj2" fmla="val 37500"/>
            </a:avLst>
          </a:prstGeom>
          <a:solidFill>
            <a:srgbClr val="FF66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31" name="AutoShape 76"/>
          <p:cNvSpPr>
            <a:spLocks noChangeArrowheads="1"/>
          </p:cNvSpPr>
          <p:nvPr/>
        </p:nvSpPr>
        <p:spPr bwMode="auto">
          <a:xfrm>
            <a:off x="5105400" y="3581400"/>
            <a:ext cx="304800" cy="228600"/>
          </a:xfrm>
          <a:prstGeom prst="downArrow">
            <a:avLst>
              <a:gd name="adj1" fmla="val 50000"/>
              <a:gd name="adj2" fmla="val 25000"/>
            </a:avLst>
          </a:prstGeom>
          <a:solidFill>
            <a:srgbClr val="FF6600"/>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32" name="Rectangle 77"/>
          <p:cNvSpPr>
            <a:spLocks noChangeArrowheads="1"/>
          </p:cNvSpPr>
          <p:nvPr/>
        </p:nvSpPr>
        <p:spPr bwMode="auto">
          <a:xfrm>
            <a:off x="7772400" y="3657600"/>
            <a:ext cx="152400" cy="914400"/>
          </a:xfrm>
          <a:prstGeom prst="rect">
            <a:avLst/>
          </a:prstGeom>
          <a:solidFill>
            <a:srgbClr val="FF66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33" name="AutoShape 78"/>
          <p:cNvSpPr>
            <a:spLocks noChangeArrowheads="1"/>
          </p:cNvSpPr>
          <p:nvPr/>
        </p:nvSpPr>
        <p:spPr bwMode="auto">
          <a:xfrm>
            <a:off x="7543800" y="4343400"/>
            <a:ext cx="228600" cy="304800"/>
          </a:xfrm>
          <a:prstGeom prst="leftArrow">
            <a:avLst>
              <a:gd name="adj1" fmla="val 50000"/>
              <a:gd name="adj2" fmla="val 25000"/>
            </a:avLst>
          </a:prstGeom>
          <a:solidFill>
            <a:srgbClr val="FF66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34" name="AutoShape 79"/>
          <p:cNvSpPr>
            <a:spLocks noChangeArrowheads="1"/>
          </p:cNvSpPr>
          <p:nvPr/>
        </p:nvSpPr>
        <p:spPr bwMode="auto">
          <a:xfrm>
            <a:off x="8382000" y="2667000"/>
            <a:ext cx="609600" cy="457200"/>
          </a:xfrm>
          <a:prstGeom prst="leftRightArrow">
            <a:avLst>
              <a:gd name="adj1" fmla="val 50000"/>
              <a:gd name="adj2" fmla="val 26667"/>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35" name="AutoShape 80"/>
          <p:cNvSpPr>
            <a:spLocks noChangeArrowheads="1"/>
          </p:cNvSpPr>
          <p:nvPr/>
        </p:nvSpPr>
        <p:spPr bwMode="auto">
          <a:xfrm>
            <a:off x="6019800" y="1219200"/>
            <a:ext cx="304800" cy="304800"/>
          </a:xfrm>
          <a:prstGeom prst="upDownArrow">
            <a:avLst>
              <a:gd name="adj1" fmla="val 50000"/>
              <a:gd name="adj2" fmla="val 20000"/>
            </a:avLst>
          </a:prstGeom>
          <a:solidFill>
            <a:srgbClr val="00FF00"/>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36" name="AutoShape 81"/>
          <p:cNvSpPr>
            <a:spLocks noChangeArrowheads="1"/>
          </p:cNvSpPr>
          <p:nvPr/>
        </p:nvSpPr>
        <p:spPr bwMode="auto">
          <a:xfrm>
            <a:off x="6629400" y="1219200"/>
            <a:ext cx="304800" cy="304800"/>
          </a:xfrm>
          <a:prstGeom prst="upDownArrow">
            <a:avLst>
              <a:gd name="adj1" fmla="val 50000"/>
              <a:gd name="adj2" fmla="val 20000"/>
            </a:avLst>
          </a:prstGeom>
          <a:solidFill>
            <a:srgbClr val="00FF00"/>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37" name="Rectangle 82"/>
          <p:cNvSpPr>
            <a:spLocks noChangeArrowheads="1"/>
          </p:cNvSpPr>
          <p:nvPr/>
        </p:nvSpPr>
        <p:spPr bwMode="auto">
          <a:xfrm>
            <a:off x="7772400" y="228600"/>
            <a:ext cx="152400" cy="2057400"/>
          </a:xfrm>
          <a:prstGeom prst="rect">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38" name="AutoShape 83"/>
          <p:cNvSpPr>
            <a:spLocks noChangeArrowheads="1"/>
          </p:cNvSpPr>
          <p:nvPr/>
        </p:nvSpPr>
        <p:spPr bwMode="auto">
          <a:xfrm>
            <a:off x="6934200" y="1219200"/>
            <a:ext cx="838200" cy="228600"/>
          </a:xfrm>
          <a:prstGeom prst="leftRightArrow">
            <a:avLst>
              <a:gd name="adj1" fmla="val 50000"/>
              <a:gd name="adj2" fmla="val 73333"/>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39" name="Rectangle 84"/>
          <p:cNvSpPr>
            <a:spLocks noChangeArrowheads="1"/>
          </p:cNvSpPr>
          <p:nvPr/>
        </p:nvSpPr>
        <p:spPr bwMode="auto">
          <a:xfrm>
            <a:off x="6324600" y="381000"/>
            <a:ext cx="152400" cy="304800"/>
          </a:xfrm>
          <a:prstGeom prst="rect">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40" name="AutoShape 85"/>
          <p:cNvSpPr>
            <a:spLocks noChangeArrowheads="1"/>
          </p:cNvSpPr>
          <p:nvPr/>
        </p:nvSpPr>
        <p:spPr bwMode="auto">
          <a:xfrm>
            <a:off x="6477000" y="304800"/>
            <a:ext cx="1295400" cy="304800"/>
          </a:xfrm>
          <a:prstGeom prst="rightArrow">
            <a:avLst>
              <a:gd name="adj1" fmla="val 50000"/>
              <a:gd name="adj2" fmla="val 10625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0"/>
              </a:spcBef>
              <a:buFontTx/>
              <a:buNone/>
            </a:pPr>
            <a:endParaRPr lang="zh-CN" altLang="en-US" sz="2000">
              <a:solidFill>
                <a:srgbClr val="000000"/>
              </a:solidFill>
            </a:endParaRPr>
          </a:p>
        </p:txBody>
      </p:sp>
      <p:sp>
        <p:nvSpPr>
          <p:cNvPr id="19541" name="Line 86"/>
          <p:cNvSpPr>
            <a:spLocks noChangeShapeType="1"/>
          </p:cNvSpPr>
          <p:nvPr/>
        </p:nvSpPr>
        <p:spPr bwMode="auto">
          <a:xfrm flipH="1">
            <a:off x="6934200" y="228600"/>
            <a:ext cx="381000" cy="457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42" name="Text Box 87"/>
          <p:cNvSpPr txBox="1">
            <a:spLocks noChangeArrowheads="1"/>
          </p:cNvSpPr>
          <p:nvPr/>
        </p:nvSpPr>
        <p:spPr bwMode="auto">
          <a:xfrm>
            <a:off x="6629400" y="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FF0000"/>
                </a:solidFill>
              </a:rPr>
              <a:t>20</a:t>
            </a:r>
            <a:r>
              <a:rPr kumimoji="1" lang="zh-CN" altLang="en-US" sz="2000" b="1">
                <a:solidFill>
                  <a:srgbClr val="FF0000"/>
                </a:solidFill>
              </a:rPr>
              <a:t>位</a:t>
            </a:r>
            <a:endParaRPr kumimoji="1" lang="zh-CN" altLang="en-US" sz="2000" b="1">
              <a:solidFill>
                <a:srgbClr val="000000"/>
              </a:solidFill>
            </a:endParaRPr>
          </a:p>
        </p:txBody>
      </p:sp>
      <p:sp>
        <p:nvSpPr>
          <p:cNvPr id="19543" name="Line 88"/>
          <p:cNvSpPr>
            <a:spLocks noChangeShapeType="1"/>
          </p:cNvSpPr>
          <p:nvPr/>
        </p:nvSpPr>
        <p:spPr bwMode="auto">
          <a:xfrm flipH="1">
            <a:off x="7315200" y="1143000"/>
            <a:ext cx="22860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44" name="Text Box 89"/>
          <p:cNvSpPr txBox="1">
            <a:spLocks noChangeArrowheads="1"/>
          </p:cNvSpPr>
          <p:nvPr/>
        </p:nvSpPr>
        <p:spPr bwMode="auto">
          <a:xfrm>
            <a:off x="6934200" y="8382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FF0000"/>
                </a:solidFill>
              </a:rPr>
              <a:t>16</a:t>
            </a:r>
            <a:r>
              <a:rPr kumimoji="1" lang="zh-CN" altLang="en-US" sz="2000" b="1">
                <a:solidFill>
                  <a:srgbClr val="FF0000"/>
                </a:solidFill>
              </a:rPr>
              <a:t>位</a:t>
            </a:r>
            <a:endParaRPr kumimoji="1" lang="zh-CN" altLang="en-US" sz="2000" b="1">
              <a:solidFill>
                <a:srgbClr val="000000"/>
              </a:solidFill>
            </a:endParaRPr>
          </a:p>
        </p:txBody>
      </p:sp>
      <p:sp>
        <p:nvSpPr>
          <p:cNvPr id="19545" name="Line 90"/>
          <p:cNvSpPr>
            <a:spLocks noChangeShapeType="1"/>
          </p:cNvSpPr>
          <p:nvPr/>
        </p:nvSpPr>
        <p:spPr bwMode="auto">
          <a:xfrm flipH="1">
            <a:off x="5181600" y="4495800"/>
            <a:ext cx="3048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46" name="Text Box 91"/>
          <p:cNvSpPr txBox="1">
            <a:spLocks noChangeArrowheads="1"/>
          </p:cNvSpPr>
          <p:nvPr/>
        </p:nvSpPr>
        <p:spPr bwMode="auto">
          <a:xfrm>
            <a:off x="5029200" y="48006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FF0000"/>
                </a:solidFill>
              </a:rPr>
              <a:t>8</a:t>
            </a:r>
            <a:r>
              <a:rPr kumimoji="1" lang="zh-CN" altLang="en-US" sz="2000" b="1">
                <a:solidFill>
                  <a:srgbClr val="FF0000"/>
                </a:solidFill>
              </a:rPr>
              <a:t>位</a:t>
            </a:r>
          </a:p>
        </p:txBody>
      </p:sp>
      <p:grpSp>
        <p:nvGrpSpPr>
          <p:cNvPr id="19547" name="Group 102"/>
          <p:cNvGrpSpPr>
            <a:grpSpLocks/>
          </p:cNvGrpSpPr>
          <p:nvPr/>
        </p:nvGrpSpPr>
        <p:grpSpPr bwMode="auto">
          <a:xfrm>
            <a:off x="5651500" y="4419600"/>
            <a:ext cx="2305050" cy="990600"/>
            <a:chOff x="3560" y="2784"/>
            <a:chExt cx="1452" cy="624"/>
          </a:xfrm>
        </p:grpSpPr>
        <p:sp>
          <p:nvSpPr>
            <p:cNvPr id="19556" name="Text Box 37"/>
            <p:cNvSpPr txBox="1">
              <a:spLocks noChangeArrowheads="1"/>
            </p:cNvSpPr>
            <p:nvPr/>
          </p:nvSpPr>
          <p:spPr bwMode="auto">
            <a:xfrm>
              <a:off x="3600" y="2784"/>
              <a:ext cx="14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000000"/>
                  </a:solidFill>
                </a:rPr>
                <a:t>1 2  3 4  5 6</a:t>
              </a:r>
            </a:p>
          </p:txBody>
        </p:sp>
        <p:sp>
          <p:nvSpPr>
            <p:cNvPr id="19557" name="Text Box 92"/>
            <p:cNvSpPr txBox="1">
              <a:spLocks noChangeArrowheads="1"/>
            </p:cNvSpPr>
            <p:nvPr/>
          </p:nvSpPr>
          <p:spPr bwMode="auto">
            <a:xfrm>
              <a:off x="3560" y="3158"/>
              <a:ext cx="1248" cy="2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000" b="1">
                  <a:solidFill>
                    <a:srgbClr val="FFFFFF"/>
                  </a:solidFill>
                </a:rPr>
                <a:t>指令队列缓冲器</a:t>
              </a:r>
            </a:p>
          </p:txBody>
        </p:sp>
      </p:grpSp>
      <p:sp>
        <p:nvSpPr>
          <p:cNvPr id="19548" name="Text Box 93"/>
          <p:cNvSpPr txBox="1">
            <a:spLocks noChangeArrowheads="1"/>
          </p:cNvSpPr>
          <p:nvPr/>
        </p:nvSpPr>
        <p:spPr bwMode="auto">
          <a:xfrm>
            <a:off x="8458200" y="3200400"/>
            <a:ext cx="533400" cy="13112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000" b="1">
                <a:solidFill>
                  <a:srgbClr val="FFFFFF"/>
                </a:solidFill>
              </a:rPr>
              <a:t>外部总线</a:t>
            </a:r>
            <a:endParaRPr kumimoji="1" lang="zh-CN" altLang="en-US" sz="2000" b="1">
              <a:solidFill>
                <a:srgbClr val="000000"/>
              </a:solidFill>
            </a:endParaRPr>
          </a:p>
        </p:txBody>
      </p:sp>
      <p:sp>
        <p:nvSpPr>
          <p:cNvPr id="19549" name="Line 94"/>
          <p:cNvSpPr>
            <a:spLocks noChangeShapeType="1"/>
          </p:cNvSpPr>
          <p:nvPr/>
        </p:nvSpPr>
        <p:spPr bwMode="auto">
          <a:xfrm flipH="1">
            <a:off x="4571999" y="188640"/>
            <a:ext cx="6833" cy="6531882"/>
          </a:xfrm>
          <a:prstGeom prst="line">
            <a:avLst/>
          </a:prstGeom>
          <a:noFill/>
          <a:ln w="76200">
            <a:solidFill>
              <a:srgbClr val="99FFCC"/>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50" name="Line 95"/>
          <p:cNvSpPr>
            <a:spLocks noChangeShapeType="1"/>
          </p:cNvSpPr>
          <p:nvPr/>
        </p:nvSpPr>
        <p:spPr bwMode="auto">
          <a:xfrm>
            <a:off x="8534400" y="381000"/>
            <a:ext cx="0" cy="5943600"/>
          </a:xfrm>
          <a:prstGeom prst="line">
            <a:avLst/>
          </a:prstGeom>
          <a:noFill/>
          <a:ln w="9525">
            <a:solidFill>
              <a:srgbClr val="99FFCC"/>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51" name="Text Box 96"/>
          <p:cNvSpPr txBox="1">
            <a:spLocks noChangeArrowheads="1"/>
          </p:cNvSpPr>
          <p:nvPr/>
        </p:nvSpPr>
        <p:spPr bwMode="auto">
          <a:xfrm>
            <a:off x="2983396" y="6204052"/>
            <a:ext cx="1524000"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000" b="1" dirty="0">
                <a:solidFill>
                  <a:srgbClr val="FFFFFF"/>
                </a:solidFill>
              </a:rPr>
              <a:t>执行部件</a:t>
            </a:r>
          </a:p>
        </p:txBody>
      </p:sp>
      <p:sp>
        <p:nvSpPr>
          <p:cNvPr id="19552" name="Text Box 97"/>
          <p:cNvSpPr txBox="1">
            <a:spLocks noChangeArrowheads="1"/>
          </p:cNvSpPr>
          <p:nvPr/>
        </p:nvSpPr>
        <p:spPr bwMode="auto">
          <a:xfrm>
            <a:off x="5141576" y="6188279"/>
            <a:ext cx="1981200"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zh-CN" altLang="en-US" sz="2000" b="1" dirty="0">
                <a:solidFill>
                  <a:srgbClr val="FFFFFF"/>
                </a:solidFill>
              </a:rPr>
              <a:t>总线接口部件</a:t>
            </a:r>
          </a:p>
        </p:txBody>
      </p:sp>
      <p:sp>
        <p:nvSpPr>
          <p:cNvPr id="19554" name="Line 100"/>
          <p:cNvSpPr>
            <a:spLocks noChangeShapeType="1"/>
          </p:cNvSpPr>
          <p:nvPr/>
        </p:nvSpPr>
        <p:spPr bwMode="auto">
          <a:xfrm flipH="1">
            <a:off x="3419475" y="3644900"/>
            <a:ext cx="381000" cy="457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55" name="Text Box 101"/>
          <p:cNvSpPr txBox="1">
            <a:spLocks noChangeArrowheads="1"/>
          </p:cNvSpPr>
          <p:nvPr/>
        </p:nvSpPr>
        <p:spPr bwMode="auto">
          <a:xfrm>
            <a:off x="3348038" y="3392488"/>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000" b="1">
                <a:solidFill>
                  <a:srgbClr val="FF0000"/>
                </a:solidFill>
              </a:rPr>
              <a:t>16</a:t>
            </a:r>
            <a:r>
              <a:rPr kumimoji="1" lang="zh-CN" altLang="en-US" sz="2000" b="1">
                <a:solidFill>
                  <a:srgbClr val="FF0000"/>
                </a:solidFill>
              </a:rPr>
              <a:t>位</a:t>
            </a:r>
            <a:endParaRPr kumimoji="1" lang="zh-CN" altLang="en-US" sz="2000" b="1">
              <a:solidFill>
                <a:srgbClr val="000000"/>
              </a:solidFill>
            </a:endParaRPr>
          </a:p>
        </p:txBody>
      </p:sp>
      <p:sp>
        <p:nvSpPr>
          <p:cNvPr id="2" name="灯片编号占位符 1"/>
          <p:cNvSpPr>
            <a:spLocks noGrp="1"/>
          </p:cNvSpPr>
          <p:nvPr>
            <p:ph type="sldNum" sz="quarter" idx="4294967295"/>
          </p:nvPr>
        </p:nvSpPr>
        <p:spPr>
          <a:xfrm>
            <a:off x="8100392" y="6245225"/>
            <a:ext cx="474812" cy="476250"/>
          </a:xfrm>
        </p:spPr>
        <p:txBody>
          <a:bodyPr/>
          <a:lstStyle/>
          <a:p>
            <a:pPr>
              <a:defRPr/>
            </a:pPr>
            <a:fld id="{ED8CF920-1246-4542-A090-D3E7AC2FBACB}" type="slidenum">
              <a:rPr lang="en-US" altLang="zh-CN" smtClean="0"/>
              <a:pPr>
                <a:defRPr/>
              </a:pPr>
              <a:t>5</a:t>
            </a:fld>
            <a:endParaRPr lang="en-US" altLang="zh-CN"/>
          </a:p>
        </p:txBody>
      </p:sp>
    </p:spTree>
    <p:extLst>
      <p:ext uri="{BB962C8B-B14F-4D97-AF65-F5344CB8AC3E}">
        <p14:creationId xmlns:p14="http://schemas.microsoft.com/office/powerpoint/2010/main" val="353253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p:txBody>
          <a:bodyPr/>
          <a:lstStyle/>
          <a:p>
            <a:pPr eaLnBrk="1" hangingPunct="1">
              <a:buNone/>
            </a:pPr>
            <a:r>
              <a:rPr lang="zh-CN" altLang="en-US" sz="2800" b="1" dirty="0" smtClean="0"/>
              <a:t>（</a:t>
            </a:r>
            <a:r>
              <a:rPr lang="en-US" altLang="zh-CN" sz="2800" b="1" dirty="0" smtClean="0"/>
              <a:t>2</a:t>
            </a:r>
            <a:r>
              <a:rPr lang="zh-CN" altLang="en-US" sz="2800" b="1" dirty="0" smtClean="0"/>
              <a:t>）地址</a:t>
            </a:r>
            <a:r>
              <a:rPr lang="en-US" altLang="zh-CN" sz="2800" b="1" dirty="0"/>
              <a:t>/</a:t>
            </a:r>
            <a:r>
              <a:rPr lang="zh-CN" altLang="en-US" sz="2800" b="1" dirty="0"/>
              <a:t>状态总线</a:t>
            </a:r>
            <a:r>
              <a:rPr lang="en-AU" altLang="zh-CN" sz="2800" b="1" dirty="0" err="1" smtClean="0"/>
              <a:t>A19</a:t>
            </a:r>
            <a:r>
              <a:rPr lang="en-AU" altLang="zh-CN" sz="2800" b="1" dirty="0" smtClean="0"/>
              <a:t>/</a:t>
            </a:r>
            <a:r>
              <a:rPr lang="en-AU" altLang="zh-CN" sz="2800" b="1" dirty="0" err="1" smtClean="0"/>
              <a:t>S6-A16</a:t>
            </a:r>
            <a:r>
              <a:rPr lang="en-AU" altLang="zh-CN" sz="2800" b="1" dirty="0" smtClean="0"/>
              <a:t>/</a:t>
            </a:r>
            <a:r>
              <a:rPr lang="en-AU" altLang="zh-CN" sz="2800" b="1" dirty="0" err="1" smtClean="0"/>
              <a:t>S3</a:t>
            </a:r>
            <a:endParaRPr lang="en-AU" altLang="zh-CN" sz="2800" b="1" dirty="0" smtClean="0"/>
          </a:p>
          <a:p>
            <a:pPr eaLnBrk="1" hangingPunct="1">
              <a:buNone/>
            </a:pPr>
            <a:r>
              <a:rPr kumimoji="1" lang="zh-CN" altLang="en-US" b="1" dirty="0" smtClean="0">
                <a:solidFill>
                  <a:srgbClr val="00FF00"/>
                </a:solidFill>
              </a:rPr>
              <a:t>     地址</a:t>
            </a:r>
            <a:r>
              <a:rPr kumimoji="1" lang="en-US" altLang="zh-CN" b="1" dirty="0">
                <a:solidFill>
                  <a:srgbClr val="00FF00"/>
                </a:solidFill>
              </a:rPr>
              <a:t>/</a:t>
            </a:r>
            <a:r>
              <a:rPr kumimoji="1" lang="zh-CN" altLang="en-US" b="1" dirty="0">
                <a:solidFill>
                  <a:srgbClr val="00FF00"/>
                </a:solidFill>
              </a:rPr>
              <a:t>状态总线复用引脚，输出，三态。</a:t>
            </a:r>
            <a:endParaRPr kumimoji="1" lang="zh-CN" altLang="en-US" b="1" dirty="0">
              <a:solidFill>
                <a:schemeClr val="bg1"/>
              </a:solidFill>
            </a:endParaRPr>
          </a:p>
          <a:p>
            <a:pPr eaLnBrk="1" hangingPunct="1">
              <a:spcBef>
                <a:spcPct val="50000"/>
              </a:spcBef>
              <a:buFontTx/>
              <a:buNone/>
            </a:pPr>
            <a:r>
              <a:rPr kumimoji="1" lang="en-US" altLang="zh-CN" b="1" dirty="0" err="1"/>
              <a:t>A19</a:t>
            </a:r>
            <a:r>
              <a:rPr kumimoji="1" lang="en-US" altLang="zh-CN" b="1" dirty="0"/>
              <a:t>/</a:t>
            </a:r>
            <a:r>
              <a:rPr kumimoji="1" lang="en-US" altLang="zh-CN" b="1" dirty="0" err="1"/>
              <a:t>S6</a:t>
            </a:r>
            <a:r>
              <a:rPr kumimoji="1" lang="en-US" altLang="zh-CN" b="1" dirty="0"/>
              <a:t> - </a:t>
            </a:r>
            <a:r>
              <a:rPr kumimoji="1" lang="en-US" altLang="zh-CN" b="1" dirty="0" err="1"/>
              <a:t>A16</a:t>
            </a:r>
            <a:r>
              <a:rPr kumimoji="1" lang="en-US" altLang="zh-CN" b="1" dirty="0"/>
              <a:t>/</a:t>
            </a:r>
            <a:r>
              <a:rPr kumimoji="1" lang="en-US" altLang="zh-CN" b="1" dirty="0" err="1"/>
              <a:t>S3</a:t>
            </a:r>
            <a:r>
              <a:rPr kumimoji="1" lang="zh-CN" altLang="en-US" b="1" dirty="0"/>
              <a:t>：分时工作，在总线周期的</a:t>
            </a:r>
            <a:r>
              <a:rPr kumimoji="1" lang="en-US" altLang="zh-CN" b="1" dirty="0" err="1"/>
              <a:t>T1</a:t>
            </a:r>
            <a:r>
              <a:rPr kumimoji="1" lang="zh-CN" altLang="en-US" b="1" dirty="0"/>
              <a:t>状态：输出地址的高</a:t>
            </a:r>
            <a:r>
              <a:rPr kumimoji="1" lang="en-US" altLang="zh-CN" b="1" dirty="0"/>
              <a:t>4</a:t>
            </a:r>
            <a:r>
              <a:rPr kumimoji="1" lang="zh-CN" altLang="en-US" b="1" dirty="0"/>
              <a:t>位信息</a:t>
            </a:r>
            <a:r>
              <a:rPr kumimoji="1" lang="zh-CN" altLang="en-US" b="1" dirty="0" smtClean="0"/>
              <a:t>；</a:t>
            </a:r>
            <a:endParaRPr kumimoji="1" lang="en-US" altLang="zh-CN" b="1" dirty="0" smtClean="0"/>
          </a:p>
          <a:p>
            <a:pPr eaLnBrk="1" hangingPunct="1">
              <a:spcBef>
                <a:spcPct val="50000"/>
              </a:spcBef>
              <a:buFontTx/>
              <a:buNone/>
            </a:pPr>
            <a:r>
              <a:rPr kumimoji="1" lang="en-US" altLang="zh-CN" b="1" dirty="0" err="1" smtClean="0"/>
              <a:t>A19-A16</a:t>
            </a:r>
            <a:r>
              <a:rPr kumimoji="1" lang="zh-CN" altLang="en-US" b="1" dirty="0"/>
              <a:t>：输出访问存储器的</a:t>
            </a:r>
            <a:r>
              <a:rPr kumimoji="1" lang="en-US" altLang="zh-CN" b="1" dirty="0"/>
              <a:t>20</a:t>
            </a:r>
            <a:r>
              <a:rPr kumimoji="1" lang="zh-CN" altLang="en-US" b="1" dirty="0"/>
              <a:t>位地址的高</a:t>
            </a:r>
            <a:r>
              <a:rPr kumimoji="1" lang="en-US" altLang="zh-CN" b="1" dirty="0"/>
              <a:t>4</a:t>
            </a:r>
            <a:r>
              <a:rPr kumimoji="1" lang="zh-CN" altLang="en-US" b="1" dirty="0"/>
              <a:t>位地址</a:t>
            </a:r>
            <a:r>
              <a:rPr kumimoji="1" lang="en-US" altLang="zh-CN" b="1" dirty="0" err="1">
                <a:solidFill>
                  <a:srgbClr val="3366FF"/>
                </a:solidFill>
              </a:rPr>
              <a:t>A19-A16</a:t>
            </a:r>
            <a:r>
              <a:rPr kumimoji="1" lang="zh-CN" altLang="en-US" b="1" dirty="0"/>
              <a:t>。</a:t>
            </a:r>
          </a:p>
          <a:p>
            <a:pPr eaLnBrk="1" hangingPunct="1">
              <a:spcBef>
                <a:spcPct val="50000"/>
              </a:spcBef>
              <a:buFontTx/>
              <a:buNone/>
            </a:pPr>
            <a:r>
              <a:rPr kumimoji="1" lang="en-US" altLang="zh-CN" b="1" dirty="0" err="1"/>
              <a:t>S6-S3</a:t>
            </a:r>
            <a:r>
              <a:rPr kumimoji="1" lang="zh-CN" altLang="en-US" b="1" dirty="0"/>
              <a:t>：输出</a:t>
            </a:r>
            <a:r>
              <a:rPr kumimoji="1" lang="en-US" altLang="zh-CN" b="1" dirty="0"/>
              <a:t>CPU</a:t>
            </a:r>
            <a:r>
              <a:rPr kumimoji="1" lang="zh-CN" altLang="en-US" b="1" dirty="0"/>
              <a:t>的工作状态。</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50</a:t>
            </a:fld>
            <a:endParaRPr lang="en-US" altLang="zh-CN" dirty="0"/>
          </a:p>
        </p:txBody>
      </p:sp>
    </p:spTree>
    <p:extLst>
      <p:ext uri="{BB962C8B-B14F-4D97-AF65-F5344CB8AC3E}">
        <p14:creationId xmlns:p14="http://schemas.microsoft.com/office/powerpoint/2010/main" val="2224296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p:txBody>
          <a:bodyPr/>
          <a:lstStyle/>
          <a:p>
            <a:pPr eaLnBrk="1" hangingPunct="1">
              <a:buNone/>
            </a:pPr>
            <a:r>
              <a:rPr lang="zh-CN" altLang="en-US" sz="2800" b="1" dirty="0" smtClean="0"/>
              <a:t>（</a:t>
            </a:r>
            <a:r>
              <a:rPr lang="en-US" altLang="zh-CN" sz="2800" b="1" dirty="0" smtClean="0"/>
              <a:t>2</a:t>
            </a:r>
            <a:r>
              <a:rPr lang="zh-CN" altLang="en-US" sz="2800" b="1" dirty="0" smtClean="0"/>
              <a:t>）地址</a:t>
            </a:r>
            <a:r>
              <a:rPr lang="en-US" altLang="zh-CN" sz="2800" b="1" dirty="0"/>
              <a:t>/</a:t>
            </a:r>
            <a:r>
              <a:rPr lang="zh-CN" altLang="en-US" sz="2800" b="1" dirty="0"/>
              <a:t>状态总线</a:t>
            </a:r>
            <a:r>
              <a:rPr lang="en-AU" altLang="zh-CN" sz="2800" b="1" dirty="0" err="1" smtClean="0"/>
              <a:t>A19</a:t>
            </a:r>
            <a:r>
              <a:rPr lang="en-AU" altLang="zh-CN" sz="2800" b="1" dirty="0" smtClean="0"/>
              <a:t>/</a:t>
            </a:r>
            <a:r>
              <a:rPr lang="en-AU" altLang="zh-CN" sz="2800" b="1" dirty="0" err="1" smtClean="0"/>
              <a:t>S6-A16</a:t>
            </a:r>
            <a:r>
              <a:rPr lang="en-AU" altLang="zh-CN" sz="2800" b="1" dirty="0" smtClean="0"/>
              <a:t>/</a:t>
            </a:r>
            <a:r>
              <a:rPr lang="en-AU" altLang="zh-CN" sz="2800" b="1" dirty="0" err="1" smtClean="0"/>
              <a:t>S3</a:t>
            </a:r>
            <a:endParaRPr lang="en-AU" altLang="zh-CN" sz="2800" b="1" dirty="0" smtClean="0"/>
          </a:p>
          <a:p>
            <a:pPr eaLnBrk="1" hangingPunct="1"/>
            <a:r>
              <a:rPr kumimoji="1" lang="en-US" altLang="zh-CN" b="1" dirty="0" err="1">
                <a:solidFill>
                  <a:srgbClr val="008000"/>
                </a:solidFill>
                <a:latin typeface="宋体" panose="02010600030101010101" pitchFamily="2" charset="-122"/>
              </a:rPr>
              <a:t>S6</a:t>
            </a:r>
            <a:r>
              <a:rPr kumimoji="1" lang="zh-CN" altLang="en-US" b="1" dirty="0">
                <a:solidFill>
                  <a:srgbClr val="008000"/>
                </a:solidFill>
                <a:latin typeface="宋体" panose="02010600030101010101" pitchFamily="2" charset="-122"/>
              </a:rPr>
              <a:t>：指示</a:t>
            </a:r>
            <a:r>
              <a:rPr kumimoji="1" lang="en-US" altLang="zh-CN" b="1" dirty="0">
                <a:solidFill>
                  <a:srgbClr val="008000"/>
                </a:solidFill>
                <a:latin typeface="宋体" panose="02010600030101010101" pitchFamily="2" charset="-122"/>
              </a:rPr>
              <a:t>8086/8088</a:t>
            </a:r>
            <a:r>
              <a:rPr kumimoji="1" lang="zh-CN" altLang="en-US" b="1" dirty="0">
                <a:solidFill>
                  <a:srgbClr val="008000"/>
                </a:solidFill>
                <a:latin typeface="宋体" panose="02010600030101010101" pitchFamily="2" charset="-122"/>
              </a:rPr>
              <a:t>当前是否与总线相连，</a:t>
            </a:r>
            <a:r>
              <a:rPr kumimoji="1" lang="en-US" altLang="zh-CN" b="1" dirty="0" err="1">
                <a:solidFill>
                  <a:srgbClr val="008000"/>
                </a:solidFill>
                <a:latin typeface="宋体" panose="02010600030101010101" pitchFamily="2" charset="-122"/>
              </a:rPr>
              <a:t>S6</a:t>
            </a:r>
            <a:r>
              <a:rPr kumimoji="1" lang="en-US" altLang="zh-CN" b="1" dirty="0">
                <a:solidFill>
                  <a:srgbClr val="008000"/>
                </a:solidFill>
                <a:latin typeface="宋体" panose="02010600030101010101" pitchFamily="2" charset="-122"/>
              </a:rPr>
              <a:t>=0</a:t>
            </a:r>
            <a:r>
              <a:rPr kumimoji="1" lang="zh-CN" altLang="en-US" b="1" dirty="0">
                <a:solidFill>
                  <a:srgbClr val="008000"/>
                </a:solidFill>
                <a:latin typeface="宋体" panose="02010600030101010101" pitchFamily="2" charset="-122"/>
              </a:rPr>
              <a:t>，表示</a:t>
            </a:r>
            <a:r>
              <a:rPr kumimoji="1" lang="en-US" altLang="zh-CN" b="1" dirty="0">
                <a:solidFill>
                  <a:srgbClr val="008000"/>
                </a:solidFill>
                <a:latin typeface="宋体" panose="02010600030101010101" pitchFamily="2" charset="-122"/>
              </a:rPr>
              <a:t>8086</a:t>
            </a:r>
            <a:r>
              <a:rPr kumimoji="1" lang="zh-CN" altLang="en-US" b="1" dirty="0">
                <a:solidFill>
                  <a:srgbClr val="008000"/>
                </a:solidFill>
                <a:latin typeface="宋体" panose="02010600030101010101" pitchFamily="2" charset="-122"/>
              </a:rPr>
              <a:t>当前与总线相连。</a:t>
            </a:r>
          </a:p>
          <a:p>
            <a:pPr eaLnBrk="1" hangingPunct="1"/>
            <a:r>
              <a:rPr kumimoji="1" lang="en-US" altLang="zh-CN" b="1" dirty="0" err="1">
                <a:solidFill>
                  <a:srgbClr val="008000"/>
                </a:solidFill>
                <a:latin typeface="宋体" panose="02010600030101010101" pitchFamily="2" charset="-122"/>
              </a:rPr>
              <a:t>S5</a:t>
            </a:r>
            <a:r>
              <a:rPr kumimoji="1" lang="zh-CN" altLang="en-US" b="1" dirty="0">
                <a:solidFill>
                  <a:srgbClr val="008000"/>
                </a:solidFill>
                <a:latin typeface="宋体" panose="02010600030101010101" pitchFamily="2" charset="-122"/>
              </a:rPr>
              <a:t>：表明中断允许标志当前的设置</a:t>
            </a:r>
            <a:r>
              <a:rPr kumimoji="1" lang="zh-CN" altLang="en-US" b="1" dirty="0" smtClean="0">
                <a:solidFill>
                  <a:srgbClr val="008000"/>
                </a:solidFill>
                <a:latin typeface="宋体" panose="02010600030101010101" pitchFamily="2" charset="-122"/>
              </a:rPr>
              <a:t>。</a:t>
            </a:r>
            <a:r>
              <a:rPr kumimoji="1" lang="en-US" altLang="zh-CN" b="1" dirty="0" err="1" smtClean="0">
                <a:solidFill>
                  <a:srgbClr val="008000"/>
                </a:solidFill>
                <a:latin typeface="宋体" panose="02010600030101010101" pitchFamily="2" charset="-122"/>
              </a:rPr>
              <a:t>S5</a:t>
            </a:r>
            <a:r>
              <a:rPr kumimoji="1" lang="en-US" altLang="zh-CN" b="1" dirty="0" smtClean="0">
                <a:solidFill>
                  <a:srgbClr val="008000"/>
                </a:solidFill>
                <a:latin typeface="宋体" panose="02010600030101010101" pitchFamily="2" charset="-122"/>
              </a:rPr>
              <a:t>=0</a:t>
            </a:r>
            <a:r>
              <a:rPr kumimoji="1" lang="zh-CN" altLang="en-US" b="1" dirty="0">
                <a:solidFill>
                  <a:srgbClr val="008000"/>
                </a:solidFill>
                <a:latin typeface="宋体" panose="02010600030101010101" pitchFamily="2" charset="-122"/>
              </a:rPr>
              <a:t>，表示</a:t>
            </a:r>
            <a:r>
              <a:rPr kumimoji="1" lang="en-US" altLang="zh-CN" b="1" dirty="0">
                <a:solidFill>
                  <a:srgbClr val="008000"/>
                </a:solidFill>
                <a:latin typeface="宋体" panose="02010600030101010101" pitchFamily="2" charset="-122"/>
              </a:rPr>
              <a:t>CPU</a:t>
            </a:r>
            <a:r>
              <a:rPr kumimoji="1" lang="zh-CN" altLang="en-US" b="1" dirty="0">
                <a:solidFill>
                  <a:srgbClr val="008000"/>
                </a:solidFill>
                <a:latin typeface="宋体" panose="02010600030101010101" pitchFamily="2" charset="-122"/>
              </a:rPr>
              <a:t>中断是关闭的，禁止一切可屏蔽中断源的  中断请求；</a:t>
            </a:r>
            <a:r>
              <a:rPr kumimoji="1" lang="en-US" altLang="zh-CN" b="1" dirty="0" err="1">
                <a:solidFill>
                  <a:srgbClr val="008000"/>
                </a:solidFill>
                <a:latin typeface="宋体" panose="02010600030101010101" pitchFamily="2" charset="-122"/>
              </a:rPr>
              <a:t>S5</a:t>
            </a:r>
            <a:r>
              <a:rPr kumimoji="1" lang="en-US" altLang="zh-CN" b="1" dirty="0">
                <a:solidFill>
                  <a:srgbClr val="008000"/>
                </a:solidFill>
                <a:latin typeface="宋体" panose="02010600030101010101" pitchFamily="2" charset="-122"/>
              </a:rPr>
              <a:t>=1</a:t>
            </a:r>
            <a:r>
              <a:rPr kumimoji="1" lang="zh-CN" altLang="en-US" b="1" dirty="0">
                <a:solidFill>
                  <a:srgbClr val="008000"/>
                </a:solidFill>
                <a:latin typeface="宋体" panose="02010600030101010101" pitchFamily="2" charset="-122"/>
              </a:rPr>
              <a:t>，表示</a:t>
            </a:r>
            <a:r>
              <a:rPr kumimoji="1" lang="en-US" altLang="zh-CN" b="1" dirty="0">
                <a:solidFill>
                  <a:srgbClr val="008000"/>
                </a:solidFill>
                <a:latin typeface="宋体" panose="02010600030101010101" pitchFamily="2" charset="-122"/>
              </a:rPr>
              <a:t>CPU</a:t>
            </a:r>
            <a:r>
              <a:rPr kumimoji="1" lang="zh-CN" altLang="en-US" b="1" dirty="0">
                <a:solidFill>
                  <a:srgbClr val="008000"/>
                </a:solidFill>
                <a:latin typeface="宋体" panose="02010600030101010101" pitchFamily="2" charset="-122"/>
              </a:rPr>
              <a:t>中断是开放的，允许一切可屏蔽中断源的中断申请。</a:t>
            </a:r>
            <a:endParaRPr kumimoji="1" lang="en-US" altLang="zh-CN" b="1" dirty="0">
              <a:solidFill>
                <a:srgbClr val="008000"/>
              </a:solidFill>
              <a:latin typeface="宋体" panose="02010600030101010101" pitchFamily="2" charset="-122"/>
            </a:endParaRPr>
          </a:p>
          <a:p>
            <a:pPr eaLnBrk="1" hangingPunct="1"/>
            <a:r>
              <a:rPr kumimoji="1" lang="en-US" altLang="zh-CN" b="1" dirty="0" err="1">
                <a:solidFill>
                  <a:srgbClr val="008000"/>
                </a:solidFill>
                <a:latin typeface="宋体" panose="02010600030101010101" pitchFamily="2" charset="-122"/>
              </a:rPr>
              <a:t>S4</a:t>
            </a:r>
            <a:r>
              <a:rPr kumimoji="1" lang="zh-CN" altLang="en-US" b="1" dirty="0">
                <a:solidFill>
                  <a:srgbClr val="008000"/>
                </a:solidFill>
                <a:latin typeface="宋体" panose="02010600030101010101" pitchFamily="2" charset="-122"/>
              </a:rPr>
              <a:t>、</a:t>
            </a:r>
            <a:r>
              <a:rPr kumimoji="1" lang="en-US" altLang="zh-CN" b="1" dirty="0" err="1">
                <a:solidFill>
                  <a:srgbClr val="008000"/>
                </a:solidFill>
                <a:latin typeface="宋体" panose="02010600030101010101" pitchFamily="2" charset="-122"/>
              </a:rPr>
              <a:t>S3</a:t>
            </a:r>
            <a:r>
              <a:rPr kumimoji="1" lang="zh-CN" altLang="en-US" b="1" dirty="0">
                <a:solidFill>
                  <a:srgbClr val="008000"/>
                </a:solidFill>
                <a:latin typeface="宋体" panose="02010600030101010101" pitchFamily="2" charset="-122"/>
              </a:rPr>
              <a:t>：指出当前使用段寄存器的情况。</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51</a:t>
            </a:fld>
            <a:endParaRPr lang="en-US" altLang="zh-CN" dirty="0"/>
          </a:p>
        </p:txBody>
      </p:sp>
    </p:spTree>
    <p:extLst>
      <p:ext uri="{BB962C8B-B14F-4D97-AF65-F5344CB8AC3E}">
        <p14:creationId xmlns:p14="http://schemas.microsoft.com/office/powerpoint/2010/main" val="3247913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p:txBody>
          <a:bodyPr/>
          <a:lstStyle/>
          <a:p>
            <a:pPr eaLnBrk="1" hangingPunct="1">
              <a:buNone/>
            </a:pPr>
            <a:r>
              <a:rPr lang="zh-CN" altLang="en-US" sz="2800" b="1" dirty="0" smtClean="0"/>
              <a:t>（</a:t>
            </a:r>
            <a:r>
              <a:rPr lang="en-US" altLang="zh-CN" sz="2800" b="1" dirty="0" smtClean="0"/>
              <a:t>2</a:t>
            </a:r>
            <a:r>
              <a:rPr lang="zh-CN" altLang="en-US" sz="2800" b="1" dirty="0" smtClean="0"/>
              <a:t>）地址</a:t>
            </a:r>
            <a:r>
              <a:rPr lang="en-US" altLang="zh-CN" sz="2800" b="1" dirty="0"/>
              <a:t>/</a:t>
            </a:r>
            <a:r>
              <a:rPr lang="zh-CN" altLang="en-US" sz="2800" b="1" dirty="0"/>
              <a:t>状态总线</a:t>
            </a:r>
            <a:r>
              <a:rPr lang="en-AU" altLang="zh-CN" sz="2800" b="1" dirty="0" err="1" smtClean="0"/>
              <a:t>A19</a:t>
            </a:r>
            <a:r>
              <a:rPr lang="en-AU" altLang="zh-CN" sz="2800" b="1" dirty="0" smtClean="0"/>
              <a:t>/</a:t>
            </a:r>
            <a:r>
              <a:rPr lang="en-AU" altLang="zh-CN" sz="2800" b="1" dirty="0" err="1" smtClean="0"/>
              <a:t>S6-A16</a:t>
            </a:r>
            <a:r>
              <a:rPr lang="en-AU" altLang="zh-CN" sz="2800" b="1" dirty="0" smtClean="0"/>
              <a:t>/</a:t>
            </a:r>
            <a:r>
              <a:rPr lang="en-AU" altLang="zh-CN" sz="2800" b="1" dirty="0" err="1" smtClean="0"/>
              <a:t>S3</a:t>
            </a:r>
            <a:endParaRPr lang="en-AU" altLang="zh-CN" sz="2800" b="1" dirty="0" smtClean="0"/>
          </a:p>
          <a:p>
            <a:pPr eaLnBrk="1" hangingPunct="1"/>
            <a:r>
              <a:rPr kumimoji="1" lang="en-US" altLang="zh-CN" b="1" dirty="0" err="1" smtClean="0">
                <a:solidFill>
                  <a:srgbClr val="008000"/>
                </a:solidFill>
                <a:latin typeface="宋体" panose="02010600030101010101" pitchFamily="2" charset="-122"/>
              </a:rPr>
              <a:t>S4</a:t>
            </a:r>
            <a:r>
              <a:rPr kumimoji="1" lang="zh-CN" altLang="en-US" b="1" dirty="0">
                <a:solidFill>
                  <a:srgbClr val="008000"/>
                </a:solidFill>
                <a:latin typeface="宋体" panose="02010600030101010101" pitchFamily="2" charset="-122"/>
              </a:rPr>
              <a:t>、</a:t>
            </a:r>
            <a:r>
              <a:rPr kumimoji="1" lang="en-US" altLang="zh-CN" b="1" dirty="0" err="1">
                <a:solidFill>
                  <a:srgbClr val="008000"/>
                </a:solidFill>
                <a:latin typeface="宋体" panose="02010600030101010101" pitchFamily="2" charset="-122"/>
              </a:rPr>
              <a:t>S3</a:t>
            </a:r>
            <a:r>
              <a:rPr kumimoji="1" lang="zh-CN" altLang="en-US" b="1" dirty="0">
                <a:solidFill>
                  <a:srgbClr val="008000"/>
                </a:solidFill>
                <a:latin typeface="宋体" panose="02010600030101010101" pitchFamily="2" charset="-122"/>
              </a:rPr>
              <a:t>：指出当前使用段寄存器的情况。</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52</a:t>
            </a:fld>
            <a:endParaRPr lang="en-US" altLang="zh-CN" dirty="0"/>
          </a:p>
        </p:txBody>
      </p:sp>
      <p:sp>
        <p:nvSpPr>
          <p:cNvPr id="5" name="Text Box 2"/>
          <p:cNvSpPr txBox="1">
            <a:spLocks noChangeArrowheads="1"/>
          </p:cNvSpPr>
          <p:nvPr/>
        </p:nvSpPr>
        <p:spPr bwMode="auto">
          <a:xfrm>
            <a:off x="899592" y="2924944"/>
            <a:ext cx="554461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50000"/>
              </a:spcBef>
              <a:buFontTx/>
              <a:buNone/>
            </a:pPr>
            <a:r>
              <a:rPr kumimoji="1" lang="en-US" altLang="zh-CN" sz="2400" b="1" dirty="0" smtClean="0"/>
              <a:t>      </a:t>
            </a:r>
            <a:r>
              <a:rPr kumimoji="1" lang="en-US" altLang="zh-CN" sz="2400" b="1" dirty="0" err="1" smtClean="0"/>
              <a:t>S4</a:t>
            </a:r>
            <a:r>
              <a:rPr kumimoji="1" lang="en-US" altLang="zh-CN" sz="2400" b="1" dirty="0" smtClean="0"/>
              <a:t>          </a:t>
            </a:r>
            <a:r>
              <a:rPr kumimoji="1" lang="en-US" altLang="zh-CN" sz="2400" b="1" dirty="0" err="1"/>
              <a:t>S3</a:t>
            </a:r>
            <a:r>
              <a:rPr kumimoji="1" lang="en-US" altLang="zh-CN" sz="2400" b="1" dirty="0"/>
              <a:t>                       </a:t>
            </a:r>
            <a:r>
              <a:rPr kumimoji="1" lang="zh-CN" altLang="en-US" sz="2400" b="1" dirty="0"/>
              <a:t>段寄存器</a:t>
            </a:r>
          </a:p>
          <a:p>
            <a:pPr eaLnBrk="1" hangingPunct="1">
              <a:spcBef>
                <a:spcPct val="50000"/>
              </a:spcBef>
              <a:buFontTx/>
              <a:buNone/>
            </a:pPr>
            <a:r>
              <a:rPr kumimoji="1" lang="zh-CN" altLang="en-US" sz="2400" b="1" dirty="0">
                <a:solidFill>
                  <a:srgbClr val="C00000"/>
                </a:solidFill>
              </a:rPr>
              <a:t>      </a:t>
            </a:r>
            <a:r>
              <a:rPr kumimoji="1" lang="zh-CN" altLang="en-US" sz="2400" b="1" dirty="0" smtClean="0">
                <a:solidFill>
                  <a:srgbClr val="C00000"/>
                </a:solidFill>
              </a:rPr>
              <a:t> </a:t>
            </a:r>
            <a:r>
              <a:rPr kumimoji="1" lang="en-US" altLang="zh-CN" sz="2400" b="1" dirty="0" smtClean="0">
                <a:solidFill>
                  <a:srgbClr val="C00000"/>
                </a:solidFill>
              </a:rPr>
              <a:t>0             </a:t>
            </a:r>
            <a:r>
              <a:rPr kumimoji="1" lang="en-US" altLang="zh-CN" sz="2400" b="1" dirty="0">
                <a:solidFill>
                  <a:srgbClr val="C00000"/>
                </a:solidFill>
              </a:rPr>
              <a:t>0             </a:t>
            </a:r>
            <a:r>
              <a:rPr kumimoji="1" lang="zh-CN" altLang="en-US" sz="2400" b="1" dirty="0">
                <a:solidFill>
                  <a:srgbClr val="C00000"/>
                </a:solidFill>
              </a:rPr>
              <a:t>当前正在使用</a:t>
            </a:r>
            <a:r>
              <a:rPr kumimoji="1" lang="en-US" altLang="zh-CN" sz="2400" b="1" dirty="0" err="1">
                <a:solidFill>
                  <a:srgbClr val="C00000"/>
                </a:solidFill>
              </a:rPr>
              <a:t>ES</a:t>
            </a:r>
            <a:endParaRPr kumimoji="1" lang="en-US" altLang="zh-CN" sz="2400" b="1" dirty="0">
              <a:solidFill>
                <a:srgbClr val="C00000"/>
              </a:solidFill>
            </a:endParaRPr>
          </a:p>
          <a:p>
            <a:pPr eaLnBrk="1" hangingPunct="1">
              <a:spcBef>
                <a:spcPct val="50000"/>
              </a:spcBef>
              <a:buFontTx/>
              <a:buNone/>
            </a:pPr>
            <a:r>
              <a:rPr kumimoji="1" lang="en-US" altLang="zh-CN" sz="2400" b="1" dirty="0">
                <a:solidFill>
                  <a:srgbClr val="C00000"/>
                </a:solidFill>
              </a:rPr>
              <a:t>      </a:t>
            </a:r>
            <a:r>
              <a:rPr kumimoji="1" lang="en-US" altLang="zh-CN" sz="2400" b="1" dirty="0" smtClean="0">
                <a:solidFill>
                  <a:srgbClr val="C00000"/>
                </a:solidFill>
              </a:rPr>
              <a:t> 0             </a:t>
            </a:r>
            <a:r>
              <a:rPr kumimoji="1" lang="en-US" altLang="zh-CN" sz="2400" b="1" dirty="0">
                <a:solidFill>
                  <a:srgbClr val="C00000"/>
                </a:solidFill>
              </a:rPr>
              <a:t>1             </a:t>
            </a:r>
            <a:r>
              <a:rPr kumimoji="1" lang="en-US" altLang="zh-CN" sz="2400" b="1" dirty="0" smtClean="0">
                <a:solidFill>
                  <a:srgbClr val="C00000"/>
                </a:solidFill>
              </a:rPr>
              <a:t> </a:t>
            </a:r>
            <a:r>
              <a:rPr kumimoji="1" lang="zh-CN" altLang="en-US" sz="2400" b="1" dirty="0" smtClean="0">
                <a:solidFill>
                  <a:srgbClr val="C00000"/>
                </a:solidFill>
              </a:rPr>
              <a:t>当前</a:t>
            </a:r>
            <a:r>
              <a:rPr kumimoji="1" lang="zh-CN" altLang="en-US" sz="2400" b="1" dirty="0">
                <a:solidFill>
                  <a:srgbClr val="C00000"/>
                </a:solidFill>
              </a:rPr>
              <a:t>正在使用</a:t>
            </a:r>
            <a:r>
              <a:rPr kumimoji="1" lang="en-US" altLang="zh-CN" sz="2400" b="1" dirty="0">
                <a:solidFill>
                  <a:srgbClr val="C00000"/>
                </a:solidFill>
              </a:rPr>
              <a:t>SS</a:t>
            </a:r>
          </a:p>
          <a:p>
            <a:pPr eaLnBrk="1" hangingPunct="1">
              <a:spcBef>
                <a:spcPct val="50000"/>
              </a:spcBef>
              <a:buFontTx/>
              <a:buNone/>
            </a:pPr>
            <a:r>
              <a:rPr kumimoji="1" lang="en-US" altLang="zh-CN" sz="2400" b="1" dirty="0">
                <a:solidFill>
                  <a:srgbClr val="C00000"/>
                </a:solidFill>
              </a:rPr>
              <a:t>      </a:t>
            </a:r>
            <a:r>
              <a:rPr kumimoji="1" lang="en-US" altLang="zh-CN" sz="2400" b="1" dirty="0" smtClean="0">
                <a:solidFill>
                  <a:srgbClr val="C00000"/>
                </a:solidFill>
              </a:rPr>
              <a:t>  1             </a:t>
            </a:r>
            <a:r>
              <a:rPr kumimoji="1" lang="en-US" altLang="zh-CN" sz="2400" b="1" dirty="0">
                <a:solidFill>
                  <a:srgbClr val="C00000"/>
                </a:solidFill>
              </a:rPr>
              <a:t>0             </a:t>
            </a:r>
            <a:r>
              <a:rPr kumimoji="1" lang="en-US" altLang="zh-CN" sz="2400" b="1" dirty="0" smtClean="0">
                <a:solidFill>
                  <a:srgbClr val="C00000"/>
                </a:solidFill>
              </a:rPr>
              <a:t> </a:t>
            </a:r>
            <a:r>
              <a:rPr kumimoji="1" lang="zh-CN" altLang="en-US" sz="2400" b="1" dirty="0" smtClean="0">
                <a:solidFill>
                  <a:srgbClr val="C00000"/>
                </a:solidFill>
              </a:rPr>
              <a:t>当前</a:t>
            </a:r>
            <a:r>
              <a:rPr kumimoji="1" lang="zh-CN" altLang="en-US" sz="2400" b="1" dirty="0">
                <a:solidFill>
                  <a:srgbClr val="C00000"/>
                </a:solidFill>
              </a:rPr>
              <a:t>正在使用</a:t>
            </a:r>
            <a:r>
              <a:rPr kumimoji="1" lang="en-US" altLang="zh-CN" sz="2400" b="1" dirty="0">
                <a:solidFill>
                  <a:srgbClr val="C00000"/>
                </a:solidFill>
              </a:rPr>
              <a:t>CS</a:t>
            </a:r>
          </a:p>
          <a:p>
            <a:pPr eaLnBrk="1" hangingPunct="1">
              <a:spcBef>
                <a:spcPct val="50000"/>
              </a:spcBef>
              <a:buFontTx/>
              <a:buNone/>
            </a:pPr>
            <a:r>
              <a:rPr kumimoji="1" lang="en-US" altLang="zh-CN" sz="2400" b="1" dirty="0">
                <a:solidFill>
                  <a:srgbClr val="C00000"/>
                </a:solidFill>
              </a:rPr>
              <a:t>      </a:t>
            </a:r>
            <a:r>
              <a:rPr kumimoji="1" lang="en-US" altLang="zh-CN" sz="2400" b="1" dirty="0" smtClean="0">
                <a:solidFill>
                  <a:srgbClr val="C00000"/>
                </a:solidFill>
              </a:rPr>
              <a:t>  1             </a:t>
            </a:r>
            <a:r>
              <a:rPr kumimoji="1" lang="en-US" altLang="zh-CN" sz="2400" b="1" dirty="0">
                <a:solidFill>
                  <a:srgbClr val="C00000"/>
                </a:solidFill>
              </a:rPr>
              <a:t>1             </a:t>
            </a:r>
            <a:r>
              <a:rPr kumimoji="1" lang="en-US" altLang="zh-CN" sz="2400" b="1" dirty="0" smtClean="0">
                <a:solidFill>
                  <a:srgbClr val="C00000"/>
                </a:solidFill>
              </a:rPr>
              <a:t> </a:t>
            </a:r>
            <a:r>
              <a:rPr kumimoji="1" lang="zh-CN" altLang="en-US" sz="2400" b="1" dirty="0" smtClean="0">
                <a:solidFill>
                  <a:srgbClr val="C00000"/>
                </a:solidFill>
              </a:rPr>
              <a:t>当前</a:t>
            </a:r>
            <a:r>
              <a:rPr kumimoji="1" lang="zh-CN" altLang="en-US" sz="2400" b="1" dirty="0">
                <a:solidFill>
                  <a:srgbClr val="C00000"/>
                </a:solidFill>
              </a:rPr>
              <a:t>正在使用</a:t>
            </a:r>
            <a:r>
              <a:rPr kumimoji="1" lang="en-US" altLang="zh-CN" sz="2400" b="1" dirty="0">
                <a:solidFill>
                  <a:srgbClr val="C00000"/>
                </a:solidFill>
              </a:rPr>
              <a:t>DS</a:t>
            </a:r>
          </a:p>
        </p:txBody>
      </p:sp>
    </p:spTree>
    <p:extLst>
      <p:ext uri="{BB962C8B-B14F-4D97-AF65-F5344CB8AC3E}">
        <p14:creationId xmlns:p14="http://schemas.microsoft.com/office/powerpoint/2010/main" val="2773744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p:txBody>
          <a:bodyPr/>
          <a:lstStyle/>
          <a:p>
            <a:pPr eaLnBrk="1" hangingPunct="1">
              <a:buNone/>
            </a:pPr>
            <a:r>
              <a:rPr lang="zh-CN" altLang="en-US" sz="2800" b="1" dirty="0" smtClean="0"/>
              <a:t>（</a:t>
            </a:r>
            <a:r>
              <a:rPr lang="en-US" altLang="zh-CN" sz="2800" b="1" dirty="0" smtClean="0"/>
              <a:t>2</a:t>
            </a:r>
            <a:r>
              <a:rPr lang="zh-CN" altLang="en-US" sz="2800" b="1" dirty="0" smtClean="0"/>
              <a:t>）地址</a:t>
            </a:r>
            <a:r>
              <a:rPr lang="en-US" altLang="zh-CN" sz="2800" b="1" dirty="0"/>
              <a:t>/</a:t>
            </a:r>
            <a:r>
              <a:rPr lang="zh-CN" altLang="en-US" sz="2800" b="1" dirty="0"/>
              <a:t>状态总线</a:t>
            </a:r>
            <a:r>
              <a:rPr lang="en-AU" altLang="zh-CN" sz="2800" b="1" dirty="0" err="1" smtClean="0"/>
              <a:t>A19</a:t>
            </a:r>
            <a:r>
              <a:rPr lang="en-AU" altLang="zh-CN" sz="2800" b="1" dirty="0" smtClean="0"/>
              <a:t>/</a:t>
            </a:r>
            <a:r>
              <a:rPr lang="en-AU" altLang="zh-CN" sz="2800" b="1" dirty="0" err="1" smtClean="0"/>
              <a:t>S6-A16</a:t>
            </a:r>
            <a:r>
              <a:rPr lang="en-AU" altLang="zh-CN" sz="2800" b="1" dirty="0" smtClean="0"/>
              <a:t>/</a:t>
            </a:r>
            <a:r>
              <a:rPr lang="en-AU" altLang="zh-CN" sz="2800" b="1" dirty="0" err="1" smtClean="0"/>
              <a:t>S3</a:t>
            </a:r>
            <a:endParaRPr lang="en-AU" altLang="zh-CN" sz="2800" b="1" dirty="0" smtClean="0"/>
          </a:p>
          <a:p>
            <a:pPr eaLnBrk="1" hangingPunct="1"/>
            <a:r>
              <a:rPr kumimoji="1" lang="en-US" altLang="zh-CN" b="1" dirty="0" err="1" smtClean="0">
                <a:solidFill>
                  <a:srgbClr val="008000"/>
                </a:solidFill>
                <a:latin typeface="宋体" panose="02010600030101010101" pitchFamily="2" charset="-122"/>
              </a:rPr>
              <a:t>S7</a:t>
            </a:r>
            <a:r>
              <a:rPr kumimoji="1" lang="zh-CN" altLang="en-US" b="1" dirty="0">
                <a:solidFill>
                  <a:srgbClr val="008000"/>
                </a:solidFill>
                <a:latin typeface="宋体" panose="02010600030101010101" pitchFamily="2" charset="-122"/>
              </a:rPr>
              <a:t>：</a:t>
            </a:r>
            <a:r>
              <a:rPr kumimoji="1" lang="en-US" altLang="zh-CN" b="1" dirty="0">
                <a:solidFill>
                  <a:srgbClr val="008000"/>
                </a:solidFill>
                <a:latin typeface="宋体" panose="02010600030101010101" pitchFamily="2" charset="-122"/>
              </a:rPr>
              <a:t>8086</a:t>
            </a:r>
            <a:r>
              <a:rPr kumimoji="1" lang="zh-CN" altLang="en-US" b="1" dirty="0">
                <a:solidFill>
                  <a:srgbClr val="008000"/>
                </a:solidFill>
                <a:latin typeface="宋体" panose="02010600030101010101" pitchFamily="2" charset="-122"/>
              </a:rPr>
              <a:t>中无定义</a:t>
            </a:r>
            <a:r>
              <a:rPr kumimoji="1" lang="zh-CN" altLang="en-US" b="1" dirty="0" smtClean="0">
                <a:solidFill>
                  <a:srgbClr val="008000"/>
                </a:solidFill>
                <a:latin typeface="宋体" panose="02010600030101010101" pitchFamily="2" charset="-122"/>
              </a:rPr>
              <a:t>。 </a:t>
            </a:r>
            <a:r>
              <a:rPr kumimoji="1" lang="en-US" altLang="zh-CN" b="1" dirty="0">
                <a:solidFill>
                  <a:srgbClr val="008000"/>
                </a:solidFill>
                <a:latin typeface="宋体" panose="02010600030101010101" pitchFamily="2" charset="-122"/>
              </a:rPr>
              <a:t>8088</a:t>
            </a:r>
            <a:r>
              <a:rPr kumimoji="1" lang="zh-CN" altLang="en-US" b="1" dirty="0">
                <a:solidFill>
                  <a:srgbClr val="008000"/>
                </a:solidFill>
                <a:latin typeface="宋体" panose="02010600030101010101" pitchFamily="2" charset="-122"/>
              </a:rPr>
              <a:t>中，在最大模式中，为高电平；在最小模式中，输出</a:t>
            </a:r>
            <a:r>
              <a:rPr kumimoji="1" lang="en-US" altLang="zh-CN" b="1" dirty="0">
                <a:solidFill>
                  <a:srgbClr val="008000"/>
                </a:solidFill>
                <a:latin typeface="宋体" panose="02010600030101010101" pitchFamily="2" charset="-122"/>
              </a:rPr>
              <a:t>/</a:t>
            </a:r>
            <a:r>
              <a:rPr kumimoji="1" lang="en-US" altLang="zh-CN" b="1" dirty="0" err="1">
                <a:solidFill>
                  <a:srgbClr val="008000"/>
                </a:solidFill>
                <a:latin typeface="宋体" panose="02010600030101010101" pitchFamily="2" charset="-122"/>
              </a:rPr>
              <a:t>SS0</a:t>
            </a:r>
            <a:r>
              <a:rPr kumimoji="1" lang="zh-CN" altLang="en-US" b="1" dirty="0">
                <a:solidFill>
                  <a:srgbClr val="008000"/>
                </a:solidFill>
                <a:latin typeface="宋体" panose="02010600030101010101" pitchFamily="2" charset="-122"/>
              </a:rPr>
              <a:t>信号，此信号与其它信号 合作表示总线周期的读</a:t>
            </a:r>
            <a:r>
              <a:rPr kumimoji="1" lang="en-US" altLang="zh-CN" b="1" dirty="0">
                <a:solidFill>
                  <a:srgbClr val="008000"/>
                </a:solidFill>
                <a:latin typeface="宋体" panose="02010600030101010101" pitchFamily="2" charset="-122"/>
              </a:rPr>
              <a:t>/</a:t>
            </a:r>
            <a:r>
              <a:rPr kumimoji="1" lang="zh-CN" altLang="en-US" b="1" dirty="0">
                <a:solidFill>
                  <a:srgbClr val="008000"/>
                </a:solidFill>
                <a:latin typeface="宋体" panose="02010600030101010101" pitchFamily="2" charset="-122"/>
              </a:rPr>
              <a:t>写动作。 </a:t>
            </a:r>
          </a:p>
          <a:p>
            <a:pPr eaLnBrk="1" hangingPunct="1"/>
            <a:endParaRPr kumimoji="1" lang="zh-CN" altLang="en-US" b="1" dirty="0">
              <a:solidFill>
                <a:srgbClr val="008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53</a:t>
            </a:fld>
            <a:endParaRPr lang="en-US" altLang="zh-CN" dirty="0"/>
          </a:p>
        </p:txBody>
      </p:sp>
    </p:spTree>
    <p:extLst>
      <p:ext uri="{BB962C8B-B14F-4D97-AF65-F5344CB8AC3E}">
        <p14:creationId xmlns:p14="http://schemas.microsoft.com/office/powerpoint/2010/main" val="11221209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p:txBody>
          <a:bodyPr/>
          <a:lstStyle/>
          <a:p>
            <a:pPr eaLnBrk="1" hangingPunct="1">
              <a:buNone/>
            </a:pPr>
            <a:r>
              <a:rPr lang="zh-CN" altLang="en-US" sz="2800" b="1" dirty="0" smtClean="0"/>
              <a:t>（</a:t>
            </a:r>
            <a:r>
              <a:rPr lang="en-US" altLang="zh-CN" sz="2800" b="1" dirty="0" smtClean="0"/>
              <a:t>3</a:t>
            </a:r>
            <a:r>
              <a:rPr lang="zh-CN" altLang="en-US" sz="2800" b="1" dirty="0" smtClean="0"/>
              <a:t>）控制总线</a:t>
            </a:r>
            <a:endParaRPr lang="en-US" altLang="zh-CN" sz="2800" b="1" dirty="0" smtClean="0"/>
          </a:p>
          <a:p>
            <a:pPr eaLnBrk="1" hangingPunct="1"/>
            <a:r>
              <a:rPr lang="en-US" altLang="zh-CN" b="1" dirty="0" smtClean="0">
                <a:solidFill>
                  <a:srgbClr val="00B050"/>
                </a:solidFill>
              </a:rPr>
              <a:t>/</a:t>
            </a:r>
            <a:r>
              <a:rPr lang="en-US" altLang="zh-CN" b="1" dirty="0" err="1">
                <a:solidFill>
                  <a:srgbClr val="00B050"/>
                </a:solidFill>
              </a:rPr>
              <a:t>BHE</a:t>
            </a:r>
            <a:r>
              <a:rPr lang="en-US" altLang="zh-CN" b="1" dirty="0">
                <a:solidFill>
                  <a:srgbClr val="00B050"/>
                </a:solidFill>
              </a:rPr>
              <a:t>/</a:t>
            </a:r>
            <a:r>
              <a:rPr lang="en-US" altLang="zh-CN" b="1" dirty="0" err="1">
                <a:solidFill>
                  <a:srgbClr val="00B050"/>
                </a:solidFill>
              </a:rPr>
              <a:t>S7</a:t>
            </a:r>
            <a:r>
              <a:rPr lang="zh-CN" altLang="en-US" dirty="0"/>
              <a:t>：</a:t>
            </a:r>
            <a:r>
              <a:rPr lang="en-US" altLang="zh-CN" dirty="0"/>
              <a:t>(bus high enable/status)</a:t>
            </a:r>
            <a:r>
              <a:rPr lang="zh-CN" altLang="en-US" dirty="0"/>
              <a:t>高</a:t>
            </a:r>
            <a:r>
              <a:rPr lang="en-US" altLang="zh-CN" dirty="0"/>
              <a:t>8</a:t>
            </a:r>
            <a:r>
              <a:rPr lang="zh-CN" altLang="en-US" dirty="0"/>
              <a:t>位数据总线允许</a:t>
            </a:r>
            <a:r>
              <a:rPr lang="en-US" altLang="zh-CN" dirty="0"/>
              <a:t>/</a:t>
            </a:r>
            <a:r>
              <a:rPr lang="zh-CN" altLang="en-US" dirty="0"/>
              <a:t>状态复用引脚</a:t>
            </a:r>
            <a:r>
              <a:rPr lang="zh-CN" altLang="en-US" dirty="0" smtClean="0"/>
              <a:t>。在</a:t>
            </a:r>
            <a:r>
              <a:rPr lang="zh-CN" altLang="en-US" dirty="0"/>
              <a:t>总线周期的</a:t>
            </a:r>
            <a:r>
              <a:rPr lang="en-US" altLang="zh-CN" dirty="0" err="1"/>
              <a:t>T1</a:t>
            </a:r>
            <a:r>
              <a:rPr lang="zh-CN" altLang="en-US" dirty="0"/>
              <a:t>状态，此引脚输出</a:t>
            </a:r>
            <a:r>
              <a:rPr lang="en-US" altLang="zh-CN" dirty="0"/>
              <a:t>/</a:t>
            </a:r>
            <a:r>
              <a:rPr lang="en-US" altLang="zh-CN" dirty="0" err="1"/>
              <a:t>BHE</a:t>
            </a:r>
            <a:r>
              <a:rPr lang="zh-CN" altLang="en-US" dirty="0"/>
              <a:t>信号，表示高</a:t>
            </a:r>
            <a:r>
              <a:rPr lang="en-US" altLang="zh-CN" dirty="0"/>
              <a:t>8</a:t>
            </a:r>
            <a:r>
              <a:rPr lang="zh-CN" altLang="en-US" dirty="0"/>
              <a:t>位数据线</a:t>
            </a:r>
            <a:r>
              <a:rPr lang="en-US" altLang="zh-CN" dirty="0" err="1"/>
              <a:t>D15-D8</a:t>
            </a:r>
            <a:r>
              <a:rPr lang="zh-CN" altLang="en-US" dirty="0"/>
              <a:t>上的数据有效。在</a:t>
            </a:r>
            <a:r>
              <a:rPr lang="en-US" altLang="zh-CN" dirty="0" err="1"/>
              <a:t>T2</a:t>
            </a:r>
            <a:r>
              <a:rPr lang="zh-CN" altLang="en-US" dirty="0"/>
              <a:t>、</a:t>
            </a:r>
            <a:r>
              <a:rPr lang="en-US" altLang="zh-CN" dirty="0" err="1"/>
              <a:t>T3</a:t>
            </a:r>
            <a:r>
              <a:rPr lang="zh-CN" altLang="en-US" dirty="0"/>
              <a:t>、</a:t>
            </a:r>
            <a:r>
              <a:rPr lang="en-US" altLang="zh-CN" dirty="0"/>
              <a:t>TW</a:t>
            </a:r>
            <a:r>
              <a:rPr lang="zh-CN" altLang="en-US" dirty="0"/>
              <a:t>和</a:t>
            </a:r>
            <a:r>
              <a:rPr lang="en-US" altLang="zh-CN" dirty="0" err="1"/>
              <a:t>T4</a:t>
            </a:r>
            <a:r>
              <a:rPr lang="zh-CN" altLang="en-US" dirty="0"/>
              <a:t>状态时，此引脚输出</a:t>
            </a:r>
            <a:r>
              <a:rPr lang="en-US" altLang="zh-CN" dirty="0" err="1"/>
              <a:t>S7</a:t>
            </a:r>
            <a:r>
              <a:rPr lang="zh-CN" altLang="en-US" dirty="0"/>
              <a:t>状态信号。</a:t>
            </a:r>
          </a:p>
          <a:p>
            <a:pPr eaLnBrk="1" hangingPunct="1"/>
            <a:endParaRPr lang="zh-CN" altLang="en-US" dirty="0"/>
          </a:p>
          <a:p>
            <a:pPr eaLnBrk="1" hangingPunct="1">
              <a:buNone/>
            </a:pPr>
            <a:endParaRPr lang="en-US" altLang="zh-CN"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54</a:t>
            </a:fld>
            <a:endParaRPr lang="en-US" altLang="zh-CN" dirty="0"/>
          </a:p>
        </p:txBody>
      </p:sp>
    </p:spTree>
    <p:extLst>
      <p:ext uri="{BB962C8B-B14F-4D97-AF65-F5344CB8AC3E}">
        <p14:creationId xmlns:p14="http://schemas.microsoft.com/office/powerpoint/2010/main" val="2942622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p:txBody>
          <a:bodyPr/>
          <a:lstStyle/>
          <a:p>
            <a:pPr eaLnBrk="1" hangingPunct="1">
              <a:buNone/>
            </a:pPr>
            <a:r>
              <a:rPr lang="zh-CN" altLang="en-US" sz="2800" b="1" dirty="0" smtClean="0"/>
              <a:t>（</a:t>
            </a:r>
            <a:r>
              <a:rPr lang="en-US" altLang="zh-CN" sz="2800" b="1" dirty="0" smtClean="0"/>
              <a:t>3</a:t>
            </a:r>
            <a:r>
              <a:rPr lang="zh-CN" altLang="en-US" sz="2800" b="1" dirty="0" smtClean="0"/>
              <a:t>）控制总线</a:t>
            </a:r>
            <a:endParaRPr lang="en-US" altLang="zh-CN" sz="2800" b="1" dirty="0" smtClean="0"/>
          </a:p>
          <a:p>
            <a:pPr eaLnBrk="1" hangingPunct="1"/>
            <a:r>
              <a:rPr lang="en-US" altLang="zh-CN" b="1" dirty="0" smtClean="0">
                <a:solidFill>
                  <a:srgbClr val="00B050"/>
                </a:solidFill>
              </a:rPr>
              <a:t>/</a:t>
            </a:r>
            <a:r>
              <a:rPr lang="en-US" altLang="zh-CN" b="1" dirty="0" err="1">
                <a:solidFill>
                  <a:srgbClr val="00B050"/>
                </a:solidFill>
              </a:rPr>
              <a:t>BHE</a:t>
            </a:r>
            <a:r>
              <a:rPr lang="en-US" altLang="zh-CN" b="1" dirty="0">
                <a:solidFill>
                  <a:srgbClr val="00B050"/>
                </a:solidFill>
              </a:rPr>
              <a:t>/</a:t>
            </a:r>
            <a:r>
              <a:rPr lang="en-US" altLang="zh-CN" b="1" dirty="0" err="1">
                <a:solidFill>
                  <a:srgbClr val="00B050"/>
                </a:solidFill>
              </a:rPr>
              <a:t>S7</a:t>
            </a:r>
            <a:r>
              <a:rPr lang="zh-CN" altLang="en-US" dirty="0"/>
              <a:t>：</a:t>
            </a:r>
            <a:r>
              <a:rPr lang="en-US" altLang="zh-CN" dirty="0"/>
              <a:t>(bus high enable/status)</a:t>
            </a:r>
            <a:r>
              <a:rPr lang="zh-CN" altLang="en-US" dirty="0"/>
              <a:t>高</a:t>
            </a:r>
            <a:r>
              <a:rPr lang="en-US" altLang="zh-CN" dirty="0"/>
              <a:t>8</a:t>
            </a:r>
            <a:r>
              <a:rPr lang="zh-CN" altLang="en-US" dirty="0"/>
              <a:t>位数据总线允许</a:t>
            </a:r>
            <a:r>
              <a:rPr lang="en-US" altLang="zh-CN" dirty="0"/>
              <a:t>/</a:t>
            </a:r>
            <a:r>
              <a:rPr lang="zh-CN" altLang="en-US" dirty="0"/>
              <a:t>状态复用引脚</a:t>
            </a:r>
            <a:r>
              <a:rPr lang="zh-CN" altLang="en-US" dirty="0" smtClean="0"/>
              <a:t>。。</a:t>
            </a:r>
            <a:endParaRPr lang="zh-CN" altLang="en-US" dirty="0"/>
          </a:p>
          <a:p>
            <a:pPr eaLnBrk="1" hangingPunct="1"/>
            <a:endParaRPr lang="zh-CN" altLang="en-US" dirty="0"/>
          </a:p>
          <a:p>
            <a:pPr eaLnBrk="1" hangingPunct="1">
              <a:buNone/>
            </a:pPr>
            <a:endParaRPr lang="en-US" altLang="zh-CN"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55</a:t>
            </a:fld>
            <a:endParaRPr lang="en-US" altLang="zh-CN" dirty="0"/>
          </a:p>
        </p:txBody>
      </p:sp>
      <p:sp>
        <p:nvSpPr>
          <p:cNvPr id="5" name="Text Box 6"/>
          <p:cNvSpPr txBox="1">
            <a:spLocks noChangeArrowheads="1"/>
          </p:cNvSpPr>
          <p:nvPr/>
        </p:nvSpPr>
        <p:spPr bwMode="auto">
          <a:xfrm>
            <a:off x="568796" y="3284984"/>
            <a:ext cx="8575204"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Batang" pitchFamily="18" charset="-127"/>
                <a:ea typeface="宋体" panose="02010600030101010101" pitchFamily="2" charset="-122"/>
              </a:defRPr>
            </a:lvl1pPr>
            <a:lvl2pPr marL="742950" indent="-285750">
              <a:spcBef>
                <a:spcPct val="20000"/>
              </a:spcBef>
              <a:buChar char="–"/>
              <a:defRPr sz="2800">
                <a:solidFill>
                  <a:schemeClr val="tx1"/>
                </a:solidFill>
                <a:latin typeface="Batang" pitchFamily="18" charset="-127"/>
                <a:ea typeface="宋体" panose="02010600030101010101" pitchFamily="2" charset="-122"/>
              </a:defRPr>
            </a:lvl2pPr>
            <a:lvl3pPr marL="1143000" indent="-228600">
              <a:spcBef>
                <a:spcPct val="20000"/>
              </a:spcBef>
              <a:buChar char="•"/>
              <a:defRPr sz="2400">
                <a:solidFill>
                  <a:schemeClr val="tx1"/>
                </a:solidFill>
                <a:latin typeface="Batang" pitchFamily="18" charset="-127"/>
                <a:ea typeface="宋体" panose="02010600030101010101" pitchFamily="2" charset="-122"/>
              </a:defRPr>
            </a:lvl3pPr>
            <a:lvl4pPr marL="1600200" indent="-228600">
              <a:spcBef>
                <a:spcPct val="20000"/>
              </a:spcBef>
              <a:buChar char="–"/>
              <a:defRPr sz="2000">
                <a:solidFill>
                  <a:schemeClr val="tx1"/>
                </a:solidFill>
                <a:latin typeface="Batang" pitchFamily="18" charset="-127"/>
                <a:ea typeface="宋体" panose="02010600030101010101" pitchFamily="2" charset="-122"/>
              </a:defRPr>
            </a:lvl4pPr>
            <a:lvl5pPr marL="2057400" indent="-228600">
              <a:spcBef>
                <a:spcPct val="20000"/>
              </a:spcBef>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Batang" pitchFamily="18" charset="-127"/>
                <a:ea typeface="宋体" panose="02010600030101010101" pitchFamily="2" charset="-122"/>
              </a:defRPr>
            </a:lvl9pPr>
          </a:lstStyle>
          <a:p>
            <a:pPr eaLnBrk="1" hangingPunct="1">
              <a:spcBef>
                <a:spcPct val="30000"/>
              </a:spcBef>
              <a:buFontTx/>
              <a:buNone/>
            </a:pPr>
            <a:r>
              <a:rPr kumimoji="1" lang="en-US" altLang="zh-CN" sz="1800" b="1" dirty="0" smtClean="0"/>
              <a:t>/</a:t>
            </a:r>
            <a:r>
              <a:rPr kumimoji="1" lang="en-US" altLang="zh-CN" sz="1800" b="1" dirty="0" err="1"/>
              <a:t>BHE</a:t>
            </a:r>
            <a:r>
              <a:rPr kumimoji="1" lang="en-US" altLang="zh-CN" sz="1800" b="1" dirty="0"/>
              <a:t>   </a:t>
            </a:r>
            <a:r>
              <a:rPr kumimoji="1" lang="en-US" altLang="zh-CN" sz="1800" b="1" dirty="0" err="1"/>
              <a:t>A0</a:t>
            </a:r>
            <a:r>
              <a:rPr kumimoji="1" lang="en-US" altLang="zh-CN" sz="1800" b="1" dirty="0"/>
              <a:t>                     </a:t>
            </a:r>
            <a:r>
              <a:rPr kumimoji="1" lang="zh-CN" altLang="en-US" sz="2400" b="1" dirty="0"/>
              <a:t>总线使用情况</a:t>
            </a:r>
          </a:p>
          <a:p>
            <a:pPr eaLnBrk="1" hangingPunct="1">
              <a:spcBef>
                <a:spcPct val="50000"/>
              </a:spcBef>
              <a:buFontTx/>
              <a:buNone/>
            </a:pPr>
            <a:r>
              <a:rPr kumimoji="1" lang="en-US" altLang="zh-CN" sz="2400" b="1" dirty="0"/>
              <a:t>0      </a:t>
            </a:r>
            <a:r>
              <a:rPr kumimoji="1" lang="en-US" altLang="zh-CN" sz="2400" b="1" dirty="0" smtClean="0"/>
              <a:t>0      </a:t>
            </a:r>
            <a:r>
              <a:rPr kumimoji="1" lang="zh-CN" altLang="en-US" sz="2000" b="1" dirty="0" smtClean="0"/>
              <a:t>从</a:t>
            </a:r>
            <a:r>
              <a:rPr kumimoji="1" lang="zh-CN" altLang="en-US" sz="2000" b="1" dirty="0"/>
              <a:t>偶地址单元开始，在</a:t>
            </a:r>
            <a:r>
              <a:rPr kumimoji="1" lang="en-US" altLang="zh-CN" sz="2000" b="1" dirty="0"/>
              <a:t>16</a:t>
            </a:r>
            <a:r>
              <a:rPr kumimoji="1" lang="zh-CN" altLang="en-US" sz="2000" b="1" dirty="0"/>
              <a:t>位数据总线</a:t>
            </a:r>
            <a:r>
              <a:rPr kumimoji="1" lang="en-US" altLang="zh-CN" sz="2000" b="1" dirty="0" err="1"/>
              <a:t>AD15~AD0</a:t>
            </a:r>
            <a:r>
              <a:rPr kumimoji="1" lang="zh-CN" altLang="en-US" sz="2000" b="1" dirty="0"/>
              <a:t>上进行字传送</a:t>
            </a:r>
            <a:endParaRPr kumimoji="1" lang="zh-CN" altLang="en-US" sz="2400" b="1" dirty="0"/>
          </a:p>
          <a:p>
            <a:pPr eaLnBrk="1" hangingPunct="1">
              <a:spcBef>
                <a:spcPct val="50000"/>
              </a:spcBef>
              <a:buFontTx/>
              <a:buNone/>
            </a:pPr>
            <a:r>
              <a:rPr kumimoji="1" lang="en-US" altLang="zh-CN" sz="2400" b="1" dirty="0"/>
              <a:t>0       </a:t>
            </a:r>
            <a:r>
              <a:rPr kumimoji="1" lang="en-US" altLang="zh-CN" sz="2400" b="1" dirty="0" smtClean="0"/>
              <a:t>1    </a:t>
            </a:r>
            <a:r>
              <a:rPr kumimoji="1" lang="zh-CN" altLang="en-US" sz="2000" b="1" dirty="0" smtClean="0"/>
              <a:t>从</a:t>
            </a:r>
            <a:r>
              <a:rPr kumimoji="1" lang="zh-CN" altLang="en-US" sz="2000" b="1" dirty="0"/>
              <a:t>奇地址单元开始，在高</a:t>
            </a:r>
            <a:r>
              <a:rPr kumimoji="1" lang="en-US" altLang="zh-CN" sz="2000" b="1" dirty="0"/>
              <a:t>8</a:t>
            </a:r>
            <a:r>
              <a:rPr kumimoji="1" lang="zh-CN" altLang="en-US" sz="2000" b="1" dirty="0"/>
              <a:t>位数据总线</a:t>
            </a:r>
            <a:r>
              <a:rPr kumimoji="1" lang="en-US" altLang="zh-CN" sz="1800" b="1" dirty="0" err="1"/>
              <a:t>AD7~AD0</a:t>
            </a:r>
            <a:r>
              <a:rPr kumimoji="1" lang="zh-CN" altLang="en-US" sz="2000" b="1" dirty="0"/>
              <a:t>上进行字节传送</a:t>
            </a:r>
            <a:endParaRPr kumimoji="1" lang="zh-CN" altLang="en-US" sz="2400" b="1" dirty="0"/>
          </a:p>
          <a:p>
            <a:pPr eaLnBrk="1" hangingPunct="1">
              <a:spcBef>
                <a:spcPct val="50000"/>
              </a:spcBef>
              <a:buFontTx/>
              <a:buNone/>
            </a:pPr>
            <a:r>
              <a:rPr kumimoji="1" lang="en-US" altLang="zh-CN" sz="2400" b="1" dirty="0"/>
              <a:t>1        0   </a:t>
            </a:r>
            <a:r>
              <a:rPr kumimoji="1" lang="en-US" altLang="zh-CN" sz="2400" b="1" dirty="0" smtClean="0"/>
              <a:t> </a:t>
            </a:r>
            <a:r>
              <a:rPr kumimoji="1" lang="zh-CN" altLang="en-US" sz="2000" b="1" dirty="0" smtClean="0"/>
              <a:t>从</a:t>
            </a:r>
            <a:r>
              <a:rPr kumimoji="1" lang="zh-CN" altLang="en-US" sz="2000" b="1" dirty="0"/>
              <a:t>偶地址单元开始，在低</a:t>
            </a:r>
            <a:r>
              <a:rPr kumimoji="1" lang="en-US" altLang="zh-CN" sz="2000" b="1" dirty="0"/>
              <a:t>8</a:t>
            </a:r>
            <a:r>
              <a:rPr kumimoji="1" lang="zh-CN" altLang="en-US" sz="2000" b="1" dirty="0"/>
              <a:t>位数据总线上</a:t>
            </a:r>
            <a:r>
              <a:rPr kumimoji="1" lang="en-US" altLang="zh-CN" sz="1800" b="1" dirty="0" err="1"/>
              <a:t>AD15~AD8</a:t>
            </a:r>
            <a:r>
              <a:rPr kumimoji="1" lang="zh-CN" altLang="en-US" sz="2000" b="1" dirty="0"/>
              <a:t>进行字节传送</a:t>
            </a:r>
          </a:p>
          <a:p>
            <a:pPr eaLnBrk="1" hangingPunct="1">
              <a:spcBef>
                <a:spcPct val="50000"/>
              </a:spcBef>
              <a:buFontTx/>
              <a:buNone/>
            </a:pPr>
            <a:r>
              <a:rPr kumimoji="1" lang="en-US" altLang="zh-CN" sz="2000" b="1" dirty="0"/>
              <a:t>1          1         </a:t>
            </a:r>
            <a:r>
              <a:rPr kumimoji="1" lang="zh-CN" altLang="en-US" sz="2000" b="1" dirty="0"/>
              <a:t>无效</a:t>
            </a:r>
          </a:p>
        </p:txBody>
      </p:sp>
    </p:spTree>
    <p:extLst>
      <p:ext uri="{BB962C8B-B14F-4D97-AF65-F5344CB8AC3E}">
        <p14:creationId xmlns:p14="http://schemas.microsoft.com/office/powerpoint/2010/main" val="1391838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052736"/>
            <a:ext cx="7958138" cy="4933027"/>
          </a:xfrm>
        </p:spPr>
        <p:txBody>
          <a:bodyPr/>
          <a:lstStyle/>
          <a:p>
            <a:pPr eaLnBrk="1" hangingPunct="1">
              <a:buNone/>
            </a:pPr>
            <a:r>
              <a:rPr lang="zh-CN" altLang="en-US" sz="2800" b="1" dirty="0" smtClean="0"/>
              <a:t>（</a:t>
            </a:r>
            <a:r>
              <a:rPr lang="en-US" altLang="zh-CN" sz="2800" b="1" dirty="0" smtClean="0"/>
              <a:t>3</a:t>
            </a:r>
            <a:r>
              <a:rPr lang="zh-CN" altLang="en-US" sz="2800" b="1" dirty="0" smtClean="0"/>
              <a:t>）控制总线</a:t>
            </a:r>
            <a:endParaRPr lang="en-US" altLang="zh-CN" sz="2800" b="1" dirty="0" smtClean="0"/>
          </a:p>
          <a:p>
            <a:pPr eaLnBrk="1" hangingPunct="1"/>
            <a:r>
              <a:rPr lang="en-US" altLang="zh-CN" dirty="0" smtClean="0"/>
              <a:t>/</a:t>
            </a:r>
            <a:r>
              <a:rPr lang="en-US" altLang="zh-CN" dirty="0"/>
              <a:t>RD</a:t>
            </a:r>
            <a:r>
              <a:rPr lang="zh-CN" altLang="en-US" dirty="0" smtClean="0"/>
              <a:t>：读信号</a:t>
            </a:r>
            <a:r>
              <a:rPr lang="zh-CN" altLang="en-US" dirty="0"/>
              <a:t>，三态输出，低电平</a:t>
            </a:r>
            <a:r>
              <a:rPr lang="zh-CN" altLang="en-US" dirty="0" smtClean="0"/>
              <a:t>有效</a:t>
            </a:r>
            <a:r>
              <a:rPr lang="zh-CN" altLang="en-US" dirty="0"/>
              <a:t>。</a:t>
            </a:r>
            <a:r>
              <a:rPr lang="en-US" altLang="zh-CN" dirty="0" smtClean="0"/>
              <a:t>/</a:t>
            </a:r>
            <a:r>
              <a:rPr lang="en-US" altLang="zh-CN" dirty="0"/>
              <a:t>RD=0</a:t>
            </a:r>
            <a:r>
              <a:rPr lang="zh-CN" altLang="en-US" dirty="0"/>
              <a:t>，表示当前</a:t>
            </a:r>
            <a:r>
              <a:rPr lang="en-US" altLang="zh-CN" dirty="0"/>
              <a:t>CPU</a:t>
            </a:r>
            <a:r>
              <a:rPr lang="zh-CN" altLang="en-US" dirty="0"/>
              <a:t>正在对存储器或</a:t>
            </a:r>
            <a:r>
              <a:rPr lang="en-US" altLang="zh-CN" dirty="0"/>
              <a:t>I/O</a:t>
            </a:r>
            <a:r>
              <a:rPr lang="zh-CN" altLang="en-US" dirty="0"/>
              <a:t>端口进行读操作</a:t>
            </a:r>
            <a:r>
              <a:rPr lang="zh-CN" altLang="en-US" dirty="0" smtClean="0"/>
              <a:t>。</a:t>
            </a:r>
            <a:endParaRPr lang="en-US" altLang="zh-CN" dirty="0" smtClean="0"/>
          </a:p>
          <a:p>
            <a:pPr eaLnBrk="1" hangingPunct="1"/>
            <a:endParaRPr lang="zh-CN" altLang="en-US" dirty="0" smtClean="0"/>
          </a:p>
          <a:p>
            <a:pPr eaLnBrk="1" hangingPunct="1"/>
            <a:endParaRPr lang="zh-CN" altLang="en-US" dirty="0"/>
          </a:p>
          <a:p>
            <a:pPr eaLnBrk="1" hangingPunct="1">
              <a:buNone/>
            </a:pPr>
            <a:endParaRPr lang="en-US" altLang="zh-CN"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56</a:t>
            </a:fld>
            <a:endParaRPr lang="en-US" altLang="zh-CN" dirty="0"/>
          </a:p>
        </p:txBody>
      </p:sp>
    </p:spTree>
    <p:extLst>
      <p:ext uri="{BB962C8B-B14F-4D97-AF65-F5344CB8AC3E}">
        <p14:creationId xmlns:p14="http://schemas.microsoft.com/office/powerpoint/2010/main" val="1433430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7958138" cy="4861019"/>
          </a:xfrm>
        </p:spPr>
        <p:txBody>
          <a:bodyPr/>
          <a:lstStyle/>
          <a:p>
            <a:pPr eaLnBrk="1" hangingPunct="1">
              <a:buNone/>
            </a:pPr>
            <a:r>
              <a:rPr lang="zh-CN" altLang="en-US" sz="2800" b="1" dirty="0" smtClean="0"/>
              <a:t>（</a:t>
            </a:r>
            <a:r>
              <a:rPr lang="en-US" altLang="zh-CN" sz="2800" b="1" dirty="0" smtClean="0"/>
              <a:t>3</a:t>
            </a:r>
            <a:r>
              <a:rPr lang="zh-CN" altLang="en-US" sz="2800" b="1" dirty="0" smtClean="0"/>
              <a:t>）控制总线</a:t>
            </a:r>
            <a:endParaRPr lang="en-US" altLang="zh-CN" sz="2800" b="1" dirty="0" smtClean="0"/>
          </a:p>
          <a:p>
            <a:pPr eaLnBrk="1" hangingPunct="1"/>
            <a:r>
              <a:rPr lang="en-US" altLang="zh-CN" dirty="0" smtClean="0"/>
              <a:t>READY</a:t>
            </a:r>
            <a:r>
              <a:rPr lang="zh-CN" altLang="en-US" dirty="0"/>
              <a:t>：准备就绪信号，输入，高电平有效</a:t>
            </a:r>
            <a:r>
              <a:rPr lang="zh-CN" altLang="en-US" dirty="0" smtClean="0"/>
              <a:t>。</a:t>
            </a:r>
            <a:r>
              <a:rPr lang="en-US" altLang="zh-CN" dirty="0" smtClean="0"/>
              <a:t>READY=1</a:t>
            </a:r>
            <a:r>
              <a:rPr lang="zh-CN" altLang="en-US" dirty="0"/>
              <a:t>，表示</a:t>
            </a:r>
            <a:r>
              <a:rPr lang="en-US" altLang="zh-CN" dirty="0"/>
              <a:t>CPU</a:t>
            </a:r>
            <a:r>
              <a:rPr lang="zh-CN" altLang="en-US" dirty="0"/>
              <a:t>访问的存储器或</a:t>
            </a:r>
            <a:r>
              <a:rPr lang="en-US" altLang="zh-CN" dirty="0"/>
              <a:t>IO</a:t>
            </a:r>
            <a:r>
              <a:rPr lang="zh-CN" altLang="en-US" dirty="0"/>
              <a:t>端口已准备好传送数据。在下一个时钟周期</a:t>
            </a:r>
            <a:r>
              <a:rPr lang="en-US" altLang="zh-CN" dirty="0" err="1"/>
              <a:t>T4</a:t>
            </a:r>
            <a:r>
              <a:rPr lang="zh-CN" altLang="en-US" dirty="0"/>
              <a:t>，完成从数据总线传送数据。若</a:t>
            </a:r>
            <a:r>
              <a:rPr lang="en-US" altLang="zh-CN" dirty="0"/>
              <a:t>CPU</a:t>
            </a:r>
            <a:r>
              <a:rPr lang="zh-CN" altLang="en-US" dirty="0"/>
              <a:t>在总线周期</a:t>
            </a:r>
            <a:r>
              <a:rPr lang="en-US" altLang="zh-CN" dirty="0" err="1"/>
              <a:t>T3</a:t>
            </a:r>
            <a:r>
              <a:rPr lang="zh-CN" altLang="en-US" dirty="0"/>
              <a:t>状态检测到</a:t>
            </a:r>
            <a:r>
              <a:rPr lang="en-US" altLang="zh-CN" dirty="0"/>
              <a:t>READY=0</a:t>
            </a:r>
            <a:r>
              <a:rPr lang="zh-CN" altLang="en-US" dirty="0"/>
              <a:t>，表示未准备好，</a:t>
            </a:r>
            <a:r>
              <a:rPr lang="en-US" altLang="zh-CN" dirty="0"/>
              <a:t>CPU</a:t>
            </a:r>
            <a:r>
              <a:rPr lang="zh-CN" altLang="en-US" dirty="0"/>
              <a:t>自动在</a:t>
            </a:r>
            <a:r>
              <a:rPr lang="en-US" altLang="zh-CN" dirty="0" err="1"/>
              <a:t>T3</a:t>
            </a:r>
            <a:r>
              <a:rPr lang="zh-CN" altLang="en-US" dirty="0"/>
              <a:t>状态后插入一个或多个等待状态</a:t>
            </a:r>
            <a:r>
              <a:rPr lang="en-US" altLang="zh-CN" dirty="0" smtClean="0"/>
              <a:t>Tw</a:t>
            </a:r>
            <a:r>
              <a:rPr lang="zh-CN" altLang="en-US" dirty="0" smtClean="0"/>
              <a:t>，</a:t>
            </a:r>
            <a:r>
              <a:rPr lang="zh-CN" altLang="en-US" dirty="0"/>
              <a:t>直到</a:t>
            </a:r>
            <a:r>
              <a:rPr lang="en-US" altLang="zh-CN" dirty="0"/>
              <a:t>READY=1</a:t>
            </a:r>
            <a:r>
              <a:rPr lang="zh-CN" altLang="en-US" dirty="0"/>
              <a:t>为止。</a:t>
            </a:r>
          </a:p>
          <a:p>
            <a:pPr eaLnBrk="1" hangingPunct="1"/>
            <a:endParaRPr lang="zh-CN" altLang="en-US" dirty="0"/>
          </a:p>
          <a:p>
            <a:pPr eaLnBrk="1" hangingPunct="1"/>
            <a:endParaRPr lang="zh-CN" altLang="en-US" dirty="0" smtClean="0"/>
          </a:p>
          <a:p>
            <a:pPr eaLnBrk="1" hangingPunct="1"/>
            <a:endParaRPr lang="zh-CN" altLang="en-US" dirty="0"/>
          </a:p>
          <a:p>
            <a:pPr eaLnBrk="1" hangingPunct="1">
              <a:buNone/>
            </a:pPr>
            <a:endParaRPr lang="en-US" altLang="zh-CN"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57</a:t>
            </a:fld>
            <a:endParaRPr lang="en-US" altLang="zh-CN" dirty="0"/>
          </a:p>
        </p:txBody>
      </p:sp>
    </p:spTree>
    <p:extLst>
      <p:ext uri="{BB962C8B-B14F-4D97-AF65-F5344CB8AC3E}">
        <p14:creationId xmlns:p14="http://schemas.microsoft.com/office/powerpoint/2010/main" val="1622056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7958138" cy="4861019"/>
          </a:xfrm>
        </p:spPr>
        <p:txBody>
          <a:bodyPr/>
          <a:lstStyle/>
          <a:p>
            <a:pPr eaLnBrk="1" hangingPunct="1">
              <a:buNone/>
            </a:pPr>
            <a:r>
              <a:rPr lang="zh-CN" altLang="en-US" sz="2800" b="1" dirty="0" smtClean="0"/>
              <a:t>（</a:t>
            </a:r>
            <a:r>
              <a:rPr lang="en-US" altLang="zh-CN" sz="2800" b="1" dirty="0" smtClean="0"/>
              <a:t>3</a:t>
            </a:r>
            <a:r>
              <a:rPr lang="zh-CN" altLang="en-US" sz="2800" b="1" dirty="0" smtClean="0"/>
              <a:t>）控制总线</a:t>
            </a:r>
            <a:endParaRPr lang="en-US" altLang="zh-CN" sz="2800" b="1" dirty="0" smtClean="0"/>
          </a:p>
          <a:p>
            <a:pPr eaLnBrk="1" hangingPunct="1"/>
            <a:r>
              <a:rPr lang="en-US" altLang="zh-CN" dirty="0" err="1" smtClean="0"/>
              <a:t>INTR</a:t>
            </a:r>
            <a:r>
              <a:rPr lang="zh-CN" altLang="en-US" dirty="0"/>
              <a:t>：</a:t>
            </a:r>
            <a:r>
              <a:rPr lang="en-US" altLang="zh-CN" dirty="0"/>
              <a:t>(interrupt request)</a:t>
            </a:r>
            <a:r>
              <a:rPr lang="zh-CN" altLang="en-US" dirty="0"/>
              <a:t>可屏蔽中断请求信号，输入，高电平有效。当</a:t>
            </a:r>
            <a:r>
              <a:rPr lang="en-US" altLang="zh-CN" dirty="0" err="1"/>
              <a:t>INTR</a:t>
            </a:r>
            <a:r>
              <a:rPr lang="en-US" altLang="zh-CN" dirty="0"/>
              <a:t>=1</a:t>
            </a:r>
            <a:r>
              <a:rPr lang="zh-CN" altLang="en-US" dirty="0"/>
              <a:t>，表示外设向</a:t>
            </a:r>
            <a:r>
              <a:rPr lang="en-US" altLang="zh-CN" dirty="0"/>
              <a:t>CPU</a:t>
            </a:r>
            <a:r>
              <a:rPr lang="zh-CN" altLang="en-US" dirty="0"/>
              <a:t>发出中断请求，</a:t>
            </a:r>
            <a:r>
              <a:rPr lang="en-US" altLang="zh-CN" dirty="0"/>
              <a:t>CPU</a:t>
            </a:r>
            <a:r>
              <a:rPr lang="zh-CN" altLang="en-US" dirty="0"/>
              <a:t>在当前指令周期的</a:t>
            </a:r>
            <a:r>
              <a:rPr lang="en-US" altLang="zh-CN" dirty="0" err="1"/>
              <a:t>T4</a:t>
            </a:r>
            <a:r>
              <a:rPr lang="zh-CN" altLang="en-US" dirty="0"/>
              <a:t>去采样该信号，若此时，</a:t>
            </a:r>
            <a:r>
              <a:rPr lang="en-US" altLang="zh-CN" dirty="0"/>
              <a:t>IF=1</a:t>
            </a:r>
            <a:r>
              <a:rPr lang="zh-CN" altLang="en-US" dirty="0"/>
              <a:t>，并且又接受到</a:t>
            </a:r>
            <a:r>
              <a:rPr lang="en-US" altLang="zh-CN" dirty="0" err="1"/>
              <a:t>INTR</a:t>
            </a:r>
            <a:r>
              <a:rPr lang="zh-CN" altLang="en-US" dirty="0"/>
              <a:t>信号，那么</a:t>
            </a:r>
            <a:r>
              <a:rPr lang="en-US" altLang="zh-CN" dirty="0"/>
              <a:t>CPU</a:t>
            </a:r>
            <a:r>
              <a:rPr lang="zh-CN" altLang="en-US" dirty="0"/>
              <a:t>响应中断，执行中断服务程序。</a:t>
            </a:r>
          </a:p>
          <a:p>
            <a:pPr eaLnBrk="1" hangingPunct="1"/>
            <a:endParaRPr lang="zh-CN" altLang="en-US" dirty="0"/>
          </a:p>
          <a:p>
            <a:pPr eaLnBrk="1" hangingPunct="1"/>
            <a:endParaRPr lang="zh-CN" altLang="en-US" dirty="0" smtClean="0"/>
          </a:p>
          <a:p>
            <a:pPr eaLnBrk="1" hangingPunct="1"/>
            <a:endParaRPr lang="zh-CN" altLang="en-US" dirty="0"/>
          </a:p>
          <a:p>
            <a:pPr eaLnBrk="1" hangingPunct="1">
              <a:buNone/>
            </a:pPr>
            <a:endParaRPr lang="en-US" altLang="zh-CN"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58</a:t>
            </a:fld>
            <a:endParaRPr lang="en-US" altLang="zh-CN" dirty="0"/>
          </a:p>
        </p:txBody>
      </p:sp>
    </p:spTree>
    <p:extLst>
      <p:ext uri="{BB962C8B-B14F-4D97-AF65-F5344CB8AC3E}">
        <p14:creationId xmlns:p14="http://schemas.microsoft.com/office/powerpoint/2010/main" val="1573707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7958138" cy="4861019"/>
          </a:xfrm>
        </p:spPr>
        <p:txBody>
          <a:bodyPr/>
          <a:lstStyle/>
          <a:p>
            <a:pPr eaLnBrk="1" hangingPunct="1">
              <a:buNone/>
            </a:pPr>
            <a:r>
              <a:rPr lang="zh-CN" altLang="en-US" sz="2800" b="1" dirty="0" smtClean="0"/>
              <a:t>（</a:t>
            </a:r>
            <a:r>
              <a:rPr lang="en-US" altLang="zh-CN" sz="2800" b="1" dirty="0" smtClean="0"/>
              <a:t>3</a:t>
            </a:r>
            <a:r>
              <a:rPr lang="zh-CN" altLang="en-US" sz="2800" b="1" dirty="0" smtClean="0"/>
              <a:t>）控制总线</a:t>
            </a:r>
            <a:endParaRPr lang="en-US" altLang="zh-CN" sz="2800" b="1" dirty="0" smtClean="0"/>
          </a:p>
          <a:p>
            <a:pPr eaLnBrk="1" hangingPunct="1"/>
            <a:r>
              <a:rPr lang="en-US" altLang="zh-CN" dirty="0" err="1" smtClean="0"/>
              <a:t>NMI</a:t>
            </a:r>
            <a:r>
              <a:rPr lang="zh-CN" altLang="en-US" dirty="0"/>
              <a:t>：</a:t>
            </a:r>
            <a:r>
              <a:rPr lang="en-US" altLang="zh-CN" dirty="0"/>
              <a:t>(non-</a:t>
            </a:r>
            <a:r>
              <a:rPr lang="en-US" altLang="zh-CN" dirty="0" err="1"/>
              <a:t>maskable</a:t>
            </a:r>
            <a:r>
              <a:rPr lang="en-US" altLang="zh-CN" dirty="0"/>
              <a:t> interrupt)</a:t>
            </a:r>
            <a:r>
              <a:rPr lang="zh-CN" altLang="en-US" dirty="0"/>
              <a:t>不可屏蔽中断请求信号，输入，上升沿触发。该请求信号不受</a:t>
            </a:r>
            <a:r>
              <a:rPr lang="en-US" altLang="zh-CN" dirty="0"/>
              <a:t>IF</a:t>
            </a:r>
            <a:r>
              <a:rPr lang="zh-CN" altLang="en-US" dirty="0"/>
              <a:t>状态的影响，也不能用软件屏蔽，一旦该信号有效，则执行完当前指令后立即响应中断，执行对应于中断类型号为</a:t>
            </a:r>
            <a:r>
              <a:rPr lang="en-US" altLang="zh-CN" dirty="0"/>
              <a:t>2</a:t>
            </a:r>
            <a:r>
              <a:rPr lang="zh-CN" altLang="en-US" dirty="0"/>
              <a:t>的不可屏蔽中断处理程序。</a:t>
            </a:r>
          </a:p>
          <a:p>
            <a:pPr eaLnBrk="1" hangingPunct="1"/>
            <a:endParaRPr lang="zh-CN" altLang="en-US" dirty="0"/>
          </a:p>
          <a:p>
            <a:pPr eaLnBrk="1" hangingPunct="1"/>
            <a:endParaRPr lang="zh-CN" altLang="en-US" dirty="0"/>
          </a:p>
          <a:p>
            <a:pPr eaLnBrk="1" hangingPunct="1"/>
            <a:endParaRPr lang="zh-CN" altLang="en-US" dirty="0" smtClean="0"/>
          </a:p>
          <a:p>
            <a:pPr eaLnBrk="1" hangingPunct="1"/>
            <a:endParaRPr lang="zh-CN" altLang="en-US" dirty="0"/>
          </a:p>
          <a:p>
            <a:pPr eaLnBrk="1" hangingPunct="1">
              <a:buNone/>
            </a:pPr>
            <a:endParaRPr lang="en-US" altLang="zh-CN"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59</a:t>
            </a:fld>
            <a:endParaRPr lang="en-US" altLang="zh-CN" dirty="0"/>
          </a:p>
        </p:txBody>
      </p:sp>
    </p:spTree>
    <p:extLst>
      <p:ext uri="{BB962C8B-B14F-4D97-AF65-F5344CB8AC3E}">
        <p14:creationId xmlns:p14="http://schemas.microsoft.com/office/powerpoint/2010/main" val="2287708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fld id="{B004C4D1-3C55-40E4-919B-5D541551267A}" type="slidenum">
              <a:rPr lang="en-US" altLang="zh-CN" sz="1200" smtClean="0"/>
              <a:pPr/>
              <a:t>6</a:t>
            </a:fld>
            <a:endParaRPr lang="en-US" altLang="zh-CN" sz="1200" smtClean="0"/>
          </a:p>
        </p:txBody>
      </p:sp>
      <p:sp>
        <p:nvSpPr>
          <p:cNvPr id="20484" name="内容占位符 2"/>
          <p:cNvSpPr>
            <a:spLocks noGrp="1"/>
          </p:cNvSpPr>
          <p:nvPr>
            <p:ph sz="quarter" idx="1"/>
          </p:nvPr>
        </p:nvSpPr>
        <p:spPr>
          <a:xfrm>
            <a:off x="609600" y="1124744"/>
            <a:ext cx="7958138" cy="4861019"/>
          </a:xfrm>
        </p:spPr>
        <p:txBody>
          <a:bodyPr/>
          <a:lstStyle/>
          <a:p>
            <a:pPr indent="0">
              <a:buNone/>
            </a:pPr>
            <a:r>
              <a:rPr lang="zh-CN" altLang="en-US" sz="2800" b="1" dirty="0"/>
              <a:t>什么是</a:t>
            </a:r>
            <a:r>
              <a:rPr lang="zh-CN" altLang="en-US" sz="2800" b="1" dirty="0" smtClean="0"/>
              <a:t>寄存器？</a:t>
            </a:r>
            <a:endParaRPr lang="en-US" altLang="zh-CN" sz="2800" b="1" dirty="0" smtClean="0"/>
          </a:p>
          <a:p>
            <a:pPr>
              <a:lnSpc>
                <a:spcPct val="150000"/>
              </a:lnSpc>
            </a:pPr>
            <a:r>
              <a:rPr lang="zh-CN" altLang="zh-CN" dirty="0" smtClean="0"/>
              <a:t>寄存器是一种重要的数字逻辑部件，主要用来</a:t>
            </a:r>
            <a:r>
              <a:rPr lang="zh-CN" altLang="zh-CN" dirty="0" smtClean="0">
                <a:solidFill>
                  <a:srgbClr val="FF0000"/>
                </a:solidFill>
              </a:rPr>
              <a:t>暂存数码和信息</a:t>
            </a:r>
            <a:r>
              <a:rPr lang="zh-CN" altLang="zh-CN" dirty="0" smtClean="0"/>
              <a:t>。</a:t>
            </a:r>
            <a:endParaRPr lang="en-US" altLang="zh-CN" dirty="0" smtClean="0"/>
          </a:p>
          <a:p>
            <a:pPr>
              <a:lnSpc>
                <a:spcPct val="150000"/>
              </a:lnSpc>
            </a:pPr>
            <a:r>
              <a:rPr lang="zh-CN" altLang="zh-CN" dirty="0" smtClean="0"/>
              <a:t>寄存器是由</a:t>
            </a:r>
            <a:r>
              <a:rPr lang="zh-CN" altLang="zh-CN" dirty="0" smtClean="0">
                <a:solidFill>
                  <a:srgbClr val="FF0000"/>
                </a:solidFill>
              </a:rPr>
              <a:t>触发器</a:t>
            </a:r>
            <a:r>
              <a:rPr lang="zh-CN" altLang="zh-CN" dirty="0" smtClean="0"/>
              <a:t>和</a:t>
            </a:r>
            <a:r>
              <a:rPr lang="zh-CN" altLang="zh-CN" dirty="0" smtClean="0">
                <a:solidFill>
                  <a:srgbClr val="FF0000"/>
                </a:solidFill>
              </a:rPr>
              <a:t>门电路</a:t>
            </a:r>
            <a:r>
              <a:rPr lang="zh-CN" altLang="zh-CN" dirty="0" smtClean="0"/>
              <a:t>组成。</a:t>
            </a:r>
            <a:endParaRPr lang="en-US" altLang="zh-CN" dirty="0" smtClean="0"/>
          </a:p>
          <a:p>
            <a:pPr>
              <a:lnSpc>
                <a:spcPct val="150000"/>
              </a:lnSpc>
            </a:pPr>
            <a:r>
              <a:rPr lang="zh-CN" altLang="zh-CN" dirty="0" smtClean="0">
                <a:solidFill>
                  <a:srgbClr val="FF0000"/>
                </a:solidFill>
              </a:rPr>
              <a:t>一个</a:t>
            </a:r>
            <a:r>
              <a:rPr lang="zh-CN" altLang="zh-CN" dirty="0" smtClean="0"/>
              <a:t>触发器可以存储</a:t>
            </a:r>
            <a:r>
              <a:rPr lang="zh-CN" altLang="zh-CN" dirty="0" smtClean="0">
                <a:solidFill>
                  <a:srgbClr val="FF0000"/>
                </a:solidFill>
              </a:rPr>
              <a:t>一位</a:t>
            </a:r>
            <a:r>
              <a:rPr lang="zh-CN" altLang="zh-CN" dirty="0" smtClean="0"/>
              <a:t>二进制代码，存储</a:t>
            </a:r>
            <a:r>
              <a:rPr lang="en-US" altLang="zh-CN" dirty="0" smtClean="0">
                <a:solidFill>
                  <a:srgbClr val="FF0000"/>
                </a:solidFill>
              </a:rPr>
              <a:t>N</a:t>
            </a:r>
            <a:r>
              <a:rPr lang="zh-CN" altLang="zh-CN" dirty="0" smtClean="0"/>
              <a:t>位二进制代码，则需要用</a:t>
            </a:r>
            <a:r>
              <a:rPr lang="en-US" altLang="zh-CN" dirty="0" smtClean="0">
                <a:solidFill>
                  <a:srgbClr val="FF0000"/>
                </a:solidFill>
              </a:rPr>
              <a:t>N</a:t>
            </a:r>
            <a:r>
              <a:rPr lang="zh-CN" altLang="zh-CN" dirty="0" smtClean="0">
                <a:solidFill>
                  <a:srgbClr val="FF0000"/>
                </a:solidFill>
              </a:rPr>
              <a:t>个</a:t>
            </a:r>
            <a:r>
              <a:rPr lang="zh-CN" altLang="zh-CN" dirty="0" smtClean="0"/>
              <a:t>触发器，构成</a:t>
            </a:r>
            <a:r>
              <a:rPr lang="en-US" altLang="zh-CN" dirty="0" smtClean="0">
                <a:solidFill>
                  <a:srgbClr val="FF0000"/>
                </a:solidFill>
              </a:rPr>
              <a:t>N</a:t>
            </a:r>
            <a:r>
              <a:rPr lang="zh-CN" altLang="zh-CN" dirty="0" smtClean="0">
                <a:solidFill>
                  <a:srgbClr val="FF0000"/>
                </a:solidFill>
              </a:rPr>
              <a:t>位</a:t>
            </a:r>
            <a:r>
              <a:rPr lang="zh-CN" altLang="zh-CN" dirty="0" smtClean="0"/>
              <a:t>寄存器。</a:t>
            </a:r>
          </a:p>
        </p:txBody>
      </p:sp>
      <p:sp>
        <p:nvSpPr>
          <p:cNvPr id="8" name="Rectangle 2"/>
          <p:cNvSpPr>
            <a:spLocks noGrp="1" noChangeArrowheads="1"/>
          </p:cNvSpPr>
          <p:nvPr>
            <p:ph type="title"/>
          </p:nvPr>
        </p:nvSpPr>
        <p:spPr>
          <a:xfrm>
            <a:off x="574204" y="188640"/>
            <a:ext cx="8001000" cy="679473"/>
          </a:xfrm>
        </p:spPr>
        <p:txBody>
          <a:bodyPr/>
          <a:lstStyle/>
          <a:p>
            <a:pPr eaLnBrk="1" hangingPunct="1">
              <a:buFont typeface="Wingdings" panose="05000000000000000000" pitchFamily="2" charset="2"/>
              <a:buNone/>
            </a:pPr>
            <a:r>
              <a:rPr lang="en-US" altLang="zh-CN" dirty="0" smtClean="0"/>
              <a:t>2.1  </a:t>
            </a:r>
            <a:r>
              <a:rPr lang="en-US" altLang="zh-CN" dirty="0"/>
              <a:t>8086</a:t>
            </a:r>
            <a:r>
              <a:rPr lang="zh-CN" altLang="en-US" dirty="0"/>
              <a:t>的编程结构</a:t>
            </a:r>
          </a:p>
        </p:txBody>
      </p:sp>
    </p:spTree>
    <p:extLst>
      <p:ext uri="{BB962C8B-B14F-4D97-AF65-F5344CB8AC3E}">
        <p14:creationId xmlns:p14="http://schemas.microsoft.com/office/powerpoint/2010/main" val="26872774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7958138" cy="4861019"/>
          </a:xfrm>
        </p:spPr>
        <p:txBody>
          <a:bodyPr/>
          <a:lstStyle/>
          <a:p>
            <a:pPr eaLnBrk="1" hangingPunct="1">
              <a:buNone/>
            </a:pPr>
            <a:r>
              <a:rPr lang="zh-CN" altLang="en-US" sz="2800" b="1" dirty="0" smtClean="0"/>
              <a:t>（</a:t>
            </a:r>
            <a:r>
              <a:rPr lang="en-US" altLang="zh-CN" sz="2800" b="1" dirty="0" smtClean="0"/>
              <a:t>3</a:t>
            </a:r>
            <a:r>
              <a:rPr lang="zh-CN" altLang="en-US" sz="2800" b="1" dirty="0" smtClean="0"/>
              <a:t>）控制总线</a:t>
            </a:r>
            <a:endParaRPr lang="en-US" altLang="zh-CN" sz="2800" b="1" dirty="0" smtClean="0"/>
          </a:p>
          <a:p>
            <a:pPr eaLnBrk="1" hangingPunct="1"/>
            <a:r>
              <a:rPr lang="en-US" altLang="zh-CN" dirty="0" smtClean="0"/>
              <a:t>/</a:t>
            </a:r>
            <a:r>
              <a:rPr lang="en-US" altLang="zh-CN" dirty="0"/>
              <a:t>TEST</a:t>
            </a:r>
            <a:r>
              <a:rPr lang="zh-CN" altLang="en-US" dirty="0"/>
              <a:t>：测试信号，输入，低电平有效。当</a:t>
            </a:r>
            <a:r>
              <a:rPr lang="en-US" altLang="zh-CN" dirty="0"/>
              <a:t>CPU</a:t>
            </a:r>
            <a:r>
              <a:rPr lang="zh-CN" altLang="en-US" dirty="0"/>
              <a:t>执行</a:t>
            </a:r>
            <a:r>
              <a:rPr lang="en-US" altLang="zh-CN" dirty="0"/>
              <a:t>WAIT</a:t>
            </a:r>
            <a:r>
              <a:rPr lang="zh-CN" altLang="en-US" dirty="0"/>
              <a:t>指令时，</a:t>
            </a:r>
            <a:r>
              <a:rPr lang="en-US" altLang="zh-CN" dirty="0"/>
              <a:t>CPU</a:t>
            </a:r>
            <a:r>
              <a:rPr lang="zh-CN" altLang="en-US" dirty="0"/>
              <a:t>处于空转状态进行等待，每隔</a:t>
            </a:r>
            <a:r>
              <a:rPr lang="en-US" altLang="zh-CN" dirty="0"/>
              <a:t>5</a:t>
            </a:r>
            <a:r>
              <a:rPr lang="zh-CN" altLang="en-US" dirty="0"/>
              <a:t>个时钟周期对</a:t>
            </a:r>
            <a:r>
              <a:rPr lang="en-US" altLang="zh-CN" dirty="0"/>
              <a:t>/TEST</a:t>
            </a:r>
            <a:r>
              <a:rPr lang="zh-CN" altLang="en-US" dirty="0"/>
              <a:t>进行一次测试，若</a:t>
            </a:r>
            <a:r>
              <a:rPr lang="en-US" altLang="zh-CN" dirty="0"/>
              <a:t>/TEST=1</a:t>
            </a:r>
            <a:r>
              <a:rPr lang="zh-CN" altLang="en-US" dirty="0"/>
              <a:t>，继续等待，直到</a:t>
            </a:r>
            <a:r>
              <a:rPr lang="en-US" altLang="zh-CN" dirty="0"/>
              <a:t>/TEST=0</a:t>
            </a:r>
            <a:r>
              <a:rPr lang="zh-CN" altLang="en-US" dirty="0"/>
              <a:t>。</a:t>
            </a:r>
            <a:r>
              <a:rPr lang="en-US" altLang="zh-CN" dirty="0"/>
              <a:t>CPU</a:t>
            </a:r>
            <a:r>
              <a:rPr lang="zh-CN" altLang="en-US" dirty="0"/>
              <a:t>停止等待，继续往下执行被暂停的指令。</a:t>
            </a:r>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smtClean="0"/>
          </a:p>
          <a:p>
            <a:pPr eaLnBrk="1" hangingPunct="1"/>
            <a:endParaRPr lang="zh-CN" altLang="en-US" dirty="0"/>
          </a:p>
          <a:p>
            <a:pPr eaLnBrk="1" hangingPunct="1">
              <a:buNone/>
            </a:pPr>
            <a:endParaRPr lang="en-US" altLang="zh-CN"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60</a:t>
            </a:fld>
            <a:endParaRPr lang="en-US" altLang="zh-CN" dirty="0"/>
          </a:p>
        </p:txBody>
      </p:sp>
    </p:spTree>
    <p:extLst>
      <p:ext uri="{BB962C8B-B14F-4D97-AF65-F5344CB8AC3E}">
        <p14:creationId xmlns:p14="http://schemas.microsoft.com/office/powerpoint/2010/main" val="673130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7958138" cy="4861019"/>
          </a:xfrm>
        </p:spPr>
        <p:txBody>
          <a:bodyPr/>
          <a:lstStyle/>
          <a:p>
            <a:pPr eaLnBrk="1" hangingPunct="1">
              <a:buNone/>
            </a:pPr>
            <a:r>
              <a:rPr lang="zh-CN" altLang="en-US" sz="2800" b="1" dirty="0" smtClean="0"/>
              <a:t>（</a:t>
            </a:r>
            <a:r>
              <a:rPr lang="en-US" altLang="zh-CN" sz="2800" b="1" dirty="0" smtClean="0"/>
              <a:t>3</a:t>
            </a:r>
            <a:r>
              <a:rPr lang="zh-CN" altLang="en-US" sz="2800" b="1" dirty="0" smtClean="0"/>
              <a:t>）控制总线</a:t>
            </a:r>
            <a:endParaRPr lang="en-US" altLang="zh-CN" sz="2800" b="1" dirty="0" smtClean="0"/>
          </a:p>
          <a:p>
            <a:pPr eaLnBrk="1" hangingPunct="1"/>
            <a:r>
              <a:rPr lang="en-US" altLang="zh-CN" dirty="0" err="1"/>
              <a:t>CLK</a:t>
            </a:r>
            <a:r>
              <a:rPr lang="zh-CN" altLang="en-US" dirty="0"/>
              <a:t>：</a:t>
            </a:r>
            <a:r>
              <a:rPr lang="en-US" altLang="zh-CN" dirty="0"/>
              <a:t>(clock)</a:t>
            </a:r>
            <a:r>
              <a:rPr lang="zh-CN" altLang="en-US" dirty="0"/>
              <a:t>主时钟信号，输入。</a:t>
            </a:r>
            <a:r>
              <a:rPr lang="en-US" altLang="zh-CN" dirty="0"/>
              <a:t>8086/8088</a:t>
            </a:r>
            <a:r>
              <a:rPr lang="zh-CN" altLang="en-US" dirty="0"/>
              <a:t>的时钟频率为</a:t>
            </a:r>
            <a:r>
              <a:rPr lang="en-US" altLang="zh-CN" dirty="0" err="1"/>
              <a:t>5MHZ</a:t>
            </a:r>
            <a:r>
              <a:rPr lang="zh-CN" altLang="en-US" dirty="0"/>
              <a:t>。要求时钟信号的占空比为</a:t>
            </a:r>
            <a:r>
              <a:rPr lang="en-US" altLang="zh-CN" dirty="0"/>
              <a:t>33%</a:t>
            </a:r>
            <a:r>
              <a:rPr lang="zh-CN" altLang="en-US" dirty="0"/>
              <a:t>，即</a:t>
            </a:r>
            <a:r>
              <a:rPr lang="en-US" altLang="zh-CN" dirty="0"/>
              <a:t>1/3</a:t>
            </a:r>
            <a:r>
              <a:rPr lang="zh-CN" altLang="en-US" dirty="0"/>
              <a:t>周期为高电平，</a:t>
            </a:r>
            <a:r>
              <a:rPr lang="en-US" altLang="zh-CN" dirty="0"/>
              <a:t>2/3</a:t>
            </a:r>
            <a:r>
              <a:rPr lang="zh-CN" altLang="en-US" dirty="0"/>
              <a:t>周期为低电平。时钟信号为</a:t>
            </a:r>
            <a:r>
              <a:rPr lang="en-US" altLang="zh-CN" dirty="0"/>
              <a:t>CPU</a:t>
            </a:r>
            <a:r>
              <a:rPr lang="zh-CN" altLang="en-US" dirty="0"/>
              <a:t>和总线控制逻辑电路提供定时手段</a:t>
            </a:r>
            <a:r>
              <a:rPr lang="zh-CN" altLang="en-US" dirty="0" smtClean="0"/>
              <a:t>。</a:t>
            </a:r>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smtClean="0"/>
          </a:p>
          <a:p>
            <a:pPr eaLnBrk="1" hangingPunct="1"/>
            <a:endParaRPr lang="zh-CN" altLang="en-US" dirty="0"/>
          </a:p>
          <a:p>
            <a:pPr eaLnBrk="1" hangingPunct="1">
              <a:buNone/>
            </a:pPr>
            <a:endParaRPr lang="en-US" altLang="zh-CN"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61</a:t>
            </a:fld>
            <a:endParaRPr lang="en-US" altLang="zh-CN" dirty="0"/>
          </a:p>
        </p:txBody>
      </p:sp>
    </p:spTree>
    <p:extLst>
      <p:ext uri="{BB962C8B-B14F-4D97-AF65-F5344CB8AC3E}">
        <p14:creationId xmlns:p14="http://schemas.microsoft.com/office/powerpoint/2010/main" val="27213869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7958138" cy="4861019"/>
          </a:xfrm>
        </p:spPr>
        <p:txBody>
          <a:bodyPr/>
          <a:lstStyle/>
          <a:p>
            <a:pPr eaLnBrk="1" hangingPunct="1">
              <a:buNone/>
            </a:pPr>
            <a:r>
              <a:rPr lang="zh-CN" altLang="en-US" sz="2800" b="1" dirty="0" smtClean="0"/>
              <a:t>（</a:t>
            </a:r>
            <a:r>
              <a:rPr lang="en-US" altLang="zh-CN" sz="2800" b="1" dirty="0" smtClean="0"/>
              <a:t>3</a:t>
            </a:r>
            <a:r>
              <a:rPr lang="zh-CN" altLang="en-US" sz="2800" b="1" dirty="0" smtClean="0"/>
              <a:t>）控制总线</a:t>
            </a:r>
            <a:endParaRPr lang="en-US" altLang="zh-CN" sz="2800" b="1" dirty="0" smtClean="0"/>
          </a:p>
          <a:p>
            <a:pPr eaLnBrk="1" hangingPunct="1"/>
            <a:r>
              <a:rPr lang="en-US" altLang="zh-CN" dirty="0" smtClean="0"/>
              <a:t>RESET</a:t>
            </a:r>
            <a:r>
              <a:rPr lang="zh-CN" altLang="en-US" dirty="0"/>
              <a:t>：复位信号，输入，高电平有效。</a:t>
            </a:r>
            <a:r>
              <a:rPr lang="en-US" altLang="zh-CN" dirty="0"/>
              <a:t>RESET</a:t>
            </a:r>
            <a:r>
              <a:rPr lang="zh-CN" altLang="en-US" dirty="0"/>
              <a:t>信号至少要保持</a:t>
            </a:r>
            <a:r>
              <a:rPr lang="en-US" altLang="zh-CN" dirty="0"/>
              <a:t>4</a:t>
            </a:r>
            <a:r>
              <a:rPr lang="zh-CN" altLang="en-US" dirty="0"/>
              <a:t>个时钟周期。复位时：标志寄存器、</a:t>
            </a:r>
            <a:r>
              <a:rPr lang="en-US" altLang="zh-CN" dirty="0"/>
              <a:t>IP</a:t>
            </a:r>
            <a:r>
              <a:rPr lang="zh-CN" altLang="en-US" dirty="0"/>
              <a:t>、</a:t>
            </a:r>
            <a:r>
              <a:rPr lang="en-US" altLang="zh-CN" dirty="0"/>
              <a:t>DS</a:t>
            </a:r>
            <a:r>
              <a:rPr lang="zh-CN" altLang="en-US" dirty="0"/>
              <a:t>、</a:t>
            </a:r>
            <a:r>
              <a:rPr lang="en-US" altLang="zh-CN" dirty="0"/>
              <a:t>SS</a:t>
            </a:r>
            <a:r>
              <a:rPr lang="zh-CN" altLang="en-US" dirty="0"/>
              <a:t>、</a:t>
            </a:r>
            <a:r>
              <a:rPr lang="en-US" altLang="zh-CN" dirty="0" err="1"/>
              <a:t>ES</a:t>
            </a:r>
            <a:r>
              <a:rPr lang="zh-CN" altLang="en-US" dirty="0"/>
              <a:t>为</a:t>
            </a:r>
            <a:r>
              <a:rPr lang="en-US" altLang="zh-CN" dirty="0"/>
              <a:t>0</a:t>
            </a:r>
            <a:r>
              <a:rPr lang="zh-CN" altLang="en-US" dirty="0"/>
              <a:t>，指令队列被清空，而 </a:t>
            </a:r>
            <a:r>
              <a:rPr lang="en-US" altLang="zh-CN" dirty="0"/>
              <a:t>CS=</a:t>
            </a:r>
            <a:r>
              <a:rPr lang="en-US" altLang="zh-CN" dirty="0" err="1"/>
              <a:t>FFFFH</a:t>
            </a:r>
            <a:r>
              <a:rPr lang="zh-CN" altLang="en-US" dirty="0"/>
              <a:t>，复位信号变为低电平时，</a:t>
            </a:r>
            <a:r>
              <a:rPr lang="en-US" altLang="zh-CN" dirty="0"/>
              <a:t>CPU</a:t>
            </a:r>
            <a:r>
              <a:rPr lang="zh-CN" altLang="en-US" dirty="0"/>
              <a:t>从</a:t>
            </a:r>
            <a:r>
              <a:rPr lang="en-US" altLang="zh-CN" dirty="0" err="1"/>
              <a:t>FFFF0H</a:t>
            </a:r>
            <a:r>
              <a:rPr lang="zh-CN" altLang="en-US" dirty="0"/>
              <a:t>处开始 执行程序。</a:t>
            </a:r>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smtClean="0"/>
          </a:p>
          <a:p>
            <a:pPr eaLnBrk="1" hangingPunct="1"/>
            <a:endParaRPr lang="zh-CN" altLang="en-US" dirty="0"/>
          </a:p>
          <a:p>
            <a:pPr eaLnBrk="1" hangingPunct="1">
              <a:buNone/>
            </a:pPr>
            <a:endParaRPr lang="en-US" altLang="zh-CN"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62</a:t>
            </a:fld>
            <a:endParaRPr lang="en-US" altLang="zh-CN" dirty="0"/>
          </a:p>
        </p:txBody>
      </p:sp>
    </p:spTree>
    <p:extLst>
      <p:ext uri="{BB962C8B-B14F-4D97-AF65-F5344CB8AC3E}">
        <p14:creationId xmlns:p14="http://schemas.microsoft.com/office/powerpoint/2010/main" val="979073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7958138" cy="4861019"/>
          </a:xfrm>
        </p:spPr>
        <p:txBody>
          <a:bodyPr/>
          <a:lstStyle/>
          <a:p>
            <a:pPr eaLnBrk="1" hangingPunct="1">
              <a:buNone/>
            </a:pPr>
            <a:r>
              <a:rPr lang="zh-CN" altLang="en-US" sz="2800" b="1" dirty="0" smtClean="0"/>
              <a:t>（</a:t>
            </a:r>
            <a:r>
              <a:rPr lang="en-US" altLang="zh-CN" sz="2800" b="1" dirty="0" smtClean="0"/>
              <a:t>3</a:t>
            </a:r>
            <a:r>
              <a:rPr lang="zh-CN" altLang="en-US" sz="2800" b="1" dirty="0" smtClean="0"/>
              <a:t>）控制总线</a:t>
            </a:r>
            <a:endParaRPr lang="en-US" altLang="zh-CN" sz="2800" b="1" dirty="0" smtClean="0"/>
          </a:p>
          <a:p>
            <a:pPr eaLnBrk="1" hangingPunct="1"/>
            <a:r>
              <a:rPr lang="en-US" altLang="zh-CN" dirty="0"/>
              <a:t>MN//MX</a:t>
            </a:r>
            <a:r>
              <a:rPr lang="zh-CN" altLang="en-US" dirty="0"/>
              <a:t>：</a:t>
            </a:r>
            <a:r>
              <a:rPr lang="en-US" altLang="zh-CN" dirty="0"/>
              <a:t>(minimum/maximum mode control)</a:t>
            </a:r>
            <a:r>
              <a:rPr lang="zh-CN" altLang="en-US" dirty="0"/>
              <a:t>工作模式选择信号，输入。</a:t>
            </a:r>
            <a:r>
              <a:rPr lang="en-US" altLang="zh-CN" dirty="0"/>
              <a:t>MN//MX=1</a:t>
            </a:r>
            <a:r>
              <a:rPr lang="zh-CN" altLang="en-US" dirty="0"/>
              <a:t>，表示</a:t>
            </a:r>
            <a:r>
              <a:rPr lang="en-US" altLang="zh-CN" dirty="0"/>
              <a:t>CPU</a:t>
            </a:r>
            <a:r>
              <a:rPr lang="zh-CN" altLang="en-US" dirty="0"/>
              <a:t>工作在最小模式系统；</a:t>
            </a:r>
            <a:r>
              <a:rPr lang="en-US" altLang="zh-CN" dirty="0"/>
              <a:t>MN//MX=0</a:t>
            </a:r>
            <a:r>
              <a:rPr lang="zh-CN" altLang="en-US" dirty="0"/>
              <a:t>，表示</a:t>
            </a:r>
            <a:r>
              <a:rPr lang="en-US" altLang="zh-CN" dirty="0"/>
              <a:t>CPU</a:t>
            </a:r>
            <a:r>
              <a:rPr lang="zh-CN" altLang="en-US" dirty="0"/>
              <a:t>工作在最大模式系统。</a:t>
            </a:r>
          </a:p>
          <a:p>
            <a:pPr indent="0" eaLnBrk="1" hangingPunct="1">
              <a:buNone/>
            </a:pPr>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smtClean="0"/>
          </a:p>
          <a:p>
            <a:pPr eaLnBrk="1" hangingPunct="1"/>
            <a:endParaRPr lang="zh-CN" altLang="en-US" dirty="0"/>
          </a:p>
          <a:p>
            <a:pPr eaLnBrk="1" hangingPunct="1">
              <a:buNone/>
            </a:pPr>
            <a:endParaRPr lang="en-US" altLang="zh-CN"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63</a:t>
            </a:fld>
            <a:endParaRPr lang="en-US" altLang="zh-CN" dirty="0"/>
          </a:p>
        </p:txBody>
      </p:sp>
    </p:spTree>
    <p:extLst>
      <p:ext uri="{BB962C8B-B14F-4D97-AF65-F5344CB8AC3E}">
        <p14:creationId xmlns:p14="http://schemas.microsoft.com/office/powerpoint/2010/main" val="3340945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7958138" cy="4861019"/>
          </a:xfrm>
        </p:spPr>
        <p:txBody>
          <a:bodyPr/>
          <a:lstStyle/>
          <a:p>
            <a:pPr eaLnBrk="1" hangingPunct="1">
              <a:buNone/>
            </a:pPr>
            <a:r>
              <a:rPr lang="zh-CN" altLang="en-US" sz="2800" b="1" dirty="0" smtClean="0"/>
              <a:t>（</a:t>
            </a:r>
            <a:r>
              <a:rPr lang="en-US" altLang="zh-CN" sz="2800" b="1" dirty="0" smtClean="0"/>
              <a:t>3</a:t>
            </a:r>
            <a:r>
              <a:rPr lang="zh-CN" altLang="en-US" sz="2800" b="1" dirty="0"/>
              <a:t>）电源线和地线</a:t>
            </a:r>
          </a:p>
          <a:p>
            <a:pPr eaLnBrk="1" hangingPunct="1"/>
            <a:r>
              <a:rPr lang="en-US" altLang="zh-CN" dirty="0"/>
              <a:t>8086/8088</a:t>
            </a:r>
            <a:r>
              <a:rPr lang="zh-CN" altLang="en-US" dirty="0"/>
              <a:t>采用单一的</a:t>
            </a:r>
            <a:r>
              <a:rPr lang="en-US" altLang="zh-CN" dirty="0"/>
              <a:t>+</a:t>
            </a:r>
            <a:r>
              <a:rPr lang="en-US" altLang="zh-CN" dirty="0" err="1"/>
              <a:t>5V</a:t>
            </a:r>
            <a:r>
              <a:rPr lang="zh-CN" altLang="en-US" dirty="0"/>
              <a:t>电压（第</a:t>
            </a:r>
            <a:r>
              <a:rPr lang="en-US" altLang="zh-CN" dirty="0"/>
              <a:t>40</a:t>
            </a:r>
            <a:r>
              <a:rPr lang="zh-CN" altLang="en-US" dirty="0"/>
              <a:t>脚），</a:t>
            </a:r>
            <a:r>
              <a:rPr lang="en-US" altLang="zh-CN" dirty="0"/>
              <a:t>1</a:t>
            </a:r>
            <a:r>
              <a:rPr lang="zh-CN" altLang="en-US" dirty="0"/>
              <a:t>、</a:t>
            </a:r>
            <a:r>
              <a:rPr lang="en-US" altLang="zh-CN" dirty="0"/>
              <a:t>20</a:t>
            </a:r>
            <a:r>
              <a:rPr lang="zh-CN" altLang="en-US" dirty="0"/>
              <a:t>引脚为地线</a:t>
            </a:r>
            <a:r>
              <a:rPr lang="zh-CN" altLang="en-US" dirty="0" smtClean="0"/>
              <a:t>。</a:t>
            </a:r>
            <a:endParaRPr lang="zh-CN" altLang="en-US" dirty="0"/>
          </a:p>
          <a:p>
            <a:pPr eaLnBrk="1" hangingPunct="1"/>
            <a:endParaRPr lang="zh-CN" altLang="en-US" dirty="0"/>
          </a:p>
          <a:p>
            <a:pPr indent="0" eaLnBrk="1" hangingPunct="1">
              <a:buNone/>
            </a:pPr>
            <a:r>
              <a:rPr kumimoji="1" lang="zh-CN" altLang="en-US" b="1" dirty="0" smtClean="0"/>
              <a:t>        上述</a:t>
            </a:r>
            <a:r>
              <a:rPr kumimoji="1" lang="zh-CN" altLang="en-US" b="1" dirty="0"/>
              <a:t>信号是</a:t>
            </a:r>
            <a:r>
              <a:rPr kumimoji="1" lang="en-US" altLang="zh-CN" b="1" dirty="0"/>
              <a:t>8086/8088</a:t>
            </a:r>
            <a:r>
              <a:rPr kumimoji="1" lang="zh-CN" altLang="en-US" b="1" dirty="0"/>
              <a:t>工作在最小模式和最大模式时都要用到的，此外，</a:t>
            </a:r>
            <a:r>
              <a:rPr kumimoji="1" lang="en-US" altLang="zh-CN" b="1" dirty="0"/>
              <a:t>8086/8088</a:t>
            </a:r>
            <a:r>
              <a:rPr kumimoji="1" lang="zh-CN" altLang="en-US" b="1" dirty="0"/>
              <a:t>第</a:t>
            </a:r>
            <a:r>
              <a:rPr kumimoji="1" lang="en-US" altLang="zh-CN" b="1" dirty="0"/>
              <a:t>24~31</a:t>
            </a:r>
            <a:r>
              <a:rPr kumimoji="1" lang="zh-CN" altLang="en-US" b="1" dirty="0"/>
              <a:t>脚还有</a:t>
            </a:r>
            <a:r>
              <a:rPr kumimoji="1" lang="en-US" altLang="zh-CN" b="1" dirty="0"/>
              <a:t>8</a:t>
            </a:r>
            <a:r>
              <a:rPr kumimoji="1" lang="zh-CN" altLang="en-US" b="1" dirty="0"/>
              <a:t>个信号，它们在最小模式和最大模式下有不同的名称和定义。</a:t>
            </a:r>
          </a:p>
          <a:p>
            <a:pPr eaLnBrk="1" hangingPunct="1"/>
            <a:endParaRPr lang="zh-CN" altLang="en-US" dirty="0"/>
          </a:p>
          <a:p>
            <a:pPr eaLnBrk="1" hangingPunct="1"/>
            <a:endParaRPr lang="zh-CN" altLang="en-US" dirty="0"/>
          </a:p>
          <a:p>
            <a:pPr eaLnBrk="1" hangingPunct="1"/>
            <a:endParaRPr lang="zh-CN" altLang="en-US" dirty="0" smtClean="0"/>
          </a:p>
          <a:p>
            <a:pPr eaLnBrk="1" hangingPunct="1"/>
            <a:endParaRPr lang="zh-CN" altLang="en-US" dirty="0"/>
          </a:p>
          <a:p>
            <a:pPr eaLnBrk="1" hangingPunct="1">
              <a:buNone/>
            </a:pPr>
            <a:endParaRPr lang="en-US" altLang="zh-CN"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64</a:t>
            </a:fld>
            <a:endParaRPr lang="en-US" altLang="zh-CN" dirty="0"/>
          </a:p>
        </p:txBody>
      </p:sp>
    </p:spTree>
    <p:extLst>
      <p:ext uri="{BB962C8B-B14F-4D97-AF65-F5344CB8AC3E}">
        <p14:creationId xmlns:p14="http://schemas.microsoft.com/office/powerpoint/2010/main" val="3294124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7958138" cy="4861019"/>
          </a:xfrm>
        </p:spPr>
        <p:txBody>
          <a:bodyPr/>
          <a:lstStyle/>
          <a:p>
            <a:pPr eaLnBrk="1" hangingPunct="1">
              <a:buNone/>
            </a:pPr>
            <a:r>
              <a:rPr lang="en-US" altLang="zh-CN" sz="2800" b="1" dirty="0" smtClean="0"/>
              <a:t>3 </a:t>
            </a:r>
            <a:r>
              <a:rPr lang="zh-CN" altLang="en-US" sz="2800" b="1" dirty="0" smtClean="0"/>
              <a:t>最小模式</a:t>
            </a:r>
            <a:endParaRPr lang="en-US" altLang="zh-CN" sz="2800" b="1" dirty="0" smtClean="0"/>
          </a:p>
          <a:p>
            <a:pPr eaLnBrk="1" hangingPunct="1">
              <a:buNone/>
            </a:pPr>
            <a:r>
              <a:rPr lang="zh-CN" altLang="en-US" dirty="0" smtClean="0"/>
              <a:t>        当</a:t>
            </a:r>
            <a:r>
              <a:rPr lang="en-US" altLang="zh-CN" dirty="0"/>
              <a:t>8086/8088</a:t>
            </a:r>
            <a:r>
              <a:rPr lang="zh-CN" altLang="en-US" dirty="0"/>
              <a:t>的</a:t>
            </a:r>
            <a:r>
              <a:rPr lang="zh-CN" altLang="en-US" b="1" dirty="0">
                <a:solidFill>
                  <a:srgbClr val="00B050"/>
                </a:solidFill>
              </a:rPr>
              <a:t>第</a:t>
            </a:r>
            <a:r>
              <a:rPr lang="en-US" altLang="zh-CN" b="1" dirty="0">
                <a:solidFill>
                  <a:srgbClr val="00B050"/>
                </a:solidFill>
              </a:rPr>
              <a:t>33</a:t>
            </a:r>
            <a:r>
              <a:rPr lang="zh-CN" altLang="en-US" b="1" dirty="0">
                <a:solidFill>
                  <a:srgbClr val="00B050"/>
                </a:solidFill>
              </a:rPr>
              <a:t>脚</a:t>
            </a:r>
            <a:r>
              <a:rPr lang="en-US" altLang="zh-CN" b="1" dirty="0">
                <a:solidFill>
                  <a:srgbClr val="00B050"/>
                </a:solidFill>
              </a:rPr>
              <a:t>MN//MX</a:t>
            </a:r>
            <a:r>
              <a:rPr lang="zh-CN" altLang="en-US" b="1" dirty="0">
                <a:solidFill>
                  <a:srgbClr val="00B050"/>
                </a:solidFill>
              </a:rPr>
              <a:t>固定接到＋</a:t>
            </a:r>
            <a:r>
              <a:rPr lang="en-US" altLang="zh-CN" b="1" dirty="0" err="1">
                <a:solidFill>
                  <a:srgbClr val="00B050"/>
                </a:solidFill>
              </a:rPr>
              <a:t>5V</a:t>
            </a:r>
            <a:r>
              <a:rPr lang="zh-CN" altLang="en-US" b="1" dirty="0">
                <a:solidFill>
                  <a:srgbClr val="00B050"/>
                </a:solidFill>
              </a:rPr>
              <a:t>时</a:t>
            </a:r>
            <a:r>
              <a:rPr lang="zh-CN" altLang="en-US" dirty="0"/>
              <a:t>，就处于</a:t>
            </a:r>
            <a:r>
              <a:rPr lang="zh-CN" altLang="en-US" dirty="0" smtClean="0"/>
              <a:t>最小工作</a:t>
            </a:r>
            <a:r>
              <a:rPr lang="zh-CN" altLang="en-US" dirty="0"/>
              <a:t>模式。</a:t>
            </a:r>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smtClean="0"/>
          </a:p>
          <a:p>
            <a:pPr eaLnBrk="1" hangingPunct="1"/>
            <a:endParaRPr lang="zh-CN" altLang="en-US" dirty="0"/>
          </a:p>
          <a:p>
            <a:pPr eaLnBrk="1" hangingPunct="1">
              <a:buNone/>
            </a:pPr>
            <a:endParaRPr lang="en-US" altLang="zh-CN"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65</a:t>
            </a:fld>
            <a:endParaRPr lang="en-US" altLang="zh-CN" dirty="0"/>
          </a:p>
        </p:txBody>
      </p:sp>
    </p:spTree>
    <p:extLst>
      <p:ext uri="{BB962C8B-B14F-4D97-AF65-F5344CB8AC3E}">
        <p14:creationId xmlns:p14="http://schemas.microsoft.com/office/powerpoint/2010/main" val="23418605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7958138" cy="4861019"/>
          </a:xfrm>
        </p:spPr>
        <p:txBody>
          <a:bodyPr/>
          <a:lstStyle/>
          <a:p>
            <a:pPr eaLnBrk="1" hangingPunct="1">
              <a:buNone/>
            </a:pPr>
            <a:r>
              <a:rPr lang="en-US" altLang="zh-CN" sz="2800" b="1" dirty="0" smtClean="0"/>
              <a:t>3 </a:t>
            </a:r>
            <a:r>
              <a:rPr lang="zh-CN" altLang="en-US" sz="2800" b="1" dirty="0" smtClean="0"/>
              <a:t>最小模式      </a:t>
            </a:r>
            <a:r>
              <a:rPr kumimoji="1" lang="zh-CN" altLang="en-US" b="1" dirty="0" smtClean="0">
                <a:solidFill>
                  <a:srgbClr val="000000"/>
                </a:solidFill>
              </a:rPr>
              <a:t>这时</a:t>
            </a:r>
            <a:r>
              <a:rPr kumimoji="1" lang="en-US" altLang="zh-CN" b="1" dirty="0">
                <a:solidFill>
                  <a:srgbClr val="000000"/>
                </a:solidFill>
              </a:rPr>
              <a:t>24~31</a:t>
            </a:r>
            <a:r>
              <a:rPr kumimoji="1" lang="zh-CN" altLang="en-US" b="1" dirty="0">
                <a:solidFill>
                  <a:srgbClr val="000000"/>
                </a:solidFill>
              </a:rPr>
              <a:t>引脚信号含义如下</a:t>
            </a:r>
            <a:r>
              <a:rPr kumimoji="1" lang="zh-CN" altLang="en-US" b="1" dirty="0" smtClean="0">
                <a:solidFill>
                  <a:srgbClr val="000000"/>
                </a:solidFill>
              </a:rPr>
              <a:t>：</a:t>
            </a:r>
            <a:endParaRPr kumimoji="1" lang="en-US" altLang="zh-CN" b="1" dirty="0" smtClean="0">
              <a:solidFill>
                <a:srgbClr val="000000"/>
              </a:solidFill>
            </a:endParaRPr>
          </a:p>
          <a:p>
            <a:pPr eaLnBrk="1" hangingPunct="1">
              <a:spcBef>
                <a:spcPct val="45000"/>
              </a:spcBef>
              <a:buClr>
                <a:srgbClr val="CC0000"/>
              </a:buClr>
            </a:pPr>
            <a:r>
              <a:rPr lang="en-US" altLang="zh-CN" dirty="0"/>
              <a:t>/INTA</a:t>
            </a:r>
            <a:r>
              <a:rPr kumimoji="1" lang="zh-CN" altLang="en-US" b="1" dirty="0">
                <a:solidFill>
                  <a:srgbClr val="000000"/>
                </a:solidFill>
              </a:rPr>
              <a:t>：</a:t>
            </a:r>
            <a:r>
              <a:rPr kumimoji="1" lang="en-US" altLang="zh-CN" sz="1800" b="1" dirty="0">
                <a:solidFill>
                  <a:srgbClr val="000000"/>
                </a:solidFill>
              </a:rPr>
              <a:t>(interrupt acknowledge)</a:t>
            </a:r>
            <a:r>
              <a:rPr kumimoji="1" lang="zh-CN" altLang="en-US" b="1" dirty="0">
                <a:solidFill>
                  <a:srgbClr val="008000"/>
                </a:solidFill>
              </a:rPr>
              <a:t>中断响应信号，输出，低电平有效。</a:t>
            </a:r>
            <a:r>
              <a:rPr kumimoji="1" lang="zh-CN" altLang="en-US" b="1" dirty="0">
                <a:solidFill>
                  <a:srgbClr val="FF6600"/>
                </a:solidFill>
              </a:rPr>
              <a:t>表示</a:t>
            </a:r>
            <a:r>
              <a:rPr kumimoji="1" lang="en-US" altLang="zh-CN" b="1" dirty="0">
                <a:solidFill>
                  <a:srgbClr val="FF6600"/>
                </a:solidFill>
              </a:rPr>
              <a:t>CPU</a:t>
            </a:r>
            <a:r>
              <a:rPr kumimoji="1" lang="zh-CN" altLang="en-US" b="1" dirty="0">
                <a:solidFill>
                  <a:srgbClr val="FF6600"/>
                </a:solidFill>
              </a:rPr>
              <a:t>响应了外设发来的中断申请信号</a:t>
            </a:r>
            <a:r>
              <a:rPr kumimoji="1" lang="en-US" altLang="zh-CN" b="1" dirty="0" err="1">
                <a:solidFill>
                  <a:srgbClr val="FF6600"/>
                </a:solidFill>
              </a:rPr>
              <a:t>INTR</a:t>
            </a:r>
            <a:r>
              <a:rPr kumimoji="1" lang="zh-CN" altLang="en-US" b="1" dirty="0" smtClean="0">
                <a:solidFill>
                  <a:srgbClr val="FF6600"/>
                </a:solidFill>
              </a:rPr>
              <a:t>。</a:t>
            </a:r>
            <a:r>
              <a:rPr kumimoji="1" lang="en-US" altLang="zh-CN" b="1" dirty="0" smtClean="0">
                <a:solidFill>
                  <a:srgbClr val="FF6600"/>
                </a:solidFill>
              </a:rPr>
              <a:t>/</a:t>
            </a:r>
            <a:r>
              <a:rPr kumimoji="1" lang="en-US" altLang="zh-CN" b="1" dirty="0">
                <a:solidFill>
                  <a:srgbClr val="FF6600"/>
                </a:solidFill>
              </a:rPr>
              <a:t>INTA</a:t>
            </a:r>
            <a:r>
              <a:rPr kumimoji="1" lang="zh-CN" altLang="en-US" b="1" dirty="0">
                <a:solidFill>
                  <a:srgbClr val="FF6600"/>
                </a:solidFill>
              </a:rPr>
              <a:t>信号实际上是位于连续周期的两个负脉冲</a:t>
            </a:r>
            <a:r>
              <a:rPr kumimoji="1" lang="zh-CN" altLang="en-US" b="1" dirty="0" smtClean="0">
                <a:solidFill>
                  <a:srgbClr val="FF6600"/>
                </a:solidFill>
              </a:rPr>
              <a:t>。</a:t>
            </a:r>
            <a:endParaRPr kumimoji="1" lang="en-US" altLang="zh-CN" dirty="0"/>
          </a:p>
          <a:p>
            <a:pPr eaLnBrk="1" hangingPunct="1">
              <a:spcBef>
                <a:spcPct val="45000"/>
              </a:spcBef>
              <a:buClr>
                <a:srgbClr val="CC0000"/>
              </a:buClr>
            </a:pPr>
            <a:r>
              <a:rPr kumimoji="1" lang="en-US" altLang="zh-CN" b="1" dirty="0" smtClean="0">
                <a:solidFill>
                  <a:srgbClr val="000000"/>
                </a:solidFill>
              </a:rPr>
              <a:t>ALE</a:t>
            </a:r>
            <a:r>
              <a:rPr kumimoji="1" lang="zh-CN" altLang="en-US" b="1" dirty="0">
                <a:solidFill>
                  <a:srgbClr val="000000"/>
                </a:solidFill>
              </a:rPr>
              <a:t>： </a:t>
            </a:r>
            <a:r>
              <a:rPr kumimoji="1" lang="en-US" altLang="zh-CN" b="1" dirty="0">
                <a:solidFill>
                  <a:srgbClr val="000000"/>
                </a:solidFill>
              </a:rPr>
              <a:t>(address latch enable)</a:t>
            </a:r>
            <a:r>
              <a:rPr kumimoji="1" lang="zh-CN" altLang="en-US" b="1" dirty="0">
                <a:solidFill>
                  <a:srgbClr val="008000"/>
                </a:solidFill>
                <a:latin typeface="宋体" panose="02010600030101010101" pitchFamily="2" charset="-122"/>
              </a:rPr>
              <a:t>地址锁存允许信号，输出，高电平有效</a:t>
            </a:r>
            <a:r>
              <a:rPr kumimoji="1" lang="zh-CN" altLang="en-US" b="1" dirty="0" smtClean="0">
                <a:solidFill>
                  <a:srgbClr val="008000"/>
                </a:solidFill>
                <a:latin typeface="宋体" panose="02010600030101010101" pitchFamily="2" charset="-122"/>
              </a:rPr>
              <a:t>。是</a:t>
            </a:r>
            <a:r>
              <a:rPr kumimoji="1" lang="en-US" altLang="zh-CN" b="1" dirty="0" smtClean="0">
                <a:solidFill>
                  <a:srgbClr val="008000"/>
                </a:solidFill>
                <a:latin typeface="宋体" panose="02010600030101010101" pitchFamily="2" charset="-122"/>
              </a:rPr>
              <a:t>8086</a:t>
            </a:r>
            <a:r>
              <a:rPr kumimoji="1" lang="zh-CN" altLang="en-US" b="1" dirty="0" smtClean="0">
                <a:solidFill>
                  <a:srgbClr val="008000"/>
                </a:solidFill>
                <a:latin typeface="宋体" panose="02010600030101010101" pitchFamily="2" charset="-122"/>
              </a:rPr>
              <a:t>提供</a:t>
            </a:r>
            <a:r>
              <a:rPr kumimoji="1" lang="zh-CN" altLang="en-US" b="1" dirty="0">
                <a:solidFill>
                  <a:srgbClr val="008000"/>
                </a:solidFill>
                <a:latin typeface="宋体" panose="02010600030101010101" pitchFamily="2" charset="-122"/>
              </a:rPr>
              <a:t>给地址锁存器</a:t>
            </a:r>
            <a:r>
              <a:rPr kumimoji="1" lang="en-US" altLang="zh-CN" b="1" dirty="0">
                <a:solidFill>
                  <a:srgbClr val="FF3300"/>
                </a:solidFill>
                <a:latin typeface="宋体" panose="02010600030101010101" pitchFamily="2" charset="-122"/>
              </a:rPr>
              <a:t>8282/8283</a:t>
            </a:r>
            <a:r>
              <a:rPr kumimoji="1" lang="zh-CN" altLang="en-US" b="1" dirty="0">
                <a:solidFill>
                  <a:srgbClr val="008000"/>
                </a:solidFill>
                <a:latin typeface="宋体" panose="02010600030101010101" pitchFamily="2" charset="-122"/>
              </a:rPr>
              <a:t>的</a:t>
            </a:r>
            <a:r>
              <a:rPr kumimoji="1" lang="zh-CN" altLang="en-US" b="1" dirty="0" smtClean="0">
                <a:solidFill>
                  <a:srgbClr val="008000"/>
                </a:solidFill>
                <a:latin typeface="宋体" panose="02010600030101010101" pitchFamily="2" charset="-122"/>
              </a:rPr>
              <a:t>控制信号</a:t>
            </a:r>
            <a:r>
              <a:rPr kumimoji="1" lang="zh-CN" altLang="en-US" b="1" dirty="0">
                <a:solidFill>
                  <a:srgbClr val="008000"/>
                </a:solidFill>
                <a:latin typeface="宋体" panose="02010600030101010101" pitchFamily="2" charset="-122"/>
              </a:rPr>
              <a:t>。在总线周期的</a:t>
            </a:r>
            <a:r>
              <a:rPr kumimoji="1" lang="en-US" altLang="zh-CN" b="1" dirty="0" err="1">
                <a:solidFill>
                  <a:srgbClr val="FF3300"/>
                </a:solidFill>
                <a:latin typeface="宋体" panose="02010600030101010101" pitchFamily="2" charset="-122"/>
              </a:rPr>
              <a:t>T1</a:t>
            </a:r>
            <a:r>
              <a:rPr kumimoji="1" lang="zh-CN" altLang="en-US" b="1" dirty="0">
                <a:solidFill>
                  <a:srgbClr val="FF3300"/>
                </a:solidFill>
                <a:latin typeface="宋体" panose="02010600030101010101" pitchFamily="2" charset="-122"/>
              </a:rPr>
              <a:t>状态</a:t>
            </a:r>
            <a:r>
              <a:rPr kumimoji="1" lang="zh-CN" altLang="en-US" b="1" dirty="0">
                <a:solidFill>
                  <a:srgbClr val="008000"/>
                </a:solidFill>
                <a:latin typeface="宋体" panose="02010600030101010101" pitchFamily="2" charset="-122"/>
              </a:rPr>
              <a:t>发出，表示在</a:t>
            </a:r>
            <a:r>
              <a:rPr kumimoji="1" lang="en-US" altLang="zh-CN" b="1" dirty="0" err="1">
                <a:solidFill>
                  <a:srgbClr val="008000"/>
                </a:solidFill>
                <a:latin typeface="宋体" panose="02010600030101010101" pitchFamily="2" charset="-122"/>
              </a:rPr>
              <a:t>AD15-AD0</a:t>
            </a:r>
            <a:r>
              <a:rPr kumimoji="1" lang="zh-CN" altLang="en-US" b="1" dirty="0">
                <a:solidFill>
                  <a:srgbClr val="008000"/>
                </a:solidFill>
                <a:latin typeface="宋体" panose="02010600030101010101" pitchFamily="2" charset="-122"/>
              </a:rPr>
              <a:t>地址</a:t>
            </a:r>
            <a:r>
              <a:rPr kumimoji="1" lang="en-US" altLang="zh-CN" b="1" dirty="0">
                <a:solidFill>
                  <a:srgbClr val="008000"/>
                </a:solidFill>
                <a:latin typeface="宋体" panose="02010600030101010101" pitchFamily="2" charset="-122"/>
              </a:rPr>
              <a:t>/</a:t>
            </a:r>
            <a:r>
              <a:rPr kumimoji="1" lang="zh-CN" altLang="en-US" b="1" dirty="0" smtClean="0">
                <a:solidFill>
                  <a:srgbClr val="008000"/>
                </a:solidFill>
                <a:latin typeface="宋体" panose="02010600030101010101" pitchFamily="2" charset="-122"/>
              </a:rPr>
              <a:t>数据总线</a:t>
            </a:r>
            <a:r>
              <a:rPr kumimoji="1" lang="zh-CN" altLang="en-US" b="1" dirty="0">
                <a:solidFill>
                  <a:srgbClr val="008000"/>
                </a:solidFill>
                <a:latin typeface="宋体" panose="02010600030101010101" pitchFamily="2" charset="-122"/>
              </a:rPr>
              <a:t>上输出的是地址信息。用来锁存地址信号</a:t>
            </a:r>
            <a:r>
              <a:rPr kumimoji="1" lang="en-US" altLang="zh-CN" b="1" dirty="0" err="1">
                <a:solidFill>
                  <a:srgbClr val="008000"/>
                </a:solidFill>
                <a:latin typeface="宋体" panose="02010600030101010101" pitchFamily="2" charset="-122"/>
              </a:rPr>
              <a:t>A15-A0</a:t>
            </a:r>
            <a:r>
              <a:rPr kumimoji="1" lang="zh-CN" altLang="en-US" b="1" dirty="0">
                <a:solidFill>
                  <a:srgbClr val="008000"/>
                </a:solidFill>
                <a:latin typeface="宋体" panose="02010600030101010101" pitchFamily="2" charset="-122"/>
              </a:rPr>
              <a:t>。</a:t>
            </a:r>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smtClean="0"/>
          </a:p>
          <a:p>
            <a:pPr eaLnBrk="1" hangingPunct="1"/>
            <a:endParaRPr lang="zh-CN" altLang="en-US" dirty="0"/>
          </a:p>
          <a:p>
            <a:pPr eaLnBrk="1" hangingPunct="1">
              <a:buNone/>
            </a:pPr>
            <a:endParaRPr lang="en-US" altLang="zh-CN"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66</a:t>
            </a:fld>
            <a:endParaRPr lang="en-US" altLang="zh-CN" dirty="0"/>
          </a:p>
        </p:txBody>
      </p:sp>
    </p:spTree>
    <p:extLst>
      <p:ext uri="{BB962C8B-B14F-4D97-AF65-F5344CB8AC3E}">
        <p14:creationId xmlns:p14="http://schemas.microsoft.com/office/powerpoint/2010/main" val="2983756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7958138" cy="4861019"/>
          </a:xfrm>
        </p:spPr>
        <p:txBody>
          <a:bodyPr/>
          <a:lstStyle/>
          <a:p>
            <a:pPr eaLnBrk="1" hangingPunct="1">
              <a:buNone/>
            </a:pPr>
            <a:r>
              <a:rPr lang="en-US" altLang="zh-CN" sz="2800" b="1" dirty="0" smtClean="0"/>
              <a:t>3 </a:t>
            </a:r>
            <a:r>
              <a:rPr lang="zh-CN" altLang="en-US" sz="2800" b="1" dirty="0" smtClean="0"/>
              <a:t>最小模式      </a:t>
            </a:r>
            <a:r>
              <a:rPr kumimoji="1" lang="zh-CN" altLang="en-US" b="1" dirty="0" smtClean="0">
                <a:solidFill>
                  <a:srgbClr val="000000"/>
                </a:solidFill>
              </a:rPr>
              <a:t>这时</a:t>
            </a:r>
            <a:r>
              <a:rPr kumimoji="1" lang="en-US" altLang="zh-CN" b="1" dirty="0">
                <a:solidFill>
                  <a:srgbClr val="000000"/>
                </a:solidFill>
              </a:rPr>
              <a:t>24~31</a:t>
            </a:r>
            <a:r>
              <a:rPr kumimoji="1" lang="zh-CN" altLang="en-US" b="1" dirty="0">
                <a:solidFill>
                  <a:srgbClr val="000000"/>
                </a:solidFill>
              </a:rPr>
              <a:t>引脚信号含义如下</a:t>
            </a:r>
            <a:r>
              <a:rPr kumimoji="1" lang="zh-CN" altLang="en-US" b="1" dirty="0" smtClean="0">
                <a:solidFill>
                  <a:srgbClr val="000000"/>
                </a:solidFill>
              </a:rPr>
              <a:t>：</a:t>
            </a:r>
            <a:endParaRPr kumimoji="1" lang="en-US" altLang="zh-CN" b="1" dirty="0" smtClean="0">
              <a:solidFill>
                <a:srgbClr val="000000"/>
              </a:solidFill>
            </a:endParaRPr>
          </a:p>
          <a:p>
            <a:pPr eaLnBrk="1" hangingPunct="1">
              <a:spcBef>
                <a:spcPct val="45000"/>
              </a:spcBef>
              <a:buClr>
                <a:srgbClr val="CC0000"/>
              </a:buClr>
            </a:pPr>
            <a:r>
              <a:rPr kumimoji="1" lang="en-US" altLang="zh-CN" b="1" dirty="0" smtClean="0"/>
              <a:t>/</a:t>
            </a:r>
            <a:r>
              <a:rPr kumimoji="1" lang="en-US" altLang="zh-CN" b="1" dirty="0"/>
              <a:t>DEN</a:t>
            </a:r>
            <a:r>
              <a:rPr kumimoji="1" lang="zh-CN" altLang="en-US" b="1" dirty="0"/>
              <a:t>：</a:t>
            </a:r>
            <a:r>
              <a:rPr kumimoji="1" lang="en-US" altLang="zh-CN" b="1" dirty="0"/>
              <a:t>(data enable)</a:t>
            </a:r>
            <a:r>
              <a:rPr kumimoji="1" lang="zh-CN" altLang="en-US" b="1" dirty="0">
                <a:solidFill>
                  <a:srgbClr val="008000"/>
                </a:solidFill>
              </a:rPr>
              <a:t>数据允许信号，三态输出，低电平有效。作为数据总线上收发器</a:t>
            </a:r>
            <a:r>
              <a:rPr kumimoji="1" lang="en-US" altLang="zh-CN" b="1" dirty="0">
                <a:solidFill>
                  <a:srgbClr val="008000"/>
                </a:solidFill>
              </a:rPr>
              <a:t>8286</a:t>
            </a:r>
            <a:r>
              <a:rPr kumimoji="1" lang="zh-CN" altLang="en-US" b="1" dirty="0">
                <a:solidFill>
                  <a:srgbClr val="008000"/>
                </a:solidFill>
              </a:rPr>
              <a:t>的选通信号。表示</a:t>
            </a:r>
            <a:r>
              <a:rPr kumimoji="1" lang="en-US" altLang="zh-CN" b="1" dirty="0">
                <a:solidFill>
                  <a:srgbClr val="008000"/>
                </a:solidFill>
              </a:rPr>
              <a:t>CPU</a:t>
            </a:r>
            <a:r>
              <a:rPr kumimoji="1" lang="zh-CN" altLang="en-US" b="1" dirty="0">
                <a:solidFill>
                  <a:srgbClr val="008000"/>
                </a:solidFill>
              </a:rPr>
              <a:t>当前准备发送或接受一个数据</a:t>
            </a:r>
            <a:r>
              <a:rPr kumimoji="1" lang="zh-CN" altLang="en-US" b="1" dirty="0" smtClean="0">
                <a:solidFill>
                  <a:srgbClr val="008000"/>
                </a:solidFill>
              </a:rPr>
              <a:t>。</a:t>
            </a:r>
            <a:endParaRPr lang="en-US" altLang="zh-CN"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67</a:t>
            </a:fld>
            <a:endParaRPr lang="en-US" altLang="zh-CN" dirty="0"/>
          </a:p>
        </p:txBody>
      </p:sp>
    </p:spTree>
    <p:extLst>
      <p:ext uri="{BB962C8B-B14F-4D97-AF65-F5344CB8AC3E}">
        <p14:creationId xmlns:p14="http://schemas.microsoft.com/office/powerpoint/2010/main" val="15496304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7958138" cy="4861019"/>
          </a:xfrm>
        </p:spPr>
        <p:txBody>
          <a:bodyPr/>
          <a:lstStyle/>
          <a:p>
            <a:pPr eaLnBrk="1" hangingPunct="1">
              <a:buNone/>
            </a:pPr>
            <a:r>
              <a:rPr lang="en-US" altLang="zh-CN" sz="2800" b="1" dirty="0" smtClean="0"/>
              <a:t>3 </a:t>
            </a:r>
            <a:r>
              <a:rPr lang="zh-CN" altLang="en-US" sz="2800" b="1" dirty="0" smtClean="0"/>
              <a:t>最小模式      </a:t>
            </a:r>
            <a:r>
              <a:rPr kumimoji="1" lang="zh-CN" altLang="en-US" b="1" dirty="0" smtClean="0">
                <a:solidFill>
                  <a:srgbClr val="000000"/>
                </a:solidFill>
              </a:rPr>
              <a:t>这时</a:t>
            </a:r>
            <a:r>
              <a:rPr kumimoji="1" lang="en-US" altLang="zh-CN" b="1" dirty="0">
                <a:solidFill>
                  <a:srgbClr val="000000"/>
                </a:solidFill>
              </a:rPr>
              <a:t>24~31</a:t>
            </a:r>
            <a:r>
              <a:rPr kumimoji="1" lang="zh-CN" altLang="en-US" b="1" dirty="0">
                <a:solidFill>
                  <a:srgbClr val="000000"/>
                </a:solidFill>
              </a:rPr>
              <a:t>引脚信号含义如下</a:t>
            </a:r>
            <a:r>
              <a:rPr kumimoji="1" lang="zh-CN" altLang="en-US" b="1" dirty="0" smtClean="0">
                <a:solidFill>
                  <a:srgbClr val="000000"/>
                </a:solidFill>
              </a:rPr>
              <a:t>：</a:t>
            </a:r>
            <a:endParaRPr kumimoji="1" lang="en-US" altLang="zh-CN" b="1" dirty="0" smtClean="0">
              <a:solidFill>
                <a:srgbClr val="000000"/>
              </a:solidFill>
            </a:endParaRPr>
          </a:p>
          <a:p>
            <a:pPr eaLnBrk="1" hangingPunct="1">
              <a:spcBef>
                <a:spcPct val="45000"/>
              </a:spcBef>
              <a:buClr>
                <a:srgbClr val="CC0000"/>
              </a:buClr>
            </a:pPr>
            <a:r>
              <a:rPr kumimoji="1" lang="en-US" altLang="zh-CN" b="1" dirty="0" smtClean="0"/>
              <a:t>DT</a:t>
            </a:r>
            <a:r>
              <a:rPr kumimoji="1" lang="en-US" altLang="zh-CN" b="1" dirty="0"/>
              <a:t>//R</a:t>
            </a:r>
            <a:r>
              <a:rPr kumimoji="1" lang="zh-CN" altLang="en-US" b="1" dirty="0"/>
              <a:t>：</a:t>
            </a:r>
            <a:r>
              <a:rPr kumimoji="1" lang="en-US" altLang="zh-CN" b="1" dirty="0"/>
              <a:t>(data transmit/receive)</a:t>
            </a:r>
            <a:r>
              <a:rPr kumimoji="1" lang="zh-CN" altLang="en-US" b="1" dirty="0">
                <a:solidFill>
                  <a:srgbClr val="008000"/>
                </a:solidFill>
              </a:rPr>
              <a:t>数据发送</a:t>
            </a:r>
            <a:r>
              <a:rPr kumimoji="1" lang="en-US" altLang="zh-CN" b="1" dirty="0">
                <a:solidFill>
                  <a:srgbClr val="008000"/>
                </a:solidFill>
              </a:rPr>
              <a:t>/</a:t>
            </a:r>
            <a:r>
              <a:rPr kumimoji="1" lang="zh-CN" altLang="en-US" b="1" dirty="0">
                <a:solidFill>
                  <a:srgbClr val="008000"/>
                </a:solidFill>
              </a:rPr>
              <a:t>接收控制信号，三态输出。</a:t>
            </a:r>
            <a:r>
              <a:rPr kumimoji="1" lang="zh-CN" altLang="en-US" b="1" dirty="0"/>
              <a:t>此信号控制数据总线上的收发器</a:t>
            </a:r>
            <a:r>
              <a:rPr kumimoji="1" lang="en-US" altLang="zh-CN" b="1" dirty="0"/>
              <a:t>8286</a:t>
            </a:r>
            <a:r>
              <a:rPr kumimoji="1" lang="zh-CN" altLang="en-US" b="1" dirty="0" smtClean="0"/>
              <a:t>的数据</a:t>
            </a:r>
            <a:r>
              <a:rPr kumimoji="1" lang="zh-CN" altLang="en-US" b="1" dirty="0"/>
              <a:t>传送</a:t>
            </a:r>
            <a:r>
              <a:rPr kumimoji="1" lang="zh-CN" altLang="en-US" b="1" dirty="0" smtClean="0"/>
              <a:t>方向，</a:t>
            </a:r>
            <a:r>
              <a:rPr kumimoji="1" lang="en-US" altLang="zh-CN" b="1" dirty="0" smtClean="0"/>
              <a:t>DT</a:t>
            </a:r>
            <a:r>
              <a:rPr kumimoji="1" lang="en-US" altLang="zh-CN" b="1" dirty="0"/>
              <a:t>//R=1</a:t>
            </a:r>
            <a:r>
              <a:rPr kumimoji="1" lang="zh-CN" altLang="en-US" b="1" dirty="0"/>
              <a:t>，发送数据</a:t>
            </a:r>
            <a:r>
              <a:rPr kumimoji="1" lang="en-US" altLang="zh-CN" b="1" dirty="0"/>
              <a:t>----</a:t>
            </a:r>
            <a:r>
              <a:rPr kumimoji="1" lang="zh-CN" altLang="en-US" b="1" dirty="0"/>
              <a:t>写操作</a:t>
            </a:r>
            <a:r>
              <a:rPr kumimoji="1" lang="zh-CN" altLang="en-US" b="1" dirty="0" smtClean="0"/>
              <a:t>；</a:t>
            </a:r>
            <a:r>
              <a:rPr kumimoji="1" lang="en-US" altLang="zh-CN" b="1" dirty="0" smtClean="0"/>
              <a:t>DT</a:t>
            </a:r>
            <a:r>
              <a:rPr kumimoji="1" lang="en-US" altLang="zh-CN" b="1" dirty="0"/>
              <a:t>//R=0</a:t>
            </a:r>
            <a:r>
              <a:rPr kumimoji="1" lang="zh-CN" altLang="en-US" b="1" dirty="0"/>
              <a:t>，接收数据</a:t>
            </a:r>
            <a:r>
              <a:rPr kumimoji="1" lang="en-US" altLang="zh-CN" b="1" dirty="0"/>
              <a:t>--</a:t>
            </a:r>
            <a:r>
              <a:rPr kumimoji="1" lang="zh-CN" altLang="en-US" b="1" dirty="0"/>
              <a:t>读操作</a:t>
            </a:r>
            <a:r>
              <a:rPr kumimoji="1" lang="zh-CN" altLang="en-US" b="1" dirty="0" smtClean="0"/>
              <a:t>。在</a:t>
            </a:r>
            <a:r>
              <a:rPr kumimoji="1" lang="en-US" altLang="zh-CN" b="1" dirty="0"/>
              <a:t>DMA</a:t>
            </a:r>
            <a:r>
              <a:rPr kumimoji="1" lang="zh-CN" altLang="en-US" b="1" dirty="0"/>
              <a:t>方式， </a:t>
            </a:r>
            <a:r>
              <a:rPr kumimoji="1" lang="en-US" altLang="zh-CN" b="1" dirty="0"/>
              <a:t>DT//R</a:t>
            </a:r>
            <a:r>
              <a:rPr kumimoji="1" lang="zh-CN" altLang="en-US" b="1" dirty="0"/>
              <a:t>被浮置为高阻状态。</a:t>
            </a:r>
          </a:p>
          <a:p>
            <a:pPr eaLnBrk="1" hangingPunct="1">
              <a:spcBef>
                <a:spcPct val="45000"/>
              </a:spcBef>
              <a:buClr>
                <a:srgbClr val="CC0000"/>
              </a:buClr>
            </a:pPr>
            <a:endParaRPr lang="en-US" altLang="zh-CN"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68</a:t>
            </a:fld>
            <a:endParaRPr lang="en-US" altLang="zh-CN" dirty="0"/>
          </a:p>
        </p:txBody>
      </p:sp>
    </p:spTree>
    <p:extLst>
      <p:ext uri="{BB962C8B-B14F-4D97-AF65-F5344CB8AC3E}">
        <p14:creationId xmlns:p14="http://schemas.microsoft.com/office/powerpoint/2010/main" val="10306942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7958138" cy="4861019"/>
          </a:xfrm>
        </p:spPr>
        <p:txBody>
          <a:bodyPr/>
          <a:lstStyle/>
          <a:p>
            <a:pPr eaLnBrk="1" hangingPunct="1">
              <a:buNone/>
            </a:pPr>
            <a:r>
              <a:rPr lang="en-US" altLang="zh-CN" sz="2800" b="1" dirty="0" smtClean="0"/>
              <a:t>3 </a:t>
            </a:r>
            <a:r>
              <a:rPr lang="zh-CN" altLang="en-US" sz="2800" b="1" dirty="0" smtClean="0"/>
              <a:t>最小模式      </a:t>
            </a:r>
            <a:r>
              <a:rPr kumimoji="1" lang="zh-CN" altLang="en-US" b="1" dirty="0" smtClean="0">
                <a:solidFill>
                  <a:srgbClr val="000000"/>
                </a:solidFill>
              </a:rPr>
              <a:t>这时</a:t>
            </a:r>
            <a:r>
              <a:rPr kumimoji="1" lang="en-US" altLang="zh-CN" b="1" dirty="0">
                <a:solidFill>
                  <a:srgbClr val="000000"/>
                </a:solidFill>
              </a:rPr>
              <a:t>24~31</a:t>
            </a:r>
            <a:r>
              <a:rPr kumimoji="1" lang="zh-CN" altLang="en-US" b="1" dirty="0">
                <a:solidFill>
                  <a:srgbClr val="000000"/>
                </a:solidFill>
              </a:rPr>
              <a:t>引脚信号含义如下</a:t>
            </a:r>
            <a:r>
              <a:rPr kumimoji="1" lang="zh-CN" altLang="en-US" b="1" dirty="0" smtClean="0">
                <a:solidFill>
                  <a:srgbClr val="000000"/>
                </a:solidFill>
              </a:rPr>
              <a:t>：</a:t>
            </a:r>
            <a:endParaRPr kumimoji="1" lang="en-US" altLang="zh-CN" b="1" dirty="0" smtClean="0">
              <a:solidFill>
                <a:srgbClr val="000000"/>
              </a:solidFill>
            </a:endParaRPr>
          </a:p>
          <a:p>
            <a:pPr eaLnBrk="1" hangingPunct="1">
              <a:spcBef>
                <a:spcPct val="45000"/>
              </a:spcBef>
              <a:buClr>
                <a:srgbClr val="CC0000"/>
              </a:buClr>
            </a:pPr>
            <a:r>
              <a:rPr kumimoji="1" lang="en-US" altLang="zh-CN" b="1" dirty="0" smtClean="0">
                <a:solidFill>
                  <a:srgbClr val="000000"/>
                </a:solidFill>
              </a:rPr>
              <a:t>M</a:t>
            </a:r>
            <a:r>
              <a:rPr kumimoji="1" lang="en-US" altLang="zh-CN" b="1" dirty="0">
                <a:solidFill>
                  <a:srgbClr val="000000"/>
                </a:solidFill>
              </a:rPr>
              <a:t>//IO</a:t>
            </a:r>
            <a:r>
              <a:rPr kumimoji="1" lang="zh-CN" altLang="en-US" b="1" dirty="0">
                <a:solidFill>
                  <a:srgbClr val="000000"/>
                </a:solidFill>
              </a:rPr>
              <a:t>：</a:t>
            </a:r>
            <a:r>
              <a:rPr kumimoji="1" lang="zh-CN" altLang="en-US" b="1" dirty="0">
                <a:solidFill>
                  <a:srgbClr val="008000"/>
                </a:solidFill>
              </a:rPr>
              <a:t>存储器或</a:t>
            </a:r>
            <a:r>
              <a:rPr kumimoji="1" lang="en-US" altLang="zh-CN" b="1" dirty="0">
                <a:solidFill>
                  <a:srgbClr val="008000"/>
                </a:solidFill>
              </a:rPr>
              <a:t>IO</a:t>
            </a:r>
            <a:r>
              <a:rPr kumimoji="1" lang="zh-CN" altLang="en-US" b="1" dirty="0">
                <a:solidFill>
                  <a:srgbClr val="008000"/>
                </a:solidFill>
              </a:rPr>
              <a:t>端口访问信号，三态输出。</a:t>
            </a:r>
          </a:p>
          <a:p>
            <a:pPr lvl="0" eaLnBrk="1" hangingPunct="1">
              <a:spcBef>
                <a:spcPct val="30000"/>
              </a:spcBef>
              <a:buClr>
                <a:srgbClr val="CC0000"/>
              </a:buClr>
              <a:buNone/>
            </a:pPr>
            <a:r>
              <a:rPr kumimoji="1" lang="en-US" altLang="zh-CN" b="1" dirty="0" smtClean="0">
                <a:solidFill>
                  <a:srgbClr val="FF6600"/>
                </a:solidFill>
              </a:rPr>
              <a:t>      M</a:t>
            </a:r>
            <a:r>
              <a:rPr kumimoji="1" lang="en-US" altLang="zh-CN" b="1" dirty="0">
                <a:solidFill>
                  <a:srgbClr val="FF6600"/>
                </a:solidFill>
              </a:rPr>
              <a:t>//IO=1</a:t>
            </a:r>
            <a:r>
              <a:rPr kumimoji="1" lang="zh-CN" altLang="en-US" b="1" dirty="0">
                <a:solidFill>
                  <a:srgbClr val="FF6600"/>
                </a:solidFill>
              </a:rPr>
              <a:t>，表示</a:t>
            </a:r>
            <a:r>
              <a:rPr kumimoji="1" lang="en-US" altLang="zh-CN" b="1" dirty="0">
                <a:solidFill>
                  <a:srgbClr val="FF6600"/>
                </a:solidFill>
              </a:rPr>
              <a:t>CPU</a:t>
            </a:r>
            <a:r>
              <a:rPr kumimoji="1" lang="zh-CN" altLang="en-US" b="1" dirty="0">
                <a:solidFill>
                  <a:srgbClr val="FF6600"/>
                </a:solidFill>
              </a:rPr>
              <a:t>正在访问存储器；</a:t>
            </a:r>
          </a:p>
          <a:p>
            <a:pPr lvl="0" eaLnBrk="1" hangingPunct="1">
              <a:spcBef>
                <a:spcPct val="30000"/>
              </a:spcBef>
              <a:buClr>
                <a:srgbClr val="CC0000"/>
              </a:buClr>
              <a:buNone/>
            </a:pPr>
            <a:r>
              <a:rPr kumimoji="1" lang="en-US" altLang="zh-CN" b="1" dirty="0" smtClean="0">
                <a:solidFill>
                  <a:srgbClr val="FF6600"/>
                </a:solidFill>
              </a:rPr>
              <a:t>      M</a:t>
            </a:r>
            <a:r>
              <a:rPr kumimoji="1" lang="en-US" altLang="zh-CN" b="1" dirty="0">
                <a:solidFill>
                  <a:srgbClr val="FF6600"/>
                </a:solidFill>
              </a:rPr>
              <a:t>//IO=0</a:t>
            </a:r>
            <a:r>
              <a:rPr kumimoji="1" lang="zh-CN" altLang="en-US" b="1" dirty="0">
                <a:solidFill>
                  <a:srgbClr val="FF6600"/>
                </a:solidFill>
              </a:rPr>
              <a:t>，表示</a:t>
            </a:r>
            <a:r>
              <a:rPr kumimoji="1" lang="en-US" altLang="zh-CN" b="1" dirty="0">
                <a:solidFill>
                  <a:srgbClr val="FF6600"/>
                </a:solidFill>
              </a:rPr>
              <a:t>CPU</a:t>
            </a:r>
            <a:r>
              <a:rPr kumimoji="1" lang="zh-CN" altLang="en-US" b="1" dirty="0">
                <a:solidFill>
                  <a:srgbClr val="FF6600"/>
                </a:solidFill>
              </a:rPr>
              <a:t>正在访问</a:t>
            </a:r>
            <a:r>
              <a:rPr kumimoji="1" lang="en-US" altLang="zh-CN" b="1" dirty="0">
                <a:solidFill>
                  <a:srgbClr val="FF6600"/>
                </a:solidFill>
              </a:rPr>
              <a:t>IO</a:t>
            </a:r>
            <a:r>
              <a:rPr kumimoji="1" lang="zh-CN" altLang="en-US" b="1" dirty="0">
                <a:solidFill>
                  <a:srgbClr val="FF6600"/>
                </a:solidFill>
              </a:rPr>
              <a:t>端口</a:t>
            </a:r>
            <a:r>
              <a:rPr kumimoji="1" lang="zh-CN" altLang="en-US" b="1" dirty="0" smtClean="0">
                <a:solidFill>
                  <a:srgbClr val="FF6600"/>
                </a:solidFill>
              </a:rPr>
              <a:t>。</a:t>
            </a:r>
            <a:endParaRPr kumimoji="1" lang="en-US" altLang="zh-CN" b="1" dirty="0" smtClean="0">
              <a:solidFill>
                <a:srgbClr val="FF6600"/>
              </a:solidFill>
            </a:endParaRPr>
          </a:p>
          <a:p>
            <a:pPr eaLnBrk="1" hangingPunct="1">
              <a:spcBef>
                <a:spcPct val="30000"/>
              </a:spcBef>
            </a:pPr>
            <a:r>
              <a:rPr kumimoji="1" lang="en-US" altLang="zh-CN" b="1" dirty="0"/>
              <a:t>/</a:t>
            </a:r>
            <a:r>
              <a:rPr kumimoji="1" lang="en-US" altLang="zh-CN" b="1" dirty="0" err="1"/>
              <a:t>WR</a:t>
            </a:r>
            <a:r>
              <a:rPr kumimoji="1" lang="zh-CN" altLang="en-US" b="1" dirty="0"/>
              <a:t>：</a:t>
            </a:r>
            <a:r>
              <a:rPr kumimoji="1" lang="zh-CN" altLang="en-US" b="1" dirty="0">
                <a:solidFill>
                  <a:srgbClr val="008000"/>
                </a:solidFill>
              </a:rPr>
              <a:t>写信号，三态输出，低电平有效。</a:t>
            </a:r>
          </a:p>
          <a:p>
            <a:pPr eaLnBrk="1" hangingPunct="1">
              <a:spcBef>
                <a:spcPct val="30000"/>
              </a:spcBef>
              <a:buNone/>
            </a:pPr>
            <a:r>
              <a:rPr kumimoji="1" lang="en-US" altLang="zh-CN" b="1" dirty="0" smtClean="0">
                <a:solidFill>
                  <a:srgbClr val="FF6600"/>
                </a:solidFill>
              </a:rPr>
              <a:t>      /</a:t>
            </a:r>
            <a:r>
              <a:rPr kumimoji="1" lang="en-US" altLang="zh-CN" b="1" dirty="0" err="1">
                <a:solidFill>
                  <a:srgbClr val="FF6600"/>
                </a:solidFill>
              </a:rPr>
              <a:t>WR</a:t>
            </a:r>
            <a:r>
              <a:rPr kumimoji="1" lang="en-US" altLang="zh-CN" b="1" dirty="0">
                <a:solidFill>
                  <a:srgbClr val="FF6600"/>
                </a:solidFill>
              </a:rPr>
              <a:t>=0</a:t>
            </a:r>
            <a:r>
              <a:rPr kumimoji="1" lang="zh-CN" altLang="en-US" b="1" dirty="0">
                <a:solidFill>
                  <a:srgbClr val="FF6600"/>
                </a:solidFill>
              </a:rPr>
              <a:t>，表示当前</a:t>
            </a:r>
            <a:r>
              <a:rPr kumimoji="1" lang="en-US" altLang="zh-CN" b="1" dirty="0">
                <a:solidFill>
                  <a:srgbClr val="FF6600"/>
                </a:solidFill>
              </a:rPr>
              <a:t>CPU</a:t>
            </a:r>
            <a:r>
              <a:rPr kumimoji="1" lang="zh-CN" altLang="en-US" b="1" dirty="0">
                <a:solidFill>
                  <a:srgbClr val="FF6600"/>
                </a:solidFill>
              </a:rPr>
              <a:t>正在对存储器或</a:t>
            </a:r>
            <a:r>
              <a:rPr kumimoji="1" lang="en-US" altLang="zh-CN" b="1" dirty="0">
                <a:solidFill>
                  <a:srgbClr val="FF6600"/>
                </a:solidFill>
              </a:rPr>
              <a:t>I/O</a:t>
            </a:r>
            <a:r>
              <a:rPr kumimoji="1" lang="zh-CN" altLang="en-US" b="1" dirty="0">
                <a:solidFill>
                  <a:srgbClr val="FF6600"/>
                </a:solidFill>
              </a:rPr>
              <a:t>端口进行读操作。</a:t>
            </a:r>
          </a:p>
          <a:p>
            <a:pPr lvl="0" eaLnBrk="1" hangingPunct="1">
              <a:spcBef>
                <a:spcPct val="30000"/>
              </a:spcBef>
              <a:buClr>
                <a:srgbClr val="CC0000"/>
              </a:buClr>
              <a:buNone/>
            </a:pPr>
            <a:endParaRPr kumimoji="1" lang="zh-CN" altLang="en-US" b="1" dirty="0">
              <a:solidFill>
                <a:srgbClr val="FF6600"/>
              </a:solidFill>
            </a:endParaRPr>
          </a:p>
          <a:p>
            <a:pPr eaLnBrk="1" hangingPunct="1">
              <a:spcBef>
                <a:spcPct val="45000"/>
              </a:spcBef>
              <a:buClr>
                <a:srgbClr val="CC0000"/>
              </a:buClr>
            </a:pPr>
            <a:endParaRPr lang="en-US" altLang="zh-CN"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69</a:t>
            </a:fld>
            <a:endParaRPr lang="en-US" altLang="zh-CN" dirty="0"/>
          </a:p>
        </p:txBody>
      </p:sp>
    </p:spTree>
    <p:extLst>
      <p:ext uri="{BB962C8B-B14F-4D97-AF65-F5344CB8AC3E}">
        <p14:creationId xmlns:p14="http://schemas.microsoft.com/office/powerpoint/2010/main" val="804224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fld id="{8B8013CD-EC69-430F-8560-47F74A4094E0}" type="slidenum">
              <a:rPr lang="en-US" altLang="zh-CN" sz="1200" smtClean="0"/>
              <a:pPr/>
              <a:t>7</a:t>
            </a:fld>
            <a:endParaRPr lang="en-US" altLang="zh-CN" sz="1200" smtClean="0"/>
          </a:p>
        </p:txBody>
      </p:sp>
      <p:sp>
        <p:nvSpPr>
          <p:cNvPr id="3" name="内容占位符 2"/>
          <p:cNvSpPr>
            <a:spLocks noGrp="1"/>
          </p:cNvSpPr>
          <p:nvPr>
            <p:ph sz="quarter" idx="1"/>
          </p:nvPr>
        </p:nvSpPr>
        <p:spPr>
          <a:xfrm>
            <a:off x="574204" y="1052737"/>
            <a:ext cx="8001000" cy="5400600"/>
          </a:xfrm>
        </p:spPr>
        <p:txBody>
          <a:bodyPr>
            <a:noAutofit/>
          </a:bodyPr>
          <a:lstStyle/>
          <a:p>
            <a:pPr indent="0">
              <a:buNone/>
              <a:defRPr/>
            </a:pPr>
            <a:r>
              <a:rPr lang="zh-CN" altLang="zh-CN" sz="2800" b="1" dirty="0"/>
              <a:t>寄存器</a:t>
            </a:r>
            <a:r>
              <a:rPr lang="zh-CN" altLang="zh-CN" sz="2800" b="1" dirty="0" smtClean="0"/>
              <a:t>分类</a:t>
            </a:r>
            <a:endParaRPr lang="en-US" altLang="zh-CN" sz="2800" b="1" dirty="0" smtClean="0"/>
          </a:p>
          <a:p>
            <a:pPr indent="0">
              <a:buNone/>
              <a:defRPr/>
            </a:pPr>
            <a:r>
              <a:rPr lang="zh-CN" altLang="zh-CN" dirty="0" smtClean="0"/>
              <a:t>寄存器</a:t>
            </a:r>
            <a:r>
              <a:rPr lang="zh-CN" altLang="zh-CN" dirty="0"/>
              <a:t>按其功能可分为</a:t>
            </a:r>
            <a:r>
              <a:rPr lang="zh-CN" altLang="zh-CN" dirty="0">
                <a:solidFill>
                  <a:srgbClr val="FF0000"/>
                </a:solidFill>
              </a:rPr>
              <a:t>数码寄存器</a:t>
            </a:r>
            <a:r>
              <a:rPr lang="zh-CN" altLang="zh-CN" dirty="0"/>
              <a:t>和</a:t>
            </a:r>
            <a:r>
              <a:rPr lang="zh-CN" altLang="zh-CN" dirty="0">
                <a:solidFill>
                  <a:srgbClr val="FF0000"/>
                </a:solidFill>
              </a:rPr>
              <a:t>移位寄存器。</a:t>
            </a:r>
          </a:p>
          <a:p>
            <a:pPr marL="0" indent="0">
              <a:buFont typeface="Wingdings" panose="05000000000000000000" pitchFamily="2" charset="2"/>
              <a:buNone/>
              <a:defRPr/>
            </a:pPr>
            <a:r>
              <a:rPr lang="en-US" altLang="zh-CN" dirty="0" smtClean="0"/>
              <a:t>1. </a:t>
            </a:r>
            <a:r>
              <a:rPr lang="zh-CN" altLang="zh-CN" dirty="0" smtClean="0"/>
              <a:t>数码</a:t>
            </a:r>
            <a:r>
              <a:rPr lang="zh-CN" altLang="zh-CN" dirty="0"/>
              <a:t>寄存器具有</a:t>
            </a:r>
            <a:r>
              <a:rPr lang="zh-CN" altLang="zh-CN" dirty="0">
                <a:solidFill>
                  <a:srgbClr val="FF0000"/>
                </a:solidFill>
              </a:rPr>
              <a:t>接收</a:t>
            </a:r>
            <a:r>
              <a:rPr lang="zh-CN" altLang="zh-CN" dirty="0"/>
              <a:t>数码、</a:t>
            </a:r>
            <a:r>
              <a:rPr lang="zh-CN" altLang="zh-CN" dirty="0">
                <a:solidFill>
                  <a:srgbClr val="FF0000"/>
                </a:solidFill>
              </a:rPr>
              <a:t>保存</a:t>
            </a:r>
            <a:r>
              <a:rPr lang="zh-CN" altLang="zh-CN" dirty="0"/>
              <a:t>数码和</a:t>
            </a:r>
            <a:r>
              <a:rPr lang="zh-CN" altLang="zh-CN" dirty="0">
                <a:solidFill>
                  <a:srgbClr val="FF0000"/>
                </a:solidFill>
              </a:rPr>
              <a:t>清除</a:t>
            </a:r>
            <a:r>
              <a:rPr lang="zh-CN" altLang="zh-CN" dirty="0"/>
              <a:t>原有数码的功能</a:t>
            </a:r>
            <a:r>
              <a:rPr lang="zh-CN" altLang="zh-CN" dirty="0" smtClean="0"/>
              <a:t>。</a:t>
            </a:r>
            <a:endParaRPr lang="en-US" altLang="zh-CN" dirty="0" smtClean="0"/>
          </a:p>
          <a:p>
            <a:pPr>
              <a:defRPr/>
            </a:pPr>
            <a:r>
              <a:rPr lang="zh-CN" altLang="zh-CN" dirty="0" smtClean="0"/>
              <a:t>按</a:t>
            </a:r>
            <a:r>
              <a:rPr lang="zh-CN" altLang="zh-CN" dirty="0"/>
              <a:t>接收方式的不同分为</a:t>
            </a:r>
            <a:r>
              <a:rPr lang="zh-CN" altLang="zh-CN" dirty="0">
                <a:solidFill>
                  <a:srgbClr val="FF0000"/>
                </a:solidFill>
              </a:rPr>
              <a:t>双拍</a:t>
            </a:r>
            <a:r>
              <a:rPr lang="zh-CN" altLang="zh-CN" dirty="0"/>
              <a:t>接收式数码寄存器和</a:t>
            </a:r>
            <a:r>
              <a:rPr lang="zh-CN" altLang="zh-CN" dirty="0">
                <a:solidFill>
                  <a:srgbClr val="FF0000"/>
                </a:solidFill>
              </a:rPr>
              <a:t>单拍</a:t>
            </a:r>
            <a:r>
              <a:rPr lang="zh-CN" altLang="zh-CN" dirty="0"/>
              <a:t>接收式数码寄存器</a:t>
            </a:r>
            <a:r>
              <a:rPr lang="zh-CN" altLang="zh-CN" dirty="0" smtClean="0"/>
              <a:t>。</a:t>
            </a:r>
            <a:endParaRPr lang="en-US" altLang="zh-CN" dirty="0" smtClean="0"/>
          </a:p>
          <a:p>
            <a:pPr>
              <a:defRPr/>
            </a:pPr>
            <a:r>
              <a:rPr lang="zh-CN" altLang="zh-CN" dirty="0" smtClean="0"/>
              <a:t>数据输入、输出方式为</a:t>
            </a:r>
            <a:r>
              <a:rPr lang="zh-CN" altLang="zh-CN" dirty="0" smtClean="0">
                <a:solidFill>
                  <a:srgbClr val="FF0000"/>
                </a:solidFill>
              </a:rPr>
              <a:t>并入、并出</a:t>
            </a:r>
            <a:r>
              <a:rPr lang="zh-CN" altLang="zh-CN" dirty="0" smtClean="0"/>
              <a:t>形式。</a:t>
            </a:r>
            <a:endParaRPr lang="zh-CN" altLang="en-US" sz="2400" dirty="0"/>
          </a:p>
        </p:txBody>
      </p:sp>
      <p:sp>
        <p:nvSpPr>
          <p:cNvPr id="5" name="Rectangle 2"/>
          <p:cNvSpPr txBox="1">
            <a:spLocks noChangeArrowheads="1"/>
          </p:cNvSpPr>
          <p:nvPr/>
        </p:nvSpPr>
        <p:spPr bwMode="auto">
          <a:xfrm>
            <a:off x="574204" y="188640"/>
            <a:ext cx="8001000" cy="679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2800" b="1">
                <a:solidFill>
                  <a:srgbClr val="800000"/>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2pPr>
            <a:lvl3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3pPr>
            <a:lvl4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4pPr>
            <a:lvl5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5pPr>
            <a:lvl6pPr marL="457200" algn="l" rtl="0" fontAlgn="base">
              <a:spcBef>
                <a:spcPct val="0"/>
              </a:spcBef>
              <a:spcAft>
                <a:spcPct val="0"/>
              </a:spcAft>
              <a:defRPr kumimoji="1" sz="2800" b="1">
                <a:solidFill>
                  <a:srgbClr val="800000"/>
                </a:solidFill>
                <a:latin typeface="Batang" pitchFamily="18" charset="-127"/>
                <a:ea typeface="宋体" pitchFamily="2" charset="-122"/>
              </a:defRPr>
            </a:lvl6pPr>
            <a:lvl7pPr marL="914400" algn="l" rtl="0" fontAlgn="base">
              <a:spcBef>
                <a:spcPct val="0"/>
              </a:spcBef>
              <a:spcAft>
                <a:spcPct val="0"/>
              </a:spcAft>
              <a:defRPr kumimoji="1" sz="2800" b="1">
                <a:solidFill>
                  <a:srgbClr val="800000"/>
                </a:solidFill>
                <a:latin typeface="Batang" pitchFamily="18" charset="-127"/>
                <a:ea typeface="宋体" pitchFamily="2" charset="-122"/>
              </a:defRPr>
            </a:lvl7pPr>
            <a:lvl8pPr marL="1371600" algn="l" rtl="0" fontAlgn="base">
              <a:spcBef>
                <a:spcPct val="0"/>
              </a:spcBef>
              <a:spcAft>
                <a:spcPct val="0"/>
              </a:spcAft>
              <a:defRPr kumimoji="1" sz="2800" b="1">
                <a:solidFill>
                  <a:srgbClr val="800000"/>
                </a:solidFill>
                <a:latin typeface="Batang" pitchFamily="18" charset="-127"/>
                <a:ea typeface="宋体" pitchFamily="2" charset="-122"/>
              </a:defRPr>
            </a:lvl8pPr>
            <a:lvl9pPr marL="1828800" algn="l" rtl="0" fontAlgn="base">
              <a:spcBef>
                <a:spcPct val="0"/>
              </a:spcBef>
              <a:spcAft>
                <a:spcPct val="0"/>
              </a:spcAft>
              <a:defRPr kumimoji="1" sz="2800" b="1">
                <a:solidFill>
                  <a:srgbClr val="800000"/>
                </a:solidFill>
                <a:latin typeface="Batang" pitchFamily="18" charset="-127"/>
                <a:ea typeface="宋体" pitchFamily="2" charset="-122"/>
              </a:defRPr>
            </a:lvl9pPr>
          </a:lstStyle>
          <a:p>
            <a:pPr eaLnBrk="1" hangingPunct="1">
              <a:buFont typeface="Wingdings" panose="05000000000000000000" pitchFamily="2" charset="2"/>
              <a:buNone/>
            </a:pPr>
            <a:r>
              <a:rPr lang="en-US" altLang="zh-CN" kern="0" smtClean="0"/>
              <a:t>2.1  8086</a:t>
            </a:r>
            <a:r>
              <a:rPr lang="zh-CN" altLang="en-US" kern="0" smtClean="0"/>
              <a:t>的编程结构</a:t>
            </a:r>
            <a:endParaRPr lang="zh-CN" altLang="en-US" kern="0" dirty="0"/>
          </a:p>
        </p:txBody>
      </p:sp>
    </p:spTree>
    <p:extLst>
      <p:ext uri="{BB962C8B-B14F-4D97-AF65-F5344CB8AC3E}">
        <p14:creationId xmlns:p14="http://schemas.microsoft.com/office/powerpoint/2010/main" val="2856227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7958138" cy="4861019"/>
          </a:xfrm>
        </p:spPr>
        <p:txBody>
          <a:bodyPr/>
          <a:lstStyle/>
          <a:p>
            <a:pPr eaLnBrk="1" hangingPunct="1">
              <a:buNone/>
            </a:pPr>
            <a:r>
              <a:rPr lang="en-US" altLang="zh-CN" sz="2800" b="1" dirty="0" smtClean="0"/>
              <a:t>3 </a:t>
            </a:r>
            <a:r>
              <a:rPr lang="zh-CN" altLang="en-US" sz="2800" b="1" dirty="0" smtClean="0"/>
              <a:t>最小模式      </a:t>
            </a:r>
            <a:r>
              <a:rPr kumimoji="1" lang="zh-CN" altLang="en-US" b="1" dirty="0" smtClean="0">
                <a:solidFill>
                  <a:srgbClr val="000000"/>
                </a:solidFill>
              </a:rPr>
              <a:t>这时</a:t>
            </a:r>
            <a:r>
              <a:rPr kumimoji="1" lang="en-US" altLang="zh-CN" b="1" dirty="0">
                <a:solidFill>
                  <a:srgbClr val="000000"/>
                </a:solidFill>
              </a:rPr>
              <a:t>24~31</a:t>
            </a:r>
            <a:r>
              <a:rPr kumimoji="1" lang="zh-CN" altLang="en-US" b="1" dirty="0">
                <a:solidFill>
                  <a:srgbClr val="000000"/>
                </a:solidFill>
              </a:rPr>
              <a:t>引脚信号含义如下</a:t>
            </a:r>
            <a:r>
              <a:rPr kumimoji="1" lang="zh-CN" altLang="en-US" b="1" dirty="0" smtClean="0">
                <a:solidFill>
                  <a:srgbClr val="000000"/>
                </a:solidFill>
              </a:rPr>
              <a:t>：</a:t>
            </a:r>
            <a:endParaRPr kumimoji="1" lang="en-US" altLang="zh-CN" b="1" dirty="0" smtClean="0">
              <a:solidFill>
                <a:srgbClr val="000000"/>
              </a:solidFill>
            </a:endParaRPr>
          </a:p>
          <a:p>
            <a:pPr eaLnBrk="1" hangingPunct="1"/>
            <a:r>
              <a:rPr kumimoji="1" lang="en-US" altLang="zh-CN" b="1" dirty="0" smtClean="0"/>
              <a:t>HOLD</a:t>
            </a:r>
            <a:r>
              <a:rPr kumimoji="1" lang="zh-CN" altLang="en-US" b="1" dirty="0" smtClean="0">
                <a:solidFill>
                  <a:srgbClr val="008000"/>
                </a:solidFill>
              </a:rPr>
              <a:t>：总线请求信号，输入，高电平有效。当系统中</a:t>
            </a:r>
            <a:r>
              <a:rPr kumimoji="1" lang="en-US" altLang="zh-CN" b="1" dirty="0" smtClean="0">
                <a:solidFill>
                  <a:srgbClr val="008000"/>
                </a:solidFill>
              </a:rPr>
              <a:t>CPU</a:t>
            </a:r>
            <a:r>
              <a:rPr kumimoji="1" lang="zh-CN" altLang="en-US" b="1" dirty="0" smtClean="0">
                <a:solidFill>
                  <a:srgbClr val="008000"/>
                </a:solidFill>
              </a:rPr>
              <a:t>之外的另一个控制器要求使用总线时，通过它向</a:t>
            </a:r>
            <a:r>
              <a:rPr kumimoji="1" lang="en-US" altLang="zh-CN" b="1" dirty="0" smtClean="0">
                <a:solidFill>
                  <a:srgbClr val="008000"/>
                </a:solidFill>
              </a:rPr>
              <a:t>CPU</a:t>
            </a:r>
            <a:r>
              <a:rPr kumimoji="1" lang="zh-CN" altLang="en-US" b="1" dirty="0" smtClean="0">
                <a:solidFill>
                  <a:srgbClr val="008000"/>
                </a:solidFill>
              </a:rPr>
              <a:t>发高电平的请求信号。</a:t>
            </a:r>
          </a:p>
          <a:p>
            <a:pPr eaLnBrk="1" hangingPunct="1">
              <a:spcBef>
                <a:spcPct val="30000"/>
              </a:spcBef>
              <a:buClrTx/>
            </a:pPr>
            <a:r>
              <a:rPr kumimoji="1" lang="en-US" altLang="zh-CN" b="1" dirty="0" err="1" smtClean="0">
                <a:solidFill>
                  <a:srgbClr val="000000"/>
                </a:solidFill>
              </a:rPr>
              <a:t>HLDA</a:t>
            </a:r>
            <a:r>
              <a:rPr kumimoji="1" lang="zh-CN" altLang="en-US" b="1" dirty="0">
                <a:solidFill>
                  <a:srgbClr val="000000"/>
                </a:solidFill>
              </a:rPr>
              <a:t>：</a:t>
            </a:r>
            <a:r>
              <a:rPr kumimoji="1" lang="zh-CN" altLang="en-US" b="1" dirty="0">
                <a:solidFill>
                  <a:srgbClr val="008000"/>
                </a:solidFill>
              </a:rPr>
              <a:t>总线请求响应信号，输出，高电平有效。</a:t>
            </a:r>
            <a:r>
              <a:rPr kumimoji="1" lang="zh-CN" altLang="en-US" b="1" dirty="0">
                <a:solidFill>
                  <a:srgbClr val="FF6600"/>
                </a:solidFill>
              </a:rPr>
              <a:t>当</a:t>
            </a:r>
            <a:r>
              <a:rPr kumimoji="1" lang="en-US" altLang="zh-CN" b="1" dirty="0" err="1">
                <a:solidFill>
                  <a:srgbClr val="FF6600"/>
                </a:solidFill>
              </a:rPr>
              <a:t>HLDA</a:t>
            </a:r>
            <a:r>
              <a:rPr kumimoji="1" lang="zh-CN" altLang="en-US" b="1" dirty="0">
                <a:solidFill>
                  <a:srgbClr val="000000"/>
                </a:solidFill>
              </a:rPr>
              <a:t>有效</a:t>
            </a:r>
            <a:r>
              <a:rPr kumimoji="1" lang="zh-CN" altLang="en-US" b="1" dirty="0">
                <a:solidFill>
                  <a:srgbClr val="FF6600"/>
                </a:solidFill>
              </a:rPr>
              <a:t>时，表示</a:t>
            </a:r>
            <a:r>
              <a:rPr kumimoji="1" lang="en-US" altLang="zh-CN" b="1" dirty="0">
                <a:solidFill>
                  <a:srgbClr val="FF6600"/>
                </a:solidFill>
              </a:rPr>
              <a:t>CPU</a:t>
            </a:r>
            <a:r>
              <a:rPr kumimoji="1" lang="zh-CN" altLang="en-US" b="1" dirty="0">
                <a:solidFill>
                  <a:srgbClr val="FF6600"/>
                </a:solidFill>
              </a:rPr>
              <a:t>对其它控制器的总线请求作出响应，</a:t>
            </a:r>
            <a:r>
              <a:rPr kumimoji="1" lang="zh-CN" altLang="en-US" b="1" dirty="0">
                <a:solidFill>
                  <a:srgbClr val="008000"/>
                </a:solidFill>
              </a:rPr>
              <a:t>与此同时，</a:t>
            </a:r>
            <a:r>
              <a:rPr kumimoji="1" lang="en-US" altLang="zh-CN" b="1" dirty="0">
                <a:solidFill>
                  <a:srgbClr val="008000"/>
                </a:solidFill>
              </a:rPr>
              <a:t>CPU</a:t>
            </a:r>
            <a:r>
              <a:rPr kumimoji="1" lang="zh-CN" altLang="en-US" b="1" dirty="0">
                <a:solidFill>
                  <a:srgbClr val="008000"/>
                </a:solidFill>
              </a:rPr>
              <a:t>的地址</a:t>
            </a:r>
            <a:r>
              <a:rPr kumimoji="1" lang="en-US" altLang="zh-CN" b="1" dirty="0">
                <a:solidFill>
                  <a:srgbClr val="008000"/>
                </a:solidFill>
              </a:rPr>
              <a:t>/</a:t>
            </a:r>
            <a:r>
              <a:rPr kumimoji="1" lang="zh-CN" altLang="en-US" b="1" dirty="0">
                <a:solidFill>
                  <a:srgbClr val="008000"/>
                </a:solidFill>
              </a:rPr>
              <a:t>数据总线、控制</a:t>
            </a:r>
            <a:r>
              <a:rPr kumimoji="1" lang="en-US" altLang="zh-CN" b="1" dirty="0">
                <a:solidFill>
                  <a:srgbClr val="008000"/>
                </a:solidFill>
              </a:rPr>
              <a:t>/</a:t>
            </a:r>
            <a:r>
              <a:rPr kumimoji="1" lang="zh-CN" altLang="en-US" b="1" dirty="0">
                <a:solidFill>
                  <a:srgbClr val="008000"/>
                </a:solidFill>
              </a:rPr>
              <a:t>状态线引脚呈现高阻抗状态，从而让出总线。</a:t>
            </a:r>
            <a:endParaRPr kumimoji="1" lang="zh-CN" altLang="en-US" b="1" dirty="0">
              <a:solidFill>
                <a:srgbClr val="FF6600"/>
              </a:solidFill>
            </a:endParaRPr>
          </a:p>
          <a:p>
            <a:pPr lvl="0" eaLnBrk="1" hangingPunct="1">
              <a:spcBef>
                <a:spcPct val="30000"/>
              </a:spcBef>
              <a:buClr>
                <a:srgbClr val="CC0000"/>
              </a:buClr>
              <a:buNone/>
            </a:pPr>
            <a:endParaRPr kumimoji="1" lang="zh-CN" altLang="en-US" b="1" dirty="0">
              <a:solidFill>
                <a:srgbClr val="FF6600"/>
              </a:solidFill>
            </a:endParaRPr>
          </a:p>
          <a:p>
            <a:pPr eaLnBrk="1" hangingPunct="1">
              <a:spcBef>
                <a:spcPct val="45000"/>
              </a:spcBef>
              <a:buClr>
                <a:srgbClr val="CC0000"/>
              </a:buClr>
            </a:pPr>
            <a:endParaRPr lang="en-US" altLang="zh-CN"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70</a:t>
            </a:fld>
            <a:endParaRPr lang="en-US" altLang="zh-CN" dirty="0"/>
          </a:p>
        </p:txBody>
      </p:sp>
    </p:spTree>
    <p:extLst>
      <p:ext uri="{BB962C8B-B14F-4D97-AF65-F5344CB8AC3E}">
        <p14:creationId xmlns:p14="http://schemas.microsoft.com/office/powerpoint/2010/main" val="29053413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3" name="Picture 4" descr="wx6"/>
          <p:cNvPicPr>
            <a:picLocks noGrp="1" noChangeAspect="1" noChangeArrowheads="1"/>
          </p:cNvPicPr>
          <p:nvPr>
            <p:ph type="body" idx="4294967295"/>
          </p:nvPr>
        </p:nvPicPr>
        <p:blipFill>
          <a:blip r:embed="rId2" cstate="print">
            <a:extLst>
              <a:ext uri="{28A0092B-C50C-407E-A947-70E740481C1C}">
                <a14:useLocalDpi xmlns:a14="http://schemas.microsoft.com/office/drawing/2010/main" val="0"/>
              </a:ext>
            </a:extLst>
          </a:blip>
          <a:srcRect/>
          <a:stretch>
            <a:fillRect/>
          </a:stretch>
        </p:blipFill>
        <p:spPr>
          <a:xfrm>
            <a:off x="1979712" y="-1847"/>
            <a:ext cx="5616624" cy="6588634"/>
          </a:xfrm>
          <a:noFill/>
        </p:spPr>
      </p:pic>
      <p:sp>
        <p:nvSpPr>
          <p:cNvPr id="2" name="灯片编号占位符 1"/>
          <p:cNvSpPr>
            <a:spLocks noGrp="1"/>
          </p:cNvSpPr>
          <p:nvPr>
            <p:ph type="sldNum" sz="quarter" idx="4294967295"/>
          </p:nvPr>
        </p:nvSpPr>
        <p:spPr>
          <a:xfrm>
            <a:off x="8669338" y="6245225"/>
            <a:ext cx="474662" cy="476250"/>
          </a:xfrm>
        </p:spPr>
        <p:txBody>
          <a:bodyPr/>
          <a:lstStyle/>
          <a:p>
            <a:pPr>
              <a:defRPr/>
            </a:pPr>
            <a:fld id="{BC120BD5-977A-42A5-BBAD-59A61BB20C95}" type="slidenum">
              <a:rPr lang="en-US" altLang="zh-CN" smtClean="0"/>
              <a:pPr>
                <a:defRPr/>
              </a:pPr>
              <a:t>71</a:t>
            </a:fld>
            <a:endParaRPr lang="en-US" altLang="zh-CN" dirty="0"/>
          </a:p>
        </p:txBody>
      </p:sp>
      <p:sp>
        <p:nvSpPr>
          <p:cNvPr id="128004" name="Text Box 5"/>
          <p:cNvSpPr txBox="1">
            <a:spLocks noChangeArrowheads="1"/>
          </p:cNvSpPr>
          <p:nvPr/>
        </p:nvSpPr>
        <p:spPr bwMode="auto">
          <a:xfrm>
            <a:off x="5436096" y="73729"/>
            <a:ext cx="35925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000">
                <a:solidFill>
                  <a:schemeClr val="tx1"/>
                </a:solidFill>
                <a:latin typeface="Batang" pitchFamily="18" charset="-127"/>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Batang" pitchFamily="18" charset="-127"/>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Batang" pitchFamily="18" charset="-127"/>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Batang" pitchFamily="18" charset="-127"/>
                <a:ea typeface="宋体" panose="02010600030101010101" pitchFamily="2" charset="-122"/>
              </a:defRPr>
            </a:lvl9pPr>
          </a:lstStyle>
          <a:p>
            <a:pPr eaLnBrk="1" hangingPunct="1">
              <a:spcBef>
                <a:spcPct val="0"/>
              </a:spcBef>
              <a:buClrTx/>
              <a:buFontTx/>
              <a:buNone/>
            </a:pPr>
            <a:r>
              <a:rPr lang="en-US" altLang="zh-CN" b="1" dirty="0">
                <a:solidFill>
                  <a:srgbClr val="CC3300"/>
                </a:solidFill>
              </a:rPr>
              <a:t>8086</a:t>
            </a:r>
            <a:r>
              <a:rPr lang="zh-CN" altLang="en-US" b="1" dirty="0">
                <a:solidFill>
                  <a:srgbClr val="CC3300"/>
                </a:solidFill>
              </a:rPr>
              <a:t>在最小模式下的典型</a:t>
            </a:r>
            <a:r>
              <a:rPr lang="zh-CN" altLang="en-US" b="1" dirty="0" smtClean="0">
                <a:solidFill>
                  <a:srgbClr val="CC3300"/>
                </a:solidFill>
              </a:rPr>
              <a:t>配置</a:t>
            </a:r>
            <a:endParaRPr lang="zh-CN" altLang="en-US" b="1" dirty="0">
              <a:solidFill>
                <a:srgbClr val="CC3300"/>
              </a:solidFill>
            </a:endParaRPr>
          </a:p>
        </p:txBody>
      </p:sp>
    </p:spTree>
    <p:extLst>
      <p:ext uri="{BB962C8B-B14F-4D97-AF65-F5344CB8AC3E}">
        <p14:creationId xmlns:p14="http://schemas.microsoft.com/office/powerpoint/2010/main" val="973348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3890392" cy="4861019"/>
          </a:xfrm>
        </p:spPr>
        <p:txBody>
          <a:bodyPr/>
          <a:lstStyle/>
          <a:p>
            <a:pPr eaLnBrk="1" hangingPunct="1">
              <a:buNone/>
            </a:pPr>
            <a:r>
              <a:rPr lang="en-US" altLang="zh-CN" sz="2800" b="1" dirty="0" smtClean="0"/>
              <a:t>3 </a:t>
            </a:r>
            <a:r>
              <a:rPr lang="zh-CN" altLang="en-US" sz="2800" b="1" dirty="0" smtClean="0"/>
              <a:t>最小模式</a:t>
            </a:r>
            <a:endParaRPr lang="en-US" altLang="zh-CN" sz="2800" b="1" dirty="0" smtClean="0"/>
          </a:p>
          <a:p>
            <a:pPr eaLnBrk="1" hangingPunct="1">
              <a:buNone/>
            </a:pPr>
            <a:r>
              <a:rPr lang="zh-CN" altLang="en-US" dirty="0" smtClean="0"/>
              <a:t>在</a:t>
            </a:r>
            <a:r>
              <a:rPr lang="zh-CN" altLang="en-US" dirty="0"/>
              <a:t>总线周期的</a:t>
            </a:r>
            <a:r>
              <a:rPr lang="en-US" altLang="zh-CN" dirty="0" err="1"/>
              <a:t>T1</a:t>
            </a:r>
            <a:r>
              <a:rPr lang="zh-CN" altLang="en-US" dirty="0"/>
              <a:t>周期，</a:t>
            </a:r>
            <a:r>
              <a:rPr lang="en-US" altLang="zh-CN" dirty="0"/>
              <a:t>CPU</a:t>
            </a:r>
            <a:r>
              <a:rPr lang="zh-CN" altLang="en-US" dirty="0"/>
              <a:t>总是在</a:t>
            </a:r>
            <a:r>
              <a:rPr lang="zh-CN" altLang="en-US" b="1" dirty="0">
                <a:solidFill>
                  <a:srgbClr val="FF3300"/>
                </a:solidFill>
              </a:rPr>
              <a:t>地址复用总线</a:t>
            </a:r>
            <a:r>
              <a:rPr lang="zh-CN" altLang="en-US" dirty="0"/>
              <a:t>上送出</a:t>
            </a:r>
            <a:r>
              <a:rPr lang="zh-CN" altLang="en-US" b="1" dirty="0">
                <a:solidFill>
                  <a:srgbClr val="FF3300"/>
                </a:solidFill>
              </a:rPr>
              <a:t>地址信息</a:t>
            </a:r>
            <a:r>
              <a:rPr lang="zh-CN" altLang="en-US" dirty="0"/>
              <a:t>，为了告示地址已准备好，可以被锁存，</a:t>
            </a:r>
            <a:r>
              <a:rPr lang="en-US" altLang="zh-CN" dirty="0"/>
              <a:t>CPU</a:t>
            </a:r>
            <a:r>
              <a:rPr lang="zh-CN" altLang="en-US" dirty="0"/>
              <a:t>会送出高电平的</a:t>
            </a:r>
            <a:r>
              <a:rPr lang="en-US" altLang="zh-CN" dirty="0"/>
              <a:t>ALE</a:t>
            </a:r>
            <a:r>
              <a:rPr lang="zh-CN" altLang="en-US" dirty="0"/>
              <a:t>信号。典型的锁存器芯片有</a:t>
            </a:r>
            <a:r>
              <a:rPr lang="en-US" altLang="zh-CN" dirty="0"/>
              <a:t>8282</a:t>
            </a:r>
            <a:r>
              <a:rPr lang="zh-CN" altLang="en-US" dirty="0"/>
              <a:t>和</a:t>
            </a:r>
            <a:r>
              <a:rPr lang="en-US" altLang="zh-CN" dirty="0" err="1"/>
              <a:t>74LS373</a:t>
            </a:r>
            <a:r>
              <a:rPr lang="zh-CN" altLang="en-US" dirty="0"/>
              <a:t>。</a:t>
            </a:r>
            <a:endParaRPr lang="en-US" altLang="zh-CN"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72</a:t>
            </a:fld>
            <a:endParaRPr lang="en-US" altLang="zh-CN" dirty="0"/>
          </a:p>
        </p:txBody>
      </p:sp>
      <p:pic>
        <p:nvPicPr>
          <p:cNvPr id="6" name="Picture 2" descr="http://kjwy.5any.com/wjjkjyy/content/ch02/images/tp2-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13636"/>
            <a:ext cx="4285481" cy="4872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6420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3 </a:t>
            </a:r>
            <a:r>
              <a:rPr lang="zh-CN" altLang="en-US" sz="2800" b="1" dirty="0" smtClean="0"/>
              <a:t>最小模式</a:t>
            </a:r>
            <a:endParaRPr lang="en-US" altLang="zh-CN" sz="2800" b="1" dirty="0" smtClean="0"/>
          </a:p>
          <a:p>
            <a:pPr eaLnBrk="1" hangingPunct="1">
              <a:buNone/>
            </a:pPr>
            <a:r>
              <a:rPr lang="zh-CN" altLang="en-US" dirty="0" smtClean="0"/>
              <a:t>        下</a:t>
            </a:r>
            <a:r>
              <a:rPr lang="zh-CN" altLang="en-US" dirty="0"/>
              <a:t>图是地址锁存器</a:t>
            </a:r>
            <a:r>
              <a:rPr lang="en-US" altLang="zh-CN" dirty="0"/>
              <a:t>8282</a:t>
            </a:r>
            <a:r>
              <a:rPr lang="zh-CN" altLang="en-US" dirty="0"/>
              <a:t>芯片的管脚功能和真值表。</a:t>
            </a:r>
            <a:r>
              <a:rPr lang="en-US" altLang="zh-CN" dirty="0"/>
              <a:t>8282</a:t>
            </a:r>
            <a:r>
              <a:rPr lang="zh-CN" altLang="en-US" dirty="0"/>
              <a:t>有</a:t>
            </a:r>
            <a:r>
              <a:rPr lang="en-US" altLang="zh-CN" dirty="0"/>
              <a:t>8</a:t>
            </a:r>
            <a:r>
              <a:rPr lang="zh-CN" altLang="en-US" dirty="0"/>
              <a:t>位信号输入管脚</a:t>
            </a:r>
            <a:r>
              <a:rPr lang="en-US" altLang="zh-CN" dirty="0" err="1"/>
              <a:t>DI7</a:t>
            </a:r>
            <a:r>
              <a:rPr lang="zh-CN" altLang="en-US" dirty="0"/>
              <a:t>～</a:t>
            </a:r>
            <a:r>
              <a:rPr lang="en-US" altLang="zh-CN" dirty="0" err="1"/>
              <a:t>DI0</a:t>
            </a:r>
            <a:r>
              <a:rPr lang="zh-CN" altLang="en-US" dirty="0"/>
              <a:t>和</a:t>
            </a:r>
            <a:r>
              <a:rPr lang="en-US" altLang="zh-CN" dirty="0"/>
              <a:t>8</a:t>
            </a:r>
            <a:r>
              <a:rPr lang="zh-CN" altLang="en-US" dirty="0"/>
              <a:t>位三态信号输出管脚</a:t>
            </a:r>
            <a:r>
              <a:rPr lang="en-US" altLang="zh-CN" dirty="0" err="1"/>
              <a:t>DO7</a:t>
            </a:r>
            <a:r>
              <a:rPr lang="zh-CN" altLang="en-US" dirty="0"/>
              <a:t>～</a:t>
            </a:r>
            <a:r>
              <a:rPr lang="en-US" altLang="zh-CN" dirty="0" err="1"/>
              <a:t>DO0</a:t>
            </a:r>
            <a:r>
              <a:rPr lang="zh-CN" altLang="en-US" dirty="0"/>
              <a:t>； </a:t>
            </a:r>
            <a:r>
              <a:rPr lang="en-US" altLang="zh-CN" dirty="0" err="1"/>
              <a:t>OE</a:t>
            </a:r>
            <a:r>
              <a:rPr lang="en-US" altLang="zh-CN" dirty="0"/>
              <a:t>#</a:t>
            </a:r>
            <a:r>
              <a:rPr lang="zh-CN" altLang="en-US" dirty="0"/>
              <a:t>为输出允许信号，低电平有效；</a:t>
            </a:r>
            <a:r>
              <a:rPr lang="en-US" altLang="zh-CN" dirty="0" err="1"/>
              <a:t>STB</a:t>
            </a:r>
            <a:r>
              <a:rPr lang="zh-CN" altLang="en-US" dirty="0"/>
              <a:t>是锁存信号。下降沿有效</a:t>
            </a:r>
            <a:r>
              <a:rPr lang="zh-CN" altLang="en-US" dirty="0" smtClean="0"/>
              <a:t>。</a:t>
            </a: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73</a:t>
            </a:fld>
            <a:endParaRPr lang="en-US" altLang="zh-CN" dirty="0"/>
          </a:p>
        </p:txBody>
      </p:sp>
      <p:pic>
        <p:nvPicPr>
          <p:cNvPr id="7" name="Picture 3" descr="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013200"/>
            <a:ext cx="5770563"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7204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3 </a:t>
            </a:r>
            <a:r>
              <a:rPr lang="zh-CN" altLang="en-US" sz="2800" b="1" dirty="0" smtClean="0"/>
              <a:t>最小模式 </a:t>
            </a:r>
            <a:r>
              <a:rPr lang="en-US" altLang="zh-CN" sz="2800" b="1" dirty="0" smtClean="0"/>
              <a:t>——</a:t>
            </a:r>
            <a:r>
              <a:rPr lang="zh-CN" altLang="en-US" sz="2800" b="1" dirty="0" smtClean="0"/>
              <a:t>地址总线的生成</a:t>
            </a:r>
            <a:endParaRPr lang="en-US" altLang="zh-CN" sz="2800" b="1" dirty="0" smtClean="0"/>
          </a:p>
          <a:p>
            <a:pPr eaLnBrk="1" hangingPunct="1">
              <a:buNone/>
            </a:pPr>
            <a:r>
              <a:rPr lang="zh-CN" altLang="en-US" dirty="0" smtClean="0"/>
              <a:t>        系统</a:t>
            </a:r>
            <a:r>
              <a:rPr lang="zh-CN" altLang="en-US" dirty="0"/>
              <a:t>需要独立的地址总线，并在整个总线周期维持地址有效。需外加地址锁存器来存储地址， </a:t>
            </a:r>
            <a:r>
              <a:rPr lang="en-US" altLang="zh-CN" dirty="0"/>
              <a:t>20</a:t>
            </a:r>
            <a:r>
              <a:rPr lang="zh-CN" altLang="en-US" dirty="0"/>
              <a:t>位地址要三片锁存器。锁存器由</a:t>
            </a:r>
            <a:r>
              <a:rPr lang="en-US" altLang="zh-CN" dirty="0"/>
              <a:t>ALE</a:t>
            </a:r>
            <a:r>
              <a:rPr lang="zh-CN" altLang="en-US" dirty="0"/>
              <a:t>信号来控制， 即</a:t>
            </a:r>
            <a:r>
              <a:rPr lang="en-US" altLang="zh-CN" dirty="0"/>
              <a:t>ALE</a:t>
            </a:r>
            <a:r>
              <a:rPr lang="zh-CN" altLang="en-US" dirty="0"/>
              <a:t>作为锁存器的输入控制信号，控制地址的写入。除地址外，</a:t>
            </a:r>
            <a:r>
              <a:rPr lang="en-US" altLang="zh-CN" dirty="0" err="1"/>
              <a:t>BHE</a:t>
            </a:r>
            <a:r>
              <a:rPr lang="en-US" altLang="zh-CN" dirty="0"/>
              <a:t>#</a:t>
            </a:r>
            <a:r>
              <a:rPr lang="zh-CN" altLang="en-US" dirty="0"/>
              <a:t>信号也要存入外接的地址锁存器。注意</a:t>
            </a:r>
            <a:r>
              <a:rPr lang="en-US" altLang="zh-CN" dirty="0"/>
              <a:t>ALE</a:t>
            </a:r>
            <a:r>
              <a:rPr lang="zh-CN" altLang="en-US" dirty="0"/>
              <a:t>是高电平有效，必须和锁存器的控制信号的电平相一致。</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74</a:t>
            </a:fld>
            <a:endParaRPr lang="en-US" altLang="zh-CN" dirty="0"/>
          </a:p>
        </p:txBody>
      </p:sp>
    </p:spTree>
    <p:extLst>
      <p:ext uri="{BB962C8B-B14F-4D97-AF65-F5344CB8AC3E}">
        <p14:creationId xmlns:p14="http://schemas.microsoft.com/office/powerpoint/2010/main" val="33465920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idx="4294967295"/>
          </p:nvPr>
        </p:nvSpPr>
        <p:spPr>
          <a:xfrm>
            <a:off x="251520" y="790738"/>
            <a:ext cx="1728192" cy="910070"/>
          </a:xfrm>
        </p:spPr>
        <p:txBody>
          <a:bodyPr/>
          <a:lstStyle/>
          <a:p>
            <a:r>
              <a:rPr lang="zh-CN" altLang="en-US" dirty="0" smtClean="0"/>
              <a:t>地址总线</a:t>
            </a:r>
            <a:r>
              <a:rPr lang="en-US" altLang="zh-CN" dirty="0" smtClean="0"/>
              <a:t/>
            </a:r>
            <a:br>
              <a:rPr lang="en-US" altLang="zh-CN" dirty="0" smtClean="0"/>
            </a:br>
            <a:r>
              <a:rPr lang="zh-CN" altLang="en-US" dirty="0" smtClean="0"/>
              <a:t>的形成</a:t>
            </a:r>
          </a:p>
        </p:txBody>
      </p:sp>
      <p:sp>
        <p:nvSpPr>
          <p:cNvPr id="136195" name="内容占位符 2"/>
          <p:cNvSpPr>
            <a:spLocks noGrp="1"/>
          </p:cNvSpPr>
          <p:nvPr>
            <p:ph idx="4294967295"/>
          </p:nvPr>
        </p:nvSpPr>
        <p:spPr>
          <a:xfrm>
            <a:off x="1185863" y="1268413"/>
            <a:ext cx="7958137" cy="4718050"/>
          </a:xfrm>
        </p:spPr>
        <p:txBody>
          <a:bodyPr/>
          <a:lstStyle/>
          <a:p>
            <a:pPr marL="0" indent="0">
              <a:buFont typeface="Wingdings" panose="05000000000000000000" pitchFamily="2" charset="2"/>
              <a:buNone/>
            </a:pPr>
            <a:r>
              <a:rPr lang="en-US" altLang="zh-CN" sz="2400" smtClean="0"/>
              <a:t>       </a:t>
            </a:r>
            <a:endParaRPr lang="zh-CN" altLang="en-US" sz="2800" smtClean="0"/>
          </a:p>
        </p:txBody>
      </p:sp>
      <p:sp>
        <p:nvSpPr>
          <p:cNvPr id="2" name="灯片编号占位符 1"/>
          <p:cNvSpPr>
            <a:spLocks noGrp="1"/>
          </p:cNvSpPr>
          <p:nvPr>
            <p:ph type="sldNum" sz="quarter" idx="4294967295"/>
          </p:nvPr>
        </p:nvSpPr>
        <p:spPr>
          <a:xfrm>
            <a:off x="8420100" y="6245225"/>
            <a:ext cx="723900" cy="476250"/>
          </a:xfrm>
        </p:spPr>
        <p:txBody>
          <a:bodyPr/>
          <a:lstStyle/>
          <a:p>
            <a:pPr>
              <a:defRPr/>
            </a:pPr>
            <a:fld id="{BC120BD5-977A-42A5-BBAD-59A61BB20C95}" type="slidenum">
              <a:rPr lang="en-US" altLang="zh-CN" smtClean="0"/>
              <a:pPr>
                <a:defRPr/>
              </a:pPr>
              <a:t>75</a:t>
            </a:fld>
            <a:endParaRPr lang="en-US" altLang="zh-CN" dirty="0"/>
          </a:p>
        </p:txBody>
      </p:sp>
      <p:pic>
        <p:nvPicPr>
          <p:cNvPr id="136196" name="Picture 2" descr="0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82551"/>
            <a:ext cx="6223135" cy="6484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378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3 </a:t>
            </a:r>
            <a:r>
              <a:rPr lang="zh-CN" altLang="en-US" sz="2800" b="1" dirty="0" smtClean="0"/>
              <a:t>最小模式 </a:t>
            </a:r>
            <a:r>
              <a:rPr lang="en-US" altLang="zh-CN" sz="2800" b="1" dirty="0" smtClean="0"/>
              <a:t>——</a:t>
            </a:r>
            <a:r>
              <a:rPr lang="zh-CN" altLang="en-US" sz="2800" b="1" dirty="0" smtClean="0"/>
              <a:t>地址总线的生成</a:t>
            </a:r>
            <a:endParaRPr lang="en-US" altLang="zh-CN" sz="2800" b="1" dirty="0" smtClean="0"/>
          </a:p>
          <a:p>
            <a:pPr eaLnBrk="1" hangingPunct="1">
              <a:buNone/>
            </a:pPr>
            <a:r>
              <a:rPr lang="zh-CN" altLang="en-US" dirty="0" smtClean="0"/>
              <a:t>          将</a:t>
            </a:r>
            <a:r>
              <a:rPr lang="en-US" altLang="zh-CN" dirty="0"/>
              <a:t>8086</a:t>
            </a:r>
            <a:r>
              <a:rPr lang="zh-CN" altLang="en-US" dirty="0"/>
              <a:t>的</a:t>
            </a:r>
            <a:r>
              <a:rPr lang="en-US" altLang="zh-CN" dirty="0"/>
              <a:t>20</a:t>
            </a:r>
            <a:r>
              <a:rPr lang="zh-CN" altLang="en-US" dirty="0"/>
              <a:t>位地址和</a:t>
            </a:r>
            <a:r>
              <a:rPr lang="en-US" altLang="zh-CN" dirty="0" err="1"/>
              <a:t>BHE</a:t>
            </a:r>
            <a:r>
              <a:rPr lang="en-US" altLang="zh-CN" dirty="0"/>
              <a:t>#</a:t>
            </a:r>
            <a:r>
              <a:rPr lang="zh-CN" altLang="en-US" dirty="0"/>
              <a:t>信号分为</a:t>
            </a:r>
            <a:r>
              <a:rPr lang="en-US" altLang="zh-CN" dirty="0"/>
              <a:t>3</a:t>
            </a:r>
            <a:r>
              <a:rPr lang="zh-CN" altLang="en-US" dirty="0"/>
              <a:t>组，和</a:t>
            </a:r>
            <a:r>
              <a:rPr lang="en-US" altLang="zh-CN" dirty="0"/>
              <a:t>3</a:t>
            </a:r>
            <a:r>
              <a:rPr lang="zh-CN" altLang="en-US" dirty="0"/>
              <a:t>片</a:t>
            </a:r>
            <a:r>
              <a:rPr lang="en-US" altLang="zh-CN" dirty="0"/>
              <a:t>8282</a:t>
            </a:r>
            <a:r>
              <a:rPr lang="zh-CN" altLang="en-US" dirty="0"/>
              <a:t>的</a:t>
            </a:r>
            <a:r>
              <a:rPr lang="en-US" altLang="zh-CN" dirty="0" err="1"/>
              <a:t>DI7</a:t>
            </a:r>
            <a:r>
              <a:rPr lang="zh-CN" altLang="en-US" dirty="0"/>
              <a:t>～</a:t>
            </a:r>
            <a:r>
              <a:rPr lang="en-US" altLang="zh-CN" dirty="0" err="1"/>
              <a:t>DI0</a:t>
            </a:r>
            <a:r>
              <a:rPr lang="zh-CN" altLang="en-US" dirty="0"/>
              <a:t>连接，</a:t>
            </a:r>
            <a:r>
              <a:rPr lang="en-US" altLang="zh-CN" dirty="0"/>
              <a:t>CPU</a:t>
            </a:r>
            <a:r>
              <a:rPr lang="zh-CN" altLang="en-US" dirty="0"/>
              <a:t>的地址锁存使能</a:t>
            </a:r>
            <a:r>
              <a:rPr lang="en-US" altLang="zh-CN" dirty="0"/>
              <a:t>ALE</a:t>
            </a:r>
            <a:r>
              <a:rPr lang="zh-CN" altLang="en-US" dirty="0"/>
              <a:t>与</a:t>
            </a:r>
            <a:r>
              <a:rPr lang="en-US" altLang="zh-CN" dirty="0"/>
              <a:t>8282</a:t>
            </a:r>
            <a:r>
              <a:rPr lang="zh-CN" altLang="en-US" dirty="0"/>
              <a:t>的</a:t>
            </a:r>
            <a:r>
              <a:rPr lang="en-US" altLang="zh-CN" dirty="0" err="1"/>
              <a:t>STB</a:t>
            </a:r>
            <a:r>
              <a:rPr lang="zh-CN" altLang="en-US" dirty="0"/>
              <a:t>端相连。在</a:t>
            </a:r>
            <a:r>
              <a:rPr lang="en-US" altLang="zh-CN" dirty="0"/>
              <a:t>ALE</a:t>
            </a:r>
            <a:r>
              <a:rPr lang="zh-CN" altLang="en-US" dirty="0"/>
              <a:t>的下降沿时，对地址信号进行锁存。也可以采用</a:t>
            </a:r>
            <a:r>
              <a:rPr lang="en-US" altLang="zh-CN" dirty="0"/>
              <a:t>74</a:t>
            </a:r>
            <a:r>
              <a:rPr lang="zh-CN" altLang="en-US" dirty="0"/>
              <a:t>系列器件</a:t>
            </a:r>
            <a:r>
              <a:rPr lang="en-US" altLang="zh-CN" dirty="0"/>
              <a:t>373</a:t>
            </a:r>
            <a:r>
              <a:rPr lang="zh-CN" altLang="en-US" dirty="0"/>
              <a:t>替代</a:t>
            </a:r>
            <a:r>
              <a:rPr lang="en-US" altLang="zh-CN" dirty="0"/>
              <a:t>8282</a:t>
            </a:r>
            <a:r>
              <a:rPr lang="zh-CN" altLang="en-US" dirty="0"/>
              <a:t>。</a:t>
            </a:r>
            <a:br>
              <a:rPr lang="zh-CN" altLang="en-US" dirty="0"/>
            </a:br>
            <a:r>
              <a:rPr lang="zh-CN" altLang="en-US" dirty="0"/>
              <a:t>　　</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76</a:t>
            </a:fld>
            <a:endParaRPr lang="en-US" altLang="zh-CN" dirty="0"/>
          </a:p>
        </p:txBody>
      </p:sp>
    </p:spTree>
    <p:extLst>
      <p:ext uri="{BB962C8B-B14F-4D97-AF65-F5344CB8AC3E}">
        <p14:creationId xmlns:p14="http://schemas.microsoft.com/office/powerpoint/2010/main" val="3186680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3 </a:t>
            </a:r>
            <a:r>
              <a:rPr lang="zh-CN" altLang="en-US" sz="2800" b="1" dirty="0" smtClean="0"/>
              <a:t>最小模式 </a:t>
            </a:r>
            <a:r>
              <a:rPr lang="en-US" altLang="zh-CN" sz="2800" b="1" dirty="0" smtClean="0"/>
              <a:t>——</a:t>
            </a:r>
            <a:r>
              <a:rPr lang="zh-CN" altLang="en-US" sz="2800" b="1" dirty="0" smtClean="0"/>
              <a:t>地址总线的生成</a:t>
            </a:r>
            <a:endParaRPr lang="en-US" altLang="zh-CN" sz="2800" b="1" dirty="0" smtClean="0"/>
          </a:p>
          <a:p>
            <a:pPr eaLnBrk="1" hangingPunct="1">
              <a:buNone/>
            </a:pPr>
            <a:r>
              <a:rPr lang="zh-CN" altLang="en-US" dirty="0"/>
              <a:t>　　地址锁存器</a:t>
            </a:r>
            <a:r>
              <a:rPr lang="en-US" altLang="zh-CN" dirty="0"/>
              <a:t>8282</a:t>
            </a:r>
            <a:r>
              <a:rPr lang="zh-CN" altLang="en-US" dirty="0"/>
              <a:t>相当于</a:t>
            </a:r>
            <a:r>
              <a:rPr lang="en-US" altLang="zh-CN" dirty="0"/>
              <a:t>8</a:t>
            </a:r>
            <a:r>
              <a:rPr lang="zh-CN" altLang="en-US" dirty="0"/>
              <a:t>个</a:t>
            </a:r>
            <a:r>
              <a:rPr lang="en-US" altLang="zh-CN" dirty="0"/>
              <a:t>D</a:t>
            </a:r>
            <a:r>
              <a:rPr lang="zh-CN" altLang="en-US" dirty="0"/>
              <a:t>触发器。 从真值表可以看出，当</a:t>
            </a:r>
            <a:r>
              <a:rPr lang="en-US" altLang="zh-CN" dirty="0" err="1"/>
              <a:t>OE</a:t>
            </a:r>
            <a:r>
              <a:rPr lang="en-US" altLang="zh-CN" dirty="0"/>
              <a:t>#</a:t>
            </a:r>
            <a:r>
              <a:rPr lang="zh-CN" altLang="en-US" dirty="0"/>
              <a:t>为高，</a:t>
            </a:r>
            <a:r>
              <a:rPr lang="en-US" altLang="zh-CN" dirty="0" err="1"/>
              <a:t>DO7</a:t>
            </a:r>
            <a:r>
              <a:rPr lang="zh-CN" altLang="en-US" dirty="0"/>
              <a:t>～</a:t>
            </a:r>
            <a:r>
              <a:rPr lang="en-US" altLang="zh-CN" dirty="0" err="1"/>
              <a:t>DO0</a:t>
            </a:r>
            <a:r>
              <a:rPr lang="zh-CN" altLang="en-US" dirty="0"/>
              <a:t>为高阻状态。当</a:t>
            </a:r>
            <a:r>
              <a:rPr lang="en-US" altLang="zh-CN" dirty="0" err="1"/>
              <a:t>OE</a:t>
            </a:r>
            <a:r>
              <a:rPr lang="en-US" altLang="zh-CN" dirty="0"/>
              <a:t>#</a:t>
            </a:r>
            <a:r>
              <a:rPr lang="zh-CN" altLang="en-US" dirty="0"/>
              <a:t>为低</a:t>
            </a:r>
            <a:r>
              <a:rPr lang="en-US" altLang="zh-CN" dirty="0" err="1"/>
              <a:t>STB</a:t>
            </a:r>
            <a:r>
              <a:rPr lang="zh-CN" altLang="en-US" dirty="0"/>
              <a:t>为高时，</a:t>
            </a:r>
            <a:r>
              <a:rPr lang="en-US" altLang="zh-CN" dirty="0"/>
              <a:t>8282</a:t>
            </a:r>
            <a:r>
              <a:rPr lang="zh-CN" altLang="en-US" dirty="0"/>
              <a:t>的输出等于输入， </a:t>
            </a:r>
            <a:r>
              <a:rPr lang="en-US" altLang="zh-CN" dirty="0"/>
              <a:t>8282</a:t>
            </a:r>
            <a:r>
              <a:rPr lang="zh-CN" altLang="en-US" dirty="0"/>
              <a:t>的输出信号</a:t>
            </a:r>
            <a:r>
              <a:rPr lang="en-US" altLang="zh-CN" dirty="0" err="1"/>
              <a:t>DO7</a:t>
            </a:r>
            <a:r>
              <a:rPr lang="zh-CN" altLang="en-US" dirty="0"/>
              <a:t>～</a:t>
            </a:r>
            <a:r>
              <a:rPr lang="en-US" altLang="zh-CN" dirty="0" err="1"/>
              <a:t>DO0</a:t>
            </a:r>
            <a:r>
              <a:rPr lang="zh-CN" altLang="en-US" dirty="0"/>
              <a:t>与输入信号</a:t>
            </a:r>
            <a:r>
              <a:rPr lang="en-US" altLang="zh-CN" dirty="0" err="1"/>
              <a:t>DI7</a:t>
            </a:r>
            <a:r>
              <a:rPr lang="zh-CN" altLang="en-US" dirty="0"/>
              <a:t>～</a:t>
            </a:r>
            <a:r>
              <a:rPr lang="en-US" altLang="zh-CN" dirty="0" err="1"/>
              <a:t>DI0</a:t>
            </a:r>
            <a:r>
              <a:rPr lang="zh-CN" altLang="en-US" dirty="0"/>
              <a:t>相等。当</a:t>
            </a:r>
            <a:r>
              <a:rPr lang="en-US" altLang="zh-CN" dirty="0" err="1"/>
              <a:t>STB</a:t>
            </a:r>
            <a:r>
              <a:rPr lang="zh-CN" altLang="en-US" dirty="0"/>
              <a:t>由 高变低，信号被锁存。</a:t>
            </a:r>
            <a:r>
              <a:rPr lang="en-US" altLang="zh-CN" dirty="0" err="1"/>
              <a:t>OE</a:t>
            </a:r>
            <a:r>
              <a:rPr lang="en-US" altLang="zh-CN" dirty="0"/>
              <a:t>#</a:t>
            </a:r>
            <a:r>
              <a:rPr lang="zh-CN" altLang="en-US" dirty="0"/>
              <a:t>为高电平时，</a:t>
            </a:r>
            <a:r>
              <a:rPr lang="en-US" altLang="zh-CN" dirty="0"/>
              <a:t>8282</a:t>
            </a:r>
            <a:r>
              <a:rPr lang="zh-CN" altLang="en-US" dirty="0"/>
              <a:t>的输出为高阻态，</a:t>
            </a:r>
            <a:r>
              <a:rPr lang="en-US" altLang="zh-CN" dirty="0" err="1"/>
              <a:t>OE</a:t>
            </a:r>
            <a:r>
              <a:rPr lang="en-US" altLang="zh-CN" dirty="0"/>
              <a:t>#</a:t>
            </a:r>
            <a:r>
              <a:rPr lang="zh-CN" altLang="en-US" dirty="0"/>
              <a:t>为低，</a:t>
            </a:r>
            <a:r>
              <a:rPr lang="en-US" altLang="zh-CN" dirty="0" err="1"/>
              <a:t>DO7</a:t>
            </a:r>
            <a:r>
              <a:rPr lang="zh-CN" altLang="en-US" dirty="0"/>
              <a:t>～</a:t>
            </a:r>
            <a:r>
              <a:rPr lang="en-US" altLang="zh-CN" dirty="0" err="1"/>
              <a:t>DO0</a:t>
            </a:r>
            <a:r>
              <a:rPr lang="zh-CN" altLang="en-US" dirty="0"/>
              <a:t>有效。</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77</a:t>
            </a:fld>
            <a:endParaRPr lang="en-US" altLang="zh-CN" dirty="0"/>
          </a:p>
        </p:txBody>
      </p:sp>
    </p:spTree>
    <p:extLst>
      <p:ext uri="{BB962C8B-B14F-4D97-AF65-F5344CB8AC3E}">
        <p14:creationId xmlns:p14="http://schemas.microsoft.com/office/powerpoint/2010/main" val="1397716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3 </a:t>
            </a:r>
            <a:r>
              <a:rPr lang="zh-CN" altLang="en-US" sz="2800" b="1" dirty="0" smtClean="0"/>
              <a:t>最小模式 </a:t>
            </a:r>
            <a:r>
              <a:rPr lang="en-US" altLang="zh-CN" sz="2800" b="1" dirty="0" smtClean="0"/>
              <a:t>——</a:t>
            </a:r>
            <a:r>
              <a:rPr lang="zh-CN" altLang="en-US" sz="2800" b="1" dirty="0" smtClean="0"/>
              <a:t>地址总线的生成</a:t>
            </a:r>
            <a:endParaRPr lang="en-US" altLang="zh-CN" sz="2800" b="1" dirty="0" smtClean="0"/>
          </a:p>
          <a:p>
            <a:pPr eaLnBrk="1" hangingPunct="1">
              <a:buNone/>
            </a:pPr>
            <a:r>
              <a:rPr lang="zh-CN" altLang="en-US" dirty="0"/>
              <a:t>　　以其中的第一个</a:t>
            </a:r>
            <a:r>
              <a:rPr lang="en-US" altLang="zh-CN" dirty="0"/>
              <a:t>8282</a:t>
            </a:r>
            <a:r>
              <a:rPr lang="zh-CN" altLang="en-US" dirty="0"/>
              <a:t>为例，不难看出，只要将</a:t>
            </a:r>
            <a:r>
              <a:rPr lang="en-US" altLang="zh-CN" dirty="0"/>
              <a:t>8282</a:t>
            </a:r>
            <a:r>
              <a:rPr lang="zh-CN" altLang="en-US" dirty="0"/>
              <a:t>的</a:t>
            </a:r>
            <a:r>
              <a:rPr lang="en-US" altLang="zh-CN" dirty="0" err="1"/>
              <a:t>DI7</a:t>
            </a:r>
            <a:r>
              <a:rPr lang="zh-CN" altLang="en-US" dirty="0"/>
              <a:t>～</a:t>
            </a:r>
            <a:r>
              <a:rPr lang="en-US" altLang="zh-CN" dirty="0" err="1"/>
              <a:t>DI0</a:t>
            </a:r>
            <a:r>
              <a:rPr lang="zh-CN" altLang="en-US" dirty="0"/>
              <a:t>与</a:t>
            </a:r>
            <a:r>
              <a:rPr lang="en-US" altLang="zh-CN" dirty="0" err="1"/>
              <a:t>8086CPU</a:t>
            </a:r>
            <a:r>
              <a:rPr lang="zh-CN" altLang="en-US" dirty="0"/>
              <a:t>的</a:t>
            </a:r>
            <a:r>
              <a:rPr lang="en-US" altLang="zh-CN" dirty="0" err="1"/>
              <a:t>AD7</a:t>
            </a:r>
            <a:r>
              <a:rPr lang="zh-CN" altLang="en-US" dirty="0"/>
              <a:t>～</a:t>
            </a:r>
            <a:r>
              <a:rPr lang="en-US" altLang="zh-CN" dirty="0" err="1"/>
              <a:t>AD0</a:t>
            </a:r>
            <a:r>
              <a:rPr lang="zh-CN" altLang="en-US" dirty="0"/>
              <a:t>相连，锁存号</a:t>
            </a:r>
            <a:r>
              <a:rPr lang="en-US" altLang="zh-CN" dirty="0" err="1"/>
              <a:t>STB</a:t>
            </a:r>
            <a:r>
              <a:rPr lang="zh-CN" altLang="en-US" dirty="0"/>
              <a:t>与</a:t>
            </a:r>
            <a:r>
              <a:rPr lang="en-US" altLang="zh-CN" dirty="0"/>
              <a:t>CPU</a:t>
            </a:r>
            <a:r>
              <a:rPr lang="zh-CN" altLang="en-US" dirty="0"/>
              <a:t>的</a:t>
            </a:r>
            <a:r>
              <a:rPr lang="en-US" altLang="zh-CN" dirty="0"/>
              <a:t>ALE</a:t>
            </a:r>
            <a:r>
              <a:rPr lang="zh-CN" altLang="en-US" dirty="0"/>
              <a:t>端相连。就可实现地址锁存的功能。而输出允许信号</a:t>
            </a:r>
            <a:r>
              <a:rPr lang="en-US" altLang="zh-CN" dirty="0" err="1"/>
              <a:t>OE</a:t>
            </a:r>
            <a:r>
              <a:rPr lang="en-US" altLang="zh-CN" dirty="0"/>
              <a:t>#</a:t>
            </a:r>
            <a:r>
              <a:rPr lang="zh-CN" altLang="en-US" dirty="0"/>
              <a:t>为什么直接接地？</a:t>
            </a:r>
          </a:p>
          <a:p>
            <a:pPr eaLnBrk="1" hangingPunct="1">
              <a:buNone/>
            </a:pPr>
            <a:r>
              <a:rPr lang="zh-CN" altLang="en-US" dirty="0"/>
              <a:t>      因为</a:t>
            </a:r>
            <a:r>
              <a:rPr lang="en-US" altLang="zh-CN" dirty="0" err="1"/>
              <a:t>OE</a:t>
            </a:r>
            <a:r>
              <a:rPr lang="en-US" altLang="zh-CN" dirty="0"/>
              <a:t>#</a:t>
            </a:r>
            <a:r>
              <a:rPr lang="zh-CN" altLang="en-US" dirty="0"/>
              <a:t>直接接地表示输出允许地址信号一直有效（无高阻态）， 在不带</a:t>
            </a:r>
            <a:r>
              <a:rPr lang="en-US" altLang="zh-CN" dirty="0"/>
              <a:t>DMA</a:t>
            </a:r>
            <a:r>
              <a:rPr lang="zh-CN" altLang="en-US" dirty="0"/>
              <a:t>的单处理器系统中，完全可以这样处理。与此类似，第二、第三个锁存器的连接基本相同</a:t>
            </a:r>
            <a:r>
              <a:rPr lang="zh-CN" altLang="en-US" dirty="0" smtClean="0"/>
              <a:t>。</a:t>
            </a: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78</a:t>
            </a:fld>
            <a:endParaRPr lang="en-US" altLang="zh-CN" dirty="0"/>
          </a:p>
        </p:txBody>
      </p:sp>
      <p:pic>
        <p:nvPicPr>
          <p:cNvPr id="5"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7623" y="1988840"/>
            <a:ext cx="6939171"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5945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3 </a:t>
            </a:r>
            <a:r>
              <a:rPr lang="zh-CN" altLang="en-US" sz="2800" b="1" dirty="0" smtClean="0"/>
              <a:t>最小模式 </a:t>
            </a:r>
            <a:r>
              <a:rPr lang="en-US" altLang="zh-CN" sz="2800" b="1" dirty="0" smtClean="0"/>
              <a:t>——</a:t>
            </a:r>
            <a:r>
              <a:rPr lang="zh-CN" altLang="en-US" sz="2800" b="1" dirty="0" smtClean="0"/>
              <a:t>典型配置</a:t>
            </a:r>
            <a:endParaRPr lang="en-US" altLang="zh-CN" sz="2800" b="1" dirty="0" smtClean="0"/>
          </a:p>
          <a:p>
            <a:pPr eaLnBrk="1" hangingPunct="1">
              <a:buNone/>
            </a:pPr>
            <a:r>
              <a:rPr lang="zh-CN" altLang="en-US" dirty="0"/>
              <a:t>　　 当一个系统中所含的外设接口较多时，</a:t>
            </a:r>
            <a:r>
              <a:rPr lang="zh-CN" altLang="en-US" b="1" dirty="0">
                <a:solidFill>
                  <a:srgbClr val="FF3300"/>
                </a:solidFill>
              </a:rPr>
              <a:t>数据总线</a:t>
            </a:r>
            <a:r>
              <a:rPr lang="zh-CN" altLang="en-US" dirty="0"/>
              <a:t>上需要有发送器和接收器来增加总线的驱动能力。发送器和接收器可简称为收发器，也常称为总线驱动器。典型的收发器为</a:t>
            </a:r>
            <a:r>
              <a:rPr lang="en-US" altLang="zh-CN" dirty="0"/>
              <a:t>8</a:t>
            </a:r>
            <a:r>
              <a:rPr lang="zh-CN" altLang="en-US" dirty="0"/>
              <a:t>位的</a:t>
            </a:r>
            <a:r>
              <a:rPr lang="en-US" altLang="zh-CN" dirty="0"/>
              <a:t>8286</a:t>
            </a:r>
            <a:r>
              <a:rPr lang="zh-CN" altLang="en-US" dirty="0"/>
              <a:t>。在最小模式的系统中，</a:t>
            </a:r>
            <a:r>
              <a:rPr lang="zh-CN" altLang="en-US" b="1" dirty="0">
                <a:solidFill>
                  <a:srgbClr val="FF3300"/>
                </a:solidFill>
              </a:rPr>
              <a:t>控制总线</a:t>
            </a:r>
            <a:r>
              <a:rPr lang="zh-CN" altLang="en-US" dirty="0"/>
              <a:t>一般不需要总线收发器驱动，但如果系统中存储器和外设接口芯片较多，也可以使用总线收发器。</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79</a:t>
            </a:fld>
            <a:endParaRPr lang="en-US" altLang="zh-CN" dirty="0"/>
          </a:p>
        </p:txBody>
      </p:sp>
      <p:pic>
        <p:nvPicPr>
          <p:cNvPr id="5" name="Picture 2" descr="http://kjwy.5any.com/wjjkjyy/content/ch02/images/tp2-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8740" y="2006480"/>
            <a:ext cx="4176464" cy="397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45741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fld id="{8B8013CD-EC69-430F-8560-47F74A4094E0}" type="slidenum">
              <a:rPr lang="en-US" altLang="zh-CN" sz="1200" smtClean="0"/>
              <a:pPr/>
              <a:t>8</a:t>
            </a:fld>
            <a:endParaRPr lang="en-US" altLang="zh-CN" sz="1200" smtClean="0"/>
          </a:p>
        </p:txBody>
      </p:sp>
      <p:sp>
        <p:nvSpPr>
          <p:cNvPr id="3" name="内容占位符 2"/>
          <p:cNvSpPr>
            <a:spLocks noGrp="1"/>
          </p:cNvSpPr>
          <p:nvPr>
            <p:ph sz="quarter" idx="1"/>
          </p:nvPr>
        </p:nvSpPr>
        <p:spPr>
          <a:xfrm>
            <a:off x="574204" y="1052737"/>
            <a:ext cx="7963371" cy="5400600"/>
          </a:xfrm>
        </p:spPr>
        <p:txBody>
          <a:bodyPr>
            <a:noAutofit/>
          </a:bodyPr>
          <a:lstStyle/>
          <a:p>
            <a:pPr indent="0">
              <a:buNone/>
              <a:defRPr/>
            </a:pPr>
            <a:r>
              <a:rPr lang="zh-CN" altLang="zh-CN" sz="2800" b="1" dirty="0"/>
              <a:t>寄存器</a:t>
            </a:r>
            <a:r>
              <a:rPr lang="zh-CN" altLang="zh-CN" sz="2800" b="1" dirty="0" smtClean="0"/>
              <a:t>分类</a:t>
            </a:r>
            <a:endParaRPr lang="en-US" altLang="zh-CN" sz="2800" b="1" dirty="0" smtClean="0"/>
          </a:p>
          <a:p>
            <a:pPr indent="0">
              <a:buNone/>
              <a:defRPr/>
            </a:pPr>
            <a:r>
              <a:rPr lang="zh-CN" altLang="zh-CN" dirty="0" smtClean="0"/>
              <a:t>寄存器</a:t>
            </a:r>
            <a:r>
              <a:rPr lang="zh-CN" altLang="zh-CN" dirty="0"/>
              <a:t>按其功能可分为</a:t>
            </a:r>
            <a:r>
              <a:rPr lang="zh-CN" altLang="zh-CN" dirty="0">
                <a:solidFill>
                  <a:srgbClr val="FF0000"/>
                </a:solidFill>
              </a:rPr>
              <a:t>数码寄存器</a:t>
            </a:r>
            <a:r>
              <a:rPr lang="zh-CN" altLang="zh-CN" dirty="0"/>
              <a:t>和</a:t>
            </a:r>
            <a:r>
              <a:rPr lang="zh-CN" altLang="zh-CN" dirty="0">
                <a:solidFill>
                  <a:srgbClr val="FF0000"/>
                </a:solidFill>
              </a:rPr>
              <a:t>移位寄存器。</a:t>
            </a:r>
          </a:p>
          <a:p>
            <a:pPr marL="0" indent="0">
              <a:buFont typeface="Wingdings" panose="05000000000000000000" pitchFamily="2" charset="2"/>
              <a:buNone/>
              <a:defRPr/>
            </a:pPr>
            <a:r>
              <a:rPr lang="en-US" altLang="zh-CN" dirty="0" smtClean="0"/>
              <a:t>2. </a:t>
            </a:r>
            <a:r>
              <a:rPr lang="zh-CN" altLang="zh-CN" dirty="0" smtClean="0"/>
              <a:t>移位寄存器</a:t>
            </a:r>
            <a:r>
              <a:rPr lang="zh-CN" altLang="zh-CN" dirty="0"/>
              <a:t>是能够</a:t>
            </a:r>
            <a:r>
              <a:rPr lang="zh-CN" altLang="zh-CN" dirty="0">
                <a:solidFill>
                  <a:srgbClr val="FF0000"/>
                </a:solidFill>
              </a:rPr>
              <a:t>存放</a:t>
            </a:r>
            <a:r>
              <a:rPr lang="zh-CN" altLang="zh-CN" dirty="0"/>
              <a:t>数码，并在脉冲作用下数码</a:t>
            </a:r>
            <a:r>
              <a:rPr lang="zh-CN" altLang="zh-CN" dirty="0" smtClean="0"/>
              <a:t>能够</a:t>
            </a:r>
            <a:r>
              <a:rPr lang="en-US" altLang="zh-CN" dirty="0" smtClean="0"/>
              <a:t>   </a:t>
            </a:r>
            <a:r>
              <a:rPr lang="zh-CN" altLang="zh-CN" dirty="0" smtClean="0">
                <a:solidFill>
                  <a:srgbClr val="FF0000"/>
                </a:solidFill>
              </a:rPr>
              <a:t>依次</a:t>
            </a:r>
            <a:r>
              <a:rPr lang="zh-CN" altLang="zh-CN" dirty="0">
                <a:solidFill>
                  <a:srgbClr val="FF0000"/>
                </a:solidFill>
              </a:rPr>
              <a:t>左右移动</a:t>
            </a:r>
            <a:r>
              <a:rPr lang="zh-CN" altLang="zh-CN" dirty="0"/>
              <a:t>的寄存器</a:t>
            </a:r>
            <a:r>
              <a:rPr lang="zh-CN" altLang="zh-CN" dirty="0" smtClean="0"/>
              <a:t>。</a:t>
            </a:r>
            <a:endParaRPr lang="en-US" altLang="zh-CN" dirty="0" smtClean="0"/>
          </a:p>
          <a:p>
            <a:pPr>
              <a:defRPr/>
            </a:pPr>
            <a:r>
              <a:rPr lang="zh-CN" altLang="zh-CN" dirty="0" smtClean="0"/>
              <a:t>按</a:t>
            </a:r>
            <a:r>
              <a:rPr lang="zh-CN" altLang="zh-CN" dirty="0"/>
              <a:t>移位方式可以分为</a:t>
            </a:r>
            <a:r>
              <a:rPr lang="zh-CN" altLang="zh-CN" dirty="0">
                <a:solidFill>
                  <a:srgbClr val="FF0000"/>
                </a:solidFill>
              </a:rPr>
              <a:t>单向</a:t>
            </a:r>
            <a:r>
              <a:rPr lang="zh-CN" altLang="zh-CN" dirty="0"/>
              <a:t>移位寄存器和</a:t>
            </a:r>
            <a:r>
              <a:rPr lang="zh-CN" altLang="zh-CN" dirty="0">
                <a:solidFill>
                  <a:srgbClr val="FF0000"/>
                </a:solidFill>
              </a:rPr>
              <a:t>双向</a:t>
            </a:r>
            <a:r>
              <a:rPr lang="zh-CN" altLang="zh-CN" dirty="0" smtClean="0"/>
              <a:t>移位寄存器</a:t>
            </a:r>
            <a:r>
              <a:rPr lang="zh-CN" altLang="en-US" dirty="0" smtClean="0"/>
              <a:t>。</a:t>
            </a:r>
            <a:endParaRPr lang="en-US" altLang="zh-CN" dirty="0" smtClean="0"/>
          </a:p>
          <a:p>
            <a:pPr>
              <a:defRPr/>
            </a:pPr>
            <a:r>
              <a:rPr lang="zh-CN" altLang="zh-CN" dirty="0" smtClean="0"/>
              <a:t>数据输入</a:t>
            </a:r>
            <a:r>
              <a:rPr lang="zh-CN" altLang="zh-CN" dirty="0"/>
              <a:t>、输出方式为</a:t>
            </a:r>
            <a:r>
              <a:rPr lang="zh-CN" altLang="zh-CN" dirty="0">
                <a:solidFill>
                  <a:srgbClr val="FF0000"/>
                </a:solidFill>
              </a:rPr>
              <a:t>串入、并出</a:t>
            </a:r>
            <a:r>
              <a:rPr lang="zh-CN" altLang="zh-CN" dirty="0"/>
              <a:t>形式或为</a:t>
            </a:r>
            <a:r>
              <a:rPr lang="zh-CN" altLang="zh-CN" dirty="0">
                <a:solidFill>
                  <a:srgbClr val="FF0000"/>
                </a:solidFill>
              </a:rPr>
              <a:t>串入、串出</a:t>
            </a:r>
            <a:r>
              <a:rPr lang="zh-CN" altLang="zh-CN" dirty="0"/>
              <a:t>形式。</a:t>
            </a:r>
          </a:p>
          <a:p>
            <a:pPr>
              <a:defRPr/>
            </a:pPr>
            <a:endParaRPr lang="zh-CN" altLang="en-US" sz="2400" dirty="0"/>
          </a:p>
        </p:txBody>
      </p:sp>
      <p:sp>
        <p:nvSpPr>
          <p:cNvPr id="5" name="Rectangle 2"/>
          <p:cNvSpPr txBox="1">
            <a:spLocks noChangeArrowheads="1"/>
          </p:cNvSpPr>
          <p:nvPr/>
        </p:nvSpPr>
        <p:spPr bwMode="auto">
          <a:xfrm>
            <a:off x="574204" y="188640"/>
            <a:ext cx="8001000" cy="679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2800" b="1">
                <a:solidFill>
                  <a:srgbClr val="800000"/>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2pPr>
            <a:lvl3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3pPr>
            <a:lvl4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4pPr>
            <a:lvl5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5pPr>
            <a:lvl6pPr marL="457200" algn="l" rtl="0" fontAlgn="base">
              <a:spcBef>
                <a:spcPct val="0"/>
              </a:spcBef>
              <a:spcAft>
                <a:spcPct val="0"/>
              </a:spcAft>
              <a:defRPr kumimoji="1" sz="2800" b="1">
                <a:solidFill>
                  <a:srgbClr val="800000"/>
                </a:solidFill>
                <a:latin typeface="Batang" pitchFamily="18" charset="-127"/>
                <a:ea typeface="宋体" pitchFamily="2" charset="-122"/>
              </a:defRPr>
            </a:lvl6pPr>
            <a:lvl7pPr marL="914400" algn="l" rtl="0" fontAlgn="base">
              <a:spcBef>
                <a:spcPct val="0"/>
              </a:spcBef>
              <a:spcAft>
                <a:spcPct val="0"/>
              </a:spcAft>
              <a:defRPr kumimoji="1" sz="2800" b="1">
                <a:solidFill>
                  <a:srgbClr val="800000"/>
                </a:solidFill>
                <a:latin typeface="Batang" pitchFamily="18" charset="-127"/>
                <a:ea typeface="宋体" pitchFamily="2" charset="-122"/>
              </a:defRPr>
            </a:lvl7pPr>
            <a:lvl8pPr marL="1371600" algn="l" rtl="0" fontAlgn="base">
              <a:spcBef>
                <a:spcPct val="0"/>
              </a:spcBef>
              <a:spcAft>
                <a:spcPct val="0"/>
              </a:spcAft>
              <a:defRPr kumimoji="1" sz="2800" b="1">
                <a:solidFill>
                  <a:srgbClr val="800000"/>
                </a:solidFill>
                <a:latin typeface="Batang" pitchFamily="18" charset="-127"/>
                <a:ea typeface="宋体" pitchFamily="2" charset="-122"/>
              </a:defRPr>
            </a:lvl8pPr>
            <a:lvl9pPr marL="1828800" algn="l" rtl="0" fontAlgn="base">
              <a:spcBef>
                <a:spcPct val="0"/>
              </a:spcBef>
              <a:spcAft>
                <a:spcPct val="0"/>
              </a:spcAft>
              <a:defRPr kumimoji="1" sz="2800" b="1">
                <a:solidFill>
                  <a:srgbClr val="800000"/>
                </a:solidFill>
                <a:latin typeface="Batang" pitchFamily="18" charset="-127"/>
                <a:ea typeface="宋体" pitchFamily="2" charset="-122"/>
              </a:defRPr>
            </a:lvl9pPr>
          </a:lstStyle>
          <a:p>
            <a:pPr eaLnBrk="1" hangingPunct="1">
              <a:buFont typeface="Wingdings" panose="05000000000000000000" pitchFamily="2" charset="2"/>
              <a:buNone/>
            </a:pPr>
            <a:r>
              <a:rPr lang="en-US" altLang="zh-CN" kern="0" smtClean="0"/>
              <a:t>2.1  8086</a:t>
            </a:r>
            <a:r>
              <a:rPr lang="zh-CN" altLang="en-US" kern="0" smtClean="0"/>
              <a:t>的编程结构</a:t>
            </a:r>
            <a:endParaRPr lang="zh-CN" altLang="en-US" kern="0" dirty="0"/>
          </a:p>
        </p:txBody>
      </p:sp>
    </p:spTree>
    <p:extLst>
      <p:ext uri="{BB962C8B-B14F-4D97-AF65-F5344CB8AC3E}">
        <p14:creationId xmlns:p14="http://schemas.microsoft.com/office/powerpoint/2010/main" val="8920165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3 </a:t>
            </a:r>
            <a:r>
              <a:rPr lang="zh-CN" altLang="en-US" sz="2800" b="1" dirty="0" smtClean="0"/>
              <a:t>最小模式 </a:t>
            </a:r>
            <a:r>
              <a:rPr lang="en-US" altLang="zh-CN" sz="2800" b="1" dirty="0"/>
              <a:t>——8286</a:t>
            </a:r>
            <a:r>
              <a:rPr lang="zh-CN" altLang="en-US" sz="2800" b="1" dirty="0"/>
              <a:t>的逻辑结构及其与</a:t>
            </a:r>
            <a:r>
              <a:rPr lang="en-US" altLang="zh-CN" sz="2800" b="1" dirty="0"/>
              <a:t>8086</a:t>
            </a:r>
            <a:r>
              <a:rPr lang="zh-CN" altLang="en-US" sz="2800" b="1" dirty="0"/>
              <a:t>的连接</a:t>
            </a:r>
          </a:p>
          <a:p>
            <a:pPr eaLnBrk="1" hangingPunct="1">
              <a:buNone/>
            </a:pPr>
            <a:r>
              <a:rPr lang="zh-CN" altLang="en-US" dirty="0"/>
              <a:t>　　 当一个系统中所含的外设接口较多时，</a:t>
            </a:r>
            <a:r>
              <a:rPr lang="zh-CN" altLang="en-US" b="1" dirty="0">
                <a:solidFill>
                  <a:srgbClr val="FF3300"/>
                </a:solidFill>
              </a:rPr>
              <a:t>数据总线</a:t>
            </a:r>
            <a:r>
              <a:rPr lang="zh-CN" altLang="en-US" dirty="0"/>
              <a:t>上需要有发送器和接收器来增加总线的驱动能力。发送器和接收器可简称为收发器，也常称为总线驱动器。典型的收发器为</a:t>
            </a:r>
            <a:r>
              <a:rPr lang="en-US" altLang="zh-CN" dirty="0"/>
              <a:t>8</a:t>
            </a:r>
            <a:r>
              <a:rPr lang="zh-CN" altLang="en-US" dirty="0"/>
              <a:t>位的</a:t>
            </a:r>
            <a:r>
              <a:rPr lang="en-US" altLang="zh-CN" dirty="0"/>
              <a:t>8286</a:t>
            </a:r>
            <a:r>
              <a:rPr lang="zh-CN" altLang="en-US" dirty="0"/>
              <a:t>。在最小模式的系统中，</a:t>
            </a:r>
            <a:r>
              <a:rPr lang="zh-CN" altLang="en-US" b="1" dirty="0">
                <a:solidFill>
                  <a:srgbClr val="FF3300"/>
                </a:solidFill>
              </a:rPr>
              <a:t>控制总线</a:t>
            </a:r>
            <a:r>
              <a:rPr lang="zh-CN" altLang="en-US" dirty="0"/>
              <a:t>一般不需要总线收发器驱动，但如果系统中存储器和外设接口芯片较多，也可以使用总线收发器。</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80</a:t>
            </a:fld>
            <a:endParaRPr lang="en-US" altLang="zh-CN" dirty="0"/>
          </a:p>
        </p:txBody>
      </p:sp>
    </p:spTree>
    <p:extLst>
      <p:ext uri="{BB962C8B-B14F-4D97-AF65-F5344CB8AC3E}">
        <p14:creationId xmlns:p14="http://schemas.microsoft.com/office/powerpoint/2010/main" val="430924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3 </a:t>
            </a:r>
            <a:r>
              <a:rPr lang="zh-CN" altLang="en-US" sz="2800" b="1" dirty="0" smtClean="0"/>
              <a:t>最小模式 </a:t>
            </a:r>
            <a:r>
              <a:rPr lang="en-US" altLang="zh-CN" sz="2800" b="1" dirty="0"/>
              <a:t>——8286</a:t>
            </a:r>
            <a:r>
              <a:rPr lang="zh-CN" altLang="en-US" sz="2800" b="1" dirty="0"/>
              <a:t>的逻辑结构及其与</a:t>
            </a:r>
            <a:r>
              <a:rPr lang="en-US" altLang="zh-CN" sz="2800" b="1" dirty="0"/>
              <a:t>8086</a:t>
            </a:r>
            <a:r>
              <a:rPr lang="zh-CN" altLang="en-US" sz="2800" b="1" dirty="0"/>
              <a:t>的连接</a:t>
            </a:r>
          </a:p>
          <a:p>
            <a:pPr eaLnBrk="1" hangingPunct="1">
              <a:buNone/>
            </a:pPr>
            <a:r>
              <a:rPr lang="zh-CN" altLang="en-US" dirty="0"/>
              <a:t>　　一般将具有数据发送器和接收器驱动器简称为数据收发器，典型的数据收发器为</a:t>
            </a:r>
            <a:r>
              <a:rPr lang="en-US" altLang="zh-CN" dirty="0"/>
              <a:t>8286</a:t>
            </a:r>
            <a:r>
              <a:rPr lang="zh-CN" altLang="en-US" dirty="0"/>
              <a:t>。</a:t>
            </a:r>
            <a:r>
              <a:rPr lang="en-US" altLang="zh-CN" dirty="0"/>
              <a:t>8286</a:t>
            </a:r>
            <a:r>
              <a:rPr lang="zh-CN" altLang="en-US" dirty="0"/>
              <a:t>具有两组对称的双向数据引线</a:t>
            </a:r>
            <a:r>
              <a:rPr lang="en-US" altLang="zh-CN" dirty="0" err="1"/>
              <a:t>A7</a:t>
            </a:r>
            <a:r>
              <a:rPr lang="zh-CN" altLang="en-US" dirty="0"/>
              <a:t>～</a:t>
            </a:r>
            <a:r>
              <a:rPr lang="en-US" altLang="zh-CN" dirty="0" err="1"/>
              <a:t>A0</a:t>
            </a:r>
            <a:r>
              <a:rPr lang="zh-CN" altLang="en-US" dirty="0"/>
              <a:t>和</a:t>
            </a:r>
            <a:r>
              <a:rPr lang="en-US" altLang="zh-CN" dirty="0" err="1"/>
              <a:t>B7</a:t>
            </a:r>
            <a:r>
              <a:rPr lang="zh-CN" altLang="en-US" dirty="0"/>
              <a:t>～</a:t>
            </a:r>
            <a:r>
              <a:rPr lang="en-US" altLang="zh-CN" dirty="0" err="1"/>
              <a:t>B0</a:t>
            </a:r>
            <a:r>
              <a:rPr lang="zh-CN" altLang="en-US" dirty="0"/>
              <a:t>，它们既可做输入又可做输出，作为输出时具有三态功能。也就是说，可以安排数据从</a:t>
            </a:r>
            <a:r>
              <a:rPr lang="en-US" altLang="zh-CN" dirty="0" err="1"/>
              <a:t>A7</a:t>
            </a:r>
            <a:r>
              <a:rPr lang="zh-CN" altLang="en-US" dirty="0"/>
              <a:t>～</a:t>
            </a:r>
            <a:r>
              <a:rPr lang="en-US" altLang="zh-CN" dirty="0" err="1"/>
              <a:t>A0</a:t>
            </a:r>
            <a:r>
              <a:rPr lang="zh-CN" altLang="en-US" dirty="0"/>
              <a:t>输入， 从</a:t>
            </a:r>
            <a:r>
              <a:rPr lang="en-US" altLang="zh-CN" dirty="0" err="1"/>
              <a:t>B7</a:t>
            </a:r>
            <a:r>
              <a:rPr lang="zh-CN" altLang="en-US" dirty="0"/>
              <a:t>～</a:t>
            </a:r>
            <a:r>
              <a:rPr lang="en-US" altLang="zh-CN" dirty="0" err="1"/>
              <a:t>B0</a:t>
            </a:r>
            <a:r>
              <a:rPr lang="zh-CN" altLang="en-US" dirty="0"/>
              <a:t>输出；也可以安排数据从</a:t>
            </a:r>
            <a:r>
              <a:rPr lang="en-US" altLang="zh-CN" dirty="0" err="1"/>
              <a:t>B7</a:t>
            </a:r>
            <a:r>
              <a:rPr lang="zh-CN" altLang="en-US" dirty="0"/>
              <a:t>～</a:t>
            </a:r>
            <a:r>
              <a:rPr lang="en-US" altLang="zh-CN" dirty="0" err="1"/>
              <a:t>B0</a:t>
            </a:r>
            <a:r>
              <a:rPr lang="zh-CN" altLang="en-US" dirty="0"/>
              <a:t>输入，从</a:t>
            </a:r>
            <a:r>
              <a:rPr lang="en-US" altLang="zh-CN" dirty="0" err="1"/>
              <a:t>A7</a:t>
            </a:r>
            <a:r>
              <a:rPr lang="zh-CN" altLang="en-US" dirty="0"/>
              <a:t>～</a:t>
            </a:r>
            <a:r>
              <a:rPr lang="en-US" altLang="zh-CN" dirty="0" err="1"/>
              <a:t>A0</a:t>
            </a:r>
            <a:r>
              <a:rPr lang="zh-CN" altLang="en-US" dirty="0"/>
              <a:t>输出</a:t>
            </a:r>
            <a:r>
              <a:rPr lang="zh-CN" altLang="en-US" dirty="0" smtClean="0"/>
              <a:t>。</a:t>
            </a: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81</a:t>
            </a:fld>
            <a:endParaRPr lang="en-US" altLang="zh-CN" dirty="0"/>
          </a:p>
        </p:txBody>
      </p:sp>
    </p:spTree>
    <p:extLst>
      <p:ext uri="{BB962C8B-B14F-4D97-AF65-F5344CB8AC3E}">
        <p14:creationId xmlns:p14="http://schemas.microsoft.com/office/powerpoint/2010/main" val="3264341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3 </a:t>
            </a:r>
            <a:r>
              <a:rPr lang="zh-CN" altLang="en-US" sz="2800" b="1" dirty="0" smtClean="0"/>
              <a:t>最小模式 </a:t>
            </a:r>
            <a:r>
              <a:rPr lang="en-US" altLang="zh-CN" sz="2800" b="1" dirty="0"/>
              <a:t>——8286</a:t>
            </a:r>
            <a:r>
              <a:rPr lang="zh-CN" altLang="en-US" sz="2800" b="1" dirty="0"/>
              <a:t>的逻辑结构及其与</a:t>
            </a:r>
            <a:r>
              <a:rPr lang="en-US" altLang="zh-CN" sz="2800" b="1" dirty="0"/>
              <a:t>8086</a:t>
            </a:r>
            <a:r>
              <a:rPr lang="zh-CN" altLang="en-US" sz="2800" b="1" dirty="0"/>
              <a:t>的连接</a:t>
            </a:r>
          </a:p>
          <a:p>
            <a:pPr eaLnBrk="1" hangingPunct="1">
              <a:buNone/>
            </a:pPr>
            <a:r>
              <a:rPr lang="zh-CN" altLang="en-US" dirty="0"/>
              <a:t>　　</a:t>
            </a:r>
            <a:r>
              <a:rPr lang="zh-CN" altLang="en-US" dirty="0" smtClean="0"/>
              <a:t>传送</a:t>
            </a:r>
            <a:r>
              <a:rPr lang="zh-CN" altLang="en-US" dirty="0"/>
              <a:t>方向控制端</a:t>
            </a:r>
            <a:r>
              <a:rPr lang="en-US" altLang="zh-CN" dirty="0"/>
              <a:t>T</a:t>
            </a:r>
            <a:r>
              <a:rPr lang="zh-CN" altLang="en-US" dirty="0"/>
              <a:t>控制数据流向，</a:t>
            </a:r>
            <a:r>
              <a:rPr lang="en-US" altLang="zh-CN" dirty="0"/>
              <a:t>T=1</a:t>
            </a:r>
            <a:r>
              <a:rPr lang="zh-CN" altLang="en-US" dirty="0"/>
              <a:t>，数据从</a:t>
            </a:r>
            <a:r>
              <a:rPr lang="en-US" altLang="zh-CN" dirty="0" err="1"/>
              <a:t>A7</a:t>
            </a:r>
            <a:r>
              <a:rPr lang="zh-CN" altLang="en-US" dirty="0"/>
              <a:t>～</a:t>
            </a:r>
            <a:r>
              <a:rPr lang="en-US" altLang="zh-CN" dirty="0" err="1"/>
              <a:t>A0</a:t>
            </a:r>
            <a:r>
              <a:rPr lang="zh-CN" altLang="en-US" dirty="0"/>
              <a:t>流向</a:t>
            </a:r>
            <a:r>
              <a:rPr lang="en-US" altLang="zh-CN" dirty="0" err="1"/>
              <a:t>B7</a:t>
            </a:r>
            <a:r>
              <a:rPr lang="zh-CN" altLang="en-US" dirty="0"/>
              <a:t>～</a:t>
            </a:r>
            <a:r>
              <a:rPr lang="en-US" altLang="zh-CN" dirty="0" err="1"/>
              <a:t>B0</a:t>
            </a:r>
            <a:r>
              <a:rPr lang="zh-CN" altLang="en-US" dirty="0"/>
              <a:t>； </a:t>
            </a:r>
            <a:r>
              <a:rPr lang="en-US" altLang="zh-CN" dirty="0"/>
              <a:t>T=0</a:t>
            </a:r>
            <a:r>
              <a:rPr lang="zh-CN" altLang="en-US" dirty="0"/>
              <a:t>，数据从</a:t>
            </a:r>
            <a:r>
              <a:rPr lang="en-US" altLang="zh-CN" dirty="0" err="1"/>
              <a:t>B7</a:t>
            </a:r>
            <a:r>
              <a:rPr lang="zh-CN" altLang="en-US" dirty="0"/>
              <a:t>～</a:t>
            </a:r>
            <a:r>
              <a:rPr lang="en-US" altLang="zh-CN" dirty="0" err="1"/>
              <a:t>B0</a:t>
            </a:r>
            <a:r>
              <a:rPr lang="zh-CN" altLang="en-US" dirty="0"/>
              <a:t>流向</a:t>
            </a:r>
            <a:r>
              <a:rPr lang="en-US" altLang="zh-CN" dirty="0" err="1"/>
              <a:t>A7</a:t>
            </a:r>
            <a:r>
              <a:rPr lang="zh-CN" altLang="en-US" dirty="0"/>
              <a:t>～</a:t>
            </a:r>
            <a:r>
              <a:rPr lang="en-US" altLang="zh-CN" dirty="0" err="1"/>
              <a:t>A0</a:t>
            </a:r>
            <a:r>
              <a:rPr lang="zh-CN" altLang="en-US" dirty="0"/>
              <a:t>。 如果将</a:t>
            </a:r>
            <a:r>
              <a:rPr lang="en-US" altLang="zh-CN" dirty="0"/>
              <a:t>8086</a:t>
            </a:r>
            <a:r>
              <a:rPr lang="zh-CN" altLang="en-US" dirty="0"/>
              <a:t>的数据驱动器有时也称作总线驱动器。至于</a:t>
            </a:r>
            <a:r>
              <a:rPr lang="en-US" altLang="zh-CN" dirty="0"/>
              <a:t>CPU</a:t>
            </a:r>
            <a:r>
              <a:rPr lang="zh-CN" altLang="en-US" dirty="0"/>
              <a:t>数据线和存储器、</a:t>
            </a:r>
            <a:r>
              <a:rPr lang="en-US" altLang="zh-CN" dirty="0"/>
              <a:t>I/O</a:t>
            </a:r>
            <a:r>
              <a:rPr lang="zh-CN" altLang="en-US" dirty="0"/>
              <a:t>芯片的扇入／扇出能力， 可查阅有关数据手册。 由于</a:t>
            </a:r>
            <a:r>
              <a:rPr lang="en-US" altLang="zh-CN" dirty="0"/>
              <a:t>8286</a:t>
            </a:r>
            <a:r>
              <a:rPr lang="zh-CN" altLang="en-US" dirty="0"/>
              <a:t>是</a:t>
            </a:r>
            <a:r>
              <a:rPr lang="en-US" altLang="zh-CN" dirty="0"/>
              <a:t>8</a:t>
            </a:r>
            <a:r>
              <a:rPr lang="zh-CN" altLang="en-US" dirty="0"/>
              <a:t>位的，而</a:t>
            </a:r>
            <a:r>
              <a:rPr lang="en-US" altLang="zh-CN" dirty="0"/>
              <a:t>8086</a:t>
            </a:r>
            <a:r>
              <a:rPr lang="zh-CN" altLang="en-US" dirty="0"/>
              <a:t>的总线是</a:t>
            </a:r>
            <a:r>
              <a:rPr lang="en-US" altLang="zh-CN" dirty="0"/>
              <a:t>16</a:t>
            </a:r>
            <a:r>
              <a:rPr lang="zh-CN" altLang="en-US" dirty="0"/>
              <a:t>位，因此要用</a:t>
            </a:r>
            <a:r>
              <a:rPr lang="en-US" altLang="zh-CN" dirty="0"/>
              <a:t>2</a:t>
            </a:r>
            <a:r>
              <a:rPr lang="zh-CN" altLang="en-US" dirty="0"/>
              <a:t>片</a:t>
            </a:r>
            <a:r>
              <a:rPr lang="en-US" altLang="zh-CN" dirty="0"/>
              <a:t>8286</a:t>
            </a:r>
            <a:r>
              <a:rPr lang="zh-CN" altLang="en-US" dirty="0"/>
              <a:t>。</a:t>
            </a:r>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82</a:t>
            </a:fld>
            <a:endParaRPr lang="en-US" altLang="zh-CN" dirty="0"/>
          </a:p>
        </p:txBody>
      </p:sp>
    </p:spTree>
    <p:extLst>
      <p:ext uri="{BB962C8B-B14F-4D97-AF65-F5344CB8AC3E}">
        <p14:creationId xmlns:p14="http://schemas.microsoft.com/office/powerpoint/2010/main" val="2034774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3 </a:t>
            </a:r>
            <a:r>
              <a:rPr lang="zh-CN" altLang="en-US" sz="2800" b="1" dirty="0" smtClean="0"/>
              <a:t>最小模式 </a:t>
            </a:r>
            <a:r>
              <a:rPr lang="en-US" altLang="zh-CN" sz="2800" b="1" dirty="0"/>
              <a:t>——8286</a:t>
            </a:r>
            <a:r>
              <a:rPr lang="zh-CN" altLang="en-US" sz="2800" b="1" dirty="0"/>
              <a:t>的逻辑结构及其与</a:t>
            </a:r>
            <a:r>
              <a:rPr lang="en-US" altLang="zh-CN" sz="2800" b="1" dirty="0"/>
              <a:t>8086</a:t>
            </a:r>
            <a:r>
              <a:rPr lang="zh-CN" altLang="en-US" sz="2800" b="1" dirty="0"/>
              <a:t>的连接</a:t>
            </a:r>
          </a:p>
          <a:p>
            <a:pPr eaLnBrk="1" hangingPunct="1">
              <a:buNone/>
            </a:pPr>
            <a:r>
              <a:rPr lang="zh-CN" altLang="en-US" dirty="0"/>
              <a:t>　　</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83</a:t>
            </a:fld>
            <a:endParaRPr lang="en-US" altLang="zh-CN" dirty="0"/>
          </a:p>
        </p:txBody>
      </p:sp>
      <p:pic>
        <p:nvPicPr>
          <p:cNvPr id="6" name="Picture 2" descr="0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025" y="1772816"/>
            <a:ext cx="467995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94472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3 </a:t>
            </a:r>
            <a:r>
              <a:rPr lang="zh-CN" altLang="en-US" sz="2800" b="1" dirty="0" smtClean="0"/>
              <a:t>最小模式 </a:t>
            </a:r>
            <a:r>
              <a:rPr lang="en-US" altLang="zh-CN" sz="2800" b="1" dirty="0"/>
              <a:t>——8286</a:t>
            </a:r>
            <a:r>
              <a:rPr lang="zh-CN" altLang="en-US" sz="2800" b="1" dirty="0"/>
              <a:t>的逻辑结构及其与</a:t>
            </a:r>
            <a:r>
              <a:rPr lang="en-US" altLang="zh-CN" sz="2800" b="1" dirty="0"/>
              <a:t>8086</a:t>
            </a:r>
            <a:r>
              <a:rPr lang="zh-CN" altLang="en-US" sz="2800" b="1" dirty="0"/>
              <a:t>的连接</a:t>
            </a:r>
          </a:p>
          <a:p>
            <a:pPr eaLnBrk="1" hangingPunct="1">
              <a:buNone/>
            </a:pPr>
            <a:r>
              <a:rPr lang="zh-CN" altLang="en-US" dirty="0"/>
              <a:t>　　</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84</a:t>
            </a:fld>
            <a:endParaRPr lang="en-US" altLang="zh-CN" dirty="0"/>
          </a:p>
        </p:txBody>
      </p:sp>
      <p:pic>
        <p:nvPicPr>
          <p:cNvPr id="7" name="Picture 2" descr="0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795907"/>
            <a:ext cx="38163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36657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3 </a:t>
            </a:r>
            <a:r>
              <a:rPr lang="zh-CN" altLang="en-US" sz="2800" b="1" dirty="0" smtClean="0"/>
              <a:t>最小模式 </a:t>
            </a:r>
            <a:r>
              <a:rPr lang="en-US" altLang="zh-CN" sz="2800" b="1" dirty="0"/>
              <a:t>——8286</a:t>
            </a:r>
            <a:r>
              <a:rPr lang="zh-CN" altLang="en-US" sz="2800" b="1" dirty="0"/>
              <a:t>的逻辑结构及其与</a:t>
            </a:r>
            <a:r>
              <a:rPr lang="en-US" altLang="zh-CN" sz="2800" b="1" dirty="0"/>
              <a:t>8086</a:t>
            </a:r>
            <a:r>
              <a:rPr lang="zh-CN" altLang="en-US" sz="2800" b="1" dirty="0"/>
              <a:t>的连接</a:t>
            </a:r>
          </a:p>
          <a:p>
            <a:pPr eaLnBrk="1" hangingPunct="1">
              <a:buNone/>
            </a:pPr>
            <a:r>
              <a:rPr lang="zh-CN" altLang="en-US" dirty="0"/>
              <a:t>　　 </a:t>
            </a:r>
            <a:r>
              <a:rPr lang="en-US" altLang="zh-CN" dirty="0" err="1"/>
              <a:t>OE</a:t>
            </a:r>
            <a:r>
              <a:rPr lang="en-US" altLang="zh-CN" dirty="0"/>
              <a:t>#</a:t>
            </a:r>
            <a:r>
              <a:rPr lang="zh-CN" altLang="en-US" dirty="0"/>
              <a:t>是输出允许信号，或称三态控制信号， 低电平有效</a:t>
            </a:r>
            <a:r>
              <a:rPr lang="zh-CN" altLang="en-US" dirty="0" smtClean="0"/>
              <a:t>。</a:t>
            </a:r>
            <a:r>
              <a:rPr lang="en-US" altLang="zh-CN" dirty="0" smtClean="0"/>
              <a:t>A</a:t>
            </a:r>
            <a:r>
              <a:rPr lang="zh-CN" altLang="en-US" dirty="0"/>
              <a:t>到</a:t>
            </a:r>
            <a:r>
              <a:rPr lang="en-US" altLang="zh-CN" dirty="0"/>
              <a:t>B</a:t>
            </a:r>
            <a:r>
              <a:rPr lang="zh-CN" altLang="en-US" dirty="0"/>
              <a:t>表示数据从</a:t>
            </a:r>
            <a:r>
              <a:rPr lang="en-US" altLang="zh-CN" dirty="0"/>
              <a:t>CPU</a:t>
            </a:r>
            <a:r>
              <a:rPr lang="zh-CN" altLang="en-US" dirty="0"/>
              <a:t>传送到系统其他设备，是数据写的数据流向，</a:t>
            </a:r>
            <a:r>
              <a:rPr lang="en-US" altLang="zh-CN" dirty="0"/>
              <a:t>B</a:t>
            </a:r>
            <a:r>
              <a:rPr lang="zh-CN" altLang="en-US" dirty="0"/>
              <a:t>到</a:t>
            </a:r>
            <a:r>
              <a:rPr lang="en-US" altLang="zh-CN" dirty="0"/>
              <a:t>A</a:t>
            </a:r>
            <a:r>
              <a:rPr lang="zh-CN" altLang="en-US" dirty="0"/>
              <a:t>是数据从系统的其他设备传送到</a:t>
            </a:r>
            <a:r>
              <a:rPr lang="en-US" altLang="zh-CN" dirty="0"/>
              <a:t>CPU</a:t>
            </a:r>
            <a:r>
              <a:rPr lang="zh-CN" altLang="en-US" dirty="0"/>
              <a:t>， 是数据读的数据流向。而</a:t>
            </a:r>
            <a:r>
              <a:rPr lang="en-US" altLang="zh-CN" dirty="0"/>
              <a:t>CPU</a:t>
            </a:r>
            <a:r>
              <a:rPr lang="zh-CN" altLang="en-US" dirty="0"/>
              <a:t>的数据</a:t>
            </a:r>
            <a:r>
              <a:rPr lang="zh-CN" altLang="en-US" dirty="0" smtClean="0"/>
              <a:t>发送</a:t>
            </a:r>
            <a:r>
              <a:rPr lang="en-US" altLang="zh-CN" dirty="0"/>
              <a:t>/</a:t>
            </a:r>
            <a:r>
              <a:rPr lang="zh-CN" altLang="en-US" dirty="0" smtClean="0"/>
              <a:t>接收</a:t>
            </a:r>
            <a:r>
              <a:rPr lang="zh-CN" altLang="en-US" dirty="0"/>
              <a:t>控制</a:t>
            </a:r>
            <a:r>
              <a:rPr lang="en-US" altLang="zh-CN" dirty="0"/>
              <a:t>DT/R#=1</a:t>
            </a:r>
            <a:r>
              <a:rPr lang="zh-CN" altLang="en-US" dirty="0"/>
              <a:t>时，正好是数据发送（写）状态，</a:t>
            </a:r>
            <a:r>
              <a:rPr lang="en-US" altLang="zh-CN" dirty="0"/>
              <a:t>DT/R#=0</a:t>
            </a:r>
            <a:r>
              <a:rPr lang="zh-CN" altLang="en-US" dirty="0"/>
              <a:t>时，是数据接收（读）状态，所以可以将</a:t>
            </a:r>
            <a:r>
              <a:rPr lang="en-US" altLang="zh-CN" dirty="0"/>
              <a:t>DT/R#</a:t>
            </a:r>
            <a:r>
              <a:rPr lang="zh-CN" altLang="en-US" dirty="0"/>
              <a:t>直接和</a:t>
            </a:r>
            <a:r>
              <a:rPr lang="en-US" altLang="zh-CN" dirty="0"/>
              <a:t>8286</a:t>
            </a:r>
            <a:r>
              <a:rPr lang="zh-CN" altLang="en-US" dirty="0"/>
              <a:t>的</a:t>
            </a:r>
            <a:r>
              <a:rPr lang="en-US" altLang="zh-CN" dirty="0"/>
              <a:t>T</a:t>
            </a:r>
            <a:r>
              <a:rPr lang="zh-CN" altLang="en-US" dirty="0"/>
              <a:t>相连。 </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85</a:t>
            </a:fld>
            <a:endParaRPr lang="en-US" altLang="zh-CN" dirty="0"/>
          </a:p>
        </p:txBody>
      </p:sp>
    </p:spTree>
    <p:extLst>
      <p:ext uri="{BB962C8B-B14F-4D97-AF65-F5344CB8AC3E}">
        <p14:creationId xmlns:p14="http://schemas.microsoft.com/office/powerpoint/2010/main" val="2669582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3 </a:t>
            </a:r>
            <a:r>
              <a:rPr lang="zh-CN" altLang="en-US" sz="2800" b="1" dirty="0" smtClean="0"/>
              <a:t>最小模式 </a:t>
            </a:r>
            <a:r>
              <a:rPr lang="en-US" altLang="zh-CN" sz="2800" b="1" dirty="0"/>
              <a:t>——8286</a:t>
            </a:r>
            <a:r>
              <a:rPr lang="zh-CN" altLang="en-US" sz="2800" b="1" dirty="0"/>
              <a:t>的逻辑结构及其与</a:t>
            </a:r>
            <a:r>
              <a:rPr lang="en-US" altLang="zh-CN" sz="2800" b="1" dirty="0"/>
              <a:t>8086</a:t>
            </a:r>
            <a:r>
              <a:rPr lang="zh-CN" altLang="en-US" sz="2800" b="1" dirty="0"/>
              <a:t>的连接</a:t>
            </a:r>
          </a:p>
          <a:p>
            <a:pPr eaLnBrk="1" hangingPunct="1">
              <a:buNone/>
            </a:pPr>
            <a:r>
              <a:rPr lang="zh-CN" altLang="en-US" dirty="0"/>
              <a:t>　　</a:t>
            </a:r>
            <a:r>
              <a:rPr lang="zh-CN" altLang="en-US" dirty="0" smtClean="0"/>
              <a:t> </a:t>
            </a:r>
            <a:r>
              <a:rPr lang="en-US" altLang="zh-CN" dirty="0" smtClean="0"/>
              <a:t>8286</a:t>
            </a:r>
            <a:r>
              <a:rPr lang="zh-CN" altLang="en-US" dirty="0"/>
              <a:t>的输出使能</a:t>
            </a:r>
            <a:r>
              <a:rPr lang="en-US" altLang="zh-CN" dirty="0" err="1"/>
              <a:t>OE</a:t>
            </a:r>
            <a:r>
              <a:rPr lang="en-US" altLang="zh-CN" dirty="0"/>
              <a:t>#</a:t>
            </a:r>
            <a:r>
              <a:rPr lang="zh-CN" altLang="en-US" dirty="0"/>
              <a:t>端则必须由</a:t>
            </a:r>
            <a:r>
              <a:rPr lang="en-US" altLang="zh-CN" dirty="0"/>
              <a:t>CPU</a:t>
            </a:r>
            <a:r>
              <a:rPr lang="zh-CN" altLang="en-US" dirty="0"/>
              <a:t>的</a:t>
            </a:r>
            <a:r>
              <a:rPr lang="en-US" altLang="zh-CN" dirty="0"/>
              <a:t>DEN#</a:t>
            </a:r>
            <a:r>
              <a:rPr lang="zh-CN" altLang="en-US" dirty="0"/>
              <a:t>控制。因为，在</a:t>
            </a:r>
            <a:r>
              <a:rPr lang="en-US" altLang="zh-CN" dirty="0"/>
              <a:t>CPU</a:t>
            </a:r>
            <a:r>
              <a:rPr lang="zh-CN" altLang="en-US" dirty="0"/>
              <a:t>的存储器访问周期、</a:t>
            </a:r>
            <a:r>
              <a:rPr lang="en-US" altLang="zh-CN" dirty="0"/>
              <a:t>I/O</a:t>
            </a:r>
            <a:r>
              <a:rPr lang="zh-CN" altLang="en-US" dirty="0"/>
              <a:t>访问周期以及中断响应周期</a:t>
            </a:r>
            <a:r>
              <a:rPr lang="en-US" altLang="zh-CN" dirty="0"/>
              <a:t>DEN#</a:t>
            </a:r>
            <a:r>
              <a:rPr lang="zh-CN" altLang="en-US" dirty="0"/>
              <a:t>输出低电平， 即输出有效信号。 使能</a:t>
            </a:r>
            <a:r>
              <a:rPr lang="en-US" altLang="zh-CN" dirty="0"/>
              <a:t>8286</a:t>
            </a:r>
            <a:r>
              <a:rPr lang="zh-CN" altLang="en-US" dirty="0"/>
              <a:t>允许数据通过，完成数据的传输。</a:t>
            </a:r>
            <a:r>
              <a:rPr lang="en-US" altLang="zh-CN" dirty="0"/>
              <a:t>8286</a:t>
            </a:r>
            <a:r>
              <a:rPr lang="zh-CN" altLang="en-US" dirty="0"/>
              <a:t>不能象</a:t>
            </a:r>
            <a:r>
              <a:rPr lang="en-US" altLang="zh-CN" dirty="0"/>
              <a:t>8282</a:t>
            </a:r>
            <a:r>
              <a:rPr lang="zh-CN" altLang="en-US" dirty="0"/>
              <a:t>那样，将</a:t>
            </a:r>
            <a:r>
              <a:rPr lang="en-US" altLang="zh-CN" dirty="0" err="1"/>
              <a:t>OE</a:t>
            </a:r>
            <a:r>
              <a:rPr lang="en-US" altLang="zh-CN" dirty="0"/>
              <a:t>#</a:t>
            </a:r>
            <a:r>
              <a:rPr lang="zh-CN" altLang="en-US" dirty="0"/>
              <a:t>直接接地。</a:t>
            </a:r>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86</a:t>
            </a:fld>
            <a:endParaRPr lang="en-US" altLang="zh-CN" dirty="0"/>
          </a:p>
        </p:txBody>
      </p:sp>
    </p:spTree>
    <p:extLst>
      <p:ext uri="{BB962C8B-B14F-4D97-AF65-F5344CB8AC3E}">
        <p14:creationId xmlns:p14="http://schemas.microsoft.com/office/powerpoint/2010/main" val="715839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3 </a:t>
            </a:r>
            <a:r>
              <a:rPr lang="zh-CN" altLang="en-US" sz="2800" b="1" dirty="0" smtClean="0"/>
              <a:t>最小模式 </a:t>
            </a:r>
            <a:r>
              <a:rPr lang="en-US" altLang="zh-CN" sz="2800" b="1" dirty="0" smtClean="0"/>
              <a:t>——</a:t>
            </a:r>
            <a:r>
              <a:rPr lang="zh-CN" altLang="en-US" sz="2800" b="1" dirty="0" smtClean="0"/>
              <a:t>系统控制信号的形成</a:t>
            </a:r>
            <a:endParaRPr lang="zh-CN" altLang="en-US" sz="2800" b="1" dirty="0"/>
          </a:p>
          <a:p>
            <a:r>
              <a:rPr lang="zh-CN" altLang="zh-CN" dirty="0" smtClean="0"/>
              <a:t>注意</a:t>
            </a:r>
            <a:r>
              <a:rPr lang="zh-CN" altLang="zh-CN" dirty="0"/>
              <a:t>在最小方式下， 由</a:t>
            </a:r>
            <a:r>
              <a:rPr lang="en-US" altLang="zh-CN" dirty="0"/>
              <a:t>M/IO#</a:t>
            </a:r>
            <a:r>
              <a:rPr lang="zh-CN" altLang="zh-CN" dirty="0"/>
              <a:t>、</a:t>
            </a:r>
            <a:r>
              <a:rPr lang="en-US" altLang="zh-CN" dirty="0"/>
              <a:t>RD#</a:t>
            </a:r>
            <a:r>
              <a:rPr lang="zh-CN" altLang="zh-CN" dirty="0"/>
              <a:t>、</a:t>
            </a:r>
            <a:r>
              <a:rPr lang="en-US" altLang="zh-CN" dirty="0" err="1"/>
              <a:t>WR</a:t>
            </a:r>
            <a:r>
              <a:rPr lang="en-US" altLang="zh-CN" dirty="0"/>
              <a:t>#</a:t>
            </a:r>
            <a:r>
              <a:rPr lang="zh-CN" altLang="zh-CN" dirty="0"/>
              <a:t>的组合来决定进行什么操作；系统的其它信号直接来自</a:t>
            </a:r>
            <a:r>
              <a:rPr lang="en-US" altLang="zh-CN" dirty="0"/>
              <a:t>CPU</a:t>
            </a:r>
            <a:r>
              <a:rPr lang="zh-CN" altLang="zh-CN" dirty="0"/>
              <a:t>：</a:t>
            </a:r>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545444022"/>
              </p:ext>
            </p:extLst>
          </p:nvPr>
        </p:nvGraphicFramePr>
        <p:xfrm>
          <a:off x="1259632" y="2996952"/>
          <a:ext cx="5832647" cy="2880320"/>
        </p:xfrm>
        <a:graphic>
          <a:graphicData uri="http://schemas.openxmlformats.org/drawingml/2006/table">
            <a:tbl>
              <a:tblPr>
                <a:tableStyleId>{5C22544A-7EE6-4342-B048-85BDC9FD1C3A}</a:tableStyleId>
              </a:tblPr>
              <a:tblGrid>
                <a:gridCol w="1097672">
                  <a:extLst>
                    <a:ext uri="{9D8B030D-6E8A-4147-A177-3AD203B41FA5}">
                      <a16:colId xmlns:a16="http://schemas.microsoft.com/office/drawing/2014/main" val="3732905473"/>
                    </a:ext>
                  </a:extLst>
                </a:gridCol>
                <a:gridCol w="1097672">
                  <a:extLst>
                    <a:ext uri="{9D8B030D-6E8A-4147-A177-3AD203B41FA5}">
                      <a16:colId xmlns:a16="http://schemas.microsoft.com/office/drawing/2014/main" val="2565324075"/>
                    </a:ext>
                  </a:extLst>
                </a:gridCol>
                <a:gridCol w="1097672">
                  <a:extLst>
                    <a:ext uri="{9D8B030D-6E8A-4147-A177-3AD203B41FA5}">
                      <a16:colId xmlns:a16="http://schemas.microsoft.com/office/drawing/2014/main" val="3944905025"/>
                    </a:ext>
                  </a:extLst>
                </a:gridCol>
                <a:gridCol w="2539631">
                  <a:extLst>
                    <a:ext uri="{9D8B030D-6E8A-4147-A177-3AD203B41FA5}">
                      <a16:colId xmlns:a16="http://schemas.microsoft.com/office/drawing/2014/main" val="2150338264"/>
                    </a:ext>
                  </a:extLst>
                </a:gridCol>
              </a:tblGrid>
              <a:tr h="576064">
                <a:tc>
                  <a:txBody>
                    <a:bodyPr/>
                    <a:lstStyle/>
                    <a:p>
                      <a:pPr algn="ctr">
                        <a:lnSpc>
                          <a:spcPts val="1500"/>
                        </a:lnSpc>
                        <a:spcAft>
                          <a:spcPts val="0"/>
                        </a:spcAft>
                      </a:pPr>
                      <a:r>
                        <a:rPr lang="en-US" sz="2000" b="1" kern="0">
                          <a:effectLst/>
                        </a:rPr>
                        <a:t>M/IO#</a:t>
                      </a:r>
                      <a:endParaRPr lang="zh-CN" sz="2000" b="1"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lnSpc>
                          <a:spcPts val="1500"/>
                        </a:lnSpc>
                        <a:spcAft>
                          <a:spcPts val="0"/>
                        </a:spcAft>
                      </a:pPr>
                      <a:r>
                        <a:rPr lang="en-US" sz="2000" b="1" kern="0">
                          <a:effectLst/>
                        </a:rPr>
                        <a:t>RD#</a:t>
                      </a:r>
                      <a:endParaRPr lang="zh-CN" sz="2000" b="1"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lnSpc>
                          <a:spcPts val="1500"/>
                        </a:lnSpc>
                        <a:spcAft>
                          <a:spcPts val="0"/>
                        </a:spcAft>
                      </a:pPr>
                      <a:r>
                        <a:rPr lang="en-US" sz="2000" b="1" kern="0">
                          <a:effectLst/>
                        </a:rPr>
                        <a:t>WR#</a:t>
                      </a:r>
                      <a:endParaRPr lang="zh-CN" sz="2000" b="1"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lnSpc>
                          <a:spcPts val="1500"/>
                        </a:lnSpc>
                        <a:spcAft>
                          <a:spcPts val="0"/>
                        </a:spcAft>
                      </a:pPr>
                      <a:r>
                        <a:rPr lang="zh-CN" sz="2000" b="1" kern="0">
                          <a:effectLst/>
                        </a:rPr>
                        <a:t>操作</a:t>
                      </a:r>
                      <a:endParaRPr lang="zh-CN" sz="2000" b="1" kern="10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2781228341"/>
                  </a:ext>
                </a:extLst>
              </a:tr>
              <a:tr h="576064">
                <a:tc>
                  <a:txBody>
                    <a:bodyPr/>
                    <a:lstStyle/>
                    <a:p>
                      <a:pPr algn="ctr">
                        <a:lnSpc>
                          <a:spcPts val="1500"/>
                        </a:lnSpc>
                        <a:spcAft>
                          <a:spcPts val="0"/>
                        </a:spcAft>
                      </a:pPr>
                      <a:r>
                        <a:rPr lang="en-US" sz="2000" b="1" kern="0">
                          <a:effectLst/>
                        </a:rPr>
                        <a:t>1</a:t>
                      </a:r>
                      <a:endParaRPr lang="zh-CN" sz="2000" b="1"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lnSpc>
                          <a:spcPts val="1500"/>
                        </a:lnSpc>
                        <a:spcAft>
                          <a:spcPts val="0"/>
                        </a:spcAft>
                      </a:pPr>
                      <a:r>
                        <a:rPr lang="en-US" sz="2000" b="1" kern="0">
                          <a:effectLst/>
                        </a:rPr>
                        <a:t>0</a:t>
                      </a:r>
                      <a:endParaRPr lang="zh-CN" sz="2000" b="1"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lnSpc>
                          <a:spcPts val="1500"/>
                        </a:lnSpc>
                        <a:spcAft>
                          <a:spcPts val="0"/>
                        </a:spcAft>
                      </a:pPr>
                      <a:r>
                        <a:rPr lang="en-US" sz="2000" b="1" kern="0">
                          <a:effectLst/>
                        </a:rPr>
                        <a:t>1</a:t>
                      </a:r>
                      <a:endParaRPr lang="zh-CN" sz="2000" b="1"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lnSpc>
                          <a:spcPts val="1500"/>
                        </a:lnSpc>
                        <a:spcAft>
                          <a:spcPts val="0"/>
                        </a:spcAft>
                      </a:pPr>
                      <a:r>
                        <a:rPr lang="zh-CN" sz="2000" b="1" kern="0">
                          <a:effectLst/>
                        </a:rPr>
                        <a:t>读存储器</a:t>
                      </a:r>
                      <a:endParaRPr lang="zh-CN" sz="2000" b="1" kern="10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683813947"/>
                  </a:ext>
                </a:extLst>
              </a:tr>
              <a:tr h="576064">
                <a:tc>
                  <a:txBody>
                    <a:bodyPr/>
                    <a:lstStyle/>
                    <a:p>
                      <a:pPr algn="ctr">
                        <a:lnSpc>
                          <a:spcPts val="1500"/>
                        </a:lnSpc>
                        <a:spcAft>
                          <a:spcPts val="0"/>
                        </a:spcAft>
                      </a:pPr>
                      <a:r>
                        <a:rPr lang="en-US" sz="2000" b="1" kern="0">
                          <a:effectLst/>
                        </a:rPr>
                        <a:t>1</a:t>
                      </a:r>
                      <a:endParaRPr lang="zh-CN" sz="2000" b="1"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lnSpc>
                          <a:spcPts val="1500"/>
                        </a:lnSpc>
                        <a:spcAft>
                          <a:spcPts val="0"/>
                        </a:spcAft>
                      </a:pPr>
                      <a:r>
                        <a:rPr lang="en-US" sz="2000" b="1" kern="0">
                          <a:effectLst/>
                        </a:rPr>
                        <a:t>1</a:t>
                      </a:r>
                      <a:endParaRPr lang="zh-CN" sz="2000" b="1"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lnSpc>
                          <a:spcPts val="1500"/>
                        </a:lnSpc>
                        <a:spcAft>
                          <a:spcPts val="0"/>
                        </a:spcAft>
                      </a:pPr>
                      <a:r>
                        <a:rPr lang="en-US" sz="2000" b="1" kern="0">
                          <a:effectLst/>
                        </a:rPr>
                        <a:t>0</a:t>
                      </a:r>
                      <a:endParaRPr lang="zh-CN" sz="2000" b="1"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lnSpc>
                          <a:spcPts val="1500"/>
                        </a:lnSpc>
                        <a:spcAft>
                          <a:spcPts val="0"/>
                        </a:spcAft>
                      </a:pPr>
                      <a:r>
                        <a:rPr lang="zh-CN" sz="2000" b="1" kern="0">
                          <a:effectLst/>
                        </a:rPr>
                        <a:t>写存储器</a:t>
                      </a:r>
                      <a:endParaRPr lang="zh-CN" sz="2000" b="1" kern="10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3933669557"/>
                  </a:ext>
                </a:extLst>
              </a:tr>
              <a:tr h="576064">
                <a:tc>
                  <a:txBody>
                    <a:bodyPr/>
                    <a:lstStyle/>
                    <a:p>
                      <a:pPr algn="ctr">
                        <a:lnSpc>
                          <a:spcPts val="1500"/>
                        </a:lnSpc>
                        <a:spcAft>
                          <a:spcPts val="0"/>
                        </a:spcAft>
                      </a:pPr>
                      <a:r>
                        <a:rPr lang="en-US" sz="2000" b="1" kern="0">
                          <a:effectLst/>
                        </a:rPr>
                        <a:t>0</a:t>
                      </a:r>
                      <a:endParaRPr lang="zh-CN" sz="2000" b="1"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lnSpc>
                          <a:spcPts val="1500"/>
                        </a:lnSpc>
                        <a:spcAft>
                          <a:spcPts val="0"/>
                        </a:spcAft>
                      </a:pPr>
                      <a:r>
                        <a:rPr lang="en-US" sz="2000" b="1" kern="0">
                          <a:effectLst/>
                        </a:rPr>
                        <a:t>0</a:t>
                      </a:r>
                      <a:endParaRPr lang="zh-CN" sz="2000" b="1"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lnSpc>
                          <a:spcPts val="1500"/>
                        </a:lnSpc>
                        <a:spcAft>
                          <a:spcPts val="0"/>
                        </a:spcAft>
                      </a:pPr>
                      <a:r>
                        <a:rPr lang="en-US" sz="2000" b="1" kern="0" dirty="0">
                          <a:effectLst/>
                        </a:rPr>
                        <a:t>1</a:t>
                      </a:r>
                      <a:endParaRPr lang="zh-CN" sz="2000" b="1"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lnSpc>
                          <a:spcPts val="1500"/>
                        </a:lnSpc>
                        <a:spcAft>
                          <a:spcPts val="0"/>
                        </a:spcAft>
                      </a:pPr>
                      <a:r>
                        <a:rPr lang="zh-CN" sz="2000" b="1" kern="0">
                          <a:effectLst/>
                        </a:rPr>
                        <a:t>读外设</a:t>
                      </a:r>
                      <a:endParaRPr lang="zh-CN" sz="2000" b="1" kern="10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3724810762"/>
                  </a:ext>
                </a:extLst>
              </a:tr>
              <a:tr h="576064">
                <a:tc>
                  <a:txBody>
                    <a:bodyPr/>
                    <a:lstStyle/>
                    <a:p>
                      <a:pPr algn="ctr">
                        <a:lnSpc>
                          <a:spcPts val="1500"/>
                        </a:lnSpc>
                        <a:spcAft>
                          <a:spcPts val="0"/>
                        </a:spcAft>
                      </a:pPr>
                      <a:r>
                        <a:rPr lang="en-US" sz="2000" b="1" kern="0">
                          <a:effectLst/>
                        </a:rPr>
                        <a:t>0</a:t>
                      </a:r>
                      <a:endParaRPr lang="zh-CN" sz="2000" b="1"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lnSpc>
                          <a:spcPts val="1500"/>
                        </a:lnSpc>
                        <a:spcAft>
                          <a:spcPts val="0"/>
                        </a:spcAft>
                      </a:pPr>
                      <a:r>
                        <a:rPr lang="en-US" sz="2000" b="1" kern="0">
                          <a:effectLst/>
                        </a:rPr>
                        <a:t>1</a:t>
                      </a:r>
                      <a:endParaRPr lang="zh-CN" sz="2000" b="1"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lnSpc>
                          <a:spcPts val="1500"/>
                        </a:lnSpc>
                        <a:spcAft>
                          <a:spcPts val="0"/>
                        </a:spcAft>
                      </a:pPr>
                      <a:r>
                        <a:rPr lang="en-US" sz="2000" b="1" kern="0">
                          <a:effectLst/>
                        </a:rPr>
                        <a:t>0</a:t>
                      </a:r>
                      <a:endParaRPr lang="zh-CN" sz="2000" b="1"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lnSpc>
                          <a:spcPts val="1500"/>
                        </a:lnSpc>
                        <a:spcAft>
                          <a:spcPts val="0"/>
                        </a:spcAft>
                      </a:pPr>
                      <a:r>
                        <a:rPr lang="zh-CN" sz="2000" b="1" kern="0" dirty="0">
                          <a:effectLst/>
                        </a:rPr>
                        <a:t>写外设</a:t>
                      </a:r>
                      <a:endParaRPr lang="zh-CN" sz="2000" b="1"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1629580937"/>
                  </a:ext>
                </a:extLst>
              </a:tr>
            </a:tbl>
          </a:graphicData>
        </a:graphic>
      </p:graphicFrame>
    </p:spTree>
    <p:extLst>
      <p:ext uri="{BB962C8B-B14F-4D97-AF65-F5344CB8AC3E}">
        <p14:creationId xmlns:p14="http://schemas.microsoft.com/office/powerpoint/2010/main" val="35649827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3 </a:t>
            </a:r>
            <a:r>
              <a:rPr lang="zh-CN" altLang="en-US" sz="2800" b="1" dirty="0" smtClean="0"/>
              <a:t>最小模式 </a:t>
            </a:r>
            <a:r>
              <a:rPr lang="en-US" altLang="zh-CN" sz="2800" b="1" dirty="0" smtClean="0"/>
              <a:t>——</a:t>
            </a:r>
            <a:r>
              <a:rPr lang="zh-CN" altLang="en-US" sz="2800" b="1" dirty="0" smtClean="0"/>
              <a:t>系统控制信号的形成</a:t>
            </a:r>
            <a:endParaRPr lang="zh-CN" altLang="en-US" sz="2800" b="1" dirty="0"/>
          </a:p>
          <a:p>
            <a:r>
              <a:rPr lang="zh-CN" altLang="zh-CN" dirty="0" smtClean="0"/>
              <a:t>注意</a:t>
            </a:r>
            <a:r>
              <a:rPr lang="zh-CN" altLang="zh-CN" dirty="0"/>
              <a:t>在最小方式下， 由</a:t>
            </a:r>
            <a:r>
              <a:rPr lang="en-US" altLang="zh-CN" dirty="0"/>
              <a:t>M/IO#</a:t>
            </a:r>
            <a:r>
              <a:rPr lang="zh-CN" altLang="zh-CN" dirty="0"/>
              <a:t>、</a:t>
            </a:r>
            <a:r>
              <a:rPr lang="en-US" altLang="zh-CN" dirty="0"/>
              <a:t>RD#</a:t>
            </a:r>
            <a:r>
              <a:rPr lang="zh-CN" altLang="zh-CN" dirty="0"/>
              <a:t>、</a:t>
            </a:r>
            <a:r>
              <a:rPr lang="en-US" altLang="zh-CN" dirty="0" err="1"/>
              <a:t>WR</a:t>
            </a:r>
            <a:r>
              <a:rPr lang="en-US" altLang="zh-CN" dirty="0"/>
              <a:t>#</a:t>
            </a:r>
            <a:r>
              <a:rPr lang="zh-CN" altLang="zh-CN" dirty="0"/>
              <a:t>的组合来决定进行什么操作；系统的其它信号直接来自</a:t>
            </a:r>
            <a:r>
              <a:rPr lang="en-US" altLang="zh-CN" dirty="0"/>
              <a:t>CPU</a:t>
            </a:r>
            <a:r>
              <a:rPr lang="zh-CN" altLang="zh-CN" dirty="0"/>
              <a:t>：</a:t>
            </a:r>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88</a:t>
            </a:fld>
            <a:endParaRPr lang="en-US" altLang="zh-CN" dirty="0"/>
          </a:p>
        </p:txBody>
      </p:sp>
      <p:pic>
        <p:nvPicPr>
          <p:cNvPr id="6" name="Picture 2" descr="0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997200"/>
            <a:ext cx="5395913"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3450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3 </a:t>
            </a:r>
            <a:r>
              <a:rPr lang="zh-CN" altLang="en-US" sz="2800" b="1" dirty="0" smtClean="0"/>
              <a:t>最小模式 </a:t>
            </a:r>
            <a:r>
              <a:rPr lang="en-US" altLang="zh-CN" sz="2800" b="1" dirty="0" smtClean="0"/>
              <a:t>——</a:t>
            </a:r>
            <a:r>
              <a:rPr lang="zh-CN" altLang="en-US" sz="2800" b="1" dirty="0" smtClean="0"/>
              <a:t>系统控制信号的形成</a:t>
            </a:r>
            <a:endParaRPr lang="zh-CN" altLang="en-US" sz="2800" b="1" dirty="0"/>
          </a:p>
          <a:p>
            <a:pPr eaLnBrk="1" hangingPunct="1">
              <a:spcBef>
                <a:spcPct val="35000"/>
              </a:spcBef>
              <a:buNone/>
            </a:pPr>
            <a:r>
              <a:rPr lang="en-US" altLang="zh-CN" dirty="0"/>
              <a:t> </a:t>
            </a:r>
            <a:r>
              <a:rPr lang="en-US" altLang="zh-CN" dirty="0" err="1"/>
              <a:t>8284A</a:t>
            </a:r>
            <a:r>
              <a:rPr lang="zh-CN" altLang="en-US" dirty="0"/>
              <a:t>在</a:t>
            </a:r>
            <a:r>
              <a:rPr lang="en-US" altLang="zh-CN" dirty="0"/>
              <a:t>8086/8088</a:t>
            </a:r>
            <a:r>
              <a:rPr lang="zh-CN" altLang="en-US" dirty="0"/>
              <a:t>系统中作为时钟发生器。</a:t>
            </a:r>
          </a:p>
          <a:p>
            <a:pPr eaLnBrk="1" hangingPunct="1">
              <a:spcBef>
                <a:spcPct val="35000"/>
              </a:spcBef>
              <a:buNone/>
            </a:pPr>
            <a:r>
              <a:rPr lang="zh-CN" altLang="en-US" dirty="0"/>
              <a:t>作用：</a:t>
            </a:r>
            <a:r>
              <a:rPr lang="zh-CN" altLang="en-US" b="1" dirty="0">
                <a:solidFill>
                  <a:srgbClr val="008000"/>
                </a:solidFill>
              </a:rPr>
              <a:t>（</a:t>
            </a:r>
            <a:r>
              <a:rPr lang="en-US" altLang="zh-CN" b="1" dirty="0">
                <a:solidFill>
                  <a:srgbClr val="008000"/>
                </a:solidFill>
              </a:rPr>
              <a:t>1</a:t>
            </a:r>
            <a:r>
              <a:rPr lang="zh-CN" altLang="en-US" b="1" dirty="0">
                <a:solidFill>
                  <a:srgbClr val="008000"/>
                </a:solidFill>
              </a:rPr>
              <a:t>）提供频率恒定的时钟信号，</a:t>
            </a:r>
            <a:r>
              <a:rPr lang="en-US" altLang="zh-CN" b="1" dirty="0" err="1">
                <a:solidFill>
                  <a:srgbClr val="008000"/>
                </a:solidFill>
              </a:rPr>
              <a:t>8284A</a:t>
            </a:r>
            <a:r>
              <a:rPr lang="zh-CN" altLang="en-US" b="1" dirty="0">
                <a:solidFill>
                  <a:srgbClr val="008000"/>
                </a:solidFill>
              </a:rPr>
              <a:t>输出的时钟频率为振荡频率的</a:t>
            </a:r>
            <a:r>
              <a:rPr lang="en-US" altLang="zh-CN" b="1" dirty="0">
                <a:solidFill>
                  <a:srgbClr val="008000"/>
                </a:solidFill>
              </a:rPr>
              <a:t>1/3</a:t>
            </a:r>
            <a:r>
              <a:rPr lang="zh-CN" altLang="en-US" b="1" dirty="0">
                <a:solidFill>
                  <a:srgbClr val="008000"/>
                </a:solidFill>
              </a:rPr>
              <a:t>。</a:t>
            </a:r>
          </a:p>
          <a:p>
            <a:pPr eaLnBrk="1" hangingPunct="1">
              <a:spcBef>
                <a:spcPct val="35000"/>
              </a:spcBef>
              <a:buNone/>
            </a:pPr>
            <a:r>
              <a:rPr lang="zh-CN" altLang="en-US" b="1" dirty="0">
                <a:solidFill>
                  <a:srgbClr val="008000"/>
                </a:solidFill>
              </a:rPr>
              <a:t>（</a:t>
            </a:r>
            <a:r>
              <a:rPr lang="en-US" altLang="zh-CN" b="1" dirty="0">
                <a:solidFill>
                  <a:srgbClr val="008000"/>
                </a:solidFill>
              </a:rPr>
              <a:t>2</a:t>
            </a:r>
            <a:r>
              <a:rPr lang="zh-CN" altLang="en-US" b="1" dirty="0">
                <a:solidFill>
                  <a:srgbClr val="008000"/>
                </a:solidFill>
              </a:rPr>
              <a:t>）对准备好（</a:t>
            </a:r>
            <a:r>
              <a:rPr lang="en-US" altLang="zh-CN" b="1" dirty="0">
                <a:solidFill>
                  <a:srgbClr val="008000"/>
                </a:solidFill>
              </a:rPr>
              <a:t>READY</a:t>
            </a:r>
            <a:r>
              <a:rPr lang="zh-CN" altLang="en-US" b="1" dirty="0">
                <a:solidFill>
                  <a:srgbClr val="008000"/>
                </a:solidFill>
              </a:rPr>
              <a:t>）信号和复位（</a:t>
            </a:r>
            <a:r>
              <a:rPr lang="en-US" altLang="zh-CN" b="1" dirty="0">
                <a:solidFill>
                  <a:srgbClr val="008000"/>
                </a:solidFill>
              </a:rPr>
              <a:t>RESET</a:t>
            </a:r>
            <a:r>
              <a:rPr lang="zh-CN" altLang="en-US" b="1" dirty="0">
                <a:solidFill>
                  <a:srgbClr val="008000"/>
                </a:solidFill>
              </a:rPr>
              <a:t>）信号进行同步</a:t>
            </a:r>
            <a:r>
              <a:rPr lang="zh-CN" altLang="en-US" b="1" dirty="0" smtClean="0">
                <a:solidFill>
                  <a:srgbClr val="008000"/>
                </a:solidFill>
              </a:rPr>
              <a:t>。</a:t>
            </a:r>
            <a:endParaRPr lang="zh-CN" altLang="zh-CN" dirty="0"/>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89</a:t>
            </a:fld>
            <a:endParaRPr lang="en-US" altLang="zh-CN" dirty="0"/>
          </a:p>
        </p:txBody>
      </p:sp>
    </p:spTree>
    <p:extLst>
      <p:ext uri="{BB962C8B-B14F-4D97-AF65-F5344CB8AC3E}">
        <p14:creationId xmlns:p14="http://schemas.microsoft.com/office/powerpoint/2010/main" val="2262012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fld id="{8B8013CD-EC69-430F-8560-47F74A4094E0}" type="slidenum">
              <a:rPr lang="en-US" altLang="zh-CN" sz="1200" smtClean="0"/>
              <a:pPr/>
              <a:t>9</a:t>
            </a:fld>
            <a:endParaRPr lang="en-US" altLang="zh-CN" sz="1200" smtClean="0"/>
          </a:p>
        </p:txBody>
      </p:sp>
      <p:sp>
        <p:nvSpPr>
          <p:cNvPr id="3" name="内容占位符 2"/>
          <p:cNvSpPr>
            <a:spLocks noGrp="1"/>
          </p:cNvSpPr>
          <p:nvPr>
            <p:ph sz="quarter" idx="1"/>
          </p:nvPr>
        </p:nvSpPr>
        <p:spPr>
          <a:xfrm>
            <a:off x="606425" y="1052737"/>
            <a:ext cx="7931150" cy="5400600"/>
          </a:xfrm>
        </p:spPr>
        <p:txBody>
          <a:bodyPr>
            <a:noAutofit/>
          </a:bodyPr>
          <a:lstStyle/>
          <a:p>
            <a:pPr indent="0">
              <a:buNone/>
              <a:defRPr/>
            </a:pPr>
            <a:r>
              <a:rPr lang="zh-CN" altLang="zh-CN" sz="2800" b="1" dirty="0" smtClean="0"/>
              <a:t>寄存器</a:t>
            </a:r>
            <a:r>
              <a:rPr lang="zh-CN" altLang="en-US" sz="2800" b="1" dirty="0" smtClean="0"/>
              <a:t>特点</a:t>
            </a:r>
            <a:endParaRPr lang="en-US" altLang="zh-CN" sz="2800" b="1" dirty="0" smtClean="0"/>
          </a:p>
          <a:p>
            <a:r>
              <a:rPr lang="zh-CN" altLang="zh-CN" dirty="0" smtClean="0"/>
              <a:t>优点是</a:t>
            </a:r>
            <a:r>
              <a:rPr lang="zh-CN" altLang="zh-CN" dirty="0" smtClean="0">
                <a:solidFill>
                  <a:srgbClr val="FF0000"/>
                </a:solidFill>
              </a:rPr>
              <a:t>存储时间短、速度快</a:t>
            </a:r>
            <a:r>
              <a:rPr lang="zh-CN" altLang="zh-CN" dirty="0" smtClean="0"/>
              <a:t>，可用来做高速缓冲存储器。</a:t>
            </a:r>
            <a:endParaRPr lang="en-US" altLang="zh-CN" dirty="0" smtClean="0"/>
          </a:p>
          <a:p>
            <a:r>
              <a:rPr lang="zh-CN" altLang="zh-CN" dirty="0" smtClean="0"/>
              <a:t>缺点</a:t>
            </a:r>
            <a:r>
              <a:rPr lang="zh-CN" altLang="zh-CN" dirty="0"/>
              <a:t>是</a:t>
            </a:r>
            <a:r>
              <a:rPr lang="zh-CN" altLang="zh-CN" dirty="0">
                <a:solidFill>
                  <a:srgbClr val="FF0000"/>
                </a:solidFill>
              </a:rPr>
              <a:t>断电时存储数码丢失</a:t>
            </a:r>
            <a:r>
              <a:rPr lang="zh-CN" altLang="zh-CN" dirty="0"/>
              <a:t>，因此寄存器通常适用于暂存数据和信息，不能作为永久的存储器使用。</a:t>
            </a:r>
            <a:endParaRPr lang="zh-CN" altLang="en-US" dirty="0"/>
          </a:p>
          <a:p>
            <a:pPr>
              <a:defRPr/>
            </a:pPr>
            <a:endParaRPr lang="zh-CN" altLang="en-US" sz="2400" dirty="0"/>
          </a:p>
        </p:txBody>
      </p:sp>
      <p:sp>
        <p:nvSpPr>
          <p:cNvPr id="5" name="Rectangle 2"/>
          <p:cNvSpPr txBox="1">
            <a:spLocks noChangeArrowheads="1"/>
          </p:cNvSpPr>
          <p:nvPr/>
        </p:nvSpPr>
        <p:spPr bwMode="auto">
          <a:xfrm>
            <a:off x="574204" y="188640"/>
            <a:ext cx="8001000" cy="679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2800" b="1">
                <a:solidFill>
                  <a:srgbClr val="800000"/>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2pPr>
            <a:lvl3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3pPr>
            <a:lvl4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4pPr>
            <a:lvl5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5pPr>
            <a:lvl6pPr marL="457200" algn="l" rtl="0" fontAlgn="base">
              <a:spcBef>
                <a:spcPct val="0"/>
              </a:spcBef>
              <a:spcAft>
                <a:spcPct val="0"/>
              </a:spcAft>
              <a:defRPr kumimoji="1" sz="2800" b="1">
                <a:solidFill>
                  <a:srgbClr val="800000"/>
                </a:solidFill>
                <a:latin typeface="Batang" pitchFamily="18" charset="-127"/>
                <a:ea typeface="宋体" pitchFamily="2" charset="-122"/>
              </a:defRPr>
            </a:lvl6pPr>
            <a:lvl7pPr marL="914400" algn="l" rtl="0" fontAlgn="base">
              <a:spcBef>
                <a:spcPct val="0"/>
              </a:spcBef>
              <a:spcAft>
                <a:spcPct val="0"/>
              </a:spcAft>
              <a:defRPr kumimoji="1" sz="2800" b="1">
                <a:solidFill>
                  <a:srgbClr val="800000"/>
                </a:solidFill>
                <a:latin typeface="Batang" pitchFamily="18" charset="-127"/>
                <a:ea typeface="宋体" pitchFamily="2" charset="-122"/>
              </a:defRPr>
            </a:lvl7pPr>
            <a:lvl8pPr marL="1371600" algn="l" rtl="0" fontAlgn="base">
              <a:spcBef>
                <a:spcPct val="0"/>
              </a:spcBef>
              <a:spcAft>
                <a:spcPct val="0"/>
              </a:spcAft>
              <a:defRPr kumimoji="1" sz="2800" b="1">
                <a:solidFill>
                  <a:srgbClr val="800000"/>
                </a:solidFill>
                <a:latin typeface="Batang" pitchFamily="18" charset="-127"/>
                <a:ea typeface="宋体" pitchFamily="2" charset="-122"/>
              </a:defRPr>
            </a:lvl8pPr>
            <a:lvl9pPr marL="1828800" algn="l" rtl="0" fontAlgn="base">
              <a:spcBef>
                <a:spcPct val="0"/>
              </a:spcBef>
              <a:spcAft>
                <a:spcPct val="0"/>
              </a:spcAft>
              <a:defRPr kumimoji="1" sz="2800" b="1">
                <a:solidFill>
                  <a:srgbClr val="800000"/>
                </a:solidFill>
                <a:latin typeface="Batang" pitchFamily="18" charset="-127"/>
                <a:ea typeface="宋体" pitchFamily="2" charset="-122"/>
              </a:defRPr>
            </a:lvl9pPr>
          </a:lstStyle>
          <a:p>
            <a:pPr eaLnBrk="1" hangingPunct="1">
              <a:buFont typeface="Wingdings" panose="05000000000000000000" pitchFamily="2" charset="2"/>
              <a:buNone/>
            </a:pPr>
            <a:r>
              <a:rPr lang="en-US" altLang="zh-CN" kern="0" smtClean="0"/>
              <a:t>2.1  8086</a:t>
            </a:r>
            <a:r>
              <a:rPr lang="zh-CN" altLang="en-US" kern="0" smtClean="0"/>
              <a:t>的编程结构</a:t>
            </a:r>
            <a:endParaRPr lang="zh-CN" altLang="en-US" kern="0" dirty="0"/>
          </a:p>
        </p:txBody>
      </p:sp>
    </p:spTree>
    <p:extLst>
      <p:ext uri="{BB962C8B-B14F-4D97-AF65-F5344CB8AC3E}">
        <p14:creationId xmlns:p14="http://schemas.microsoft.com/office/powerpoint/2010/main" val="23960266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3 </a:t>
            </a:r>
            <a:r>
              <a:rPr lang="zh-CN" altLang="en-US" sz="2800" b="1" dirty="0" smtClean="0"/>
              <a:t>最小模式 </a:t>
            </a:r>
            <a:r>
              <a:rPr lang="en-US" altLang="zh-CN" sz="2800" b="1" dirty="0" smtClean="0"/>
              <a:t>——</a:t>
            </a:r>
            <a:r>
              <a:rPr lang="zh-CN" altLang="en-US" sz="2800" b="1" dirty="0" smtClean="0"/>
              <a:t>系统控制信号的形成</a:t>
            </a:r>
            <a:endParaRPr lang="zh-CN" altLang="en-US" sz="2800" b="1" dirty="0"/>
          </a:p>
          <a:p>
            <a:pPr eaLnBrk="1" hangingPunct="1">
              <a:spcBef>
                <a:spcPct val="35000"/>
              </a:spcBef>
              <a:buNone/>
            </a:pPr>
            <a:r>
              <a:rPr lang="en-US" altLang="zh-CN" dirty="0"/>
              <a:t> </a:t>
            </a:r>
            <a:r>
              <a:rPr lang="en-US" altLang="zh-CN" dirty="0" err="1"/>
              <a:t>8284A</a:t>
            </a:r>
            <a:r>
              <a:rPr lang="zh-CN" altLang="en-US" dirty="0"/>
              <a:t>在</a:t>
            </a:r>
            <a:r>
              <a:rPr lang="en-US" altLang="zh-CN" dirty="0"/>
              <a:t>8086/8088</a:t>
            </a:r>
            <a:r>
              <a:rPr lang="zh-CN" altLang="en-US" dirty="0"/>
              <a:t>系统中作为时钟发生器。</a:t>
            </a:r>
          </a:p>
          <a:p>
            <a:pPr eaLnBrk="1" hangingPunct="1">
              <a:spcBef>
                <a:spcPct val="35000"/>
              </a:spcBef>
              <a:buNone/>
            </a:pPr>
            <a:r>
              <a:rPr lang="zh-CN" altLang="en-US" dirty="0" smtClean="0"/>
              <a:t>        外界</a:t>
            </a:r>
            <a:r>
              <a:rPr lang="zh-CN" altLang="en-US" dirty="0"/>
              <a:t>的准备好信号输入到</a:t>
            </a:r>
            <a:r>
              <a:rPr lang="en-US" altLang="zh-CN" dirty="0" err="1"/>
              <a:t>8284A</a:t>
            </a:r>
            <a:r>
              <a:rPr lang="zh-CN" altLang="en-US" dirty="0"/>
              <a:t>的</a:t>
            </a:r>
            <a:r>
              <a:rPr lang="en-US" altLang="zh-CN" dirty="0" err="1"/>
              <a:t>RDY</a:t>
            </a:r>
            <a:r>
              <a:rPr lang="zh-CN" altLang="en-US" dirty="0"/>
              <a:t>端，在</a:t>
            </a:r>
            <a:r>
              <a:rPr lang="en-US" altLang="zh-CN" dirty="0" err="1"/>
              <a:t>8284A</a:t>
            </a:r>
            <a:r>
              <a:rPr lang="zh-CN" altLang="en-US" dirty="0"/>
              <a:t>的</a:t>
            </a:r>
            <a:r>
              <a:rPr lang="en-US" altLang="zh-CN" dirty="0"/>
              <a:t>READY</a:t>
            </a:r>
            <a:r>
              <a:rPr lang="zh-CN" altLang="en-US" dirty="0"/>
              <a:t>端输出同步的准备好</a:t>
            </a:r>
            <a:r>
              <a:rPr lang="zh-CN" altLang="en-US" dirty="0" smtClean="0"/>
              <a:t>信号外界</a:t>
            </a:r>
            <a:r>
              <a:rPr lang="zh-CN" altLang="en-US" dirty="0"/>
              <a:t>的复位信号输入到</a:t>
            </a:r>
            <a:r>
              <a:rPr lang="en-US" altLang="zh-CN" dirty="0" err="1"/>
              <a:t>8284A</a:t>
            </a:r>
            <a:r>
              <a:rPr lang="zh-CN" altLang="en-US" dirty="0"/>
              <a:t>的</a:t>
            </a:r>
            <a:r>
              <a:rPr lang="en-US" altLang="zh-CN" dirty="0"/>
              <a:t>/RES</a:t>
            </a:r>
            <a:r>
              <a:rPr lang="zh-CN" altLang="en-US" dirty="0"/>
              <a:t>端，在</a:t>
            </a:r>
            <a:r>
              <a:rPr lang="en-US" altLang="zh-CN" dirty="0" err="1"/>
              <a:t>8284A</a:t>
            </a:r>
            <a:r>
              <a:rPr lang="zh-CN" altLang="en-US" dirty="0"/>
              <a:t>的</a:t>
            </a:r>
            <a:r>
              <a:rPr lang="en-US" altLang="zh-CN" dirty="0"/>
              <a:t>RESET</a:t>
            </a:r>
            <a:r>
              <a:rPr lang="zh-CN" altLang="en-US" dirty="0"/>
              <a:t>端输出同步的复位信号</a:t>
            </a:r>
          </a:p>
          <a:p>
            <a:pPr eaLnBrk="1" hangingPunct="1">
              <a:spcBef>
                <a:spcPct val="35000"/>
              </a:spcBef>
              <a:buNone/>
            </a:pPr>
            <a:r>
              <a:rPr lang="zh-CN" altLang="en-US" b="1" dirty="0">
                <a:solidFill>
                  <a:srgbClr val="FF3300"/>
                </a:solidFill>
                <a:latin typeface="Arial" panose="020B0604020202020204" pitchFamily="34" charset="0"/>
              </a:rPr>
              <a:t>“</a:t>
            </a:r>
            <a:r>
              <a:rPr lang="zh-CN" altLang="en-US" b="1" dirty="0">
                <a:solidFill>
                  <a:srgbClr val="FF3300"/>
                </a:solidFill>
              </a:rPr>
              <a:t>同步</a:t>
            </a:r>
            <a:r>
              <a:rPr lang="zh-CN" altLang="en-US" b="1" dirty="0">
                <a:solidFill>
                  <a:srgbClr val="FF3300"/>
                </a:solidFill>
                <a:latin typeface="Arial" panose="020B0604020202020204" pitchFamily="34" charset="0"/>
              </a:rPr>
              <a:t>”</a:t>
            </a:r>
            <a:r>
              <a:rPr lang="zh-CN" altLang="en-US" b="1" dirty="0">
                <a:solidFill>
                  <a:srgbClr val="FF3300"/>
                </a:solidFill>
              </a:rPr>
              <a:t>的意义：这两个信号可以在任何时候发出，但</a:t>
            </a:r>
            <a:r>
              <a:rPr lang="en-US" altLang="zh-CN" b="1" dirty="0" err="1">
                <a:solidFill>
                  <a:srgbClr val="FF3300"/>
                </a:solidFill>
              </a:rPr>
              <a:t>8284A</a:t>
            </a:r>
            <a:r>
              <a:rPr lang="zh-CN" altLang="en-US" b="1" dirty="0">
                <a:solidFill>
                  <a:srgbClr val="FF3300"/>
                </a:solidFill>
              </a:rPr>
              <a:t>内部逻辑电路设计成在时钟下降沿使</a:t>
            </a:r>
            <a:r>
              <a:rPr lang="en-US" altLang="zh-CN" b="1" dirty="0">
                <a:solidFill>
                  <a:srgbClr val="FF3300"/>
                </a:solidFill>
              </a:rPr>
              <a:t>READY </a:t>
            </a:r>
            <a:r>
              <a:rPr lang="zh-CN" altLang="en-US" b="1" dirty="0">
                <a:solidFill>
                  <a:srgbClr val="FF3300"/>
                </a:solidFill>
              </a:rPr>
              <a:t>和</a:t>
            </a:r>
            <a:r>
              <a:rPr lang="en-US" altLang="zh-CN" b="1" dirty="0">
                <a:solidFill>
                  <a:srgbClr val="FF3300"/>
                </a:solidFill>
              </a:rPr>
              <a:t>RESET</a:t>
            </a:r>
            <a:r>
              <a:rPr lang="zh-CN" altLang="en-US" b="1" dirty="0">
                <a:solidFill>
                  <a:srgbClr val="FF3300"/>
                </a:solidFill>
              </a:rPr>
              <a:t>有效</a:t>
            </a:r>
            <a:endParaRPr lang="zh-CN" altLang="en-US" dirty="0"/>
          </a:p>
          <a:p>
            <a:pPr eaLnBrk="1" hangingPunct="1">
              <a:spcBef>
                <a:spcPct val="35000"/>
              </a:spcBef>
              <a:buNone/>
            </a:pPr>
            <a:r>
              <a:rPr lang="zh-CN" altLang="en-US" b="1" dirty="0" smtClean="0">
                <a:solidFill>
                  <a:srgbClr val="008000"/>
                </a:solidFill>
              </a:rPr>
              <a:t>。</a:t>
            </a:r>
            <a:endParaRPr lang="zh-CN" altLang="zh-CN" dirty="0"/>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90</a:t>
            </a:fld>
            <a:endParaRPr lang="en-US" altLang="zh-CN" dirty="0"/>
          </a:p>
        </p:txBody>
      </p:sp>
    </p:spTree>
    <p:extLst>
      <p:ext uri="{BB962C8B-B14F-4D97-AF65-F5344CB8AC3E}">
        <p14:creationId xmlns:p14="http://schemas.microsoft.com/office/powerpoint/2010/main" val="33294145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3 </a:t>
            </a:r>
            <a:r>
              <a:rPr lang="zh-CN" altLang="en-US" sz="2800" b="1" dirty="0" smtClean="0"/>
              <a:t>最小模式 </a:t>
            </a:r>
            <a:r>
              <a:rPr lang="en-US" altLang="zh-CN" sz="2800" b="1" dirty="0" smtClean="0"/>
              <a:t>——</a:t>
            </a:r>
            <a:r>
              <a:rPr lang="zh-CN" altLang="en-US" sz="2800" b="1" dirty="0" smtClean="0"/>
              <a:t>系统控制信号的形成</a:t>
            </a:r>
            <a:endParaRPr lang="zh-CN" altLang="en-US" sz="2800" b="1" dirty="0"/>
          </a:p>
          <a:p>
            <a:pPr eaLnBrk="1" hangingPunct="1">
              <a:spcBef>
                <a:spcPct val="35000"/>
              </a:spcBef>
              <a:buNone/>
            </a:pPr>
            <a:r>
              <a:rPr lang="en-US" altLang="zh-CN" dirty="0"/>
              <a:t> </a:t>
            </a:r>
            <a:r>
              <a:rPr lang="en-US" altLang="zh-CN" dirty="0" err="1"/>
              <a:t>8284A</a:t>
            </a:r>
            <a:r>
              <a:rPr lang="zh-CN" altLang="en-US" dirty="0"/>
              <a:t>在</a:t>
            </a:r>
            <a:r>
              <a:rPr lang="en-US" altLang="zh-CN" dirty="0"/>
              <a:t>8086/8088</a:t>
            </a:r>
            <a:r>
              <a:rPr lang="zh-CN" altLang="en-US" dirty="0"/>
              <a:t>系统中作为时钟发生器。</a:t>
            </a:r>
          </a:p>
          <a:p>
            <a:pPr eaLnBrk="1" hangingPunct="1">
              <a:buNone/>
            </a:pPr>
            <a:r>
              <a:rPr lang="en-US" altLang="zh-CN" dirty="0" err="1"/>
              <a:t>8284A</a:t>
            </a:r>
            <a:r>
              <a:rPr lang="zh-CN" altLang="en-US" dirty="0"/>
              <a:t>的振荡源</a:t>
            </a:r>
            <a:r>
              <a:rPr lang="zh-CN" altLang="en-US" dirty="0" smtClean="0"/>
              <a:t>：</a:t>
            </a:r>
            <a:r>
              <a:rPr lang="zh-CN" altLang="en-US" b="1" dirty="0" smtClean="0">
                <a:solidFill>
                  <a:srgbClr val="CC3300"/>
                </a:solidFill>
              </a:rPr>
              <a:t>（</a:t>
            </a:r>
            <a:r>
              <a:rPr lang="en-US" altLang="zh-CN" b="1" dirty="0">
                <a:solidFill>
                  <a:srgbClr val="CC3300"/>
                </a:solidFill>
              </a:rPr>
              <a:t>1</a:t>
            </a:r>
            <a:r>
              <a:rPr lang="zh-CN" altLang="en-US" b="1" dirty="0">
                <a:solidFill>
                  <a:srgbClr val="CC3300"/>
                </a:solidFill>
              </a:rPr>
              <a:t>）脉冲发生器</a:t>
            </a:r>
          </a:p>
          <a:p>
            <a:pPr eaLnBrk="1" hangingPunct="1">
              <a:buNone/>
            </a:pPr>
            <a:r>
              <a:rPr lang="zh-CN" altLang="en-US" dirty="0"/>
              <a:t>连接方式：脉冲发生器的输出端和</a:t>
            </a:r>
            <a:r>
              <a:rPr lang="en-US" altLang="zh-CN" dirty="0" err="1"/>
              <a:t>8284A</a:t>
            </a:r>
            <a:r>
              <a:rPr lang="zh-CN" altLang="en-US" dirty="0"/>
              <a:t>的</a:t>
            </a:r>
            <a:r>
              <a:rPr lang="en-US" altLang="zh-CN" dirty="0" err="1"/>
              <a:t>EFI</a:t>
            </a:r>
            <a:r>
              <a:rPr lang="zh-CN" altLang="en-US" dirty="0"/>
              <a:t>端相连</a:t>
            </a:r>
            <a:r>
              <a:rPr lang="zh-CN" altLang="en-US" dirty="0" smtClean="0"/>
              <a:t>。</a:t>
            </a:r>
            <a:r>
              <a:rPr lang="en-US" altLang="zh-CN" dirty="0" smtClean="0"/>
              <a:t>F//</a:t>
            </a:r>
            <a:r>
              <a:rPr lang="en-US" altLang="zh-CN" dirty="0"/>
              <a:t>C</a:t>
            </a:r>
            <a:r>
              <a:rPr lang="zh-CN" altLang="en-US" dirty="0"/>
              <a:t>接高电平</a:t>
            </a:r>
          </a:p>
          <a:p>
            <a:pPr eaLnBrk="1" hangingPunct="1">
              <a:buNone/>
            </a:pPr>
            <a:r>
              <a:rPr lang="zh-CN" altLang="en-US" b="1" dirty="0">
                <a:solidFill>
                  <a:srgbClr val="CC3300"/>
                </a:solidFill>
              </a:rPr>
              <a:t>（</a:t>
            </a:r>
            <a:r>
              <a:rPr lang="en-US" altLang="zh-CN" b="1" dirty="0">
                <a:solidFill>
                  <a:srgbClr val="CC3300"/>
                </a:solidFill>
              </a:rPr>
              <a:t>2</a:t>
            </a:r>
            <a:r>
              <a:rPr lang="zh-CN" altLang="en-US" b="1" dirty="0">
                <a:solidFill>
                  <a:srgbClr val="CC3300"/>
                </a:solidFill>
              </a:rPr>
              <a:t>）晶体振荡器（更常用</a:t>
            </a:r>
            <a:r>
              <a:rPr lang="zh-CN" altLang="en-US" b="1" dirty="0" smtClean="0">
                <a:solidFill>
                  <a:srgbClr val="CC3300"/>
                </a:solidFill>
              </a:rPr>
              <a:t>）</a:t>
            </a:r>
            <a:r>
              <a:rPr lang="zh-CN" altLang="en-US" dirty="0" smtClean="0"/>
              <a:t>连接方式</a:t>
            </a:r>
            <a:r>
              <a:rPr lang="zh-CN" altLang="en-US" dirty="0"/>
              <a:t>：将晶体振荡器和</a:t>
            </a:r>
            <a:r>
              <a:rPr lang="en-US" altLang="zh-CN" dirty="0" err="1"/>
              <a:t>8284A</a:t>
            </a:r>
            <a:r>
              <a:rPr lang="zh-CN" altLang="en-US" dirty="0"/>
              <a:t>的</a:t>
            </a:r>
            <a:r>
              <a:rPr lang="en-US" altLang="zh-CN" dirty="0" err="1"/>
              <a:t>X1</a:t>
            </a:r>
            <a:r>
              <a:rPr lang="zh-CN" altLang="en-US" dirty="0"/>
              <a:t>和</a:t>
            </a:r>
            <a:r>
              <a:rPr lang="en-US" altLang="zh-CN" dirty="0" err="1"/>
              <a:t>X2</a:t>
            </a:r>
            <a:r>
              <a:rPr lang="zh-CN" altLang="en-US" dirty="0"/>
              <a:t>两端</a:t>
            </a:r>
            <a:r>
              <a:rPr lang="zh-CN" altLang="en-US" dirty="0" smtClean="0"/>
              <a:t>。  </a:t>
            </a:r>
            <a:r>
              <a:rPr lang="en-US" altLang="zh-CN" dirty="0"/>
              <a:t>F//C</a:t>
            </a:r>
            <a:r>
              <a:rPr lang="zh-CN" altLang="en-US" dirty="0"/>
              <a:t>接地</a:t>
            </a:r>
            <a:endParaRPr lang="en-US" altLang="zh-CN" b="1" dirty="0"/>
          </a:p>
          <a:p>
            <a:pPr eaLnBrk="1" hangingPunct="1">
              <a:spcBef>
                <a:spcPct val="35000"/>
              </a:spcBef>
              <a:buNone/>
            </a:pPr>
            <a:endParaRPr lang="zh-CN" altLang="zh-CN" dirty="0"/>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91</a:t>
            </a:fld>
            <a:endParaRPr lang="en-US" altLang="zh-CN" dirty="0"/>
          </a:p>
        </p:txBody>
      </p:sp>
    </p:spTree>
    <p:extLst>
      <p:ext uri="{BB962C8B-B14F-4D97-AF65-F5344CB8AC3E}">
        <p14:creationId xmlns:p14="http://schemas.microsoft.com/office/powerpoint/2010/main" val="4011035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3 </a:t>
            </a:r>
            <a:r>
              <a:rPr lang="zh-CN" altLang="en-US" sz="2800" b="1" dirty="0" smtClean="0"/>
              <a:t>最小模式 </a:t>
            </a:r>
            <a:r>
              <a:rPr lang="en-US" altLang="zh-CN" sz="2800" b="1" dirty="0" smtClean="0"/>
              <a:t>——</a:t>
            </a:r>
            <a:r>
              <a:rPr lang="zh-CN" altLang="en-US" sz="2800" b="1" dirty="0" smtClean="0"/>
              <a:t>系统控制信号的形成</a:t>
            </a:r>
            <a:endParaRPr lang="zh-CN" altLang="en-US" sz="2800" b="1" dirty="0"/>
          </a:p>
          <a:p>
            <a:pPr eaLnBrk="1" hangingPunct="1">
              <a:spcBef>
                <a:spcPct val="35000"/>
              </a:spcBef>
              <a:buNone/>
            </a:pPr>
            <a:r>
              <a:rPr lang="en-US" altLang="zh-CN" dirty="0"/>
              <a:t> </a:t>
            </a:r>
            <a:r>
              <a:rPr lang="en-US" altLang="zh-CN" dirty="0" err="1"/>
              <a:t>8284A</a:t>
            </a:r>
            <a:r>
              <a:rPr lang="zh-CN" altLang="en-US" dirty="0"/>
              <a:t>在</a:t>
            </a:r>
            <a:r>
              <a:rPr lang="en-US" altLang="zh-CN" dirty="0"/>
              <a:t>8086/8088</a:t>
            </a:r>
            <a:r>
              <a:rPr lang="zh-CN" altLang="en-US" dirty="0"/>
              <a:t>系统中作为时钟发生器。</a:t>
            </a:r>
          </a:p>
          <a:p>
            <a:pPr eaLnBrk="1" hangingPunct="1">
              <a:spcBef>
                <a:spcPct val="35000"/>
              </a:spcBef>
              <a:buNone/>
            </a:pPr>
            <a:endParaRPr lang="zh-CN" altLang="zh-CN" dirty="0"/>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92</a:t>
            </a:fld>
            <a:endParaRPr lang="en-US" altLang="zh-CN" dirty="0"/>
          </a:p>
        </p:txBody>
      </p:sp>
      <p:pic>
        <p:nvPicPr>
          <p:cNvPr id="5" name="Picture 4" descr="http://www.mianfeiwendang.com/pic/c871f2509afb0aaf71640588/5-220-png_6_0_0_135_229_510_248_892.979_1262.879-454-0-62-45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181" y="2848181"/>
            <a:ext cx="8169275"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167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554" name="Group 2"/>
          <p:cNvGrpSpPr>
            <a:grpSpLocks/>
          </p:cNvGrpSpPr>
          <p:nvPr/>
        </p:nvGrpSpPr>
        <p:grpSpPr bwMode="auto">
          <a:xfrm>
            <a:off x="228600" y="381000"/>
            <a:ext cx="8462963" cy="5883275"/>
            <a:chOff x="144" y="240"/>
            <a:chExt cx="5331" cy="3706"/>
          </a:xfrm>
        </p:grpSpPr>
        <p:sp>
          <p:nvSpPr>
            <p:cNvPr id="151555" name="Rectangle 3"/>
            <p:cNvSpPr>
              <a:spLocks noChangeArrowheads="1"/>
            </p:cNvSpPr>
            <p:nvPr/>
          </p:nvSpPr>
          <p:spPr bwMode="auto">
            <a:xfrm>
              <a:off x="531" y="934"/>
              <a:ext cx="557" cy="818"/>
            </a:xfrm>
            <a:prstGeom prst="rect">
              <a:avLst/>
            </a:prstGeom>
            <a:solidFill>
              <a:srgbClr val="00CCFF"/>
            </a:solidFill>
            <a:ln w="317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51556" name="Rectangle 4"/>
            <p:cNvSpPr>
              <a:spLocks noChangeArrowheads="1"/>
            </p:cNvSpPr>
            <p:nvPr/>
          </p:nvSpPr>
          <p:spPr bwMode="auto">
            <a:xfrm>
              <a:off x="531" y="1030"/>
              <a:ext cx="45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1" lang="en-US" altLang="zh-CN" sz="1700">
                  <a:latin typeface="Arial" panose="020B0604020202020204" pitchFamily="34" charset="0"/>
                </a:rPr>
                <a:t>    8284</a:t>
              </a:r>
              <a:endParaRPr kumimoji="1" lang="en-US" altLang="zh-CN" sz="2400"/>
            </a:p>
          </p:txBody>
        </p:sp>
        <p:sp>
          <p:nvSpPr>
            <p:cNvPr id="151557" name="Rectangle 5"/>
            <p:cNvSpPr>
              <a:spLocks noChangeArrowheads="1"/>
            </p:cNvSpPr>
            <p:nvPr/>
          </p:nvSpPr>
          <p:spPr bwMode="auto">
            <a:xfrm>
              <a:off x="1488" y="624"/>
              <a:ext cx="928" cy="2556"/>
            </a:xfrm>
            <a:prstGeom prst="rect">
              <a:avLst/>
            </a:prstGeom>
            <a:solidFill>
              <a:srgbClr val="CCCC00"/>
            </a:solidFill>
            <a:ln w="317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51558" name="Line 6"/>
            <p:cNvSpPr>
              <a:spLocks noChangeShapeType="1"/>
            </p:cNvSpPr>
            <p:nvPr/>
          </p:nvSpPr>
          <p:spPr bwMode="auto">
            <a:xfrm>
              <a:off x="2432" y="810"/>
              <a:ext cx="3013" cy="1"/>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59" name="Line 7"/>
            <p:cNvSpPr>
              <a:spLocks noChangeShapeType="1"/>
            </p:cNvSpPr>
            <p:nvPr/>
          </p:nvSpPr>
          <p:spPr bwMode="auto">
            <a:xfrm>
              <a:off x="2432" y="963"/>
              <a:ext cx="3013" cy="1"/>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60" name="Line 8"/>
            <p:cNvSpPr>
              <a:spLocks noChangeShapeType="1"/>
            </p:cNvSpPr>
            <p:nvPr/>
          </p:nvSpPr>
          <p:spPr bwMode="auto">
            <a:xfrm>
              <a:off x="2432" y="1115"/>
              <a:ext cx="3013" cy="1"/>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61" name="Rectangle 9"/>
            <p:cNvSpPr>
              <a:spLocks noChangeArrowheads="1"/>
            </p:cNvSpPr>
            <p:nvPr/>
          </p:nvSpPr>
          <p:spPr bwMode="auto">
            <a:xfrm>
              <a:off x="2803" y="1729"/>
              <a:ext cx="372" cy="614"/>
            </a:xfrm>
            <a:prstGeom prst="rect">
              <a:avLst/>
            </a:prstGeom>
            <a:solidFill>
              <a:srgbClr val="FF9999"/>
            </a:solidFill>
            <a:ln w="317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51562" name="Rectangle 10"/>
            <p:cNvSpPr>
              <a:spLocks noChangeArrowheads="1"/>
            </p:cNvSpPr>
            <p:nvPr/>
          </p:nvSpPr>
          <p:spPr bwMode="auto">
            <a:xfrm>
              <a:off x="2863" y="1980"/>
              <a:ext cx="2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8282</a:t>
              </a:r>
              <a:endParaRPr kumimoji="1" lang="en-US" altLang="zh-CN" sz="1400"/>
            </a:p>
          </p:txBody>
        </p:sp>
        <p:sp>
          <p:nvSpPr>
            <p:cNvPr id="151563" name="Freeform 11"/>
            <p:cNvSpPr>
              <a:spLocks/>
            </p:cNvSpPr>
            <p:nvPr/>
          </p:nvSpPr>
          <p:spPr bwMode="auto">
            <a:xfrm>
              <a:off x="2897" y="1628"/>
              <a:ext cx="372" cy="614"/>
            </a:xfrm>
            <a:custGeom>
              <a:avLst/>
              <a:gdLst>
                <a:gd name="T0" fmla="*/ 372 w 372"/>
                <a:gd name="T1" fmla="*/ 614 h 614"/>
                <a:gd name="T2" fmla="*/ 372 w 372"/>
                <a:gd name="T3" fmla="*/ 0 h 614"/>
                <a:gd name="T4" fmla="*/ 0 w 372"/>
                <a:gd name="T5" fmla="*/ 0 h 614"/>
                <a:gd name="T6" fmla="*/ 0 60000 65536"/>
                <a:gd name="T7" fmla="*/ 0 60000 65536"/>
                <a:gd name="T8" fmla="*/ 0 60000 65536"/>
                <a:gd name="T9" fmla="*/ 0 w 372"/>
                <a:gd name="T10" fmla="*/ 0 h 614"/>
                <a:gd name="T11" fmla="*/ 372 w 372"/>
                <a:gd name="T12" fmla="*/ 614 h 614"/>
              </a:gdLst>
              <a:ahLst/>
              <a:cxnLst>
                <a:cxn ang="T6">
                  <a:pos x="T0" y="T1"/>
                </a:cxn>
                <a:cxn ang="T7">
                  <a:pos x="T2" y="T3"/>
                </a:cxn>
                <a:cxn ang="T8">
                  <a:pos x="T4" y="T5"/>
                </a:cxn>
              </a:cxnLst>
              <a:rect l="T9" t="T10" r="T11" b="T12"/>
              <a:pathLst>
                <a:path w="372" h="614">
                  <a:moveTo>
                    <a:pt x="372" y="614"/>
                  </a:moveTo>
                  <a:lnTo>
                    <a:pt x="372" y="0"/>
                  </a:lnTo>
                  <a:lnTo>
                    <a:pt x="0" y="0"/>
                  </a:lnTo>
                </a:path>
              </a:pathLst>
            </a:custGeom>
            <a:noFill/>
            <a:ln w="3175">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1564" name="Freeform 12"/>
            <p:cNvSpPr>
              <a:spLocks/>
            </p:cNvSpPr>
            <p:nvPr/>
          </p:nvSpPr>
          <p:spPr bwMode="auto">
            <a:xfrm>
              <a:off x="2989" y="1525"/>
              <a:ext cx="371" cy="613"/>
            </a:xfrm>
            <a:custGeom>
              <a:avLst/>
              <a:gdLst>
                <a:gd name="T0" fmla="*/ 371 w 371"/>
                <a:gd name="T1" fmla="*/ 613 h 613"/>
                <a:gd name="T2" fmla="*/ 371 w 371"/>
                <a:gd name="T3" fmla="*/ 0 h 613"/>
                <a:gd name="T4" fmla="*/ 0 w 371"/>
                <a:gd name="T5" fmla="*/ 0 h 613"/>
                <a:gd name="T6" fmla="*/ 0 60000 65536"/>
                <a:gd name="T7" fmla="*/ 0 60000 65536"/>
                <a:gd name="T8" fmla="*/ 0 60000 65536"/>
                <a:gd name="T9" fmla="*/ 0 w 371"/>
                <a:gd name="T10" fmla="*/ 0 h 613"/>
                <a:gd name="T11" fmla="*/ 371 w 371"/>
                <a:gd name="T12" fmla="*/ 613 h 613"/>
              </a:gdLst>
              <a:ahLst/>
              <a:cxnLst>
                <a:cxn ang="T6">
                  <a:pos x="T0" y="T1"/>
                </a:cxn>
                <a:cxn ang="T7">
                  <a:pos x="T2" y="T3"/>
                </a:cxn>
                <a:cxn ang="T8">
                  <a:pos x="T4" y="T5"/>
                </a:cxn>
              </a:cxnLst>
              <a:rect l="T9" t="T10" r="T11" b="T12"/>
              <a:pathLst>
                <a:path w="371" h="613">
                  <a:moveTo>
                    <a:pt x="371" y="613"/>
                  </a:moveTo>
                  <a:lnTo>
                    <a:pt x="371" y="0"/>
                  </a:lnTo>
                  <a:lnTo>
                    <a:pt x="0" y="0"/>
                  </a:lnTo>
                </a:path>
              </a:pathLst>
            </a:custGeom>
            <a:noFill/>
            <a:ln w="3175">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1565" name="Line 13"/>
            <p:cNvSpPr>
              <a:spLocks noChangeShapeType="1"/>
            </p:cNvSpPr>
            <p:nvPr/>
          </p:nvSpPr>
          <p:spPr bwMode="auto">
            <a:xfrm>
              <a:off x="2897" y="1628"/>
              <a:ext cx="1" cy="101"/>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66" name="Line 14"/>
            <p:cNvSpPr>
              <a:spLocks noChangeShapeType="1"/>
            </p:cNvSpPr>
            <p:nvPr/>
          </p:nvSpPr>
          <p:spPr bwMode="auto">
            <a:xfrm>
              <a:off x="2989" y="1525"/>
              <a:ext cx="1" cy="10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67" name="Line 15"/>
            <p:cNvSpPr>
              <a:spLocks noChangeShapeType="1"/>
            </p:cNvSpPr>
            <p:nvPr/>
          </p:nvSpPr>
          <p:spPr bwMode="auto">
            <a:xfrm flipH="1">
              <a:off x="3175" y="2242"/>
              <a:ext cx="94" cy="1"/>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68" name="Line 16"/>
            <p:cNvSpPr>
              <a:spLocks noChangeShapeType="1"/>
            </p:cNvSpPr>
            <p:nvPr/>
          </p:nvSpPr>
          <p:spPr bwMode="auto">
            <a:xfrm flipH="1">
              <a:off x="3269" y="2138"/>
              <a:ext cx="91" cy="1"/>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69" name="Line 17"/>
            <p:cNvSpPr>
              <a:spLocks noChangeShapeType="1"/>
            </p:cNvSpPr>
            <p:nvPr/>
          </p:nvSpPr>
          <p:spPr bwMode="auto">
            <a:xfrm>
              <a:off x="2403" y="1846"/>
              <a:ext cx="384"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70" name="Line 18"/>
            <p:cNvSpPr>
              <a:spLocks noChangeShapeType="1"/>
            </p:cNvSpPr>
            <p:nvPr/>
          </p:nvSpPr>
          <p:spPr bwMode="auto">
            <a:xfrm>
              <a:off x="2432" y="1986"/>
              <a:ext cx="355" cy="4"/>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71" name="Line 19"/>
            <p:cNvSpPr>
              <a:spLocks noChangeShapeType="1"/>
            </p:cNvSpPr>
            <p:nvPr/>
          </p:nvSpPr>
          <p:spPr bwMode="auto">
            <a:xfrm>
              <a:off x="2403" y="2230"/>
              <a:ext cx="384"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72" name="Line 20"/>
            <p:cNvSpPr>
              <a:spLocks noChangeShapeType="1"/>
            </p:cNvSpPr>
            <p:nvPr/>
          </p:nvSpPr>
          <p:spPr bwMode="auto">
            <a:xfrm>
              <a:off x="3360" y="1845"/>
              <a:ext cx="2033" cy="1"/>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73" name="Rectangle 21"/>
            <p:cNvSpPr>
              <a:spLocks noChangeArrowheads="1"/>
            </p:cNvSpPr>
            <p:nvPr/>
          </p:nvSpPr>
          <p:spPr bwMode="auto">
            <a:xfrm>
              <a:off x="3555" y="2326"/>
              <a:ext cx="557" cy="308"/>
            </a:xfrm>
            <a:prstGeom prst="rect">
              <a:avLst/>
            </a:prstGeom>
            <a:solidFill>
              <a:srgbClr val="00CCFF"/>
            </a:solidFill>
            <a:ln w="317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51574" name="Rectangle 22"/>
            <p:cNvSpPr>
              <a:spLocks noChangeArrowheads="1"/>
            </p:cNvSpPr>
            <p:nvPr/>
          </p:nvSpPr>
          <p:spPr bwMode="auto">
            <a:xfrm>
              <a:off x="3651" y="2427"/>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sz="1600">
                  <a:latin typeface="Arial" panose="020B0604020202020204" pitchFamily="34" charset="0"/>
                </a:rPr>
                <a:t>存储器</a:t>
              </a:r>
              <a:endParaRPr kumimoji="1" lang="zh-CN" altLang="en-US" sz="1600"/>
            </a:p>
          </p:txBody>
        </p:sp>
        <p:sp>
          <p:nvSpPr>
            <p:cNvPr id="151575" name="Rectangle 23"/>
            <p:cNvSpPr>
              <a:spLocks noChangeArrowheads="1"/>
            </p:cNvSpPr>
            <p:nvPr/>
          </p:nvSpPr>
          <p:spPr bwMode="auto">
            <a:xfrm>
              <a:off x="2803" y="2651"/>
              <a:ext cx="372" cy="715"/>
            </a:xfrm>
            <a:prstGeom prst="rect">
              <a:avLst/>
            </a:prstGeom>
            <a:solidFill>
              <a:srgbClr val="FF9999"/>
            </a:solidFill>
            <a:ln w="317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51576" name="Rectangle 24"/>
            <p:cNvSpPr>
              <a:spLocks noChangeArrowheads="1"/>
            </p:cNvSpPr>
            <p:nvPr/>
          </p:nvSpPr>
          <p:spPr bwMode="auto">
            <a:xfrm>
              <a:off x="2900" y="2960"/>
              <a:ext cx="2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8286</a:t>
              </a:r>
              <a:endParaRPr kumimoji="1" lang="en-US" altLang="zh-CN" sz="2400"/>
            </a:p>
          </p:txBody>
        </p:sp>
        <p:sp>
          <p:nvSpPr>
            <p:cNvPr id="151577" name="Rectangle 25"/>
            <p:cNvSpPr>
              <a:spLocks noChangeArrowheads="1"/>
            </p:cNvSpPr>
            <p:nvPr/>
          </p:nvSpPr>
          <p:spPr bwMode="auto">
            <a:xfrm>
              <a:off x="4474" y="2343"/>
              <a:ext cx="557" cy="308"/>
            </a:xfrm>
            <a:prstGeom prst="rect">
              <a:avLst/>
            </a:prstGeom>
            <a:solidFill>
              <a:srgbClr val="00CCFF"/>
            </a:solidFill>
            <a:ln w="317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51578" name="Rectangle 26"/>
            <p:cNvSpPr>
              <a:spLocks noChangeArrowheads="1"/>
            </p:cNvSpPr>
            <p:nvPr/>
          </p:nvSpPr>
          <p:spPr bwMode="auto">
            <a:xfrm>
              <a:off x="4603" y="2427"/>
              <a:ext cx="4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600">
                  <a:latin typeface="Arial" panose="020B0604020202020204" pitchFamily="34" charset="0"/>
                </a:rPr>
                <a:t>I/O</a:t>
              </a:r>
              <a:r>
                <a:rPr kumimoji="1" lang="zh-CN" altLang="en-US" sz="1600">
                  <a:latin typeface="Arial" panose="020B0604020202020204" pitchFamily="34" charset="0"/>
                </a:rPr>
                <a:t>接口</a:t>
              </a:r>
              <a:endParaRPr kumimoji="1" lang="zh-CN" altLang="en-US" sz="2400"/>
            </a:p>
          </p:txBody>
        </p:sp>
        <p:sp>
          <p:nvSpPr>
            <p:cNvPr id="151579" name="Line 27"/>
            <p:cNvSpPr>
              <a:spLocks noChangeShapeType="1"/>
            </p:cNvSpPr>
            <p:nvPr/>
          </p:nvSpPr>
          <p:spPr bwMode="auto">
            <a:xfrm>
              <a:off x="3175" y="3060"/>
              <a:ext cx="2126" cy="1"/>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80" name="Freeform 28"/>
            <p:cNvSpPr>
              <a:spLocks/>
            </p:cNvSpPr>
            <p:nvPr/>
          </p:nvSpPr>
          <p:spPr bwMode="auto">
            <a:xfrm>
              <a:off x="2618" y="2242"/>
              <a:ext cx="73" cy="516"/>
            </a:xfrm>
            <a:custGeom>
              <a:avLst/>
              <a:gdLst>
                <a:gd name="T0" fmla="*/ 0 w 84"/>
                <a:gd name="T1" fmla="*/ 0 h 510"/>
                <a:gd name="T2" fmla="*/ 0 w 84"/>
                <a:gd name="T3" fmla="*/ 572 h 510"/>
                <a:gd name="T4" fmla="*/ 21 w 84"/>
                <a:gd name="T5" fmla="*/ 572 h 510"/>
                <a:gd name="T6" fmla="*/ 0 60000 65536"/>
                <a:gd name="T7" fmla="*/ 0 60000 65536"/>
                <a:gd name="T8" fmla="*/ 0 60000 65536"/>
                <a:gd name="T9" fmla="*/ 0 w 84"/>
                <a:gd name="T10" fmla="*/ 0 h 510"/>
                <a:gd name="T11" fmla="*/ 84 w 84"/>
                <a:gd name="T12" fmla="*/ 510 h 510"/>
              </a:gdLst>
              <a:ahLst/>
              <a:cxnLst>
                <a:cxn ang="T6">
                  <a:pos x="T0" y="T1"/>
                </a:cxn>
                <a:cxn ang="T7">
                  <a:pos x="T2" y="T3"/>
                </a:cxn>
                <a:cxn ang="T8">
                  <a:pos x="T4" y="T5"/>
                </a:cxn>
              </a:cxnLst>
              <a:rect l="T9" t="T10" r="T11" b="T12"/>
              <a:pathLst>
                <a:path w="84" h="510">
                  <a:moveTo>
                    <a:pt x="0" y="0"/>
                  </a:moveTo>
                  <a:lnTo>
                    <a:pt x="0" y="510"/>
                  </a:lnTo>
                  <a:lnTo>
                    <a:pt x="84" y="510"/>
                  </a:lnTo>
                </a:path>
              </a:pathLst>
            </a:custGeom>
            <a:noFill/>
            <a:ln w="508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1581" name="Freeform 29"/>
            <p:cNvSpPr>
              <a:spLocks/>
            </p:cNvSpPr>
            <p:nvPr/>
          </p:nvSpPr>
          <p:spPr bwMode="auto">
            <a:xfrm>
              <a:off x="1969" y="3209"/>
              <a:ext cx="818" cy="77"/>
            </a:xfrm>
            <a:custGeom>
              <a:avLst/>
              <a:gdLst>
                <a:gd name="T0" fmla="*/ 0 w 785"/>
                <a:gd name="T1" fmla="*/ 0 h 104"/>
                <a:gd name="T2" fmla="*/ 0 w 785"/>
                <a:gd name="T3" fmla="*/ 5 h 104"/>
                <a:gd name="T4" fmla="*/ 1185 w 785"/>
                <a:gd name="T5" fmla="*/ 5 h 104"/>
                <a:gd name="T6" fmla="*/ 0 60000 65536"/>
                <a:gd name="T7" fmla="*/ 0 60000 65536"/>
                <a:gd name="T8" fmla="*/ 0 60000 65536"/>
                <a:gd name="T9" fmla="*/ 0 w 785"/>
                <a:gd name="T10" fmla="*/ 0 h 104"/>
                <a:gd name="T11" fmla="*/ 785 w 785"/>
                <a:gd name="T12" fmla="*/ 104 h 104"/>
              </a:gdLst>
              <a:ahLst/>
              <a:cxnLst>
                <a:cxn ang="T6">
                  <a:pos x="T0" y="T1"/>
                </a:cxn>
                <a:cxn ang="T7">
                  <a:pos x="T2" y="T3"/>
                </a:cxn>
                <a:cxn ang="T8">
                  <a:pos x="T4" y="T5"/>
                </a:cxn>
              </a:cxnLst>
              <a:rect l="T9" t="T10" r="T11" b="T12"/>
              <a:pathLst>
                <a:path w="785" h="104">
                  <a:moveTo>
                    <a:pt x="0" y="0"/>
                  </a:moveTo>
                  <a:lnTo>
                    <a:pt x="0" y="104"/>
                  </a:lnTo>
                  <a:lnTo>
                    <a:pt x="785" y="104"/>
                  </a:lnTo>
                </a:path>
              </a:pathLst>
            </a:custGeom>
            <a:noFill/>
            <a:ln w="3175">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1582" name="Line 30"/>
            <p:cNvSpPr>
              <a:spLocks noChangeShapeType="1"/>
            </p:cNvSpPr>
            <p:nvPr/>
          </p:nvSpPr>
          <p:spPr bwMode="auto">
            <a:xfrm flipH="1">
              <a:off x="3651" y="1846"/>
              <a:ext cx="0" cy="48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83" name="Line 31"/>
            <p:cNvSpPr>
              <a:spLocks noChangeShapeType="1"/>
            </p:cNvSpPr>
            <p:nvPr/>
          </p:nvSpPr>
          <p:spPr bwMode="auto">
            <a:xfrm flipV="1">
              <a:off x="2432" y="2902"/>
              <a:ext cx="355" cy="3"/>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84" name="Line 32"/>
            <p:cNvSpPr>
              <a:spLocks noChangeShapeType="1"/>
            </p:cNvSpPr>
            <p:nvPr/>
          </p:nvSpPr>
          <p:spPr bwMode="auto">
            <a:xfrm flipH="1">
              <a:off x="4563" y="1833"/>
              <a:ext cx="5" cy="493"/>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85" name="Line 33"/>
            <p:cNvSpPr>
              <a:spLocks noChangeShapeType="1"/>
            </p:cNvSpPr>
            <p:nvPr/>
          </p:nvSpPr>
          <p:spPr bwMode="auto">
            <a:xfrm flipV="1">
              <a:off x="3843" y="2662"/>
              <a:ext cx="0" cy="384"/>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86" name="Line 34"/>
            <p:cNvSpPr>
              <a:spLocks noChangeShapeType="1"/>
            </p:cNvSpPr>
            <p:nvPr/>
          </p:nvSpPr>
          <p:spPr bwMode="auto">
            <a:xfrm flipV="1">
              <a:off x="4755" y="2662"/>
              <a:ext cx="0" cy="384"/>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87" name="Line 35"/>
            <p:cNvSpPr>
              <a:spLocks noChangeShapeType="1"/>
            </p:cNvSpPr>
            <p:nvPr/>
          </p:nvSpPr>
          <p:spPr bwMode="auto">
            <a:xfrm flipH="1">
              <a:off x="3843" y="1126"/>
              <a:ext cx="0" cy="12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88" name="Line 36"/>
            <p:cNvSpPr>
              <a:spLocks noChangeShapeType="1"/>
            </p:cNvSpPr>
            <p:nvPr/>
          </p:nvSpPr>
          <p:spPr bwMode="auto">
            <a:xfrm>
              <a:off x="4754" y="1115"/>
              <a:ext cx="1" cy="1211"/>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89" name="Line 37"/>
            <p:cNvSpPr>
              <a:spLocks noChangeShapeType="1"/>
            </p:cNvSpPr>
            <p:nvPr/>
          </p:nvSpPr>
          <p:spPr bwMode="auto">
            <a:xfrm>
              <a:off x="3939" y="982"/>
              <a:ext cx="0" cy="13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90" name="Line 38"/>
            <p:cNvSpPr>
              <a:spLocks noChangeShapeType="1"/>
            </p:cNvSpPr>
            <p:nvPr/>
          </p:nvSpPr>
          <p:spPr bwMode="auto">
            <a:xfrm>
              <a:off x="4846" y="963"/>
              <a:ext cx="5" cy="1363"/>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91" name="Line 39"/>
            <p:cNvSpPr>
              <a:spLocks noChangeShapeType="1"/>
            </p:cNvSpPr>
            <p:nvPr/>
          </p:nvSpPr>
          <p:spPr bwMode="auto">
            <a:xfrm flipH="1">
              <a:off x="4035" y="790"/>
              <a:ext cx="0" cy="153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92" name="Line 40"/>
            <p:cNvSpPr>
              <a:spLocks noChangeShapeType="1"/>
            </p:cNvSpPr>
            <p:nvPr/>
          </p:nvSpPr>
          <p:spPr bwMode="auto">
            <a:xfrm>
              <a:off x="4947" y="838"/>
              <a:ext cx="0" cy="1488"/>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93" name="Line 41"/>
            <p:cNvSpPr>
              <a:spLocks noChangeShapeType="1"/>
            </p:cNvSpPr>
            <p:nvPr/>
          </p:nvSpPr>
          <p:spPr bwMode="auto">
            <a:xfrm>
              <a:off x="1107" y="1030"/>
              <a:ext cx="384"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94" name="Line 42"/>
            <p:cNvSpPr>
              <a:spLocks noChangeShapeType="1"/>
            </p:cNvSpPr>
            <p:nvPr/>
          </p:nvSpPr>
          <p:spPr bwMode="auto">
            <a:xfrm>
              <a:off x="1107" y="1222"/>
              <a:ext cx="384"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95" name="Line 43"/>
            <p:cNvSpPr>
              <a:spLocks noChangeShapeType="1"/>
            </p:cNvSpPr>
            <p:nvPr/>
          </p:nvSpPr>
          <p:spPr bwMode="auto">
            <a:xfrm>
              <a:off x="1107" y="1414"/>
              <a:ext cx="384"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96" name="Freeform 44"/>
            <p:cNvSpPr>
              <a:spLocks/>
            </p:cNvSpPr>
            <p:nvPr/>
          </p:nvSpPr>
          <p:spPr bwMode="auto">
            <a:xfrm>
              <a:off x="621" y="605"/>
              <a:ext cx="92" cy="306"/>
            </a:xfrm>
            <a:custGeom>
              <a:avLst/>
              <a:gdLst>
                <a:gd name="T0" fmla="*/ 92 w 92"/>
                <a:gd name="T1" fmla="*/ 0 h 306"/>
                <a:gd name="T2" fmla="*/ 0 w 92"/>
                <a:gd name="T3" fmla="*/ 0 h 306"/>
                <a:gd name="T4" fmla="*/ 0 w 92"/>
                <a:gd name="T5" fmla="*/ 306 h 306"/>
                <a:gd name="T6" fmla="*/ 0 60000 65536"/>
                <a:gd name="T7" fmla="*/ 0 60000 65536"/>
                <a:gd name="T8" fmla="*/ 0 60000 65536"/>
                <a:gd name="T9" fmla="*/ 0 w 92"/>
                <a:gd name="T10" fmla="*/ 0 h 306"/>
                <a:gd name="T11" fmla="*/ 92 w 92"/>
                <a:gd name="T12" fmla="*/ 306 h 306"/>
              </a:gdLst>
              <a:ahLst/>
              <a:cxnLst>
                <a:cxn ang="T6">
                  <a:pos x="T0" y="T1"/>
                </a:cxn>
                <a:cxn ang="T7">
                  <a:pos x="T2" y="T3"/>
                </a:cxn>
                <a:cxn ang="T8">
                  <a:pos x="T4" y="T5"/>
                </a:cxn>
              </a:cxnLst>
              <a:rect l="T9" t="T10" r="T11" b="T12"/>
              <a:pathLst>
                <a:path w="92" h="306">
                  <a:moveTo>
                    <a:pt x="92" y="0"/>
                  </a:moveTo>
                  <a:lnTo>
                    <a:pt x="0" y="0"/>
                  </a:lnTo>
                  <a:lnTo>
                    <a:pt x="0" y="306"/>
                  </a:lnTo>
                </a:path>
              </a:pathLst>
            </a:custGeom>
            <a:noFill/>
            <a:ln w="3175">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1597" name="Freeform 45"/>
            <p:cNvSpPr>
              <a:spLocks/>
            </p:cNvSpPr>
            <p:nvPr/>
          </p:nvSpPr>
          <p:spPr bwMode="auto">
            <a:xfrm>
              <a:off x="899" y="605"/>
              <a:ext cx="94" cy="306"/>
            </a:xfrm>
            <a:custGeom>
              <a:avLst/>
              <a:gdLst>
                <a:gd name="T0" fmla="*/ 0 w 94"/>
                <a:gd name="T1" fmla="*/ 0 h 306"/>
                <a:gd name="T2" fmla="*/ 94 w 94"/>
                <a:gd name="T3" fmla="*/ 0 h 306"/>
                <a:gd name="T4" fmla="*/ 94 w 94"/>
                <a:gd name="T5" fmla="*/ 306 h 306"/>
                <a:gd name="T6" fmla="*/ 0 60000 65536"/>
                <a:gd name="T7" fmla="*/ 0 60000 65536"/>
                <a:gd name="T8" fmla="*/ 0 60000 65536"/>
                <a:gd name="T9" fmla="*/ 0 w 94"/>
                <a:gd name="T10" fmla="*/ 0 h 306"/>
                <a:gd name="T11" fmla="*/ 94 w 94"/>
                <a:gd name="T12" fmla="*/ 306 h 306"/>
              </a:gdLst>
              <a:ahLst/>
              <a:cxnLst>
                <a:cxn ang="T6">
                  <a:pos x="T0" y="T1"/>
                </a:cxn>
                <a:cxn ang="T7">
                  <a:pos x="T2" y="T3"/>
                </a:cxn>
                <a:cxn ang="T8">
                  <a:pos x="T4" y="T5"/>
                </a:cxn>
              </a:cxnLst>
              <a:rect l="T9" t="T10" r="T11" b="T12"/>
              <a:pathLst>
                <a:path w="94" h="306">
                  <a:moveTo>
                    <a:pt x="0" y="0"/>
                  </a:moveTo>
                  <a:lnTo>
                    <a:pt x="94" y="0"/>
                  </a:lnTo>
                  <a:lnTo>
                    <a:pt x="94" y="306"/>
                  </a:lnTo>
                </a:path>
              </a:pathLst>
            </a:custGeom>
            <a:noFill/>
            <a:ln w="3175">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1598" name="Line 46"/>
            <p:cNvSpPr>
              <a:spLocks noChangeShapeType="1"/>
            </p:cNvSpPr>
            <p:nvPr/>
          </p:nvSpPr>
          <p:spPr bwMode="auto">
            <a:xfrm>
              <a:off x="713" y="502"/>
              <a:ext cx="1" cy="20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99" name="Line 47"/>
            <p:cNvSpPr>
              <a:spLocks noChangeShapeType="1"/>
            </p:cNvSpPr>
            <p:nvPr/>
          </p:nvSpPr>
          <p:spPr bwMode="auto">
            <a:xfrm>
              <a:off x="899" y="502"/>
              <a:ext cx="1" cy="20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00" name="Rectangle 48"/>
            <p:cNvSpPr>
              <a:spLocks noChangeArrowheads="1"/>
            </p:cNvSpPr>
            <p:nvPr/>
          </p:nvSpPr>
          <p:spPr bwMode="auto">
            <a:xfrm>
              <a:off x="760" y="502"/>
              <a:ext cx="92" cy="20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51601" name="Rectangle 49"/>
            <p:cNvSpPr>
              <a:spLocks noChangeArrowheads="1"/>
            </p:cNvSpPr>
            <p:nvPr/>
          </p:nvSpPr>
          <p:spPr bwMode="auto">
            <a:xfrm>
              <a:off x="319" y="963"/>
              <a:ext cx="45" cy="30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Batang" pitchFamily="18" charset="-127"/>
              </a:endParaRPr>
            </a:p>
          </p:txBody>
        </p:sp>
        <p:sp>
          <p:nvSpPr>
            <p:cNvPr id="151602" name="Line 50"/>
            <p:cNvSpPr>
              <a:spLocks noChangeShapeType="1"/>
            </p:cNvSpPr>
            <p:nvPr/>
          </p:nvSpPr>
          <p:spPr bwMode="auto">
            <a:xfrm>
              <a:off x="342" y="758"/>
              <a:ext cx="1" cy="20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03" name="Line 51"/>
            <p:cNvSpPr>
              <a:spLocks noChangeShapeType="1"/>
            </p:cNvSpPr>
            <p:nvPr/>
          </p:nvSpPr>
          <p:spPr bwMode="auto">
            <a:xfrm>
              <a:off x="342" y="1268"/>
              <a:ext cx="1" cy="20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04" name="Line 52"/>
            <p:cNvSpPr>
              <a:spLocks noChangeShapeType="1"/>
            </p:cNvSpPr>
            <p:nvPr/>
          </p:nvSpPr>
          <p:spPr bwMode="auto">
            <a:xfrm>
              <a:off x="342" y="1525"/>
              <a:ext cx="1" cy="20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05" name="Line 53"/>
            <p:cNvSpPr>
              <a:spLocks noChangeShapeType="1"/>
            </p:cNvSpPr>
            <p:nvPr/>
          </p:nvSpPr>
          <p:spPr bwMode="auto">
            <a:xfrm>
              <a:off x="250" y="1473"/>
              <a:ext cx="186"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06" name="Line 54"/>
            <p:cNvSpPr>
              <a:spLocks noChangeShapeType="1"/>
            </p:cNvSpPr>
            <p:nvPr/>
          </p:nvSpPr>
          <p:spPr bwMode="auto">
            <a:xfrm>
              <a:off x="250" y="1525"/>
              <a:ext cx="186"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07" name="Line 55"/>
            <p:cNvSpPr>
              <a:spLocks noChangeShapeType="1"/>
            </p:cNvSpPr>
            <p:nvPr/>
          </p:nvSpPr>
          <p:spPr bwMode="auto">
            <a:xfrm>
              <a:off x="250" y="1729"/>
              <a:ext cx="186"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08" name="Line 56"/>
            <p:cNvSpPr>
              <a:spLocks noChangeShapeType="1"/>
            </p:cNvSpPr>
            <p:nvPr/>
          </p:nvSpPr>
          <p:spPr bwMode="auto">
            <a:xfrm flipV="1">
              <a:off x="342" y="1318"/>
              <a:ext cx="189" cy="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609" name="Freeform 57"/>
            <p:cNvSpPr>
              <a:spLocks/>
            </p:cNvSpPr>
            <p:nvPr/>
          </p:nvSpPr>
          <p:spPr bwMode="auto">
            <a:xfrm>
              <a:off x="295" y="657"/>
              <a:ext cx="94" cy="98"/>
            </a:xfrm>
            <a:custGeom>
              <a:avLst/>
              <a:gdLst>
                <a:gd name="T0" fmla="*/ 0 w 94"/>
                <a:gd name="T1" fmla="*/ 49 h 98"/>
                <a:gd name="T2" fmla="*/ 5 w 94"/>
                <a:gd name="T3" fmla="*/ 27 h 98"/>
                <a:gd name="T4" fmla="*/ 17 w 94"/>
                <a:gd name="T5" fmla="*/ 11 h 98"/>
                <a:gd name="T6" fmla="*/ 37 w 94"/>
                <a:gd name="T7" fmla="*/ 0 h 98"/>
                <a:gd name="T8" fmla="*/ 57 w 94"/>
                <a:gd name="T9" fmla="*/ 0 h 98"/>
                <a:gd name="T10" fmla="*/ 76 w 94"/>
                <a:gd name="T11" fmla="*/ 11 h 98"/>
                <a:gd name="T12" fmla="*/ 89 w 94"/>
                <a:gd name="T13" fmla="*/ 27 h 98"/>
                <a:gd name="T14" fmla="*/ 94 w 94"/>
                <a:gd name="T15" fmla="*/ 49 h 98"/>
                <a:gd name="T16" fmla="*/ 89 w 94"/>
                <a:gd name="T17" fmla="*/ 71 h 98"/>
                <a:gd name="T18" fmla="*/ 76 w 94"/>
                <a:gd name="T19" fmla="*/ 90 h 98"/>
                <a:gd name="T20" fmla="*/ 57 w 94"/>
                <a:gd name="T21" fmla="*/ 98 h 98"/>
                <a:gd name="T22" fmla="*/ 37 w 94"/>
                <a:gd name="T23" fmla="*/ 98 h 98"/>
                <a:gd name="T24" fmla="*/ 17 w 94"/>
                <a:gd name="T25" fmla="*/ 90 h 98"/>
                <a:gd name="T26" fmla="*/ 5 w 94"/>
                <a:gd name="T27" fmla="*/ 71 h 98"/>
                <a:gd name="T28" fmla="*/ 0 w 94"/>
                <a:gd name="T29" fmla="*/ 49 h 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
                <a:gd name="T46" fmla="*/ 0 h 98"/>
                <a:gd name="T47" fmla="*/ 94 w 94"/>
                <a:gd name="T48" fmla="*/ 98 h 9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 h="98">
                  <a:moveTo>
                    <a:pt x="0" y="49"/>
                  </a:moveTo>
                  <a:lnTo>
                    <a:pt x="5" y="27"/>
                  </a:lnTo>
                  <a:lnTo>
                    <a:pt x="17" y="11"/>
                  </a:lnTo>
                  <a:lnTo>
                    <a:pt x="37" y="0"/>
                  </a:lnTo>
                  <a:lnTo>
                    <a:pt x="57" y="0"/>
                  </a:lnTo>
                  <a:lnTo>
                    <a:pt x="76" y="11"/>
                  </a:lnTo>
                  <a:lnTo>
                    <a:pt x="89" y="27"/>
                  </a:lnTo>
                  <a:lnTo>
                    <a:pt x="94" y="49"/>
                  </a:lnTo>
                  <a:lnTo>
                    <a:pt x="89" y="71"/>
                  </a:lnTo>
                  <a:lnTo>
                    <a:pt x="76" y="90"/>
                  </a:lnTo>
                  <a:lnTo>
                    <a:pt x="57" y="98"/>
                  </a:lnTo>
                  <a:lnTo>
                    <a:pt x="37" y="98"/>
                  </a:lnTo>
                  <a:lnTo>
                    <a:pt x="17" y="90"/>
                  </a:lnTo>
                  <a:lnTo>
                    <a:pt x="5" y="71"/>
                  </a:lnTo>
                  <a:lnTo>
                    <a:pt x="0" y="49"/>
                  </a:lnTo>
                  <a:close/>
                </a:path>
              </a:pathLst>
            </a:custGeom>
            <a:noFill/>
            <a:ln w="3175">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1610" name="Line 58"/>
            <p:cNvSpPr>
              <a:spLocks noChangeShapeType="1"/>
            </p:cNvSpPr>
            <p:nvPr/>
          </p:nvSpPr>
          <p:spPr bwMode="auto">
            <a:xfrm>
              <a:off x="1971" y="310"/>
              <a:ext cx="0" cy="336"/>
            </a:xfrm>
            <a:prstGeom prst="line">
              <a:avLst/>
            </a:prstGeom>
            <a:noFill/>
            <a:ln w="31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1611" name="Rectangle 59"/>
            <p:cNvSpPr>
              <a:spLocks noChangeArrowheads="1"/>
            </p:cNvSpPr>
            <p:nvPr/>
          </p:nvSpPr>
          <p:spPr bwMode="auto">
            <a:xfrm>
              <a:off x="240" y="521"/>
              <a:ext cx="22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700">
                  <a:latin typeface="Arial" panose="020B0604020202020204" pitchFamily="34" charset="0"/>
                </a:rPr>
                <a:t>Vcc</a:t>
              </a:r>
              <a:endParaRPr kumimoji="1" lang="en-US" altLang="zh-CN" sz="2400"/>
            </a:p>
          </p:txBody>
        </p:sp>
        <p:sp>
          <p:nvSpPr>
            <p:cNvPr id="151612" name="Rectangle 60"/>
            <p:cNvSpPr>
              <a:spLocks noChangeArrowheads="1"/>
            </p:cNvSpPr>
            <p:nvPr/>
          </p:nvSpPr>
          <p:spPr bwMode="auto">
            <a:xfrm>
              <a:off x="2145" y="240"/>
              <a:ext cx="22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700">
                  <a:latin typeface="Arial" panose="020B0604020202020204" pitchFamily="34" charset="0"/>
                </a:rPr>
                <a:t>Vcc</a:t>
              </a:r>
              <a:endParaRPr kumimoji="1" lang="en-US" altLang="zh-CN" sz="2400"/>
            </a:p>
          </p:txBody>
        </p:sp>
        <p:sp>
          <p:nvSpPr>
            <p:cNvPr id="151613" name="Rectangle 61"/>
            <p:cNvSpPr>
              <a:spLocks noChangeArrowheads="1"/>
            </p:cNvSpPr>
            <p:nvPr/>
          </p:nvSpPr>
          <p:spPr bwMode="auto">
            <a:xfrm>
              <a:off x="1575" y="951"/>
              <a:ext cx="20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300">
                  <a:latin typeface="Arial" panose="020B0604020202020204" pitchFamily="34" charset="0"/>
                </a:rPr>
                <a:t>CLK</a:t>
              </a:r>
              <a:endParaRPr kumimoji="1" lang="en-US" altLang="zh-CN" sz="2400"/>
            </a:p>
          </p:txBody>
        </p:sp>
        <p:sp>
          <p:nvSpPr>
            <p:cNvPr id="151614" name="Rectangle 62"/>
            <p:cNvSpPr>
              <a:spLocks noChangeArrowheads="1"/>
            </p:cNvSpPr>
            <p:nvPr/>
          </p:nvSpPr>
          <p:spPr bwMode="auto">
            <a:xfrm>
              <a:off x="1818" y="704"/>
              <a:ext cx="3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MN/MX</a:t>
              </a:r>
              <a:endParaRPr kumimoji="1" lang="en-US" altLang="zh-CN" sz="2400"/>
            </a:p>
          </p:txBody>
        </p:sp>
        <p:sp>
          <p:nvSpPr>
            <p:cNvPr id="151615" name="Rectangle 63"/>
            <p:cNvSpPr>
              <a:spLocks noChangeArrowheads="1"/>
            </p:cNvSpPr>
            <p:nvPr/>
          </p:nvSpPr>
          <p:spPr bwMode="auto">
            <a:xfrm>
              <a:off x="2211" y="739"/>
              <a:ext cx="1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RD</a:t>
              </a:r>
              <a:endParaRPr kumimoji="1" lang="en-US" altLang="zh-CN" sz="2400"/>
            </a:p>
          </p:txBody>
        </p:sp>
        <p:sp>
          <p:nvSpPr>
            <p:cNvPr id="151616" name="Rectangle 64"/>
            <p:cNvSpPr>
              <a:spLocks noChangeArrowheads="1"/>
            </p:cNvSpPr>
            <p:nvPr/>
          </p:nvSpPr>
          <p:spPr bwMode="auto">
            <a:xfrm>
              <a:off x="2211" y="891"/>
              <a:ext cx="1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WR</a:t>
              </a:r>
              <a:endParaRPr kumimoji="1" lang="en-US" altLang="zh-CN" sz="2400"/>
            </a:p>
          </p:txBody>
        </p:sp>
        <p:sp>
          <p:nvSpPr>
            <p:cNvPr id="151617" name="Rectangle 65"/>
            <p:cNvSpPr>
              <a:spLocks noChangeArrowheads="1"/>
            </p:cNvSpPr>
            <p:nvPr/>
          </p:nvSpPr>
          <p:spPr bwMode="auto">
            <a:xfrm>
              <a:off x="2163" y="1047"/>
              <a:ext cx="24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IO/M</a:t>
              </a:r>
              <a:endParaRPr kumimoji="1" lang="en-US" altLang="zh-CN" sz="2400"/>
            </a:p>
          </p:txBody>
        </p:sp>
        <p:sp>
          <p:nvSpPr>
            <p:cNvPr id="151618" name="Rectangle 66"/>
            <p:cNvSpPr>
              <a:spLocks noChangeArrowheads="1"/>
            </p:cNvSpPr>
            <p:nvPr/>
          </p:nvSpPr>
          <p:spPr bwMode="auto">
            <a:xfrm>
              <a:off x="2163" y="1762"/>
              <a:ext cx="2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ALE</a:t>
              </a:r>
              <a:endParaRPr kumimoji="1" lang="en-US" altLang="zh-CN" sz="2400"/>
            </a:p>
          </p:txBody>
        </p:sp>
        <p:grpSp>
          <p:nvGrpSpPr>
            <p:cNvPr id="151619" name="Group 67"/>
            <p:cNvGrpSpPr>
              <a:grpSpLocks/>
            </p:cNvGrpSpPr>
            <p:nvPr/>
          </p:nvGrpSpPr>
          <p:grpSpPr bwMode="auto">
            <a:xfrm>
              <a:off x="2016" y="1872"/>
              <a:ext cx="386" cy="154"/>
              <a:chOff x="3216" y="384"/>
              <a:chExt cx="386" cy="154"/>
            </a:xfrm>
          </p:grpSpPr>
          <p:grpSp>
            <p:nvGrpSpPr>
              <p:cNvPr id="151664" name="Group 68"/>
              <p:cNvGrpSpPr>
                <a:grpSpLocks/>
              </p:cNvGrpSpPr>
              <p:nvPr/>
            </p:nvGrpSpPr>
            <p:grpSpPr bwMode="auto">
              <a:xfrm>
                <a:off x="3216" y="384"/>
                <a:ext cx="194" cy="154"/>
                <a:chOff x="3216" y="384"/>
                <a:chExt cx="194" cy="154"/>
              </a:xfrm>
            </p:grpSpPr>
            <p:sp>
              <p:nvSpPr>
                <p:cNvPr id="151667" name="Rectangle 69"/>
                <p:cNvSpPr>
                  <a:spLocks noChangeArrowheads="1"/>
                </p:cNvSpPr>
                <p:nvPr/>
              </p:nvSpPr>
              <p:spPr bwMode="auto">
                <a:xfrm>
                  <a:off x="3216" y="384"/>
                  <a:ext cx="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A</a:t>
                  </a:r>
                  <a:endParaRPr kumimoji="1" lang="en-US" altLang="zh-CN" sz="2400"/>
                </a:p>
              </p:txBody>
            </p:sp>
            <p:sp>
              <p:nvSpPr>
                <p:cNvPr id="151668" name="Rectangle 70"/>
                <p:cNvSpPr>
                  <a:spLocks noChangeArrowheads="1"/>
                </p:cNvSpPr>
                <p:nvPr/>
              </p:nvSpPr>
              <p:spPr bwMode="auto">
                <a:xfrm>
                  <a:off x="3312" y="432"/>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100">
                      <a:latin typeface="Arial" panose="020B0604020202020204" pitchFamily="34" charset="0"/>
                    </a:rPr>
                    <a:t>16</a:t>
                  </a:r>
                  <a:endParaRPr kumimoji="1" lang="en-US" altLang="zh-CN" sz="2400"/>
                </a:p>
              </p:txBody>
            </p:sp>
          </p:grpSp>
          <p:sp>
            <p:nvSpPr>
              <p:cNvPr id="151665" name="Rectangle 71"/>
              <p:cNvSpPr>
                <a:spLocks noChangeArrowheads="1"/>
              </p:cNvSpPr>
              <p:nvPr/>
            </p:nvSpPr>
            <p:spPr bwMode="auto">
              <a:xfrm>
                <a:off x="3408" y="384"/>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-A</a:t>
                </a:r>
                <a:endParaRPr kumimoji="1" lang="en-US" altLang="zh-CN" sz="2400"/>
              </a:p>
            </p:txBody>
          </p:sp>
          <p:sp>
            <p:nvSpPr>
              <p:cNvPr id="151666" name="Rectangle 72"/>
              <p:cNvSpPr>
                <a:spLocks noChangeArrowheads="1"/>
              </p:cNvSpPr>
              <p:nvPr/>
            </p:nvSpPr>
            <p:spPr bwMode="auto">
              <a:xfrm>
                <a:off x="3504" y="432"/>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100">
                    <a:latin typeface="Arial" panose="020B0604020202020204" pitchFamily="34" charset="0"/>
                  </a:rPr>
                  <a:t>19</a:t>
                </a:r>
                <a:endParaRPr kumimoji="1" lang="en-US" altLang="zh-CN" sz="2400"/>
              </a:p>
            </p:txBody>
          </p:sp>
        </p:grpSp>
        <p:sp>
          <p:nvSpPr>
            <p:cNvPr id="151620" name="Rectangle 73"/>
            <p:cNvSpPr>
              <a:spLocks noChangeArrowheads="1"/>
            </p:cNvSpPr>
            <p:nvPr/>
          </p:nvSpPr>
          <p:spPr bwMode="auto">
            <a:xfrm>
              <a:off x="1949" y="2198"/>
              <a:ext cx="1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AD</a:t>
              </a:r>
              <a:endParaRPr kumimoji="1" lang="en-US" altLang="zh-CN" sz="2400"/>
            </a:p>
          </p:txBody>
        </p:sp>
        <p:sp>
          <p:nvSpPr>
            <p:cNvPr id="151621" name="Rectangle 74"/>
            <p:cNvSpPr>
              <a:spLocks noChangeArrowheads="1"/>
            </p:cNvSpPr>
            <p:nvPr/>
          </p:nvSpPr>
          <p:spPr bwMode="auto">
            <a:xfrm>
              <a:off x="2093" y="2217"/>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100">
                  <a:latin typeface="Arial" panose="020B0604020202020204" pitchFamily="34" charset="0"/>
                </a:rPr>
                <a:t>0</a:t>
              </a:r>
              <a:endParaRPr kumimoji="1" lang="en-US" altLang="zh-CN" sz="2400"/>
            </a:p>
          </p:txBody>
        </p:sp>
        <p:sp>
          <p:nvSpPr>
            <p:cNvPr id="151622" name="Rectangle 75"/>
            <p:cNvSpPr>
              <a:spLocks noChangeArrowheads="1"/>
            </p:cNvSpPr>
            <p:nvPr/>
          </p:nvSpPr>
          <p:spPr bwMode="auto">
            <a:xfrm>
              <a:off x="2137" y="2198"/>
              <a:ext cx="1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-AD</a:t>
              </a:r>
              <a:endParaRPr kumimoji="1" lang="en-US" altLang="zh-CN" sz="2400"/>
            </a:p>
          </p:txBody>
        </p:sp>
        <p:sp>
          <p:nvSpPr>
            <p:cNvPr id="151623" name="Rectangle 76"/>
            <p:cNvSpPr>
              <a:spLocks noChangeArrowheads="1"/>
            </p:cNvSpPr>
            <p:nvPr/>
          </p:nvSpPr>
          <p:spPr bwMode="auto">
            <a:xfrm>
              <a:off x="2316" y="2217"/>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100">
                  <a:latin typeface="Arial" panose="020B0604020202020204" pitchFamily="34" charset="0"/>
                </a:rPr>
                <a:t>15</a:t>
              </a:r>
              <a:endParaRPr kumimoji="1" lang="en-US" altLang="zh-CN" sz="2400"/>
            </a:p>
          </p:txBody>
        </p:sp>
        <p:sp>
          <p:nvSpPr>
            <p:cNvPr id="151624" name="Rectangle 77"/>
            <p:cNvSpPr>
              <a:spLocks noChangeArrowheads="1"/>
            </p:cNvSpPr>
            <p:nvPr/>
          </p:nvSpPr>
          <p:spPr bwMode="auto">
            <a:xfrm>
              <a:off x="2125" y="2861"/>
              <a:ext cx="26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DT/R</a:t>
              </a:r>
              <a:endParaRPr kumimoji="1" lang="en-US" altLang="zh-CN" sz="2400"/>
            </a:p>
          </p:txBody>
        </p:sp>
        <p:sp>
          <p:nvSpPr>
            <p:cNvPr id="151625" name="Rectangle 78"/>
            <p:cNvSpPr>
              <a:spLocks noChangeArrowheads="1"/>
            </p:cNvSpPr>
            <p:nvPr/>
          </p:nvSpPr>
          <p:spPr bwMode="auto">
            <a:xfrm>
              <a:off x="1875" y="3016"/>
              <a:ext cx="2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DEN</a:t>
              </a:r>
              <a:endParaRPr kumimoji="1" lang="en-US" altLang="zh-CN" sz="2400"/>
            </a:p>
          </p:txBody>
        </p:sp>
        <p:sp>
          <p:nvSpPr>
            <p:cNvPr id="151626" name="Line 79"/>
            <p:cNvSpPr>
              <a:spLocks noChangeShapeType="1"/>
            </p:cNvSpPr>
            <p:nvPr/>
          </p:nvSpPr>
          <p:spPr bwMode="auto">
            <a:xfrm>
              <a:off x="2432" y="1268"/>
              <a:ext cx="3013" cy="1"/>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627" name="Line 80"/>
            <p:cNvSpPr>
              <a:spLocks noChangeShapeType="1"/>
            </p:cNvSpPr>
            <p:nvPr/>
          </p:nvSpPr>
          <p:spPr bwMode="auto">
            <a:xfrm>
              <a:off x="2403" y="1414"/>
              <a:ext cx="3072" cy="0"/>
            </a:xfrm>
            <a:prstGeom prst="line">
              <a:avLst/>
            </a:prstGeom>
            <a:noFill/>
            <a:ln w="31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1628" name="Rectangle 81"/>
            <p:cNvSpPr>
              <a:spLocks noChangeArrowheads="1"/>
            </p:cNvSpPr>
            <p:nvPr/>
          </p:nvSpPr>
          <p:spPr bwMode="auto">
            <a:xfrm>
              <a:off x="2115" y="1200"/>
              <a:ext cx="2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INTA</a:t>
              </a:r>
              <a:endParaRPr kumimoji="1" lang="en-US" altLang="zh-CN" sz="2400"/>
            </a:p>
          </p:txBody>
        </p:sp>
        <p:sp>
          <p:nvSpPr>
            <p:cNvPr id="151629" name="Rectangle 82"/>
            <p:cNvSpPr>
              <a:spLocks noChangeArrowheads="1"/>
            </p:cNvSpPr>
            <p:nvPr/>
          </p:nvSpPr>
          <p:spPr bwMode="auto">
            <a:xfrm>
              <a:off x="2115" y="1380"/>
              <a:ext cx="26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INTR</a:t>
              </a:r>
              <a:endParaRPr kumimoji="1" lang="en-US" altLang="zh-CN" sz="2400"/>
            </a:p>
          </p:txBody>
        </p:sp>
        <p:sp>
          <p:nvSpPr>
            <p:cNvPr id="151630" name="Rectangle 83"/>
            <p:cNvSpPr>
              <a:spLocks noChangeArrowheads="1"/>
            </p:cNvSpPr>
            <p:nvPr/>
          </p:nvSpPr>
          <p:spPr bwMode="auto">
            <a:xfrm>
              <a:off x="1558" y="1175"/>
              <a:ext cx="3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READY</a:t>
              </a:r>
              <a:endParaRPr kumimoji="1" lang="en-US" altLang="zh-CN" sz="2400"/>
            </a:p>
          </p:txBody>
        </p:sp>
        <p:sp>
          <p:nvSpPr>
            <p:cNvPr id="151631" name="Rectangle 84"/>
            <p:cNvSpPr>
              <a:spLocks noChangeArrowheads="1"/>
            </p:cNvSpPr>
            <p:nvPr/>
          </p:nvSpPr>
          <p:spPr bwMode="auto">
            <a:xfrm>
              <a:off x="1563" y="1352"/>
              <a:ext cx="3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RESET</a:t>
              </a:r>
              <a:endParaRPr kumimoji="1" lang="en-US" altLang="zh-CN" sz="2400"/>
            </a:p>
          </p:txBody>
        </p:sp>
        <p:sp>
          <p:nvSpPr>
            <p:cNvPr id="151632" name="Line 85"/>
            <p:cNvSpPr>
              <a:spLocks noChangeShapeType="1"/>
            </p:cNvSpPr>
            <p:nvPr/>
          </p:nvSpPr>
          <p:spPr bwMode="auto">
            <a:xfrm flipH="1">
              <a:off x="2014" y="693"/>
              <a:ext cx="141" cy="1"/>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33" name="Line 86"/>
            <p:cNvSpPr>
              <a:spLocks noChangeShapeType="1"/>
            </p:cNvSpPr>
            <p:nvPr/>
          </p:nvSpPr>
          <p:spPr bwMode="auto">
            <a:xfrm flipH="1">
              <a:off x="2246" y="733"/>
              <a:ext cx="139" cy="1"/>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34" name="Line 87"/>
            <p:cNvSpPr>
              <a:spLocks noChangeShapeType="1"/>
            </p:cNvSpPr>
            <p:nvPr/>
          </p:nvSpPr>
          <p:spPr bwMode="auto">
            <a:xfrm flipH="1">
              <a:off x="2246" y="886"/>
              <a:ext cx="139" cy="1"/>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35" name="Line 88"/>
            <p:cNvSpPr>
              <a:spLocks noChangeShapeType="1"/>
            </p:cNvSpPr>
            <p:nvPr/>
          </p:nvSpPr>
          <p:spPr bwMode="auto">
            <a:xfrm flipH="1">
              <a:off x="2163" y="1030"/>
              <a:ext cx="94" cy="1"/>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36" name="Line 89"/>
            <p:cNvSpPr>
              <a:spLocks noChangeShapeType="1"/>
            </p:cNvSpPr>
            <p:nvPr/>
          </p:nvSpPr>
          <p:spPr bwMode="auto">
            <a:xfrm flipH="1" flipV="1">
              <a:off x="2115" y="1174"/>
              <a:ext cx="24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37" name="Line 90"/>
            <p:cNvSpPr>
              <a:spLocks noChangeShapeType="1"/>
            </p:cNvSpPr>
            <p:nvPr/>
          </p:nvSpPr>
          <p:spPr bwMode="auto">
            <a:xfrm flipH="1">
              <a:off x="2293" y="2856"/>
              <a:ext cx="70" cy="1"/>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38" name="Line 91"/>
            <p:cNvSpPr>
              <a:spLocks noChangeShapeType="1"/>
            </p:cNvSpPr>
            <p:nvPr/>
          </p:nvSpPr>
          <p:spPr bwMode="auto">
            <a:xfrm flipH="1">
              <a:off x="1922" y="3009"/>
              <a:ext cx="186" cy="1"/>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39" name="Rectangle 92"/>
            <p:cNvSpPr>
              <a:spLocks noChangeArrowheads="1"/>
            </p:cNvSpPr>
            <p:nvPr/>
          </p:nvSpPr>
          <p:spPr bwMode="auto">
            <a:xfrm>
              <a:off x="1584" y="1776"/>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2000">
                  <a:latin typeface="Arial" panose="020B0604020202020204" pitchFamily="34" charset="0"/>
                </a:rPr>
                <a:t>8086</a:t>
              </a:r>
              <a:endParaRPr kumimoji="1" lang="en-US" altLang="zh-CN" sz="2400"/>
            </a:p>
          </p:txBody>
        </p:sp>
        <p:sp>
          <p:nvSpPr>
            <p:cNvPr id="151640" name="Rectangle 93"/>
            <p:cNvSpPr>
              <a:spLocks noChangeArrowheads="1"/>
            </p:cNvSpPr>
            <p:nvPr/>
          </p:nvSpPr>
          <p:spPr bwMode="auto">
            <a:xfrm>
              <a:off x="1584" y="1920"/>
              <a:ext cx="3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2000">
                  <a:latin typeface="Arial" panose="020B0604020202020204" pitchFamily="34" charset="0"/>
                </a:rPr>
                <a:t>CPU</a:t>
              </a:r>
              <a:endParaRPr kumimoji="1" lang="en-US" altLang="zh-CN" sz="2400"/>
            </a:p>
          </p:txBody>
        </p:sp>
        <p:sp>
          <p:nvSpPr>
            <p:cNvPr id="151641" name="Rectangle 94"/>
            <p:cNvSpPr>
              <a:spLocks noChangeArrowheads="1"/>
            </p:cNvSpPr>
            <p:nvPr/>
          </p:nvSpPr>
          <p:spPr bwMode="auto">
            <a:xfrm>
              <a:off x="2850" y="1775"/>
              <a:ext cx="18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200">
                  <a:latin typeface="Arial" panose="020B0604020202020204" pitchFamily="34" charset="0"/>
                </a:rPr>
                <a:t>STB</a:t>
              </a:r>
              <a:endParaRPr kumimoji="1" lang="en-US" altLang="zh-CN" sz="2400"/>
            </a:p>
          </p:txBody>
        </p:sp>
        <p:sp>
          <p:nvSpPr>
            <p:cNvPr id="151642" name="Rectangle 95"/>
            <p:cNvSpPr>
              <a:spLocks noChangeArrowheads="1"/>
            </p:cNvSpPr>
            <p:nvPr/>
          </p:nvSpPr>
          <p:spPr bwMode="auto">
            <a:xfrm>
              <a:off x="2848" y="2874"/>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T</a:t>
              </a:r>
              <a:endParaRPr kumimoji="1" lang="en-US" altLang="zh-CN" sz="2400"/>
            </a:p>
          </p:txBody>
        </p:sp>
        <p:sp>
          <p:nvSpPr>
            <p:cNvPr id="151643" name="Rectangle 96"/>
            <p:cNvSpPr>
              <a:spLocks noChangeArrowheads="1"/>
            </p:cNvSpPr>
            <p:nvPr/>
          </p:nvSpPr>
          <p:spPr bwMode="auto">
            <a:xfrm>
              <a:off x="2838" y="3207"/>
              <a:ext cx="1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OE</a:t>
              </a:r>
              <a:endParaRPr kumimoji="1" lang="en-US" altLang="zh-CN" sz="2400"/>
            </a:p>
          </p:txBody>
        </p:sp>
        <p:sp>
          <p:nvSpPr>
            <p:cNvPr id="151644" name="Rectangle 97"/>
            <p:cNvSpPr>
              <a:spLocks noChangeArrowheads="1"/>
            </p:cNvSpPr>
            <p:nvPr/>
          </p:nvSpPr>
          <p:spPr bwMode="auto">
            <a:xfrm>
              <a:off x="4093" y="2854"/>
              <a:ext cx="54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sz="1700">
                  <a:latin typeface="Arial" panose="020B0604020202020204" pitchFamily="34" charset="0"/>
                </a:rPr>
                <a:t>数据总线</a:t>
              </a:r>
              <a:endParaRPr kumimoji="1" lang="zh-CN" altLang="en-US" sz="2400"/>
            </a:p>
          </p:txBody>
        </p:sp>
        <p:sp>
          <p:nvSpPr>
            <p:cNvPr id="151645" name="Rectangle 98"/>
            <p:cNvSpPr>
              <a:spLocks noChangeArrowheads="1"/>
            </p:cNvSpPr>
            <p:nvPr/>
          </p:nvSpPr>
          <p:spPr bwMode="auto">
            <a:xfrm>
              <a:off x="4131" y="1635"/>
              <a:ext cx="54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sz="1700">
                  <a:latin typeface="Arial" panose="020B0604020202020204" pitchFamily="34" charset="0"/>
                </a:rPr>
                <a:t>地址总线</a:t>
              </a:r>
              <a:endParaRPr kumimoji="1" lang="zh-CN" altLang="en-US" sz="2400"/>
            </a:p>
          </p:txBody>
        </p:sp>
        <p:sp>
          <p:nvSpPr>
            <p:cNvPr id="151646" name="Line 99"/>
            <p:cNvSpPr>
              <a:spLocks noChangeShapeType="1"/>
            </p:cNvSpPr>
            <p:nvPr/>
          </p:nvSpPr>
          <p:spPr bwMode="auto">
            <a:xfrm flipH="1">
              <a:off x="2826" y="3190"/>
              <a:ext cx="141" cy="1"/>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47" name="Rectangle 100"/>
            <p:cNvSpPr>
              <a:spLocks noChangeArrowheads="1"/>
            </p:cNvSpPr>
            <p:nvPr/>
          </p:nvSpPr>
          <p:spPr bwMode="auto">
            <a:xfrm>
              <a:off x="2930" y="2182"/>
              <a:ext cx="1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OE</a:t>
              </a:r>
              <a:endParaRPr kumimoji="1" lang="en-US" altLang="zh-CN" sz="1400"/>
            </a:p>
          </p:txBody>
        </p:sp>
        <p:sp>
          <p:nvSpPr>
            <p:cNvPr id="151648" name="Line 101"/>
            <p:cNvSpPr>
              <a:spLocks noChangeShapeType="1"/>
            </p:cNvSpPr>
            <p:nvPr/>
          </p:nvSpPr>
          <p:spPr bwMode="auto">
            <a:xfrm flipH="1">
              <a:off x="2920" y="2182"/>
              <a:ext cx="138" cy="1"/>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49" name="Line 102"/>
            <p:cNvSpPr>
              <a:spLocks noChangeShapeType="1"/>
            </p:cNvSpPr>
            <p:nvPr/>
          </p:nvSpPr>
          <p:spPr bwMode="auto">
            <a:xfrm flipV="1">
              <a:off x="2989" y="2343"/>
              <a:ext cx="1" cy="5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50" name="Line 103"/>
            <p:cNvSpPr>
              <a:spLocks noChangeShapeType="1"/>
            </p:cNvSpPr>
            <p:nvPr/>
          </p:nvSpPr>
          <p:spPr bwMode="auto">
            <a:xfrm flipH="1">
              <a:off x="2967" y="2395"/>
              <a:ext cx="44" cy="1"/>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51" name="Rectangle 104"/>
            <p:cNvSpPr>
              <a:spLocks noChangeArrowheads="1"/>
            </p:cNvSpPr>
            <p:nvPr/>
          </p:nvSpPr>
          <p:spPr bwMode="auto">
            <a:xfrm>
              <a:off x="1911" y="3612"/>
              <a:ext cx="15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sz="2000"/>
                <a:t>最小组态系统配置图</a:t>
              </a:r>
              <a:endParaRPr kumimoji="1" lang="zh-CN" altLang="en-US" sz="2000">
                <a:solidFill>
                  <a:schemeClr val="bg1"/>
                </a:solidFill>
              </a:endParaRPr>
            </a:p>
          </p:txBody>
        </p:sp>
        <p:sp>
          <p:nvSpPr>
            <p:cNvPr id="151652" name="Text Box 105"/>
            <p:cNvSpPr txBox="1">
              <a:spLocks noChangeArrowheads="1"/>
            </p:cNvSpPr>
            <p:nvPr/>
          </p:nvSpPr>
          <p:spPr bwMode="auto">
            <a:xfrm>
              <a:off x="531" y="1222"/>
              <a:ext cx="528"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1" lang="zh-CN" altLang="en-US" sz="1600"/>
                <a:t>时钟</a:t>
              </a:r>
            </a:p>
            <a:p>
              <a:pPr algn="ctr" eaLnBrk="1" hangingPunct="1">
                <a:spcBef>
                  <a:spcPct val="50000"/>
                </a:spcBef>
                <a:buFontTx/>
                <a:buNone/>
              </a:pPr>
              <a:r>
                <a:rPr kumimoji="1" lang="zh-CN" altLang="en-US" sz="1600"/>
                <a:t>发生器</a:t>
              </a:r>
            </a:p>
          </p:txBody>
        </p:sp>
        <p:sp>
          <p:nvSpPr>
            <p:cNvPr id="151653" name="Line 106"/>
            <p:cNvSpPr>
              <a:spLocks noChangeShapeType="1"/>
            </p:cNvSpPr>
            <p:nvPr/>
          </p:nvSpPr>
          <p:spPr bwMode="auto">
            <a:xfrm>
              <a:off x="2643" y="2758"/>
              <a:ext cx="19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1654" name="Group 107"/>
            <p:cNvGrpSpPr>
              <a:grpSpLocks/>
            </p:cNvGrpSpPr>
            <p:nvPr/>
          </p:nvGrpSpPr>
          <p:grpSpPr bwMode="auto">
            <a:xfrm>
              <a:off x="2163" y="2086"/>
              <a:ext cx="231" cy="134"/>
              <a:chOff x="864" y="2688"/>
              <a:chExt cx="231" cy="134"/>
            </a:xfrm>
          </p:grpSpPr>
          <p:sp>
            <p:nvSpPr>
              <p:cNvPr id="151662" name="Rectangle 108"/>
              <p:cNvSpPr>
                <a:spLocks noChangeArrowheads="1"/>
              </p:cNvSpPr>
              <p:nvPr/>
            </p:nvSpPr>
            <p:spPr bwMode="auto">
              <a:xfrm>
                <a:off x="864" y="2688"/>
                <a:ext cx="2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BHE</a:t>
                </a:r>
                <a:endParaRPr kumimoji="1" lang="en-US" altLang="zh-CN" sz="2400"/>
              </a:p>
            </p:txBody>
          </p:sp>
          <p:sp>
            <p:nvSpPr>
              <p:cNvPr id="151663" name="Line 109"/>
              <p:cNvSpPr>
                <a:spLocks noChangeShapeType="1"/>
              </p:cNvSpPr>
              <p:nvPr/>
            </p:nvSpPr>
            <p:spPr bwMode="auto">
              <a:xfrm>
                <a:off x="864" y="268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1655" name="Line 110"/>
            <p:cNvSpPr>
              <a:spLocks noChangeShapeType="1"/>
            </p:cNvSpPr>
            <p:nvPr/>
          </p:nvSpPr>
          <p:spPr bwMode="auto">
            <a:xfrm>
              <a:off x="2403" y="2086"/>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656" name="Line 111"/>
            <p:cNvSpPr>
              <a:spLocks noChangeShapeType="1"/>
            </p:cNvSpPr>
            <p:nvPr/>
          </p:nvSpPr>
          <p:spPr bwMode="auto">
            <a:xfrm>
              <a:off x="3363" y="1702"/>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657" name="Line 112"/>
            <p:cNvSpPr>
              <a:spLocks noChangeShapeType="1"/>
            </p:cNvSpPr>
            <p:nvPr/>
          </p:nvSpPr>
          <p:spPr bwMode="auto">
            <a:xfrm>
              <a:off x="3747" y="1702"/>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1658" name="Group 113"/>
            <p:cNvGrpSpPr>
              <a:grpSpLocks/>
            </p:cNvGrpSpPr>
            <p:nvPr/>
          </p:nvGrpSpPr>
          <p:grpSpPr bwMode="auto">
            <a:xfrm>
              <a:off x="3459" y="1558"/>
              <a:ext cx="231" cy="134"/>
              <a:chOff x="864" y="2688"/>
              <a:chExt cx="231" cy="134"/>
            </a:xfrm>
          </p:grpSpPr>
          <p:sp>
            <p:nvSpPr>
              <p:cNvPr id="151660" name="Rectangle 114"/>
              <p:cNvSpPr>
                <a:spLocks noChangeArrowheads="1"/>
              </p:cNvSpPr>
              <p:nvPr/>
            </p:nvSpPr>
            <p:spPr bwMode="auto">
              <a:xfrm>
                <a:off x="864" y="2688"/>
                <a:ext cx="2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400">
                    <a:latin typeface="Arial" panose="020B0604020202020204" pitchFamily="34" charset="0"/>
                  </a:rPr>
                  <a:t>BHE</a:t>
                </a:r>
                <a:endParaRPr kumimoji="1" lang="en-US" altLang="zh-CN" sz="2400"/>
              </a:p>
            </p:txBody>
          </p:sp>
          <p:sp>
            <p:nvSpPr>
              <p:cNvPr id="151661" name="Line 115"/>
              <p:cNvSpPr>
                <a:spLocks noChangeShapeType="1"/>
              </p:cNvSpPr>
              <p:nvPr/>
            </p:nvSpPr>
            <p:spPr bwMode="auto">
              <a:xfrm>
                <a:off x="864" y="268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1659" name="Text Box 116"/>
            <p:cNvSpPr txBox="1">
              <a:spLocks noChangeArrowheads="1"/>
            </p:cNvSpPr>
            <p:nvPr/>
          </p:nvSpPr>
          <p:spPr bwMode="auto">
            <a:xfrm>
              <a:off x="144" y="2640"/>
              <a:ext cx="1344"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2000"/>
                <a:t>在最小模式系统中，还需加入：</a:t>
              </a:r>
            </a:p>
            <a:p>
              <a:pPr eaLnBrk="1" hangingPunct="1">
                <a:spcBef>
                  <a:spcPct val="50000"/>
                </a:spcBef>
                <a:buFontTx/>
                <a:buNone/>
              </a:pPr>
              <a:r>
                <a:rPr kumimoji="1" lang="en-US" altLang="zh-CN" sz="2000"/>
                <a:t>1</a:t>
              </a:r>
              <a:r>
                <a:rPr kumimoji="1" lang="zh-CN" altLang="en-US" sz="2000"/>
                <a:t>片</a:t>
              </a:r>
              <a:r>
                <a:rPr kumimoji="1" lang="en-US" altLang="zh-CN" sz="2000"/>
                <a:t>8284A</a:t>
              </a:r>
            </a:p>
            <a:p>
              <a:pPr eaLnBrk="1" hangingPunct="1">
                <a:spcBef>
                  <a:spcPct val="50000"/>
                </a:spcBef>
                <a:buFontTx/>
                <a:buNone/>
              </a:pPr>
              <a:r>
                <a:rPr kumimoji="1" lang="en-US" altLang="zh-CN" sz="2000"/>
                <a:t>3</a:t>
              </a:r>
              <a:r>
                <a:rPr kumimoji="1" lang="zh-CN" altLang="en-US" sz="2000"/>
                <a:t>片</a:t>
              </a:r>
              <a:r>
                <a:rPr kumimoji="1" lang="en-US" altLang="zh-CN" sz="2000"/>
                <a:t>8282/8283</a:t>
              </a:r>
            </a:p>
            <a:p>
              <a:pPr eaLnBrk="1" hangingPunct="1">
                <a:spcBef>
                  <a:spcPct val="50000"/>
                </a:spcBef>
                <a:buFontTx/>
                <a:buNone/>
              </a:pPr>
              <a:r>
                <a:rPr kumimoji="1" lang="en-US" altLang="zh-CN" sz="2000"/>
                <a:t>2</a:t>
              </a:r>
              <a:r>
                <a:rPr kumimoji="1" lang="zh-CN" altLang="en-US" sz="2000"/>
                <a:t>片</a:t>
              </a:r>
              <a:r>
                <a:rPr kumimoji="1" lang="en-US" altLang="zh-CN" sz="2000"/>
                <a:t>8286/ 8287</a:t>
              </a:r>
            </a:p>
          </p:txBody>
        </p:sp>
      </p:grpSp>
      <p:sp>
        <p:nvSpPr>
          <p:cNvPr id="2" name="灯片编号占位符 1"/>
          <p:cNvSpPr>
            <a:spLocks noGrp="1"/>
          </p:cNvSpPr>
          <p:nvPr>
            <p:ph type="sldNum" sz="quarter" idx="4294967295"/>
          </p:nvPr>
        </p:nvSpPr>
        <p:spPr>
          <a:xfrm>
            <a:off x="8100392" y="6245225"/>
            <a:ext cx="474812" cy="476250"/>
          </a:xfrm>
        </p:spPr>
        <p:txBody>
          <a:bodyPr/>
          <a:lstStyle/>
          <a:p>
            <a:pPr>
              <a:defRPr/>
            </a:pPr>
            <a:fld id="{1D1F3980-3798-4449-BF39-7F68632826AC}" type="slidenum">
              <a:rPr lang="en-US" altLang="zh-CN" smtClean="0"/>
              <a:pPr>
                <a:defRPr/>
              </a:pPr>
              <a:t>93</a:t>
            </a:fld>
            <a:endParaRPr lang="en-US" altLang="zh-CN"/>
          </a:p>
        </p:txBody>
      </p:sp>
    </p:spTree>
    <p:extLst>
      <p:ext uri="{BB962C8B-B14F-4D97-AF65-F5344CB8AC3E}">
        <p14:creationId xmlns:p14="http://schemas.microsoft.com/office/powerpoint/2010/main" val="25936272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2578" name="Object 2"/>
          <p:cNvGraphicFramePr>
            <a:graphicFrameLocks noChangeAspect="1"/>
          </p:cNvGraphicFramePr>
          <p:nvPr>
            <p:extLst>
              <p:ext uri="{D42A27DB-BD31-4B8C-83A1-F6EECF244321}">
                <p14:modId xmlns:p14="http://schemas.microsoft.com/office/powerpoint/2010/main" val="1112416823"/>
              </p:ext>
            </p:extLst>
          </p:nvPr>
        </p:nvGraphicFramePr>
        <p:xfrm>
          <a:off x="135199" y="296082"/>
          <a:ext cx="8873601" cy="6408712"/>
        </p:xfrm>
        <a:graphic>
          <a:graphicData uri="http://schemas.openxmlformats.org/presentationml/2006/ole">
            <mc:AlternateContent xmlns:mc="http://schemas.openxmlformats.org/markup-compatibility/2006">
              <mc:Choice xmlns:v="urn:schemas-microsoft-com:vml" Requires="v">
                <p:oleObj spid="_x0000_s178253" name="文档" r:id="rId3" imgW="7562088" imgH="5455920" progId="Word.Document.8">
                  <p:embed/>
                </p:oleObj>
              </mc:Choice>
              <mc:Fallback>
                <p:oleObj name="文档" r:id="rId3" imgW="7562088" imgH="5455920" progId="Word.Document.8">
                  <p:embed/>
                  <p:pic>
                    <p:nvPicPr>
                      <p:cNvPr id="1525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199" y="296082"/>
                        <a:ext cx="8873601" cy="6408712"/>
                      </a:xfrm>
                      <a:prstGeom prst="rect">
                        <a:avLst/>
                      </a:prstGeom>
                      <a:noFill/>
                      <a:ln>
                        <a:noFill/>
                      </a:ln>
                      <a:effectLst/>
                      <a:extLst/>
                    </p:spPr>
                  </p:pic>
                </p:oleObj>
              </mc:Fallback>
            </mc:AlternateContent>
          </a:graphicData>
        </a:graphic>
      </p:graphicFrame>
      <p:sp>
        <p:nvSpPr>
          <p:cNvPr id="2" name="灯片编号占位符 1"/>
          <p:cNvSpPr>
            <a:spLocks noGrp="1"/>
          </p:cNvSpPr>
          <p:nvPr>
            <p:ph type="sldNum" sz="quarter" idx="4294967295"/>
          </p:nvPr>
        </p:nvSpPr>
        <p:spPr>
          <a:xfrm>
            <a:off x="8100392" y="6245225"/>
            <a:ext cx="474812" cy="476250"/>
          </a:xfrm>
        </p:spPr>
        <p:txBody>
          <a:bodyPr/>
          <a:lstStyle/>
          <a:p>
            <a:pPr>
              <a:defRPr/>
            </a:pPr>
            <a:fld id="{1D1F3980-3798-4449-BF39-7F68632826AC}" type="slidenum">
              <a:rPr lang="en-US" altLang="zh-CN" smtClean="0"/>
              <a:pPr>
                <a:defRPr/>
              </a:pPr>
              <a:t>94</a:t>
            </a:fld>
            <a:endParaRPr lang="en-US" altLang="zh-CN"/>
          </a:p>
        </p:txBody>
      </p:sp>
    </p:spTree>
    <p:extLst>
      <p:ext uri="{BB962C8B-B14F-4D97-AF65-F5344CB8AC3E}">
        <p14:creationId xmlns:p14="http://schemas.microsoft.com/office/powerpoint/2010/main" val="31934879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4 </a:t>
            </a:r>
            <a:r>
              <a:rPr lang="zh-CN" altLang="en-US" sz="2800" b="1" dirty="0" smtClean="0"/>
              <a:t>最</a:t>
            </a:r>
            <a:r>
              <a:rPr lang="zh-CN" altLang="en-US" sz="2800" b="1" dirty="0"/>
              <a:t>大</a:t>
            </a:r>
            <a:r>
              <a:rPr lang="zh-CN" altLang="en-US" sz="2800" b="1" dirty="0" smtClean="0"/>
              <a:t>模式</a:t>
            </a:r>
            <a:endParaRPr lang="en-US" altLang="zh-CN" sz="2800" b="1" dirty="0" smtClean="0"/>
          </a:p>
          <a:p>
            <a:pPr algn="just" eaLnBrk="1" hangingPunct="1">
              <a:spcBef>
                <a:spcPct val="45000"/>
              </a:spcBef>
              <a:buNone/>
            </a:pPr>
            <a:r>
              <a:rPr lang="zh-CN" altLang="en-US" dirty="0" smtClean="0"/>
              <a:t>        当</a:t>
            </a:r>
            <a:r>
              <a:rPr kumimoji="1" lang="en-US" altLang="zh-CN" dirty="0"/>
              <a:t>8086/8088</a:t>
            </a:r>
            <a:r>
              <a:rPr kumimoji="1" lang="zh-CN" altLang="en-US" dirty="0"/>
              <a:t>的第</a:t>
            </a:r>
            <a:r>
              <a:rPr kumimoji="1" lang="en-US" altLang="zh-CN" dirty="0"/>
              <a:t>33</a:t>
            </a:r>
            <a:r>
              <a:rPr kumimoji="1" lang="zh-CN" altLang="en-US" dirty="0"/>
              <a:t>脚</a:t>
            </a:r>
            <a:r>
              <a:rPr kumimoji="1" lang="en-US" altLang="zh-CN" dirty="0"/>
              <a:t>MN//MX</a:t>
            </a:r>
            <a:r>
              <a:rPr kumimoji="1" lang="zh-CN" altLang="en-US" dirty="0"/>
              <a:t>固定接地时，就处于最大</a:t>
            </a:r>
            <a:r>
              <a:rPr kumimoji="1" lang="zh-CN" altLang="en-US" dirty="0" smtClean="0"/>
              <a:t>工作模式</a:t>
            </a:r>
            <a:r>
              <a:rPr kumimoji="1" lang="zh-CN" altLang="en-US" dirty="0"/>
              <a:t>。这时</a:t>
            </a:r>
            <a:r>
              <a:rPr kumimoji="1" lang="en-US" altLang="zh-CN" dirty="0"/>
              <a:t>24~31</a:t>
            </a:r>
            <a:r>
              <a:rPr kumimoji="1" lang="zh-CN" altLang="en-US" dirty="0"/>
              <a:t>引脚信号含义如下：</a:t>
            </a:r>
          </a:p>
          <a:p>
            <a:pPr algn="just" eaLnBrk="1" hangingPunct="1">
              <a:spcBef>
                <a:spcPct val="50000"/>
              </a:spcBef>
              <a:buClrTx/>
              <a:buFontTx/>
              <a:buNone/>
            </a:pPr>
            <a:r>
              <a:rPr kumimoji="1" lang="zh-CN" altLang="en-US" dirty="0"/>
              <a:t>（</a:t>
            </a:r>
            <a:r>
              <a:rPr kumimoji="1" lang="en-US" altLang="zh-CN" dirty="0"/>
              <a:t>1</a:t>
            </a:r>
            <a:r>
              <a:rPr kumimoji="1" lang="zh-CN" altLang="en-US" dirty="0"/>
              <a:t>）</a:t>
            </a:r>
            <a:r>
              <a:rPr kumimoji="1" lang="en-US" altLang="zh-CN" dirty="0" err="1"/>
              <a:t>QS1</a:t>
            </a:r>
            <a:r>
              <a:rPr kumimoji="1" lang="zh-CN" altLang="en-US" dirty="0"/>
              <a:t>、</a:t>
            </a:r>
            <a:r>
              <a:rPr kumimoji="1" lang="en-US" altLang="zh-CN" dirty="0" err="1"/>
              <a:t>QS2</a:t>
            </a:r>
            <a:r>
              <a:rPr kumimoji="1" lang="en-US" altLang="zh-CN" dirty="0"/>
              <a:t> (instruction queue status)</a:t>
            </a:r>
            <a:r>
              <a:rPr kumimoji="1" lang="zh-CN" altLang="en-US" dirty="0"/>
              <a:t>指令队列状态信号，输出</a:t>
            </a:r>
            <a:r>
              <a:rPr kumimoji="1" lang="zh-CN" altLang="en-US" dirty="0" smtClean="0"/>
              <a:t>。这</a:t>
            </a:r>
            <a:r>
              <a:rPr kumimoji="1" lang="zh-CN" altLang="en-US" dirty="0"/>
              <a:t>两个信号组合起来提供前一个时钟周期（即总线周期的前一个</a:t>
            </a:r>
            <a:r>
              <a:rPr kumimoji="1" lang="zh-CN" altLang="en-US" dirty="0" smtClean="0"/>
              <a:t>状态</a:t>
            </a:r>
            <a:r>
              <a:rPr kumimoji="1" lang="zh-CN" altLang="en-US" dirty="0"/>
              <a:t>）中指令队列的状态，以便外部</a:t>
            </a:r>
            <a:r>
              <a:rPr kumimoji="1" lang="zh-CN" altLang="en-US" dirty="0" smtClean="0"/>
              <a:t>对</a:t>
            </a:r>
            <a:r>
              <a:rPr kumimoji="1" lang="en-US" altLang="zh-CN" dirty="0" smtClean="0"/>
              <a:t>8086/8088</a:t>
            </a:r>
            <a:r>
              <a:rPr kumimoji="1" lang="zh-CN" altLang="en-US" dirty="0"/>
              <a:t>内部指令队列进行</a:t>
            </a:r>
            <a:r>
              <a:rPr kumimoji="1" lang="zh-CN" altLang="en-US" dirty="0" smtClean="0"/>
              <a:t>动作跟踪</a:t>
            </a:r>
            <a:r>
              <a:rPr kumimoji="1" lang="zh-CN" altLang="en-US" b="1" dirty="0">
                <a:latin typeface="Times New Roman" panose="02020603050405020304" pitchFamily="18" charset="0"/>
              </a:rPr>
              <a:t>。</a:t>
            </a:r>
            <a:endParaRPr kumimoji="1" lang="zh-CN" altLang="en-US" b="1" dirty="0"/>
          </a:p>
          <a:p>
            <a:pPr eaLnBrk="1" hangingPunct="1">
              <a:buNone/>
            </a:pPr>
            <a:endParaRPr lang="zh-CN" altLang="zh-CN" dirty="0"/>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95</a:t>
            </a:fld>
            <a:endParaRPr lang="en-US" altLang="zh-CN" dirty="0"/>
          </a:p>
        </p:txBody>
      </p:sp>
    </p:spTree>
    <p:extLst>
      <p:ext uri="{BB962C8B-B14F-4D97-AF65-F5344CB8AC3E}">
        <p14:creationId xmlns:p14="http://schemas.microsoft.com/office/powerpoint/2010/main" val="11612279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4 </a:t>
            </a:r>
            <a:r>
              <a:rPr lang="zh-CN" altLang="en-US" sz="2800" b="1" dirty="0" smtClean="0"/>
              <a:t>最</a:t>
            </a:r>
            <a:r>
              <a:rPr lang="zh-CN" altLang="en-US" sz="2800" b="1" dirty="0"/>
              <a:t>大</a:t>
            </a:r>
            <a:r>
              <a:rPr lang="zh-CN" altLang="en-US" sz="2800" b="1" dirty="0" smtClean="0"/>
              <a:t>模式</a:t>
            </a:r>
            <a:endParaRPr lang="en-US" altLang="zh-CN" sz="2800" b="1" dirty="0" smtClean="0"/>
          </a:p>
          <a:p>
            <a:pPr algn="just" eaLnBrk="1" hangingPunct="1">
              <a:spcBef>
                <a:spcPct val="45000"/>
              </a:spcBef>
              <a:buNone/>
            </a:pPr>
            <a:r>
              <a:rPr lang="zh-CN" altLang="en-US" dirty="0" smtClean="0"/>
              <a:t>        当</a:t>
            </a:r>
            <a:r>
              <a:rPr kumimoji="1" lang="en-US" altLang="zh-CN" dirty="0"/>
              <a:t>8086/8088</a:t>
            </a:r>
            <a:r>
              <a:rPr kumimoji="1" lang="zh-CN" altLang="en-US" dirty="0"/>
              <a:t>的第</a:t>
            </a:r>
            <a:r>
              <a:rPr kumimoji="1" lang="en-US" altLang="zh-CN" dirty="0"/>
              <a:t>33</a:t>
            </a:r>
            <a:r>
              <a:rPr kumimoji="1" lang="zh-CN" altLang="en-US" dirty="0"/>
              <a:t>脚</a:t>
            </a:r>
            <a:r>
              <a:rPr kumimoji="1" lang="en-US" altLang="zh-CN" dirty="0"/>
              <a:t>MN//MX</a:t>
            </a:r>
            <a:r>
              <a:rPr kumimoji="1" lang="zh-CN" altLang="en-US" dirty="0"/>
              <a:t>固定接地时，就处于最大</a:t>
            </a:r>
            <a:r>
              <a:rPr kumimoji="1" lang="zh-CN" altLang="en-US" dirty="0" smtClean="0"/>
              <a:t>工作模式</a:t>
            </a:r>
            <a:r>
              <a:rPr kumimoji="1" lang="zh-CN" altLang="en-US" dirty="0"/>
              <a:t>。这时</a:t>
            </a:r>
            <a:r>
              <a:rPr kumimoji="1" lang="en-US" altLang="zh-CN" dirty="0"/>
              <a:t>24~31</a:t>
            </a:r>
            <a:r>
              <a:rPr kumimoji="1" lang="zh-CN" altLang="en-US" dirty="0"/>
              <a:t>引脚信号含义如下：</a:t>
            </a:r>
          </a:p>
          <a:p>
            <a:pPr eaLnBrk="1" hangingPunct="1">
              <a:buNone/>
            </a:pPr>
            <a:endParaRPr lang="zh-CN" altLang="zh-CN" dirty="0"/>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96</a:t>
            </a:fld>
            <a:endParaRPr lang="en-US" altLang="zh-CN" dirty="0"/>
          </a:p>
        </p:txBody>
      </p:sp>
      <p:sp>
        <p:nvSpPr>
          <p:cNvPr id="5" name="Rectangle 3"/>
          <p:cNvSpPr txBox="1">
            <a:spLocks noChangeArrowheads="1"/>
          </p:cNvSpPr>
          <p:nvPr/>
        </p:nvSpPr>
        <p:spPr bwMode="auto">
          <a:xfrm>
            <a:off x="1043608" y="2996952"/>
            <a:ext cx="6624736" cy="25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0">
                <a:solidFill>
                  <a:schemeClr val="tx1"/>
                </a:solidFill>
                <a:latin typeface="华文楷体" panose="02010600040101010101" pitchFamily="2" charset="-122"/>
                <a:ea typeface="华文楷体" panose="02010600040101010101" pitchFamily="2" charset="-122"/>
                <a:cs typeface="+mn-cs"/>
              </a:defRPr>
            </a:lvl1pPr>
            <a:lvl2pPr marL="0" indent="-436563"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2pPr>
            <a:lvl3pPr marL="0" indent="-395288"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a:solidFill>
                  <a:schemeClr val="tx1"/>
                </a:solidFill>
                <a:latin typeface="华文楷体" panose="02010600040101010101" pitchFamily="2" charset="-122"/>
                <a:ea typeface="华文楷体" panose="02010600040101010101" pitchFamily="2" charset="-122"/>
              </a:defRPr>
            </a:lvl3pPr>
            <a:lvl4pPr marL="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4pPr>
            <a:lvl5pPr marL="0" indent="-398463" algn="l" rtl="0" eaLnBrk="0" fontAlgn="base" hangingPunct="0">
              <a:lnSpc>
                <a:spcPct val="150000"/>
              </a:lnSpc>
              <a:spcBef>
                <a:spcPct val="25000"/>
              </a:spcBef>
              <a:spcAft>
                <a:spcPct val="0"/>
              </a:spcAft>
              <a:buClr>
                <a:schemeClr val="accent2"/>
              </a:buClr>
              <a:buFont typeface="Wingdings" panose="05000000000000000000" pitchFamily="2" charset="2"/>
              <a:buChar char="§"/>
              <a:defRPr sz="240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buFont typeface="Wingdings" panose="05000000000000000000" pitchFamily="2" charset="2"/>
              <a:buNone/>
            </a:pPr>
            <a:r>
              <a:rPr kumimoji="1" lang="en-US" altLang="zh-CN" b="1" kern="0" smtClean="0">
                <a:solidFill>
                  <a:srgbClr val="FF6600"/>
                </a:solidFill>
              </a:rPr>
              <a:t>QS1      QS2                  </a:t>
            </a:r>
            <a:r>
              <a:rPr kumimoji="1" lang="zh-CN" altLang="en-US" b="1" kern="0" smtClean="0">
                <a:solidFill>
                  <a:srgbClr val="FF6600"/>
                </a:solidFill>
              </a:rPr>
              <a:t>含义</a:t>
            </a:r>
            <a:endParaRPr kumimoji="1" lang="zh-CN" altLang="en-US" b="1" kern="0" smtClean="0">
              <a:solidFill>
                <a:schemeClr val="bg1"/>
              </a:solidFill>
            </a:endParaRPr>
          </a:p>
          <a:p>
            <a:pPr eaLnBrk="1" hangingPunct="1">
              <a:buFont typeface="Wingdings" panose="05000000000000000000" pitchFamily="2" charset="2"/>
              <a:buNone/>
            </a:pPr>
            <a:r>
              <a:rPr kumimoji="1" lang="zh-CN" altLang="en-US" b="1" kern="0" smtClean="0"/>
              <a:t>   </a:t>
            </a:r>
            <a:r>
              <a:rPr kumimoji="1" lang="en-US" altLang="zh-CN" b="1" kern="0" smtClean="0"/>
              <a:t>0             0               </a:t>
            </a:r>
            <a:r>
              <a:rPr kumimoji="1" lang="zh-CN" altLang="en-US" b="1" kern="0" smtClean="0"/>
              <a:t>无操作</a:t>
            </a:r>
          </a:p>
          <a:p>
            <a:pPr eaLnBrk="1" hangingPunct="1">
              <a:buFont typeface="Wingdings" panose="05000000000000000000" pitchFamily="2" charset="2"/>
              <a:buNone/>
            </a:pPr>
            <a:r>
              <a:rPr kumimoji="1" lang="zh-CN" altLang="en-US" b="1" kern="0" smtClean="0"/>
              <a:t>   </a:t>
            </a:r>
            <a:r>
              <a:rPr kumimoji="1" lang="en-US" altLang="zh-CN" b="1" kern="0" smtClean="0"/>
              <a:t>0             1               </a:t>
            </a:r>
            <a:r>
              <a:rPr kumimoji="1" lang="zh-CN" altLang="en-US" b="1" kern="0" smtClean="0"/>
              <a:t>将指令首字节送入指令队列</a:t>
            </a:r>
          </a:p>
          <a:p>
            <a:pPr eaLnBrk="1" hangingPunct="1">
              <a:buFont typeface="Wingdings" panose="05000000000000000000" pitchFamily="2" charset="2"/>
              <a:buNone/>
            </a:pPr>
            <a:r>
              <a:rPr kumimoji="1" lang="zh-CN" altLang="en-US" b="1" kern="0" smtClean="0"/>
              <a:t>   </a:t>
            </a:r>
            <a:r>
              <a:rPr kumimoji="1" lang="en-US" altLang="zh-CN" b="1" kern="0" smtClean="0"/>
              <a:t>1             0               </a:t>
            </a:r>
            <a:r>
              <a:rPr kumimoji="1" lang="zh-CN" altLang="en-US" b="1" kern="0" smtClean="0"/>
              <a:t>队列为空</a:t>
            </a:r>
          </a:p>
          <a:p>
            <a:pPr eaLnBrk="1" hangingPunct="1">
              <a:buFont typeface="Wingdings" panose="05000000000000000000" pitchFamily="2" charset="2"/>
              <a:buNone/>
            </a:pPr>
            <a:r>
              <a:rPr kumimoji="1" lang="zh-CN" altLang="en-US" b="1" kern="0" smtClean="0"/>
              <a:t>   </a:t>
            </a:r>
            <a:r>
              <a:rPr kumimoji="1" lang="en-US" altLang="zh-CN" b="1" kern="0" smtClean="0"/>
              <a:t>1             1               </a:t>
            </a:r>
            <a:r>
              <a:rPr kumimoji="1" lang="zh-CN" altLang="en-US" b="1" kern="0" smtClean="0"/>
              <a:t>将指令其余字节送指令队列</a:t>
            </a:r>
          </a:p>
          <a:p>
            <a:pPr eaLnBrk="1" hangingPunct="1">
              <a:buFont typeface="Wingdings" panose="05000000000000000000" pitchFamily="2" charset="2"/>
              <a:buNone/>
            </a:pPr>
            <a:endParaRPr lang="en-US" altLang="zh-CN" kern="0" dirty="0" smtClean="0"/>
          </a:p>
        </p:txBody>
      </p:sp>
      <p:sp>
        <p:nvSpPr>
          <p:cNvPr id="6" name="Line 4"/>
          <p:cNvSpPr>
            <a:spLocks noChangeShapeType="1"/>
          </p:cNvSpPr>
          <p:nvPr/>
        </p:nvSpPr>
        <p:spPr bwMode="auto">
          <a:xfrm>
            <a:off x="685800" y="3573016"/>
            <a:ext cx="7772400" cy="0"/>
          </a:xfrm>
          <a:prstGeom prst="line">
            <a:avLst/>
          </a:prstGeom>
          <a:noFill/>
          <a:ln w="571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5399999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4 </a:t>
            </a:r>
            <a:r>
              <a:rPr lang="zh-CN" altLang="en-US" sz="2800" b="1" dirty="0" smtClean="0"/>
              <a:t>最</a:t>
            </a:r>
            <a:r>
              <a:rPr lang="zh-CN" altLang="en-US" sz="2800" b="1" dirty="0"/>
              <a:t>大</a:t>
            </a:r>
            <a:r>
              <a:rPr lang="zh-CN" altLang="en-US" sz="2800" b="1" dirty="0" smtClean="0"/>
              <a:t>模式</a:t>
            </a:r>
            <a:endParaRPr lang="en-US" altLang="zh-CN" sz="2800" b="1" dirty="0" smtClean="0"/>
          </a:p>
          <a:p>
            <a:pPr algn="just" eaLnBrk="1" hangingPunct="1">
              <a:spcBef>
                <a:spcPct val="45000"/>
              </a:spcBef>
              <a:buNone/>
            </a:pPr>
            <a:r>
              <a:rPr lang="zh-CN" altLang="en-US" dirty="0"/>
              <a:t>（</a:t>
            </a:r>
            <a:r>
              <a:rPr lang="en-US" altLang="zh-CN" dirty="0"/>
              <a:t>2</a:t>
            </a:r>
            <a:r>
              <a:rPr lang="zh-CN" altLang="en-US" dirty="0"/>
              <a:t>）</a:t>
            </a:r>
            <a:r>
              <a:rPr lang="en-US" altLang="zh-CN" dirty="0"/>
              <a:t>/</a:t>
            </a:r>
            <a:r>
              <a:rPr lang="en-US" altLang="zh-CN" dirty="0" err="1"/>
              <a:t>S2</a:t>
            </a:r>
            <a:r>
              <a:rPr lang="zh-CN" altLang="en-US" dirty="0"/>
              <a:t>、</a:t>
            </a:r>
            <a:r>
              <a:rPr lang="en-US" altLang="zh-CN" dirty="0"/>
              <a:t>/</a:t>
            </a:r>
            <a:r>
              <a:rPr lang="en-US" altLang="zh-CN" dirty="0" err="1"/>
              <a:t>S1</a:t>
            </a:r>
            <a:r>
              <a:rPr lang="zh-CN" altLang="en-US" dirty="0"/>
              <a:t>、</a:t>
            </a:r>
            <a:r>
              <a:rPr lang="en-US" altLang="zh-CN" dirty="0"/>
              <a:t>/</a:t>
            </a:r>
            <a:r>
              <a:rPr lang="en-US" altLang="zh-CN" dirty="0" err="1"/>
              <a:t>S0</a:t>
            </a:r>
            <a:r>
              <a:rPr lang="zh-CN" altLang="en-US" dirty="0"/>
              <a:t>：总线周期状态信号，三态输出。</a:t>
            </a:r>
          </a:p>
          <a:p>
            <a:pPr algn="just" eaLnBrk="1" hangingPunct="1">
              <a:spcBef>
                <a:spcPct val="45000"/>
              </a:spcBef>
              <a:buNone/>
            </a:pPr>
            <a:r>
              <a:rPr lang="zh-CN" altLang="en-US" dirty="0"/>
              <a:t>这三个信号组成起来指出当前总线周期中所进行的数据传输过程的类型。在最大模式系统中，总线控制器</a:t>
            </a:r>
            <a:r>
              <a:rPr lang="en-US" altLang="zh-CN" dirty="0"/>
              <a:t>8288</a:t>
            </a:r>
            <a:r>
              <a:rPr lang="zh-CN" altLang="en-US" dirty="0"/>
              <a:t>利用这三个信号来产生对存储器和</a:t>
            </a:r>
            <a:r>
              <a:rPr lang="en-US" altLang="zh-CN" dirty="0"/>
              <a:t>I/O</a:t>
            </a:r>
            <a:r>
              <a:rPr lang="zh-CN" altLang="en-US" dirty="0"/>
              <a:t>接口的控制信号</a:t>
            </a:r>
            <a:r>
              <a:rPr lang="zh-CN" altLang="en-US" dirty="0" smtClean="0"/>
              <a:t>。</a:t>
            </a:r>
            <a:endParaRPr lang="zh-CN" altLang="zh-CN" dirty="0"/>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97</a:t>
            </a:fld>
            <a:endParaRPr lang="en-US" altLang="zh-CN" dirty="0"/>
          </a:p>
        </p:txBody>
      </p:sp>
    </p:spTree>
    <p:extLst>
      <p:ext uri="{BB962C8B-B14F-4D97-AF65-F5344CB8AC3E}">
        <p14:creationId xmlns:p14="http://schemas.microsoft.com/office/powerpoint/2010/main" val="1724166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2.2 </a:t>
            </a:r>
            <a:r>
              <a:rPr lang="en-US" altLang="zh-CN" dirty="0"/>
              <a:t>8086</a:t>
            </a:r>
            <a:r>
              <a:rPr lang="zh-CN" altLang="en-US" dirty="0"/>
              <a:t>的引脚信号和工作模式</a:t>
            </a:r>
            <a:endParaRPr lang="zh-CN" altLang="zh-CN" dirty="0" smtClean="0"/>
          </a:p>
        </p:txBody>
      </p:sp>
      <p:sp>
        <p:nvSpPr>
          <p:cNvPr id="3" name="内容占位符 2"/>
          <p:cNvSpPr>
            <a:spLocks noGrp="1"/>
          </p:cNvSpPr>
          <p:nvPr>
            <p:ph idx="1"/>
          </p:nvPr>
        </p:nvSpPr>
        <p:spPr>
          <a:xfrm>
            <a:off x="609600" y="1124744"/>
            <a:ext cx="8066856" cy="4861019"/>
          </a:xfrm>
        </p:spPr>
        <p:txBody>
          <a:bodyPr/>
          <a:lstStyle/>
          <a:p>
            <a:pPr eaLnBrk="1" hangingPunct="1">
              <a:buNone/>
            </a:pPr>
            <a:r>
              <a:rPr lang="en-US" altLang="zh-CN" sz="2800" b="1" dirty="0" smtClean="0"/>
              <a:t>4 </a:t>
            </a:r>
            <a:r>
              <a:rPr lang="zh-CN" altLang="en-US" sz="2800" b="1" dirty="0" smtClean="0"/>
              <a:t>最</a:t>
            </a:r>
            <a:r>
              <a:rPr lang="zh-CN" altLang="en-US" sz="2800" b="1" dirty="0"/>
              <a:t>大</a:t>
            </a:r>
            <a:r>
              <a:rPr lang="zh-CN" altLang="en-US" sz="2800" b="1" dirty="0" smtClean="0"/>
              <a:t>模式</a:t>
            </a:r>
            <a:endParaRPr lang="en-US" altLang="zh-CN" sz="2800" b="1" dirty="0" smtClean="0"/>
          </a:p>
          <a:p>
            <a:pPr algn="just" eaLnBrk="1" hangingPunct="1">
              <a:spcBef>
                <a:spcPct val="45000"/>
              </a:spcBef>
              <a:buNone/>
            </a:pPr>
            <a:r>
              <a:rPr lang="zh-CN" altLang="en-US" dirty="0" smtClean="0"/>
              <a:t>        在</a:t>
            </a:r>
            <a:r>
              <a:rPr lang="zh-CN" altLang="en-US" dirty="0"/>
              <a:t>最小模式中，控制信号</a:t>
            </a:r>
            <a:r>
              <a:rPr lang="en-US" altLang="zh-CN" dirty="0"/>
              <a:t>M//IO</a:t>
            </a:r>
            <a:r>
              <a:rPr lang="zh-CN" altLang="en-US" dirty="0"/>
              <a:t>、</a:t>
            </a:r>
            <a:r>
              <a:rPr lang="en-US" altLang="zh-CN" dirty="0"/>
              <a:t>/</a:t>
            </a:r>
            <a:r>
              <a:rPr lang="en-US" altLang="zh-CN" dirty="0" err="1"/>
              <a:t>WR</a:t>
            </a:r>
            <a:r>
              <a:rPr lang="zh-CN" altLang="en-US" dirty="0"/>
              <a:t>、 </a:t>
            </a:r>
            <a:r>
              <a:rPr lang="en-US" altLang="zh-CN" dirty="0"/>
              <a:t>/INTA</a:t>
            </a:r>
            <a:r>
              <a:rPr lang="zh-CN" altLang="en-US" dirty="0"/>
              <a:t>、 </a:t>
            </a:r>
            <a:r>
              <a:rPr lang="en-US" altLang="zh-CN" dirty="0"/>
              <a:t>ALE</a:t>
            </a:r>
            <a:r>
              <a:rPr lang="zh-CN" altLang="en-US" dirty="0"/>
              <a:t>、</a:t>
            </a:r>
            <a:r>
              <a:rPr lang="en-US" altLang="zh-CN" dirty="0"/>
              <a:t>DT//</a:t>
            </a:r>
            <a:r>
              <a:rPr lang="en-US" altLang="zh-CN" dirty="0" smtClean="0"/>
              <a:t>R </a:t>
            </a:r>
            <a:r>
              <a:rPr lang="zh-CN" altLang="en-US" dirty="0" smtClean="0"/>
              <a:t>和</a:t>
            </a:r>
            <a:r>
              <a:rPr lang="en-US" altLang="zh-CN" dirty="0"/>
              <a:t>/ DEN</a:t>
            </a:r>
            <a:r>
              <a:rPr lang="zh-CN" altLang="en-US" dirty="0"/>
              <a:t>是从</a:t>
            </a:r>
            <a:r>
              <a:rPr lang="en-US" altLang="zh-CN" dirty="0"/>
              <a:t>8086/8088</a:t>
            </a:r>
            <a:r>
              <a:rPr lang="zh-CN" altLang="en-US" dirty="0"/>
              <a:t>的第</a:t>
            </a:r>
            <a:r>
              <a:rPr lang="en-US" altLang="zh-CN" dirty="0"/>
              <a:t>24~29</a:t>
            </a:r>
            <a:r>
              <a:rPr lang="zh-CN" altLang="en-US" dirty="0"/>
              <a:t>引脚中直接送出的。在最大模式中，状态信号</a:t>
            </a:r>
            <a:r>
              <a:rPr lang="en-US" altLang="zh-CN" dirty="0"/>
              <a:t>/</a:t>
            </a:r>
            <a:r>
              <a:rPr lang="en-US" altLang="zh-CN" dirty="0" err="1"/>
              <a:t>S2</a:t>
            </a:r>
            <a:r>
              <a:rPr lang="zh-CN" altLang="en-US" dirty="0"/>
              <a:t>、</a:t>
            </a:r>
            <a:r>
              <a:rPr lang="en-US" altLang="zh-CN" dirty="0"/>
              <a:t>/</a:t>
            </a:r>
            <a:r>
              <a:rPr lang="en-US" altLang="zh-CN" dirty="0" err="1"/>
              <a:t>S1</a:t>
            </a:r>
            <a:r>
              <a:rPr lang="zh-CN" altLang="en-US" dirty="0"/>
              <a:t>、</a:t>
            </a:r>
            <a:r>
              <a:rPr lang="en-US" altLang="zh-CN" dirty="0"/>
              <a:t>/</a:t>
            </a:r>
            <a:r>
              <a:rPr lang="en-US" altLang="zh-CN" dirty="0" err="1"/>
              <a:t>S0</a:t>
            </a:r>
            <a:r>
              <a:rPr lang="zh-CN" altLang="en-US" dirty="0"/>
              <a:t>隐含了上面的这些信息，通过使用总线控制器</a:t>
            </a:r>
            <a:r>
              <a:rPr lang="en-US" altLang="zh-CN" dirty="0"/>
              <a:t>8288,</a:t>
            </a:r>
            <a:r>
              <a:rPr lang="zh-CN" altLang="en-US" dirty="0"/>
              <a:t>就可以从</a:t>
            </a:r>
            <a:r>
              <a:rPr lang="en-US" altLang="zh-CN" dirty="0"/>
              <a:t>/</a:t>
            </a:r>
            <a:r>
              <a:rPr lang="en-US" altLang="zh-CN" dirty="0" err="1"/>
              <a:t>S2</a:t>
            </a:r>
            <a:r>
              <a:rPr lang="zh-CN" altLang="en-US" dirty="0"/>
              <a:t>、</a:t>
            </a:r>
            <a:r>
              <a:rPr lang="en-US" altLang="zh-CN" dirty="0"/>
              <a:t>/</a:t>
            </a:r>
            <a:r>
              <a:rPr lang="en-US" altLang="zh-CN" dirty="0" err="1"/>
              <a:t>S1</a:t>
            </a:r>
            <a:r>
              <a:rPr lang="zh-CN" altLang="en-US" dirty="0"/>
              <a:t>、</a:t>
            </a:r>
            <a:r>
              <a:rPr lang="en-US" altLang="zh-CN" dirty="0"/>
              <a:t>/</a:t>
            </a:r>
            <a:r>
              <a:rPr lang="en-US" altLang="zh-CN" dirty="0" err="1"/>
              <a:t>S0</a:t>
            </a:r>
            <a:r>
              <a:rPr lang="zh-CN" altLang="en-US" dirty="0"/>
              <a:t>中组合出这些信息。</a:t>
            </a:r>
          </a:p>
          <a:p>
            <a:pPr eaLnBrk="1" hangingPunct="1">
              <a:buNone/>
            </a:pPr>
            <a:endParaRPr lang="zh-CN" altLang="zh-CN" dirty="0"/>
          </a:p>
          <a:p>
            <a:pPr eaLnBrk="1" hangingPunct="1">
              <a:buNone/>
            </a:pPr>
            <a:endParaRPr lang="zh-CN" altLang="en-US"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98</a:t>
            </a:fld>
            <a:endParaRPr lang="en-US" altLang="zh-CN" dirty="0"/>
          </a:p>
        </p:txBody>
      </p:sp>
    </p:spTree>
    <p:extLst>
      <p:ext uri="{BB962C8B-B14F-4D97-AF65-F5344CB8AC3E}">
        <p14:creationId xmlns:p14="http://schemas.microsoft.com/office/powerpoint/2010/main" val="30117434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421" name="Group 69"/>
          <p:cNvGraphicFramePr>
            <a:graphicFrameLocks noGrp="1"/>
          </p:cNvGraphicFramePr>
          <p:nvPr>
            <p:extLst>
              <p:ext uri="{D42A27DB-BD31-4B8C-83A1-F6EECF244321}">
                <p14:modId xmlns:p14="http://schemas.microsoft.com/office/powerpoint/2010/main" val="394677100"/>
              </p:ext>
            </p:extLst>
          </p:nvPr>
        </p:nvGraphicFramePr>
        <p:xfrm>
          <a:off x="395536" y="1102249"/>
          <a:ext cx="8640638" cy="5619226"/>
        </p:xfrm>
        <a:graphic>
          <a:graphicData uri="http://schemas.openxmlformats.org/drawingml/2006/table">
            <a:tbl>
              <a:tblPr/>
              <a:tblGrid>
                <a:gridCol w="1120902">
                  <a:extLst>
                    <a:ext uri="{9D8B030D-6E8A-4147-A177-3AD203B41FA5}">
                      <a16:colId xmlns:a16="http://schemas.microsoft.com/office/drawing/2014/main" val="20000"/>
                    </a:ext>
                  </a:extLst>
                </a:gridCol>
                <a:gridCol w="1120901">
                  <a:extLst>
                    <a:ext uri="{9D8B030D-6E8A-4147-A177-3AD203B41FA5}">
                      <a16:colId xmlns:a16="http://schemas.microsoft.com/office/drawing/2014/main" val="20001"/>
                    </a:ext>
                  </a:extLst>
                </a:gridCol>
                <a:gridCol w="959315">
                  <a:extLst>
                    <a:ext uri="{9D8B030D-6E8A-4147-A177-3AD203B41FA5}">
                      <a16:colId xmlns:a16="http://schemas.microsoft.com/office/drawing/2014/main" val="20002"/>
                    </a:ext>
                  </a:extLst>
                </a:gridCol>
                <a:gridCol w="2161861">
                  <a:extLst>
                    <a:ext uri="{9D8B030D-6E8A-4147-A177-3AD203B41FA5}">
                      <a16:colId xmlns:a16="http://schemas.microsoft.com/office/drawing/2014/main" val="20003"/>
                    </a:ext>
                  </a:extLst>
                </a:gridCol>
                <a:gridCol w="3277659">
                  <a:extLst>
                    <a:ext uri="{9D8B030D-6E8A-4147-A177-3AD203B41FA5}">
                      <a16:colId xmlns:a16="http://schemas.microsoft.com/office/drawing/2014/main" val="20004"/>
                    </a:ext>
                  </a:extLst>
                </a:gridCol>
              </a:tblGrid>
              <a:tr h="933050">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rPr>
                        <a:t>/</a:t>
                      </a:r>
                      <a:r>
                        <a:rPr kumimoji="0" lang="en-US" altLang="zh-CN" sz="2800" b="1" i="0" u="none" strike="noStrike" cap="none" normalizeH="0" baseline="0" dirty="0" err="1" smtClean="0">
                          <a:ln>
                            <a:noFill/>
                          </a:ln>
                          <a:solidFill>
                            <a:srgbClr val="3366FF"/>
                          </a:solidFill>
                          <a:effectLst/>
                          <a:latin typeface="Times New Roman" panose="02020603050405020304" pitchFamily="18" charset="0"/>
                          <a:ea typeface="宋体" panose="02010600030101010101" pitchFamily="2" charset="-122"/>
                        </a:rPr>
                        <a:t>S2</a:t>
                      </a:r>
                      <a:endParaRPr kumimoji="0" lang="en-US" altLang="zh-CN" sz="2800" b="1"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rPr>
                        <a:t>/</a:t>
                      </a:r>
                      <a:r>
                        <a:rPr kumimoji="0" lang="en-US" altLang="zh-CN" sz="2800" b="1" i="0" u="none" strike="noStrike" cap="none" normalizeH="0" baseline="0" dirty="0" err="1" smtClean="0">
                          <a:ln>
                            <a:noFill/>
                          </a:ln>
                          <a:solidFill>
                            <a:srgbClr val="3366FF"/>
                          </a:solidFill>
                          <a:effectLst/>
                          <a:latin typeface="Times New Roman" panose="02020603050405020304" pitchFamily="18" charset="0"/>
                          <a:ea typeface="宋体" panose="02010600030101010101" pitchFamily="2" charset="-122"/>
                        </a:rPr>
                        <a:t>S1</a:t>
                      </a:r>
                      <a:endParaRPr kumimoji="0" lang="en-US" altLang="zh-CN" sz="2800" b="1"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/S0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操作过程</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8288</a:t>
                      </a:r>
                      <a:r>
                        <a:rPr kumimoji="0" lang="zh-CN" altLang="en-US" sz="2800" b="1"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命令</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5772">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0</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中断响应 </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/INTA</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5772">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0</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rPr>
                        <a:t>读</a:t>
                      </a:r>
                      <a:r>
                        <a:rPr kumimoji="0" lang="en-US" altLang="zh-CN" sz="2800" b="0"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rPr>
                        <a:t>I/O</a:t>
                      </a:r>
                      <a:r>
                        <a:rPr kumimoji="0" lang="zh-CN" altLang="en-US" sz="2800" b="0"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rPr>
                        <a:t>端口 </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/IORC</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5772">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0</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rPr>
                        <a:t>写</a:t>
                      </a:r>
                      <a:r>
                        <a:rPr kumimoji="0" lang="en-US" altLang="zh-CN" sz="2800" b="0"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rPr>
                        <a:t>I/O</a:t>
                      </a:r>
                      <a:r>
                        <a:rPr kumimoji="0" lang="zh-CN" altLang="en-US" sz="2800" b="0"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rPr>
                        <a:t>端口 </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/IOWC   /AIOWC</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5772">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0</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rPr>
                        <a:t>暂停 </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rPr>
                        <a:t>无</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5772">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1</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取指令 </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rPr>
                        <a:t>/</a:t>
                      </a:r>
                      <a:r>
                        <a:rPr kumimoji="0" lang="en-US" altLang="zh-CN" sz="2800" b="0" i="0" u="none" strike="noStrike" cap="none" normalizeH="0" baseline="0" dirty="0" err="1" smtClean="0">
                          <a:ln>
                            <a:noFill/>
                          </a:ln>
                          <a:solidFill>
                            <a:srgbClr val="3366FF"/>
                          </a:solidFill>
                          <a:effectLst/>
                          <a:latin typeface="Times New Roman" panose="02020603050405020304" pitchFamily="18" charset="0"/>
                          <a:ea typeface="宋体" panose="02010600030101010101" pitchFamily="2" charset="-122"/>
                        </a:rPr>
                        <a:t>MRDC</a:t>
                      </a:r>
                      <a:endParaRPr kumimoji="0" lang="en-US" altLang="zh-CN" sz="2800" b="0"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5772">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1</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读存储器 </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rPr>
                        <a:t>/</a:t>
                      </a:r>
                      <a:r>
                        <a:rPr kumimoji="0" lang="en-US" altLang="zh-CN" sz="2800" b="0" i="0" u="none" strike="noStrike" cap="none" normalizeH="0" baseline="0" dirty="0" err="1" smtClean="0">
                          <a:ln>
                            <a:noFill/>
                          </a:ln>
                          <a:solidFill>
                            <a:srgbClr val="3366FF"/>
                          </a:solidFill>
                          <a:effectLst/>
                          <a:latin typeface="Times New Roman" panose="02020603050405020304" pitchFamily="18" charset="0"/>
                          <a:ea typeface="宋体" panose="02010600030101010101" pitchFamily="2" charset="-122"/>
                        </a:rPr>
                        <a:t>MRDC</a:t>
                      </a:r>
                      <a:endParaRPr kumimoji="0" lang="en-US" altLang="zh-CN" sz="2800" b="0"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85772">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1</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写存储器 </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rPr>
                        <a:t>/</a:t>
                      </a:r>
                      <a:r>
                        <a:rPr kumimoji="0" lang="en-US" altLang="zh-CN" sz="2800" b="0" i="0" u="none" strike="noStrike" cap="none" normalizeH="0" baseline="0" dirty="0" err="1" smtClean="0">
                          <a:ln>
                            <a:noFill/>
                          </a:ln>
                          <a:solidFill>
                            <a:srgbClr val="3366FF"/>
                          </a:solidFill>
                          <a:effectLst/>
                          <a:latin typeface="Times New Roman" panose="02020603050405020304" pitchFamily="18" charset="0"/>
                          <a:ea typeface="宋体" panose="02010600030101010101" pitchFamily="2" charset="-122"/>
                        </a:rPr>
                        <a:t>MWTC</a:t>
                      </a:r>
                      <a:r>
                        <a:rPr kumimoji="0" lang="en-US" altLang="zh-CN" sz="2800" b="0"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rPr>
                        <a:t>   /</a:t>
                      </a:r>
                      <a:r>
                        <a:rPr kumimoji="0" lang="en-US" altLang="zh-CN" sz="2800" b="0" i="0" u="none" strike="noStrike" cap="none" normalizeH="0" baseline="0" dirty="0" err="1" smtClean="0">
                          <a:ln>
                            <a:noFill/>
                          </a:ln>
                          <a:solidFill>
                            <a:srgbClr val="3366FF"/>
                          </a:solidFill>
                          <a:effectLst/>
                          <a:latin typeface="Times New Roman" panose="02020603050405020304" pitchFamily="18" charset="0"/>
                          <a:ea typeface="宋体" panose="02010600030101010101" pitchFamily="2" charset="-122"/>
                        </a:rPr>
                        <a:t>AMWC</a:t>
                      </a:r>
                      <a:endParaRPr kumimoji="0" lang="en-US" altLang="zh-CN" sz="2800" b="0"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85772">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1</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3366FF"/>
                          </a:solidFill>
                          <a:effectLst/>
                          <a:latin typeface="Times New Roman" panose="02020603050405020304" pitchFamily="18" charset="0"/>
                          <a:ea typeface="宋体" panose="02010600030101010101" pitchFamily="2" charset="-122"/>
                        </a:rPr>
                        <a:t>无源状态 </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3366FF"/>
                          </a:solidFill>
                          <a:effectLst/>
                          <a:latin typeface="Times New Roman" panose="02020603050405020304" pitchFamily="18" charset="0"/>
                          <a:ea typeface="宋体" panose="02010600030101010101" pitchFamily="2" charset="-122"/>
                        </a:rPr>
                        <a:t>无</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55712" name="Text Box 70"/>
          <p:cNvSpPr txBox="1">
            <a:spLocks noChangeArrowheads="1"/>
          </p:cNvSpPr>
          <p:nvPr/>
        </p:nvSpPr>
        <p:spPr bwMode="auto">
          <a:xfrm>
            <a:off x="2483768" y="116632"/>
            <a:ext cx="5276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dirty="0" err="1">
                <a:solidFill>
                  <a:srgbClr val="FF6600"/>
                </a:solidFill>
              </a:rPr>
              <a:t>S2</a:t>
            </a:r>
            <a:r>
              <a:rPr kumimoji="1" lang="zh-CN" altLang="en-US" sz="2800" b="1" dirty="0">
                <a:solidFill>
                  <a:srgbClr val="FF6600"/>
                </a:solidFill>
              </a:rPr>
              <a:t>、</a:t>
            </a:r>
            <a:r>
              <a:rPr kumimoji="1" lang="en-US" altLang="zh-CN" sz="2800" b="1" dirty="0" err="1">
                <a:solidFill>
                  <a:srgbClr val="FF6600"/>
                </a:solidFill>
              </a:rPr>
              <a:t>S1</a:t>
            </a:r>
            <a:r>
              <a:rPr kumimoji="1" lang="zh-CN" altLang="en-US" sz="2800" b="1" dirty="0">
                <a:solidFill>
                  <a:srgbClr val="FF6600"/>
                </a:solidFill>
              </a:rPr>
              <a:t>、</a:t>
            </a:r>
            <a:r>
              <a:rPr kumimoji="1" lang="en-US" altLang="zh-CN" sz="2800" b="1" dirty="0" err="1">
                <a:solidFill>
                  <a:srgbClr val="FF6600"/>
                </a:solidFill>
              </a:rPr>
              <a:t>S0</a:t>
            </a:r>
            <a:r>
              <a:rPr kumimoji="1" lang="zh-CN" altLang="en-US" sz="2800" b="1" dirty="0">
                <a:solidFill>
                  <a:srgbClr val="FF6600"/>
                </a:solidFill>
              </a:rPr>
              <a:t>状态信号的编码</a:t>
            </a:r>
            <a:endParaRPr lang="zh-CN" altLang="en-US" sz="2000" b="1" dirty="0">
              <a:latin typeface="Batang" pitchFamily="18" charset="-127"/>
            </a:endParaRPr>
          </a:p>
        </p:txBody>
      </p:sp>
      <p:sp>
        <p:nvSpPr>
          <p:cNvPr id="2" name="灯片编号占位符 1"/>
          <p:cNvSpPr>
            <a:spLocks noGrp="1"/>
          </p:cNvSpPr>
          <p:nvPr>
            <p:ph type="sldNum" sz="quarter" idx="4294967295"/>
          </p:nvPr>
        </p:nvSpPr>
        <p:spPr>
          <a:xfrm>
            <a:off x="8100392" y="6245225"/>
            <a:ext cx="474812" cy="476250"/>
          </a:xfrm>
        </p:spPr>
        <p:txBody>
          <a:bodyPr/>
          <a:lstStyle/>
          <a:p>
            <a:pPr>
              <a:defRPr/>
            </a:pPr>
            <a:fld id="{770D2B3A-7FE0-45B6-8F3D-3E1AB57940E5}" type="slidenum">
              <a:rPr lang="en-US" altLang="zh-CN" smtClean="0"/>
              <a:pPr>
                <a:defRPr/>
              </a:pPr>
              <a:t>99</a:t>
            </a:fld>
            <a:endParaRPr lang="en-US" altLang="zh-CN"/>
          </a:p>
        </p:txBody>
      </p:sp>
    </p:spTree>
    <p:extLst>
      <p:ext uri="{BB962C8B-B14F-4D97-AF65-F5344CB8AC3E}">
        <p14:creationId xmlns:p14="http://schemas.microsoft.com/office/powerpoint/2010/main" val="1501630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6.6|8.5"/>
</p:tagLst>
</file>

<file path=ppt/tags/tag2.xml><?xml version="1.0" encoding="utf-8"?>
<p:tagLst xmlns:a="http://schemas.openxmlformats.org/drawingml/2006/main" xmlns:r="http://schemas.openxmlformats.org/officeDocument/2006/relationships" xmlns:p="http://schemas.openxmlformats.org/presentationml/2006/main">
  <p:tag name="TIMING" val="|13.2|6.4|5.7|6.3"/>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Batang"/>
        <a:ea typeface="宋体"/>
        <a:cs typeface=""/>
      </a:majorFont>
      <a:minorFont>
        <a:latin typeface="Batang"/>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56293</TotalTime>
  <Words>13249</Words>
  <Application>Microsoft Office PowerPoint</Application>
  <PresentationFormat>全屏显示(4:3)</PresentationFormat>
  <Paragraphs>1615</Paragraphs>
  <Slides>202</Slides>
  <Notes>112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202</vt:i4>
      </vt:variant>
    </vt:vector>
  </HeadingPairs>
  <TitlesOfParts>
    <vt:vector size="219" baseType="lpstr">
      <vt:lpstr>Batang</vt:lpstr>
      <vt:lpstr>仿宋_GB2312</vt:lpstr>
      <vt:lpstr>华文行楷</vt:lpstr>
      <vt:lpstr>华文楷体</vt:lpstr>
      <vt:lpstr>楷体_GB2312</vt:lpstr>
      <vt:lpstr>隶书</vt:lpstr>
      <vt:lpstr>宋体</vt:lpstr>
      <vt:lpstr>Arial</vt:lpstr>
      <vt:lpstr>Comic Sans MS</vt:lpstr>
      <vt:lpstr>Impact</vt:lpstr>
      <vt:lpstr>Symbol</vt:lpstr>
      <vt:lpstr>Tahoma</vt:lpstr>
      <vt:lpstr>Times New Roman</vt:lpstr>
      <vt:lpstr>Wingdings</vt:lpstr>
      <vt:lpstr>Profile</vt:lpstr>
      <vt:lpstr>文档</vt:lpstr>
      <vt:lpstr>图像.文件</vt:lpstr>
      <vt:lpstr>第2章   16位和32位微处理器</vt:lpstr>
      <vt:lpstr>引言</vt:lpstr>
      <vt:lpstr>引言</vt:lpstr>
      <vt:lpstr>2.1  8086的编程结构</vt:lpstr>
      <vt:lpstr>PowerPoint 演示文稿</vt:lpstr>
      <vt:lpstr>2.1  8086的编程结构</vt:lpstr>
      <vt:lpstr>PowerPoint 演示文稿</vt:lpstr>
      <vt:lpstr>PowerPoint 演示文稿</vt:lpstr>
      <vt:lpstr>PowerPoint 演示文稿</vt:lpstr>
      <vt:lpstr>PowerPoint 演示文稿</vt:lpstr>
      <vt:lpstr>PowerPoint 演示文稿</vt:lpstr>
      <vt:lpstr>2.1  8086的编程结构</vt:lpstr>
      <vt:lpstr>2.1  8086的编程结构</vt:lpstr>
      <vt:lpstr>2.1  8086的编程结构</vt:lpstr>
      <vt:lpstr>2.1  8086的编程结构</vt:lpstr>
      <vt:lpstr>2.1  8086的编程结构</vt:lpstr>
      <vt:lpstr>2.1  8086的编程结构</vt:lpstr>
      <vt:lpstr>2.1  8086的编程结构</vt:lpstr>
      <vt:lpstr>2.1  8086的编程结构</vt:lpstr>
      <vt:lpstr>2.1  8086的编程结构</vt:lpstr>
      <vt:lpstr>2.1  8086的编程结构</vt:lpstr>
      <vt:lpstr>2.1  8086的编程结构</vt:lpstr>
      <vt:lpstr>2.1  8086的编程结构</vt:lpstr>
      <vt:lpstr>2.1  8086的编程结构</vt:lpstr>
      <vt:lpstr>2.1  8086的编程结构</vt:lpstr>
      <vt:lpstr>PowerPoint 演示文稿</vt:lpstr>
      <vt:lpstr>2.1  8086的编程结构</vt:lpstr>
      <vt:lpstr>2.1  8086的编程结构</vt:lpstr>
      <vt:lpstr>2.1  8086的编程结构</vt:lpstr>
      <vt:lpstr>2.1  8086的编程结构</vt:lpstr>
      <vt:lpstr>2.1  8086的编程结构</vt:lpstr>
      <vt:lpstr>2.1  8086的编程结构</vt:lpstr>
      <vt:lpstr>2.1  8086的编程结构</vt:lpstr>
      <vt:lpstr>2.1  8086的编程结构</vt:lpstr>
      <vt:lpstr>2.1  8086的编程结构</vt:lpstr>
      <vt:lpstr>2.1  8086的编程结构</vt:lpstr>
      <vt:lpstr>2.1  8086的编程结构</vt:lpstr>
      <vt:lpstr>2.1  8086的编程结构</vt:lpstr>
      <vt:lpstr>2.1  8086的编程结构</vt:lpstr>
      <vt:lpstr>2.1  8086的编程结构</vt:lpstr>
      <vt:lpstr>2.1  8086的编程结构</vt:lpstr>
      <vt:lpstr>2.1  8086的编程结构</vt:lpstr>
      <vt:lpstr>2.1  8086的编程结构</vt:lpstr>
      <vt:lpstr>2.1  8086的编程结构</vt:lpstr>
      <vt:lpstr>2.2 8086的引脚信号和工作模式</vt:lpstr>
      <vt:lpstr>2.2 8086的引脚信号和工作模式</vt:lpstr>
      <vt:lpstr>PowerPoint 演示文稿</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PowerPoint 演示文稿</vt:lpstr>
      <vt:lpstr>2.2 8086的引脚信号和工作模式</vt:lpstr>
      <vt:lpstr>2.2 8086的引脚信号和工作模式</vt:lpstr>
      <vt:lpstr>2.2 8086的引脚信号和工作模式</vt:lpstr>
      <vt:lpstr>地址总线 的形成</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PowerPoint 演示文稿</vt:lpstr>
      <vt:lpstr>PowerPoint 演示文稿</vt:lpstr>
      <vt:lpstr>2.2 8086的引脚信号和工作模式</vt:lpstr>
      <vt:lpstr>2.2 8086的引脚信号和工作模式</vt:lpstr>
      <vt:lpstr>2.2 8086的引脚信号和工作模式</vt:lpstr>
      <vt:lpstr>2.2 8086的引脚信号和工作模式</vt:lpstr>
      <vt:lpstr>PowerPoint 演示文稿</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2.2 8086的引脚信号和工作模式</vt:lpstr>
      <vt:lpstr>8086在最大 模式下的典 型配置 </vt:lpstr>
      <vt:lpstr>2.2 8086的引脚信号和工作模式</vt:lpstr>
      <vt:lpstr>2.2 8086的引脚信号和工作模式</vt:lpstr>
      <vt:lpstr>PowerPoint 演示文稿</vt:lpstr>
      <vt:lpstr>PowerPoint 演示文稿</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PowerPoint 演示文稿</vt:lpstr>
      <vt:lpstr>2.3 8086的操作和时序</vt:lpstr>
      <vt:lpstr>2.3 8086的操作和时序</vt:lpstr>
      <vt:lpstr>2.3 8086的操作和时序</vt:lpstr>
      <vt:lpstr>2.3 8086的操作和时序</vt:lpstr>
      <vt:lpstr>2.3 8086的操作和时序</vt:lpstr>
      <vt:lpstr>(1) 最小方式下的总线读操作</vt:lpstr>
      <vt:lpstr>(2) 最小方式下的总线写操作</vt:lpstr>
      <vt:lpstr>2.3 8086的操作和时序</vt:lpstr>
      <vt:lpstr>2.3 8086的操作和时序</vt:lpstr>
      <vt:lpstr>2.3 8086的操作和时序</vt:lpstr>
      <vt:lpstr>2.3 8086的操作和时序</vt:lpstr>
      <vt:lpstr>2.3 8086的操作和时序</vt:lpstr>
      <vt:lpstr>(2) 中断向量和中断向量表 </vt:lpstr>
      <vt:lpstr>2.3 8086的操作和时序</vt:lpstr>
      <vt:lpstr>2.3 8086的操作和时序</vt:lpstr>
      <vt:lpstr>2.3 8086的操作和时序</vt:lpstr>
      <vt:lpstr>2.3 8086的操作和时序</vt:lpstr>
      <vt:lpstr>2.3 8086的操作和时序</vt:lpstr>
      <vt:lpstr>PowerPoint 演示文稿</vt:lpstr>
      <vt:lpstr>2.3 8086的操作和时序</vt:lpstr>
      <vt:lpstr>PowerPoint 演示文稿</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2.3 8086的操作和时序</vt:lpstr>
      <vt:lpstr>2.4 8086的存储器编址和I/O编址</vt:lpstr>
      <vt:lpstr>2.4 8086的存储器编址和I/O编址</vt:lpstr>
      <vt:lpstr>PowerPoint 演示文稿</vt:lpstr>
      <vt:lpstr>2.4 8086的存储器编址和I/O编址</vt:lpstr>
      <vt:lpstr>2.4 8086的存储器编址和I/O编址</vt:lpstr>
      <vt:lpstr>PowerPoint 演示文稿</vt:lpstr>
      <vt:lpstr>2.4 8086的存储器编址和I/O编址</vt:lpstr>
      <vt:lpstr>2.4 8086的存储器编址和I/O编址</vt:lpstr>
      <vt:lpstr>2.4 8086的存储器编址和I/O编址</vt:lpstr>
      <vt:lpstr>1. 8086的存储器编址</vt:lpstr>
      <vt:lpstr>4).   逻辑地址的来源</vt:lpstr>
      <vt:lpstr>PowerPoint 演示文稿</vt:lpstr>
      <vt:lpstr>2.4 8086的存储器编址和I/O编址</vt:lpstr>
      <vt:lpstr>2.4 8086的存储器编址和I/O编址</vt:lpstr>
      <vt:lpstr>2.4 8086的存储器编址和I/O编址</vt:lpstr>
      <vt:lpstr>逻辑地址和物理地址</vt:lpstr>
      <vt:lpstr>2.4 8086的存储器编址和I/O编址</vt:lpstr>
      <vt:lpstr>2.4 8086的存储器编址和I/O编址</vt:lpstr>
      <vt:lpstr>PowerPoint 演示文稿</vt:lpstr>
      <vt:lpstr>PowerPoint 演示文稿</vt:lpstr>
      <vt:lpstr>2.4 8086的存储器编址和I/O编址</vt:lpstr>
      <vt:lpstr>2.4 8086的存储器编址和I/O编址</vt:lpstr>
      <vt:lpstr>2.4 8086的存储器编址和I/O编址</vt:lpstr>
      <vt:lpstr>2.4 8086的存储器编址和I/O编址</vt:lpstr>
      <vt:lpstr>2.4 8086的存储器编址和I/O编址</vt:lpstr>
      <vt:lpstr>2.4 8086的存储器编址和I/O编址</vt:lpstr>
      <vt:lpstr>2.4 8086的存储器编址和I/O编址</vt:lpstr>
      <vt:lpstr>2.4 8086的存储器编址和I/O编址</vt:lpstr>
      <vt:lpstr>8086系统的堆栈及其入栈、出栈操作</vt:lpstr>
      <vt:lpstr>2.4 8086的存储器编址和I/O编址</vt:lpstr>
      <vt:lpstr>2.4 8086的存储器编址和I/O编址</vt:lpstr>
      <vt:lpstr>2.4 8086的存储器编址和I/O编址</vt:lpstr>
      <vt:lpstr>2.4 8086的存储器编址和I/O编址</vt:lpstr>
      <vt:lpstr>2.4 8086的存储器编址和I/O编址</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16位和32位微处理器</dc:title>
  <dc:creator>MC SYSTEM</dc:creator>
  <cp:lastModifiedBy>荣 生辉</cp:lastModifiedBy>
  <cp:revision>1150</cp:revision>
  <dcterms:created xsi:type="dcterms:W3CDTF">2005-09-14T13:58:57Z</dcterms:created>
  <dcterms:modified xsi:type="dcterms:W3CDTF">2019-03-18T01:52:22Z</dcterms:modified>
</cp:coreProperties>
</file>