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6"/>
  </p:notesMasterIdLst>
  <p:handoutMasterIdLst>
    <p:handoutMasterId r:id="rId87"/>
  </p:handoutMasterIdLst>
  <p:sldIdLst>
    <p:sldId id="785" r:id="rId2"/>
    <p:sldId id="853" r:id="rId3"/>
    <p:sldId id="789" r:id="rId4"/>
    <p:sldId id="854" r:id="rId5"/>
    <p:sldId id="855" r:id="rId6"/>
    <p:sldId id="856" r:id="rId7"/>
    <p:sldId id="857" r:id="rId8"/>
    <p:sldId id="858" r:id="rId9"/>
    <p:sldId id="859" r:id="rId10"/>
    <p:sldId id="860" r:id="rId11"/>
    <p:sldId id="861" r:id="rId12"/>
    <p:sldId id="862" r:id="rId13"/>
    <p:sldId id="888" r:id="rId14"/>
    <p:sldId id="889" r:id="rId15"/>
    <p:sldId id="890" r:id="rId16"/>
    <p:sldId id="891" r:id="rId17"/>
    <p:sldId id="892" r:id="rId18"/>
    <p:sldId id="893" r:id="rId19"/>
    <p:sldId id="894" r:id="rId20"/>
    <p:sldId id="895" r:id="rId21"/>
    <p:sldId id="896" r:id="rId22"/>
    <p:sldId id="897" r:id="rId23"/>
    <p:sldId id="898" r:id="rId24"/>
    <p:sldId id="899" r:id="rId25"/>
    <p:sldId id="864" r:id="rId26"/>
    <p:sldId id="866" r:id="rId27"/>
    <p:sldId id="865" r:id="rId28"/>
    <p:sldId id="867" r:id="rId29"/>
    <p:sldId id="868" r:id="rId30"/>
    <p:sldId id="869" r:id="rId31"/>
    <p:sldId id="870" r:id="rId32"/>
    <p:sldId id="871" r:id="rId33"/>
    <p:sldId id="872" r:id="rId34"/>
    <p:sldId id="873" r:id="rId35"/>
    <p:sldId id="887" r:id="rId36"/>
    <p:sldId id="874" r:id="rId37"/>
    <p:sldId id="875" r:id="rId38"/>
    <p:sldId id="809" r:id="rId39"/>
    <p:sldId id="876" r:id="rId40"/>
    <p:sldId id="877" r:id="rId41"/>
    <p:sldId id="812" r:id="rId42"/>
    <p:sldId id="878" r:id="rId43"/>
    <p:sldId id="879" r:id="rId44"/>
    <p:sldId id="814" r:id="rId45"/>
    <p:sldId id="880" r:id="rId46"/>
    <p:sldId id="816" r:id="rId47"/>
    <p:sldId id="881" r:id="rId48"/>
    <p:sldId id="882" r:id="rId49"/>
    <p:sldId id="819" r:id="rId50"/>
    <p:sldId id="820" r:id="rId51"/>
    <p:sldId id="821" r:id="rId52"/>
    <p:sldId id="883" r:id="rId53"/>
    <p:sldId id="884" r:id="rId54"/>
    <p:sldId id="823" r:id="rId55"/>
    <p:sldId id="885" r:id="rId56"/>
    <p:sldId id="886" r:id="rId57"/>
    <p:sldId id="926" r:id="rId58"/>
    <p:sldId id="902" r:id="rId59"/>
    <p:sldId id="927" r:id="rId60"/>
    <p:sldId id="928" r:id="rId61"/>
    <p:sldId id="929" r:id="rId62"/>
    <p:sldId id="930" r:id="rId63"/>
    <p:sldId id="907" r:id="rId64"/>
    <p:sldId id="948" r:id="rId65"/>
    <p:sldId id="932" r:id="rId66"/>
    <p:sldId id="933" r:id="rId67"/>
    <p:sldId id="931" r:id="rId68"/>
    <p:sldId id="934" r:id="rId69"/>
    <p:sldId id="935" r:id="rId70"/>
    <p:sldId id="912" r:id="rId71"/>
    <p:sldId id="913" r:id="rId72"/>
    <p:sldId id="936" r:id="rId73"/>
    <p:sldId id="937" r:id="rId74"/>
    <p:sldId id="938" r:id="rId75"/>
    <p:sldId id="917" r:id="rId76"/>
    <p:sldId id="918" r:id="rId77"/>
    <p:sldId id="939" r:id="rId78"/>
    <p:sldId id="940" r:id="rId79"/>
    <p:sldId id="941" r:id="rId80"/>
    <p:sldId id="942" r:id="rId81"/>
    <p:sldId id="943" r:id="rId82"/>
    <p:sldId id="944" r:id="rId83"/>
    <p:sldId id="945" r:id="rId84"/>
    <p:sldId id="946" r:id="rId85"/>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0000"/>
    <a:srgbClr val="3366FF"/>
    <a:srgbClr val="800000"/>
    <a:srgbClr val="52667A"/>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95388" autoAdjust="0"/>
  </p:normalViewPr>
  <p:slideViewPr>
    <p:cSldViewPr>
      <p:cViewPr varScale="1">
        <p:scale>
          <a:sx n="107" d="100"/>
          <a:sy n="107" d="100"/>
        </p:scale>
        <p:origin x="1290" y="102"/>
      </p:cViewPr>
      <p:guideLst>
        <p:guide orient="horz" pos="2251"/>
        <p:guide pos="2880"/>
      </p:guideLst>
    </p:cSldViewPr>
  </p:slideViewPr>
  <p:outlineViewPr>
    <p:cViewPr>
      <p:scale>
        <a:sx n="33" d="100"/>
        <a:sy n="33" d="100"/>
      </p:scale>
      <p:origin x="0" y="-25872"/>
    </p:cViewPr>
    <p:sldLst>
      <p:sld r:id="rId1" collapse="1"/>
    </p:sldLst>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7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2019/4/10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ln>
        </p:spPr>
      </p:sp>
      <p:sp>
        <p:nvSpPr>
          <p:cNvPr id="5734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5B607AC-DE92-4C39-896B-DBCF7E13E207}" type="slidenum">
              <a:rPr lang="zh-CN" altLang="en-US"/>
              <a:t>54</a:t>
            </a:fld>
            <a:endParaRPr lang="en-US" altLang="zh-CN"/>
          </a:p>
        </p:txBody>
      </p:sp>
    </p:spTree>
    <p:extLst>
      <p:ext uri="{BB962C8B-B14F-4D97-AF65-F5344CB8AC3E}">
        <p14:creationId xmlns:p14="http://schemas.microsoft.com/office/powerpoint/2010/main" val="163474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ln>
        </p:spPr>
      </p:sp>
      <p:sp>
        <p:nvSpPr>
          <p:cNvPr id="5734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5B607AC-DE92-4C39-896B-DBCF7E13E207}" type="slidenum">
              <a:rPr lang="zh-CN" altLang="en-US"/>
              <a:t>55</a:t>
            </a:fld>
            <a:endParaRPr lang="en-US" altLang="zh-CN"/>
          </a:p>
        </p:txBody>
      </p:sp>
    </p:spTree>
    <p:extLst>
      <p:ext uri="{BB962C8B-B14F-4D97-AF65-F5344CB8AC3E}">
        <p14:creationId xmlns:p14="http://schemas.microsoft.com/office/powerpoint/2010/main" val="181129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hasCustomPrompt="1"/>
          </p:nvPr>
        </p:nvSpPr>
        <p:spPr>
          <a:xfrm>
            <a:off x="4860032" y="3347148"/>
            <a:ext cx="3888432" cy="945948"/>
          </a:xfrm>
        </p:spPr>
        <p:txBody>
          <a:bodyPr/>
          <a:lstStyle>
            <a:lvl1pPr marL="0" indent="0">
              <a:buFont typeface="Wingdings" pitchFamily="2" charset="2"/>
              <a:buNone/>
              <a:defRPr kumimoji="1" lang="zh-CN" altLang="en-US" sz="3200" b="1" dirty="0">
                <a:solidFill>
                  <a:srgbClr val="800000"/>
                </a:solidFill>
                <a:latin typeface="华文楷体" panose="02010600040101010101" pitchFamily="2" charset="-122"/>
                <a:ea typeface="华文楷体" panose="02010600040101010101" pitchFamily="2" charset="-122"/>
                <a:cs typeface="+mj-cs"/>
              </a:defRPr>
            </a:lvl1pPr>
          </a:lstStyle>
          <a:p>
            <a:r>
              <a:rPr lang="zh-CN" altLang="en-US" dirty="0"/>
              <a:t>单击此处编辑</a:t>
            </a:r>
            <a:r>
              <a:rPr lang="zh-CN" altLang="en-US" dirty="0" smtClean="0"/>
              <a:t>母版</a:t>
            </a:r>
            <a:endParaRPr lang="zh-CN" altLang="en-US" dirty="0"/>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 name="直接连接符 2"/>
          <p:cNvCxnSpPr>
            <a:endCxn id="28675" idx="1"/>
          </p:cNvCxnSpPr>
          <p:nvPr userDrawn="1"/>
        </p:nvCxnSpPr>
        <p:spPr>
          <a:xfrm>
            <a:off x="3851920" y="3820122"/>
            <a:ext cx="1008112"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118642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627063" indent="-344488">
              <a:tabLst>
                <a:tab pos="627063" algn="l"/>
                <a:tab pos="1346200" algn="l"/>
              </a:tabLst>
              <a:defRPr/>
            </a:lvl2pPr>
            <a:lvl3pPr marL="896938" indent="-395288">
              <a:tabLst>
                <a:tab pos="1346200" algn="l"/>
              </a:tabLst>
              <a:defRPr/>
            </a:lvl3pPr>
            <a:lvl4pPr marL="982663" indent="-387350">
              <a:tabLst>
                <a:tab pos="1346200" algn="l"/>
              </a:tabLst>
              <a:defRPr/>
            </a:lvl4pPr>
            <a:lvl5pPr marL="1074738" indent="-398463">
              <a:tabLst>
                <a:tab pos="1346200" algn="l"/>
              </a:tab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dirty="0"/>
            </a:lvl1pPr>
          </a:lstStyle>
          <a:p>
            <a:pPr>
              <a:defRPr/>
            </a:pPr>
            <a:fld id="{0F884D96-F5BC-4A9E-87E7-D0A1608622BB}" type="slidenum">
              <a:rPr lang="en-US" altLang="zh-CN"/>
              <a:pPr>
                <a:defRPr/>
              </a:pPr>
              <a:t>‹#›</a:t>
            </a:fld>
            <a:endParaRPr lang="en-US" altLang="zh-CN"/>
          </a:p>
        </p:txBody>
      </p:sp>
      <p:sp>
        <p:nvSpPr>
          <p:cNvPr id="5" name="标题 1"/>
          <p:cNvSpPr>
            <a:spLocks noGrp="1"/>
          </p:cNvSpPr>
          <p:nvPr>
            <p:ph type="title"/>
          </p:nvPr>
        </p:nvSpPr>
        <p:spPr>
          <a:xfrm>
            <a:off x="574204" y="188640"/>
            <a:ext cx="8001000" cy="67947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7573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975"/>
            <a:ext cx="4038600" cy="49339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49339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E1672266-2591-4B55-9653-BBE713171191}" type="slidenum">
              <a:rPr lang="en-US" altLang="zh-CN"/>
              <a:pPr/>
              <a:t>‹#›</a:t>
            </a:fld>
            <a:endParaRPr lang="en-US" altLang="zh-CN"/>
          </a:p>
        </p:txBody>
      </p:sp>
    </p:spTree>
    <p:extLst>
      <p:ext uri="{BB962C8B-B14F-4D97-AF65-F5344CB8AC3E}">
        <p14:creationId xmlns:p14="http://schemas.microsoft.com/office/powerpoint/2010/main" val="16002804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5225"/>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668" r:id="rId2"/>
    <p:sldLayoutId id="2147484587" r:id="rId3"/>
    <p:sldLayoutId id="2147484669" r:id="rId4"/>
    <p:sldLayoutId id="2147484671" r:id="rId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1.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smtClean="0"/>
              <a:t>第</a:t>
            </a:r>
            <a:r>
              <a:rPr lang="en-US" altLang="zh-CN" dirty="0"/>
              <a:t>5</a:t>
            </a:r>
            <a:r>
              <a:rPr lang="zh-CN" altLang="en-US" dirty="0" smtClean="0"/>
              <a:t>章   微型计算机和外设的数据传输</a:t>
            </a:r>
            <a:endParaRPr lang="zh-CN" altLang="en-US" dirty="0"/>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296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algn="just">
              <a:lnSpc>
                <a:spcPct val="120000"/>
              </a:lnSpc>
            </a:pPr>
            <a:r>
              <a:rPr kumimoji="1" lang="en-US" altLang="zh-CN" b="1" dirty="0">
                <a:solidFill>
                  <a:srgbClr val="0066FF"/>
                </a:solidFill>
              </a:rPr>
              <a:t>I/O</a:t>
            </a:r>
            <a:r>
              <a:rPr kumimoji="1" lang="zh-CN" altLang="en-US" b="1" dirty="0">
                <a:solidFill>
                  <a:srgbClr val="0066FF"/>
                </a:solidFill>
                <a:latin typeface="Times New Roman" pitchFamily="18" charset="0"/>
              </a:rPr>
              <a:t>接口中可被</a:t>
            </a:r>
            <a:r>
              <a:rPr kumimoji="1" lang="en-US" altLang="zh-CN" b="1" dirty="0">
                <a:solidFill>
                  <a:srgbClr val="0066FF"/>
                </a:solidFill>
                <a:latin typeface="Times New Roman" pitchFamily="18" charset="0"/>
              </a:rPr>
              <a:t>CPU</a:t>
            </a:r>
            <a:r>
              <a:rPr kumimoji="1" lang="zh-CN" altLang="en-US" b="1" dirty="0">
                <a:solidFill>
                  <a:srgbClr val="0066FF"/>
                </a:solidFill>
                <a:latin typeface="Times New Roman" pitchFamily="18" charset="0"/>
              </a:rPr>
              <a:t>或其它总线主模块寻址</a:t>
            </a:r>
            <a:r>
              <a:rPr kumimoji="1" lang="zh-CN" altLang="en-US" b="1" dirty="0">
                <a:solidFill>
                  <a:srgbClr val="0066FF"/>
                </a:solidFill>
              </a:rPr>
              <a:t>并进行读写的寄存器（组</a:t>
            </a:r>
            <a:r>
              <a:rPr kumimoji="1" lang="zh-CN" altLang="en-US" b="1" dirty="0" smtClean="0">
                <a:solidFill>
                  <a:srgbClr val="0066FF"/>
                </a:solidFill>
              </a:rPr>
              <a:t>）。</a:t>
            </a: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a:t>
            </a:fld>
            <a:endParaRPr lang="en-US" altLang="zh-CN" dirty="0"/>
          </a:p>
        </p:txBody>
      </p:sp>
      <p:pic>
        <p:nvPicPr>
          <p:cNvPr id="11" name="Picture 4" descr="wx99"/>
          <p:cNvPicPr>
            <a:picLocks noChangeAspect="1" noChangeArrowheads="1"/>
          </p:cNvPicPr>
          <p:nvPr/>
        </p:nvPicPr>
        <p:blipFill>
          <a:blip r:embed="rId2"/>
          <a:srcRect/>
          <a:stretch>
            <a:fillRect/>
          </a:stretch>
        </p:blipFill>
        <p:spPr bwMode="auto">
          <a:xfrm>
            <a:off x="1707356" y="2212305"/>
            <a:ext cx="5729288" cy="3736975"/>
          </a:xfrm>
          <a:prstGeom prst="rect">
            <a:avLst/>
          </a:prstGeom>
          <a:noFill/>
          <a:ln w="9525">
            <a:noFill/>
            <a:miter lim="800000"/>
            <a:headEnd/>
            <a:tailEnd/>
          </a:ln>
        </p:spPr>
      </p:pic>
    </p:spTree>
    <p:extLst>
      <p:ext uri="{BB962C8B-B14F-4D97-AF65-F5344CB8AC3E}">
        <p14:creationId xmlns:p14="http://schemas.microsoft.com/office/powerpoint/2010/main" val="32177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gn="just">
              <a:spcBef>
                <a:spcPct val="50000"/>
              </a:spcBef>
            </a:pPr>
            <a:r>
              <a:rPr lang="en-US" altLang="zh-CN" b="1" dirty="0" smtClean="0">
                <a:latin typeface="Calibri" pitchFamily="34" charset="0"/>
              </a:rPr>
              <a:t>CPU</a:t>
            </a:r>
            <a:r>
              <a:rPr lang="zh-CN" altLang="en-US" b="1" dirty="0">
                <a:latin typeface="Calibri" pitchFamily="34" charset="0"/>
              </a:rPr>
              <a:t>对外设的访问是通过对</a:t>
            </a:r>
            <a:r>
              <a:rPr lang="en-US" altLang="zh-CN" b="1" dirty="0">
                <a:latin typeface="Calibri" pitchFamily="34" charset="0"/>
              </a:rPr>
              <a:t>I/O</a:t>
            </a:r>
            <a:r>
              <a:rPr lang="zh-CN" altLang="en-US" b="1" dirty="0">
                <a:latin typeface="Calibri" pitchFamily="34" charset="0"/>
              </a:rPr>
              <a:t>端口的访问来</a:t>
            </a:r>
            <a:r>
              <a:rPr lang="zh-CN" altLang="en-US" b="1" dirty="0" smtClean="0">
                <a:latin typeface="Calibri" pitchFamily="34" charset="0"/>
              </a:rPr>
              <a:t>实现</a:t>
            </a:r>
            <a:endParaRPr lang="en-US" altLang="zh-CN" b="1" dirty="0" smtClean="0">
              <a:latin typeface="Calibri" pitchFamily="34" charset="0"/>
            </a:endParaRPr>
          </a:p>
          <a:p>
            <a:pPr indent="457200" algn="just">
              <a:spcBef>
                <a:spcPts val="600"/>
              </a:spcBef>
              <a:buNone/>
            </a:pPr>
            <a:r>
              <a:rPr kumimoji="1" lang="zh-CN" altLang="en-US" b="1" dirty="0" smtClean="0">
                <a:solidFill>
                  <a:srgbClr val="0066FF"/>
                </a:solidFill>
                <a:latin typeface="Times New Roman" pitchFamily="18" charset="0"/>
              </a:rPr>
              <a:t>  </a:t>
            </a:r>
            <a:r>
              <a:rPr kumimoji="1" lang="en-US" altLang="zh-CN" b="1" dirty="0">
                <a:solidFill>
                  <a:srgbClr val="0066FF"/>
                </a:solidFill>
                <a:latin typeface="Times New Roman" pitchFamily="18" charset="0"/>
              </a:rPr>
              <a:t>CPU</a:t>
            </a:r>
            <a:r>
              <a:rPr kumimoji="1" lang="zh-CN" altLang="en-US" b="1" dirty="0">
                <a:solidFill>
                  <a:srgbClr val="0066FF"/>
                </a:solidFill>
                <a:latin typeface="Times New Roman" pitchFamily="18" charset="0"/>
              </a:rPr>
              <a:t>对外设的各种操作（查询外设的状态、向外设发出控制命令、向外设输出数据、从外设获得数据），均归结为对接口电路中各端口的读</a:t>
            </a:r>
            <a:r>
              <a:rPr kumimoji="1" lang="en-US" altLang="zh-CN" b="1" dirty="0">
                <a:solidFill>
                  <a:srgbClr val="0066FF"/>
                </a:solidFill>
                <a:latin typeface="Times New Roman" pitchFamily="18" charset="0"/>
              </a:rPr>
              <a:t>/</a:t>
            </a:r>
            <a:r>
              <a:rPr kumimoji="1" lang="zh-CN" altLang="en-US" b="1" dirty="0">
                <a:solidFill>
                  <a:srgbClr val="0066FF"/>
                </a:solidFill>
                <a:latin typeface="Times New Roman" pitchFamily="18" charset="0"/>
              </a:rPr>
              <a:t>写操作（</a:t>
            </a:r>
            <a:r>
              <a:rPr kumimoji="1" lang="en-US" altLang="zh-CN" b="1" dirty="0" smtClean="0">
                <a:solidFill>
                  <a:srgbClr val="0066FF"/>
                </a:solidFill>
                <a:latin typeface="Times New Roman" pitchFamily="18" charset="0"/>
              </a:rPr>
              <a:t>IN / OUT</a:t>
            </a:r>
            <a:r>
              <a:rPr kumimoji="1" lang="zh-CN" altLang="en-US" b="1" dirty="0">
                <a:solidFill>
                  <a:srgbClr val="0066FF"/>
                </a:solidFill>
                <a:latin typeface="Times New Roman" pitchFamily="18" charset="0"/>
              </a:rPr>
              <a:t>指令）。</a:t>
            </a:r>
          </a:p>
          <a:p>
            <a:pPr algn="just">
              <a:lnSpc>
                <a:spcPct val="120000"/>
              </a:lnSpc>
            </a:pP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a:t>
            </a:fld>
            <a:endParaRPr lang="en-US" altLang="zh-CN" dirty="0"/>
          </a:p>
        </p:txBody>
      </p:sp>
    </p:spTree>
    <p:extLst>
      <p:ext uri="{BB962C8B-B14F-4D97-AF65-F5344CB8AC3E}">
        <p14:creationId xmlns:p14="http://schemas.microsoft.com/office/powerpoint/2010/main" val="2915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gn="just">
              <a:spcBef>
                <a:spcPct val="50000"/>
              </a:spcBef>
            </a:pPr>
            <a:r>
              <a:rPr lang="en-US" altLang="zh-CN" b="1" dirty="0" smtClean="0">
                <a:latin typeface="Calibri" pitchFamily="34" charset="0"/>
              </a:rPr>
              <a:t>CPU</a:t>
            </a:r>
            <a:r>
              <a:rPr lang="zh-CN" altLang="en-US" b="1" dirty="0">
                <a:latin typeface="Calibri" pitchFamily="34" charset="0"/>
              </a:rPr>
              <a:t>对外设的访问是通过对</a:t>
            </a:r>
            <a:r>
              <a:rPr lang="en-US" altLang="zh-CN" b="1" dirty="0">
                <a:latin typeface="Calibri" pitchFamily="34" charset="0"/>
              </a:rPr>
              <a:t>I/O</a:t>
            </a:r>
            <a:r>
              <a:rPr lang="zh-CN" altLang="en-US" b="1" dirty="0">
                <a:latin typeface="Calibri" pitchFamily="34" charset="0"/>
              </a:rPr>
              <a:t>端口的访问来</a:t>
            </a:r>
            <a:r>
              <a:rPr lang="zh-CN" altLang="en-US" b="1" dirty="0" smtClean="0">
                <a:latin typeface="Calibri" pitchFamily="34" charset="0"/>
              </a:rPr>
              <a:t>实现</a:t>
            </a:r>
            <a:endParaRPr lang="en-US" altLang="zh-CN" b="1" dirty="0" smtClean="0">
              <a:latin typeface="Calibri" pitchFamily="34" charset="0"/>
            </a:endParaRPr>
          </a:p>
          <a:p>
            <a:pPr indent="457200" algn="just">
              <a:spcBef>
                <a:spcPts val="600"/>
              </a:spcBef>
              <a:buNone/>
            </a:pPr>
            <a:r>
              <a:rPr kumimoji="1" lang="zh-CN" altLang="en-US" b="1" dirty="0" smtClean="0">
                <a:solidFill>
                  <a:srgbClr val="0066FF"/>
                </a:solidFill>
                <a:latin typeface="Times New Roman" pitchFamily="18" charset="0"/>
              </a:rPr>
              <a:t>  </a:t>
            </a: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grpSp>
        <p:nvGrpSpPr>
          <p:cNvPr id="5" name="Group 52"/>
          <p:cNvGrpSpPr/>
          <p:nvPr/>
        </p:nvGrpSpPr>
        <p:grpSpPr bwMode="auto">
          <a:xfrm>
            <a:off x="928688" y="1928813"/>
            <a:ext cx="6840537" cy="3141662"/>
            <a:chOff x="839" y="1162"/>
            <a:chExt cx="4309" cy="1979"/>
          </a:xfrm>
        </p:grpSpPr>
        <p:grpSp>
          <p:nvGrpSpPr>
            <p:cNvPr id="6" name="Group 2"/>
            <p:cNvGrpSpPr/>
            <p:nvPr/>
          </p:nvGrpSpPr>
          <p:grpSpPr bwMode="auto">
            <a:xfrm>
              <a:off x="839" y="1434"/>
              <a:ext cx="4309" cy="1707"/>
              <a:chOff x="839" y="1439"/>
              <a:chExt cx="4021" cy="1707"/>
            </a:xfrm>
          </p:grpSpPr>
          <p:sp>
            <p:nvSpPr>
              <p:cNvPr id="33" name="Rectangle 3"/>
              <p:cNvSpPr>
                <a:spLocks noChangeArrowheads="1"/>
              </p:cNvSpPr>
              <p:nvPr/>
            </p:nvSpPr>
            <p:spPr bwMode="auto">
              <a:xfrm>
                <a:off x="839" y="1495"/>
                <a:ext cx="771" cy="1632"/>
              </a:xfrm>
              <a:prstGeom prst="rect">
                <a:avLst/>
              </a:prstGeom>
              <a:solidFill>
                <a:srgbClr val="FFCC99"/>
              </a:solidFill>
              <a:ln w="28575">
                <a:solidFill>
                  <a:srgbClr val="000000"/>
                </a:solidFill>
                <a:miter lim="800000"/>
              </a:ln>
            </p:spPr>
            <p:txBody>
              <a:bodyPr wrap="none" anchor="ctr" anchorCtr="1"/>
              <a:lstStyle/>
              <a:p>
                <a:pPr algn="ctr"/>
                <a:r>
                  <a:rPr lang="en-US" altLang="zh-CN" sz="2000" b="1">
                    <a:solidFill>
                      <a:srgbClr val="000000"/>
                    </a:solidFill>
                    <a:ea typeface="仿宋_GB2312" pitchFamily="49" charset="-122"/>
                  </a:rPr>
                  <a:t>MPU</a:t>
                </a:r>
              </a:p>
            </p:txBody>
          </p:sp>
          <p:sp>
            <p:nvSpPr>
              <p:cNvPr id="34" name="Rectangle 4"/>
              <p:cNvSpPr>
                <a:spLocks noChangeArrowheads="1"/>
              </p:cNvSpPr>
              <p:nvPr/>
            </p:nvSpPr>
            <p:spPr bwMode="auto">
              <a:xfrm>
                <a:off x="2508" y="1495"/>
                <a:ext cx="864" cy="1632"/>
              </a:xfrm>
              <a:prstGeom prst="rect">
                <a:avLst/>
              </a:prstGeom>
              <a:solidFill>
                <a:srgbClr val="CCCCFF"/>
              </a:solidFill>
              <a:ln w="28575">
                <a:solidFill>
                  <a:srgbClr val="000000"/>
                </a:solidFill>
                <a:miter lim="800000"/>
              </a:ln>
            </p:spPr>
            <p:txBody>
              <a:bodyPr wrap="none" anchor="b" anchorCtr="1"/>
              <a:lstStyle/>
              <a:p>
                <a:r>
                  <a:rPr lang="zh-CN" altLang="en-US" sz="2400" b="1">
                    <a:solidFill>
                      <a:srgbClr val="000000"/>
                    </a:solidFill>
                    <a:latin typeface="隶书"/>
                    <a:ea typeface="隶书"/>
                    <a:cs typeface="隶书"/>
                  </a:rPr>
                  <a:t>接口</a:t>
                </a:r>
              </a:p>
            </p:txBody>
          </p:sp>
          <p:sp>
            <p:nvSpPr>
              <p:cNvPr id="35" name="Rectangle 5"/>
              <p:cNvSpPr>
                <a:spLocks noChangeArrowheads="1"/>
              </p:cNvSpPr>
              <p:nvPr/>
            </p:nvSpPr>
            <p:spPr bwMode="auto">
              <a:xfrm>
                <a:off x="4092" y="1495"/>
                <a:ext cx="768" cy="1632"/>
              </a:xfrm>
              <a:prstGeom prst="rect">
                <a:avLst/>
              </a:prstGeom>
              <a:solidFill>
                <a:srgbClr val="CCFFCC"/>
              </a:solidFill>
              <a:ln w="28575">
                <a:solidFill>
                  <a:srgbClr val="000000"/>
                </a:solidFill>
                <a:miter lim="800000"/>
              </a:ln>
            </p:spPr>
            <p:txBody>
              <a:bodyPr wrap="none" anchor="b" anchorCtr="1"/>
              <a:lstStyle/>
              <a:p>
                <a:pPr algn="ctr"/>
                <a:r>
                  <a:rPr lang="zh-CN" altLang="en-US" sz="2400" b="1">
                    <a:solidFill>
                      <a:srgbClr val="000000"/>
                    </a:solidFill>
                    <a:latin typeface="隶书"/>
                    <a:ea typeface="隶书"/>
                    <a:cs typeface="隶书"/>
                  </a:rPr>
                  <a:t>外设</a:t>
                </a:r>
              </a:p>
            </p:txBody>
          </p:sp>
          <p:sp>
            <p:nvSpPr>
              <p:cNvPr id="36" name="Text Box 6"/>
              <p:cNvSpPr txBox="1">
                <a:spLocks noChangeArrowheads="1"/>
              </p:cNvSpPr>
              <p:nvPr/>
            </p:nvSpPr>
            <p:spPr bwMode="auto">
              <a:xfrm>
                <a:off x="2578" y="1639"/>
                <a:ext cx="724" cy="402"/>
              </a:xfrm>
              <a:prstGeom prst="rect">
                <a:avLst/>
              </a:prstGeom>
              <a:solidFill>
                <a:srgbClr val="FFFF00"/>
              </a:solidFill>
              <a:ln w="28575">
                <a:solidFill>
                  <a:srgbClr val="000000"/>
                </a:solidFill>
                <a:miter lim="800000"/>
              </a:ln>
            </p:spPr>
            <p:txBody>
              <a:bodyPr lIns="0" tIns="0" rIns="0" bIns="0">
                <a:spAutoFit/>
              </a:bodyPr>
              <a:lstStyle/>
              <a:p>
                <a:pPr algn="ctr"/>
                <a:r>
                  <a:rPr lang="zh-CN" altLang="en-US" sz="2000">
                    <a:solidFill>
                      <a:srgbClr val="000000"/>
                    </a:solidFill>
                    <a:latin typeface="黑体" pitchFamily="2" charset="-122"/>
                    <a:ea typeface="黑体" pitchFamily="2" charset="-122"/>
                  </a:rPr>
                  <a:t>数据输入缓存器</a:t>
                </a:r>
              </a:p>
            </p:txBody>
          </p:sp>
          <p:sp>
            <p:nvSpPr>
              <p:cNvPr id="37" name="Text Box 7"/>
              <p:cNvSpPr txBox="1">
                <a:spLocks noChangeArrowheads="1"/>
              </p:cNvSpPr>
              <p:nvPr/>
            </p:nvSpPr>
            <p:spPr bwMode="auto">
              <a:xfrm>
                <a:off x="2578" y="2215"/>
                <a:ext cx="724" cy="402"/>
              </a:xfrm>
              <a:prstGeom prst="rect">
                <a:avLst/>
              </a:prstGeom>
              <a:solidFill>
                <a:srgbClr val="00FFFF"/>
              </a:solidFill>
              <a:ln w="28575">
                <a:solidFill>
                  <a:srgbClr val="000000"/>
                </a:solidFill>
                <a:miter lim="800000"/>
              </a:ln>
            </p:spPr>
            <p:txBody>
              <a:bodyPr lIns="0" tIns="0" rIns="0" bIns="0">
                <a:spAutoFit/>
              </a:bodyPr>
              <a:lstStyle/>
              <a:p>
                <a:pPr algn="ctr"/>
                <a:r>
                  <a:rPr lang="zh-CN" altLang="en-US" sz="2000">
                    <a:solidFill>
                      <a:srgbClr val="000000"/>
                    </a:solidFill>
                    <a:latin typeface="黑体" pitchFamily="2" charset="-122"/>
                    <a:ea typeface="黑体" pitchFamily="2" charset="-122"/>
                  </a:rPr>
                  <a:t>数据输出缓存器</a:t>
                </a:r>
              </a:p>
            </p:txBody>
          </p:sp>
          <p:sp>
            <p:nvSpPr>
              <p:cNvPr id="38" name="AutoShape 8"/>
              <p:cNvSpPr>
                <a:spLocks noChangeArrowheads="1"/>
              </p:cNvSpPr>
              <p:nvPr/>
            </p:nvSpPr>
            <p:spPr bwMode="auto">
              <a:xfrm>
                <a:off x="1610" y="1687"/>
                <a:ext cx="898" cy="192"/>
              </a:xfrm>
              <a:prstGeom prst="leftRightArrow">
                <a:avLst>
                  <a:gd name="adj1" fmla="val 50000"/>
                  <a:gd name="adj2" fmla="val 64202"/>
                </a:avLst>
              </a:prstGeom>
              <a:solidFill>
                <a:srgbClr val="00FFFF"/>
              </a:solidFill>
              <a:ln w="28575">
                <a:solidFill>
                  <a:srgbClr val="000000"/>
                </a:solidFill>
                <a:miter lim="800000"/>
              </a:ln>
            </p:spPr>
            <p:txBody>
              <a:bodyPr wrap="none" anchor="ctr"/>
              <a:lstStyle/>
              <a:p>
                <a:endParaRPr lang="zh-CN" altLang="en-US">
                  <a:latin typeface="Calibri" pitchFamily="34" charset="0"/>
                </a:endParaRPr>
              </a:p>
            </p:txBody>
          </p:sp>
          <p:sp>
            <p:nvSpPr>
              <p:cNvPr id="39" name="AutoShape 9"/>
              <p:cNvSpPr>
                <a:spLocks noChangeArrowheads="1"/>
              </p:cNvSpPr>
              <p:nvPr/>
            </p:nvSpPr>
            <p:spPr bwMode="auto">
              <a:xfrm>
                <a:off x="3372" y="1687"/>
                <a:ext cx="720" cy="192"/>
              </a:xfrm>
              <a:prstGeom prst="leftRightArrow">
                <a:avLst>
                  <a:gd name="adj1" fmla="val 50000"/>
                  <a:gd name="adj2" fmla="val 51476"/>
                </a:avLst>
              </a:prstGeom>
              <a:solidFill>
                <a:srgbClr val="00FFFF"/>
              </a:solidFill>
              <a:ln w="28575">
                <a:solidFill>
                  <a:srgbClr val="000000"/>
                </a:solidFill>
                <a:miter lim="800000"/>
              </a:ln>
            </p:spPr>
            <p:txBody>
              <a:bodyPr wrap="none" anchor="ctr"/>
              <a:lstStyle/>
              <a:p>
                <a:endParaRPr lang="zh-CN" altLang="en-US">
                  <a:latin typeface="Calibri" pitchFamily="34" charset="0"/>
                </a:endParaRPr>
              </a:p>
            </p:txBody>
          </p:sp>
          <p:sp>
            <p:nvSpPr>
              <p:cNvPr id="40" name="Text Box 10"/>
              <p:cNvSpPr txBox="1">
                <a:spLocks noChangeArrowheads="1"/>
              </p:cNvSpPr>
              <p:nvPr/>
            </p:nvSpPr>
            <p:spPr bwMode="auto">
              <a:xfrm>
                <a:off x="3516" y="1456"/>
                <a:ext cx="528" cy="250"/>
              </a:xfrm>
              <a:prstGeom prst="rect">
                <a:avLst/>
              </a:prstGeom>
              <a:noFill/>
              <a:ln w="9525">
                <a:noFill/>
                <a:miter lim="800000"/>
              </a:ln>
            </p:spPr>
            <p:txBody>
              <a:bodyPr>
                <a:spAutoFit/>
              </a:bodyPr>
              <a:lstStyle/>
              <a:p>
                <a:r>
                  <a:rPr lang="zh-CN" altLang="en-US" sz="2000" b="1">
                    <a:solidFill>
                      <a:srgbClr val="000000"/>
                    </a:solidFill>
                    <a:latin typeface="黑体" pitchFamily="2" charset="-122"/>
                    <a:ea typeface="黑体" pitchFamily="2" charset="-122"/>
                  </a:rPr>
                  <a:t>数据</a:t>
                </a:r>
              </a:p>
            </p:txBody>
          </p:sp>
          <p:sp>
            <p:nvSpPr>
              <p:cNvPr id="41" name="Text Box 11"/>
              <p:cNvSpPr txBox="1">
                <a:spLocks noChangeArrowheads="1"/>
              </p:cNvSpPr>
              <p:nvPr/>
            </p:nvSpPr>
            <p:spPr bwMode="auto">
              <a:xfrm>
                <a:off x="1655" y="1439"/>
                <a:ext cx="862" cy="250"/>
              </a:xfrm>
              <a:prstGeom prst="rect">
                <a:avLst/>
              </a:prstGeom>
              <a:noFill/>
              <a:ln w="9525">
                <a:noFill/>
                <a:miter lim="800000"/>
              </a:ln>
            </p:spPr>
            <p:txBody>
              <a:bodyPr>
                <a:spAutoFit/>
              </a:bodyPr>
              <a:lstStyle/>
              <a:p>
                <a:r>
                  <a:rPr lang="zh-CN" altLang="en-US" sz="2000" b="1">
                    <a:solidFill>
                      <a:srgbClr val="000000"/>
                    </a:solidFill>
                    <a:latin typeface="黑体" pitchFamily="2" charset="-122"/>
                    <a:ea typeface="黑体" pitchFamily="2" charset="-122"/>
                  </a:rPr>
                  <a:t>数据总线</a:t>
                </a:r>
              </a:p>
            </p:txBody>
          </p:sp>
          <p:sp>
            <p:nvSpPr>
              <p:cNvPr id="42" name="AutoShape 12"/>
              <p:cNvSpPr>
                <a:spLocks noChangeArrowheads="1"/>
              </p:cNvSpPr>
              <p:nvPr/>
            </p:nvSpPr>
            <p:spPr bwMode="auto">
              <a:xfrm>
                <a:off x="1610" y="2359"/>
                <a:ext cx="898" cy="192"/>
              </a:xfrm>
              <a:prstGeom prst="rightArrow">
                <a:avLst>
                  <a:gd name="adj1" fmla="val 53120"/>
                  <a:gd name="adj2" fmla="val 73079"/>
                </a:avLst>
              </a:prstGeom>
              <a:solidFill>
                <a:srgbClr val="FFFF66"/>
              </a:solidFill>
              <a:ln w="28575">
                <a:solidFill>
                  <a:srgbClr val="000000"/>
                </a:solidFill>
                <a:miter lim="800000"/>
              </a:ln>
            </p:spPr>
            <p:txBody>
              <a:bodyPr wrap="none" anchor="ctr"/>
              <a:lstStyle/>
              <a:p>
                <a:endParaRPr lang="zh-CN" altLang="en-US">
                  <a:latin typeface="Calibri" pitchFamily="34" charset="0"/>
                </a:endParaRPr>
              </a:p>
            </p:txBody>
          </p:sp>
          <p:sp>
            <p:nvSpPr>
              <p:cNvPr id="43" name="Text Box 13"/>
              <p:cNvSpPr txBox="1">
                <a:spLocks noChangeArrowheads="1"/>
              </p:cNvSpPr>
              <p:nvPr/>
            </p:nvSpPr>
            <p:spPr bwMode="auto">
              <a:xfrm>
                <a:off x="1655" y="2166"/>
                <a:ext cx="817" cy="250"/>
              </a:xfrm>
              <a:prstGeom prst="rect">
                <a:avLst/>
              </a:prstGeom>
              <a:noFill/>
              <a:ln w="9525">
                <a:noFill/>
                <a:miter lim="800000"/>
              </a:ln>
            </p:spPr>
            <p:txBody>
              <a:bodyPr>
                <a:spAutoFit/>
              </a:bodyPr>
              <a:lstStyle/>
              <a:p>
                <a:r>
                  <a:rPr lang="zh-CN" altLang="en-US" sz="2000" b="1">
                    <a:solidFill>
                      <a:srgbClr val="000000"/>
                    </a:solidFill>
                    <a:ea typeface="黑体" pitchFamily="2" charset="-122"/>
                  </a:rPr>
                  <a:t>系统</a:t>
                </a:r>
                <a:r>
                  <a:rPr lang="en-US" altLang="zh-CN" sz="2000" b="1">
                    <a:solidFill>
                      <a:srgbClr val="000000"/>
                    </a:solidFill>
                    <a:ea typeface="黑体" pitchFamily="2" charset="-122"/>
                  </a:rPr>
                  <a:t>AB</a:t>
                </a:r>
              </a:p>
            </p:txBody>
          </p:sp>
          <p:sp>
            <p:nvSpPr>
              <p:cNvPr id="44" name="Line 14"/>
              <p:cNvSpPr>
                <a:spLocks noChangeShapeType="1"/>
              </p:cNvSpPr>
              <p:nvPr/>
            </p:nvSpPr>
            <p:spPr bwMode="auto">
              <a:xfrm>
                <a:off x="1610" y="2840"/>
                <a:ext cx="898" cy="0"/>
              </a:xfrm>
              <a:prstGeom prst="line">
                <a:avLst/>
              </a:prstGeom>
              <a:noFill/>
              <a:ln w="28575">
                <a:solidFill>
                  <a:srgbClr val="000000"/>
                </a:solidFill>
                <a:round/>
                <a:tailEnd type="stealth" w="lg" len="lg"/>
              </a:ln>
            </p:spPr>
            <p:txBody>
              <a:bodyPr/>
              <a:lstStyle/>
              <a:p>
                <a:endParaRPr lang="zh-CN" altLang="en-US"/>
              </a:p>
            </p:txBody>
          </p:sp>
          <p:sp>
            <p:nvSpPr>
              <p:cNvPr id="45" name="Text Box 15"/>
              <p:cNvSpPr txBox="1">
                <a:spLocks noChangeArrowheads="1"/>
              </p:cNvSpPr>
              <p:nvPr/>
            </p:nvSpPr>
            <p:spPr bwMode="auto">
              <a:xfrm>
                <a:off x="1740" y="2896"/>
                <a:ext cx="712" cy="250"/>
              </a:xfrm>
              <a:prstGeom prst="rect">
                <a:avLst/>
              </a:prstGeom>
              <a:noFill/>
              <a:ln w="9525">
                <a:noFill/>
                <a:miter lim="800000"/>
              </a:ln>
            </p:spPr>
            <p:txBody>
              <a:bodyPr wrap="none">
                <a:spAutoFit/>
              </a:bodyPr>
              <a:lstStyle/>
              <a:p>
                <a:r>
                  <a:rPr lang="en-US" altLang="zh-CN" sz="2000" b="1">
                    <a:solidFill>
                      <a:srgbClr val="000000"/>
                    </a:solidFill>
                    <a:ea typeface="仿宋_GB2312" pitchFamily="49" charset="-122"/>
                  </a:rPr>
                  <a:t>IOR/IOW</a:t>
                </a:r>
              </a:p>
            </p:txBody>
          </p:sp>
          <p:sp>
            <p:nvSpPr>
              <p:cNvPr id="46" name="Line 16"/>
              <p:cNvSpPr>
                <a:spLocks noChangeShapeType="1"/>
              </p:cNvSpPr>
              <p:nvPr/>
            </p:nvSpPr>
            <p:spPr bwMode="auto">
              <a:xfrm>
                <a:off x="1791" y="2928"/>
                <a:ext cx="273" cy="0"/>
              </a:xfrm>
              <a:prstGeom prst="line">
                <a:avLst/>
              </a:prstGeom>
              <a:noFill/>
              <a:ln w="28575">
                <a:solidFill>
                  <a:srgbClr val="000066"/>
                </a:solidFill>
                <a:round/>
              </a:ln>
            </p:spPr>
            <p:txBody>
              <a:bodyPr/>
              <a:lstStyle/>
              <a:p>
                <a:endParaRPr lang="zh-CN" altLang="en-US"/>
              </a:p>
            </p:txBody>
          </p:sp>
          <p:sp>
            <p:nvSpPr>
              <p:cNvPr id="47" name="Line 17"/>
              <p:cNvSpPr>
                <a:spLocks noChangeShapeType="1"/>
              </p:cNvSpPr>
              <p:nvPr/>
            </p:nvSpPr>
            <p:spPr bwMode="auto">
              <a:xfrm>
                <a:off x="2133" y="2931"/>
                <a:ext cx="317" cy="0"/>
              </a:xfrm>
              <a:prstGeom prst="line">
                <a:avLst/>
              </a:prstGeom>
              <a:noFill/>
              <a:ln w="28575">
                <a:solidFill>
                  <a:srgbClr val="000066"/>
                </a:solidFill>
                <a:round/>
              </a:ln>
            </p:spPr>
            <p:txBody>
              <a:bodyPr/>
              <a:lstStyle/>
              <a:p>
                <a:endParaRPr lang="zh-CN" altLang="en-US"/>
              </a:p>
            </p:txBody>
          </p:sp>
        </p:grpSp>
        <p:sp>
          <p:nvSpPr>
            <p:cNvPr id="7" name="Rectangle 23"/>
            <p:cNvSpPr>
              <a:spLocks noChangeArrowheads="1"/>
            </p:cNvSpPr>
            <p:nvPr/>
          </p:nvSpPr>
          <p:spPr bwMode="auto">
            <a:xfrm>
              <a:off x="4275" y="1179"/>
              <a:ext cx="692" cy="327"/>
            </a:xfrm>
            <a:prstGeom prst="rect">
              <a:avLst/>
            </a:prstGeom>
            <a:noFill/>
            <a:ln w="9525">
              <a:noFill/>
              <a:miter lim="800000"/>
            </a:ln>
          </p:spPr>
          <p:txBody>
            <a:bodyPr>
              <a:spAutoFit/>
            </a:bodyPr>
            <a:lstStyle/>
            <a:p>
              <a:r>
                <a:rPr lang="zh-CN" altLang="en-US" sz="2800" b="1">
                  <a:solidFill>
                    <a:srgbClr val="000000"/>
                  </a:solidFill>
                  <a:latin typeface="隶书"/>
                  <a:ea typeface="隶书"/>
                  <a:cs typeface="隶书"/>
                </a:rPr>
                <a:t>输入   </a:t>
              </a:r>
            </a:p>
          </p:txBody>
        </p:sp>
        <p:sp>
          <p:nvSpPr>
            <p:cNvPr id="8" name="Rectangle 24"/>
            <p:cNvSpPr>
              <a:spLocks noChangeArrowheads="1"/>
            </p:cNvSpPr>
            <p:nvPr/>
          </p:nvSpPr>
          <p:spPr bwMode="auto">
            <a:xfrm>
              <a:off x="930" y="1189"/>
              <a:ext cx="905" cy="327"/>
            </a:xfrm>
            <a:prstGeom prst="rect">
              <a:avLst/>
            </a:prstGeom>
            <a:noFill/>
            <a:ln w="9525">
              <a:noFill/>
              <a:miter lim="800000"/>
            </a:ln>
          </p:spPr>
          <p:txBody>
            <a:bodyPr wrap="none">
              <a:spAutoFit/>
            </a:bodyPr>
            <a:lstStyle/>
            <a:p>
              <a:r>
                <a:rPr lang="zh-CN" altLang="en-US" sz="2800" b="1">
                  <a:solidFill>
                    <a:srgbClr val="FF3300"/>
                  </a:solidFill>
                  <a:latin typeface="隶书"/>
                  <a:ea typeface="隶书"/>
                  <a:cs typeface="隶书"/>
                </a:rPr>
                <a:t>输出   </a:t>
              </a:r>
            </a:p>
          </p:txBody>
        </p:sp>
        <p:grpSp>
          <p:nvGrpSpPr>
            <p:cNvPr id="9" name="Group 26"/>
            <p:cNvGrpSpPr/>
            <p:nvPr/>
          </p:nvGrpSpPr>
          <p:grpSpPr bwMode="auto">
            <a:xfrm>
              <a:off x="1429" y="1831"/>
              <a:ext cx="1152" cy="528"/>
              <a:chOff x="1488" y="2160"/>
              <a:chExt cx="1152" cy="528"/>
            </a:xfrm>
          </p:grpSpPr>
          <p:sp>
            <p:nvSpPr>
              <p:cNvPr id="30" name="Freeform 27"/>
              <p:cNvSpPr/>
              <p:nvPr/>
            </p:nvSpPr>
            <p:spPr bwMode="auto">
              <a:xfrm>
                <a:off x="1488" y="2160"/>
                <a:ext cx="576" cy="200"/>
              </a:xfrm>
              <a:custGeom>
                <a:avLst/>
                <a:gdLst>
                  <a:gd name="T0" fmla="*/ 0 w 576"/>
                  <a:gd name="T1" fmla="*/ 48 h 200"/>
                  <a:gd name="T2" fmla="*/ 288 w 576"/>
                  <a:gd name="T3" fmla="*/ 192 h 200"/>
                  <a:gd name="T4" fmla="*/ 576 w 576"/>
                  <a:gd name="T5" fmla="*/ 0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48"/>
                    </a:moveTo>
                    <a:cubicBezTo>
                      <a:pt x="96" y="124"/>
                      <a:pt x="192" y="200"/>
                      <a:pt x="288" y="192"/>
                    </a:cubicBezTo>
                    <a:cubicBezTo>
                      <a:pt x="384" y="184"/>
                      <a:pt x="480" y="92"/>
                      <a:pt x="576" y="0"/>
                    </a:cubicBezTo>
                  </a:path>
                </a:pathLst>
              </a:custGeom>
              <a:noFill/>
              <a:ln w="38100">
                <a:solidFill>
                  <a:srgbClr val="FF3300"/>
                </a:solidFill>
                <a:prstDash val="dash"/>
                <a:round/>
                <a:tailEnd type="stealth" w="lg" len="lg"/>
              </a:ln>
            </p:spPr>
            <p:txBody>
              <a:bodyPr/>
              <a:lstStyle/>
              <a:p>
                <a:endParaRPr lang="zh-CN" altLang="en-US"/>
              </a:p>
            </p:txBody>
          </p:sp>
          <p:sp>
            <p:nvSpPr>
              <p:cNvPr id="31" name="Freeform 28"/>
              <p:cNvSpPr/>
              <p:nvPr/>
            </p:nvSpPr>
            <p:spPr bwMode="auto">
              <a:xfrm>
                <a:off x="2112" y="2160"/>
                <a:ext cx="528" cy="528"/>
              </a:xfrm>
              <a:custGeom>
                <a:avLst/>
                <a:gdLst>
                  <a:gd name="T0" fmla="*/ 0 w 528"/>
                  <a:gd name="T1" fmla="*/ 0 h 528"/>
                  <a:gd name="T2" fmla="*/ 192 w 528"/>
                  <a:gd name="T3" fmla="*/ 336 h 528"/>
                  <a:gd name="T4" fmla="*/ 528 w 528"/>
                  <a:gd name="T5" fmla="*/ 528 h 528"/>
                  <a:gd name="T6" fmla="*/ 0 60000 65536"/>
                  <a:gd name="T7" fmla="*/ 0 60000 65536"/>
                  <a:gd name="T8" fmla="*/ 0 60000 65536"/>
                  <a:gd name="T9" fmla="*/ 0 w 528"/>
                  <a:gd name="T10" fmla="*/ 0 h 528"/>
                  <a:gd name="T11" fmla="*/ 528 w 528"/>
                  <a:gd name="T12" fmla="*/ 528 h 528"/>
                </a:gdLst>
                <a:ahLst/>
                <a:cxnLst>
                  <a:cxn ang="T6">
                    <a:pos x="T0" y="T1"/>
                  </a:cxn>
                  <a:cxn ang="T7">
                    <a:pos x="T2" y="T3"/>
                  </a:cxn>
                  <a:cxn ang="T8">
                    <a:pos x="T4" y="T5"/>
                  </a:cxn>
                </a:cxnLst>
                <a:rect l="T9" t="T10" r="T11" b="T12"/>
                <a:pathLst>
                  <a:path w="528" h="528">
                    <a:moveTo>
                      <a:pt x="0" y="0"/>
                    </a:moveTo>
                    <a:cubicBezTo>
                      <a:pt x="52" y="124"/>
                      <a:pt x="104" y="248"/>
                      <a:pt x="192" y="336"/>
                    </a:cubicBezTo>
                    <a:cubicBezTo>
                      <a:pt x="280" y="424"/>
                      <a:pt x="472" y="496"/>
                      <a:pt x="528" y="528"/>
                    </a:cubicBezTo>
                  </a:path>
                </a:pathLst>
              </a:custGeom>
              <a:noFill/>
              <a:ln w="38100">
                <a:solidFill>
                  <a:srgbClr val="FF3300"/>
                </a:solidFill>
                <a:prstDash val="dash"/>
                <a:round/>
                <a:tailEnd type="stealth" w="lg" len="lg"/>
              </a:ln>
            </p:spPr>
            <p:txBody>
              <a:bodyPr/>
              <a:lstStyle/>
              <a:p>
                <a:endParaRPr lang="zh-CN" altLang="en-US"/>
              </a:p>
            </p:txBody>
          </p:sp>
          <p:sp>
            <p:nvSpPr>
              <p:cNvPr id="32" name="Text Box 29"/>
              <p:cNvSpPr txBox="1">
                <a:spLocks noChangeArrowheads="1"/>
              </p:cNvSpPr>
              <p:nvPr/>
            </p:nvSpPr>
            <p:spPr bwMode="auto">
              <a:xfrm>
                <a:off x="1912" y="2176"/>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②</a:t>
                </a:r>
              </a:p>
            </p:txBody>
          </p:sp>
        </p:grpSp>
        <p:grpSp>
          <p:nvGrpSpPr>
            <p:cNvPr id="10" name="Group 30"/>
            <p:cNvGrpSpPr/>
            <p:nvPr/>
          </p:nvGrpSpPr>
          <p:grpSpPr bwMode="auto">
            <a:xfrm>
              <a:off x="1519" y="2432"/>
              <a:ext cx="1328" cy="368"/>
              <a:chOff x="1504" y="2768"/>
              <a:chExt cx="1328" cy="368"/>
            </a:xfrm>
          </p:grpSpPr>
          <p:sp>
            <p:nvSpPr>
              <p:cNvPr id="27" name="Freeform 31"/>
              <p:cNvSpPr/>
              <p:nvPr/>
            </p:nvSpPr>
            <p:spPr bwMode="auto">
              <a:xfrm>
                <a:off x="2160" y="2848"/>
                <a:ext cx="672" cy="224"/>
              </a:xfrm>
              <a:custGeom>
                <a:avLst/>
                <a:gdLst>
                  <a:gd name="T0" fmla="*/ 0 w 672"/>
                  <a:gd name="T1" fmla="*/ 0 h 224"/>
                  <a:gd name="T2" fmla="*/ 240 w 672"/>
                  <a:gd name="T3" fmla="*/ 192 h 224"/>
                  <a:gd name="T4" fmla="*/ 480 w 672"/>
                  <a:gd name="T5" fmla="*/ 192 h 224"/>
                  <a:gd name="T6" fmla="*/ 672 w 672"/>
                  <a:gd name="T7" fmla="*/ 96 h 224"/>
                  <a:gd name="T8" fmla="*/ 0 60000 65536"/>
                  <a:gd name="T9" fmla="*/ 0 60000 65536"/>
                  <a:gd name="T10" fmla="*/ 0 60000 65536"/>
                  <a:gd name="T11" fmla="*/ 0 60000 65536"/>
                  <a:gd name="T12" fmla="*/ 0 w 672"/>
                  <a:gd name="T13" fmla="*/ 0 h 224"/>
                  <a:gd name="T14" fmla="*/ 672 w 672"/>
                  <a:gd name="T15" fmla="*/ 224 h 224"/>
                </a:gdLst>
                <a:ahLst/>
                <a:cxnLst>
                  <a:cxn ang="T8">
                    <a:pos x="T0" y="T1"/>
                  </a:cxn>
                  <a:cxn ang="T9">
                    <a:pos x="T2" y="T3"/>
                  </a:cxn>
                  <a:cxn ang="T10">
                    <a:pos x="T4" y="T5"/>
                  </a:cxn>
                  <a:cxn ang="T11">
                    <a:pos x="T6" y="T7"/>
                  </a:cxn>
                </a:cxnLst>
                <a:rect l="T12" t="T13" r="T14" b="T15"/>
                <a:pathLst>
                  <a:path w="672" h="224">
                    <a:moveTo>
                      <a:pt x="0" y="0"/>
                    </a:moveTo>
                    <a:cubicBezTo>
                      <a:pt x="80" y="80"/>
                      <a:pt x="160" y="160"/>
                      <a:pt x="240" y="192"/>
                    </a:cubicBezTo>
                    <a:cubicBezTo>
                      <a:pt x="320" y="224"/>
                      <a:pt x="408" y="208"/>
                      <a:pt x="480" y="192"/>
                    </a:cubicBezTo>
                    <a:cubicBezTo>
                      <a:pt x="552" y="176"/>
                      <a:pt x="640" y="112"/>
                      <a:pt x="672" y="96"/>
                    </a:cubicBezTo>
                  </a:path>
                </a:pathLst>
              </a:custGeom>
              <a:noFill/>
              <a:ln w="38100">
                <a:solidFill>
                  <a:srgbClr val="FF3300"/>
                </a:solidFill>
                <a:prstDash val="dash"/>
                <a:round/>
                <a:tailEnd type="stealth" w="lg" len="lg"/>
              </a:ln>
            </p:spPr>
            <p:txBody>
              <a:bodyPr/>
              <a:lstStyle/>
              <a:p>
                <a:endParaRPr lang="zh-CN" altLang="en-US"/>
              </a:p>
            </p:txBody>
          </p:sp>
          <p:sp>
            <p:nvSpPr>
              <p:cNvPr id="28" name="Text Box 32"/>
              <p:cNvSpPr txBox="1">
                <a:spLocks noChangeArrowheads="1"/>
              </p:cNvSpPr>
              <p:nvPr/>
            </p:nvSpPr>
            <p:spPr bwMode="auto">
              <a:xfrm>
                <a:off x="1968" y="2848"/>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①</a:t>
                </a:r>
              </a:p>
            </p:txBody>
          </p:sp>
          <p:sp>
            <p:nvSpPr>
              <p:cNvPr id="29" name="Freeform 33"/>
              <p:cNvSpPr/>
              <p:nvPr/>
            </p:nvSpPr>
            <p:spPr bwMode="auto">
              <a:xfrm>
                <a:off x="1504" y="2768"/>
                <a:ext cx="608" cy="241"/>
              </a:xfrm>
              <a:custGeom>
                <a:avLst/>
                <a:gdLst>
                  <a:gd name="T0" fmla="*/ 0 w 608"/>
                  <a:gd name="T1" fmla="*/ 0 h 241"/>
                  <a:gd name="T2" fmla="*/ 160 w 608"/>
                  <a:gd name="T3" fmla="*/ 208 h 241"/>
                  <a:gd name="T4" fmla="*/ 400 w 608"/>
                  <a:gd name="T5" fmla="*/ 200 h 241"/>
                  <a:gd name="T6" fmla="*/ 608 w 608"/>
                  <a:gd name="T7" fmla="*/ 80 h 241"/>
                  <a:gd name="T8" fmla="*/ 0 60000 65536"/>
                  <a:gd name="T9" fmla="*/ 0 60000 65536"/>
                  <a:gd name="T10" fmla="*/ 0 60000 65536"/>
                  <a:gd name="T11" fmla="*/ 0 60000 65536"/>
                  <a:gd name="T12" fmla="*/ 0 w 608"/>
                  <a:gd name="T13" fmla="*/ 0 h 241"/>
                  <a:gd name="T14" fmla="*/ 608 w 608"/>
                  <a:gd name="T15" fmla="*/ 241 h 241"/>
                </a:gdLst>
                <a:ahLst/>
                <a:cxnLst>
                  <a:cxn ang="T8">
                    <a:pos x="T0" y="T1"/>
                  </a:cxn>
                  <a:cxn ang="T9">
                    <a:pos x="T2" y="T3"/>
                  </a:cxn>
                  <a:cxn ang="T10">
                    <a:pos x="T4" y="T5"/>
                  </a:cxn>
                  <a:cxn ang="T11">
                    <a:pos x="T6" y="T7"/>
                  </a:cxn>
                </a:cxnLst>
                <a:rect l="T12" t="T13" r="T14" b="T15"/>
                <a:pathLst>
                  <a:path w="608" h="241">
                    <a:moveTo>
                      <a:pt x="0" y="0"/>
                    </a:moveTo>
                    <a:cubicBezTo>
                      <a:pt x="27" y="35"/>
                      <a:pt x="93" y="175"/>
                      <a:pt x="160" y="208"/>
                    </a:cubicBezTo>
                    <a:cubicBezTo>
                      <a:pt x="227" y="241"/>
                      <a:pt x="325" y="221"/>
                      <a:pt x="400" y="200"/>
                    </a:cubicBezTo>
                    <a:cubicBezTo>
                      <a:pt x="475" y="179"/>
                      <a:pt x="565" y="105"/>
                      <a:pt x="608" y="80"/>
                    </a:cubicBezTo>
                  </a:path>
                </a:pathLst>
              </a:custGeom>
              <a:noFill/>
              <a:ln w="38100">
                <a:solidFill>
                  <a:srgbClr val="FF3300"/>
                </a:solidFill>
                <a:prstDash val="dash"/>
                <a:round/>
                <a:tailEnd type="stealth" w="lg" len="lg"/>
              </a:ln>
            </p:spPr>
            <p:txBody>
              <a:bodyPr/>
              <a:lstStyle/>
              <a:p>
                <a:endParaRPr lang="zh-CN" altLang="en-US"/>
              </a:p>
            </p:txBody>
          </p:sp>
        </p:grpSp>
        <p:grpSp>
          <p:nvGrpSpPr>
            <p:cNvPr id="11" name="Group 34"/>
            <p:cNvGrpSpPr/>
            <p:nvPr/>
          </p:nvGrpSpPr>
          <p:grpSpPr bwMode="auto">
            <a:xfrm>
              <a:off x="1440" y="1207"/>
              <a:ext cx="1440" cy="440"/>
              <a:chOff x="1440" y="1536"/>
              <a:chExt cx="1440" cy="440"/>
            </a:xfrm>
          </p:grpSpPr>
          <p:sp>
            <p:nvSpPr>
              <p:cNvPr id="24" name="Freeform 35"/>
              <p:cNvSpPr/>
              <p:nvPr/>
            </p:nvSpPr>
            <p:spPr bwMode="auto">
              <a:xfrm>
                <a:off x="2240" y="1592"/>
                <a:ext cx="640" cy="336"/>
              </a:xfrm>
              <a:custGeom>
                <a:avLst/>
                <a:gdLst>
                  <a:gd name="T0" fmla="*/ 640 w 640"/>
                  <a:gd name="T1" fmla="*/ 336 h 336"/>
                  <a:gd name="T2" fmla="*/ 400 w 640"/>
                  <a:gd name="T3" fmla="*/ 48 h 336"/>
                  <a:gd name="T4" fmla="*/ 160 w 640"/>
                  <a:gd name="T5" fmla="*/ 48 h 336"/>
                  <a:gd name="T6" fmla="*/ 0 w 640"/>
                  <a:gd name="T7" fmla="*/ 224 h 336"/>
                  <a:gd name="T8" fmla="*/ 0 60000 65536"/>
                  <a:gd name="T9" fmla="*/ 0 60000 65536"/>
                  <a:gd name="T10" fmla="*/ 0 60000 65536"/>
                  <a:gd name="T11" fmla="*/ 0 60000 65536"/>
                  <a:gd name="T12" fmla="*/ 0 w 640"/>
                  <a:gd name="T13" fmla="*/ 0 h 336"/>
                  <a:gd name="T14" fmla="*/ 640 w 640"/>
                  <a:gd name="T15" fmla="*/ 336 h 336"/>
                </a:gdLst>
                <a:ahLst/>
                <a:cxnLst>
                  <a:cxn ang="T8">
                    <a:pos x="T0" y="T1"/>
                  </a:cxn>
                  <a:cxn ang="T9">
                    <a:pos x="T2" y="T3"/>
                  </a:cxn>
                  <a:cxn ang="T10">
                    <a:pos x="T4" y="T5"/>
                  </a:cxn>
                  <a:cxn ang="T11">
                    <a:pos x="T6" y="T7"/>
                  </a:cxn>
                </a:cxnLst>
                <a:rect l="T12" t="T13" r="T14" b="T15"/>
                <a:pathLst>
                  <a:path w="640" h="336">
                    <a:moveTo>
                      <a:pt x="640" y="336"/>
                    </a:moveTo>
                    <a:cubicBezTo>
                      <a:pt x="560" y="216"/>
                      <a:pt x="480" y="96"/>
                      <a:pt x="400" y="48"/>
                    </a:cubicBezTo>
                    <a:cubicBezTo>
                      <a:pt x="320" y="0"/>
                      <a:pt x="227" y="19"/>
                      <a:pt x="160" y="48"/>
                    </a:cubicBezTo>
                    <a:cubicBezTo>
                      <a:pt x="93" y="77"/>
                      <a:pt x="33" y="187"/>
                      <a:pt x="0" y="224"/>
                    </a:cubicBezTo>
                  </a:path>
                </a:pathLst>
              </a:custGeom>
              <a:noFill/>
              <a:ln w="38100">
                <a:solidFill>
                  <a:srgbClr val="000000"/>
                </a:solidFill>
                <a:round/>
                <a:tailEnd type="stealth" w="lg" len="lg"/>
              </a:ln>
            </p:spPr>
            <p:txBody>
              <a:bodyPr/>
              <a:lstStyle/>
              <a:p>
                <a:endParaRPr lang="zh-CN" altLang="en-US"/>
              </a:p>
            </p:txBody>
          </p:sp>
          <p:sp>
            <p:nvSpPr>
              <p:cNvPr id="25" name="Freeform 36"/>
              <p:cNvSpPr/>
              <p:nvPr/>
            </p:nvSpPr>
            <p:spPr bwMode="auto">
              <a:xfrm>
                <a:off x="1440" y="1584"/>
                <a:ext cx="632" cy="392"/>
              </a:xfrm>
              <a:custGeom>
                <a:avLst/>
                <a:gdLst>
                  <a:gd name="T0" fmla="*/ 632 w 632"/>
                  <a:gd name="T1" fmla="*/ 232 h 392"/>
                  <a:gd name="T2" fmla="*/ 432 w 632"/>
                  <a:gd name="T3" fmla="*/ 56 h 392"/>
                  <a:gd name="T4" fmla="*/ 192 w 632"/>
                  <a:gd name="T5" fmla="*/ 56 h 392"/>
                  <a:gd name="T6" fmla="*/ 0 w 632"/>
                  <a:gd name="T7" fmla="*/ 392 h 392"/>
                  <a:gd name="T8" fmla="*/ 0 60000 65536"/>
                  <a:gd name="T9" fmla="*/ 0 60000 65536"/>
                  <a:gd name="T10" fmla="*/ 0 60000 65536"/>
                  <a:gd name="T11" fmla="*/ 0 60000 65536"/>
                  <a:gd name="T12" fmla="*/ 0 w 632"/>
                  <a:gd name="T13" fmla="*/ 0 h 392"/>
                  <a:gd name="T14" fmla="*/ 632 w 632"/>
                  <a:gd name="T15" fmla="*/ 392 h 392"/>
                </a:gdLst>
                <a:ahLst/>
                <a:cxnLst>
                  <a:cxn ang="T8">
                    <a:pos x="T0" y="T1"/>
                  </a:cxn>
                  <a:cxn ang="T9">
                    <a:pos x="T2" y="T3"/>
                  </a:cxn>
                  <a:cxn ang="T10">
                    <a:pos x="T4" y="T5"/>
                  </a:cxn>
                  <a:cxn ang="T11">
                    <a:pos x="T6" y="T7"/>
                  </a:cxn>
                </a:cxnLst>
                <a:rect l="T12" t="T13" r="T14" b="T15"/>
                <a:pathLst>
                  <a:path w="632" h="392">
                    <a:moveTo>
                      <a:pt x="632" y="232"/>
                    </a:moveTo>
                    <a:cubicBezTo>
                      <a:pt x="599" y="201"/>
                      <a:pt x="505" y="85"/>
                      <a:pt x="432" y="56"/>
                    </a:cubicBezTo>
                    <a:cubicBezTo>
                      <a:pt x="359" y="27"/>
                      <a:pt x="264" y="0"/>
                      <a:pt x="192" y="56"/>
                    </a:cubicBezTo>
                    <a:cubicBezTo>
                      <a:pt x="120" y="112"/>
                      <a:pt x="60" y="252"/>
                      <a:pt x="0" y="392"/>
                    </a:cubicBezTo>
                  </a:path>
                </a:pathLst>
              </a:custGeom>
              <a:noFill/>
              <a:ln w="38100">
                <a:solidFill>
                  <a:srgbClr val="000000"/>
                </a:solidFill>
                <a:round/>
                <a:tailEnd type="stealth" w="lg" len="lg"/>
              </a:ln>
            </p:spPr>
            <p:txBody>
              <a:bodyPr/>
              <a:lstStyle/>
              <a:p>
                <a:endParaRPr lang="zh-CN" altLang="en-US"/>
              </a:p>
            </p:txBody>
          </p:sp>
          <p:sp>
            <p:nvSpPr>
              <p:cNvPr id="26" name="Text Box 37"/>
              <p:cNvSpPr txBox="1">
                <a:spLocks noChangeArrowheads="1"/>
              </p:cNvSpPr>
              <p:nvPr/>
            </p:nvSpPr>
            <p:spPr bwMode="auto">
              <a:xfrm>
                <a:off x="2016" y="1536"/>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③</a:t>
                </a:r>
              </a:p>
            </p:txBody>
          </p:sp>
        </p:grpSp>
        <p:grpSp>
          <p:nvGrpSpPr>
            <p:cNvPr id="12" name="Group 38"/>
            <p:cNvGrpSpPr/>
            <p:nvPr/>
          </p:nvGrpSpPr>
          <p:grpSpPr bwMode="auto">
            <a:xfrm>
              <a:off x="1538" y="1927"/>
              <a:ext cx="1040" cy="480"/>
              <a:chOff x="1600" y="2256"/>
              <a:chExt cx="1040" cy="480"/>
            </a:xfrm>
          </p:grpSpPr>
          <p:sp>
            <p:nvSpPr>
              <p:cNvPr id="21" name="Text Box 39"/>
              <p:cNvSpPr txBox="1">
                <a:spLocks noChangeArrowheads="1"/>
              </p:cNvSpPr>
              <p:nvPr/>
            </p:nvSpPr>
            <p:spPr bwMode="auto">
              <a:xfrm>
                <a:off x="2112" y="2304"/>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②</a:t>
                </a:r>
              </a:p>
            </p:txBody>
          </p:sp>
          <p:sp>
            <p:nvSpPr>
              <p:cNvPr id="22" name="Freeform 40"/>
              <p:cNvSpPr/>
              <p:nvPr/>
            </p:nvSpPr>
            <p:spPr bwMode="auto">
              <a:xfrm>
                <a:off x="2352" y="2256"/>
                <a:ext cx="288" cy="480"/>
              </a:xfrm>
              <a:custGeom>
                <a:avLst/>
                <a:gdLst>
                  <a:gd name="T0" fmla="*/ 0 w 288"/>
                  <a:gd name="T1" fmla="*/ 480 h 480"/>
                  <a:gd name="T2" fmla="*/ 96 w 288"/>
                  <a:gd name="T3" fmla="*/ 240 h 480"/>
                  <a:gd name="T4" fmla="*/ 288 w 288"/>
                  <a:gd name="T5" fmla="*/ 0 h 480"/>
                  <a:gd name="T6" fmla="*/ 0 60000 65536"/>
                  <a:gd name="T7" fmla="*/ 0 60000 65536"/>
                  <a:gd name="T8" fmla="*/ 0 60000 65536"/>
                  <a:gd name="T9" fmla="*/ 0 w 288"/>
                  <a:gd name="T10" fmla="*/ 0 h 480"/>
                  <a:gd name="T11" fmla="*/ 288 w 288"/>
                  <a:gd name="T12" fmla="*/ 480 h 480"/>
                </a:gdLst>
                <a:ahLst/>
                <a:cxnLst>
                  <a:cxn ang="T6">
                    <a:pos x="T0" y="T1"/>
                  </a:cxn>
                  <a:cxn ang="T7">
                    <a:pos x="T2" y="T3"/>
                  </a:cxn>
                  <a:cxn ang="T8">
                    <a:pos x="T4" y="T5"/>
                  </a:cxn>
                </a:cxnLst>
                <a:rect l="T9" t="T10" r="T11" b="T12"/>
                <a:pathLst>
                  <a:path w="288" h="480">
                    <a:moveTo>
                      <a:pt x="0" y="480"/>
                    </a:moveTo>
                    <a:cubicBezTo>
                      <a:pt x="24" y="400"/>
                      <a:pt x="48" y="320"/>
                      <a:pt x="96" y="240"/>
                    </a:cubicBezTo>
                    <a:cubicBezTo>
                      <a:pt x="144" y="160"/>
                      <a:pt x="216" y="80"/>
                      <a:pt x="288" y="0"/>
                    </a:cubicBezTo>
                  </a:path>
                </a:pathLst>
              </a:custGeom>
              <a:noFill/>
              <a:ln w="38100">
                <a:solidFill>
                  <a:srgbClr val="000000"/>
                </a:solidFill>
                <a:round/>
                <a:tailEnd type="stealth" w="lg" len="lg"/>
              </a:ln>
            </p:spPr>
            <p:txBody>
              <a:bodyPr/>
              <a:lstStyle/>
              <a:p>
                <a:endParaRPr lang="zh-CN" altLang="en-US"/>
              </a:p>
            </p:txBody>
          </p:sp>
          <p:sp>
            <p:nvSpPr>
              <p:cNvPr id="23" name="Freeform 41"/>
              <p:cNvSpPr/>
              <p:nvPr/>
            </p:nvSpPr>
            <p:spPr bwMode="auto">
              <a:xfrm>
                <a:off x="1600" y="2428"/>
                <a:ext cx="608" cy="308"/>
              </a:xfrm>
              <a:custGeom>
                <a:avLst/>
                <a:gdLst>
                  <a:gd name="T0" fmla="*/ 0 w 608"/>
                  <a:gd name="T1" fmla="*/ 20 h 308"/>
                  <a:gd name="T2" fmla="*/ 176 w 608"/>
                  <a:gd name="T3" fmla="*/ 12 h 308"/>
                  <a:gd name="T4" fmla="*/ 416 w 608"/>
                  <a:gd name="T5" fmla="*/ 92 h 308"/>
                  <a:gd name="T6" fmla="*/ 608 w 608"/>
                  <a:gd name="T7" fmla="*/ 308 h 308"/>
                  <a:gd name="T8" fmla="*/ 0 60000 65536"/>
                  <a:gd name="T9" fmla="*/ 0 60000 65536"/>
                  <a:gd name="T10" fmla="*/ 0 60000 65536"/>
                  <a:gd name="T11" fmla="*/ 0 60000 65536"/>
                  <a:gd name="T12" fmla="*/ 0 w 608"/>
                  <a:gd name="T13" fmla="*/ 0 h 308"/>
                  <a:gd name="T14" fmla="*/ 608 w 608"/>
                  <a:gd name="T15" fmla="*/ 308 h 308"/>
                </a:gdLst>
                <a:ahLst/>
                <a:cxnLst>
                  <a:cxn ang="T8">
                    <a:pos x="T0" y="T1"/>
                  </a:cxn>
                  <a:cxn ang="T9">
                    <a:pos x="T2" y="T3"/>
                  </a:cxn>
                  <a:cxn ang="T10">
                    <a:pos x="T4" y="T5"/>
                  </a:cxn>
                  <a:cxn ang="T11">
                    <a:pos x="T6" y="T7"/>
                  </a:cxn>
                </a:cxnLst>
                <a:rect l="T12" t="T13" r="T14" b="T15"/>
                <a:pathLst>
                  <a:path w="608" h="308">
                    <a:moveTo>
                      <a:pt x="0" y="20"/>
                    </a:moveTo>
                    <a:cubicBezTo>
                      <a:pt x="29" y="19"/>
                      <a:pt x="107" y="0"/>
                      <a:pt x="176" y="12"/>
                    </a:cubicBezTo>
                    <a:cubicBezTo>
                      <a:pt x="245" y="24"/>
                      <a:pt x="344" y="43"/>
                      <a:pt x="416" y="92"/>
                    </a:cubicBezTo>
                    <a:cubicBezTo>
                      <a:pt x="488" y="141"/>
                      <a:pt x="568" y="263"/>
                      <a:pt x="608" y="308"/>
                    </a:cubicBezTo>
                  </a:path>
                </a:pathLst>
              </a:custGeom>
              <a:noFill/>
              <a:ln w="38100">
                <a:solidFill>
                  <a:srgbClr val="000000"/>
                </a:solidFill>
                <a:round/>
                <a:tailEnd type="stealth" w="lg" len="lg"/>
              </a:ln>
            </p:spPr>
            <p:txBody>
              <a:bodyPr/>
              <a:lstStyle/>
              <a:p>
                <a:endParaRPr lang="zh-CN" altLang="en-US"/>
              </a:p>
            </p:txBody>
          </p:sp>
        </p:grpSp>
        <p:grpSp>
          <p:nvGrpSpPr>
            <p:cNvPr id="13" name="Group 42"/>
            <p:cNvGrpSpPr/>
            <p:nvPr/>
          </p:nvGrpSpPr>
          <p:grpSpPr bwMode="auto">
            <a:xfrm>
              <a:off x="3016" y="1162"/>
              <a:ext cx="1352" cy="407"/>
              <a:chOff x="3072" y="1561"/>
              <a:chExt cx="1352" cy="407"/>
            </a:xfrm>
          </p:grpSpPr>
          <p:sp>
            <p:nvSpPr>
              <p:cNvPr id="18" name="Freeform 43"/>
              <p:cNvSpPr/>
              <p:nvPr/>
            </p:nvSpPr>
            <p:spPr bwMode="auto">
              <a:xfrm>
                <a:off x="3072" y="1576"/>
                <a:ext cx="672" cy="392"/>
              </a:xfrm>
              <a:custGeom>
                <a:avLst/>
                <a:gdLst>
                  <a:gd name="T0" fmla="*/ 672 w 672"/>
                  <a:gd name="T1" fmla="*/ 344 h 392"/>
                  <a:gd name="T2" fmla="*/ 432 w 672"/>
                  <a:gd name="T3" fmla="*/ 56 h 392"/>
                  <a:gd name="T4" fmla="*/ 192 w 672"/>
                  <a:gd name="T5" fmla="*/ 56 h 392"/>
                  <a:gd name="T6" fmla="*/ 0 w 672"/>
                  <a:gd name="T7" fmla="*/ 392 h 392"/>
                  <a:gd name="T8" fmla="*/ 0 60000 65536"/>
                  <a:gd name="T9" fmla="*/ 0 60000 65536"/>
                  <a:gd name="T10" fmla="*/ 0 60000 65536"/>
                  <a:gd name="T11" fmla="*/ 0 60000 65536"/>
                  <a:gd name="T12" fmla="*/ 0 w 672"/>
                  <a:gd name="T13" fmla="*/ 0 h 392"/>
                  <a:gd name="T14" fmla="*/ 672 w 672"/>
                  <a:gd name="T15" fmla="*/ 392 h 392"/>
                </a:gdLst>
                <a:ahLst/>
                <a:cxnLst>
                  <a:cxn ang="T8">
                    <a:pos x="T0" y="T1"/>
                  </a:cxn>
                  <a:cxn ang="T9">
                    <a:pos x="T2" y="T3"/>
                  </a:cxn>
                  <a:cxn ang="T10">
                    <a:pos x="T4" y="T5"/>
                  </a:cxn>
                  <a:cxn ang="T11">
                    <a:pos x="T6" y="T7"/>
                  </a:cxn>
                </a:cxnLst>
                <a:rect l="T12" t="T13" r="T14" b="T15"/>
                <a:pathLst>
                  <a:path w="672" h="392">
                    <a:moveTo>
                      <a:pt x="672" y="344"/>
                    </a:moveTo>
                    <a:cubicBezTo>
                      <a:pt x="592" y="224"/>
                      <a:pt x="512" y="104"/>
                      <a:pt x="432" y="56"/>
                    </a:cubicBezTo>
                    <a:cubicBezTo>
                      <a:pt x="352" y="8"/>
                      <a:pt x="264" y="0"/>
                      <a:pt x="192" y="56"/>
                    </a:cubicBezTo>
                    <a:cubicBezTo>
                      <a:pt x="120" y="112"/>
                      <a:pt x="60" y="252"/>
                      <a:pt x="0" y="392"/>
                    </a:cubicBezTo>
                  </a:path>
                </a:pathLst>
              </a:custGeom>
              <a:noFill/>
              <a:ln w="38100">
                <a:solidFill>
                  <a:srgbClr val="000000"/>
                </a:solidFill>
                <a:round/>
                <a:tailEnd type="stealth" w="lg" len="lg"/>
              </a:ln>
            </p:spPr>
            <p:txBody>
              <a:bodyPr/>
              <a:lstStyle/>
              <a:p>
                <a:endParaRPr lang="zh-CN" altLang="en-US"/>
              </a:p>
            </p:txBody>
          </p:sp>
          <p:sp>
            <p:nvSpPr>
              <p:cNvPr id="19" name="Text Box 44"/>
              <p:cNvSpPr txBox="1">
                <a:spLocks noChangeArrowheads="1"/>
              </p:cNvSpPr>
              <p:nvPr/>
            </p:nvSpPr>
            <p:spPr bwMode="auto">
              <a:xfrm>
                <a:off x="3616" y="1584"/>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①</a:t>
                </a:r>
              </a:p>
            </p:txBody>
          </p:sp>
          <p:sp>
            <p:nvSpPr>
              <p:cNvPr id="20" name="Freeform 45"/>
              <p:cNvSpPr/>
              <p:nvPr/>
            </p:nvSpPr>
            <p:spPr bwMode="auto">
              <a:xfrm>
                <a:off x="3848" y="1561"/>
                <a:ext cx="576" cy="375"/>
              </a:xfrm>
              <a:custGeom>
                <a:avLst/>
                <a:gdLst>
                  <a:gd name="T0" fmla="*/ 576 w 576"/>
                  <a:gd name="T1" fmla="*/ 375 h 375"/>
                  <a:gd name="T2" fmla="*/ 352 w 576"/>
                  <a:gd name="T3" fmla="*/ 55 h 375"/>
                  <a:gd name="T4" fmla="*/ 176 w 576"/>
                  <a:gd name="T5" fmla="*/ 47 h 375"/>
                  <a:gd name="T6" fmla="*/ 0 w 576"/>
                  <a:gd name="T7" fmla="*/ 319 h 375"/>
                  <a:gd name="T8" fmla="*/ 0 60000 65536"/>
                  <a:gd name="T9" fmla="*/ 0 60000 65536"/>
                  <a:gd name="T10" fmla="*/ 0 60000 65536"/>
                  <a:gd name="T11" fmla="*/ 0 60000 65536"/>
                  <a:gd name="T12" fmla="*/ 0 w 576"/>
                  <a:gd name="T13" fmla="*/ 0 h 375"/>
                  <a:gd name="T14" fmla="*/ 576 w 576"/>
                  <a:gd name="T15" fmla="*/ 375 h 375"/>
                </a:gdLst>
                <a:ahLst/>
                <a:cxnLst>
                  <a:cxn ang="T8">
                    <a:pos x="T0" y="T1"/>
                  </a:cxn>
                  <a:cxn ang="T9">
                    <a:pos x="T2" y="T3"/>
                  </a:cxn>
                  <a:cxn ang="T10">
                    <a:pos x="T4" y="T5"/>
                  </a:cxn>
                  <a:cxn ang="T11">
                    <a:pos x="T6" y="T7"/>
                  </a:cxn>
                </a:cxnLst>
                <a:rect l="T12" t="T13" r="T14" b="T15"/>
                <a:pathLst>
                  <a:path w="576" h="375">
                    <a:moveTo>
                      <a:pt x="576" y="375"/>
                    </a:moveTo>
                    <a:cubicBezTo>
                      <a:pt x="539" y="322"/>
                      <a:pt x="419" y="110"/>
                      <a:pt x="352" y="55"/>
                    </a:cubicBezTo>
                    <a:cubicBezTo>
                      <a:pt x="285" y="0"/>
                      <a:pt x="235" y="3"/>
                      <a:pt x="176" y="47"/>
                    </a:cubicBezTo>
                    <a:cubicBezTo>
                      <a:pt x="117" y="91"/>
                      <a:pt x="37" y="262"/>
                      <a:pt x="0" y="319"/>
                    </a:cubicBezTo>
                  </a:path>
                </a:pathLst>
              </a:custGeom>
              <a:noFill/>
              <a:ln w="38100">
                <a:solidFill>
                  <a:srgbClr val="000000"/>
                </a:solidFill>
                <a:round/>
                <a:tailEnd type="stealth" w="lg" len="lg"/>
              </a:ln>
            </p:spPr>
            <p:txBody>
              <a:bodyPr/>
              <a:lstStyle/>
              <a:p>
                <a:endParaRPr lang="zh-CN" altLang="en-US"/>
              </a:p>
            </p:txBody>
          </p:sp>
        </p:grpSp>
        <p:grpSp>
          <p:nvGrpSpPr>
            <p:cNvPr id="14" name="Group 46"/>
            <p:cNvGrpSpPr/>
            <p:nvPr/>
          </p:nvGrpSpPr>
          <p:grpSpPr bwMode="auto">
            <a:xfrm>
              <a:off x="3312" y="1831"/>
              <a:ext cx="960" cy="528"/>
              <a:chOff x="3312" y="2160"/>
              <a:chExt cx="960" cy="528"/>
            </a:xfrm>
          </p:grpSpPr>
          <p:sp>
            <p:nvSpPr>
              <p:cNvPr id="15" name="Freeform 47"/>
              <p:cNvSpPr/>
              <p:nvPr/>
            </p:nvSpPr>
            <p:spPr bwMode="auto">
              <a:xfrm>
                <a:off x="3312" y="2160"/>
                <a:ext cx="432" cy="528"/>
              </a:xfrm>
              <a:custGeom>
                <a:avLst/>
                <a:gdLst>
                  <a:gd name="T0" fmla="*/ 0 w 432"/>
                  <a:gd name="T1" fmla="*/ 528 h 528"/>
                  <a:gd name="T2" fmla="*/ 288 w 432"/>
                  <a:gd name="T3" fmla="*/ 336 h 528"/>
                  <a:gd name="T4" fmla="*/ 432 w 432"/>
                  <a:gd name="T5" fmla="*/ 0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0" y="528"/>
                    </a:moveTo>
                    <a:cubicBezTo>
                      <a:pt x="108" y="476"/>
                      <a:pt x="216" y="424"/>
                      <a:pt x="288" y="336"/>
                    </a:cubicBezTo>
                    <a:cubicBezTo>
                      <a:pt x="360" y="248"/>
                      <a:pt x="408" y="56"/>
                      <a:pt x="432" y="0"/>
                    </a:cubicBezTo>
                  </a:path>
                </a:pathLst>
              </a:custGeom>
              <a:noFill/>
              <a:ln w="38100">
                <a:solidFill>
                  <a:srgbClr val="FF3300"/>
                </a:solidFill>
                <a:prstDash val="dash"/>
                <a:round/>
                <a:tailEnd type="stealth" w="lg" len="lg"/>
              </a:ln>
            </p:spPr>
            <p:txBody>
              <a:bodyPr/>
              <a:lstStyle/>
              <a:p>
                <a:endParaRPr lang="zh-CN" altLang="en-US"/>
              </a:p>
            </p:txBody>
          </p:sp>
          <p:sp>
            <p:nvSpPr>
              <p:cNvPr id="16" name="Freeform 48"/>
              <p:cNvSpPr/>
              <p:nvPr/>
            </p:nvSpPr>
            <p:spPr bwMode="auto">
              <a:xfrm>
                <a:off x="3840" y="2160"/>
                <a:ext cx="432" cy="288"/>
              </a:xfrm>
              <a:custGeom>
                <a:avLst/>
                <a:gdLst>
                  <a:gd name="T0" fmla="*/ 0 w 432"/>
                  <a:gd name="T1" fmla="*/ 0 h 288"/>
                  <a:gd name="T2" fmla="*/ 144 w 432"/>
                  <a:gd name="T3" fmla="*/ 192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36" y="72"/>
                      <a:pt x="72" y="144"/>
                      <a:pt x="144" y="192"/>
                    </a:cubicBezTo>
                    <a:cubicBezTo>
                      <a:pt x="216" y="240"/>
                      <a:pt x="384" y="272"/>
                      <a:pt x="432" y="288"/>
                    </a:cubicBezTo>
                  </a:path>
                </a:pathLst>
              </a:custGeom>
              <a:noFill/>
              <a:ln w="38100">
                <a:solidFill>
                  <a:srgbClr val="FF3300"/>
                </a:solidFill>
                <a:prstDash val="dash"/>
                <a:round/>
                <a:tailEnd type="stealth" w="lg" len="lg"/>
              </a:ln>
            </p:spPr>
            <p:txBody>
              <a:bodyPr/>
              <a:lstStyle/>
              <a:p>
                <a:endParaRPr lang="zh-CN" altLang="en-US"/>
              </a:p>
            </p:txBody>
          </p:sp>
          <p:sp>
            <p:nvSpPr>
              <p:cNvPr id="17" name="Text Box 49"/>
              <p:cNvSpPr txBox="1">
                <a:spLocks noChangeArrowheads="1"/>
              </p:cNvSpPr>
              <p:nvPr/>
            </p:nvSpPr>
            <p:spPr bwMode="auto">
              <a:xfrm>
                <a:off x="3656" y="2192"/>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③</a:t>
                </a:r>
              </a:p>
            </p:txBody>
          </p:sp>
        </p:grpSp>
      </p:grpSp>
    </p:spTree>
    <p:extLst>
      <p:ext uri="{BB962C8B-B14F-4D97-AF65-F5344CB8AC3E}">
        <p14:creationId xmlns:p14="http://schemas.microsoft.com/office/powerpoint/2010/main" val="415754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a:latin typeface="Times New Roman" panose="02020603050405020304" pitchFamily="18" charset="0"/>
              </a:rPr>
              <a:t>5.</a:t>
            </a:r>
            <a:r>
              <a:rPr lang="en-US" altLang="zh-CN" dirty="0">
                <a:latin typeface="Times New Roman" panose="02020603050405020304" pitchFamily="18" charset="0"/>
              </a:rPr>
              <a:t>4  </a:t>
            </a:r>
            <a:r>
              <a:rPr lang="zh-CN" altLang="en-US" dirty="0">
                <a:latin typeface="Times New Roman" panose="02020603050405020304" pitchFamily="18" charset="0"/>
              </a:rPr>
              <a:t>接口的功能以及在系统中的连接</a:t>
            </a:r>
          </a:p>
        </p:txBody>
      </p:sp>
      <p:sp>
        <p:nvSpPr>
          <p:cNvPr id="111619" name="Rectangle 3"/>
          <p:cNvSpPr>
            <a:spLocks noGrp="1" noChangeArrowheads="1"/>
          </p:cNvSpPr>
          <p:nvPr>
            <p:ph type="body" idx="1"/>
          </p:nvPr>
        </p:nvSpPr>
        <p:spPr/>
        <p:txBody>
          <a:bodyPr/>
          <a:lstStyle/>
          <a:p>
            <a:pPr>
              <a:buSzTx/>
              <a:buFont typeface="Wingdings" panose="05000000000000000000" pitchFamily="2" charset="2"/>
              <a:buNone/>
            </a:pPr>
            <a:r>
              <a:rPr lang="zh-CN" altLang="en-US" sz="2800">
                <a:latin typeface="宋体" panose="02010600030101010101" pitchFamily="2" charset="-122"/>
                <a:hlinkClick r:id="rId2" action="ppaction://hlinksldjump"/>
              </a:rPr>
              <a:t>接口的功能</a:t>
            </a:r>
            <a:r>
              <a:rPr lang="zh-CN" altLang="en-US" sz="2800">
                <a:hlinkClick r:id="rId2" action="ppaction://hlinksldjump"/>
              </a:rPr>
              <a:t> </a:t>
            </a:r>
            <a:endParaRPr lang="zh-CN" altLang="en-US" sz="2800"/>
          </a:p>
          <a:p>
            <a:pPr>
              <a:buSzTx/>
              <a:buFont typeface="Wingdings" panose="05000000000000000000" pitchFamily="2" charset="2"/>
              <a:buNone/>
            </a:pPr>
            <a:endParaRPr lang="zh-CN" altLang="en-US" sz="2800"/>
          </a:p>
          <a:p>
            <a:pPr>
              <a:buSzTx/>
              <a:buFont typeface="Wingdings" panose="05000000000000000000" pitchFamily="2" charset="2"/>
              <a:buNone/>
            </a:pPr>
            <a:r>
              <a:rPr lang="zh-CN" altLang="en-US" sz="2800">
                <a:latin typeface="宋体" panose="02010600030101010101" pitchFamily="2" charset="-122"/>
                <a:hlinkClick r:id="rId3" action="ppaction://hlinksldjump"/>
              </a:rPr>
              <a:t>接口与系统的连接</a:t>
            </a:r>
            <a:r>
              <a:rPr lang="zh-CN" altLang="en-US" sz="2800">
                <a:hlinkClick r:id="rId3" action="ppaction://hlinksldjump"/>
              </a:rPr>
              <a:t> </a:t>
            </a:r>
            <a:endParaRPr lang="zh-CN" altLang="en-US" sz="2800"/>
          </a:p>
        </p:txBody>
      </p:sp>
    </p:spTree>
    <p:extLst>
      <p:ext uri="{BB962C8B-B14F-4D97-AF65-F5344CB8AC3E}">
        <p14:creationId xmlns:p14="http://schemas.microsoft.com/office/powerpoint/2010/main" val="51195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a:latin typeface="Times New Roman" panose="02020603050405020304" pitchFamily="18" charset="0"/>
              </a:rPr>
              <a:t>5.4.1  </a:t>
            </a:r>
            <a:r>
              <a:rPr lang="zh-CN" altLang="en-US" dirty="0">
                <a:latin typeface="Times New Roman" panose="02020603050405020304" pitchFamily="18" charset="0"/>
              </a:rPr>
              <a:t>接口的功能 </a:t>
            </a:r>
          </a:p>
        </p:txBody>
      </p:sp>
      <p:sp>
        <p:nvSpPr>
          <p:cNvPr id="112643" name="Rectangle 3"/>
          <p:cNvSpPr>
            <a:spLocks noGrp="1" noChangeArrowheads="1"/>
          </p:cNvSpPr>
          <p:nvPr>
            <p:ph type="body" idx="1"/>
          </p:nvPr>
        </p:nvSpPr>
        <p:spPr>
          <a:xfrm>
            <a:off x="457200" y="945357"/>
            <a:ext cx="8229600" cy="5256212"/>
          </a:xfrm>
        </p:spPr>
        <p:txBody>
          <a:bodyPr/>
          <a:lstStyle/>
          <a:p>
            <a:pPr>
              <a:buFont typeface="Wingdings" panose="05000000000000000000" pitchFamily="2" charset="2"/>
              <a:buNone/>
            </a:pPr>
            <a:r>
              <a:rPr lang="zh-CN" altLang="en-US" sz="2600" dirty="0">
                <a:solidFill>
                  <a:srgbClr val="0000FF"/>
                </a:solidFill>
                <a:latin typeface="宋体" panose="02010600030101010101" pitchFamily="2" charset="-122"/>
              </a:rPr>
              <a:t>基本功能：</a:t>
            </a:r>
          </a:p>
          <a:p>
            <a:pPr>
              <a:buFont typeface="Wingdings" panose="05000000000000000000" pitchFamily="2" charset="2"/>
              <a:buNone/>
            </a:pPr>
            <a:r>
              <a:rPr lang="zh-CN" altLang="en-US" sz="2600" dirty="0">
                <a:solidFill>
                  <a:srgbClr val="0000FF"/>
                </a:solidFill>
                <a:latin typeface="宋体" panose="02010600030101010101" pitchFamily="2" charset="-122"/>
              </a:rPr>
              <a:t>  在系统总线和</a:t>
            </a:r>
            <a:r>
              <a:rPr lang="en-US" altLang="zh-CN" sz="2600" dirty="0">
                <a:solidFill>
                  <a:srgbClr val="0000FF"/>
                </a:solidFill>
              </a:rPr>
              <a:t>I/O</a:t>
            </a:r>
            <a:r>
              <a:rPr lang="zh-CN" altLang="en-US" sz="2600" dirty="0">
                <a:solidFill>
                  <a:srgbClr val="0000FF"/>
                </a:solidFill>
                <a:latin typeface="宋体" panose="02010600030101010101" pitchFamily="2" charset="-122"/>
              </a:rPr>
              <a:t>设备之间传输信号</a:t>
            </a:r>
            <a:r>
              <a:rPr lang="en-US" altLang="zh-CN" sz="2600" dirty="0">
                <a:solidFill>
                  <a:srgbClr val="0000FF"/>
                </a:solidFill>
                <a:latin typeface="宋体" panose="02010600030101010101" pitchFamily="2" charset="-122"/>
              </a:rPr>
              <a:t>,</a:t>
            </a:r>
            <a:r>
              <a:rPr lang="zh-CN" altLang="en-US" sz="2600" dirty="0">
                <a:solidFill>
                  <a:srgbClr val="0000FF"/>
                </a:solidFill>
                <a:latin typeface="宋体" panose="02010600030101010101" pitchFamily="2" charset="-122"/>
              </a:rPr>
              <a:t>提供信号变换和缓冲作用。</a:t>
            </a:r>
            <a:r>
              <a:rPr lang="zh-CN" altLang="en-US" dirty="0"/>
              <a:t> </a:t>
            </a:r>
          </a:p>
        </p:txBody>
      </p:sp>
      <p:pic>
        <p:nvPicPr>
          <p:cNvPr id="112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6931025" cy="386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6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wipe(up)">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0" end="0"/>
                                            </p:txEl>
                                          </p:spTgt>
                                        </p:tgtEl>
                                        <p:attrNameLst>
                                          <p:attrName>style.visibility</p:attrName>
                                        </p:attrNameLst>
                                      </p:cBhvr>
                                      <p:to>
                                        <p:strVal val="visible"/>
                                      </p:to>
                                    </p:set>
                                    <p:animEffect transition="in" filter="wipe(left)">
                                      <p:cBhvr>
                                        <p:cTn id="12" dur="500"/>
                                        <p:tgtEl>
                                          <p:spTgt spid="1126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Effect transition="in" filter="wipe(left)">
                                      <p:cBhvr>
                                        <p:cTn id="17" dur="500"/>
                                        <p:tgtEl>
                                          <p:spTgt spid="112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dirty="0">
                <a:latin typeface="Times New Roman" panose="02020603050405020304" pitchFamily="18" charset="0"/>
              </a:rPr>
              <a:t>1. 寻址功能 </a:t>
            </a:r>
          </a:p>
        </p:txBody>
      </p:sp>
      <p:sp>
        <p:nvSpPr>
          <p:cNvPr id="113667" name="Rectangle 3"/>
          <p:cNvSpPr>
            <a:spLocks noGrp="1" noChangeArrowheads="1"/>
          </p:cNvSpPr>
          <p:nvPr>
            <p:ph type="body" idx="1"/>
          </p:nvPr>
        </p:nvSpPr>
        <p:spPr/>
        <p:txBody>
          <a:bodyPr/>
          <a:lstStyle/>
          <a:p>
            <a:r>
              <a:rPr lang="zh-CN" altLang="en-US" sz="2600">
                <a:latin typeface="宋体" panose="02010600030101010101" pitchFamily="2" charset="-122"/>
              </a:rPr>
              <a:t>识别区分存储器和</a:t>
            </a:r>
            <a:r>
              <a:rPr lang="en-US" altLang="zh-CN" sz="2600"/>
              <a:t>I/O</a:t>
            </a:r>
            <a:r>
              <a:rPr lang="zh-CN" altLang="en-US" sz="2600">
                <a:latin typeface="宋体" panose="02010600030101010101" pitchFamily="2" charset="-122"/>
              </a:rPr>
              <a:t>的信号 </a:t>
            </a:r>
          </a:p>
          <a:p>
            <a:r>
              <a:rPr lang="zh-CN" altLang="en-US" sz="2600">
                <a:latin typeface="宋体" panose="02010600030101010101" pitchFamily="2" charset="-122"/>
              </a:rPr>
              <a:t>识别片选信号 </a:t>
            </a:r>
          </a:p>
          <a:p>
            <a:r>
              <a:rPr lang="zh-CN" altLang="en-US" sz="2600">
                <a:latin typeface="宋体" panose="02010600030101010101" pitchFamily="2" charset="-122"/>
              </a:rPr>
              <a:t>选择接口中的寄存器 </a:t>
            </a:r>
          </a:p>
        </p:txBody>
      </p:sp>
    </p:spTree>
    <p:extLst>
      <p:ext uri="{BB962C8B-B14F-4D97-AF65-F5344CB8AC3E}">
        <p14:creationId xmlns:p14="http://schemas.microsoft.com/office/powerpoint/2010/main" val="76409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dirty="0">
                <a:latin typeface="Times New Roman" panose="02020603050405020304" pitchFamily="18" charset="0"/>
              </a:rPr>
              <a:t>2. 输入输出功能 </a:t>
            </a:r>
          </a:p>
        </p:txBody>
      </p:sp>
      <p:sp>
        <p:nvSpPr>
          <p:cNvPr id="114691" name="Rectangle 3"/>
          <p:cNvSpPr>
            <a:spLocks noGrp="1" noChangeArrowheads="1"/>
          </p:cNvSpPr>
          <p:nvPr>
            <p:ph type="body" idx="1"/>
          </p:nvPr>
        </p:nvSpPr>
        <p:spPr/>
        <p:txBody>
          <a:bodyPr/>
          <a:lstStyle/>
          <a:p>
            <a:r>
              <a:rPr lang="zh-CN" altLang="en-US" sz="2600">
                <a:latin typeface="宋体" panose="02010600030101010101" pitchFamily="2" charset="-122"/>
              </a:rPr>
              <a:t>根据读写信号判断传输方向 </a:t>
            </a:r>
          </a:p>
          <a:p>
            <a:r>
              <a:rPr lang="zh-CN" altLang="en-US" sz="2600">
                <a:latin typeface="宋体" panose="02010600030101010101" pitchFamily="2" charset="-122"/>
              </a:rPr>
              <a:t>传输数据、控制和状态信息</a:t>
            </a:r>
          </a:p>
        </p:txBody>
      </p:sp>
    </p:spTree>
    <p:extLst>
      <p:ext uri="{BB962C8B-B14F-4D97-AF65-F5344CB8AC3E}">
        <p14:creationId xmlns:p14="http://schemas.microsoft.com/office/powerpoint/2010/main" val="393962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latin typeface="Times New Roman" panose="02020603050405020304" pitchFamily="18" charset="0"/>
              </a:rPr>
              <a:t>3. 数据转换功能 </a:t>
            </a:r>
          </a:p>
        </p:txBody>
      </p:sp>
      <p:sp>
        <p:nvSpPr>
          <p:cNvPr id="115715" name="Rectangle 3"/>
          <p:cNvSpPr>
            <a:spLocks noGrp="1" noChangeArrowheads="1"/>
          </p:cNvSpPr>
          <p:nvPr>
            <p:ph type="body" idx="1"/>
          </p:nvPr>
        </p:nvSpPr>
        <p:spPr/>
        <p:txBody>
          <a:bodyPr/>
          <a:lstStyle/>
          <a:p>
            <a:r>
              <a:rPr lang="zh-CN" altLang="en-US" sz="2600">
                <a:latin typeface="宋体" panose="02010600030101010101" pitchFamily="2" charset="-122"/>
              </a:rPr>
              <a:t>把</a:t>
            </a:r>
            <a:r>
              <a:rPr lang="en-US" altLang="zh-CN" sz="2600"/>
              <a:t>CPU</a:t>
            </a:r>
            <a:r>
              <a:rPr lang="zh-CN" altLang="en-US" sz="2600">
                <a:latin typeface="宋体" panose="02010600030101010101" pitchFamily="2" charset="-122"/>
              </a:rPr>
              <a:t>的并行数据转换成一些外设所需的串行数据；</a:t>
            </a:r>
          </a:p>
          <a:p>
            <a:r>
              <a:rPr lang="zh-CN" altLang="en-US" sz="2600">
                <a:latin typeface="宋体" panose="02010600030101010101" pitchFamily="2" charset="-122"/>
              </a:rPr>
              <a:t>把外设的串行信息转换成并行数据送往</a:t>
            </a:r>
            <a:r>
              <a:rPr lang="en-US" altLang="zh-CN" sz="2600"/>
              <a:t>CPU</a:t>
            </a:r>
            <a:r>
              <a:rPr lang="en-US" altLang="zh-CN" sz="2600">
                <a:latin typeface="宋体" panose="02010600030101010101" pitchFamily="2" charset="-122"/>
              </a:rPr>
              <a:t>。 </a:t>
            </a:r>
            <a:endParaRPr lang="zh-CN" altLang="en-US" sz="2600">
              <a:latin typeface="宋体" panose="02010600030101010101" pitchFamily="2" charset="-122"/>
            </a:endParaRPr>
          </a:p>
        </p:txBody>
      </p:sp>
    </p:spTree>
    <p:extLst>
      <p:ext uri="{BB962C8B-B14F-4D97-AF65-F5344CB8AC3E}">
        <p14:creationId xmlns:p14="http://schemas.microsoft.com/office/powerpoint/2010/main" val="11441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sz="3200" dirty="0">
                <a:latin typeface="Times New Roman" panose="02020603050405020304" pitchFamily="18" charset="0"/>
              </a:rPr>
              <a:t>4. 联络功能 </a:t>
            </a:r>
          </a:p>
        </p:txBody>
      </p:sp>
      <p:sp>
        <p:nvSpPr>
          <p:cNvPr id="116739" name="Rectangle 3"/>
          <p:cNvSpPr>
            <a:spLocks noGrp="1" noChangeArrowheads="1"/>
          </p:cNvSpPr>
          <p:nvPr>
            <p:ph type="body" idx="1"/>
          </p:nvPr>
        </p:nvSpPr>
        <p:spPr/>
        <p:txBody>
          <a:bodyPr/>
          <a:lstStyle/>
          <a:p>
            <a:r>
              <a:rPr lang="zh-CN" altLang="en-US" sz="2600">
                <a:latin typeface="宋体" panose="02010600030101010101" pitchFamily="2" charset="-122"/>
              </a:rPr>
              <a:t>当数据传送完后，能发联络信号通知</a:t>
            </a:r>
            <a:r>
              <a:rPr lang="en-US" altLang="zh-CN" sz="2600"/>
              <a:t>CPU</a:t>
            </a:r>
            <a:r>
              <a:rPr lang="zh-CN" altLang="en-US" sz="2600">
                <a:latin typeface="宋体" panose="02010600030101010101" pitchFamily="2" charset="-122"/>
              </a:rPr>
              <a:t>。</a:t>
            </a:r>
            <a:r>
              <a:rPr lang="zh-CN" altLang="en-US"/>
              <a:t> </a:t>
            </a:r>
          </a:p>
        </p:txBody>
      </p:sp>
    </p:spTree>
    <p:extLst>
      <p:ext uri="{BB962C8B-B14F-4D97-AF65-F5344CB8AC3E}">
        <p14:creationId xmlns:p14="http://schemas.microsoft.com/office/powerpoint/2010/main" val="22375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latin typeface="Times New Roman" panose="02020603050405020304" pitchFamily="18" charset="0"/>
              </a:rPr>
              <a:t>5. 中断管理功能 </a:t>
            </a:r>
          </a:p>
        </p:txBody>
      </p:sp>
      <p:sp>
        <p:nvSpPr>
          <p:cNvPr id="117763" name="Rectangle 3"/>
          <p:cNvSpPr>
            <a:spLocks noGrp="1" noChangeArrowheads="1"/>
          </p:cNvSpPr>
          <p:nvPr>
            <p:ph type="body" idx="1"/>
          </p:nvPr>
        </p:nvSpPr>
        <p:spPr>
          <a:xfrm>
            <a:off x="457200" y="1196975"/>
            <a:ext cx="6792913" cy="4933950"/>
          </a:xfrm>
        </p:spPr>
        <p:txBody>
          <a:bodyPr/>
          <a:lstStyle/>
          <a:p>
            <a:r>
              <a:rPr lang="zh-CN" altLang="en-US" sz="2600">
                <a:latin typeface="宋体" panose="02010600030101010101" pitchFamily="2" charset="-122"/>
              </a:rPr>
              <a:t>发送中断请求和接收中断响应 </a:t>
            </a:r>
          </a:p>
          <a:p>
            <a:r>
              <a:rPr lang="zh-CN" altLang="en-US" sz="2600">
                <a:latin typeface="宋体" panose="02010600030101010101" pitchFamily="2" charset="-122"/>
              </a:rPr>
              <a:t>发送中断类型号 </a:t>
            </a:r>
          </a:p>
          <a:p>
            <a:r>
              <a:rPr lang="zh-CN" altLang="en-US" sz="2600">
                <a:latin typeface="宋体" panose="02010600030101010101" pitchFamily="2" charset="-122"/>
              </a:rPr>
              <a:t>优先级管理功能</a:t>
            </a:r>
            <a:r>
              <a:rPr lang="zh-CN" altLang="en-US"/>
              <a:t> </a:t>
            </a:r>
          </a:p>
        </p:txBody>
      </p:sp>
    </p:spTree>
    <p:extLst>
      <p:ext uri="{BB962C8B-B14F-4D97-AF65-F5344CB8AC3E}">
        <p14:creationId xmlns:p14="http://schemas.microsoft.com/office/powerpoint/2010/main" val="3200486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en-US" altLang="zh-CN" b="1" dirty="0">
                <a:solidFill>
                  <a:srgbClr val="000000"/>
                </a:solidFill>
                <a:latin typeface="Times New Roman" panose="02020603050405020304" pitchFamily="18" charset="0"/>
                <a:cs typeface="Times New Roman" panose="02020603050405020304" pitchFamily="18" charset="0"/>
              </a:rPr>
              <a:t>I/O</a:t>
            </a:r>
            <a:r>
              <a:rPr lang="zh-CN" altLang="en-US" b="1" dirty="0">
                <a:solidFill>
                  <a:srgbClr val="000000"/>
                </a:solidFill>
                <a:latin typeface="Times New Roman" panose="02020603050405020304" pitchFamily="18" charset="0"/>
                <a:cs typeface="Times New Roman" panose="02020603050405020304" pitchFamily="18" charset="0"/>
              </a:rPr>
              <a:t>接口</a:t>
            </a:r>
            <a:r>
              <a:rPr lang="en-US" altLang="zh-CN" b="1" dirty="0" smtClean="0">
                <a:solidFill>
                  <a:srgbClr val="000000"/>
                </a:solidFill>
                <a:latin typeface="Times New Roman" panose="02020603050405020304" pitchFamily="18" charset="0"/>
                <a:cs typeface="Times New Roman" panose="02020603050405020304" pitchFamily="18" charset="0"/>
              </a:rPr>
              <a:t>(input / output Interface)</a:t>
            </a:r>
            <a:r>
              <a:rPr lang="zh-CN" altLang="en-US" b="1" dirty="0" smtClean="0">
                <a:solidFill>
                  <a:srgbClr val="3333FF"/>
                </a:solidFill>
                <a:latin typeface="Times New Roman" panose="02020603050405020304" pitchFamily="18" charset="0"/>
                <a:cs typeface="Times New Roman" panose="02020603050405020304" pitchFamily="18" charset="0"/>
              </a:rPr>
              <a:t>是</a:t>
            </a:r>
            <a:r>
              <a:rPr lang="zh-CN" altLang="en-US" b="1" dirty="0">
                <a:solidFill>
                  <a:srgbClr val="3333FF"/>
                </a:solidFill>
                <a:latin typeface="Times New Roman" panose="02020603050405020304" pitchFamily="18" charset="0"/>
                <a:cs typeface="Times New Roman" panose="02020603050405020304" pitchFamily="18" charset="0"/>
              </a:rPr>
              <a:t>一电子电路</a:t>
            </a:r>
            <a:r>
              <a:rPr lang="en-US" altLang="zh-CN" b="1" dirty="0">
                <a:solidFill>
                  <a:srgbClr val="3333FF"/>
                </a:solidFill>
                <a:latin typeface="Times New Roman" panose="02020603050405020304" pitchFamily="18" charset="0"/>
                <a:cs typeface="Times New Roman" panose="02020603050405020304" pitchFamily="18" charset="0"/>
              </a:rPr>
              <a:t>(</a:t>
            </a:r>
            <a:r>
              <a:rPr lang="zh-CN" altLang="en-US" b="1" dirty="0">
                <a:solidFill>
                  <a:srgbClr val="3333FF"/>
                </a:solidFill>
                <a:latin typeface="Times New Roman" panose="02020603050405020304" pitchFamily="18" charset="0"/>
                <a:cs typeface="Times New Roman" panose="02020603050405020304" pitchFamily="18" charset="0"/>
              </a:rPr>
              <a:t>以</a:t>
            </a:r>
            <a:r>
              <a:rPr lang="en-US" altLang="zh-CN" b="1" dirty="0">
                <a:solidFill>
                  <a:srgbClr val="3333FF"/>
                </a:solidFill>
                <a:latin typeface="Times New Roman" panose="02020603050405020304" pitchFamily="18" charset="0"/>
                <a:cs typeface="Times New Roman" panose="02020603050405020304" pitchFamily="18" charset="0"/>
              </a:rPr>
              <a:t>IC</a:t>
            </a:r>
            <a:r>
              <a:rPr lang="zh-CN" altLang="en-US" b="1" dirty="0">
                <a:solidFill>
                  <a:srgbClr val="3333FF"/>
                </a:solidFill>
                <a:latin typeface="Times New Roman" panose="02020603050405020304" pitchFamily="18" charset="0"/>
                <a:cs typeface="Times New Roman" panose="02020603050405020304" pitchFamily="18" charset="0"/>
              </a:rPr>
              <a:t>芯片或接口板形式出现 </a:t>
            </a:r>
            <a:r>
              <a:rPr lang="en-US" altLang="zh-CN" b="1" dirty="0">
                <a:solidFill>
                  <a:srgbClr val="3333FF"/>
                </a:solidFill>
                <a:latin typeface="Times New Roman" panose="02020603050405020304" pitchFamily="18" charset="0"/>
                <a:cs typeface="Times New Roman" panose="02020603050405020304" pitchFamily="18" charset="0"/>
              </a:rPr>
              <a:t>)</a:t>
            </a:r>
            <a:r>
              <a:rPr lang="zh-CN" altLang="en-US" b="1" dirty="0">
                <a:solidFill>
                  <a:srgbClr val="3333FF"/>
                </a:solidFill>
                <a:latin typeface="Times New Roman" panose="02020603050405020304" pitchFamily="18" charset="0"/>
                <a:cs typeface="Times New Roman" panose="02020603050405020304" pitchFamily="18" charset="0"/>
              </a:rPr>
              <a:t>，其内有若干专用寄存器和相应的控制逻辑电路构成。它是</a:t>
            </a:r>
            <a:r>
              <a:rPr lang="en-US" altLang="zh-CN" b="1" dirty="0">
                <a:solidFill>
                  <a:srgbClr val="3333FF"/>
                </a:solidFill>
                <a:latin typeface="Times New Roman" panose="02020603050405020304" pitchFamily="18" charset="0"/>
                <a:cs typeface="Times New Roman" panose="02020603050405020304" pitchFamily="18" charset="0"/>
              </a:rPr>
              <a:t>CPU</a:t>
            </a:r>
            <a:r>
              <a:rPr lang="zh-CN" altLang="en-US" b="1" dirty="0">
                <a:solidFill>
                  <a:srgbClr val="3333FF"/>
                </a:solidFill>
                <a:latin typeface="Times New Roman" panose="02020603050405020304" pitchFamily="18" charset="0"/>
                <a:cs typeface="Times New Roman" panose="02020603050405020304" pitchFamily="18" charset="0"/>
              </a:rPr>
              <a:t>和</a:t>
            </a:r>
            <a:r>
              <a:rPr lang="en-US" altLang="zh-CN" b="1" dirty="0">
                <a:solidFill>
                  <a:srgbClr val="3333FF"/>
                </a:solidFill>
                <a:latin typeface="Times New Roman" panose="02020603050405020304" pitchFamily="18" charset="0"/>
                <a:cs typeface="Times New Roman" panose="02020603050405020304" pitchFamily="18" charset="0"/>
              </a:rPr>
              <a:t>I/O</a:t>
            </a:r>
            <a:r>
              <a:rPr lang="zh-CN" altLang="en-US" b="1" dirty="0">
                <a:solidFill>
                  <a:srgbClr val="3333FF"/>
                </a:solidFill>
                <a:latin typeface="Times New Roman" panose="02020603050405020304" pitchFamily="18" charset="0"/>
                <a:cs typeface="Times New Roman" panose="02020603050405020304" pitchFamily="18" charset="0"/>
              </a:rPr>
              <a:t>设备之间交换信息的媒介和桥梁。</a:t>
            </a:r>
            <a:endParaRPr lang="en-US" altLang="zh-CN" dirty="0" smtClean="0">
              <a:solidFill>
                <a:srgbClr val="008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grpSp>
        <p:nvGrpSpPr>
          <p:cNvPr id="5" name="Group 3"/>
          <p:cNvGrpSpPr/>
          <p:nvPr/>
        </p:nvGrpSpPr>
        <p:grpSpPr bwMode="auto">
          <a:xfrm>
            <a:off x="1115616" y="3212975"/>
            <a:ext cx="6730752" cy="2884277"/>
            <a:chOff x="624" y="1872"/>
            <a:chExt cx="4512" cy="2160"/>
          </a:xfrm>
        </p:grpSpPr>
        <p:sp>
          <p:nvSpPr>
            <p:cNvPr id="6" name="Rectangle 4"/>
            <p:cNvSpPr>
              <a:spLocks noChangeArrowheads="1"/>
            </p:cNvSpPr>
            <p:nvPr/>
          </p:nvSpPr>
          <p:spPr bwMode="auto">
            <a:xfrm>
              <a:off x="624" y="1920"/>
              <a:ext cx="864" cy="2112"/>
            </a:xfrm>
            <a:prstGeom prst="rect">
              <a:avLst/>
            </a:prstGeom>
            <a:solidFill>
              <a:srgbClr val="FFCC99"/>
            </a:solidFill>
            <a:ln w="9525">
              <a:solidFill>
                <a:srgbClr val="000000"/>
              </a:solidFill>
              <a:miter lim="800000"/>
            </a:ln>
          </p:spPr>
          <p:txBody>
            <a:bodyPr wrap="none" anchor="ctr"/>
            <a:lstStyle/>
            <a:p>
              <a:endParaRPr lang="zh-CN" altLang="en-US">
                <a:latin typeface="Calibri" pitchFamily="34" charset="0"/>
              </a:endParaRPr>
            </a:p>
          </p:txBody>
        </p:sp>
        <p:sp>
          <p:nvSpPr>
            <p:cNvPr id="7" name="Rectangle 5"/>
            <p:cNvSpPr>
              <a:spLocks noChangeArrowheads="1"/>
            </p:cNvSpPr>
            <p:nvPr/>
          </p:nvSpPr>
          <p:spPr bwMode="auto">
            <a:xfrm>
              <a:off x="2400" y="2016"/>
              <a:ext cx="864" cy="1968"/>
            </a:xfrm>
            <a:prstGeom prst="rect">
              <a:avLst/>
            </a:prstGeom>
            <a:solidFill>
              <a:srgbClr val="FFFF99"/>
            </a:solidFill>
            <a:ln w="9525">
              <a:solidFill>
                <a:schemeClr val="tx1"/>
              </a:solidFill>
              <a:miter lim="800000"/>
            </a:ln>
          </p:spPr>
          <p:txBody>
            <a:bodyPr wrap="none" anchor="ctr"/>
            <a:lstStyle/>
            <a:p>
              <a:endParaRPr lang="zh-CN" altLang="en-US">
                <a:latin typeface="Calibri" pitchFamily="34" charset="0"/>
              </a:endParaRPr>
            </a:p>
          </p:txBody>
        </p:sp>
        <p:sp>
          <p:nvSpPr>
            <p:cNvPr id="8" name="Rectangle 6"/>
            <p:cNvSpPr>
              <a:spLocks noChangeArrowheads="1"/>
            </p:cNvSpPr>
            <p:nvPr/>
          </p:nvSpPr>
          <p:spPr bwMode="auto">
            <a:xfrm>
              <a:off x="4368" y="1968"/>
              <a:ext cx="768" cy="2064"/>
            </a:xfrm>
            <a:prstGeom prst="rect">
              <a:avLst/>
            </a:prstGeom>
            <a:solidFill>
              <a:srgbClr val="99CCFF"/>
            </a:solidFill>
            <a:ln w="9525">
              <a:solidFill>
                <a:schemeClr val="tx1"/>
              </a:solidFill>
              <a:miter lim="800000"/>
            </a:ln>
          </p:spPr>
          <p:txBody>
            <a:bodyPr wrap="none" anchor="ctr"/>
            <a:lstStyle/>
            <a:p>
              <a:endParaRPr lang="zh-CN" altLang="en-US">
                <a:latin typeface="Calibri" pitchFamily="34" charset="0"/>
              </a:endParaRPr>
            </a:p>
          </p:txBody>
        </p:sp>
        <p:sp>
          <p:nvSpPr>
            <p:cNvPr id="9" name="Line 7"/>
            <p:cNvSpPr>
              <a:spLocks noChangeShapeType="1"/>
            </p:cNvSpPr>
            <p:nvPr/>
          </p:nvSpPr>
          <p:spPr bwMode="auto">
            <a:xfrm>
              <a:off x="1488" y="2448"/>
              <a:ext cx="912" cy="1"/>
            </a:xfrm>
            <a:prstGeom prst="line">
              <a:avLst/>
            </a:prstGeom>
            <a:noFill/>
            <a:ln w="76200">
              <a:solidFill>
                <a:srgbClr val="000000"/>
              </a:solidFill>
              <a:miter lim="800000"/>
              <a:tailEnd type="triangle" w="med" len="med"/>
            </a:ln>
          </p:spPr>
          <p:txBody>
            <a:bodyPr wrap="none"/>
            <a:lstStyle/>
            <a:p>
              <a:endParaRPr lang="zh-CN" altLang="en-US"/>
            </a:p>
          </p:txBody>
        </p:sp>
        <p:sp>
          <p:nvSpPr>
            <p:cNvPr id="10" name="AutoShape 8"/>
            <p:cNvSpPr>
              <a:spLocks noChangeArrowheads="1"/>
            </p:cNvSpPr>
            <p:nvPr/>
          </p:nvSpPr>
          <p:spPr bwMode="auto">
            <a:xfrm>
              <a:off x="1488" y="2832"/>
              <a:ext cx="912" cy="144"/>
            </a:xfrm>
            <a:prstGeom prst="leftRightArrow">
              <a:avLst>
                <a:gd name="adj1" fmla="val 50000"/>
                <a:gd name="adj2" fmla="val 126667"/>
              </a:avLst>
            </a:prstGeom>
            <a:solidFill>
              <a:srgbClr val="FF9900"/>
            </a:solidFill>
            <a:ln w="9525">
              <a:solidFill>
                <a:schemeClr val="tx1"/>
              </a:solidFill>
              <a:miter lim="800000"/>
            </a:ln>
          </p:spPr>
          <p:txBody>
            <a:bodyPr wrap="none" anchor="ctr"/>
            <a:lstStyle/>
            <a:p>
              <a:endParaRPr lang="zh-CN" altLang="en-US">
                <a:latin typeface="Calibri" pitchFamily="34" charset="0"/>
              </a:endParaRPr>
            </a:p>
          </p:txBody>
        </p:sp>
        <p:sp>
          <p:nvSpPr>
            <p:cNvPr id="11" name="Line 9"/>
            <p:cNvSpPr>
              <a:spLocks noChangeShapeType="1"/>
            </p:cNvSpPr>
            <p:nvPr/>
          </p:nvSpPr>
          <p:spPr bwMode="auto">
            <a:xfrm>
              <a:off x="1536" y="3600"/>
              <a:ext cx="864" cy="1"/>
            </a:xfrm>
            <a:prstGeom prst="line">
              <a:avLst/>
            </a:prstGeom>
            <a:noFill/>
            <a:ln w="76200">
              <a:solidFill>
                <a:srgbClr val="993300"/>
              </a:solidFill>
              <a:miter lim="800000"/>
              <a:tailEnd type="triangle" w="med" len="med"/>
            </a:ln>
          </p:spPr>
          <p:txBody>
            <a:bodyPr wrap="none"/>
            <a:lstStyle/>
            <a:p>
              <a:endParaRPr lang="zh-CN" altLang="en-US"/>
            </a:p>
          </p:txBody>
        </p:sp>
        <p:sp>
          <p:nvSpPr>
            <p:cNvPr id="12" name="AutoShape 10"/>
            <p:cNvSpPr>
              <a:spLocks noChangeArrowheads="1"/>
            </p:cNvSpPr>
            <p:nvPr/>
          </p:nvSpPr>
          <p:spPr bwMode="auto">
            <a:xfrm>
              <a:off x="3264" y="2359"/>
              <a:ext cx="1104" cy="144"/>
            </a:xfrm>
            <a:prstGeom prst="leftRightArrow">
              <a:avLst>
                <a:gd name="adj1" fmla="val 50000"/>
                <a:gd name="adj2" fmla="val 153333"/>
              </a:avLst>
            </a:prstGeom>
            <a:solidFill>
              <a:srgbClr val="FF9900"/>
            </a:solidFill>
            <a:ln w="9525">
              <a:solidFill>
                <a:schemeClr val="tx1"/>
              </a:solidFill>
              <a:miter lim="800000"/>
            </a:ln>
          </p:spPr>
          <p:txBody>
            <a:bodyPr wrap="none" anchor="ctr"/>
            <a:lstStyle/>
            <a:p>
              <a:endParaRPr lang="zh-CN" altLang="en-US">
                <a:latin typeface="Calibri" pitchFamily="34" charset="0"/>
              </a:endParaRPr>
            </a:p>
          </p:txBody>
        </p:sp>
        <p:sp>
          <p:nvSpPr>
            <p:cNvPr id="13" name="Line 11"/>
            <p:cNvSpPr>
              <a:spLocks noChangeShapeType="1"/>
            </p:cNvSpPr>
            <p:nvPr/>
          </p:nvSpPr>
          <p:spPr bwMode="auto">
            <a:xfrm>
              <a:off x="3264" y="3023"/>
              <a:ext cx="1104" cy="1"/>
            </a:xfrm>
            <a:prstGeom prst="line">
              <a:avLst/>
            </a:prstGeom>
            <a:noFill/>
            <a:ln w="76200">
              <a:solidFill>
                <a:srgbClr val="333399"/>
              </a:solidFill>
              <a:miter lim="800000"/>
              <a:tailEnd type="triangle" w="med" len="med"/>
            </a:ln>
          </p:spPr>
          <p:txBody>
            <a:bodyPr wrap="none"/>
            <a:lstStyle/>
            <a:p>
              <a:endParaRPr lang="zh-CN" altLang="en-US"/>
            </a:p>
          </p:txBody>
        </p:sp>
        <p:sp>
          <p:nvSpPr>
            <p:cNvPr id="14" name="Line 12"/>
            <p:cNvSpPr>
              <a:spLocks noChangeShapeType="1"/>
            </p:cNvSpPr>
            <p:nvPr/>
          </p:nvSpPr>
          <p:spPr bwMode="auto">
            <a:xfrm flipH="1">
              <a:off x="3264" y="3552"/>
              <a:ext cx="1104" cy="1"/>
            </a:xfrm>
            <a:prstGeom prst="line">
              <a:avLst/>
            </a:prstGeom>
            <a:noFill/>
            <a:ln w="76200">
              <a:solidFill>
                <a:srgbClr val="008000"/>
              </a:solidFill>
              <a:miter lim="800000"/>
              <a:tailEnd type="triangle" w="med" len="med"/>
            </a:ln>
          </p:spPr>
          <p:txBody>
            <a:bodyPr wrap="none"/>
            <a:lstStyle/>
            <a:p>
              <a:endParaRPr lang="zh-CN" altLang="en-US"/>
            </a:p>
          </p:txBody>
        </p:sp>
        <p:sp>
          <p:nvSpPr>
            <p:cNvPr id="15" name="Rectangle 13"/>
            <p:cNvSpPr>
              <a:spLocks noChangeArrowheads="1"/>
            </p:cNvSpPr>
            <p:nvPr/>
          </p:nvSpPr>
          <p:spPr bwMode="auto">
            <a:xfrm>
              <a:off x="3072" y="2256"/>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6" name="Rectangle 14"/>
            <p:cNvSpPr>
              <a:spLocks noChangeArrowheads="1"/>
            </p:cNvSpPr>
            <p:nvPr/>
          </p:nvSpPr>
          <p:spPr bwMode="auto">
            <a:xfrm>
              <a:off x="3072" y="3456"/>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7" name="Rectangle 15"/>
            <p:cNvSpPr>
              <a:spLocks noChangeArrowheads="1"/>
            </p:cNvSpPr>
            <p:nvPr/>
          </p:nvSpPr>
          <p:spPr bwMode="auto">
            <a:xfrm>
              <a:off x="3072" y="2832"/>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8" name="Text Box 16"/>
            <p:cNvSpPr txBox="1">
              <a:spLocks noChangeArrowheads="1"/>
            </p:cNvSpPr>
            <p:nvPr/>
          </p:nvSpPr>
          <p:spPr bwMode="auto">
            <a:xfrm>
              <a:off x="1721" y="2087"/>
              <a:ext cx="624" cy="327"/>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AB</a:t>
              </a:r>
            </a:p>
          </p:txBody>
        </p:sp>
        <p:sp>
          <p:nvSpPr>
            <p:cNvPr id="19" name="Text Box 17"/>
            <p:cNvSpPr txBox="1">
              <a:spLocks noChangeArrowheads="1"/>
            </p:cNvSpPr>
            <p:nvPr/>
          </p:nvSpPr>
          <p:spPr bwMode="auto">
            <a:xfrm>
              <a:off x="1704" y="2574"/>
              <a:ext cx="528" cy="327"/>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DB</a:t>
              </a:r>
            </a:p>
          </p:txBody>
        </p:sp>
        <p:sp>
          <p:nvSpPr>
            <p:cNvPr id="20" name="Text Box 18"/>
            <p:cNvSpPr txBox="1">
              <a:spLocks noChangeArrowheads="1"/>
            </p:cNvSpPr>
            <p:nvPr/>
          </p:nvSpPr>
          <p:spPr bwMode="auto">
            <a:xfrm>
              <a:off x="1721" y="3280"/>
              <a:ext cx="432" cy="327"/>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CB</a:t>
              </a:r>
            </a:p>
          </p:txBody>
        </p:sp>
        <p:sp>
          <p:nvSpPr>
            <p:cNvPr id="21" name="Text Box 19"/>
            <p:cNvSpPr txBox="1">
              <a:spLocks noChangeArrowheads="1"/>
            </p:cNvSpPr>
            <p:nvPr/>
          </p:nvSpPr>
          <p:spPr bwMode="auto">
            <a:xfrm>
              <a:off x="756" y="2784"/>
              <a:ext cx="672" cy="327"/>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CPU</a:t>
              </a:r>
            </a:p>
          </p:txBody>
        </p:sp>
        <p:sp>
          <p:nvSpPr>
            <p:cNvPr id="22" name="Text Box 20"/>
            <p:cNvSpPr txBox="1">
              <a:spLocks noChangeArrowheads="1"/>
            </p:cNvSpPr>
            <p:nvPr/>
          </p:nvSpPr>
          <p:spPr bwMode="auto">
            <a:xfrm>
              <a:off x="2496" y="2640"/>
              <a:ext cx="528" cy="1000"/>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I/O</a:t>
              </a:r>
            </a:p>
            <a:p>
              <a:pPr>
                <a:spcBef>
                  <a:spcPct val="50000"/>
                </a:spcBef>
              </a:pPr>
              <a:r>
                <a:rPr kumimoji="1" lang="zh-CN" altLang="en-US" sz="2800" b="1" dirty="0">
                  <a:solidFill>
                    <a:srgbClr val="000000"/>
                  </a:solidFill>
                  <a:latin typeface="Calibri" pitchFamily="34" charset="0"/>
                </a:rPr>
                <a:t>接口</a:t>
              </a:r>
            </a:p>
          </p:txBody>
        </p:sp>
        <p:sp>
          <p:nvSpPr>
            <p:cNvPr id="23" name="Text Box 21"/>
            <p:cNvSpPr txBox="1">
              <a:spLocks noChangeArrowheads="1"/>
            </p:cNvSpPr>
            <p:nvPr/>
          </p:nvSpPr>
          <p:spPr bwMode="auto">
            <a:xfrm>
              <a:off x="4464" y="2496"/>
              <a:ext cx="576" cy="1135"/>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I/O</a:t>
              </a:r>
            </a:p>
            <a:p>
              <a:pPr>
                <a:spcBef>
                  <a:spcPct val="50000"/>
                </a:spcBef>
              </a:pPr>
              <a:r>
                <a:rPr kumimoji="1" lang="zh-CN" altLang="en-US" sz="2800" b="1">
                  <a:solidFill>
                    <a:srgbClr val="000000"/>
                  </a:solidFill>
                  <a:latin typeface="Calibri" pitchFamily="34" charset="0"/>
                </a:rPr>
                <a:t>设备</a:t>
              </a:r>
            </a:p>
            <a:p>
              <a:pPr>
                <a:spcBef>
                  <a:spcPct val="50000"/>
                </a:spcBef>
              </a:pPr>
              <a:r>
                <a:rPr kumimoji="1" lang="zh-CN" altLang="en-US" sz="2800" b="1">
                  <a:solidFill>
                    <a:srgbClr val="000000"/>
                  </a:solidFill>
                  <a:latin typeface="Calibri" pitchFamily="34" charset="0"/>
                </a:rPr>
                <a:t>   </a:t>
              </a:r>
            </a:p>
          </p:txBody>
        </p:sp>
        <p:sp>
          <p:nvSpPr>
            <p:cNvPr id="24" name="Line 22"/>
            <p:cNvSpPr>
              <a:spLocks noChangeShapeType="1"/>
            </p:cNvSpPr>
            <p:nvPr/>
          </p:nvSpPr>
          <p:spPr bwMode="auto">
            <a:xfrm flipV="1">
              <a:off x="3216" y="2160"/>
              <a:ext cx="336" cy="288"/>
            </a:xfrm>
            <a:prstGeom prst="line">
              <a:avLst/>
            </a:prstGeom>
            <a:noFill/>
            <a:ln w="38100">
              <a:solidFill>
                <a:srgbClr val="000000"/>
              </a:solidFill>
              <a:miter lim="800000"/>
            </a:ln>
          </p:spPr>
          <p:txBody>
            <a:bodyPr wrap="none"/>
            <a:lstStyle/>
            <a:p>
              <a:endParaRPr lang="zh-CN" altLang="en-US"/>
            </a:p>
          </p:txBody>
        </p:sp>
        <p:sp>
          <p:nvSpPr>
            <p:cNvPr id="25" name="Line 23"/>
            <p:cNvSpPr>
              <a:spLocks noChangeShapeType="1"/>
            </p:cNvSpPr>
            <p:nvPr/>
          </p:nvSpPr>
          <p:spPr bwMode="auto">
            <a:xfrm flipV="1">
              <a:off x="3216" y="2160"/>
              <a:ext cx="384" cy="816"/>
            </a:xfrm>
            <a:prstGeom prst="line">
              <a:avLst/>
            </a:prstGeom>
            <a:noFill/>
            <a:ln w="38100">
              <a:solidFill>
                <a:srgbClr val="000000"/>
              </a:solidFill>
              <a:miter lim="800000"/>
            </a:ln>
          </p:spPr>
          <p:txBody>
            <a:bodyPr wrap="none"/>
            <a:lstStyle/>
            <a:p>
              <a:endParaRPr lang="zh-CN" altLang="en-US"/>
            </a:p>
          </p:txBody>
        </p:sp>
        <p:sp>
          <p:nvSpPr>
            <p:cNvPr id="26" name="Line 24"/>
            <p:cNvSpPr>
              <a:spLocks noChangeShapeType="1"/>
            </p:cNvSpPr>
            <p:nvPr/>
          </p:nvSpPr>
          <p:spPr bwMode="auto">
            <a:xfrm flipV="1">
              <a:off x="3216" y="2160"/>
              <a:ext cx="384" cy="1440"/>
            </a:xfrm>
            <a:prstGeom prst="line">
              <a:avLst/>
            </a:prstGeom>
            <a:noFill/>
            <a:ln w="38100">
              <a:solidFill>
                <a:srgbClr val="000000"/>
              </a:solidFill>
              <a:miter lim="800000"/>
            </a:ln>
          </p:spPr>
          <p:txBody>
            <a:bodyPr wrap="none"/>
            <a:lstStyle/>
            <a:p>
              <a:endParaRPr lang="zh-CN" altLang="en-US"/>
            </a:p>
          </p:txBody>
        </p:sp>
        <p:sp>
          <p:nvSpPr>
            <p:cNvPr id="27" name="Text Box 25"/>
            <p:cNvSpPr txBox="1">
              <a:spLocks noChangeArrowheads="1"/>
            </p:cNvSpPr>
            <p:nvPr/>
          </p:nvSpPr>
          <p:spPr bwMode="auto">
            <a:xfrm>
              <a:off x="3504" y="1872"/>
              <a:ext cx="624" cy="327"/>
            </a:xfrm>
            <a:prstGeom prst="rect">
              <a:avLst/>
            </a:prstGeom>
            <a:noFill/>
            <a:ln w="9525">
              <a:noFill/>
              <a:miter lim="800000"/>
            </a:ln>
          </p:spPr>
          <p:txBody>
            <a:bodyPr>
              <a:spAutoFit/>
            </a:bodyPr>
            <a:lstStyle/>
            <a:p>
              <a:pPr>
                <a:spcBef>
                  <a:spcPct val="50000"/>
                </a:spcBef>
              </a:pPr>
              <a:r>
                <a:rPr kumimoji="1" lang="zh-CN" altLang="en-US" sz="2800" b="1">
                  <a:solidFill>
                    <a:srgbClr val="000000"/>
                  </a:solidFill>
                  <a:latin typeface="Calibri" pitchFamily="34" charset="0"/>
                </a:rPr>
                <a:t>端口</a:t>
              </a:r>
            </a:p>
          </p:txBody>
        </p:sp>
        <p:sp>
          <p:nvSpPr>
            <p:cNvPr id="28" name="Text Box 26"/>
            <p:cNvSpPr txBox="1">
              <a:spLocks noChangeArrowheads="1"/>
            </p:cNvSpPr>
            <p:nvPr/>
          </p:nvSpPr>
          <p:spPr bwMode="auto">
            <a:xfrm>
              <a:off x="3600" y="2087"/>
              <a:ext cx="624" cy="327"/>
            </a:xfrm>
            <a:prstGeom prst="rect">
              <a:avLst/>
            </a:prstGeom>
            <a:noFill/>
            <a:ln w="9525">
              <a:noFill/>
              <a:miter lim="800000"/>
            </a:ln>
          </p:spPr>
          <p:txBody>
            <a:bodyPr>
              <a:spAutoFit/>
            </a:bodyPr>
            <a:lstStyle/>
            <a:p>
              <a:pPr>
                <a:spcBef>
                  <a:spcPct val="50000"/>
                </a:spcBef>
              </a:pPr>
              <a:r>
                <a:rPr kumimoji="1" lang="zh-CN" altLang="en-US" sz="2800" b="1">
                  <a:solidFill>
                    <a:srgbClr val="000000"/>
                  </a:solidFill>
                  <a:latin typeface="Calibri" pitchFamily="34" charset="0"/>
                </a:rPr>
                <a:t>数据</a:t>
              </a:r>
            </a:p>
          </p:txBody>
        </p:sp>
        <p:sp>
          <p:nvSpPr>
            <p:cNvPr id="29" name="Text Box 27"/>
            <p:cNvSpPr txBox="1">
              <a:spLocks noChangeArrowheads="1"/>
            </p:cNvSpPr>
            <p:nvPr/>
          </p:nvSpPr>
          <p:spPr bwMode="auto">
            <a:xfrm>
              <a:off x="3600" y="2688"/>
              <a:ext cx="768" cy="392"/>
            </a:xfrm>
            <a:prstGeom prst="rect">
              <a:avLst/>
            </a:prstGeom>
            <a:noFill/>
            <a:ln w="9525">
              <a:noFill/>
              <a:miter lim="800000"/>
            </a:ln>
          </p:spPr>
          <p:txBody>
            <a:bodyPr wrap="square">
              <a:spAutoFit/>
            </a:bodyPr>
            <a:lstStyle/>
            <a:p>
              <a:pPr>
                <a:spcBef>
                  <a:spcPct val="50000"/>
                </a:spcBef>
              </a:pPr>
              <a:r>
                <a:rPr kumimoji="1" lang="zh-CN" altLang="en-US" sz="2800" b="1" dirty="0">
                  <a:solidFill>
                    <a:srgbClr val="000000"/>
                  </a:solidFill>
                  <a:latin typeface="Calibri" pitchFamily="34" charset="0"/>
                </a:rPr>
                <a:t>控制</a:t>
              </a:r>
            </a:p>
          </p:txBody>
        </p:sp>
        <p:sp>
          <p:nvSpPr>
            <p:cNvPr id="30" name="Rectangle 28"/>
            <p:cNvSpPr>
              <a:spLocks noChangeArrowheads="1"/>
            </p:cNvSpPr>
            <p:nvPr/>
          </p:nvSpPr>
          <p:spPr bwMode="auto">
            <a:xfrm>
              <a:off x="3600" y="3222"/>
              <a:ext cx="606" cy="327"/>
            </a:xfrm>
            <a:prstGeom prst="rect">
              <a:avLst/>
            </a:prstGeom>
            <a:noFill/>
            <a:ln w="9525">
              <a:noFill/>
              <a:miter lim="800000"/>
            </a:ln>
          </p:spPr>
          <p:txBody>
            <a:bodyPr>
              <a:spAutoFit/>
            </a:bodyPr>
            <a:lstStyle/>
            <a:p>
              <a:r>
                <a:rPr kumimoji="1" lang="zh-CN" altLang="en-US" sz="2800" b="1">
                  <a:solidFill>
                    <a:srgbClr val="000000"/>
                  </a:solidFill>
                  <a:latin typeface="Calibri" pitchFamily="34" charset="0"/>
                </a:rPr>
                <a:t>状态</a:t>
              </a:r>
            </a:p>
          </p:txBody>
        </p:sp>
      </p:grpSp>
    </p:spTree>
    <p:extLst>
      <p:ext uri="{BB962C8B-B14F-4D97-AF65-F5344CB8AC3E}">
        <p14:creationId xmlns:p14="http://schemas.microsoft.com/office/powerpoint/2010/main" val="30267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z="3200" dirty="0">
                <a:latin typeface="Times New Roman" panose="02020603050405020304" pitchFamily="18" charset="0"/>
              </a:rPr>
              <a:t>6. 复位功能 </a:t>
            </a:r>
          </a:p>
        </p:txBody>
      </p:sp>
      <p:sp>
        <p:nvSpPr>
          <p:cNvPr id="118787" name="Rectangle 3"/>
          <p:cNvSpPr>
            <a:spLocks noGrp="1" noChangeArrowheads="1"/>
          </p:cNvSpPr>
          <p:nvPr>
            <p:ph type="body" idx="1"/>
          </p:nvPr>
        </p:nvSpPr>
        <p:spPr/>
        <p:txBody>
          <a:bodyPr/>
          <a:lstStyle/>
          <a:p>
            <a:r>
              <a:rPr lang="zh-CN" altLang="en-US" sz="2600">
                <a:latin typeface="宋体" panose="02010600030101010101" pitchFamily="2" charset="-122"/>
              </a:rPr>
              <a:t>能接收复位信号，使接口本身及所连外设重新启动。</a:t>
            </a:r>
            <a:endParaRPr lang="en-US" altLang="zh-CN" sz="2600">
              <a:latin typeface="宋体" panose="02010600030101010101" pitchFamily="2" charset="-122"/>
            </a:endParaRPr>
          </a:p>
        </p:txBody>
      </p:sp>
    </p:spTree>
    <p:extLst>
      <p:ext uri="{BB962C8B-B14F-4D97-AF65-F5344CB8AC3E}">
        <p14:creationId xmlns:p14="http://schemas.microsoft.com/office/powerpoint/2010/main" val="42042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a:latin typeface="Times New Roman" panose="02020603050405020304" pitchFamily="18" charset="0"/>
              </a:rPr>
              <a:t>7. 可编程功能 </a:t>
            </a:r>
          </a:p>
        </p:txBody>
      </p:sp>
      <p:sp>
        <p:nvSpPr>
          <p:cNvPr id="119811" name="Rectangle 3"/>
          <p:cNvSpPr>
            <a:spLocks noGrp="1" noChangeArrowheads="1"/>
          </p:cNvSpPr>
          <p:nvPr>
            <p:ph type="body" idx="1"/>
          </p:nvPr>
        </p:nvSpPr>
        <p:spPr/>
        <p:txBody>
          <a:bodyPr/>
          <a:lstStyle/>
          <a:p>
            <a:pPr>
              <a:buSzTx/>
              <a:buFont typeface="Wingdings" panose="05000000000000000000" pitchFamily="2" charset="2"/>
              <a:buChar char="§"/>
            </a:pPr>
            <a:r>
              <a:rPr lang="zh-CN" altLang="en-US" sz="2600">
                <a:latin typeface="宋体" panose="02010600030101010101" pitchFamily="2" charset="-122"/>
              </a:rPr>
              <a:t>可以用软件使其工作于不同的方式 </a:t>
            </a:r>
          </a:p>
          <a:p>
            <a:pPr>
              <a:buSzTx/>
              <a:buFont typeface="Wingdings" panose="05000000000000000000" pitchFamily="2" charset="2"/>
              <a:buChar char="§"/>
            </a:pPr>
            <a:r>
              <a:rPr lang="zh-CN" altLang="en-US" sz="2600">
                <a:latin typeface="宋体" panose="02010600030101010101" pitchFamily="2" charset="-122"/>
              </a:rPr>
              <a:t>用软件来设置控制信号 </a:t>
            </a:r>
          </a:p>
        </p:txBody>
      </p:sp>
    </p:spTree>
    <p:extLst>
      <p:ext uri="{BB962C8B-B14F-4D97-AF65-F5344CB8AC3E}">
        <p14:creationId xmlns:p14="http://schemas.microsoft.com/office/powerpoint/2010/main" val="227880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latin typeface="Times New Roman" panose="02020603050405020304" pitchFamily="18" charset="0"/>
              </a:rPr>
              <a:t>8. 错误检测功能 </a:t>
            </a:r>
          </a:p>
        </p:txBody>
      </p:sp>
      <p:sp>
        <p:nvSpPr>
          <p:cNvPr id="120835" name="Rectangle 3"/>
          <p:cNvSpPr>
            <a:spLocks noGrp="1" noChangeArrowheads="1"/>
          </p:cNvSpPr>
          <p:nvPr>
            <p:ph type="body" idx="1"/>
          </p:nvPr>
        </p:nvSpPr>
        <p:spPr/>
        <p:txBody>
          <a:bodyPr/>
          <a:lstStyle/>
          <a:p>
            <a:pPr>
              <a:buFont typeface="Wingdings" panose="05000000000000000000" pitchFamily="2" charset="2"/>
              <a:buNone/>
            </a:pPr>
            <a:r>
              <a:rPr lang="zh-CN" altLang="en-US" sz="2600">
                <a:latin typeface="宋体" panose="02010600030101010101" pitchFamily="2" charset="-122"/>
              </a:rPr>
              <a:t>当前多数可编程接口芯片能检测下列两类错误： </a:t>
            </a:r>
          </a:p>
          <a:p>
            <a:pPr>
              <a:buSzTx/>
              <a:buFont typeface="Wingdings" panose="05000000000000000000" pitchFamily="2" charset="2"/>
              <a:buChar char="§"/>
            </a:pPr>
            <a:r>
              <a:rPr lang="zh-CN" altLang="en-US" sz="2600">
                <a:solidFill>
                  <a:srgbClr val="0000FF"/>
                </a:solidFill>
                <a:latin typeface="宋体" panose="02010600030101010101" pitchFamily="2" charset="-122"/>
              </a:rPr>
              <a:t>传输错误：接口与设备之间的连线受到各种干扰</a:t>
            </a:r>
          </a:p>
          <a:p>
            <a:pPr>
              <a:buSzTx/>
              <a:buFont typeface="Wingdings" panose="05000000000000000000" pitchFamily="2" charset="2"/>
              <a:buNone/>
            </a:pPr>
            <a:r>
              <a:rPr lang="zh-CN" altLang="en-US" sz="2600">
                <a:solidFill>
                  <a:srgbClr val="0000FF"/>
                </a:solidFill>
                <a:latin typeface="宋体" panose="02010600030101010101" pitchFamily="2" charset="-122"/>
              </a:rPr>
              <a:t>  </a:t>
            </a:r>
            <a:r>
              <a:rPr lang="zh-CN" altLang="en-US" sz="2600">
                <a:solidFill>
                  <a:srgbClr val="800000"/>
                </a:solidFill>
                <a:latin typeface="宋体" panose="02010600030101010101" pitchFamily="2" charset="-122"/>
              </a:rPr>
              <a:t>采用奇</a:t>
            </a:r>
            <a:r>
              <a:rPr lang="en-US" altLang="zh-CN" sz="2600">
                <a:solidFill>
                  <a:srgbClr val="800000"/>
                </a:solidFill>
                <a:latin typeface="宋体" panose="02010600030101010101" pitchFamily="2" charset="-122"/>
              </a:rPr>
              <a:t>/</a:t>
            </a:r>
            <a:r>
              <a:rPr lang="zh-CN" altLang="en-US" sz="2600">
                <a:solidFill>
                  <a:srgbClr val="800000"/>
                </a:solidFill>
                <a:latin typeface="宋体" panose="02010600030101010101" pitchFamily="2" charset="-122"/>
              </a:rPr>
              <a:t>偶校验对传输错误进行检测</a:t>
            </a:r>
          </a:p>
          <a:p>
            <a:pPr>
              <a:buSzTx/>
              <a:buFont typeface="Wingdings" panose="05000000000000000000" pitchFamily="2" charset="2"/>
              <a:buNone/>
            </a:pPr>
            <a:r>
              <a:rPr lang="en-US" altLang="zh-CN" sz="2600">
                <a:solidFill>
                  <a:srgbClr val="800000"/>
                </a:solidFill>
                <a:latin typeface="宋体" panose="02010600030101010101" pitchFamily="2" charset="-122"/>
              </a:rPr>
              <a:t>  </a:t>
            </a:r>
            <a:r>
              <a:rPr lang="zh-CN" altLang="en-US" sz="2600">
                <a:solidFill>
                  <a:srgbClr val="800000"/>
                </a:solidFill>
                <a:latin typeface="宋体" panose="02010600030101010101" pitchFamily="2" charset="-122"/>
              </a:rPr>
              <a:t>发现错误后对状态寄存器中的相应位置位</a:t>
            </a:r>
          </a:p>
          <a:p>
            <a:pPr>
              <a:buSzTx/>
              <a:buFont typeface="Wingdings" panose="05000000000000000000" pitchFamily="2" charset="2"/>
              <a:buChar char="§"/>
            </a:pPr>
            <a:r>
              <a:rPr lang="zh-CN" altLang="en-US" sz="2600">
                <a:solidFill>
                  <a:srgbClr val="0000FF"/>
                </a:solidFill>
                <a:latin typeface="宋体" panose="02010600030101010101" pitchFamily="2" charset="-122"/>
              </a:rPr>
              <a:t>覆盖错误：输入时，</a:t>
            </a:r>
            <a:r>
              <a:rPr lang="en-US" altLang="zh-CN" sz="2600">
                <a:solidFill>
                  <a:srgbClr val="0000FF"/>
                </a:solidFill>
              </a:rPr>
              <a:t>CPU</a:t>
            </a:r>
            <a:r>
              <a:rPr lang="zh-CN" altLang="en-US" sz="2600">
                <a:solidFill>
                  <a:srgbClr val="0000FF"/>
                </a:solidFill>
                <a:latin typeface="宋体" panose="02010600030101010101" pitchFamily="2" charset="-122"/>
              </a:rPr>
              <a:t>还没有从数据输入寄存器取走数据，输入寄存器又装上了新数据。</a:t>
            </a:r>
            <a:endParaRPr lang="zh-CN" altLang="en-US" sz="2600">
              <a:latin typeface="宋体" panose="02010600030101010101" pitchFamily="2" charset="-122"/>
            </a:endParaRPr>
          </a:p>
          <a:p>
            <a:pPr>
              <a:buSzTx/>
              <a:buFont typeface="Wingdings" panose="05000000000000000000" pitchFamily="2" charset="2"/>
              <a:buNone/>
            </a:pPr>
            <a:r>
              <a:rPr lang="zh-CN" altLang="en-US" sz="2600">
                <a:latin typeface="宋体" panose="02010600030101010101" pitchFamily="2" charset="-122"/>
              </a:rPr>
              <a:t>  </a:t>
            </a:r>
            <a:r>
              <a:rPr lang="zh-CN" altLang="en-US" sz="2600">
                <a:solidFill>
                  <a:srgbClr val="800000"/>
                </a:solidFill>
                <a:latin typeface="宋体" panose="02010600030101010101" pitchFamily="2" charset="-122"/>
              </a:rPr>
              <a:t>发现错误后对状态寄存器中的相应位置位。</a:t>
            </a:r>
            <a:r>
              <a:rPr lang="en-US" altLang="zh-CN" sz="2600">
                <a:latin typeface="宋体" panose="02010600030101010101" pitchFamily="2" charset="-122"/>
              </a:rPr>
              <a:t> </a:t>
            </a:r>
          </a:p>
        </p:txBody>
      </p:sp>
    </p:spTree>
    <p:extLst>
      <p:ext uri="{BB962C8B-B14F-4D97-AF65-F5344CB8AC3E}">
        <p14:creationId xmlns:p14="http://schemas.microsoft.com/office/powerpoint/2010/main" val="2708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anim calcmode="lin" valueType="num">
                                      <p:cBhvr additive="base">
                                        <p:cTn id="19"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 calcmode="lin" valueType="num">
                                      <p:cBhvr additive="base">
                                        <p:cTn id="25"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5" end="5"/>
                                            </p:txEl>
                                          </p:spTgt>
                                        </p:tgtEl>
                                        <p:attrNameLst>
                                          <p:attrName>style.visibility</p:attrName>
                                        </p:attrNameLst>
                                      </p:cBhvr>
                                      <p:to>
                                        <p:strVal val="visible"/>
                                      </p:to>
                                    </p:set>
                                    <p:anim calcmode="lin" valueType="num">
                                      <p:cBhvr additive="base">
                                        <p:cTn id="31"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kumimoji="1" lang="zh-CN" altLang="en-US" dirty="0">
                <a:effectLst/>
              </a:rPr>
              <a:t>接口芯片</a:t>
            </a:r>
          </a:p>
        </p:txBody>
      </p:sp>
      <p:sp>
        <p:nvSpPr>
          <p:cNvPr id="121859" name="Rectangle 3"/>
          <p:cNvSpPr>
            <a:spLocks noGrp="1" noChangeArrowheads="1"/>
          </p:cNvSpPr>
          <p:nvPr>
            <p:ph type="body" idx="1"/>
          </p:nvPr>
        </p:nvSpPr>
        <p:spPr/>
        <p:txBody>
          <a:bodyPr/>
          <a:lstStyle/>
          <a:p>
            <a:pPr>
              <a:lnSpc>
                <a:spcPct val="90000"/>
              </a:lnSpc>
            </a:pPr>
            <a:r>
              <a:rPr kumimoji="1" lang="zh-CN" altLang="en-US" sz="2800" dirty="0">
                <a:solidFill>
                  <a:srgbClr val="000000"/>
                </a:solidFill>
              </a:rPr>
              <a:t>接口电路的核心功能常被集成在一块或数块大规模集成电路芯片中，称为</a:t>
            </a:r>
            <a:r>
              <a:rPr kumimoji="1" lang="zh-CN" altLang="en-US" sz="2800" b="1" i="1" dirty="0">
                <a:solidFill>
                  <a:srgbClr val="660066"/>
                </a:solidFill>
              </a:rPr>
              <a:t>接口芯片</a:t>
            </a:r>
            <a:r>
              <a:rPr kumimoji="1" lang="zh-CN" altLang="en-US" sz="2800" dirty="0">
                <a:solidFill>
                  <a:srgbClr val="000000"/>
                </a:solidFill>
              </a:rPr>
              <a:t>。</a:t>
            </a:r>
            <a:endParaRPr kumimoji="1" lang="en-US" altLang="zh-CN" sz="2800" dirty="0">
              <a:solidFill>
                <a:srgbClr val="000000"/>
              </a:solidFill>
            </a:endParaRPr>
          </a:p>
          <a:p>
            <a:pPr lvl="1">
              <a:spcBef>
                <a:spcPct val="50000"/>
              </a:spcBef>
            </a:pPr>
            <a:r>
              <a:rPr kumimoji="1" lang="en-US" altLang="zh-CN" sz="2400" dirty="0">
                <a:solidFill>
                  <a:srgbClr val="000000"/>
                </a:solidFill>
              </a:rPr>
              <a:t>1</a:t>
            </a:r>
            <a:r>
              <a:rPr kumimoji="1" lang="zh-CN" altLang="en-US" sz="2400" dirty="0">
                <a:solidFill>
                  <a:srgbClr val="000000"/>
                </a:solidFill>
              </a:rPr>
              <a:t>）通用接口芯片：</a:t>
            </a:r>
            <a:r>
              <a:rPr kumimoji="1" lang="zh-CN" altLang="en-US" sz="2400" dirty="0"/>
              <a:t>并行接口芯片</a:t>
            </a:r>
            <a:r>
              <a:rPr kumimoji="1" lang="en-US" altLang="zh-CN" sz="2400" dirty="0"/>
              <a:t>8212</a:t>
            </a:r>
            <a:r>
              <a:rPr kumimoji="1" lang="zh-CN" altLang="en-US" sz="2400" dirty="0"/>
              <a:t>、</a:t>
            </a:r>
            <a:r>
              <a:rPr kumimoji="1" lang="en-US" altLang="zh-CN" sz="2400" dirty="0"/>
              <a:t>8255</a:t>
            </a:r>
            <a:r>
              <a:rPr kumimoji="1" lang="zh-CN" altLang="en-US" sz="2400" dirty="0"/>
              <a:t>，串行接口芯片</a:t>
            </a:r>
            <a:r>
              <a:rPr kumimoji="1" lang="en-US" altLang="zh-CN" sz="2400" dirty="0"/>
              <a:t>8250</a:t>
            </a:r>
            <a:r>
              <a:rPr kumimoji="1" lang="zh-CN" altLang="en-US" sz="2400" dirty="0"/>
              <a:t>、</a:t>
            </a:r>
            <a:r>
              <a:rPr kumimoji="1" lang="en-US" altLang="zh-CN" sz="2400" dirty="0"/>
              <a:t>8251</a:t>
            </a:r>
            <a:r>
              <a:rPr kumimoji="1" lang="zh-CN" altLang="en-US" sz="2400" dirty="0"/>
              <a:t>等</a:t>
            </a:r>
          </a:p>
          <a:p>
            <a:pPr lvl="1"/>
            <a:r>
              <a:rPr kumimoji="1" lang="en-US" altLang="zh-CN" sz="2400" dirty="0">
                <a:solidFill>
                  <a:srgbClr val="000000"/>
                </a:solidFill>
              </a:rPr>
              <a:t>2</a:t>
            </a:r>
            <a:r>
              <a:rPr kumimoji="1" lang="zh-CN" altLang="en-US" sz="2400" dirty="0">
                <a:solidFill>
                  <a:srgbClr val="000000"/>
                </a:solidFill>
              </a:rPr>
              <a:t>）面向微机的专用接口芯片：</a:t>
            </a:r>
            <a:r>
              <a:rPr kumimoji="1" lang="zh-CN" altLang="en-US" sz="2400" dirty="0"/>
              <a:t>中断控制器</a:t>
            </a:r>
            <a:r>
              <a:rPr kumimoji="1" lang="en-US" altLang="zh-CN" sz="2400" dirty="0"/>
              <a:t>8259</a:t>
            </a:r>
            <a:r>
              <a:rPr kumimoji="1" lang="zh-CN" altLang="en-US" sz="2400" dirty="0"/>
              <a:t>、</a:t>
            </a:r>
            <a:r>
              <a:rPr kumimoji="1" lang="en-US" altLang="zh-CN" sz="2400" dirty="0"/>
              <a:t>DMA</a:t>
            </a:r>
            <a:r>
              <a:rPr kumimoji="1" lang="zh-CN" altLang="en-US" sz="2400" dirty="0"/>
              <a:t>控制器</a:t>
            </a:r>
            <a:r>
              <a:rPr kumimoji="1" lang="en-US" altLang="zh-CN" sz="2400" dirty="0"/>
              <a:t>8237</a:t>
            </a:r>
            <a:r>
              <a:rPr kumimoji="1" lang="zh-CN" altLang="en-US" sz="2400" dirty="0"/>
              <a:t>、定时</a:t>
            </a:r>
            <a:r>
              <a:rPr kumimoji="1" lang="en-US" altLang="zh-CN" sz="2400" dirty="0"/>
              <a:t>/</a:t>
            </a:r>
            <a:r>
              <a:rPr kumimoji="1" lang="zh-CN" altLang="en-US" sz="2400" dirty="0"/>
              <a:t>计数器</a:t>
            </a:r>
            <a:r>
              <a:rPr kumimoji="1" lang="en-US" altLang="zh-CN" sz="2400" dirty="0"/>
              <a:t>8253/8254</a:t>
            </a:r>
            <a:r>
              <a:rPr kumimoji="1" lang="zh-CN" altLang="en-US" sz="2400" dirty="0"/>
              <a:t>等</a:t>
            </a:r>
          </a:p>
          <a:p>
            <a:pPr lvl="1"/>
            <a:r>
              <a:rPr kumimoji="1" lang="en-US" altLang="zh-CN" sz="2400" dirty="0">
                <a:solidFill>
                  <a:srgbClr val="000000"/>
                </a:solidFill>
              </a:rPr>
              <a:t>3</a:t>
            </a:r>
            <a:r>
              <a:rPr kumimoji="1" lang="zh-CN" altLang="en-US" sz="2400" dirty="0">
                <a:solidFill>
                  <a:srgbClr val="000000"/>
                </a:solidFill>
              </a:rPr>
              <a:t>）面向外设的专用接口芯片：</a:t>
            </a:r>
            <a:r>
              <a:rPr kumimoji="1" lang="en-US" altLang="zh-CN" sz="2400" dirty="0"/>
              <a:t>CRT</a:t>
            </a:r>
            <a:r>
              <a:rPr kumimoji="1" lang="zh-CN" altLang="en-US" sz="2400" dirty="0"/>
              <a:t>控制器</a:t>
            </a:r>
            <a:r>
              <a:rPr kumimoji="1" lang="en-US" altLang="zh-CN" sz="2400" dirty="0" err="1"/>
              <a:t>MC6845</a:t>
            </a:r>
            <a:r>
              <a:rPr kumimoji="1" lang="zh-CN" altLang="en-US" sz="2400" dirty="0"/>
              <a:t>、键盘接口芯片</a:t>
            </a:r>
            <a:r>
              <a:rPr kumimoji="1" lang="en-US" altLang="zh-CN" sz="2400" dirty="0"/>
              <a:t>8279</a:t>
            </a:r>
            <a:r>
              <a:rPr kumimoji="1" lang="zh-CN" altLang="en-US" sz="2400" dirty="0"/>
              <a:t>等</a:t>
            </a:r>
          </a:p>
        </p:txBody>
      </p:sp>
    </p:spTree>
    <p:extLst>
      <p:ext uri="{BB962C8B-B14F-4D97-AF65-F5344CB8AC3E}">
        <p14:creationId xmlns:p14="http://schemas.microsoft.com/office/powerpoint/2010/main" val="2033550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Effect transition="in" filter="wipe(up)">
                                      <p:cBhvr>
                                        <p:cTn id="7" dur="500"/>
                                        <p:tgtEl>
                                          <p:spTgt spid="121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1859">
                                            <p:txEl>
                                              <p:pRg st="2" end="2"/>
                                            </p:txEl>
                                          </p:spTgt>
                                        </p:tgtEl>
                                        <p:attrNameLst>
                                          <p:attrName>style.visibility</p:attrName>
                                        </p:attrNameLst>
                                      </p:cBhvr>
                                      <p:to>
                                        <p:strVal val="visible"/>
                                      </p:to>
                                    </p:set>
                                    <p:animEffect transition="in" filter="wipe(up)">
                                      <p:cBhvr>
                                        <p:cTn id="12" dur="500"/>
                                        <p:tgtEl>
                                          <p:spTgt spid="1218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1859">
                                            <p:txEl>
                                              <p:pRg st="3" end="3"/>
                                            </p:txEl>
                                          </p:spTgt>
                                        </p:tgtEl>
                                        <p:attrNameLst>
                                          <p:attrName>style.visibility</p:attrName>
                                        </p:attrNameLst>
                                      </p:cBhvr>
                                      <p:to>
                                        <p:strVal val="visible"/>
                                      </p:to>
                                    </p:set>
                                    <p:animEffect transition="in" filter="wipe(up)">
                                      <p:cBhvr>
                                        <p:cTn id="17" dur="500"/>
                                        <p:tgtEl>
                                          <p:spTgt spid="121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5.4.2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pic>
        <p:nvPicPr>
          <p:cNvPr id="49" name="Picture 3" descr="wx110"/>
          <p:cNvPicPr>
            <a:picLocks noChangeAspect="1" noChangeArrowheads="1"/>
          </p:cNvPicPr>
          <p:nvPr/>
        </p:nvPicPr>
        <p:blipFill>
          <a:blip r:embed="rId2"/>
          <a:srcRect/>
          <a:stretch>
            <a:fillRect/>
          </a:stretch>
        </p:blipFill>
        <p:spPr bwMode="auto">
          <a:xfrm>
            <a:off x="1643063" y="1357313"/>
            <a:ext cx="56165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05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endParaRPr lang="zh-CN" alt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77636146"/>
              </p:ext>
            </p:extLst>
          </p:nvPr>
        </p:nvGraphicFramePr>
        <p:xfrm>
          <a:off x="590836" y="2420888"/>
          <a:ext cx="7921856" cy="1944216"/>
        </p:xfrm>
        <a:graphic>
          <a:graphicData uri="http://schemas.openxmlformats.org/presentationml/2006/ole">
            <mc:AlternateContent xmlns:mc="http://schemas.openxmlformats.org/markup-compatibility/2006">
              <mc:Choice xmlns:v="urn:schemas-microsoft-com:vml" Requires="v">
                <p:oleObj spid="_x0000_s63516" r:id="rId3" imgW="7515225" imgH="4019550" progId="">
                  <p:embed/>
                </p:oleObj>
              </mc:Choice>
              <mc:Fallback>
                <p:oleObj r:id="rId3" imgW="7515225" imgH="4019550" progId="">
                  <p:embed/>
                  <p:pic>
                    <p:nvPicPr>
                      <p:cNvPr id="2050" name="Object 5"/>
                      <p:cNvPicPr>
                        <a:picLocks noChangeAspect="1"/>
                      </p:cNvPicPr>
                      <p:nvPr/>
                    </p:nvPicPr>
                    <p:blipFill>
                      <a:blip r:embed="rId4"/>
                      <a:stretch>
                        <a:fillRect/>
                      </a:stretch>
                    </p:blipFill>
                    <p:spPr>
                      <a:xfrm>
                        <a:off x="590836" y="2420888"/>
                        <a:ext cx="7921856" cy="1944216"/>
                      </a:xfrm>
                      <a:prstGeom prst="rect">
                        <a:avLst/>
                      </a:prstGeom>
                      <a:noFill/>
                      <a:ln w="9525">
                        <a:noFill/>
                        <a:miter/>
                      </a:ln>
                    </p:spPr>
                  </p:pic>
                </p:oleObj>
              </mc:Fallback>
            </mc:AlternateContent>
          </a:graphicData>
        </a:graphic>
      </p:graphicFrame>
    </p:spTree>
    <p:extLst>
      <p:ext uri="{BB962C8B-B14F-4D97-AF65-F5344CB8AC3E}">
        <p14:creationId xmlns:p14="http://schemas.microsoft.com/office/powerpoint/2010/main" val="20221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26</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pPr indent="0">
              <a:spcAft>
                <a:spcPct val="15000"/>
              </a:spcAft>
              <a:buNone/>
            </a:pPr>
            <a:r>
              <a:rPr kumimoji="1" lang="zh-CN" altLang="en-US" b="1" dirty="0" smtClean="0">
                <a:latin typeface="Times New Roman" pitchFamily="18" charset="0"/>
              </a:rPr>
              <a:t>（</a:t>
            </a:r>
            <a:r>
              <a:rPr kumimoji="1" lang="en-US" altLang="zh-CN" b="1" dirty="0" smtClean="0">
                <a:latin typeface="Times New Roman" pitchFamily="18" charset="0"/>
              </a:rPr>
              <a:t>1</a:t>
            </a:r>
            <a:r>
              <a:rPr kumimoji="1" lang="zh-CN" altLang="en-US" b="1" dirty="0">
                <a:latin typeface="Times New Roman" pitchFamily="18" charset="0"/>
              </a:rPr>
              <a:t>）</a:t>
            </a:r>
            <a:r>
              <a:rPr kumimoji="1" lang="zh-CN" altLang="en-US" dirty="0">
                <a:latin typeface="Times New Roman" pitchFamily="18" charset="0"/>
              </a:rPr>
              <a:t>数据输入端口和数据输出端口可使用相同的地址， 接口电路用读写控制信号来区分。</a:t>
            </a:r>
          </a:p>
          <a:p>
            <a:pPr indent="0">
              <a:spcAft>
                <a:spcPct val="15000"/>
              </a:spcAft>
              <a:buNone/>
            </a:pPr>
            <a:r>
              <a:rPr kumimoji="1" lang="zh-CN" altLang="en-US" dirty="0">
                <a:latin typeface="Times New Roman" pitchFamily="18" charset="0"/>
              </a:rPr>
              <a:t>	</a:t>
            </a:r>
            <a:r>
              <a:rPr kumimoji="1" lang="en-US" altLang="zh-CN" dirty="0">
                <a:latin typeface="Times New Roman" pitchFamily="18" charset="0"/>
              </a:rPr>
              <a:t>IN  AL</a:t>
            </a:r>
            <a:r>
              <a:rPr kumimoji="1" lang="zh-CN" altLang="en-US" dirty="0">
                <a:latin typeface="Times New Roman" pitchFamily="18" charset="0"/>
              </a:rPr>
              <a:t>，</a:t>
            </a:r>
            <a:r>
              <a:rPr kumimoji="1" lang="en-US" altLang="zh-CN" dirty="0">
                <a:latin typeface="Times New Roman" pitchFamily="18" charset="0"/>
              </a:rPr>
              <a:t>80H</a:t>
            </a:r>
          </a:p>
          <a:p>
            <a:pPr indent="0">
              <a:spcAft>
                <a:spcPct val="15000"/>
              </a:spcAft>
              <a:buNone/>
            </a:pPr>
            <a:r>
              <a:rPr kumimoji="1" lang="en-US" altLang="zh-CN" dirty="0">
                <a:latin typeface="Times New Roman" pitchFamily="18" charset="0"/>
              </a:rPr>
              <a:t>	OUT  80H</a:t>
            </a:r>
            <a:r>
              <a:rPr kumimoji="1" lang="zh-CN" altLang="en-US" dirty="0">
                <a:latin typeface="Times New Roman" pitchFamily="18" charset="0"/>
              </a:rPr>
              <a:t>，</a:t>
            </a:r>
            <a:r>
              <a:rPr kumimoji="1" lang="en-US" altLang="zh-CN" dirty="0">
                <a:latin typeface="Times New Roman" pitchFamily="18" charset="0"/>
              </a:rPr>
              <a:t>AL</a:t>
            </a:r>
          </a:p>
          <a:p>
            <a:pPr indent="0">
              <a:buNone/>
            </a:pPr>
            <a:endParaRPr lang="zh-CN" altLang="en-US" dirty="0"/>
          </a:p>
        </p:txBody>
      </p:sp>
    </p:spTree>
    <p:extLst>
      <p:ext uri="{BB962C8B-B14F-4D97-AF65-F5344CB8AC3E}">
        <p14:creationId xmlns:p14="http://schemas.microsoft.com/office/powerpoint/2010/main" val="24184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pPr indent="0">
              <a:spcAft>
                <a:spcPct val="15000"/>
              </a:spcAft>
              <a:buNone/>
            </a:pPr>
            <a:r>
              <a:rPr kumimoji="1" lang="zh-CN" altLang="en-US" dirty="0" smtClean="0">
                <a:latin typeface="Times New Roman" pitchFamily="18" charset="0"/>
              </a:rPr>
              <a:t>（</a:t>
            </a:r>
            <a:r>
              <a:rPr kumimoji="1" lang="en-US" altLang="zh-CN" dirty="0">
                <a:latin typeface="Times New Roman" pitchFamily="18" charset="0"/>
              </a:rPr>
              <a:t>2</a:t>
            </a:r>
            <a:r>
              <a:rPr kumimoji="1" lang="zh-CN" altLang="en-US" dirty="0">
                <a:latin typeface="Times New Roman" pitchFamily="18" charset="0"/>
              </a:rPr>
              <a:t>）状态端口和控制端口可使用相同的地址，  对状态端口只进行读操作，对控制端口仅进行写操作</a:t>
            </a:r>
          </a:p>
          <a:p>
            <a:pPr indent="0">
              <a:spcAft>
                <a:spcPct val="15000"/>
              </a:spcAft>
              <a:buNone/>
            </a:pPr>
            <a:r>
              <a:rPr kumimoji="1" lang="zh-CN" altLang="en-US" dirty="0">
                <a:latin typeface="Times New Roman" pitchFamily="18" charset="0"/>
              </a:rPr>
              <a:t>	 </a:t>
            </a:r>
            <a:r>
              <a:rPr kumimoji="1" lang="en-US" altLang="zh-CN" dirty="0"/>
              <a:t>IN    AL</a:t>
            </a:r>
            <a:r>
              <a:rPr kumimoji="1" lang="zh-CN" altLang="en-US" dirty="0"/>
              <a:t>， </a:t>
            </a:r>
            <a:r>
              <a:rPr kumimoji="1" lang="en-US" altLang="zh-CN" dirty="0"/>
              <a:t>81H</a:t>
            </a:r>
          </a:p>
          <a:p>
            <a:pPr indent="0">
              <a:spcAft>
                <a:spcPct val="15000"/>
              </a:spcAft>
              <a:buNone/>
            </a:pPr>
            <a:r>
              <a:rPr kumimoji="1" lang="en-US" altLang="zh-CN" dirty="0"/>
              <a:t>	OUT  81H</a:t>
            </a:r>
            <a:r>
              <a:rPr kumimoji="1" lang="zh-CN" altLang="en-US" dirty="0"/>
              <a:t>，</a:t>
            </a:r>
            <a:r>
              <a:rPr kumimoji="1" lang="en-US" altLang="zh-CN" dirty="0"/>
              <a:t>AL</a:t>
            </a:r>
          </a:p>
          <a:p>
            <a:pPr indent="0">
              <a:buNone/>
            </a:pPr>
            <a:endParaRPr lang="zh-CN" altLang="en-US" dirty="0"/>
          </a:p>
        </p:txBody>
      </p:sp>
    </p:spTree>
    <p:extLst>
      <p:ext uri="{BB962C8B-B14F-4D97-AF65-F5344CB8AC3E}">
        <p14:creationId xmlns:p14="http://schemas.microsoft.com/office/powerpoint/2010/main" val="310446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zh-CN" altLang="en-US" b="1" dirty="0" smtClean="0"/>
              <a:t>程序</a:t>
            </a:r>
            <a:r>
              <a:rPr lang="zh-CN" altLang="en-US" b="1" dirty="0"/>
              <a:t>方式</a:t>
            </a:r>
          </a:p>
          <a:p>
            <a:pPr marL="1025525" lvl="1" indent="-381000">
              <a:lnSpc>
                <a:spcPct val="120000"/>
              </a:lnSpc>
            </a:pPr>
            <a:r>
              <a:rPr lang="zh-CN" altLang="en-US" b="1" dirty="0"/>
              <a:t>无条件传送方式</a:t>
            </a:r>
          </a:p>
          <a:p>
            <a:pPr marL="1025525" lvl="1" indent="-381000">
              <a:lnSpc>
                <a:spcPct val="120000"/>
              </a:lnSpc>
            </a:pPr>
            <a:r>
              <a:rPr lang="zh-CN" altLang="en-US" b="1" dirty="0"/>
              <a:t> 条件传送方式</a:t>
            </a:r>
            <a:r>
              <a:rPr lang="en-US" altLang="zh-CN" b="1" dirty="0">
                <a:latin typeface="Arial" charset="0"/>
              </a:rPr>
              <a:t>—</a:t>
            </a:r>
            <a:r>
              <a:rPr lang="zh-CN" altLang="en-US" b="1" dirty="0"/>
              <a:t>查询方式</a:t>
            </a:r>
            <a:endParaRPr lang="zh-CN" altLang="en-US" u="sng" dirty="0"/>
          </a:p>
          <a:p>
            <a:pPr marL="287337" indent="-457200">
              <a:lnSpc>
                <a:spcPct val="120000"/>
              </a:lnSpc>
            </a:pPr>
            <a:r>
              <a:rPr lang="zh-CN" altLang="en-US" b="1" dirty="0"/>
              <a:t>中断方式</a:t>
            </a:r>
          </a:p>
          <a:p>
            <a:pPr marL="1025525" lvl="1" indent="-381000">
              <a:lnSpc>
                <a:spcPct val="120000"/>
              </a:lnSpc>
            </a:pPr>
            <a:r>
              <a:rPr lang="zh-CN" altLang="en-US" b="1" dirty="0"/>
              <a:t>中断基本原理</a:t>
            </a:r>
            <a:endParaRPr lang="en-US" altLang="zh-CN" b="1" dirty="0"/>
          </a:p>
          <a:p>
            <a:pPr marL="1025525" lvl="1" indent="-381000">
              <a:lnSpc>
                <a:spcPct val="120000"/>
              </a:lnSpc>
            </a:pPr>
            <a:r>
              <a:rPr lang="zh-CN" altLang="en-US" b="1" dirty="0"/>
              <a:t>中断优先级的实现</a:t>
            </a:r>
          </a:p>
          <a:p>
            <a:pPr marL="287337" indent="-457200">
              <a:lnSpc>
                <a:spcPct val="120000"/>
              </a:lnSpc>
            </a:pPr>
            <a:r>
              <a:rPr lang="en-US" altLang="zh-CN" b="1" dirty="0" smtClean="0"/>
              <a:t>DMA</a:t>
            </a:r>
            <a:r>
              <a:rPr lang="en-US" altLang="zh-CN" b="1" dirty="0">
                <a:solidFill>
                  <a:srgbClr val="0066FF"/>
                </a:solidFill>
              </a:rPr>
              <a:t> </a:t>
            </a:r>
            <a:r>
              <a:rPr lang="en-US" altLang="zh-CN" b="1" dirty="0" smtClean="0">
                <a:solidFill>
                  <a:srgbClr val="0066FF"/>
                </a:solidFill>
              </a:rPr>
              <a:t>(Direct </a:t>
            </a:r>
            <a:r>
              <a:rPr lang="en-US" altLang="zh-CN" b="1" dirty="0">
                <a:solidFill>
                  <a:srgbClr val="0066FF"/>
                </a:solidFill>
              </a:rPr>
              <a:t>Memory Access)</a:t>
            </a:r>
            <a:endParaRPr lang="en-US" altLang="zh-CN" b="1" dirty="0"/>
          </a:p>
          <a:p>
            <a:pPr marL="1025525" lvl="1" indent="-381000">
              <a:lnSpc>
                <a:spcPct val="120000"/>
              </a:lnSpc>
            </a:pPr>
            <a:r>
              <a:rPr lang="en-US" altLang="zh-CN" b="1" dirty="0"/>
              <a:t>DMA</a:t>
            </a:r>
            <a:r>
              <a:rPr lang="zh-CN" altLang="en-US" b="1" dirty="0"/>
              <a:t>的基本原理</a:t>
            </a:r>
          </a:p>
          <a:p>
            <a:pPr marL="1025525" lvl="1" indent="-381000">
              <a:lnSpc>
                <a:spcPct val="120000"/>
              </a:lnSpc>
            </a:pPr>
            <a:r>
              <a:rPr lang="en-US" altLang="zh-CN" b="1" dirty="0"/>
              <a:t>DMA</a:t>
            </a:r>
            <a:r>
              <a:rPr lang="zh-CN" altLang="en-US" b="1" dirty="0"/>
              <a:t>工作过程</a:t>
            </a:r>
          </a:p>
          <a:p>
            <a:pPr indent="0">
              <a:buNone/>
            </a:pPr>
            <a:endParaRPr lang="zh-CN" altLang="en-US" dirty="0"/>
          </a:p>
        </p:txBody>
      </p:sp>
    </p:spTree>
    <p:extLst>
      <p:ext uri="{BB962C8B-B14F-4D97-AF65-F5344CB8AC3E}">
        <p14:creationId xmlns:p14="http://schemas.microsoft.com/office/powerpoint/2010/main" val="181669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a:t>
            </a:r>
            <a:r>
              <a:rPr lang="zh-CN" altLang="en-US" b="1" dirty="0"/>
              <a:t>方式</a:t>
            </a:r>
          </a:p>
          <a:p>
            <a:pPr indent="0">
              <a:buNone/>
            </a:pPr>
            <a:r>
              <a:rPr lang="en-US" altLang="zh-CN" dirty="0"/>
              <a:t>CPU</a:t>
            </a:r>
            <a:r>
              <a:rPr lang="zh-CN" altLang="en-US" dirty="0"/>
              <a:t>与外设间的数据交换在程序（指令</a:t>
            </a:r>
            <a:r>
              <a:rPr lang="en-US" altLang="zh-CN" dirty="0"/>
              <a:t>) </a:t>
            </a:r>
            <a:r>
              <a:rPr lang="zh-CN" altLang="en-US" dirty="0" smtClean="0"/>
              <a:t>控制</a:t>
            </a:r>
            <a:r>
              <a:rPr lang="zh-CN" altLang="en-US" dirty="0"/>
              <a:t>下进行。</a:t>
            </a:r>
          </a:p>
          <a:p>
            <a:pPr marL="969963" lvl="1" indent="-342900"/>
            <a:r>
              <a:rPr lang="zh-CN" altLang="en-US" dirty="0"/>
              <a:t>无条件程序传送 </a:t>
            </a:r>
          </a:p>
          <a:p>
            <a:pPr marL="969963" lvl="1" indent="-342900"/>
            <a:r>
              <a:rPr lang="zh-CN" altLang="en-US" dirty="0"/>
              <a:t>条件</a:t>
            </a:r>
            <a:r>
              <a:rPr lang="zh-CN" altLang="en-US" dirty="0" smtClean="0"/>
              <a:t>传送 </a:t>
            </a:r>
            <a:r>
              <a:rPr lang="en-US" altLang="zh-CN" dirty="0" smtClean="0"/>
              <a:t>- </a:t>
            </a:r>
            <a:r>
              <a:rPr lang="zh-CN" altLang="en-US" dirty="0" smtClean="0"/>
              <a:t>即</a:t>
            </a:r>
            <a:r>
              <a:rPr lang="zh-CN" altLang="en-US" b="1" dirty="0"/>
              <a:t>程</a:t>
            </a:r>
            <a:r>
              <a:rPr kumimoji="1" lang="zh-CN" altLang="en-US" b="1" dirty="0">
                <a:latin typeface="Times New Roman" pitchFamily="18" charset="0"/>
              </a:rPr>
              <a:t>序查询</a:t>
            </a:r>
          </a:p>
          <a:p>
            <a:pPr indent="0">
              <a:buNone/>
            </a:pPr>
            <a:endParaRPr lang="zh-CN" altLang="en-US" dirty="0"/>
          </a:p>
        </p:txBody>
      </p:sp>
    </p:spTree>
    <p:extLst>
      <p:ext uri="{BB962C8B-B14F-4D97-AF65-F5344CB8AC3E}">
        <p14:creationId xmlns:p14="http://schemas.microsoft.com/office/powerpoint/2010/main" val="39034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133600" y="2195513"/>
            <a:ext cx="9144000" cy="0"/>
          </a:xfrm>
          <a:prstGeom prst="rect">
            <a:avLst/>
          </a:prstGeom>
          <a:noFill/>
          <a:ln w="9525">
            <a:noFill/>
            <a:miter lim="800000"/>
          </a:ln>
        </p:spPr>
        <p:txBody>
          <a:bodyPr>
            <a:spAutoFit/>
          </a:bodyPr>
          <a:lstStyle/>
          <a:p>
            <a:endParaRPr lang="zh-CN" altLang="en-US">
              <a:latin typeface="Calibri" pitchFamily="34" charset="0"/>
            </a:endParaRPr>
          </a:p>
        </p:txBody>
      </p:sp>
      <p:sp>
        <p:nvSpPr>
          <p:cNvPr id="1028" name="Rectangle 10"/>
          <p:cNvSpPr>
            <a:spLocks noGrp="1" noChangeArrowheads="1"/>
          </p:cNvSpPr>
          <p:nvPr>
            <p:ph type="title"/>
          </p:nvPr>
        </p:nvSpPr>
        <p:spPr/>
        <p:txBody>
          <a:bodyPr rtlCol="0">
            <a:normAutofit/>
          </a:bodyPr>
          <a:lstStyle/>
          <a:p>
            <a:pPr>
              <a:spcAft>
                <a:spcPts val="0"/>
              </a:spcAft>
              <a:defRPr/>
            </a:pPr>
            <a:r>
              <a:rPr lang="zh-CN" altLang="en-US" dirty="0"/>
              <a:t>微型计算机系统硬件组成</a:t>
            </a:r>
          </a:p>
        </p:txBody>
      </p:sp>
      <p:grpSp>
        <p:nvGrpSpPr>
          <p:cNvPr id="3" name="组合 2"/>
          <p:cNvGrpSpPr/>
          <p:nvPr/>
        </p:nvGrpSpPr>
        <p:grpSpPr>
          <a:xfrm>
            <a:off x="204787" y="1173163"/>
            <a:ext cx="8734425" cy="4800600"/>
            <a:chOff x="204787" y="1173163"/>
            <a:chExt cx="8734425" cy="4800600"/>
          </a:xfrm>
        </p:grpSpPr>
        <p:graphicFrame>
          <p:nvGraphicFramePr>
            <p:cNvPr id="1026" name="Object 3"/>
            <p:cNvGraphicFramePr>
              <a:graphicFrameLocks noChangeAspect="1"/>
            </p:cNvGraphicFramePr>
            <p:nvPr>
              <p:extLst>
                <p:ext uri="{D42A27DB-BD31-4B8C-83A1-F6EECF244321}">
                  <p14:modId xmlns:p14="http://schemas.microsoft.com/office/powerpoint/2010/main" val="1870440280"/>
                </p:ext>
              </p:extLst>
            </p:nvPr>
          </p:nvGraphicFramePr>
          <p:xfrm>
            <a:off x="204787" y="1173163"/>
            <a:ext cx="8734425" cy="4800600"/>
          </p:xfrm>
          <a:graphic>
            <a:graphicData uri="http://schemas.openxmlformats.org/presentationml/2006/ole">
              <mc:AlternateContent xmlns:mc="http://schemas.openxmlformats.org/markup-compatibility/2006">
                <mc:Choice xmlns:v="urn:schemas-microsoft-com:vml" Requires="v">
                  <p:oleObj spid="_x0000_s60446" name="VISIO" r:id="rId3" imgW="8353425" imgH="3705225" progId="">
                    <p:embed/>
                  </p:oleObj>
                </mc:Choice>
                <mc:Fallback>
                  <p:oleObj name="VISIO" r:id="rId3" imgW="8353425" imgH="3705225" progId="">
                    <p:embed/>
                    <p:pic>
                      <p:nvPicPr>
                        <p:cNvPr id="1026" name="Object 3"/>
                        <p:cNvPicPr>
                          <a:picLocks noChangeAspect="1"/>
                        </p:cNvPicPr>
                        <p:nvPr/>
                      </p:nvPicPr>
                      <p:blipFill>
                        <a:blip r:embed="rId4"/>
                        <a:stretch>
                          <a:fillRect/>
                        </a:stretch>
                      </p:blipFill>
                      <p:spPr>
                        <a:xfrm>
                          <a:off x="204787" y="1173163"/>
                          <a:ext cx="8734425" cy="4800600"/>
                        </a:xfrm>
                        <a:prstGeom prst="rect">
                          <a:avLst/>
                        </a:prstGeom>
                        <a:solidFill>
                          <a:srgbClr val="00FFFF"/>
                        </a:solidFill>
                        <a:ln w="9525">
                          <a:noFill/>
                          <a:miter/>
                        </a:ln>
                      </p:spPr>
                    </p:pic>
                  </p:oleObj>
                </mc:Fallback>
              </mc:AlternateContent>
            </a:graphicData>
          </a:graphic>
        </p:graphicFrame>
        <p:pic>
          <p:nvPicPr>
            <p:cNvPr id="2" name="图片 1"/>
            <p:cNvPicPr>
              <a:picLocks noChangeAspect="1"/>
            </p:cNvPicPr>
            <p:nvPr/>
          </p:nvPicPr>
          <p:blipFill>
            <a:blip r:embed="rId5"/>
            <a:stretch>
              <a:fillRect/>
            </a:stretch>
          </p:blipFill>
          <p:spPr>
            <a:xfrm>
              <a:off x="2411760" y="5229200"/>
              <a:ext cx="2000250" cy="666750"/>
            </a:xfrm>
            <a:prstGeom prst="rect">
              <a:avLst/>
            </a:prstGeom>
          </p:spPr>
        </p:pic>
      </p:grpSp>
    </p:spTree>
    <p:extLst>
      <p:ext uri="{BB962C8B-B14F-4D97-AF65-F5344CB8AC3E}">
        <p14:creationId xmlns:p14="http://schemas.microsoft.com/office/powerpoint/2010/main" val="11832213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r>
              <a:rPr kumimoji="1" lang="en-US" altLang="zh-CN" b="1" dirty="0" smtClean="0">
                <a:solidFill>
                  <a:srgbClr val="0066FF"/>
                </a:solidFill>
                <a:latin typeface="Times New Roman" pitchFamily="18" charset="0"/>
              </a:rPr>
              <a:t>       CPU</a:t>
            </a:r>
            <a:r>
              <a:rPr kumimoji="1" lang="zh-CN" altLang="en-US" b="1" dirty="0">
                <a:solidFill>
                  <a:srgbClr val="0066FF"/>
                </a:solidFill>
                <a:latin typeface="Times New Roman" pitchFamily="18" charset="0"/>
              </a:rPr>
              <a:t>确认外设总是准备就绪，直接与外设传送数据</a:t>
            </a:r>
          </a:p>
          <a:p>
            <a:r>
              <a:rPr lang="zh-CN" altLang="en-US" dirty="0"/>
              <a:t>适用于总是处于准备好状态的</a:t>
            </a:r>
            <a:r>
              <a:rPr lang="zh-CN" altLang="en-US" dirty="0" smtClean="0"/>
              <a:t>外设；</a:t>
            </a:r>
            <a:endParaRPr lang="zh-CN" altLang="en-US" dirty="0"/>
          </a:p>
          <a:p>
            <a:r>
              <a:rPr lang="zh-CN" altLang="en-US" dirty="0"/>
              <a:t>简单外设可采用无条件传送方式：</a:t>
            </a:r>
          </a:p>
          <a:p>
            <a:pPr lvl="1"/>
            <a:r>
              <a:rPr lang="zh-CN" altLang="en-US" dirty="0"/>
              <a:t>开关</a:t>
            </a:r>
          </a:p>
          <a:p>
            <a:pPr lvl="1"/>
            <a:r>
              <a:rPr lang="zh-CN" altLang="en-US" dirty="0"/>
              <a:t>发光器件</a:t>
            </a:r>
            <a:r>
              <a:rPr lang="en-US" altLang="zh-CN" dirty="0"/>
              <a:t>(</a:t>
            </a:r>
            <a:r>
              <a:rPr lang="zh-CN" altLang="en-US" dirty="0"/>
              <a:t>如发光二极管、</a:t>
            </a:r>
            <a:r>
              <a:rPr lang="en-US" altLang="zh-CN" dirty="0"/>
              <a:t>7</a:t>
            </a:r>
            <a:r>
              <a:rPr lang="zh-CN" altLang="en-US" dirty="0"/>
              <a:t>段数码管、灯泡等</a:t>
            </a:r>
            <a:r>
              <a:rPr lang="en-US" altLang="zh-CN" dirty="0"/>
              <a:t>)</a:t>
            </a:r>
          </a:p>
          <a:p>
            <a:pPr lvl="1"/>
            <a:r>
              <a:rPr lang="zh-CN" altLang="en-US" dirty="0"/>
              <a:t>继电器</a:t>
            </a:r>
          </a:p>
          <a:p>
            <a:pPr lvl="1"/>
            <a:r>
              <a:rPr lang="zh-CN" altLang="en-US" dirty="0" smtClean="0"/>
              <a:t>步进电机</a:t>
            </a:r>
            <a:endParaRPr lang="zh-CN" altLang="en-US" dirty="0"/>
          </a:p>
        </p:txBody>
      </p:sp>
    </p:spTree>
    <p:extLst>
      <p:ext uri="{BB962C8B-B14F-4D97-AF65-F5344CB8AC3E}">
        <p14:creationId xmlns:p14="http://schemas.microsoft.com/office/powerpoint/2010/main" val="411886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r>
              <a:rPr kumimoji="1" lang="en-US" altLang="zh-CN" b="1" dirty="0" smtClean="0">
                <a:solidFill>
                  <a:srgbClr val="0066FF"/>
                </a:solidFill>
                <a:latin typeface="Times New Roman" pitchFamily="18" charset="0"/>
              </a:rPr>
              <a:t>       CPU</a:t>
            </a:r>
            <a:r>
              <a:rPr kumimoji="1" lang="zh-CN" altLang="en-US" b="1" dirty="0">
                <a:solidFill>
                  <a:srgbClr val="0066FF"/>
                </a:solidFill>
                <a:latin typeface="Times New Roman" pitchFamily="18" charset="0"/>
              </a:rPr>
              <a:t>确认外设总是准备就绪，直接与外设传送数据</a:t>
            </a:r>
          </a:p>
          <a:p>
            <a:r>
              <a:rPr lang="zh-CN" altLang="en-US" dirty="0" smtClean="0"/>
              <a:t>优点</a:t>
            </a:r>
            <a:r>
              <a:rPr lang="zh-CN" altLang="en-US" dirty="0"/>
              <a:t>：软件及接口硬件简单</a:t>
            </a:r>
          </a:p>
          <a:p>
            <a:r>
              <a:rPr lang="zh-CN" altLang="en-US" dirty="0"/>
              <a:t>缺点：只适用于简单外设，数据交换不能太频繁</a:t>
            </a:r>
          </a:p>
          <a:p>
            <a:pPr indent="0">
              <a:buNone/>
            </a:pPr>
            <a:endParaRPr lang="zh-CN" altLang="en-US" dirty="0"/>
          </a:p>
        </p:txBody>
      </p:sp>
    </p:spTree>
    <p:extLst>
      <p:ext uri="{BB962C8B-B14F-4D97-AF65-F5344CB8AC3E}">
        <p14:creationId xmlns:p14="http://schemas.microsoft.com/office/powerpoint/2010/main" val="380877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32</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endParaRPr lang="zh-CN" altLang="en-US" dirty="0"/>
          </a:p>
        </p:txBody>
      </p:sp>
      <p:pic>
        <p:nvPicPr>
          <p:cNvPr id="5" name="Picture 3" descr="wx100"/>
          <p:cNvPicPr>
            <a:picLocks noChangeAspect="1" noChangeArrowheads="1"/>
          </p:cNvPicPr>
          <p:nvPr/>
        </p:nvPicPr>
        <p:blipFill>
          <a:blip r:embed="rId2"/>
          <a:srcRect/>
          <a:stretch>
            <a:fillRect/>
          </a:stretch>
        </p:blipFill>
        <p:spPr bwMode="auto">
          <a:xfrm>
            <a:off x="1785938" y="1785938"/>
            <a:ext cx="4608512" cy="3502025"/>
          </a:xfrm>
          <a:prstGeom prst="rect">
            <a:avLst/>
          </a:prstGeom>
          <a:noFill/>
          <a:ln w="9525">
            <a:noFill/>
            <a:miter lim="800000"/>
            <a:headEnd/>
            <a:tailEnd/>
          </a:ln>
        </p:spPr>
      </p:pic>
      <p:sp>
        <p:nvSpPr>
          <p:cNvPr id="6" name="Rectangle 5"/>
          <p:cNvSpPr>
            <a:spLocks noChangeArrowheads="1"/>
          </p:cNvSpPr>
          <p:nvPr/>
        </p:nvSpPr>
        <p:spPr bwMode="auto">
          <a:xfrm>
            <a:off x="2143125" y="5500688"/>
            <a:ext cx="3176588" cy="366712"/>
          </a:xfrm>
          <a:prstGeom prst="rect">
            <a:avLst/>
          </a:prstGeom>
          <a:noFill/>
          <a:ln w="9525">
            <a:noFill/>
            <a:miter lim="800000"/>
          </a:ln>
        </p:spPr>
        <p:txBody>
          <a:bodyPr wrap="none">
            <a:spAutoFit/>
          </a:bodyPr>
          <a:lstStyle/>
          <a:p>
            <a:r>
              <a:rPr kumimoji="1" lang="zh-CN" altLang="en-US" b="1">
                <a:solidFill>
                  <a:srgbClr val="0066FF"/>
                </a:solidFill>
              </a:rPr>
              <a:t>输入需要缓冲，输出需要锁存</a:t>
            </a:r>
          </a:p>
        </p:txBody>
      </p:sp>
    </p:spTree>
    <p:extLst>
      <p:ext uri="{BB962C8B-B14F-4D97-AF65-F5344CB8AC3E}">
        <p14:creationId xmlns:p14="http://schemas.microsoft.com/office/powerpoint/2010/main" val="231404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a:t>输出锁存</a:t>
            </a:r>
          </a:p>
          <a:p>
            <a:pPr marL="0" lvl="1" indent="0">
              <a:lnSpc>
                <a:spcPct val="125000"/>
              </a:lnSpc>
              <a:buNone/>
            </a:pPr>
            <a:r>
              <a:rPr lang="zh-CN" altLang="en-US" dirty="0" smtClean="0"/>
              <a:t>     输出</a:t>
            </a:r>
            <a:r>
              <a:rPr lang="zh-CN" altLang="en-US" dirty="0"/>
              <a:t>时，因外设的速度较慢，在接口电路内部应设置输出锁存器。在锁存允许端为无效电平时，数据总线上的数据不能进入锁存器</a:t>
            </a:r>
            <a:r>
              <a:rPr lang="zh-CN" altLang="en-US" dirty="0" smtClean="0"/>
              <a:t>。当</a:t>
            </a:r>
            <a:r>
              <a:rPr lang="zh-CN" altLang="en-US" dirty="0"/>
              <a:t>地址译码有效且写该缓冲器的控制信号有效时，给锁存允许端提供有效电平，将新数据送入锁存器保留。</a:t>
            </a:r>
          </a:p>
          <a:p>
            <a:pPr marL="0" lvl="1" indent="0">
              <a:lnSpc>
                <a:spcPct val="125000"/>
              </a:lnSpc>
              <a:buNone/>
            </a:pPr>
            <a:r>
              <a:rPr lang="zh-CN" altLang="en-US" dirty="0"/>
              <a:t>		</a:t>
            </a:r>
            <a:r>
              <a:rPr lang="zh-CN" altLang="en-US" dirty="0" smtClean="0"/>
              <a:t>               </a:t>
            </a:r>
            <a:r>
              <a:rPr lang="zh-CN" altLang="en-US" b="1" dirty="0" smtClean="0">
                <a:solidFill>
                  <a:srgbClr val="C00000"/>
                </a:solidFill>
              </a:rPr>
              <a:t> </a:t>
            </a:r>
            <a:r>
              <a:rPr lang="en-US" altLang="zh-CN" b="1" dirty="0" smtClean="0">
                <a:solidFill>
                  <a:srgbClr val="C00000"/>
                </a:solidFill>
              </a:rPr>
              <a:t>OUT </a:t>
            </a:r>
            <a:r>
              <a:rPr lang="en-US" altLang="zh-CN" b="1" dirty="0">
                <a:solidFill>
                  <a:srgbClr val="C00000"/>
                </a:solidFill>
              </a:rPr>
              <a:t>21H, AL</a:t>
            </a:r>
          </a:p>
          <a:p>
            <a:pPr marL="0" lvl="1" indent="0">
              <a:lnSpc>
                <a:spcPct val="125000"/>
              </a:lnSpc>
              <a:buNone/>
            </a:pPr>
            <a:r>
              <a:rPr lang="zh-CN" altLang="en-US" dirty="0" smtClean="0"/>
              <a:t>       常用</a:t>
            </a:r>
            <a:r>
              <a:rPr lang="zh-CN" altLang="en-US" dirty="0"/>
              <a:t>的锁存器有</a:t>
            </a:r>
            <a:r>
              <a:rPr lang="zh-CN" altLang="en-US" dirty="0" smtClean="0"/>
              <a:t>：</a:t>
            </a:r>
            <a:r>
              <a:rPr lang="en-US" altLang="zh-CN" dirty="0" smtClean="0"/>
              <a:t>74LS273(8D</a:t>
            </a:r>
            <a:r>
              <a:rPr lang="zh-CN" altLang="zh-CN" dirty="0"/>
              <a:t>触发器</a:t>
            </a:r>
            <a:r>
              <a:rPr lang="en-US" altLang="zh-CN" dirty="0" smtClean="0"/>
              <a:t>)</a:t>
            </a:r>
            <a:r>
              <a:rPr lang="zh-CN" altLang="en-US" dirty="0" smtClean="0"/>
              <a:t>、</a:t>
            </a:r>
            <a:r>
              <a:rPr lang="en-US" altLang="zh-CN" dirty="0" smtClean="0"/>
              <a:t>74LS373(8</a:t>
            </a:r>
            <a:r>
              <a:rPr lang="zh-CN" altLang="en-US" dirty="0"/>
              <a:t>位锁存器，三态输出）</a:t>
            </a:r>
          </a:p>
          <a:p>
            <a:pPr indent="0">
              <a:buNone/>
            </a:pPr>
            <a:endParaRPr lang="zh-CN" altLang="en-US" dirty="0"/>
          </a:p>
        </p:txBody>
      </p:sp>
    </p:spTree>
    <p:extLst>
      <p:ext uri="{BB962C8B-B14F-4D97-AF65-F5344CB8AC3E}">
        <p14:creationId xmlns:p14="http://schemas.microsoft.com/office/powerpoint/2010/main" val="4461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34</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smtClean="0"/>
              <a:t>输入缓冲</a:t>
            </a:r>
            <a:endParaRPr lang="zh-CN" altLang="en-US" dirty="0"/>
          </a:p>
          <a:p>
            <a:pPr indent="0" algn="just">
              <a:lnSpc>
                <a:spcPct val="125000"/>
              </a:lnSpc>
              <a:buNone/>
            </a:pPr>
            <a:r>
              <a:rPr lang="zh-CN" altLang="en-US" dirty="0" smtClean="0"/>
              <a:t>        输入</a:t>
            </a:r>
            <a:r>
              <a:rPr lang="zh-CN" altLang="en-US" dirty="0"/>
              <a:t>时，在接口电路内部设置</a:t>
            </a:r>
            <a:r>
              <a:rPr lang="zh-CN" altLang="en-US" dirty="0" smtClean="0"/>
              <a:t>三态缓冲器当</a:t>
            </a:r>
            <a:r>
              <a:rPr lang="zh-CN" altLang="en-US" dirty="0"/>
              <a:t>三态缓冲器的控制端无效时，三态门关闭，呈高阻</a:t>
            </a:r>
            <a:r>
              <a:rPr lang="zh-CN" altLang="en-US" dirty="0" smtClean="0"/>
              <a:t>状态当</a:t>
            </a:r>
            <a:r>
              <a:rPr lang="zh-CN" altLang="en-US" dirty="0"/>
              <a:t>地址译码有效且读该缓冲器的控制信号有效时，缓冲器的三态门打开，使外设数据进入系统数据总线。</a:t>
            </a:r>
          </a:p>
          <a:p>
            <a:pPr marL="0" lvl="1" indent="0" algn="ctr">
              <a:lnSpc>
                <a:spcPct val="125000"/>
              </a:lnSpc>
              <a:buNone/>
            </a:pPr>
            <a:r>
              <a:rPr lang="zh-CN" altLang="en-US" b="1" dirty="0">
                <a:solidFill>
                  <a:srgbClr val="C00000"/>
                </a:solidFill>
              </a:rPr>
              <a:t> </a:t>
            </a:r>
            <a:r>
              <a:rPr lang="en-US" altLang="zh-CN" b="1" dirty="0">
                <a:solidFill>
                  <a:srgbClr val="C00000"/>
                </a:solidFill>
              </a:rPr>
              <a:t>IN  AL, 20H</a:t>
            </a:r>
          </a:p>
          <a:p>
            <a:pPr marL="82550" algn="just">
              <a:lnSpc>
                <a:spcPct val="125000"/>
              </a:lnSpc>
            </a:pPr>
            <a:r>
              <a:rPr lang="zh-CN" altLang="en-US" dirty="0"/>
              <a:t>常用的三态缓冲器有</a:t>
            </a:r>
            <a:r>
              <a:rPr lang="zh-CN" altLang="en-US" dirty="0" smtClean="0"/>
              <a:t>：</a:t>
            </a:r>
            <a:r>
              <a:rPr lang="en-US" altLang="zh-CN" dirty="0" smtClean="0"/>
              <a:t>74LS244</a:t>
            </a:r>
            <a:r>
              <a:rPr lang="en-US" altLang="zh-CN" dirty="0"/>
              <a:t>(</a:t>
            </a:r>
            <a:r>
              <a:rPr lang="zh-CN" altLang="zh-CN" dirty="0"/>
              <a:t>单向</a:t>
            </a:r>
            <a:r>
              <a:rPr lang="en-US" altLang="zh-CN" dirty="0"/>
              <a:t>)  74LS245(</a:t>
            </a:r>
            <a:r>
              <a:rPr lang="zh-CN" altLang="zh-CN" dirty="0"/>
              <a:t>双向</a:t>
            </a:r>
            <a:r>
              <a:rPr lang="en-US" altLang="zh-CN" dirty="0"/>
              <a:t>)</a:t>
            </a:r>
          </a:p>
          <a:p>
            <a:pPr indent="0">
              <a:buNone/>
            </a:pPr>
            <a:endParaRPr lang="zh-CN" altLang="en-US" dirty="0"/>
          </a:p>
        </p:txBody>
      </p:sp>
    </p:spTree>
    <p:extLst>
      <p:ext uri="{BB962C8B-B14F-4D97-AF65-F5344CB8AC3E}">
        <p14:creationId xmlns:p14="http://schemas.microsoft.com/office/powerpoint/2010/main" val="1787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smtClean="0"/>
              <a:t>程序实例</a:t>
            </a:r>
            <a:endParaRPr lang="zh-CN" altLang="en-US" dirty="0"/>
          </a:p>
          <a:p>
            <a:pPr indent="0" algn="just">
              <a:lnSpc>
                <a:spcPct val="125000"/>
              </a:lnSpc>
              <a:buNone/>
            </a:pPr>
            <a:r>
              <a:rPr lang="zh-CN" altLang="en-US" dirty="0" smtClean="0"/>
              <a:t>       利用</a:t>
            </a:r>
            <a:r>
              <a:rPr lang="en-US" altLang="zh-CN" dirty="0" smtClean="0"/>
              <a:t>EMU8086</a:t>
            </a:r>
            <a:r>
              <a:rPr lang="zh-CN" altLang="en-US" dirty="0" smtClean="0"/>
              <a:t>仿真环境中的虚拟仪器</a:t>
            </a:r>
            <a:r>
              <a:rPr lang="en-US" altLang="zh-CN" dirty="0" smtClean="0"/>
              <a:t>LED</a:t>
            </a:r>
            <a:r>
              <a:rPr lang="zh-CN" altLang="en-US" dirty="0"/>
              <a:t>数码</a:t>
            </a:r>
            <a:r>
              <a:rPr lang="zh-CN" altLang="en-US" dirty="0" smtClean="0"/>
              <a:t>管显示器和温度计</a:t>
            </a:r>
            <a:r>
              <a:rPr lang="en-US" altLang="zh-CN" dirty="0" smtClean="0"/>
              <a:t>&amp;</a:t>
            </a:r>
            <a:r>
              <a:rPr lang="zh-CN" altLang="en-US" dirty="0" smtClean="0"/>
              <a:t>加热器设计一套控制系统，使得使得加热器的温度稳定在</a:t>
            </a:r>
            <a:r>
              <a:rPr lang="en-US" altLang="zh-CN" dirty="0" smtClean="0"/>
              <a:t>100</a:t>
            </a:r>
            <a:r>
              <a:rPr lang="zh-CN" altLang="en-US" dirty="0" smtClean="0"/>
              <a:t>摄氏度附近，并将实时的温度显示在</a:t>
            </a:r>
            <a:r>
              <a:rPr lang="en-US" altLang="zh-CN" dirty="0" smtClean="0"/>
              <a:t>LED</a:t>
            </a:r>
            <a:r>
              <a:rPr lang="zh-CN" altLang="en-US" dirty="0" smtClean="0"/>
              <a:t>数码管上。</a:t>
            </a:r>
          </a:p>
        </p:txBody>
      </p:sp>
    </p:spTree>
    <p:extLst>
      <p:ext uri="{BB962C8B-B14F-4D97-AF65-F5344CB8AC3E}">
        <p14:creationId xmlns:p14="http://schemas.microsoft.com/office/powerpoint/2010/main" val="26973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indent="0">
              <a:lnSpc>
                <a:spcPct val="120000"/>
              </a:lnSpc>
              <a:buNone/>
            </a:pPr>
            <a:r>
              <a:rPr lang="en-US" altLang="zh-CN" dirty="0" smtClean="0"/>
              <a:t>        I/O</a:t>
            </a:r>
            <a:r>
              <a:rPr lang="zh-CN" altLang="en-US" dirty="0"/>
              <a:t>操作总是由</a:t>
            </a:r>
            <a:r>
              <a:rPr lang="en-US" altLang="zh-CN" dirty="0"/>
              <a:t>CPU</a:t>
            </a:r>
            <a:r>
              <a:rPr lang="zh-CN" altLang="en-US" dirty="0"/>
              <a:t>通过程序查询外设的状态来启动，即总是</a:t>
            </a:r>
            <a:r>
              <a:rPr lang="en-US" altLang="zh-CN" dirty="0"/>
              <a:t>CPU</a:t>
            </a:r>
            <a:r>
              <a:rPr lang="zh-CN" altLang="en-US" dirty="0"/>
              <a:t>主动，</a:t>
            </a:r>
            <a:r>
              <a:rPr lang="en-US" altLang="zh-CN" dirty="0"/>
              <a:t>I/O</a:t>
            </a:r>
            <a:r>
              <a:rPr lang="zh-CN" altLang="en-US" dirty="0"/>
              <a:t>被动。</a:t>
            </a:r>
            <a:r>
              <a:rPr lang="en-US" altLang="zh-CN" dirty="0"/>
              <a:t>CPU</a:t>
            </a:r>
            <a:r>
              <a:rPr lang="zh-CN" altLang="en-US" dirty="0"/>
              <a:t>在与外设交换数据前</a:t>
            </a:r>
            <a:r>
              <a:rPr lang="en-US" altLang="zh-CN" dirty="0"/>
              <a:t>,</a:t>
            </a:r>
            <a:r>
              <a:rPr lang="zh-CN" altLang="en-US" dirty="0"/>
              <a:t>必须询问外设状态“</a:t>
            </a:r>
            <a:r>
              <a:rPr lang="zh-CN" altLang="en-US" b="1" dirty="0">
                <a:solidFill>
                  <a:srgbClr val="C00000"/>
                </a:solidFill>
              </a:rPr>
              <a:t>你准备好没有？</a:t>
            </a:r>
            <a:r>
              <a:rPr lang="zh-CN" altLang="en-US" dirty="0"/>
              <a:t>”</a:t>
            </a:r>
          </a:p>
          <a:p>
            <a:pPr marL="287337" indent="-457200">
              <a:lnSpc>
                <a:spcPct val="120000"/>
              </a:lnSpc>
            </a:pPr>
            <a:endParaRPr lang="zh-CN" altLang="en-US" b="1" dirty="0"/>
          </a:p>
        </p:txBody>
      </p:sp>
      <p:grpSp>
        <p:nvGrpSpPr>
          <p:cNvPr id="5" name="Group 15"/>
          <p:cNvGrpSpPr/>
          <p:nvPr/>
        </p:nvGrpSpPr>
        <p:grpSpPr bwMode="auto">
          <a:xfrm>
            <a:off x="1331640" y="3464813"/>
            <a:ext cx="7637462" cy="2520950"/>
            <a:chOff x="748" y="2478"/>
            <a:chExt cx="4811" cy="1588"/>
          </a:xfrm>
        </p:grpSpPr>
        <p:pic>
          <p:nvPicPr>
            <p:cNvPr id="6" name="Picture 6" descr="pnm-printer1"/>
            <p:cNvPicPr>
              <a:picLocks noChangeAspect="1" noChangeArrowheads="1"/>
            </p:cNvPicPr>
            <p:nvPr/>
          </p:nvPicPr>
          <p:blipFill>
            <a:blip r:embed="rId2">
              <a:clrChange>
                <a:clrFrom>
                  <a:srgbClr val="FEFEFE"/>
                </a:clrFrom>
                <a:clrTo>
                  <a:srgbClr val="FEFEFE">
                    <a:alpha val="0"/>
                  </a:srgbClr>
                </a:clrTo>
              </a:clrChange>
            </a:blip>
            <a:srcRect/>
            <a:stretch>
              <a:fillRect/>
            </a:stretch>
          </p:blipFill>
          <p:spPr bwMode="auto">
            <a:xfrm>
              <a:off x="3515" y="2478"/>
              <a:ext cx="2044" cy="1588"/>
            </a:xfrm>
            <a:prstGeom prst="rect">
              <a:avLst/>
            </a:prstGeom>
            <a:noFill/>
            <a:ln w="9525">
              <a:noFill/>
              <a:miter lim="800000"/>
              <a:headEnd/>
              <a:tailEnd/>
            </a:ln>
          </p:spPr>
        </p:pic>
        <p:grpSp>
          <p:nvGrpSpPr>
            <p:cNvPr id="7" name="Group 6"/>
            <p:cNvGrpSpPr/>
            <p:nvPr/>
          </p:nvGrpSpPr>
          <p:grpSpPr bwMode="auto">
            <a:xfrm>
              <a:off x="748" y="2659"/>
              <a:ext cx="1128" cy="1152"/>
              <a:chOff x="3923" y="1979"/>
              <a:chExt cx="1128" cy="1152"/>
            </a:xfrm>
          </p:grpSpPr>
          <p:pic>
            <p:nvPicPr>
              <p:cNvPr id="11" name="Picture 7" descr="CPU"/>
              <p:cNvPicPr>
                <a:picLocks noChangeAspect="1" noChangeArrowheads="1"/>
              </p:cNvPicPr>
              <p:nvPr/>
            </p:nvPicPr>
            <p:blipFill>
              <a:blip r:embed="rId3"/>
              <a:srcRect/>
              <a:stretch>
                <a:fillRect/>
              </a:stretch>
            </p:blipFill>
            <p:spPr bwMode="auto">
              <a:xfrm>
                <a:off x="3923" y="1979"/>
                <a:ext cx="1128" cy="1152"/>
              </a:xfrm>
              <a:prstGeom prst="rect">
                <a:avLst/>
              </a:prstGeom>
              <a:noFill/>
              <a:ln w="9525">
                <a:noFill/>
                <a:miter lim="800000"/>
                <a:headEnd/>
                <a:tailEnd/>
              </a:ln>
            </p:spPr>
          </p:pic>
          <p:sp>
            <p:nvSpPr>
              <p:cNvPr id="12" name="Text Box 8"/>
              <p:cNvSpPr txBox="1">
                <a:spLocks noChangeArrowheads="1"/>
              </p:cNvSpPr>
              <p:nvPr/>
            </p:nvSpPr>
            <p:spPr bwMode="auto">
              <a:xfrm>
                <a:off x="4195" y="2432"/>
                <a:ext cx="771" cy="288"/>
              </a:xfrm>
              <a:prstGeom prst="rect">
                <a:avLst/>
              </a:prstGeom>
              <a:noFill/>
              <a:ln w="9525">
                <a:noFill/>
                <a:miter lim="800000"/>
              </a:ln>
            </p:spPr>
            <p:txBody>
              <a:bodyPr>
                <a:spAutoFit/>
              </a:bodyPr>
              <a:lstStyle/>
              <a:p>
                <a:pPr>
                  <a:spcBef>
                    <a:spcPct val="50000"/>
                  </a:spcBef>
                </a:pPr>
                <a:r>
                  <a:rPr lang="en-US" altLang="zh-CN" sz="2400" b="1">
                    <a:solidFill>
                      <a:srgbClr val="FFFF00"/>
                    </a:solidFill>
                  </a:rPr>
                  <a:t>CPU</a:t>
                </a:r>
              </a:p>
            </p:txBody>
          </p:sp>
        </p:grpSp>
        <p:grpSp>
          <p:nvGrpSpPr>
            <p:cNvPr id="8" name="Group 9"/>
            <p:cNvGrpSpPr/>
            <p:nvPr/>
          </p:nvGrpSpPr>
          <p:grpSpPr bwMode="auto">
            <a:xfrm>
              <a:off x="1791" y="2750"/>
              <a:ext cx="2132" cy="644"/>
              <a:chOff x="1882" y="2750"/>
              <a:chExt cx="2132" cy="644"/>
            </a:xfrm>
          </p:grpSpPr>
          <p:sp>
            <p:nvSpPr>
              <p:cNvPr id="9" name="AutoShape 10"/>
              <p:cNvSpPr>
                <a:spLocks noChangeArrowheads="1"/>
              </p:cNvSpPr>
              <p:nvPr/>
            </p:nvSpPr>
            <p:spPr bwMode="auto">
              <a:xfrm>
                <a:off x="1882" y="2750"/>
                <a:ext cx="2132" cy="499"/>
              </a:xfrm>
              <a:prstGeom prst="curvedDownArrow">
                <a:avLst>
                  <a:gd name="adj1" fmla="val 87290"/>
                  <a:gd name="adj2" fmla="val 172741"/>
                  <a:gd name="adj3" fmla="val 24046"/>
                </a:avLst>
              </a:prstGeom>
              <a:solidFill>
                <a:srgbClr val="FF3300"/>
              </a:solidFill>
              <a:ln w="9525">
                <a:solidFill>
                  <a:schemeClr val="tx1"/>
                </a:solidFill>
                <a:miter lim="800000"/>
              </a:ln>
            </p:spPr>
            <p:txBody>
              <a:bodyPr wrap="none" anchor="ctr"/>
              <a:lstStyle/>
              <a:p>
                <a:endParaRPr lang="zh-CN" altLang="en-US">
                  <a:latin typeface="Calibri" pitchFamily="34" charset="0"/>
                </a:endParaRPr>
              </a:p>
            </p:txBody>
          </p:sp>
          <p:sp>
            <p:nvSpPr>
              <p:cNvPr id="10" name="Text Box 11"/>
              <p:cNvSpPr txBox="1">
                <a:spLocks noChangeArrowheads="1"/>
              </p:cNvSpPr>
              <p:nvPr/>
            </p:nvSpPr>
            <p:spPr bwMode="auto">
              <a:xfrm>
                <a:off x="2426" y="3067"/>
                <a:ext cx="816" cy="327"/>
              </a:xfrm>
              <a:prstGeom prst="rect">
                <a:avLst/>
              </a:prstGeom>
              <a:noFill/>
              <a:ln w="9525">
                <a:noFill/>
                <a:miter lim="800000"/>
              </a:ln>
              <a:effectLst/>
            </p:spPr>
            <p:txBody>
              <a:bodyPr>
                <a:spAutoFit/>
              </a:bodyPr>
              <a:lstStyle/>
              <a:p>
                <a:pPr>
                  <a:spcBef>
                    <a:spcPct val="50000"/>
                  </a:spcBef>
                  <a:spcAft>
                    <a:spcPts val="0"/>
                  </a:spcAft>
                  <a:defRPr/>
                </a:pPr>
                <a:r>
                  <a:rPr lang="zh-CN" altLang="en-US" sz="2800" b="1">
                    <a:effectLst>
                      <a:outerShdw blurRad="38100" dist="38100" dir="2700000" algn="tl">
                        <a:srgbClr val="C0C0C0"/>
                      </a:outerShdw>
                    </a:effectLst>
                    <a:ea typeface="楷体_GB2312" pitchFamily="49" charset="-122"/>
                  </a:rPr>
                  <a:t>查询</a:t>
                </a:r>
              </a:p>
            </p:txBody>
          </p:sp>
        </p:grpSp>
      </p:grpSp>
    </p:spTree>
    <p:extLst>
      <p:ext uri="{BB962C8B-B14F-4D97-AF65-F5344CB8AC3E}">
        <p14:creationId xmlns:p14="http://schemas.microsoft.com/office/powerpoint/2010/main" val="124644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a:t>适用于外设并不总是准备好，而且对传送速率、传送效率要求不高的场合。</a:t>
            </a:r>
          </a:p>
          <a:p>
            <a:pPr marL="631825" lvl="1" indent="-342900">
              <a:lnSpc>
                <a:spcPct val="125000"/>
              </a:lnSpc>
              <a:spcBef>
                <a:spcPct val="0"/>
              </a:spcBef>
              <a:spcAft>
                <a:spcPts val="0"/>
              </a:spcAft>
              <a:buClr>
                <a:srgbClr val="C00000"/>
              </a:buClr>
              <a:tabLst>
                <a:tab pos="631825" algn="l"/>
                <a:tab pos="1346200" algn="l"/>
              </a:tabLst>
              <a:defRPr/>
            </a:pPr>
            <a:r>
              <a:rPr lang="zh-CN" altLang="en-US" dirty="0"/>
              <a:t>对外设的要求：应提供设备状态信息</a:t>
            </a:r>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对</a:t>
            </a:r>
            <a:r>
              <a:rPr lang="zh-CN" altLang="en-US" dirty="0"/>
              <a:t>接口的要求：需要提供状态端口</a:t>
            </a:r>
          </a:p>
          <a:p>
            <a:pPr marL="4762" indent="-342900">
              <a:spcAft>
                <a:spcPts val="0"/>
              </a:spcAft>
              <a:buClr>
                <a:srgbClr val="C00000"/>
              </a:buClr>
              <a:tabLst>
                <a:tab pos="631825" algn="l"/>
                <a:tab pos="1346200" algn="l"/>
              </a:tabLst>
              <a:defRPr/>
            </a:pPr>
            <a:r>
              <a:rPr lang="zh-CN" altLang="en-US" dirty="0"/>
              <a:t>条件传送过程</a:t>
            </a:r>
          </a:p>
          <a:p>
            <a:pPr lvl="1">
              <a:spcAft>
                <a:spcPts val="0"/>
              </a:spcAft>
              <a:buFont typeface="Arial" pitchFamily="34" charset="0"/>
              <a:buChar char="–"/>
              <a:defRPr/>
            </a:pPr>
            <a:r>
              <a:rPr lang="en-US" altLang="zh-CN" dirty="0"/>
              <a:t>CPU</a:t>
            </a:r>
            <a:r>
              <a:rPr lang="zh-CN" altLang="en-US" dirty="0"/>
              <a:t>从接口中读取状态字。</a:t>
            </a:r>
          </a:p>
          <a:p>
            <a:pPr lvl="1">
              <a:spcAft>
                <a:spcPts val="0"/>
              </a:spcAft>
              <a:buFont typeface="Arial" pitchFamily="34" charset="0"/>
              <a:buChar char="–"/>
              <a:defRPr/>
            </a:pPr>
            <a:r>
              <a:rPr lang="en-US" altLang="zh-CN" dirty="0"/>
              <a:t>CPU</a:t>
            </a:r>
            <a:r>
              <a:rPr lang="zh-CN" altLang="en-US" dirty="0"/>
              <a:t>检测状态字</a:t>
            </a:r>
          </a:p>
          <a:p>
            <a:pPr lvl="1">
              <a:spcAft>
                <a:spcPts val="0"/>
              </a:spcAft>
              <a:buFont typeface="Arial" pitchFamily="34" charset="0"/>
              <a:buChar char="–"/>
              <a:defRPr/>
            </a:pPr>
            <a:r>
              <a:rPr lang="zh-CN" altLang="en-US" dirty="0"/>
              <a:t>如“就绪”状态，则传送数据</a:t>
            </a:r>
          </a:p>
          <a:p>
            <a:pPr indent="0">
              <a:lnSpc>
                <a:spcPct val="120000"/>
              </a:lnSpc>
              <a:buNone/>
            </a:pPr>
            <a:endParaRPr lang="zh-CN" altLang="en-US" dirty="0"/>
          </a:p>
        </p:txBody>
      </p:sp>
    </p:spTree>
    <p:extLst>
      <p:ext uri="{BB962C8B-B14F-4D97-AF65-F5344CB8AC3E}">
        <p14:creationId xmlns:p14="http://schemas.microsoft.com/office/powerpoint/2010/main" val="22407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71"/>
          <p:cNvGrpSpPr/>
          <p:nvPr/>
        </p:nvGrpSpPr>
        <p:grpSpPr bwMode="auto">
          <a:xfrm>
            <a:off x="857250" y="952971"/>
            <a:ext cx="7416800" cy="4105275"/>
            <a:chOff x="521" y="1162"/>
            <a:chExt cx="4672" cy="2586"/>
          </a:xfrm>
        </p:grpSpPr>
        <p:sp>
          <p:nvSpPr>
            <p:cNvPr id="40972" name="Rectangle 3"/>
            <p:cNvSpPr>
              <a:spLocks noChangeArrowheads="1"/>
            </p:cNvSpPr>
            <p:nvPr/>
          </p:nvSpPr>
          <p:spPr bwMode="auto">
            <a:xfrm>
              <a:off x="1881" y="2795"/>
              <a:ext cx="908" cy="539"/>
            </a:xfrm>
            <a:prstGeom prst="rect">
              <a:avLst/>
            </a:prstGeom>
            <a:solidFill>
              <a:srgbClr val="FFFF00"/>
            </a:solidFill>
            <a:ln w="28575">
              <a:solidFill>
                <a:srgbClr val="000000"/>
              </a:solidFill>
              <a:miter lim="800000"/>
            </a:ln>
          </p:spPr>
          <p:txBody>
            <a:bodyPr lIns="18000" rIns="18000" anchor="ctr" anchorCtr="1"/>
            <a:lstStyle/>
            <a:p>
              <a:pPr algn="ctr"/>
              <a:r>
                <a:rPr lang="zh-CN" altLang="en-US" sz="2400" b="1">
                  <a:latin typeface="楷体_GB2312" pitchFamily="49" charset="-122"/>
                  <a:ea typeface="楷体_GB2312" pitchFamily="49" charset="-122"/>
                </a:rPr>
                <a:t>状态</a:t>
              </a:r>
            </a:p>
            <a:p>
              <a:pPr algn="ctr"/>
              <a:r>
                <a:rPr lang="zh-CN" altLang="en-US" sz="2400" b="1">
                  <a:latin typeface="楷体_GB2312" pitchFamily="49" charset="-122"/>
                  <a:ea typeface="楷体_GB2312" pitchFamily="49" charset="-122"/>
                </a:rPr>
                <a:t>寄存器</a:t>
              </a:r>
            </a:p>
          </p:txBody>
        </p:sp>
        <p:sp>
          <p:nvSpPr>
            <p:cNvPr id="40973" name="Rectangle 5"/>
            <p:cNvSpPr>
              <a:spLocks noChangeArrowheads="1"/>
            </p:cNvSpPr>
            <p:nvPr/>
          </p:nvSpPr>
          <p:spPr bwMode="auto">
            <a:xfrm>
              <a:off x="4921" y="2115"/>
              <a:ext cx="272" cy="921"/>
            </a:xfrm>
            <a:prstGeom prst="rect">
              <a:avLst/>
            </a:prstGeom>
            <a:noFill/>
            <a:ln w="9525">
              <a:noFill/>
              <a:miter lim="800000"/>
            </a:ln>
          </p:spPr>
          <p:txBody>
            <a:bodyPr lIns="0" tIns="0" rIns="0" bIns="0">
              <a:spAutoFit/>
            </a:bodyPr>
            <a:lstStyle/>
            <a:p>
              <a:r>
                <a:rPr lang="en-US" altLang="zh-CN" sz="3200" b="1">
                  <a:solidFill>
                    <a:srgbClr val="CC3300"/>
                  </a:solidFill>
                  <a:ea typeface="仿宋_GB2312" pitchFamily="49" charset="-122"/>
                </a:rPr>
                <a:t>MPU</a:t>
              </a:r>
            </a:p>
          </p:txBody>
        </p:sp>
        <p:sp>
          <p:nvSpPr>
            <p:cNvPr id="40974" name="Rectangle 6"/>
            <p:cNvSpPr>
              <a:spLocks noChangeArrowheads="1"/>
            </p:cNvSpPr>
            <p:nvPr/>
          </p:nvSpPr>
          <p:spPr bwMode="auto">
            <a:xfrm>
              <a:off x="521" y="1616"/>
              <a:ext cx="363" cy="1814"/>
            </a:xfrm>
            <a:prstGeom prst="rect">
              <a:avLst/>
            </a:prstGeom>
            <a:solidFill>
              <a:srgbClr val="00FFFF"/>
            </a:solidFill>
            <a:ln w="28575">
              <a:solidFill>
                <a:srgbClr val="000000"/>
              </a:solidFill>
              <a:miter lim="800000"/>
            </a:ln>
          </p:spPr>
          <p:txBody>
            <a:bodyPr lIns="54000" rIns="54000" anchor="ctr" anchorCtr="1"/>
            <a:lstStyle/>
            <a:p>
              <a:r>
                <a:rPr lang="zh-CN" altLang="en-US" sz="2400" b="1">
                  <a:solidFill>
                    <a:srgbClr val="000000"/>
                  </a:solidFill>
                  <a:latin typeface="楷体_GB2312" pitchFamily="49" charset="-122"/>
                  <a:ea typeface="楷体_GB2312" pitchFamily="49" charset="-122"/>
                </a:rPr>
                <a:t>外部</a:t>
              </a:r>
            </a:p>
            <a:p>
              <a:r>
                <a:rPr lang="zh-CN" altLang="en-US" sz="2400" b="1">
                  <a:solidFill>
                    <a:srgbClr val="000000"/>
                  </a:solidFill>
                  <a:latin typeface="楷体_GB2312" pitchFamily="49" charset="-122"/>
                  <a:ea typeface="楷体_GB2312" pitchFamily="49" charset="-122"/>
                </a:rPr>
                <a:t>设</a:t>
              </a:r>
            </a:p>
            <a:p>
              <a:r>
                <a:rPr lang="zh-CN" altLang="en-US" sz="2400" b="1">
                  <a:solidFill>
                    <a:srgbClr val="000000"/>
                  </a:solidFill>
                  <a:latin typeface="楷体_GB2312" pitchFamily="49" charset="-122"/>
                  <a:ea typeface="楷体_GB2312" pitchFamily="49" charset="-122"/>
                </a:rPr>
                <a:t>备</a:t>
              </a:r>
            </a:p>
          </p:txBody>
        </p:sp>
        <p:grpSp>
          <p:nvGrpSpPr>
            <p:cNvPr id="40975" name="Group 7"/>
            <p:cNvGrpSpPr/>
            <p:nvPr/>
          </p:nvGrpSpPr>
          <p:grpSpPr bwMode="auto">
            <a:xfrm>
              <a:off x="1655" y="1525"/>
              <a:ext cx="2858" cy="1814"/>
              <a:chOff x="1655" y="1525"/>
              <a:chExt cx="2858" cy="1814"/>
            </a:xfrm>
          </p:grpSpPr>
          <p:sp>
            <p:nvSpPr>
              <p:cNvPr id="41034" name="Rectangle 8"/>
              <p:cNvSpPr>
                <a:spLocks noChangeArrowheads="1"/>
              </p:cNvSpPr>
              <p:nvPr/>
            </p:nvSpPr>
            <p:spPr bwMode="auto">
              <a:xfrm>
                <a:off x="3696" y="2341"/>
                <a:ext cx="272" cy="998"/>
              </a:xfrm>
              <a:prstGeom prst="rect">
                <a:avLst/>
              </a:prstGeom>
              <a:solidFill>
                <a:srgbClr val="FFCC99"/>
              </a:solidFill>
              <a:ln w="28575">
                <a:solidFill>
                  <a:srgbClr val="000000"/>
                </a:solidFill>
                <a:miter lim="800000"/>
              </a:ln>
            </p:spPr>
            <p:txBody>
              <a:bodyPr lIns="54000" rIns="54000" anchor="ctr" anchorCtr="1"/>
              <a:lstStyle/>
              <a:p>
                <a:r>
                  <a:rPr lang="zh-CN" altLang="en-US" sz="2400" b="1">
                    <a:solidFill>
                      <a:srgbClr val="000000"/>
                    </a:solidFill>
                    <a:latin typeface="楷体_GB2312" pitchFamily="49" charset="-122"/>
                    <a:ea typeface="楷体_GB2312" pitchFamily="49" charset="-122"/>
                  </a:rPr>
                  <a:t>地址译码</a:t>
                </a:r>
              </a:p>
            </p:txBody>
          </p:sp>
          <p:sp>
            <p:nvSpPr>
              <p:cNvPr id="41035" name="Rectangle 9"/>
              <p:cNvSpPr>
                <a:spLocks noChangeArrowheads="1"/>
              </p:cNvSpPr>
              <p:nvPr/>
            </p:nvSpPr>
            <p:spPr bwMode="auto">
              <a:xfrm>
                <a:off x="1655" y="1933"/>
                <a:ext cx="1225" cy="499"/>
              </a:xfrm>
              <a:prstGeom prst="rect">
                <a:avLst/>
              </a:prstGeom>
              <a:solidFill>
                <a:srgbClr val="CCFFCC"/>
              </a:solidFill>
              <a:ln w="28575">
                <a:solidFill>
                  <a:srgbClr val="000000"/>
                </a:solidFill>
                <a:miter lim="800000"/>
              </a:ln>
            </p:spPr>
            <p:txBody>
              <a:bodyPr lIns="0" rIns="0" anchor="ctr" anchorCtr="1"/>
              <a:lstStyle/>
              <a:p>
                <a:pPr algn="ctr"/>
                <a:r>
                  <a:rPr lang="zh-CN" altLang="en-US" sz="2400" b="1">
                    <a:solidFill>
                      <a:srgbClr val="000000"/>
                    </a:solidFill>
                    <a:latin typeface="楷体_GB2312" pitchFamily="49" charset="-122"/>
                    <a:ea typeface="楷体_GB2312" pitchFamily="49" charset="-122"/>
                  </a:rPr>
                  <a:t>数据缓冲</a:t>
                </a:r>
              </a:p>
              <a:p>
                <a:pPr algn="ctr"/>
                <a:r>
                  <a:rPr lang="zh-CN" altLang="en-US" sz="2400" b="1">
                    <a:solidFill>
                      <a:srgbClr val="000000"/>
                    </a:solidFill>
                    <a:latin typeface="楷体_GB2312" pitchFamily="49" charset="-122"/>
                    <a:ea typeface="楷体_GB2312" pitchFamily="49" charset="-122"/>
                  </a:rPr>
                  <a:t>寄存器</a:t>
                </a:r>
              </a:p>
            </p:txBody>
          </p:sp>
          <p:sp>
            <p:nvSpPr>
              <p:cNvPr id="41036" name="Text Box 10" descr="粉色面巾纸"/>
              <p:cNvSpPr txBox="1">
                <a:spLocks noChangeArrowheads="1"/>
              </p:cNvSpPr>
              <p:nvPr/>
            </p:nvSpPr>
            <p:spPr bwMode="auto">
              <a:xfrm>
                <a:off x="3515" y="1525"/>
                <a:ext cx="998" cy="304"/>
              </a:xfrm>
              <a:prstGeom prst="rect">
                <a:avLst/>
              </a:prstGeom>
              <a:blipFill dpi="0" rotWithShape="1">
                <a:blip r:embed="rId2"/>
                <a:srcRect/>
                <a:tile tx="0" ty="0" sx="100000" sy="100000" flip="none" algn="tl"/>
              </a:blipFill>
              <a:ln w="25400">
                <a:solidFill>
                  <a:schemeClr val="tx1"/>
                </a:solidFill>
                <a:miter lim="800000"/>
              </a:ln>
            </p:spPr>
            <p:txBody>
              <a:bodyPr>
                <a:spAutoFit/>
              </a:bodyPr>
              <a:lstStyle/>
              <a:p>
                <a:pPr>
                  <a:spcBef>
                    <a:spcPct val="50000"/>
                  </a:spcBef>
                </a:pPr>
                <a:r>
                  <a:rPr lang="zh-CN" altLang="en-US" sz="2400" b="1">
                    <a:ea typeface="楷体_GB2312" pitchFamily="49" charset="-122"/>
                  </a:rPr>
                  <a:t>控制逻辑</a:t>
                </a:r>
              </a:p>
            </p:txBody>
          </p:sp>
        </p:grpSp>
        <p:grpSp>
          <p:nvGrpSpPr>
            <p:cNvPr id="40976" name="Group 11"/>
            <p:cNvGrpSpPr/>
            <p:nvPr/>
          </p:nvGrpSpPr>
          <p:grpSpPr bwMode="auto">
            <a:xfrm>
              <a:off x="884" y="1655"/>
              <a:ext cx="3588" cy="2093"/>
              <a:chOff x="884" y="1655"/>
              <a:chExt cx="3588" cy="2093"/>
            </a:xfrm>
          </p:grpSpPr>
          <p:grpSp>
            <p:nvGrpSpPr>
              <p:cNvPr id="41009" name="Group 12"/>
              <p:cNvGrpSpPr/>
              <p:nvPr/>
            </p:nvGrpSpPr>
            <p:grpSpPr bwMode="auto">
              <a:xfrm>
                <a:off x="884" y="2931"/>
                <a:ext cx="1043" cy="272"/>
                <a:chOff x="1338" y="2840"/>
                <a:chExt cx="952" cy="274"/>
              </a:xfrm>
            </p:grpSpPr>
            <p:sp>
              <p:nvSpPr>
                <p:cNvPr id="41032" name="Rectangle 13"/>
                <p:cNvSpPr>
                  <a:spLocks noChangeArrowheads="1"/>
                </p:cNvSpPr>
                <p:nvPr/>
              </p:nvSpPr>
              <p:spPr bwMode="auto">
                <a:xfrm>
                  <a:off x="1429" y="2840"/>
                  <a:ext cx="861" cy="192"/>
                </a:xfrm>
                <a:prstGeom prst="rect">
                  <a:avLst/>
                </a:prstGeom>
                <a:noFill/>
                <a:ln w="9525">
                  <a:noFill/>
                  <a:miter lim="800000"/>
                </a:ln>
              </p:spPr>
              <p:txBody>
                <a:bodyPr lIns="0" tIns="0" rIns="0" bIns="0">
                  <a:spAutoFit/>
                </a:bodyPr>
                <a:lstStyle/>
                <a:p>
                  <a:r>
                    <a:rPr lang="zh-CN" altLang="en-US" sz="2000" b="1">
                      <a:solidFill>
                        <a:srgbClr val="000099"/>
                      </a:solidFill>
                      <a:ea typeface="黑体" pitchFamily="2" charset="-122"/>
                    </a:rPr>
                    <a:t>触发信号</a:t>
                  </a:r>
                </a:p>
              </p:txBody>
            </p:sp>
            <p:sp>
              <p:nvSpPr>
                <p:cNvPr id="41033" name="Line 14"/>
                <p:cNvSpPr>
                  <a:spLocks noChangeShapeType="1"/>
                </p:cNvSpPr>
                <p:nvPr/>
              </p:nvSpPr>
              <p:spPr bwMode="auto">
                <a:xfrm>
                  <a:off x="1338" y="3113"/>
                  <a:ext cx="907" cy="1"/>
                </a:xfrm>
                <a:prstGeom prst="line">
                  <a:avLst/>
                </a:prstGeom>
                <a:noFill/>
                <a:ln w="28575">
                  <a:solidFill>
                    <a:srgbClr val="FF0000"/>
                  </a:solidFill>
                  <a:round/>
                  <a:tailEnd type="stealth" w="lg" len="lg"/>
                </a:ln>
              </p:spPr>
              <p:txBody>
                <a:bodyPr/>
                <a:lstStyle/>
                <a:p>
                  <a:endParaRPr lang="zh-CN" altLang="en-US"/>
                </a:p>
              </p:txBody>
            </p:sp>
          </p:grpSp>
          <p:grpSp>
            <p:nvGrpSpPr>
              <p:cNvPr id="41010" name="Group 15"/>
              <p:cNvGrpSpPr/>
              <p:nvPr/>
            </p:nvGrpSpPr>
            <p:grpSpPr bwMode="auto">
              <a:xfrm>
                <a:off x="2166" y="2160"/>
                <a:ext cx="1173" cy="973"/>
                <a:chOff x="2166" y="2160"/>
                <a:chExt cx="1173" cy="973"/>
              </a:xfrm>
            </p:grpSpPr>
            <p:sp>
              <p:nvSpPr>
                <p:cNvPr id="41028" name="Line 16"/>
                <p:cNvSpPr>
                  <a:spLocks noChangeShapeType="1"/>
                </p:cNvSpPr>
                <p:nvPr/>
              </p:nvSpPr>
              <p:spPr bwMode="auto">
                <a:xfrm flipV="1">
                  <a:off x="2784" y="3124"/>
                  <a:ext cx="240" cy="9"/>
                </a:xfrm>
                <a:prstGeom prst="line">
                  <a:avLst/>
                </a:prstGeom>
                <a:noFill/>
                <a:ln w="28575">
                  <a:solidFill>
                    <a:srgbClr val="FF0000"/>
                  </a:solidFill>
                  <a:round/>
                </a:ln>
              </p:spPr>
              <p:txBody>
                <a:bodyPr wrap="none"/>
                <a:lstStyle/>
                <a:p>
                  <a:endParaRPr lang="zh-CN" altLang="en-US"/>
                </a:p>
              </p:txBody>
            </p:sp>
            <p:sp>
              <p:nvSpPr>
                <p:cNvPr id="41029" name="Rectangle 17"/>
                <p:cNvSpPr>
                  <a:spLocks noChangeArrowheads="1"/>
                </p:cNvSpPr>
                <p:nvPr/>
              </p:nvSpPr>
              <p:spPr bwMode="auto">
                <a:xfrm>
                  <a:off x="3016" y="2341"/>
                  <a:ext cx="323" cy="250"/>
                </a:xfrm>
                <a:prstGeom prst="rect">
                  <a:avLst/>
                </a:prstGeom>
                <a:noFill/>
                <a:ln w="9525">
                  <a:noFill/>
                  <a:miter lim="800000"/>
                </a:ln>
              </p:spPr>
              <p:txBody>
                <a:bodyPr>
                  <a:spAutoFit/>
                </a:bodyPr>
                <a:lstStyle/>
                <a:p>
                  <a:r>
                    <a:rPr lang="en-US" altLang="zh-CN" sz="2000" b="1">
                      <a:solidFill>
                        <a:srgbClr val="FF0000"/>
                      </a:solidFill>
                      <a:ea typeface="仿宋_GB2312" pitchFamily="49" charset="-122"/>
                    </a:rPr>
                    <a:t>Di</a:t>
                  </a:r>
                </a:p>
              </p:txBody>
            </p:sp>
            <p:sp>
              <p:nvSpPr>
                <p:cNvPr id="41030" name="Rectangle 18"/>
                <p:cNvSpPr>
                  <a:spLocks noChangeArrowheads="1"/>
                </p:cNvSpPr>
                <p:nvPr/>
              </p:nvSpPr>
              <p:spPr bwMode="auto">
                <a:xfrm>
                  <a:off x="2166" y="2523"/>
                  <a:ext cx="850" cy="252"/>
                </a:xfrm>
                <a:prstGeom prst="rect">
                  <a:avLst/>
                </a:prstGeom>
                <a:noFill/>
                <a:ln w="9525">
                  <a:noFill/>
                  <a:miter lim="800000"/>
                </a:ln>
              </p:spPr>
              <p:txBody>
                <a:bodyPr wrap="square" lIns="126000">
                  <a:spAutoFit/>
                </a:bodyPr>
                <a:lstStyle/>
                <a:p>
                  <a:r>
                    <a:rPr lang="zh-CN" altLang="en-US" b="1" dirty="0">
                      <a:ea typeface="黑体" pitchFamily="2" charset="-122"/>
                    </a:rPr>
                    <a:t>查询信号</a:t>
                  </a:r>
                </a:p>
              </p:txBody>
            </p:sp>
            <p:sp>
              <p:nvSpPr>
                <p:cNvPr id="41031" name="Line 19"/>
                <p:cNvSpPr>
                  <a:spLocks noChangeShapeType="1"/>
                </p:cNvSpPr>
                <p:nvPr/>
              </p:nvSpPr>
              <p:spPr bwMode="auto">
                <a:xfrm flipV="1">
                  <a:off x="3015" y="2160"/>
                  <a:ext cx="1" cy="952"/>
                </a:xfrm>
                <a:prstGeom prst="line">
                  <a:avLst/>
                </a:prstGeom>
                <a:noFill/>
                <a:ln w="28575">
                  <a:solidFill>
                    <a:srgbClr val="FF0000"/>
                  </a:solidFill>
                  <a:round/>
                  <a:tailEnd type="stealth" w="lg" len="lg"/>
                </a:ln>
              </p:spPr>
              <p:txBody>
                <a:bodyPr wrap="none"/>
                <a:lstStyle/>
                <a:p>
                  <a:endParaRPr lang="zh-CN" altLang="en-US"/>
                </a:p>
              </p:txBody>
            </p:sp>
          </p:grpSp>
          <p:grpSp>
            <p:nvGrpSpPr>
              <p:cNvPr id="41011" name="Group 20"/>
              <p:cNvGrpSpPr/>
              <p:nvPr/>
            </p:nvGrpSpPr>
            <p:grpSpPr bwMode="auto">
              <a:xfrm>
                <a:off x="2353" y="3203"/>
                <a:ext cx="2119" cy="545"/>
                <a:chOff x="2353" y="3203"/>
                <a:chExt cx="2119" cy="545"/>
              </a:xfrm>
            </p:grpSpPr>
            <p:sp>
              <p:nvSpPr>
                <p:cNvPr id="41016" name="Rectangle 21"/>
                <p:cNvSpPr>
                  <a:spLocks noChangeArrowheads="1"/>
                </p:cNvSpPr>
                <p:nvPr/>
              </p:nvSpPr>
              <p:spPr bwMode="auto">
                <a:xfrm>
                  <a:off x="3018" y="3341"/>
                  <a:ext cx="272" cy="173"/>
                </a:xfrm>
                <a:prstGeom prst="rect">
                  <a:avLst/>
                </a:prstGeom>
                <a:noFill/>
                <a:ln w="9525">
                  <a:noFill/>
                  <a:miter lim="800000"/>
                </a:ln>
              </p:spPr>
              <p:txBody>
                <a:bodyPr lIns="0" tIns="0" rIns="0" bIns="0">
                  <a:spAutoFit/>
                </a:bodyPr>
                <a:lstStyle/>
                <a:p>
                  <a:r>
                    <a:rPr lang="en-US" altLang="zh-CN" b="1">
                      <a:solidFill>
                        <a:srgbClr val="000099"/>
                      </a:solidFill>
                      <a:ea typeface="仿宋_GB2312" pitchFamily="49" charset="-122"/>
                    </a:rPr>
                    <a:t>Ps</a:t>
                  </a:r>
                </a:p>
              </p:txBody>
            </p:sp>
            <p:sp>
              <p:nvSpPr>
                <p:cNvPr id="41017" name="Freeform 22"/>
                <p:cNvSpPr/>
                <p:nvPr/>
              </p:nvSpPr>
              <p:spPr bwMode="auto">
                <a:xfrm>
                  <a:off x="3016" y="3203"/>
                  <a:ext cx="680" cy="317"/>
                </a:xfrm>
                <a:custGeom>
                  <a:avLst/>
                  <a:gdLst>
                    <a:gd name="T0" fmla="*/ 0 w 336"/>
                    <a:gd name="T1" fmla="*/ 405 h 248"/>
                    <a:gd name="T2" fmla="*/ 951 w 336"/>
                    <a:gd name="T3" fmla="*/ 405 h 248"/>
                    <a:gd name="T4" fmla="*/ 951 w 336"/>
                    <a:gd name="T5" fmla="*/ 0 h 248"/>
                    <a:gd name="T6" fmla="*/ 1376 w 336"/>
                    <a:gd name="T7" fmla="*/ 0 h 248"/>
                    <a:gd name="T8" fmla="*/ 0 60000 65536"/>
                    <a:gd name="T9" fmla="*/ 0 60000 65536"/>
                    <a:gd name="T10" fmla="*/ 0 60000 65536"/>
                    <a:gd name="T11" fmla="*/ 0 60000 65536"/>
                    <a:gd name="T12" fmla="*/ 0 w 336"/>
                    <a:gd name="T13" fmla="*/ 0 h 248"/>
                    <a:gd name="T14" fmla="*/ 336 w 336"/>
                    <a:gd name="T15" fmla="*/ 248 h 248"/>
                  </a:gdLst>
                  <a:ahLst/>
                  <a:cxnLst>
                    <a:cxn ang="T8">
                      <a:pos x="T0" y="T1"/>
                    </a:cxn>
                    <a:cxn ang="T9">
                      <a:pos x="T2" y="T3"/>
                    </a:cxn>
                    <a:cxn ang="T10">
                      <a:pos x="T4" y="T5"/>
                    </a:cxn>
                    <a:cxn ang="T11">
                      <a:pos x="T6" y="T7"/>
                    </a:cxn>
                  </a:cxnLst>
                  <a:rect l="T12" t="T13" r="T14" b="T15"/>
                  <a:pathLst>
                    <a:path w="336" h="248">
                      <a:moveTo>
                        <a:pt x="0" y="248"/>
                      </a:moveTo>
                      <a:lnTo>
                        <a:pt x="232" y="248"/>
                      </a:lnTo>
                      <a:lnTo>
                        <a:pt x="232" y="0"/>
                      </a:lnTo>
                      <a:lnTo>
                        <a:pt x="336" y="0"/>
                      </a:lnTo>
                    </a:path>
                  </a:pathLst>
                </a:custGeom>
                <a:noFill/>
                <a:ln w="28575">
                  <a:solidFill>
                    <a:srgbClr val="000000"/>
                  </a:solidFill>
                  <a:round/>
                </a:ln>
              </p:spPr>
              <p:txBody>
                <a:bodyPr/>
                <a:lstStyle/>
                <a:p>
                  <a:endParaRPr lang="zh-CN" altLang="en-US"/>
                </a:p>
              </p:txBody>
            </p:sp>
            <p:sp>
              <p:nvSpPr>
                <p:cNvPr id="41018" name="Rectangle 23"/>
                <p:cNvSpPr>
                  <a:spLocks noChangeArrowheads="1"/>
                </p:cNvSpPr>
                <p:nvPr/>
              </p:nvSpPr>
              <p:spPr bwMode="auto">
                <a:xfrm>
                  <a:off x="2888" y="3468"/>
                  <a:ext cx="203" cy="280"/>
                </a:xfrm>
                <a:prstGeom prst="rect">
                  <a:avLst/>
                </a:prstGeom>
                <a:solidFill>
                  <a:srgbClr val="00FFFF"/>
                </a:solidFill>
                <a:ln w="28575">
                  <a:solidFill>
                    <a:srgbClr val="000000"/>
                  </a:solidFill>
                  <a:miter lim="800000"/>
                </a:ln>
              </p:spPr>
              <p:txBody>
                <a:bodyPr lIns="54000" rIns="54000" anchor="ctr" anchorCtr="1"/>
                <a:lstStyle/>
                <a:p>
                  <a:r>
                    <a:rPr lang="en-US" altLang="zh-CN" sz="1400" b="1">
                      <a:solidFill>
                        <a:srgbClr val="000099"/>
                      </a:solidFill>
                      <a:ea typeface="仿宋_GB2312" pitchFamily="49" charset="-122"/>
                    </a:rPr>
                    <a:t>&amp;</a:t>
                  </a:r>
                </a:p>
              </p:txBody>
            </p:sp>
            <p:sp>
              <p:nvSpPr>
                <p:cNvPr id="41019" name="Oval 24"/>
                <p:cNvSpPr>
                  <a:spLocks noChangeArrowheads="1"/>
                </p:cNvSpPr>
                <p:nvPr/>
              </p:nvSpPr>
              <p:spPr bwMode="auto">
                <a:xfrm>
                  <a:off x="2828" y="3557"/>
                  <a:ext cx="60" cy="62"/>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1020" name="Oval 25"/>
                <p:cNvSpPr>
                  <a:spLocks noChangeArrowheads="1"/>
                </p:cNvSpPr>
                <p:nvPr/>
              </p:nvSpPr>
              <p:spPr bwMode="auto">
                <a:xfrm>
                  <a:off x="3088" y="3611"/>
                  <a:ext cx="61" cy="62"/>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1021" name="Line 26"/>
                <p:cNvSpPr>
                  <a:spLocks noChangeShapeType="1"/>
                </p:cNvSpPr>
                <p:nvPr/>
              </p:nvSpPr>
              <p:spPr bwMode="auto">
                <a:xfrm>
                  <a:off x="2384" y="3594"/>
                  <a:ext cx="451" cy="0"/>
                </a:xfrm>
                <a:prstGeom prst="line">
                  <a:avLst/>
                </a:prstGeom>
                <a:noFill/>
                <a:ln w="28575">
                  <a:solidFill>
                    <a:srgbClr val="000000"/>
                  </a:solidFill>
                  <a:round/>
                </a:ln>
              </p:spPr>
              <p:txBody>
                <a:bodyPr wrap="none"/>
                <a:lstStyle/>
                <a:p>
                  <a:endParaRPr lang="zh-CN" altLang="en-US"/>
                </a:p>
              </p:txBody>
            </p:sp>
            <p:sp>
              <p:nvSpPr>
                <p:cNvPr id="41022" name="Line 27"/>
                <p:cNvSpPr>
                  <a:spLocks noChangeShapeType="1"/>
                </p:cNvSpPr>
                <p:nvPr/>
              </p:nvSpPr>
              <p:spPr bwMode="auto">
                <a:xfrm flipH="1" flipV="1">
                  <a:off x="2384" y="3390"/>
                  <a:ext cx="0" cy="204"/>
                </a:xfrm>
                <a:prstGeom prst="line">
                  <a:avLst/>
                </a:prstGeom>
                <a:noFill/>
                <a:ln w="28575">
                  <a:solidFill>
                    <a:srgbClr val="000000"/>
                  </a:solidFill>
                  <a:round/>
                </a:ln>
              </p:spPr>
              <p:txBody>
                <a:bodyPr wrap="none"/>
                <a:lstStyle/>
                <a:p>
                  <a:endParaRPr lang="zh-CN" altLang="en-US"/>
                </a:p>
              </p:txBody>
            </p:sp>
            <p:sp>
              <p:nvSpPr>
                <p:cNvPr id="41023" name="Oval 28"/>
                <p:cNvSpPr>
                  <a:spLocks noChangeArrowheads="1"/>
                </p:cNvSpPr>
                <p:nvPr/>
              </p:nvSpPr>
              <p:spPr bwMode="auto">
                <a:xfrm>
                  <a:off x="2353" y="3334"/>
                  <a:ext cx="60" cy="62"/>
                </a:xfrm>
                <a:prstGeom prst="ellipse">
                  <a:avLst/>
                </a:prstGeom>
                <a:solidFill>
                  <a:srgbClr val="FFFFFF"/>
                </a:solidFill>
                <a:ln w="28575">
                  <a:solidFill>
                    <a:srgbClr val="000000"/>
                  </a:solidFill>
                  <a:round/>
                </a:ln>
              </p:spPr>
              <p:txBody>
                <a:bodyPr/>
                <a:lstStyle/>
                <a:p>
                  <a:endParaRPr lang="zh-CN" altLang="en-US">
                    <a:latin typeface="Calibri" pitchFamily="34" charset="0"/>
                  </a:endParaRPr>
                </a:p>
              </p:txBody>
            </p:sp>
            <p:sp>
              <p:nvSpPr>
                <p:cNvPr id="41024" name="Line 29"/>
                <p:cNvSpPr>
                  <a:spLocks noChangeShapeType="1"/>
                </p:cNvSpPr>
                <p:nvPr/>
              </p:nvSpPr>
              <p:spPr bwMode="auto">
                <a:xfrm>
                  <a:off x="3152" y="3644"/>
                  <a:ext cx="1320" cy="5"/>
                </a:xfrm>
                <a:prstGeom prst="line">
                  <a:avLst/>
                </a:prstGeom>
                <a:noFill/>
                <a:ln w="28575">
                  <a:solidFill>
                    <a:srgbClr val="000000"/>
                  </a:solidFill>
                  <a:round/>
                </a:ln>
              </p:spPr>
              <p:txBody>
                <a:bodyPr wrap="none"/>
                <a:lstStyle/>
                <a:p>
                  <a:endParaRPr lang="zh-CN" altLang="en-US"/>
                </a:p>
              </p:txBody>
            </p:sp>
            <p:grpSp>
              <p:nvGrpSpPr>
                <p:cNvPr id="41025" name="Group 30"/>
                <p:cNvGrpSpPr/>
                <p:nvPr/>
              </p:nvGrpSpPr>
              <p:grpSpPr bwMode="auto">
                <a:xfrm>
                  <a:off x="3651" y="3430"/>
                  <a:ext cx="372" cy="254"/>
                  <a:chOff x="3555" y="3617"/>
                  <a:chExt cx="372" cy="254"/>
                </a:xfrm>
              </p:grpSpPr>
              <p:sp>
                <p:nvSpPr>
                  <p:cNvPr id="41026" name="Rectangle 31"/>
                  <p:cNvSpPr>
                    <a:spLocks noChangeArrowheads="1"/>
                  </p:cNvSpPr>
                  <p:nvPr/>
                </p:nvSpPr>
                <p:spPr bwMode="auto">
                  <a:xfrm>
                    <a:off x="3555" y="3617"/>
                    <a:ext cx="372"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IOR</a:t>
                    </a:r>
                  </a:p>
                </p:txBody>
              </p:sp>
              <p:sp>
                <p:nvSpPr>
                  <p:cNvPr id="41027" name="Line 32"/>
                  <p:cNvSpPr>
                    <a:spLocks noChangeShapeType="1"/>
                  </p:cNvSpPr>
                  <p:nvPr/>
                </p:nvSpPr>
                <p:spPr bwMode="auto">
                  <a:xfrm>
                    <a:off x="3610" y="3672"/>
                    <a:ext cx="240" cy="0"/>
                  </a:xfrm>
                  <a:prstGeom prst="line">
                    <a:avLst/>
                  </a:prstGeom>
                  <a:noFill/>
                  <a:ln w="28575">
                    <a:solidFill>
                      <a:srgbClr val="000099"/>
                    </a:solidFill>
                    <a:round/>
                  </a:ln>
                </p:spPr>
                <p:txBody>
                  <a:bodyPr wrap="none"/>
                  <a:lstStyle/>
                  <a:p>
                    <a:endParaRPr lang="zh-CN" altLang="en-US"/>
                  </a:p>
                </p:txBody>
              </p:sp>
            </p:grpSp>
          </p:grpSp>
          <p:grpSp>
            <p:nvGrpSpPr>
              <p:cNvPr id="41012" name="Group 33"/>
              <p:cNvGrpSpPr/>
              <p:nvPr/>
            </p:nvGrpSpPr>
            <p:grpSpPr bwMode="auto">
              <a:xfrm>
                <a:off x="1429" y="1655"/>
                <a:ext cx="680" cy="1231"/>
                <a:chOff x="1429" y="1655"/>
                <a:chExt cx="680" cy="1231"/>
              </a:xfrm>
            </p:grpSpPr>
            <p:sp>
              <p:nvSpPr>
                <p:cNvPr id="41013" name="Line 34"/>
                <p:cNvSpPr>
                  <a:spLocks noChangeShapeType="1"/>
                </p:cNvSpPr>
                <p:nvPr/>
              </p:nvSpPr>
              <p:spPr bwMode="auto">
                <a:xfrm flipH="1" flipV="1">
                  <a:off x="1429" y="1655"/>
                  <a:ext cx="680" cy="6"/>
                </a:xfrm>
                <a:prstGeom prst="line">
                  <a:avLst/>
                </a:prstGeom>
                <a:noFill/>
                <a:ln w="28575">
                  <a:solidFill>
                    <a:schemeClr val="tx1"/>
                  </a:solidFill>
                  <a:round/>
                </a:ln>
              </p:spPr>
              <p:txBody>
                <a:bodyPr/>
                <a:lstStyle/>
                <a:p>
                  <a:endParaRPr lang="zh-CN" altLang="en-US"/>
                </a:p>
              </p:txBody>
            </p:sp>
            <p:sp>
              <p:nvSpPr>
                <p:cNvPr id="41014" name="Line 35"/>
                <p:cNvSpPr>
                  <a:spLocks noChangeShapeType="1"/>
                </p:cNvSpPr>
                <p:nvPr/>
              </p:nvSpPr>
              <p:spPr bwMode="auto">
                <a:xfrm>
                  <a:off x="1429" y="1655"/>
                  <a:ext cx="0" cy="1231"/>
                </a:xfrm>
                <a:prstGeom prst="line">
                  <a:avLst/>
                </a:prstGeom>
                <a:noFill/>
                <a:ln w="28575">
                  <a:solidFill>
                    <a:schemeClr val="tx1"/>
                  </a:solidFill>
                  <a:round/>
                </a:ln>
              </p:spPr>
              <p:txBody>
                <a:bodyPr/>
                <a:lstStyle/>
                <a:p>
                  <a:endParaRPr lang="zh-CN" altLang="en-US"/>
                </a:p>
              </p:txBody>
            </p:sp>
            <p:sp>
              <p:nvSpPr>
                <p:cNvPr id="41015" name="Line 36"/>
                <p:cNvSpPr>
                  <a:spLocks noChangeShapeType="1"/>
                </p:cNvSpPr>
                <p:nvPr/>
              </p:nvSpPr>
              <p:spPr bwMode="auto">
                <a:xfrm>
                  <a:off x="1429" y="2886"/>
                  <a:ext cx="466" cy="0"/>
                </a:xfrm>
                <a:prstGeom prst="line">
                  <a:avLst/>
                </a:prstGeom>
                <a:noFill/>
                <a:ln w="28575">
                  <a:solidFill>
                    <a:schemeClr val="tx1"/>
                  </a:solidFill>
                  <a:round/>
                  <a:tailEnd type="triangle" w="med" len="med"/>
                </a:ln>
              </p:spPr>
              <p:txBody>
                <a:bodyPr/>
                <a:lstStyle/>
                <a:p>
                  <a:endParaRPr lang="zh-CN" altLang="en-US"/>
                </a:p>
              </p:txBody>
            </p:sp>
          </p:grpSp>
        </p:grpSp>
        <p:grpSp>
          <p:nvGrpSpPr>
            <p:cNvPr id="40977" name="Group 37"/>
            <p:cNvGrpSpPr/>
            <p:nvPr/>
          </p:nvGrpSpPr>
          <p:grpSpPr bwMode="auto">
            <a:xfrm>
              <a:off x="884" y="1162"/>
              <a:ext cx="3821" cy="2467"/>
              <a:chOff x="884" y="1162"/>
              <a:chExt cx="3821" cy="2467"/>
            </a:xfrm>
          </p:grpSpPr>
          <p:grpSp>
            <p:nvGrpSpPr>
              <p:cNvPr id="40978" name="Group 38"/>
              <p:cNvGrpSpPr/>
              <p:nvPr/>
            </p:nvGrpSpPr>
            <p:grpSpPr bwMode="auto">
              <a:xfrm>
                <a:off x="3560" y="1162"/>
                <a:ext cx="812" cy="318"/>
                <a:chOff x="3877" y="1843"/>
                <a:chExt cx="812" cy="318"/>
              </a:xfrm>
            </p:grpSpPr>
            <p:grpSp>
              <p:nvGrpSpPr>
                <p:cNvPr id="41002" name="Group 39"/>
                <p:cNvGrpSpPr/>
                <p:nvPr/>
              </p:nvGrpSpPr>
              <p:grpSpPr bwMode="auto">
                <a:xfrm>
                  <a:off x="3877" y="1889"/>
                  <a:ext cx="372" cy="254"/>
                  <a:chOff x="3651" y="2115"/>
                  <a:chExt cx="372" cy="254"/>
                </a:xfrm>
              </p:grpSpPr>
              <p:sp>
                <p:nvSpPr>
                  <p:cNvPr id="41007" name="Rectangle 40"/>
                  <p:cNvSpPr>
                    <a:spLocks noChangeArrowheads="1"/>
                  </p:cNvSpPr>
                  <p:nvPr/>
                </p:nvSpPr>
                <p:spPr bwMode="auto">
                  <a:xfrm>
                    <a:off x="3651" y="2115"/>
                    <a:ext cx="372"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IOR</a:t>
                    </a:r>
                  </a:p>
                </p:txBody>
              </p:sp>
              <p:sp>
                <p:nvSpPr>
                  <p:cNvPr id="41008" name="Line 41"/>
                  <p:cNvSpPr>
                    <a:spLocks noChangeShapeType="1"/>
                  </p:cNvSpPr>
                  <p:nvPr/>
                </p:nvSpPr>
                <p:spPr bwMode="auto">
                  <a:xfrm>
                    <a:off x="3696" y="2160"/>
                    <a:ext cx="240" cy="0"/>
                  </a:xfrm>
                  <a:prstGeom prst="line">
                    <a:avLst/>
                  </a:prstGeom>
                  <a:noFill/>
                  <a:ln w="28575">
                    <a:solidFill>
                      <a:srgbClr val="000099"/>
                    </a:solidFill>
                    <a:round/>
                  </a:ln>
                </p:spPr>
                <p:txBody>
                  <a:bodyPr wrap="none"/>
                  <a:lstStyle/>
                  <a:p>
                    <a:endParaRPr lang="zh-CN" altLang="en-US"/>
                  </a:p>
                </p:txBody>
              </p:sp>
            </p:grpSp>
            <p:grpSp>
              <p:nvGrpSpPr>
                <p:cNvPr id="41003" name="Group 42"/>
                <p:cNvGrpSpPr/>
                <p:nvPr/>
              </p:nvGrpSpPr>
              <p:grpSpPr bwMode="auto">
                <a:xfrm>
                  <a:off x="4285" y="1889"/>
                  <a:ext cx="404" cy="254"/>
                  <a:chOff x="4285" y="1889"/>
                  <a:chExt cx="404" cy="254"/>
                </a:xfrm>
              </p:grpSpPr>
              <p:sp>
                <p:nvSpPr>
                  <p:cNvPr id="41005" name="Rectangle 43"/>
                  <p:cNvSpPr>
                    <a:spLocks noChangeArrowheads="1"/>
                  </p:cNvSpPr>
                  <p:nvPr/>
                </p:nvSpPr>
                <p:spPr bwMode="auto">
                  <a:xfrm>
                    <a:off x="4285" y="1889"/>
                    <a:ext cx="404"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IOW</a:t>
                    </a:r>
                  </a:p>
                </p:txBody>
              </p:sp>
              <p:sp>
                <p:nvSpPr>
                  <p:cNvPr id="41006" name="Line 44"/>
                  <p:cNvSpPr>
                    <a:spLocks noChangeShapeType="1"/>
                  </p:cNvSpPr>
                  <p:nvPr/>
                </p:nvSpPr>
                <p:spPr bwMode="auto">
                  <a:xfrm>
                    <a:off x="4330" y="1934"/>
                    <a:ext cx="318" cy="0"/>
                  </a:xfrm>
                  <a:prstGeom prst="line">
                    <a:avLst/>
                  </a:prstGeom>
                  <a:noFill/>
                  <a:ln w="28575">
                    <a:solidFill>
                      <a:srgbClr val="000099"/>
                    </a:solidFill>
                    <a:round/>
                  </a:ln>
                </p:spPr>
                <p:txBody>
                  <a:bodyPr wrap="none"/>
                  <a:lstStyle/>
                  <a:p>
                    <a:endParaRPr lang="zh-CN" altLang="en-US"/>
                  </a:p>
                </p:txBody>
              </p:sp>
            </p:grpSp>
            <p:sp>
              <p:nvSpPr>
                <p:cNvPr id="41004" name="Line 45"/>
                <p:cNvSpPr>
                  <a:spLocks noChangeShapeType="1"/>
                </p:cNvSpPr>
                <p:nvPr/>
              </p:nvSpPr>
              <p:spPr bwMode="auto">
                <a:xfrm flipH="1">
                  <a:off x="4195" y="1843"/>
                  <a:ext cx="136" cy="318"/>
                </a:xfrm>
                <a:prstGeom prst="line">
                  <a:avLst/>
                </a:prstGeom>
                <a:noFill/>
                <a:ln w="25400">
                  <a:solidFill>
                    <a:schemeClr val="tx1"/>
                  </a:solidFill>
                  <a:round/>
                </a:ln>
              </p:spPr>
              <p:txBody>
                <a:bodyPr/>
                <a:lstStyle/>
                <a:p>
                  <a:endParaRPr lang="zh-CN" altLang="en-US"/>
                </a:p>
              </p:txBody>
            </p:sp>
          </p:grpSp>
          <p:grpSp>
            <p:nvGrpSpPr>
              <p:cNvPr id="40979" name="Group 46"/>
              <p:cNvGrpSpPr/>
              <p:nvPr/>
            </p:nvGrpSpPr>
            <p:grpSpPr bwMode="auto">
              <a:xfrm>
                <a:off x="884" y="1616"/>
                <a:ext cx="771" cy="680"/>
                <a:chOff x="884" y="1616"/>
                <a:chExt cx="771" cy="680"/>
              </a:xfrm>
            </p:grpSpPr>
            <p:sp>
              <p:nvSpPr>
                <p:cNvPr id="41000" name="Rectangle 47"/>
                <p:cNvSpPr>
                  <a:spLocks noChangeArrowheads="1"/>
                </p:cNvSpPr>
                <p:nvPr/>
              </p:nvSpPr>
              <p:spPr bwMode="auto">
                <a:xfrm>
                  <a:off x="1156" y="1616"/>
                  <a:ext cx="273" cy="442"/>
                </a:xfrm>
                <a:prstGeom prst="rect">
                  <a:avLst/>
                </a:prstGeom>
                <a:noFill/>
                <a:ln w="9525">
                  <a:noFill/>
                  <a:miter lim="800000"/>
                </a:ln>
              </p:spPr>
              <p:txBody>
                <a:bodyPr>
                  <a:spAutoFit/>
                </a:bodyPr>
                <a:lstStyle/>
                <a:p>
                  <a:r>
                    <a:rPr lang="zh-CN" altLang="en-US" sz="2000" b="1">
                      <a:solidFill>
                        <a:srgbClr val="000099"/>
                      </a:solidFill>
                      <a:ea typeface="黑体" pitchFamily="2" charset="-122"/>
                    </a:rPr>
                    <a:t>数据</a:t>
                  </a:r>
                </a:p>
              </p:txBody>
            </p:sp>
            <p:sp>
              <p:nvSpPr>
                <p:cNvPr id="41001" name="AutoShape 48"/>
                <p:cNvSpPr>
                  <a:spLocks noChangeArrowheads="1"/>
                </p:cNvSpPr>
                <p:nvPr/>
              </p:nvSpPr>
              <p:spPr bwMode="auto">
                <a:xfrm>
                  <a:off x="884" y="2069"/>
                  <a:ext cx="771" cy="227"/>
                </a:xfrm>
                <a:prstGeom prst="leftRightArrow">
                  <a:avLst>
                    <a:gd name="adj1" fmla="val 50000"/>
                    <a:gd name="adj2" fmla="val 67930"/>
                  </a:avLst>
                </a:prstGeom>
                <a:solidFill>
                  <a:srgbClr val="00FF00"/>
                </a:solidFill>
                <a:ln w="25400">
                  <a:solidFill>
                    <a:schemeClr val="tx1"/>
                  </a:solidFill>
                  <a:miter lim="800000"/>
                </a:ln>
              </p:spPr>
              <p:txBody>
                <a:bodyPr wrap="none" anchor="ctr"/>
                <a:lstStyle/>
                <a:p>
                  <a:endParaRPr lang="zh-CN" altLang="en-US">
                    <a:latin typeface="Calibri" pitchFamily="34" charset="0"/>
                  </a:endParaRPr>
                </a:p>
              </p:txBody>
            </p:sp>
          </p:grpSp>
          <p:grpSp>
            <p:nvGrpSpPr>
              <p:cNvPr id="40980" name="Group 49"/>
              <p:cNvGrpSpPr/>
              <p:nvPr/>
            </p:nvGrpSpPr>
            <p:grpSpPr bwMode="auto">
              <a:xfrm>
                <a:off x="2109" y="1480"/>
                <a:ext cx="1587" cy="998"/>
                <a:chOff x="2109" y="1480"/>
                <a:chExt cx="1587" cy="998"/>
              </a:xfrm>
            </p:grpSpPr>
            <p:grpSp>
              <p:nvGrpSpPr>
                <p:cNvPr id="40990" name="Group 50"/>
                <p:cNvGrpSpPr/>
                <p:nvPr/>
              </p:nvGrpSpPr>
              <p:grpSpPr bwMode="auto">
                <a:xfrm>
                  <a:off x="2109" y="1661"/>
                  <a:ext cx="57" cy="247"/>
                  <a:chOff x="2109" y="1661"/>
                  <a:chExt cx="57" cy="247"/>
                </a:xfrm>
              </p:grpSpPr>
              <p:sp>
                <p:nvSpPr>
                  <p:cNvPr id="40998" name="Oval 51"/>
                  <p:cNvSpPr>
                    <a:spLocks noChangeArrowheads="1"/>
                  </p:cNvSpPr>
                  <p:nvPr/>
                </p:nvSpPr>
                <p:spPr bwMode="auto">
                  <a:xfrm>
                    <a:off x="2109" y="1832"/>
                    <a:ext cx="57" cy="76"/>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0999" name="Line 52"/>
                  <p:cNvSpPr>
                    <a:spLocks noChangeShapeType="1"/>
                  </p:cNvSpPr>
                  <p:nvPr/>
                </p:nvSpPr>
                <p:spPr bwMode="auto">
                  <a:xfrm flipH="1">
                    <a:off x="2139" y="1661"/>
                    <a:ext cx="0" cy="193"/>
                  </a:xfrm>
                  <a:prstGeom prst="line">
                    <a:avLst/>
                  </a:prstGeom>
                  <a:noFill/>
                  <a:ln w="28575">
                    <a:solidFill>
                      <a:srgbClr val="000000"/>
                    </a:solidFill>
                    <a:round/>
                    <a:headEnd type="oval" w="med" len="med"/>
                  </a:ln>
                </p:spPr>
                <p:txBody>
                  <a:bodyPr wrap="none"/>
                  <a:lstStyle/>
                  <a:p>
                    <a:endParaRPr lang="zh-CN" altLang="en-US"/>
                  </a:p>
                </p:txBody>
              </p:sp>
            </p:grpSp>
            <p:sp>
              <p:nvSpPr>
                <p:cNvPr id="40991" name="Freeform 53"/>
                <p:cNvSpPr/>
                <p:nvPr/>
              </p:nvSpPr>
              <p:spPr bwMode="auto">
                <a:xfrm>
                  <a:off x="2917" y="1730"/>
                  <a:ext cx="779" cy="748"/>
                </a:xfrm>
                <a:custGeom>
                  <a:avLst/>
                  <a:gdLst>
                    <a:gd name="T0" fmla="*/ 0 w 352"/>
                    <a:gd name="T1" fmla="*/ 0 h 552"/>
                    <a:gd name="T2" fmla="*/ 1135 w 352"/>
                    <a:gd name="T3" fmla="*/ 0 h 552"/>
                    <a:gd name="T4" fmla="*/ 1135 w 352"/>
                    <a:gd name="T5" fmla="*/ 1014 h 552"/>
                    <a:gd name="T6" fmla="*/ 1724 w 352"/>
                    <a:gd name="T7" fmla="*/ 1014 h 552"/>
                    <a:gd name="T8" fmla="*/ 0 60000 65536"/>
                    <a:gd name="T9" fmla="*/ 0 60000 65536"/>
                    <a:gd name="T10" fmla="*/ 0 60000 65536"/>
                    <a:gd name="T11" fmla="*/ 0 60000 65536"/>
                    <a:gd name="T12" fmla="*/ 0 w 352"/>
                    <a:gd name="T13" fmla="*/ 0 h 552"/>
                    <a:gd name="T14" fmla="*/ 352 w 352"/>
                    <a:gd name="T15" fmla="*/ 552 h 552"/>
                  </a:gdLst>
                  <a:ahLst/>
                  <a:cxnLst>
                    <a:cxn ang="T8">
                      <a:pos x="T0" y="T1"/>
                    </a:cxn>
                    <a:cxn ang="T9">
                      <a:pos x="T2" y="T3"/>
                    </a:cxn>
                    <a:cxn ang="T10">
                      <a:pos x="T4" y="T5"/>
                    </a:cxn>
                    <a:cxn ang="T11">
                      <a:pos x="T6" y="T7"/>
                    </a:cxn>
                  </a:cxnLst>
                  <a:rect l="T12" t="T13" r="T14" b="T15"/>
                  <a:pathLst>
                    <a:path w="352" h="552">
                      <a:moveTo>
                        <a:pt x="0" y="0"/>
                      </a:moveTo>
                      <a:lnTo>
                        <a:pt x="232" y="0"/>
                      </a:lnTo>
                      <a:lnTo>
                        <a:pt x="232" y="552"/>
                      </a:lnTo>
                      <a:lnTo>
                        <a:pt x="352" y="552"/>
                      </a:lnTo>
                    </a:path>
                  </a:pathLst>
                </a:custGeom>
                <a:noFill/>
                <a:ln w="28575">
                  <a:solidFill>
                    <a:srgbClr val="000000"/>
                  </a:solidFill>
                  <a:round/>
                </a:ln>
              </p:spPr>
              <p:txBody>
                <a:bodyPr/>
                <a:lstStyle/>
                <a:p>
                  <a:endParaRPr lang="zh-CN" altLang="en-US"/>
                </a:p>
              </p:txBody>
            </p:sp>
            <p:sp>
              <p:nvSpPr>
                <p:cNvPr id="40992" name="Rectangle 54"/>
                <p:cNvSpPr>
                  <a:spLocks noChangeArrowheads="1"/>
                </p:cNvSpPr>
                <p:nvPr/>
              </p:nvSpPr>
              <p:spPr bwMode="auto">
                <a:xfrm>
                  <a:off x="2687" y="1480"/>
                  <a:ext cx="219" cy="342"/>
                </a:xfrm>
                <a:prstGeom prst="rect">
                  <a:avLst/>
                </a:prstGeom>
                <a:solidFill>
                  <a:srgbClr val="00FFFF"/>
                </a:solidFill>
                <a:ln w="28575">
                  <a:solidFill>
                    <a:srgbClr val="000000"/>
                  </a:solidFill>
                  <a:miter lim="800000"/>
                </a:ln>
              </p:spPr>
              <p:txBody>
                <a:bodyPr lIns="54000" rIns="54000" anchor="ctr" anchorCtr="1"/>
                <a:lstStyle/>
                <a:p>
                  <a:r>
                    <a:rPr lang="en-US" altLang="zh-CN" sz="1400" b="1">
                      <a:solidFill>
                        <a:srgbClr val="000099"/>
                      </a:solidFill>
                      <a:ea typeface="仿宋_GB2312" pitchFamily="49" charset="-122"/>
                    </a:rPr>
                    <a:t>&amp;</a:t>
                  </a:r>
                </a:p>
              </p:txBody>
            </p:sp>
            <p:sp>
              <p:nvSpPr>
                <p:cNvPr id="40993" name="Oval 55"/>
                <p:cNvSpPr>
                  <a:spLocks noChangeArrowheads="1"/>
                </p:cNvSpPr>
                <p:nvPr/>
              </p:nvSpPr>
              <p:spPr bwMode="auto">
                <a:xfrm>
                  <a:off x="2905" y="1564"/>
                  <a:ext cx="57" cy="76"/>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0994" name="Rectangle 56"/>
                <p:cNvSpPr>
                  <a:spLocks noChangeArrowheads="1"/>
                </p:cNvSpPr>
                <p:nvPr/>
              </p:nvSpPr>
              <p:spPr bwMode="auto">
                <a:xfrm>
                  <a:off x="2936" y="1730"/>
                  <a:ext cx="465" cy="173"/>
                </a:xfrm>
                <a:prstGeom prst="rect">
                  <a:avLst/>
                </a:prstGeom>
                <a:noFill/>
                <a:ln w="9525">
                  <a:noFill/>
                  <a:miter lim="800000"/>
                </a:ln>
              </p:spPr>
              <p:txBody>
                <a:bodyPr lIns="0" tIns="0" rIns="0" bIns="0">
                  <a:spAutoFit/>
                </a:bodyPr>
                <a:lstStyle/>
                <a:p>
                  <a:r>
                    <a:rPr lang="en-US" altLang="zh-CN" b="1">
                      <a:solidFill>
                        <a:srgbClr val="000099"/>
                      </a:solidFill>
                      <a:ea typeface="仿宋_GB2312" pitchFamily="49" charset="-122"/>
                    </a:rPr>
                    <a:t>Pd</a:t>
                  </a:r>
                </a:p>
              </p:txBody>
            </p:sp>
            <p:sp>
              <p:nvSpPr>
                <p:cNvPr id="40995" name="Line 57"/>
                <p:cNvSpPr>
                  <a:spLocks noChangeShapeType="1"/>
                </p:cNvSpPr>
                <p:nvPr/>
              </p:nvSpPr>
              <p:spPr bwMode="auto">
                <a:xfrm>
                  <a:off x="2962" y="1604"/>
                  <a:ext cx="553" cy="13"/>
                </a:xfrm>
                <a:prstGeom prst="line">
                  <a:avLst/>
                </a:prstGeom>
                <a:noFill/>
                <a:ln w="28575">
                  <a:solidFill>
                    <a:srgbClr val="000000"/>
                  </a:solidFill>
                  <a:round/>
                </a:ln>
              </p:spPr>
              <p:txBody>
                <a:bodyPr/>
                <a:lstStyle/>
                <a:p>
                  <a:endParaRPr lang="zh-CN" altLang="en-US"/>
                </a:p>
              </p:txBody>
            </p:sp>
            <p:sp>
              <p:nvSpPr>
                <p:cNvPr id="40996" name="Line 58"/>
                <p:cNvSpPr>
                  <a:spLocks noChangeShapeType="1"/>
                </p:cNvSpPr>
                <p:nvPr/>
              </p:nvSpPr>
              <p:spPr bwMode="auto">
                <a:xfrm>
                  <a:off x="2138" y="1668"/>
                  <a:ext cx="549" cy="0"/>
                </a:xfrm>
                <a:prstGeom prst="line">
                  <a:avLst/>
                </a:prstGeom>
                <a:noFill/>
                <a:ln w="28575">
                  <a:solidFill>
                    <a:srgbClr val="000000"/>
                  </a:solidFill>
                  <a:round/>
                </a:ln>
              </p:spPr>
              <p:txBody>
                <a:bodyPr wrap="none"/>
                <a:lstStyle/>
                <a:p>
                  <a:endParaRPr lang="zh-CN" altLang="en-US"/>
                </a:p>
              </p:txBody>
            </p:sp>
            <p:sp>
              <p:nvSpPr>
                <p:cNvPr id="40997" name="Oval 59"/>
                <p:cNvSpPr>
                  <a:spLocks noChangeArrowheads="1"/>
                </p:cNvSpPr>
                <p:nvPr/>
              </p:nvSpPr>
              <p:spPr bwMode="auto">
                <a:xfrm>
                  <a:off x="2631" y="1635"/>
                  <a:ext cx="57" cy="76"/>
                </a:xfrm>
                <a:prstGeom prst="ellipse">
                  <a:avLst/>
                </a:prstGeom>
                <a:solidFill>
                  <a:srgbClr val="FFFFFF"/>
                </a:solidFill>
                <a:ln w="28575">
                  <a:solidFill>
                    <a:srgbClr val="000000"/>
                  </a:solidFill>
                  <a:round/>
                </a:ln>
              </p:spPr>
              <p:txBody>
                <a:bodyPr/>
                <a:lstStyle/>
                <a:p>
                  <a:endParaRPr lang="zh-CN" altLang="en-US">
                    <a:latin typeface="Calibri" pitchFamily="34" charset="0"/>
                  </a:endParaRPr>
                </a:p>
              </p:txBody>
            </p:sp>
          </p:grpSp>
          <p:grpSp>
            <p:nvGrpSpPr>
              <p:cNvPr id="40981" name="Group 60"/>
              <p:cNvGrpSpPr/>
              <p:nvPr/>
            </p:nvGrpSpPr>
            <p:grpSpPr bwMode="auto">
              <a:xfrm>
                <a:off x="4494" y="1661"/>
                <a:ext cx="211" cy="1968"/>
                <a:chOff x="4494" y="1661"/>
                <a:chExt cx="211" cy="1968"/>
              </a:xfrm>
            </p:grpSpPr>
            <p:sp>
              <p:nvSpPr>
                <p:cNvPr id="40987" name="Line 61"/>
                <p:cNvSpPr>
                  <a:spLocks noChangeShapeType="1"/>
                </p:cNvSpPr>
                <p:nvPr/>
              </p:nvSpPr>
              <p:spPr bwMode="auto">
                <a:xfrm>
                  <a:off x="4694" y="1661"/>
                  <a:ext cx="0" cy="1951"/>
                </a:xfrm>
                <a:prstGeom prst="line">
                  <a:avLst/>
                </a:prstGeom>
                <a:noFill/>
                <a:ln w="28575">
                  <a:solidFill>
                    <a:srgbClr val="000000"/>
                  </a:solidFill>
                  <a:round/>
                </a:ln>
              </p:spPr>
              <p:txBody>
                <a:bodyPr/>
                <a:lstStyle/>
                <a:p>
                  <a:endParaRPr lang="zh-CN" altLang="en-US"/>
                </a:p>
              </p:txBody>
            </p:sp>
            <p:sp>
              <p:nvSpPr>
                <p:cNvPr id="40988" name="Line 62"/>
                <p:cNvSpPr>
                  <a:spLocks noChangeShapeType="1"/>
                </p:cNvSpPr>
                <p:nvPr/>
              </p:nvSpPr>
              <p:spPr bwMode="auto">
                <a:xfrm>
                  <a:off x="4513" y="1661"/>
                  <a:ext cx="192" cy="0"/>
                </a:xfrm>
                <a:prstGeom prst="line">
                  <a:avLst/>
                </a:prstGeom>
                <a:noFill/>
                <a:ln w="28575">
                  <a:solidFill>
                    <a:srgbClr val="000000"/>
                  </a:solidFill>
                  <a:round/>
                </a:ln>
              </p:spPr>
              <p:txBody>
                <a:bodyPr wrap="none"/>
                <a:lstStyle/>
                <a:p>
                  <a:endParaRPr lang="zh-CN" altLang="en-US"/>
                </a:p>
              </p:txBody>
            </p:sp>
            <p:sp>
              <p:nvSpPr>
                <p:cNvPr id="40989" name="Line 63"/>
                <p:cNvSpPr>
                  <a:spLocks noChangeShapeType="1"/>
                </p:cNvSpPr>
                <p:nvPr/>
              </p:nvSpPr>
              <p:spPr bwMode="auto">
                <a:xfrm>
                  <a:off x="4494" y="3629"/>
                  <a:ext cx="192" cy="0"/>
                </a:xfrm>
                <a:prstGeom prst="line">
                  <a:avLst/>
                </a:prstGeom>
                <a:noFill/>
                <a:ln w="28575">
                  <a:solidFill>
                    <a:srgbClr val="000000"/>
                  </a:solidFill>
                  <a:round/>
                </a:ln>
              </p:spPr>
              <p:txBody>
                <a:bodyPr wrap="none"/>
                <a:lstStyle/>
                <a:p>
                  <a:endParaRPr lang="zh-CN" altLang="en-US"/>
                </a:p>
              </p:txBody>
            </p:sp>
          </p:grpSp>
          <p:grpSp>
            <p:nvGrpSpPr>
              <p:cNvPr id="40982" name="Group 64"/>
              <p:cNvGrpSpPr/>
              <p:nvPr/>
            </p:nvGrpSpPr>
            <p:grpSpPr bwMode="auto">
              <a:xfrm>
                <a:off x="2880" y="1979"/>
                <a:ext cx="1814" cy="760"/>
                <a:chOff x="2880" y="1979"/>
                <a:chExt cx="1814" cy="760"/>
              </a:xfrm>
            </p:grpSpPr>
            <p:sp>
              <p:nvSpPr>
                <p:cNvPr id="40983" name="AutoShape 65"/>
                <p:cNvSpPr>
                  <a:spLocks noChangeArrowheads="1"/>
                </p:cNvSpPr>
                <p:nvPr/>
              </p:nvSpPr>
              <p:spPr bwMode="auto">
                <a:xfrm>
                  <a:off x="3969" y="2432"/>
                  <a:ext cx="725" cy="307"/>
                </a:xfrm>
                <a:prstGeom prst="leftArrow">
                  <a:avLst>
                    <a:gd name="adj1" fmla="val 50000"/>
                    <a:gd name="adj2" fmla="val 59039"/>
                  </a:avLst>
                </a:prstGeom>
                <a:solidFill>
                  <a:srgbClr val="00FF00"/>
                </a:solidFill>
                <a:ln w="28575">
                  <a:solidFill>
                    <a:srgbClr val="000000"/>
                  </a:solidFill>
                  <a:miter lim="800000"/>
                </a:ln>
              </p:spPr>
              <p:txBody>
                <a:bodyPr wrap="none" anchor="ctr"/>
                <a:lstStyle/>
                <a:p>
                  <a:pPr algn="ctr"/>
                  <a:r>
                    <a:rPr lang="en-US" altLang="zh-CN" sz="1600" b="1">
                      <a:solidFill>
                        <a:srgbClr val="000000"/>
                      </a:solidFill>
                      <a:ea typeface="仿宋_GB2312" pitchFamily="49" charset="-122"/>
                    </a:rPr>
                    <a:t>AB</a:t>
                  </a:r>
                </a:p>
              </p:txBody>
            </p:sp>
            <p:grpSp>
              <p:nvGrpSpPr>
                <p:cNvPr id="40984" name="Group 66"/>
                <p:cNvGrpSpPr/>
                <p:nvPr/>
              </p:nvGrpSpPr>
              <p:grpSpPr bwMode="auto">
                <a:xfrm>
                  <a:off x="2880" y="1979"/>
                  <a:ext cx="1814" cy="272"/>
                  <a:chOff x="2880" y="1979"/>
                  <a:chExt cx="1814" cy="272"/>
                </a:xfrm>
              </p:grpSpPr>
              <p:sp>
                <p:nvSpPr>
                  <p:cNvPr id="40985" name="AutoShape 67"/>
                  <p:cNvSpPr>
                    <a:spLocks noChangeArrowheads="1"/>
                  </p:cNvSpPr>
                  <p:nvPr/>
                </p:nvSpPr>
                <p:spPr bwMode="auto">
                  <a:xfrm>
                    <a:off x="2880" y="1979"/>
                    <a:ext cx="1814" cy="272"/>
                  </a:xfrm>
                  <a:prstGeom prst="leftRightArrow">
                    <a:avLst>
                      <a:gd name="adj1" fmla="val 50000"/>
                      <a:gd name="adj2" fmla="val 133382"/>
                    </a:avLst>
                  </a:prstGeom>
                  <a:solidFill>
                    <a:srgbClr val="66FF33"/>
                  </a:solidFill>
                  <a:ln w="25400">
                    <a:solidFill>
                      <a:schemeClr val="tx1"/>
                    </a:solidFill>
                    <a:miter lim="800000"/>
                  </a:ln>
                </p:spPr>
                <p:txBody>
                  <a:bodyPr wrap="none" anchor="ctr"/>
                  <a:lstStyle/>
                  <a:p>
                    <a:endParaRPr lang="zh-CN" altLang="en-US">
                      <a:latin typeface="Calibri" pitchFamily="34" charset="0"/>
                    </a:endParaRPr>
                  </a:p>
                </p:txBody>
              </p:sp>
              <p:sp>
                <p:nvSpPr>
                  <p:cNvPr id="40986" name="Rectangle 68"/>
                  <p:cNvSpPr>
                    <a:spLocks noChangeArrowheads="1"/>
                  </p:cNvSpPr>
                  <p:nvPr/>
                </p:nvSpPr>
                <p:spPr bwMode="auto">
                  <a:xfrm>
                    <a:off x="3742" y="2024"/>
                    <a:ext cx="341" cy="154"/>
                  </a:xfrm>
                  <a:prstGeom prst="rect">
                    <a:avLst/>
                  </a:prstGeom>
                  <a:noFill/>
                  <a:ln w="9525">
                    <a:noFill/>
                    <a:miter lim="800000"/>
                  </a:ln>
                </p:spPr>
                <p:txBody>
                  <a:bodyPr lIns="0" tIns="0" rIns="0" bIns="0">
                    <a:spAutoFit/>
                  </a:bodyPr>
                  <a:lstStyle/>
                  <a:p>
                    <a:r>
                      <a:rPr lang="en-US" altLang="zh-CN" sz="1600" b="1">
                        <a:solidFill>
                          <a:srgbClr val="000099"/>
                        </a:solidFill>
                        <a:ea typeface="仿宋_GB2312" pitchFamily="49" charset="-122"/>
                      </a:rPr>
                      <a:t>DB</a:t>
                    </a:r>
                  </a:p>
                </p:txBody>
              </p:sp>
            </p:grpSp>
          </p:grpSp>
        </p:grpSp>
      </p:grpSp>
      <p:sp>
        <p:nvSpPr>
          <p:cNvPr id="153669" name="Rectangle 69" descr="蓝色面巾纸"/>
          <p:cNvSpPr>
            <a:spLocks noChangeArrowheads="1"/>
          </p:cNvSpPr>
          <p:nvPr/>
        </p:nvSpPr>
        <p:spPr bwMode="auto">
          <a:xfrm>
            <a:off x="611188" y="5545608"/>
            <a:ext cx="7777162" cy="547688"/>
          </a:xfrm>
          <a:prstGeom prst="rect">
            <a:avLst/>
          </a:prstGeom>
          <a:blipFill dpi="0" rotWithShape="1">
            <a:blip r:embed="rId3"/>
            <a:srcRect/>
            <a:tile tx="0" ty="0" sx="100000" sy="100000" flip="none" algn="tl"/>
          </a:blipFill>
          <a:ln w="28575" algn="ctr">
            <a:solidFill>
              <a:srgbClr val="0033CC"/>
            </a:solidFill>
            <a:miter lim="800000"/>
            <a:tailEnd type="none" w="lg" len="lg"/>
          </a:ln>
        </p:spPr>
        <p:txBody>
          <a:bodyPr>
            <a:spAutoFit/>
          </a:bodyPr>
          <a:lstStyle/>
          <a:p>
            <a:r>
              <a:rPr lang="en-US" altLang="zh-CN" sz="2800" b="1">
                <a:solidFill>
                  <a:srgbClr val="000000"/>
                </a:solidFill>
                <a:latin typeface="黑体" pitchFamily="2" charset="-122"/>
                <a:ea typeface="黑体" pitchFamily="2" charset="-122"/>
              </a:rPr>
              <a:t> </a:t>
            </a:r>
            <a:r>
              <a:rPr lang="zh-CN" altLang="en-US" sz="2400" b="1">
                <a:solidFill>
                  <a:srgbClr val="000000"/>
                </a:solidFill>
                <a:latin typeface="楷体_GB2312" pitchFamily="49" charset="-122"/>
                <a:ea typeface="楷体_GB2312" pitchFamily="49" charset="-122"/>
              </a:rPr>
              <a:t>无论输入还是输出，除数据端口外，必须有状态端口。</a:t>
            </a:r>
          </a:p>
        </p:txBody>
      </p:sp>
      <p:sp>
        <p:nvSpPr>
          <p:cNvPr id="40963" name="Rectangle 70"/>
          <p:cNvSpPr>
            <a:spLocks noGrp="1" noChangeArrowheads="1"/>
          </p:cNvSpPr>
          <p:nvPr>
            <p:ph type="title"/>
          </p:nvPr>
        </p:nvSpPr>
        <p:spPr/>
        <p:txBody>
          <a:bodyPr/>
          <a:lstStyle/>
          <a:p>
            <a:r>
              <a:rPr lang="zh-CN" altLang="en-US" b="1" dirty="0" smtClean="0">
                <a:solidFill>
                  <a:srgbClr val="C00000"/>
                </a:solidFill>
              </a:rPr>
              <a:t>硬件接口结构</a:t>
            </a:r>
          </a:p>
        </p:txBody>
      </p:sp>
    </p:spTree>
    <p:extLst>
      <p:ext uri="{BB962C8B-B14F-4D97-AF65-F5344CB8AC3E}">
        <p14:creationId xmlns:p14="http://schemas.microsoft.com/office/powerpoint/2010/main" val="3237055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69"/>
                                        </p:tgtEl>
                                        <p:attrNameLst>
                                          <p:attrName>style.visibility</p:attrName>
                                        </p:attrNameLst>
                                      </p:cBhvr>
                                      <p:to>
                                        <p:strVal val="visible"/>
                                      </p:to>
                                    </p:set>
                                    <p:animEffect transition="in" filter="wipe(up)">
                                      <p:cBhvr>
                                        <p:cTn id="7" dur="1000"/>
                                        <p:tgtEl>
                                          <p:spTgt spid="15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a:t>外设</a:t>
            </a:r>
            <a:r>
              <a:rPr lang="zh-CN" altLang="en-US" dirty="0">
                <a:solidFill>
                  <a:schemeClr val="hlink"/>
                </a:solidFill>
              </a:rPr>
              <a:t>准备就绪</a:t>
            </a:r>
            <a:r>
              <a:rPr lang="zh-CN" altLang="en-US" dirty="0"/>
              <a:t>的</a:t>
            </a:r>
            <a:r>
              <a:rPr lang="zh-CN" altLang="en-US" dirty="0" smtClean="0"/>
              <a:t>含义</a:t>
            </a:r>
            <a:endParaRPr lang="en-US" altLang="zh-CN" dirty="0" smtClean="0"/>
          </a:p>
          <a:p>
            <a:pPr indent="0">
              <a:buNone/>
            </a:pPr>
            <a:r>
              <a:rPr lang="zh-CN" altLang="en-US" b="1" dirty="0" smtClean="0"/>
              <a:t>    对于</a:t>
            </a:r>
            <a:r>
              <a:rPr lang="zh-CN" altLang="en-US" b="1" dirty="0"/>
              <a:t>输入设备</a:t>
            </a:r>
            <a:r>
              <a:rPr lang="zh-CN" altLang="en-US" b="1" dirty="0" smtClean="0"/>
              <a:t>：外设</a:t>
            </a:r>
            <a:r>
              <a:rPr lang="zh-CN" altLang="en-US" b="1" dirty="0"/>
              <a:t>已将数据准备好，存入接口中的数据输入端口，</a:t>
            </a:r>
            <a:r>
              <a:rPr lang="zh-CN" altLang="en-US" b="1" dirty="0">
                <a:solidFill>
                  <a:schemeClr val="hlink"/>
                </a:solidFill>
              </a:rPr>
              <a:t>输入数据缓冲器</a:t>
            </a:r>
            <a:r>
              <a:rPr lang="zh-CN" altLang="en-US" b="1" dirty="0">
                <a:solidFill>
                  <a:schemeClr val="hlink"/>
                </a:solidFill>
                <a:latin typeface="Arial" charset="0"/>
              </a:rPr>
              <a:t>“</a:t>
            </a:r>
            <a:r>
              <a:rPr lang="zh-CN" altLang="en-US" b="1" dirty="0">
                <a:solidFill>
                  <a:schemeClr val="hlink"/>
                </a:solidFill>
              </a:rPr>
              <a:t>满</a:t>
            </a:r>
            <a:r>
              <a:rPr lang="zh-CN" altLang="en-US" b="1" dirty="0">
                <a:solidFill>
                  <a:schemeClr val="hlink"/>
                </a:solidFill>
                <a:latin typeface="Arial" charset="0"/>
              </a:rPr>
              <a:t>”</a:t>
            </a:r>
            <a:r>
              <a:rPr lang="zh-CN" altLang="en-US" b="1" dirty="0"/>
              <a:t>，</a:t>
            </a:r>
            <a:r>
              <a:rPr lang="en-US" altLang="zh-CN" b="1" dirty="0"/>
              <a:t>CPU </a:t>
            </a:r>
            <a:r>
              <a:rPr lang="zh-CN" altLang="en-US" b="1" dirty="0"/>
              <a:t>可从输入端口读取</a:t>
            </a:r>
            <a:r>
              <a:rPr lang="zh-CN" altLang="en-US" b="1" dirty="0" smtClean="0"/>
              <a:t>数据。</a:t>
            </a:r>
            <a:endParaRPr lang="zh-CN" altLang="en-US" b="1" dirty="0"/>
          </a:p>
          <a:p>
            <a:pPr indent="0">
              <a:buClr>
                <a:schemeClr val="folHlink"/>
              </a:buClr>
              <a:buSzPct val="60000"/>
              <a:buNone/>
            </a:pPr>
            <a:r>
              <a:rPr lang="zh-CN" altLang="en-US" b="1" dirty="0" smtClean="0"/>
              <a:t>    对于</a:t>
            </a:r>
            <a:r>
              <a:rPr lang="zh-CN" altLang="en-US" b="1" dirty="0"/>
              <a:t>输出设备</a:t>
            </a:r>
            <a:r>
              <a:rPr lang="zh-CN" altLang="en-US" b="1" dirty="0" smtClean="0"/>
              <a:t>：外设</a:t>
            </a:r>
            <a:r>
              <a:rPr lang="zh-CN" altLang="en-US" b="1" dirty="0"/>
              <a:t>已从接口中的数据输出端口取走前一个数据，</a:t>
            </a:r>
            <a:r>
              <a:rPr lang="zh-CN" altLang="en-US" b="1" dirty="0">
                <a:solidFill>
                  <a:schemeClr val="hlink"/>
                </a:solidFill>
              </a:rPr>
              <a:t>数据输出缓冲器“空”</a:t>
            </a:r>
            <a:r>
              <a:rPr lang="zh-CN" altLang="en-US" b="1" dirty="0"/>
              <a:t>，</a:t>
            </a:r>
            <a:r>
              <a:rPr lang="en-US" altLang="zh-CN" b="1" dirty="0"/>
              <a:t>CPU </a:t>
            </a:r>
            <a:r>
              <a:rPr lang="zh-CN" altLang="en-US" b="1" dirty="0"/>
              <a:t>可向输出端口写入新的数据</a:t>
            </a:r>
            <a:r>
              <a:rPr lang="zh-CN" altLang="en-US" b="1" dirty="0" smtClean="0"/>
              <a:t>了。</a:t>
            </a:r>
            <a:endParaRPr lang="zh-CN" altLang="en-US" b="1" dirty="0"/>
          </a:p>
          <a:p>
            <a:pPr indent="0">
              <a:lnSpc>
                <a:spcPct val="120000"/>
              </a:lnSpc>
              <a:buNone/>
            </a:pPr>
            <a:endParaRPr lang="zh-CN" altLang="en-US" dirty="0"/>
          </a:p>
        </p:txBody>
      </p:sp>
    </p:spTree>
    <p:extLst>
      <p:ext uri="{BB962C8B-B14F-4D97-AF65-F5344CB8AC3E}">
        <p14:creationId xmlns:p14="http://schemas.microsoft.com/office/powerpoint/2010/main" val="391153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b="1" dirty="0"/>
              <a:t>问题：为什么存储器可以直接挂在系统总线上？而外设不能直接直接挂在系统总线上？</a:t>
            </a:r>
            <a:endParaRPr lang="zh-CN" altLang="en-US" dirty="0" smtClean="0">
              <a:solidFill>
                <a:srgbClr val="008000"/>
              </a:solidFill>
            </a:endParaRPr>
          </a:p>
          <a:p>
            <a:pPr indent="0">
              <a:buNone/>
            </a:pPr>
            <a:r>
              <a:rPr lang="en-US" altLang="zh-CN" sz="2800" b="1" dirty="0" smtClean="0">
                <a:solidFill>
                  <a:schemeClr val="folHlink"/>
                </a:solidFill>
              </a:rPr>
              <a:t>1</a:t>
            </a:r>
            <a:r>
              <a:rPr lang="zh-CN" altLang="en-US" sz="2800" b="1" dirty="0" smtClean="0">
                <a:solidFill>
                  <a:schemeClr val="folHlink"/>
                </a:solidFill>
              </a:rPr>
              <a:t>、存储器</a:t>
            </a:r>
            <a:r>
              <a:rPr lang="zh-CN" altLang="en-US" sz="2800" b="1" dirty="0">
                <a:solidFill>
                  <a:srgbClr val="FF9966"/>
                </a:solidFill>
              </a:rPr>
              <a:t>特点</a:t>
            </a:r>
          </a:p>
          <a:p>
            <a:pPr indent="0">
              <a:buNone/>
            </a:pPr>
            <a:r>
              <a:rPr lang="zh-CN" altLang="en-US" b="1" dirty="0">
                <a:solidFill>
                  <a:srgbClr val="9900FF"/>
                </a:solidFill>
              </a:rPr>
              <a:t>（</a:t>
            </a:r>
            <a:r>
              <a:rPr lang="en-US" altLang="zh-CN" b="1" dirty="0">
                <a:solidFill>
                  <a:srgbClr val="9900FF"/>
                </a:solidFill>
              </a:rPr>
              <a:t>1</a:t>
            </a:r>
            <a:r>
              <a:rPr lang="zh-CN" altLang="en-US" b="1" dirty="0">
                <a:solidFill>
                  <a:srgbClr val="9900FF"/>
                </a:solidFill>
              </a:rPr>
              <a:t>）功能单一，品种有限</a:t>
            </a:r>
          </a:p>
          <a:p>
            <a:pPr indent="0">
              <a:buNone/>
            </a:pPr>
            <a:r>
              <a:rPr lang="zh-CN" altLang="en-US" b="1" dirty="0">
                <a:solidFill>
                  <a:srgbClr val="9900FF"/>
                </a:solidFill>
              </a:rPr>
              <a:t>（</a:t>
            </a:r>
            <a:r>
              <a:rPr lang="en-US" altLang="zh-CN" b="1" dirty="0">
                <a:solidFill>
                  <a:srgbClr val="9900FF"/>
                </a:solidFill>
              </a:rPr>
              <a:t>2</a:t>
            </a:r>
            <a:r>
              <a:rPr lang="zh-CN" altLang="en-US" b="1" dirty="0">
                <a:solidFill>
                  <a:srgbClr val="9900FF"/>
                </a:solidFill>
              </a:rPr>
              <a:t>）速度与</a:t>
            </a:r>
            <a:r>
              <a:rPr lang="en-US" altLang="zh-CN" b="1" dirty="0">
                <a:solidFill>
                  <a:srgbClr val="C00000"/>
                </a:solidFill>
              </a:rPr>
              <a:t>CPU</a:t>
            </a:r>
            <a:r>
              <a:rPr lang="zh-CN" altLang="en-US" b="1" dirty="0">
                <a:solidFill>
                  <a:srgbClr val="9900FF"/>
                </a:solidFill>
              </a:rPr>
              <a:t>匹配</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a:t>
            </a:fld>
            <a:endParaRPr lang="en-US" altLang="zh-CN" dirty="0"/>
          </a:p>
        </p:txBody>
      </p:sp>
    </p:spTree>
    <p:extLst>
      <p:ext uri="{BB962C8B-B14F-4D97-AF65-F5344CB8AC3E}">
        <p14:creationId xmlns:p14="http://schemas.microsoft.com/office/powerpoint/2010/main" val="22176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式输入工作流程</a:t>
            </a:r>
            <a:endParaRPr lang="en-US" altLang="zh-CN" dirty="0" smtClean="0"/>
          </a:p>
          <a:p>
            <a:pPr indent="0">
              <a:buNone/>
            </a:pPr>
            <a:r>
              <a:rPr lang="zh-CN" altLang="en-US" b="1" dirty="0" smtClean="0"/>
              <a:t>    </a:t>
            </a:r>
            <a:endParaRPr lang="zh-CN" altLang="en-US" dirty="0"/>
          </a:p>
        </p:txBody>
      </p:sp>
      <p:sp>
        <p:nvSpPr>
          <p:cNvPr id="5" name="Rectangle 5"/>
          <p:cNvSpPr>
            <a:spLocks noChangeArrowheads="1"/>
          </p:cNvSpPr>
          <p:nvPr/>
        </p:nvSpPr>
        <p:spPr bwMode="auto">
          <a:xfrm>
            <a:off x="3431877" y="2930064"/>
            <a:ext cx="1679575" cy="393700"/>
          </a:xfrm>
          <a:prstGeom prst="rect">
            <a:avLst/>
          </a:prstGeom>
          <a:solidFill>
            <a:srgbClr val="FFFF66"/>
          </a:solidFill>
          <a:ln w="28575">
            <a:solidFill>
              <a:srgbClr val="000000"/>
            </a:solidFill>
            <a:miter lim="800000"/>
          </a:ln>
        </p:spPr>
        <p:txBody>
          <a:bodyPr lIns="18000" tIns="10800" rIns="18000" anchor="ctr" anchorCtr="1"/>
          <a:lstStyle/>
          <a:p>
            <a:pPr algn="ctr"/>
            <a:r>
              <a:rPr lang="zh-CN" altLang="en-US" sz="2000" b="1">
                <a:solidFill>
                  <a:srgbClr val="000000"/>
                </a:solidFill>
                <a:ea typeface="黑体" pitchFamily="2" charset="-122"/>
              </a:rPr>
              <a:t>输入状态信息</a:t>
            </a:r>
          </a:p>
        </p:txBody>
      </p:sp>
      <p:sp>
        <p:nvSpPr>
          <p:cNvPr id="6" name="Freeform 6"/>
          <p:cNvSpPr/>
          <p:nvPr/>
        </p:nvSpPr>
        <p:spPr bwMode="auto">
          <a:xfrm>
            <a:off x="3131840" y="3611102"/>
            <a:ext cx="2119312" cy="576262"/>
          </a:xfrm>
          <a:custGeom>
            <a:avLst/>
            <a:gdLst>
              <a:gd name="T0" fmla="*/ 2147483647 w 993"/>
              <a:gd name="T1" fmla="*/ 0 h 262"/>
              <a:gd name="T2" fmla="*/ 0 w 993"/>
              <a:gd name="T3" fmla="*/ 667599491 h 262"/>
              <a:gd name="T4" fmla="*/ 2147483647 w 993"/>
              <a:gd name="T5" fmla="*/ 1267472832 h 262"/>
              <a:gd name="T6" fmla="*/ 2147483647 w 993"/>
              <a:gd name="T7" fmla="*/ 701464765 h 262"/>
              <a:gd name="T8" fmla="*/ 2147483647 w 993"/>
              <a:gd name="T9" fmla="*/ 0 h 262"/>
              <a:gd name="T10" fmla="*/ 0 60000 65536"/>
              <a:gd name="T11" fmla="*/ 0 60000 65536"/>
              <a:gd name="T12" fmla="*/ 0 60000 65536"/>
              <a:gd name="T13" fmla="*/ 0 60000 65536"/>
              <a:gd name="T14" fmla="*/ 0 60000 65536"/>
              <a:gd name="T15" fmla="*/ 0 w 993"/>
              <a:gd name="T16" fmla="*/ 0 h 262"/>
              <a:gd name="T17" fmla="*/ 993 w 993"/>
              <a:gd name="T18" fmla="*/ 262 h 262"/>
            </a:gdLst>
            <a:ahLst/>
            <a:cxnLst>
              <a:cxn ang="T10">
                <a:pos x="T0" y="T1"/>
              </a:cxn>
              <a:cxn ang="T11">
                <a:pos x="T2" y="T3"/>
              </a:cxn>
              <a:cxn ang="T12">
                <a:pos x="T4" y="T5"/>
              </a:cxn>
              <a:cxn ang="T13">
                <a:pos x="T6" y="T7"/>
              </a:cxn>
              <a:cxn ang="T14">
                <a:pos x="T8" y="T9"/>
              </a:cxn>
            </a:cxnLst>
            <a:rect l="T15" t="T16" r="T17" b="T18"/>
            <a:pathLst>
              <a:path w="993" h="262">
                <a:moveTo>
                  <a:pt x="517" y="0"/>
                </a:moveTo>
                <a:lnTo>
                  <a:pt x="0" y="138"/>
                </a:lnTo>
                <a:lnTo>
                  <a:pt x="511" y="262"/>
                </a:lnTo>
                <a:lnTo>
                  <a:pt x="993" y="145"/>
                </a:lnTo>
                <a:lnTo>
                  <a:pt x="528" y="0"/>
                </a:lnTo>
              </a:path>
            </a:pathLst>
          </a:custGeom>
          <a:solidFill>
            <a:srgbClr val="00FF00"/>
          </a:solidFill>
          <a:ln w="28575">
            <a:solidFill>
              <a:srgbClr val="000000"/>
            </a:solidFill>
            <a:round/>
          </a:ln>
        </p:spPr>
        <p:txBody>
          <a:bodyPr/>
          <a:lstStyle/>
          <a:p>
            <a:endParaRPr lang="zh-CN" altLang="en-US"/>
          </a:p>
        </p:txBody>
      </p:sp>
      <p:sp>
        <p:nvSpPr>
          <p:cNvPr id="7" name="Rectangle 7"/>
          <p:cNvSpPr>
            <a:spLocks noChangeArrowheads="1"/>
          </p:cNvSpPr>
          <p:nvPr/>
        </p:nvSpPr>
        <p:spPr bwMode="auto">
          <a:xfrm>
            <a:off x="3519190" y="4547727"/>
            <a:ext cx="1435100" cy="398462"/>
          </a:xfrm>
          <a:prstGeom prst="rect">
            <a:avLst/>
          </a:prstGeom>
          <a:solidFill>
            <a:srgbClr val="FFFF66"/>
          </a:solidFill>
          <a:ln w="28575">
            <a:solidFill>
              <a:srgbClr val="000000"/>
            </a:solidFill>
            <a:miter lim="800000"/>
          </a:ln>
        </p:spPr>
        <p:txBody>
          <a:bodyPr anchor="ctr" anchorCtr="1"/>
          <a:lstStyle/>
          <a:p>
            <a:pPr algn="ctr"/>
            <a:r>
              <a:rPr lang="zh-CN" altLang="en-US" sz="2000" b="1">
                <a:solidFill>
                  <a:srgbClr val="000000"/>
                </a:solidFill>
                <a:ea typeface="黑体" pitchFamily="2" charset="-122"/>
              </a:rPr>
              <a:t>输入数据</a:t>
            </a:r>
          </a:p>
        </p:txBody>
      </p:sp>
      <p:sp>
        <p:nvSpPr>
          <p:cNvPr id="8" name="Rectangle 9"/>
          <p:cNvSpPr>
            <a:spLocks noChangeArrowheads="1"/>
          </p:cNvSpPr>
          <p:nvPr/>
        </p:nvSpPr>
        <p:spPr bwMode="auto">
          <a:xfrm>
            <a:off x="3539827" y="3715877"/>
            <a:ext cx="1725613" cy="396875"/>
          </a:xfrm>
          <a:prstGeom prst="rect">
            <a:avLst/>
          </a:prstGeom>
          <a:noFill/>
          <a:ln w="9525">
            <a:noFill/>
            <a:miter lim="800000"/>
          </a:ln>
        </p:spPr>
        <p:txBody>
          <a:bodyPr>
            <a:spAutoFit/>
          </a:bodyPr>
          <a:lstStyle/>
          <a:p>
            <a:r>
              <a:rPr lang="zh-CN" altLang="en-US" sz="2000" b="1">
                <a:solidFill>
                  <a:srgbClr val="000000"/>
                </a:solidFill>
                <a:ea typeface="黑体" pitchFamily="2" charset="-122"/>
              </a:rPr>
              <a:t>数据就绪？</a:t>
            </a:r>
          </a:p>
        </p:txBody>
      </p:sp>
      <p:sp>
        <p:nvSpPr>
          <p:cNvPr id="9" name="Rectangle 10"/>
          <p:cNvSpPr>
            <a:spLocks noChangeArrowheads="1"/>
          </p:cNvSpPr>
          <p:nvPr/>
        </p:nvSpPr>
        <p:spPr bwMode="auto">
          <a:xfrm>
            <a:off x="2268240" y="5592552"/>
            <a:ext cx="3917950" cy="396875"/>
          </a:xfrm>
          <a:prstGeom prst="rect">
            <a:avLst/>
          </a:prstGeom>
          <a:noFill/>
          <a:ln w="9525">
            <a:noFill/>
            <a:miter lim="800000"/>
          </a:ln>
        </p:spPr>
        <p:txBody>
          <a:bodyPr>
            <a:spAutoFit/>
          </a:bodyPr>
          <a:lstStyle/>
          <a:p>
            <a:r>
              <a:rPr lang="zh-CN" altLang="en-US" sz="2000" b="1" dirty="0" smtClean="0">
                <a:solidFill>
                  <a:srgbClr val="000000"/>
                </a:solidFill>
                <a:ea typeface="黑体" pitchFamily="2" charset="-122"/>
              </a:rPr>
              <a:t>单字</a:t>
            </a:r>
            <a:r>
              <a:rPr lang="zh-CN" altLang="en-US" sz="2000" b="1" dirty="0">
                <a:solidFill>
                  <a:srgbClr val="000000"/>
                </a:solidFill>
                <a:ea typeface="黑体" pitchFamily="2" charset="-122"/>
              </a:rPr>
              <a:t>节查询式输入工作流程</a:t>
            </a:r>
          </a:p>
        </p:txBody>
      </p:sp>
      <p:sp>
        <p:nvSpPr>
          <p:cNvPr id="10" name="Text Box 11"/>
          <p:cNvSpPr txBox="1">
            <a:spLocks noChangeArrowheads="1"/>
          </p:cNvSpPr>
          <p:nvPr/>
        </p:nvSpPr>
        <p:spPr bwMode="auto">
          <a:xfrm>
            <a:off x="2995315" y="3484102"/>
            <a:ext cx="366712" cy="396875"/>
          </a:xfrm>
          <a:prstGeom prst="rect">
            <a:avLst/>
          </a:prstGeom>
          <a:noFill/>
          <a:ln w="9525">
            <a:noFill/>
            <a:miter lim="800000"/>
          </a:ln>
        </p:spPr>
        <p:txBody>
          <a:bodyPr wrap="none">
            <a:spAutoFit/>
          </a:bodyPr>
          <a:lstStyle/>
          <a:p>
            <a:r>
              <a:rPr lang="en-US" altLang="zh-CN" sz="2000" b="1">
                <a:solidFill>
                  <a:srgbClr val="000000"/>
                </a:solidFill>
                <a:ea typeface="黑体" pitchFamily="2" charset="-122"/>
              </a:rPr>
              <a:t>N</a:t>
            </a:r>
          </a:p>
        </p:txBody>
      </p:sp>
      <p:sp>
        <p:nvSpPr>
          <p:cNvPr id="11" name="Text Box 12"/>
          <p:cNvSpPr txBox="1">
            <a:spLocks noChangeArrowheads="1"/>
          </p:cNvSpPr>
          <p:nvPr/>
        </p:nvSpPr>
        <p:spPr bwMode="auto">
          <a:xfrm>
            <a:off x="4217690" y="4154027"/>
            <a:ext cx="354012" cy="396875"/>
          </a:xfrm>
          <a:prstGeom prst="rect">
            <a:avLst/>
          </a:prstGeom>
          <a:noFill/>
          <a:ln w="9525">
            <a:noFill/>
            <a:miter lim="800000"/>
          </a:ln>
        </p:spPr>
        <p:txBody>
          <a:bodyPr wrap="none">
            <a:spAutoFit/>
          </a:bodyPr>
          <a:lstStyle/>
          <a:p>
            <a:r>
              <a:rPr kumimoji="1" lang="en-US" altLang="zh-CN" sz="2000" b="1">
                <a:solidFill>
                  <a:srgbClr val="000000"/>
                </a:solidFill>
                <a:ea typeface="黑体" pitchFamily="2" charset="-122"/>
              </a:rPr>
              <a:t>Y</a:t>
            </a:r>
          </a:p>
        </p:txBody>
      </p:sp>
      <p:sp>
        <p:nvSpPr>
          <p:cNvPr id="12" name="Line 13"/>
          <p:cNvSpPr>
            <a:spLocks noChangeShapeType="1"/>
          </p:cNvSpPr>
          <p:nvPr/>
        </p:nvSpPr>
        <p:spPr bwMode="auto">
          <a:xfrm>
            <a:off x="4217690" y="2531602"/>
            <a:ext cx="0" cy="395287"/>
          </a:xfrm>
          <a:prstGeom prst="line">
            <a:avLst/>
          </a:prstGeom>
          <a:noFill/>
          <a:ln w="28575">
            <a:solidFill>
              <a:srgbClr val="000000"/>
            </a:solidFill>
            <a:round/>
            <a:tailEnd type="stealth" w="lg" len="lg"/>
          </a:ln>
        </p:spPr>
        <p:txBody>
          <a:bodyPr wrap="none"/>
          <a:lstStyle/>
          <a:p>
            <a:endParaRPr lang="zh-CN" altLang="en-US"/>
          </a:p>
        </p:txBody>
      </p:sp>
      <p:sp>
        <p:nvSpPr>
          <p:cNvPr id="13" name="Line 14"/>
          <p:cNvSpPr>
            <a:spLocks noChangeShapeType="1"/>
          </p:cNvSpPr>
          <p:nvPr/>
        </p:nvSpPr>
        <p:spPr bwMode="auto">
          <a:xfrm>
            <a:off x="4217690" y="3323764"/>
            <a:ext cx="0" cy="315913"/>
          </a:xfrm>
          <a:prstGeom prst="line">
            <a:avLst/>
          </a:prstGeom>
          <a:noFill/>
          <a:ln w="28575">
            <a:solidFill>
              <a:srgbClr val="000000"/>
            </a:solidFill>
            <a:round/>
            <a:tailEnd type="stealth" w="lg" len="lg"/>
          </a:ln>
        </p:spPr>
        <p:txBody>
          <a:bodyPr wrap="none"/>
          <a:lstStyle/>
          <a:p>
            <a:endParaRPr lang="zh-CN" altLang="en-US"/>
          </a:p>
        </p:txBody>
      </p:sp>
      <p:sp>
        <p:nvSpPr>
          <p:cNvPr id="14" name="Line 15"/>
          <p:cNvSpPr>
            <a:spLocks noChangeShapeType="1"/>
          </p:cNvSpPr>
          <p:nvPr/>
        </p:nvSpPr>
        <p:spPr bwMode="auto">
          <a:xfrm flipH="1">
            <a:off x="4227215" y="4187364"/>
            <a:ext cx="0" cy="360363"/>
          </a:xfrm>
          <a:prstGeom prst="line">
            <a:avLst/>
          </a:prstGeom>
          <a:noFill/>
          <a:ln w="28575">
            <a:solidFill>
              <a:srgbClr val="000000"/>
            </a:solidFill>
            <a:round/>
            <a:tailEnd type="stealth" w="lg" len="lg"/>
          </a:ln>
        </p:spPr>
        <p:txBody>
          <a:bodyPr wrap="none"/>
          <a:lstStyle/>
          <a:p>
            <a:endParaRPr lang="zh-CN" altLang="en-US"/>
          </a:p>
        </p:txBody>
      </p:sp>
      <p:sp>
        <p:nvSpPr>
          <p:cNvPr id="15" name="Line 16"/>
          <p:cNvSpPr>
            <a:spLocks noChangeShapeType="1"/>
          </p:cNvSpPr>
          <p:nvPr/>
        </p:nvSpPr>
        <p:spPr bwMode="auto">
          <a:xfrm>
            <a:off x="4217690" y="4950952"/>
            <a:ext cx="0" cy="315912"/>
          </a:xfrm>
          <a:prstGeom prst="line">
            <a:avLst/>
          </a:prstGeom>
          <a:noFill/>
          <a:ln w="28575">
            <a:solidFill>
              <a:srgbClr val="000000"/>
            </a:solidFill>
            <a:round/>
            <a:tailEnd type="stealth" w="lg" len="lg"/>
          </a:ln>
        </p:spPr>
        <p:txBody>
          <a:bodyPr wrap="none"/>
          <a:lstStyle/>
          <a:p>
            <a:endParaRPr lang="zh-CN" altLang="en-US"/>
          </a:p>
        </p:txBody>
      </p:sp>
      <p:sp>
        <p:nvSpPr>
          <p:cNvPr id="16" name="Line 18"/>
          <p:cNvSpPr>
            <a:spLocks noChangeShapeType="1"/>
          </p:cNvSpPr>
          <p:nvPr/>
        </p:nvSpPr>
        <p:spPr bwMode="auto">
          <a:xfrm>
            <a:off x="2960390" y="2703052"/>
            <a:ext cx="1257300" cy="0"/>
          </a:xfrm>
          <a:prstGeom prst="line">
            <a:avLst/>
          </a:prstGeom>
          <a:noFill/>
          <a:ln w="28575">
            <a:solidFill>
              <a:srgbClr val="000000"/>
            </a:solidFill>
            <a:round/>
            <a:tailEnd type="stealth" w="lg" len="lg"/>
          </a:ln>
        </p:spPr>
        <p:txBody>
          <a:bodyPr wrap="none"/>
          <a:lstStyle/>
          <a:p>
            <a:endParaRPr lang="zh-CN" altLang="en-US"/>
          </a:p>
        </p:txBody>
      </p:sp>
      <p:sp>
        <p:nvSpPr>
          <p:cNvPr id="17" name="Line 19"/>
          <p:cNvSpPr>
            <a:spLocks noChangeShapeType="1"/>
          </p:cNvSpPr>
          <p:nvPr/>
        </p:nvSpPr>
        <p:spPr bwMode="auto">
          <a:xfrm>
            <a:off x="2960390" y="2703052"/>
            <a:ext cx="0" cy="1211262"/>
          </a:xfrm>
          <a:prstGeom prst="line">
            <a:avLst/>
          </a:prstGeom>
          <a:noFill/>
          <a:ln w="28575">
            <a:solidFill>
              <a:srgbClr val="000000"/>
            </a:solidFill>
            <a:round/>
          </a:ln>
        </p:spPr>
        <p:txBody>
          <a:bodyPr wrap="none"/>
          <a:lstStyle/>
          <a:p>
            <a:endParaRPr lang="zh-CN" altLang="en-US"/>
          </a:p>
        </p:txBody>
      </p:sp>
      <p:sp>
        <p:nvSpPr>
          <p:cNvPr id="18" name="Line 20"/>
          <p:cNvSpPr>
            <a:spLocks noChangeShapeType="1"/>
          </p:cNvSpPr>
          <p:nvPr/>
        </p:nvSpPr>
        <p:spPr bwMode="auto">
          <a:xfrm>
            <a:off x="2960390" y="3914314"/>
            <a:ext cx="215900" cy="0"/>
          </a:xfrm>
          <a:prstGeom prst="line">
            <a:avLst/>
          </a:prstGeom>
          <a:noFill/>
          <a:ln w="28575">
            <a:solidFill>
              <a:srgbClr val="000000"/>
            </a:solidFill>
            <a:round/>
          </a:ln>
        </p:spPr>
        <p:txBody>
          <a:bodyPr wrap="none"/>
          <a:lstStyle/>
          <a:p>
            <a:endParaRPr lang="zh-CN" altLang="en-US"/>
          </a:p>
        </p:txBody>
      </p:sp>
    </p:spTree>
    <p:extLst>
      <p:ext uri="{BB962C8B-B14F-4D97-AF65-F5344CB8AC3E}">
        <p14:creationId xmlns:p14="http://schemas.microsoft.com/office/powerpoint/2010/main" val="15639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extLst>
              <p:ext uri="{D42A27DB-BD31-4B8C-83A1-F6EECF244321}">
                <p14:modId xmlns:p14="http://schemas.microsoft.com/office/powerpoint/2010/main" val="853333194"/>
              </p:ext>
            </p:extLst>
          </p:nvPr>
        </p:nvGraphicFramePr>
        <p:xfrm>
          <a:off x="1115616" y="1412776"/>
          <a:ext cx="7063740" cy="4584700"/>
        </p:xfrm>
        <a:graphic>
          <a:graphicData uri="http://schemas.openxmlformats.org/presentationml/2006/ole">
            <mc:AlternateContent xmlns:mc="http://schemas.openxmlformats.org/markup-compatibility/2006">
              <mc:Choice xmlns:v="urn:schemas-microsoft-com:vml" Requires="v">
                <p:oleObj spid="_x0000_s62496" name="BMP 图像" r:id="rId3" imgW="7058160" imgH="4581360" progId="Paint.Picture">
                  <p:embed/>
                </p:oleObj>
              </mc:Choice>
              <mc:Fallback>
                <p:oleObj name="BMP 图像" r:id="rId3" imgW="7058160" imgH="4581360" progId="Paint.Picture">
                  <p:embed/>
                  <p:pic>
                    <p:nvPicPr>
                      <p:cNvPr id="2" name="对象 1"/>
                      <p:cNvPicPr/>
                      <p:nvPr/>
                    </p:nvPicPr>
                    <p:blipFill>
                      <a:blip r:embed="rId4"/>
                      <a:stretch>
                        <a:fillRect/>
                      </a:stretch>
                    </p:blipFill>
                    <p:spPr>
                      <a:xfrm>
                        <a:off x="1115616" y="1412776"/>
                        <a:ext cx="7063740" cy="458470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zh-CN" altLang="en-US" dirty="0"/>
              <a:t>查询式输入的接口</a:t>
            </a:r>
            <a:r>
              <a:rPr lang="zh-CN" altLang="en-US" dirty="0" smtClean="0"/>
              <a:t>硬件</a:t>
            </a:r>
            <a:endParaRPr lang="zh-CN" altLang="en-US" dirty="0"/>
          </a:p>
        </p:txBody>
      </p:sp>
    </p:spTree>
    <p:extLst>
      <p:ext uri="{BB962C8B-B14F-4D97-AF65-F5344CB8AC3E}">
        <p14:creationId xmlns:p14="http://schemas.microsoft.com/office/powerpoint/2010/main" val="13258962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输入</a:t>
            </a:r>
            <a:r>
              <a:rPr lang="zh-CN" altLang="en-US" dirty="0"/>
              <a:t>程序</a:t>
            </a:r>
            <a:endParaRPr lang="en-US" altLang="zh-CN" dirty="0" smtClean="0"/>
          </a:p>
          <a:p>
            <a:pPr indent="0">
              <a:buNone/>
            </a:pPr>
            <a:r>
              <a:rPr lang="zh-CN" altLang="en-US" dirty="0" smtClean="0"/>
              <a:t>       假设</a:t>
            </a:r>
            <a:r>
              <a:rPr lang="zh-CN" altLang="en-US" dirty="0"/>
              <a:t>数据缓冲器的端口地址是</a:t>
            </a:r>
            <a:r>
              <a:rPr lang="en-US" altLang="zh-CN" dirty="0"/>
              <a:t>82H</a:t>
            </a:r>
            <a:r>
              <a:rPr lang="zh-CN" altLang="en-US" dirty="0"/>
              <a:t>；</a:t>
            </a:r>
            <a:r>
              <a:rPr lang="en-US" altLang="zh-CN" dirty="0"/>
              <a:t>  </a:t>
            </a:r>
            <a:r>
              <a:rPr lang="zh-CN" altLang="en-US" dirty="0"/>
              <a:t>状态缓冲器的端口地址是</a:t>
            </a:r>
            <a:r>
              <a:rPr lang="en-US" altLang="zh-CN" dirty="0"/>
              <a:t>80H</a:t>
            </a:r>
            <a:r>
              <a:rPr lang="zh-CN" altLang="en-US" dirty="0"/>
              <a:t>；</a:t>
            </a:r>
            <a:r>
              <a:rPr lang="en-US" altLang="zh-CN" dirty="0"/>
              <a:t> READY</a:t>
            </a:r>
            <a:r>
              <a:rPr lang="zh-CN" altLang="en-US" dirty="0"/>
              <a:t>位在状态端口的</a:t>
            </a:r>
            <a:r>
              <a:rPr lang="en-US" altLang="zh-CN" dirty="0"/>
              <a:t>D0</a:t>
            </a:r>
            <a:r>
              <a:rPr lang="zh-CN" altLang="en-US" dirty="0"/>
              <a:t>位</a:t>
            </a:r>
            <a:endParaRPr lang="en-US" altLang="zh-CN" dirty="0"/>
          </a:p>
          <a:p>
            <a:pPr>
              <a:buNone/>
            </a:pPr>
            <a:r>
              <a:rPr lang="en-US" altLang="zh-CN" dirty="0"/>
              <a:t>  </a:t>
            </a:r>
            <a:r>
              <a:rPr lang="en-US" altLang="zh-CN" dirty="0" smtClean="0"/>
              <a:t>START: </a:t>
            </a:r>
            <a:r>
              <a:rPr lang="en-US" altLang="zh-CN" dirty="0"/>
              <a:t>	IN AL,80H</a:t>
            </a:r>
          </a:p>
          <a:p>
            <a:pPr>
              <a:buNone/>
            </a:pPr>
            <a:r>
              <a:rPr lang="en-US" altLang="zh-CN" dirty="0"/>
              <a:t>		TEST  AL,00000001B</a:t>
            </a:r>
          </a:p>
          <a:p>
            <a:pPr>
              <a:buNone/>
            </a:pPr>
            <a:r>
              <a:rPr lang="en-US" altLang="zh-CN" dirty="0"/>
              <a:t>		JZ  </a:t>
            </a:r>
            <a:r>
              <a:rPr lang="en-US" altLang="zh-CN" dirty="0" smtClean="0"/>
              <a:t>START</a:t>
            </a:r>
            <a:endParaRPr lang="en-US" altLang="zh-CN" dirty="0"/>
          </a:p>
          <a:p>
            <a:pPr>
              <a:buNone/>
            </a:pPr>
            <a:r>
              <a:rPr lang="en-US" altLang="zh-CN" dirty="0"/>
              <a:t>		IN  AL,82H</a:t>
            </a:r>
          </a:p>
          <a:p>
            <a:pPr indent="0">
              <a:buNone/>
            </a:pPr>
            <a:endParaRPr lang="zh-CN" altLang="en-US" dirty="0"/>
          </a:p>
        </p:txBody>
      </p:sp>
    </p:spTree>
    <p:extLst>
      <p:ext uri="{BB962C8B-B14F-4D97-AF65-F5344CB8AC3E}">
        <p14:creationId xmlns:p14="http://schemas.microsoft.com/office/powerpoint/2010/main" val="251277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a:t>
            </a:r>
            <a:r>
              <a:rPr lang="zh-CN" altLang="en-US" dirty="0"/>
              <a:t>出</a:t>
            </a:r>
            <a:r>
              <a:rPr lang="zh-CN" altLang="en-US" dirty="0" smtClean="0"/>
              <a:t>工作</a:t>
            </a:r>
            <a:r>
              <a:rPr lang="zh-CN" altLang="en-US" dirty="0"/>
              <a:t>流程</a:t>
            </a:r>
            <a:endParaRPr lang="en-US" altLang="zh-CN" dirty="0" smtClean="0"/>
          </a:p>
          <a:p>
            <a:pPr indent="0">
              <a:buNone/>
            </a:pPr>
            <a:r>
              <a:rPr lang="zh-CN" altLang="en-US" b="1" dirty="0" smtClean="0"/>
              <a:t>    </a:t>
            </a:r>
            <a:endParaRPr lang="zh-CN" altLang="en-US" dirty="0"/>
          </a:p>
        </p:txBody>
      </p:sp>
      <p:sp>
        <p:nvSpPr>
          <p:cNvPr id="9" name="Rectangle 10"/>
          <p:cNvSpPr>
            <a:spLocks noChangeArrowheads="1"/>
          </p:cNvSpPr>
          <p:nvPr/>
        </p:nvSpPr>
        <p:spPr bwMode="auto">
          <a:xfrm>
            <a:off x="2268240" y="5592552"/>
            <a:ext cx="3917950" cy="396875"/>
          </a:xfrm>
          <a:prstGeom prst="rect">
            <a:avLst/>
          </a:prstGeom>
          <a:noFill/>
          <a:ln w="9525">
            <a:noFill/>
            <a:miter lim="800000"/>
          </a:ln>
        </p:spPr>
        <p:txBody>
          <a:bodyPr>
            <a:spAutoFit/>
          </a:bodyPr>
          <a:lstStyle/>
          <a:p>
            <a:r>
              <a:rPr lang="zh-CN" altLang="en-US" sz="2000" b="1" dirty="0" smtClean="0">
                <a:solidFill>
                  <a:srgbClr val="000000"/>
                </a:solidFill>
                <a:ea typeface="黑体" pitchFamily="2" charset="-122"/>
              </a:rPr>
              <a:t>单字</a:t>
            </a:r>
            <a:r>
              <a:rPr lang="zh-CN" altLang="en-US" sz="2000" b="1" dirty="0">
                <a:solidFill>
                  <a:srgbClr val="000000"/>
                </a:solidFill>
                <a:ea typeface="黑体" pitchFamily="2" charset="-122"/>
              </a:rPr>
              <a:t>节查询式输入工作流程</a:t>
            </a:r>
          </a:p>
        </p:txBody>
      </p:sp>
      <p:grpSp>
        <p:nvGrpSpPr>
          <p:cNvPr id="19" name="组合 36"/>
          <p:cNvGrpSpPr/>
          <p:nvPr/>
        </p:nvGrpSpPr>
        <p:grpSpPr bwMode="auto">
          <a:xfrm>
            <a:off x="2555776" y="2276872"/>
            <a:ext cx="2695575" cy="2732087"/>
            <a:chOff x="3536950" y="2124075"/>
            <a:chExt cx="2695571" cy="2732088"/>
          </a:xfrm>
        </p:grpSpPr>
        <p:sp>
          <p:nvSpPr>
            <p:cNvPr id="20" name="Rectangle 6"/>
            <p:cNvSpPr>
              <a:spLocks noChangeArrowheads="1"/>
            </p:cNvSpPr>
            <p:nvPr/>
          </p:nvSpPr>
          <p:spPr bwMode="auto">
            <a:xfrm>
              <a:off x="3768725" y="2514600"/>
              <a:ext cx="2424113" cy="390525"/>
            </a:xfrm>
            <a:prstGeom prst="rect">
              <a:avLst/>
            </a:prstGeom>
            <a:solidFill>
              <a:srgbClr val="00FF00"/>
            </a:solidFill>
            <a:ln w="28575">
              <a:solidFill>
                <a:srgbClr val="000000"/>
              </a:solidFill>
              <a:miter lim="800000"/>
            </a:ln>
          </p:spPr>
          <p:txBody>
            <a:bodyPr lIns="54000" tIns="10800" rIns="54000" anchor="ctr" anchorCtr="1"/>
            <a:lstStyle/>
            <a:p>
              <a:pPr algn="ctr"/>
              <a:r>
                <a:rPr lang="zh-CN" altLang="en-US" sz="2000" b="1">
                  <a:solidFill>
                    <a:srgbClr val="000000"/>
                  </a:solidFill>
                  <a:ea typeface="黑体" pitchFamily="2" charset="-122"/>
                </a:rPr>
                <a:t>输入状态信息</a:t>
              </a:r>
            </a:p>
          </p:txBody>
        </p:sp>
        <p:sp>
          <p:nvSpPr>
            <p:cNvPr id="21" name="Rectangle 7"/>
            <p:cNvSpPr>
              <a:spLocks noChangeArrowheads="1"/>
            </p:cNvSpPr>
            <p:nvPr/>
          </p:nvSpPr>
          <p:spPr bwMode="auto">
            <a:xfrm>
              <a:off x="4217988" y="4075113"/>
              <a:ext cx="1744662" cy="390525"/>
            </a:xfrm>
            <a:prstGeom prst="rect">
              <a:avLst/>
            </a:prstGeom>
            <a:solidFill>
              <a:srgbClr val="00FF00"/>
            </a:solidFill>
            <a:ln w="28575">
              <a:solidFill>
                <a:srgbClr val="000000"/>
              </a:solidFill>
              <a:miter lim="800000"/>
            </a:ln>
          </p:spPr>
          <p:txBody>
            <a:bodyPr lIns="54000" tIns="10800" rIns="54000" anchor="ctr" anchorCtr="1"/>
            <a:lstStyle/>
            <a:p>
              <a:pPr algn="ctr"/>
              <a:r>
                <a:rPr lang="zh-CN" altLang="en-US" sz="2000" b="1">
                  <a:solidFill>
                    <a:srgbClr val="000000"/>
                  </a:solidFill>
                  <a:ea typeface="黑体" pitchFamily="2" charset="-122"/>
                </a:rPr>
                <a:t>输出数据</a:t>
              </a:r>
            </a:p>
          </p:txBody>
        </p:sp>
        <p:sp>
          <p:nvSpPr>
            <p:cNvPr id="22" name="Text Box 9"/>
            <p:cNvSpPr txBox="1">
              <a:spLocks noChangeArrowheads="1"/>
            </p:cNvSpPr>
            <p:nvPr/>
          </p:nvSpPr>
          <p:spPr bwMode="auto">
            <a:xfrm>
              <a:off x="3768725" y="3006725"/>
              <a:ext cx="808038" cy="396875"/>
            </a:xfrm>
            <a:prstGeom prst="rect">
              <a:avLst/>
            </a:prstGeom>
            <a:noFill/>
            <a:ln w="9525">
              <a:noFill/>
              <a:miter lim="800000"/>
            </a:ln>
          </p:spPr>
          <p:txBody>
            <a:bodyPr>
              <a:spAutoFit/>
            </a:bodyPr>
            <a:lstStyle/>
            <a:p>
              <a:r>
                <a:rPr lang="en-US" altLang="zh-CN" sz="2000" b="1">
                  <a:solidFill>
                    <a:srgbClr val="000000"/>
                  </a:solidFill>
                  <a:ea typeface="黑体" pitchFamily="2" charset="-122"/>
                </a:rPr>
                <a:t>Y</a:t>
              </a:r>
            </a:p>
          </p:txBody>
        </p:sp>
        <p:sp>
          <p:nvSpPr>
            <p:cNvPr id="23" name="Text Box 10"/>
            <p:cNvSpPr txBox="1">
              <a:spLocks noChangeArrowheads="1"/>
            </p:cNvSpPr>
            <p:nvPr/>
          </p:nvSpPr>
          <p:spPr bwMode="auto">
            <a:xfrm>
              <a:off x="5268913" y="3709988"/>
              <a:ext cx="809625" cy="396875"/>
            </a:xfrm>
            <a:prstGeom prst="rect">
              <a:avLst/>
            </a:prstGeom>
            <a:noFill/>
            <a:ln w="9525">
              <a:noFill/>
              <a:miter lim="800000"/>
            </a:ln>
          </p:spPr>
          <p:txBody>
            <a:bodyPr>
              <a:spAutoFit/>
            </a:bodyPr>
            <a:lstStyle/>
            <a:p>
              <a:r>
                <a:rPr lang="en-US" altLang="zh-CN" sz="2000" b="1">
                  <a:solidFill>
                    <a:srgbClr val="000000"/>
                  </a:solidFill>
                  <a:ea typeface="黑体" pitchFamily="2" charset="-122"/>
                </a:rPr>
                <a:t>N</a:t>
              </a:r>
            </a:p>
          </p:txBody>
        </p:sp>
        <p:sp>
          <p:nvSpPr>
            <p:cNvPr id="24" name="Line 11"/>
            <p:cNvSpPr>
              <a:spLocks noChangeShapeType="1"/>
            </p:cNvSpPr>
            <p:nvPr/>
          </p:nvSpPr>
          <p:spPr bwMode="auto">
            <a:xfrm>
              <a:off x="5038725" y="2124075"/>
              <a:ext cx="0" cy="390525"/>
            </a:xfrm>
            <a:prstGeom prst="line">
              <a:avLst/>
            </a:prstGeom>
            <a:noFill/>
            <a:ln w="28575">
              <a:solidFill>
                <a:srgbClr val="000000"/>
              </a:solidFill>
              <a:round/>
              <a:tailEnd type="stealth" w="lg" len="lg"/>
            </a:ln>
          </p:spPr>
          <p:txBody>
            <a:bodyPr/>
            <a:lstStyle/>
            <a:p>
              <a:endParaRPr lang="zh-CN" altLang="en-US"/>
            </a:p>
          </p:txBody>
        </p:sp>
        <p:sp>
          <p:nvSpPr>
            <p:cNvPr id="25" name="Line 12"/>
            <p:cNvSpPr>
              <a:spLocks noChangeShapeType="1"/>
            </p:cNvSpPr>
            <p:nvPr/>
          </p:nvSpPr>
          <p:spPr bwMode="auto">
            <a:xfrm>
              <a:off x="5038725" y="2905125"/>
              <a:ext cx="0" cy="311150"/>
            </a:xfrm>
            <a:prstGeom prst="line">
              <a:avLst/>
            </a:prstGeom>
            <a:noFill/>
            <a:ln w="28575">
              <a:solidFill>
                <a:srgbClr val="000000"/>
              </a:solidFill>
              <a:round/>
              <a:tailEnd type="stealth" w="lg" len="lg"/>
            </a:ln>
          </p:spPr>
          <p:txBody>
            <a:bodyPr/>
            <a:lstStyle/>
            <a:p>
              <a:endParaRPr lang="zh-CN" altLang="en-US"/>
            </a:p>
          </p:txBody>
        </p:sp>
        <p:sp>
          <p:nvSpPr>
            <p:cNvPr id="26" name="Line 13"/>
            <p:cNvSpPr>
              <a:spLocks noChangeShapeType="1"/>
            </p:cNvSpPr>
            <p:nvPr/>
          </p:nvSpPr>
          <p:spPr bwMode="auto">
            <a:xfrm>
              <a:off x="5114925" y="3684588"/>
              <a:ext cx="0" cy="390525"/>
            </a:xfrm>
            <a:prstGeom prst="line">
              <a:avLst/>
            </a:prstGeom>
            <a:noFill/>
            <a:ln w="28575">
              <a:solidFill>
                <a:srgbClr val="000000"/>
              </a:solidFill>
              <a:round/>
              <a:tailEnd type="stealth" w="lg" len="lg"/>
            </a:ln>
          </p:spPr>
          <p:txBody>
            <a:bodyPr/>
            <a:lstStyle/>
            <a:p>
              <a:endParaRPr lang="zh-CN" altLang="en-US"/>
            </a:p>
          </p:txBody>
        </p:sp>
        <p:sp>
          <p:nvSpPr>
            <p:cNvPr id="27" name="Line 14"/>
            <p:cNvSpPr>
              <a:spLocks noChangeShapeType="1"/>
            </p:cNvSpPr>
            <p:nvPr/>
          </p:nvSpPr>
          <p:spPr bwMode="auto">
            <a:xfrm>
              <a:off x="5114925" y="4465638"/>
              <a:ext cx="0" cy="390525"/>
            </a:xfrm>
            <a:prstGeom prst="line">
              <a:avLst/>
            </a:prstGeom>
            <a:noFill/>
            <a:ln w="28575">
              <a:solidFill>
                <a:srgbClr val="000000"/>
              </a:solidFill>
              <a:round/>
              <a:tailEnd type="stealth" w="lg" len="lg"/>
            </a:ln>
          </p:spPr>
          <p:txBody>
            <a:bodyPr/>
            <a:lstStyle/>
            <a:p>
              <a:endParaRPr lang="zh-CN" altLang="en-US"/>
            </a:p>
          </p:txBody>
        </p:sp>
        <p:sp>
          <p:nvSpPr>
            <p:cNvPr id="28" name="Line 16"/>
            <p:cNvSpPr>
              <a:spLocks noChangeShapeType="1"/>
            </p:cNvSpPr>
            <p:nvPr/>
          </p:nvSpPr>
          <p:spPr bwMode="auto">
            <a:xfrm>
              <a:off x="3536950" y="2279650"/>
              <a:ext cx="0" cy="1171575"/>
            </a:xfrm>
            <a:prstGeom prst="line">
              <a:avLst/>
            </a:prstGeom>
            <a:noFill/>
            <a:ln w="28575">
              <a:solidFill>
                <a:srgbClr val="000000"/>
              </a:solidFill>
              <a:round/>
            </a:ln>
          </p:spPr>
          <p:txBody>
            <a:bodyPr/>
            <a:lstStyle/>
            <a:p>
              <a:endParaRPr lang="zh-CN" altLang="en-US"/>
            </a:p>
          </p:txBody>
        </p:sp>
        <p:sp>
          <p:nvSpPr>
            <p:cNvPr id="29" name="Line 17"/>
            <p:cNvSpPr>
              <a:spLocks noChangeShapeType="1"/>
            </p:cNvSpPr>
            <p:nvPr/>
          </p:nvSpPr>
          <p:spPr bwMode="auto">
            <a:xfrm>
              <a:off x="3536950" y="2279650"/>
              <a:ext cx="1501775" cy="0"/>
            </a:xfrm>
            <a:prstGeom prst="line">
              <a:avLst/>
            </a:prstGeom>
            <a:noFill/>
            <a:ln w="28575">
              <a:solidFill>
                <a:srgbClr val="000000"/>
              </a:solidFill>
              <a:round/>
              <a:tailEnd type="stealth" w="lg" len="lg"/>
            </a:ln>
          </p:spPr>
          <p:txBody>
            <a:bodyPr/>
            <a:lstStyle/>
            <a:p>
              <a:endParaRPr lang="zh-CN" altLang="en-US"/>
            </a:p>
          </p:txBody>
        </p:sp>
        <p:sp>
          <p:nvSpPr>
            <p:cNvPr id="30" name="AutoShape 18"/>
            <p:cNvSpPr>
              <a:spLocks noChangeArrowheads="1"/>
            </p:cNvSpPr>
            <p:nvPr/>
          </p:nvSpPr>
          <p:spPr bwMode="auto">
            <a:xfrm>
              <a:off x="3929058" y="3214686"/>
              <a:ext cx="2303463" cy="468313"/>
            </a:xfrm>
            <a:prstGeom prst="diamond">
              <a:avLst/>
            </a:prstGeom>
            <a:solidFill>
              <a:srgbClr val="FFFF00"/>
            </a:solidFill>
            <a:ln w="28575">
              <a:solidFill>
                <a:srgbClr val="000000"/>
              </a:solidFill>
              <a:miter lim="800000"/>
            </a:ln>
          </p:spPr>
          <p:txBody>
            <a:bodyPr wrap="none" anchor="ctr"/>
            <a:lstStyle/>
            <a:p>
              <a:pPr algn="ctr"/>
              <a:r>
                <a:rPr lang="zh-CN" altLang="en-US" sz="2000" b="1">
                  <a:solidFill>
                    <a:srgbClr val="000000"/>
                  </a:solidFill>
                  <a:ea typeface="黑体" pitchFamily="2" charset="-122"/>
                </a:rPr>
                <a:t>忙否？</a:t>
              </a:r>
            </a:p>
          </p:txBody>
        </p:sp>
        <p:sp>
          <p:nvSpPr>
            <p:cNvPr id="31" name="Line 19"/>
            <p:cNvSpPr>
              <a:spLocks noChangeShapeType="1"/>
            </p:cNvSpPr>
            <p:nvPr/>
          </p:nvSpPr>
          <p:spPr bwMode="auto">
            <a:xfrm>
              <a:off x="3536950" y="3451225"/>
              <a:ext cx="346075" cy="0"/>
            </a:xfrm>
            <a:prstGeom prst="line">
              <a:avLst/>
            </a:prstGeom>
            <a:noFill/>
            <a:ln w="28575">
              <a:solidFill>
                <a:srgbClr val="000000"/>
              </a:solidFill>
              <a:round/>
            </a:ln>
          </p:spPr>
          <p:txBody>
            <a:bodyPr wrap="none"/>
            <a:lstStyle/>
            <a:p>
              <a:endParaRPr lang="zh-CN" altLang="en-US"/>
            </a:p>
          </p:txBody>
        </p:sp>
      </p:grpSp>
    </p:spTree>
    <p:extLst>
      <p:ext uri="{BB962C8B-B14F-4D97-AF65-F5344CB8AC3E}">
        <p14:creationId xmlns:p14="http://schemas.microsoft.com/office/powerpoint/2010/main" val="12666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11"/>
          <p:cNvGrpSpPr/>
          <p:nvPr/>
        </p:nvGrpSpPr>
        <p:grpSpPr bwMode="auto">
          <a:xfrm>
            <a:off x="574204" y="1268760"/>
            <a:ext cx="8280920" cy="4968552"/>
            <a:chOff x="453" y="482"/>
            <a:chExt cx="4991" cy="2940"/>
          </a:xfrm>
        </p:grpSpPr>
        <p:pic>
          <p:nvPicPr>
            <p:cNvPr id="47115" name="Picture 3" descr="wx102"/>
            <p:cNvPicPr>
              <a:picLocks noChangeAspect="1" noChangeArrowheads="1"/>
            </p:cNvPicPr>
            <p:nvPr/>
          </p:nvPicPr>
          <p:blipFill>
            <a:blip r:embed="rId2"/>
            <a:srcRect/>
            <a:stretch>
              <a:fillRect/>
            </a:stretch>
          </p:blipFill>
          <p:spPr bwMode="auto">
            <a:xfrm>
              <a:off x="453" y="482"/>
              <a:ext cx="4991" cy="2940"/>
            </a:xfrm>
            <a:prstGeom prst="rect">
              <a:avLst/>
            </a:prstGeom>
            <a:noFill/>
            <a:ln w="9525">
              <a:noFill/>
              <a:miter lim="800000"/>
              <a:headEnd/>
              <a:tailEnd/>
            </a:ln>
          </p:spPr>
        </p:pic>
        <p:sp>
          <p:nvSpPr>
            <p:cNvPr id="47116" name="Line 5"/>
            <p:cNvSpPr>
              <a:spLocks noChangeAspect="1" noChangeShapeType="1"/>
            </p:cNvSpPr>
            <p:nvPr/>
          </p:nvSpPr>
          <p:spPr bwMode="auto">
            <a:xfrm flipH="1">
              <a:off x="2200" y="1761"/>
              <a:ext cx="94" cy="94"/>
            </a:xfrm>
            <a:prstGeom prst="line">
              <a:avLst/>
            </a:prstGeom>
            <a:noFill/>
            <a:ln w="9525">
              <a:solidFill>
                <a:schemeClr val="tx1"/>
              </a:solidFill>
              <a:round/>
            </a:ln>
          </p:spPr>
          <p:txBody>
            <a:bodyPr/>
            <a:lstStyle/>
            <a:p>
              <a:endParaRPr lang="zh-CN" altLang="en-US"/>
            </a:p>
          </p:txBody>
        </p:sp>
        <p:sp>
          <p:nvSpPr>
            <p:cNvPr id="47117" name="Line 6"/>
            <p:cNvSpPr>
              <a:spLocks noChangeAspect="1" noChangeShapeType="1"/>
            </p:cNvSpPr>
            <p:nvPr/>
          </p:nvSpPr>
          <p:spPr bwMode="auto">
            <a:xfrm>
              <a:off x="2200" y="1855"/>
              <a:ext cx="94" cy="62"/>
            </a:xfrm>
            <a:prstGeom prst="line">
              <a:avLst/>
            </a:prstGeom>
            <a:noFill/>
            <a:ln w="9525">
              <a:solidFill>
                <a:schemeClr val="tx1"/>
              </a:solidFill>
              <a:round/>
            </a:ln>
          </p:spPr>
          <p:txBody>
            <a:bodyPr/>
            <a:lstStyle/>
            <a:p>
              <a:endParaRPr lang="zh-CN" altLang="en-US"/>
            </a:p>
          </p:txBody>
        </p:sp>
        <p:sp>
          <p:nvSpPr>
            <p:cNvPr id="47118" name="Oval 8"/>
            <p:cNvSpPr>
              <a:spLocks noChangeAspect="1" noChangeArrowheads="1"/>
            </p:cNvSpPr>
            <p:nvPr/>
          </p:nvSpPr>
          <p:spPr bwMode="auto">
            <a:xfrm>
              <a:off x="3515" y="1548"/>
              <a:ext cx="61" cy="61"/>
            </a:xfrm>
            <a:prstGeom prst="ellipse">
              <a:avLst/>
            </a:prstGeom>
            <a:noFill/>
            <a:ln w="9525">
              <a:solidFill>
                <a:schemeClr val="tx1"/>
              </a:solidFill>
              <a:round/>
            </a:ln>
          </p:spPr>
          <p:txBody>
            <a:bodyPr wrap="none" anchor="ctr"/>
            <a:lstStyle/>
            <a:p>
              <a:endParaRPr lang="zh-CN" altLang="en-US">
                <a:latin typeface="Calibri" pitchFamily="34" charset="0"/>
              </a:endParaRPr>
            </a:p>
          </p:txBody>
        </p:sp>
        <p:sp>
          <p:nvSpPr>
            <p:cNvPr id="47119" name="Oval 10"/>
            <p:cNvSpPr>
              <a:spLocks noChangeAspect="1" noChangeArrowheads="1"/>
            </p:cNvSpPr>
            <p:nvPr/>
          </p:nvSpPr>
          <p:spPr bwMode="auto">
            <a:xfrm>
              <a:off x="3538" y="1480"/>
              <a:ext cx="50" cy="50"/>
            </a:xfrm>
            <a:prstGeom prst="ellipse">
              <a:avLst/>
            </a:prstGeom>
            <a:solidFill>
              <a:schemeClr val="tx2"/>
            </a:solidFill>
            <a:ln w="9525">
              <a:solidFill>
                <a:schemeClr val="tx1"/>
              </a:solidFill>
              <a:round/>
            </a:ln>
          </p:spPr>
          <p:txBody>
            <a:bodyPr wrap="none" anchor="ctr"/>
            <a:lstStyle/>
            <a:p>
              <a:endParaRPr lang="zh-CN" altLang="en-US">
                <a:latin typeface="Calibri" pitchFamily="34" charset="0"/>
              </a:endParaRPr>
            </a:p>
          </p:txBody>
        </p:sp>
      </p:grpSp>
      <p:sp>
        <p:nvSpPr>
          <p:cNvPr id="2" name="标题 1"/>
          <p:cNvSpPr>
            <a:spLocks noGrp="1"/>
          </p:cNvSpPr>
          <p:nvPr>
            <p:ph type="title"/>
          </p:nvPr>
        </p:nvSpPr>
        <p:spPr/>
        <p:txBody>
          <a:bodyPr/>
          <a:lstStyle/>
          <a:p>
            <a:r>
              <a:rPr lang="zh-CN" altLang="en-US" dirty="0"/>
              <a:t>查询式输出的接口</a:t>
            </a:r>
            <a:r>
              <a:rPr lang="zh-CN" altLang="en-US" dirty="0" smtClean="0"/>
              <a:t>硬件</a:t>
            </a:r>
            <a:endParaRPr lang="zh-CN" altLang="en-US" dirty="0"/>
          </a:p>
        </p:txBody>
      </p:sp>
    </p:spTree>
    <p:extLst>
      <p:ext uri="{BB962C8B-B14F-4D97-AF65-F5344CB8AC3E}">
        <p14:creationId xmlns:p14="http://schemas.microsoft.com/office/powerpoint/2010/main" val="286765081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输出程序</a:t>
            </a:r>
            <a:endParaRPr lang="en-US" altLang="zh-CN" dirty="0" smtClean="0"/>
          </a:p>
          <a:p>
            <a:pPr indent="0">
              <a:buNone/>
            </a:pPr>
            <a:r>
              <a:rPr lang="en-US" altLang="zh-CN" dirty="0" smtClean="0"/>
              <a:t>START: </a:t>
            </a:r>
            <a:r>
              <a:rPr lang="en-US" altLang="zh-CN" dirty="0"/>
              <a:t>	IN AL,80H</a:t>
            </a:r>
          </a:p>
          <a:p>
            <a:pPr>
              <a:buNone/>
            </a:pPr>
            <a:r>
              <a:rPr lang="en-US" altLang="zh-CN" dirty="0"/>
              <a:t>		TEST  AL,00000001B</a:t>
            </a:r>
          </a:p>
          <a:p>
            <a:pPr>
              <a:buNone/>
            </a:pPr>
            <a:r>
              <a:rPr lang="en-US" altLang="zh-CN" dirty="0"/>
              <a:t>		JZ  </a:t>
            </a:r>
            <a:r>
              <a:rPr lang="en-US" altLang="zh-CN" dirty="0" smtClean="0"/>
              <a:t>START</a:t>
            </a:r>
            <a:endParaRPr lang="en-US" altLang="zh-CN" dirty="0"/>
          </a:p>
          <a:p>
            <a:pPr>
              <a:buNone/>
            </a:pPr>
            <a:r>
              <a:rPr lang="en-US" altLang="zh-CN" dirty="0"/>
              <a:t>		</a:t>
            </a:r>
            <a:r>
              <a:rPr lang="en-US" altLang="zh-CN" dirty="0" smtClean="0"/>
              <a:t>OUT  </a:t>
            </a:r>
            <a:r>
              <a:rPr lang="en-US" altLang="zh-CN" dirty="0"/>
              <a:t>AL,82H</a:t>
            </a:r>
          </a:p>
          <a:p>
            <a:pPr indent="0">
              <a:buNone/>
            </a:pPr>
            <a:endParaRPr lang="zh-CN" altLang="en-US" dirty="0"/>
          </a:p>
        </p:txBody>
      </p:sp>
      <p:grpSp>
        <p:nvGrpSpPr>
          <p:cNvPr id="5" name="Group 85"/>
          <p:cNvGrpSpPr/>
          <p:nvPr/>
        </p:nvGrpSpPr>
        <p:grpSpPr bwMode="auto">
          <a:xfrm>
            <a:off x="5911851" y="2780928"/>
            <a:ext cx="2655887" cy="2732087"/>
            <a:chOff x="4014" y="890"/>
            <a:chExt cx="1673" cy="1721"/>
          </a:xfrm>
        </p:grpSpPr>
        <p:sp>
          <p:nvSpPr>
            <p:cNvPr id="6" name="Rectangle 8"/>
            <p:cNvSpPr>
              <a:spLocks noChangeArrowheads="1"/>
            </p:cNvSpPr>
            <p:nvPr/>
          </p:nvSpPr>
          <p:spPr bwMode="auto">
            <a:xfrm>
              <a:off x="4160" y="1136"/>
              <a:ext cx="1527" cy="246"/>
            </a:xfrm>
            <a:prstGeom prst="rect">
              <a:avLst/>
            </a:prstGeom>
            <a:solidFill>
              <a:srgbClr val="00FF00"/>
            </a:solidFill>
            <a:ln w="28575">
              <a:solidFill>
                <a:srgbClr val="000000"/>
              </a:solidFill>
              <a:miter lim="800000"/>
            </a:ln>
          </p:spPr>
          <p:txBody>
            <a:bodyPr lIns="54000" tIns="10800" rIns="54000" anchor="ctr" anchorCtr="1"/>
            <a:lstStyle/>
            <a:p>
              <a:pPr algn="ctr"/>
              <a:r>
                <a:rPr lang="en-US" altLang="zh-CN" b="1">
                  <a:solidFill>
                    <a:srgbClr val="000000"/>
                  </a:solidFill>
                </a:rPr>
                <a:t>IN AL,80H</a:t>
              </a:r>
            </a:p>
          </p:txBody>
        </p:sp>
        <p:sp>
          <p:nvSpPr>
            <p:cNvPr id="7" name="Rectangle 9"/>
            <p:cNvSpPr>
              <a:spLocks noChangeArrowheads="1"/>
            </p:cNvSpPr>
            <p:nvPr/>
          </p:nvSpPr>
          <p:spPr bwMode="auto">
            <a:xfrm>
              <a:off x="4443" y="2119"/>
              <a:ext cx="1099" cy="246"/>
            </a:xfrm>
            <a:prstGeom prst="rect">
              <a:avLst/>
            </a:prstGeom>
            <a:solidFill>
              <a:srgbClr val="00FF00"/>
            </a:solidFill>
            <a:ln w="28575">
              <a:solidFill>
                <a:srgbClr val="000000"/>
              </a:solidFill>
              <a:miter lim="800000"/>
            </a:ln>
          </p:spPr>
          <p:txBody>
            <a:bodyPr lIns="54000" tIns="10800" rIns="54000" anchor="ctr" anchorCtr="1"/>
            <a:lstStyle/>
            <a:p>
              <a:pPr algn="ctr"/>
              <a:r>
                <a:rPr lang="en-US" altLang="zh-CN" b="1"/>
                <a:t>OUT  82H,AL</a:t>
              </a:r>
            </a:p>
          </p:txBody>
        </p:sp>
        <p:sp>
          <p:nvSpPr>
            <p:cNvPr id="8" name="Text Box 11"/>
            <p:cNvSpPr txBox="1">
              <a:spLocks noChangeArrowheads="1"/>
            </p:cNvSpPr>
            <p:nvPr/>
          </p:nvSpPr>
          <p:spPr bwMode="auto">
            <a:xfrm>
              <a:off x="4160" y="1446"/>
              <a:ext cx="509" cy="250"/>
            </a:xfrm>
            <a:prstGeom prst="rect">
              <a:avLst/>
            </a:prstGeom>
            <a:noFill/>
            <a:ln w="9525">
              <a:noFill/>
              <a:miter lim="800000"/>
            </a:ln>
          </p:spPr>
          <p:txBody>
            <a:bodyPr>
              <a:spAutoFit/>
            </a:bodyPr>
            <a:lstStyle/>
            <a:p>
              <a:r>
                <a:rPr lang="en-US" altLang="zh-CN" sz="2000" b="1">
                  <a:solidFill>
                    <a:srgbClr val="000000"/>
                  </a:solidFill>
                  <a:ea typeface="黑体" pitchFamily="2" charset="-122"/>
                </a:rPr>
                <a:t>Y</a:t>
              </a:r>
            </a:p>
          </p:txBody>
        </p:sp>
        <p:sp>
          <p:nvSpPr>
            <p:cNvPr id="9" name="Text Box 12"/>
            <p:cNvSpPr txBox="1">
              <a:spLocks noChangeArrowheads="1"/>
            </p:cNvSpPr>
            <p:nvPr/>
          </p:nvSpPr>
          <p:spPr bwMode="auto">
            <a:xfrm>
              <a:off x="5105" y="1889"/>
              <a:ext cx="510" cy="250"/>
            </a:xfrm>
            <a:prstGeom prst="rect">
              <a:avLst/>
            </a:prstGeom>
            <a:noFill/>
            <a:ln w="9525">
              <a:noFill/>
              <a:miter lim="800000"/>
            </a:ln>
          </p:spPr>
          <p:txBody>
            <a:bodyPr>
              <a:spAutoFit/>
            </a:bodyPr>
            <a:lstStyle/>
            <a:p>
              <a:r>
                <a:rPr lang="en-US" altLang="zh-CN" sz="2000" b="1">
                  <a:solidFill>
                    <a:srgbClr val="000000"/>
                  </a:solidFill>
                  <a:ea typeface="黑体" pitchFamily="2" charset="-122"/>
                </a:rPr>
                <a:t>N</a:t>
              </a:r>
            </a:p>
          </p:txBody>
        </p:sp>
        <p:sp>
          <p:nvSpPr>
            <p:cNvPr id="10" name="Line 13"/>
            <p:cNvSpPr>
              <a:spLocks noChangeShapeType="1"/>
            </p:cNvSpPr>
            <p:nvPr/>
          </p:nvSpPr>
          <p:spPr bwMode="auto">
            <a:xfrm>
              <a:off x="4960" y="890"/>
              <a:ext cx="0" cy="246"/>
            </a:xfrm>
            <a:prstGeom prst="line">
              <a:avLst/>
            </a:prstGeom>
            <a:noFill/>
            <a:ln w="28575">
              <a:solidFill>
                <a:srgbClr val="000000"/>
              </a:solidFill>
              <a:round/>
              <a:tailEnd type="stealth" w="lg" len="lg"/>
            </a:ln>
          </p:spPr>
          <p:txBody>
            <a:bodyPr/>
            <a:lstStyle/>
            <a:p>
              <a:endParaRPr lang="zh-CN" altLang="en-US"/>
            </a:p>
          </p:txBody>
        </p:sp>
        <p:sp>
          <p:nvSpPr>
            <p:cNvPr id="11" name="Line 14"/>
            <p:cNvSpPr>
              <a:spLocks noChangeShapeType="1"/>
            </p:cNvSpPr>
            <p:nvPr/>
          </p:nvSpPr>
          <p:spPr bwMode="auto">
            <a:xfrm>
              <a:off x="4960" y="1382"/>
              <a:ext cx="0" cy="196"/>
            </a:xfrm>
            <a:prstGeom prst="line">
              <a:avLst/>
            </a:prstGeom>
            <a:noFill/>
            <a:ln w="28575">
              <a:solidFill>
                <a:srgbClr val="000000"/>
              </a:solidFill>
              <a:round/>
              <a:tailEnd type="stealth" w="lg" len="lg"/>
            </a:ln>
          </p:spPr>
          <p:txBody>
            <a:bodyPr/>
            <a:lstStyle/>
            <a:p>
              <a:endParaRPr lang="zh-CN" altLang="en-US"/>
            </a:p>
          </p:txBody>
        </p:sp>
        <p:sp>
          <p:nvSpPr>
            <p:cNvPr id="12" name="Line 15"/>
            <p:cNvSpPr>
              <a:spLocks noChangeShapeType="1"/>
            </p:cNvSpPr>
            <p:nvPr/>
          </p:nvSpPr>
          <p:spPr bwMode="auto">
            <a:xfrm>
              <a:off x="5008" y="1873"/>
              <a:ext cx="0" cy="246"/>
            </a:xfrm>
            <a:prstGeom prst="line">
              <a:avLst/>
            </a:prstGeom>
            <a:noFill/>
            <a:ln w="28575">
              <a:solidFill>
                <a:srgbClr val="000000"/>
              </a:solidFill>
              <a:round/>
              <a:tailEnd type="stealth" w="lg" len="lg"/>
            </a:ln>
          </p:spPr>
          <p:txBody>
            <a:bodyPr/>
            <a:lstStyle/>
            <a:p>
              <a:endParaRPr lang="zh-CN" altLang="en-US"/>
            </a:p>
          </p:txBody>
        </p:sp>
        <p:sp>
          <p:nvSpPr>
            <p:cNvPr id="13" name="Line 16"/>
            <p:cNvSpPr>
              <a:spLocks noChangeShapeType="1"/>
            </p:cNvSpPr>
            <p:nvPr/>
          </p:nvSpPr>
          <p:spPr bwMode="auto">
            <a:xfrm>
              <a:off x="5008" y="2365"/>
              <a:ext cx="0" cy="246"/>
            </a:xfrm>
            <a:prstGeom prst="line">
              <a:avLst/>
            </a:prstGeom>
            <a:noFill/>
            <a:ln w="28575">
              <a:solidFill>
                <a:srgbClr val="000000"/>
              </a:solidFill>
              <a:round/>
              <a:tailEnd type="stealth" w="lg" len="lg"/>
            </a:ln>
          </p:spPr>
          <p:txBody>
            <a:bodyPr/>
            <a:lstStyle/>
            <a:p>
              <a:endParaRPr lang="zh-CN" altLang="en-US"/>
            </a:p>
          </p:txBody>
        </p:sp>
        <p:sp>
          <p:nvSpPr>
            <p:cNvPr id="14" name="Line 18"/>
            <p:cNvSpPr>
              <a:spLocks noChangeShapeType="1"/>
            </p:cNvSpPr>
            <p:nvPr/>
          </p:nvSpPr>
          <p:spPr bwMode="auto">
            <a:xfrm>
              <a:off x="4014" y="988"/>
              <a:ext cx="0" cy="738"/>
            </a:xfrm>
            <a:prstGeom prst="line">
              <a:avLst/>
            </a:prstGeom>
            <a:noFill/>
            <a:ln w="28575">
              <a:solidFill>
                <a:srgbClr val="000000"/>
              </a:solidFill>
              <a:round/>
            </a:ln>
          </p:spPr>
          <p:txBody>
            <a:bodyPr/>
            <a:lstStyle/>
            <a:p>
              <a:endParaRPr lang="zh-CN" altLang="en-US"/>
            </a:p>
          </p:txBody>
        </p:sp>
        <p:sp>
          <p:nvSpPr>
            <p:cNvPr id="15" name="Line 19"/>
            <p:cNvSpPr>
              <a:spLocks noChangeShapeType="1"/>
            </p:cNvSpPr>
            <p:nvPr/>
          </p:nvSpPr>
          <p:spPr bwMode="auto">
            <a:xfrm>
              <a:off x="4014" y="988"/>
              <a:ext cx="946" cy="0"/>
            </a:xfrm>
            <a:prstGeom prst="line">
              <a:avLst/>
            </a:prstGeom>
            <a:noFill/>
            <a:ln w="28575">
              <a:solidFill>
                <a:srgbClr val="000000"/>
              </a:solidFill>
              <a:round/>
              <a:tailEnd type="stealth" w="lg" len="lg"/>
            </a:ln>
          </p:spPr>
          <p:txBody>
            <a:bodyPr/>
            <a:lstStyle/>
            <a:p>
              <a:endParaRPr lang="zh-CN" altLang="en-US"/>
            </a:p>
          </p:txBody>
        </p:sp>
        <p:sp>
          <p:nvSpPr>
            <p:cNvPr id="16" name="AutoShape 20"/>
            <p:cNvSpPr>
              <a:spLocks noChangeArrowheads="1"/>
            </p:cNvSpPr>
            <p:nvPr/>
          </p:nvSpPr>
          <p:spPr bwMode="auto">
            <a:xfrm>
              <a:off x="4232" y="1578"/>
              <a:ext cx="1451" cy="295"/>
            </a:xfrm>
            <a:prstGeom prst="diamond">
              <a:avLst/>
            </a:prstGeom>
            <a:solidFill>
              <a:srgbClr val="FFFF00"/>
            </a:solidFill>
            <a:ln w="28575">
              <a:solidFill>
                <a:srgbClr val="000000"/>
              </a:solidFill>
              <a:miter lim="800000"/>
            </a:ln>
          </p:spPr>
          <p:txBody>
            <a:bodyPr wrap="none" anchor="ctr"/>
            <a:lstStyle/>
            <a:p>
              <a:pPr algn="ctr"/>
              <a:r>
                <a:rPr lang="zh-CN" altLang="en-US" sz="2000" b="1">
                  <a:solidFill>
                    <a:srgbClr val="000000"/>
                  </a:solidFill>
                  <a:ea typeface="黑体" pitchFamily="2" charset="-122"/>
                </a:rPr>
                <a:t>忙否？</a:t>
              </a:r>
            </a:p>
          </p:txBody>
        </p:sp>
        <p:sp>
          <p:nvSpPr>
            <p:cNvPr id="17" name="Line 21"/>
            <p:cNvSpPr>
              <a:spLocks noChangeShapeType="1"/>
            </p:cNvSpPr>
            <p:nvPr/>
          </p:nvSpPr>
          <p:spPr bwMode="auto">
            <a:xfrm>
              <a:off x="4014" y="1726"/>
              <a:ext cx="218" cy="0"/>
            </a:xfrm>
            <a:prstGeom prst="line">
              <a:avLst/>
            </a:prstGeom>
            <a:noFill/>
            <a:ln w="28575">
              <a:solidFill>
                <a:srgbClr val="000000"/>
              </a:solidFill>
              <a:round/>
            </a:ln>
          </p:spPr>
          <p:txBody>
            <a:bodyPr wrap="none"/>
            <a:lstStyle/>
            <a:p>
              <a:endParaRPr lang="zh-CN" altLang="en-US"/>
            </a:p>
          </p:txBody>
        </p:sp>
      </p:grpSp>
    </p:spTree>
    <p:extLst>
      <p:ext uri="{BB962C8B-B14F-4D97-AF65-F5344CB8AC3E}">
        <p14:creationId xmlns:p14="http://schemas.microsoft.com/office/powerpoint/2010/main" val="415039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title"/>
          </p:nvPr>
        </p:nvSpPr>
        <p:spPr>
          <a:xfrm>
            <a:off x="164306" y="150790"/>
            <a:ext cx="8001000" cy="976335"/>
          </a:xfrm>
        </p:spPr>
        <p:txBody>
          <a:bodyPr/>
          <a:lstStyle/>
          <a:p>
            <a:r>
              <a:rPr lang="zh-CN" altLang="en-GB" b="1" dirty="0" smtClean="0"/>
              <a:t>实用的多字节查询</a:t>
            </a:r>
            <a:r>
              <a:rPr lang="en-US" altLang="zh-CN" b="1" dirty="0" smtClean="0"/>
              <a:t/>
            </a:r>
            <a:br>
              <a:rPr lang="en-US" altLang="zh-CN" b="1" dirty="0" smtClean="0"/>
            </a:br>
            <a:r>
              <a:rPr lang="zh-CN" altLang="en-GB" b="1" dirty="0" smtClean="0"/>
              <a:t>方式的软件流程</a:t>
            </a:r>
            <a:endParaRPr lang="zh-CN" altLang="en-US" b="1" dirty="0" smtClean="0"/>
          </a:p>
        </p:txBody>
      </p:sp>
      <p:grpSp>
        <p:nvGrpSpPr>
          <p:cNvPr id="49154" name="Group 37"/>
          <p:cNvGrpSpPr/>
          <p:nvPr/>
        </p:nvGrpSpPr>
        <p:grpSpPr bwMode="auto">
          <a:xfrm>
            <a:off x="971550" y="225425"/>
            <a:ext cx="6675438" cy="6489700"/>
            <a:chOff x="612" y="142"/>
            <a:chExt cx="4205" cy="4088"/>
          </a:xfrm>
        </p:grpSpPr>
        <p:sp>
          <p:nvSpPr>
            <p:cNvPr id="49155" name="Line 2"/>
            <p:cNvSpPr>
              <a:spLocks noChangeShapeType="1"/>
            </p:cNvSpPr>
            <p:nvPr/>
          </p:nvSpPr>
          <p:spPr bwMode="auto">
            <a:xfrm flipH="1">
              <a:off x="2447" y="437"/>
              <a:ext cx="7" cy="275"/>
            </a:xfrm>
            <a:prstGeom prst="line">
              <a:avLst/>
            </a:prstGeom>
            <a:noFill/>
            <a:ln w="9525">
              <a:solidFill>
                <a:srgbClr val="000000"/>
              </a:solidFill>
              <a:round/>
              <a:tailEnd type="triangle" w="sm" len="med"/>
            </a:ln>
          </p:spPr>
          <p:txBody>
            <a:bodyPr/>
            <a:lstStyle/>
            <a:p>
              <a:endParaRPr lang="zh-CN" altLang="en-US"/>
            </a:p>
          </p:txBody>
        </p:sp>
        <p:sp>
          <p:nvSpPr>
            <p:cNvPr id="49156" name="AutoShape 4"/>
            <p:cNvSpPr>
              <a:spLocks noChangeArrowheads="1"/>
            </p:cNvSpPr>
            <p:nvPr/>
          </p:nvSpPr>
          <p:spPr bwMode="auto">
            <a:xfrm>
              <a:off x="1770" y="676"/>
              <a:ext cx="1355" cy="394"/>
            </a:xfrm>
            <a:prstGeom prst="flowChartDecision">
              <a:avLst/>
            </a:prstGeom>
            <a:solidFill>
              <a:srgbClr val="B5CEFF"/>
            </a:solidFill>
            <a:ln w="9525">
              <a:solidFill>
                <a:srgbClr val="000000"/>
              </a:solidFill>
              <a:miter lim="800000"/>
            </a:ln>
          </p:spPr>
          <p:txBody>
            <a:bodyPr/>
            <a:lstStyle/>
            <a:p>
              <a:pPr algn="ctr">
                <a:lnSpc>
                  <a:spcPct val="80000"/>
                </a:lnSpc>
              </a:pPr>
              <a:r>
                <a:rPr lang="zh-CN" altLang="en-US" b="1">
                  <a:latin typeface="Times New Roman" pitchFamily="18" charset="0"/>
                </a:rPr>
                <a:t>超时</a:t>
              </a:r>
              <a:r>
                <a:rPr lang="en-US" altLang="zh-CN" b="1">
                  <a:latin typeface="Times New Roman" pitchFamily="18" charset="0"/>
                </a:rPr>
                <a:t>?</a:t>
              </a:r>
            </a:p>
          </p:txBody>
        </p:sp>
        <p:sp>
          <p:nvSpPr>
            <p:cNvPr id="49157" name="AutoShape 5"/>
            <p:cNvSpPr>
              <a:spLocks noChangeArrowheads="1"/>
            </p:cNvSpPr>
            <p:nvPr/>
          </p:nvSpPr>
          <p:spPr bwMode="auto">
            <a:xfrm>
              <a:off x="1770" y="1761"/>
              <a:ext cx="1355" cy="396"/>
            </a:xfrm>
            <a:prstGeom prst="flowChartDecision">
              <a:avLst/>
            </a:prstGeom>
            <a:solidFill>
              <a:srgbClr val="B5CEFF"/>
            </a:solidFill>
            <a:ln w="9525">
              <a:solidFill>
                <a:srgbClr val="000000"/>
              </a:solidFill>
              <a:miter lim="800000"/>
            </a:ln>
          </p:spPr>
          <p:txBody>
            <a:bodyPr tIns="10800"/>
            <a:lstStyle/>
            <a:p>
              <a:pPr algn="ctr"/>
              <a:r>
                <a:rPr lang="en-US" altLang="zh-CN" b="1">
                  <a:latin typeface="宋体" charset="-122"/>
                </a:rPr>
                <a:t>READY?</a:t>
              </a:r>
              <a:endParaRPr lang="en-US" altLang="zh-CN" b="1">
                <a:latin typeface="Times New Roman" pitchFamily="18" charset="0"/>
              </a:endParaRPr>
            </a:p>
          </p:txBody>
        </p:sp>
        <p:sp>
          <p:nvSpPr>
            <p:cNvPr id="49158" name="AutoShape 6"/>
            <p:cNvSpPr>
              <a:spLocks noChangeArrowheads="1"/>
            </p:cNvSpPr>
            <p:nvPr/>
          </p:nvSpPr>
          <p:spPr bwMode="auto">
            <a:xfrm>
              <a:off x="1770" y="2354"/>
              <a:ext cx="1404" cy="396"/>
            </a:xfrm>
            <a:prstGeom prst="flowChartPredefinedProcess">
              <a:avLst/>
            </a:prstGeom>
            <a:solidFill>
              <a:srgbClr val="B5CEFF"/>
            </a:solidFill>
            <a:ln w="9525">
              <a:solidFill>
                <a:srgbClr val="000000"/>
              </a:solidFill>
              <a:miter lim="800000"/>
            </a:ln>
          </p:spPr>
          <p:txBody>
            <a:bodyPr tIns="10800"/>
            <a:lstStyle/>
            <a:p>
              <a:pPr algn="ctr"/>
              <a:r>
                <a:rPr lang="zh-CN" altLang="en-US" b="1" dirty="0">
                  <a:latin typeface="Times New Roman" pitchFamily="18" charset="0"/>
                </a:rPr>
                <a:t>与外设进</a:t>
              </a:r>
            </a:p>
            <a:p>
              <a:pPr algn="ctr"/>
              <a:r>
                <a:rPr lang="zh-CN" altLang="en-US" b="1" dirty="0">
                  <a:latin typeface="Times New Roman" pitchFamily="18" charset="0"/>
                </a:rPr>
                <a:t>行数据交换</a:t>
              </a:r>
            </a:p>
          </p:txBody>
        </p:sp>
        <p:sp>
          <p:nvSpPr>
            <p:cNvPr id="49159" name="Line 7"/>
            <p:cNvSpPr>
              <a:spLocks noChangeShapeType="1"/>
            </p:cNvSpPr>
            <p:nvPr/>
          </p:nvSpPr>
          <p:spPr bwMode="auto">
            <a:xfrm>
              <a:off x="2447" y="1070"/>
              <a:ext cx="0" cy="197"/>
            </a:xfrm>
            <a:prstGeom prst="line">
              <a:avLst/>
            </a:prstGeom>
            <a:noFill/>
            <a:ln w="9525">
              <a:solidFill>
                <a:srgbClr val="000000"/>
              </a:solidFill>
              <a:round/>
              <a:tailEnd type="triangle" w="sm" len="med"/>
            </a:ln>
          </p:spPr>
          <p:txBody>
            <a:bodyPr/>
            <a:lstStyle/>
            <a:p>
              <a:endParaRPr lang="zh-CN" altLang="en-US"/>
            </a:p>
          </p:txBody>
        </p:sp>
        <p:sp>
          <p:nvSpPr>
            <p:cNvPr id="49160" name="Line 8"/>
            <p:cNvSpPr>
              <a:spLocks noChangeShapeType="1"/>
            </p:cNvSpPr>
            <p:nvPr/>
          </p:nvSpPr>
          <p:spPr bwMode="auto">
            <a:xfrm>
              <a:off x="2447" y="2157"/>
              <a:ext cx="0" cy="197"/>
            </a:xfrm>
            <a:prstGeom prst="line">
              <a:avLst/>
            </a:prstGeom>
            <a:noFill/>
            <a:ln w="9525">
              <a:solidFill>
                <a:srgbClr val="000000"/>
              </a:solidFill>
              <a:round/>
              <a:tailEnd type="triangle" w="sm" len="med"/>
            </a:ln>
          </p:spPr>
          <p:txBody>
            <a:bodyPr/>
            <a:lstStyle/>
            <a:p>
              <a:endParaRPr lang="zh-CN" altLang="en-US"/>
            </a:p>
          </p:txBody>
        </p:sp>
        <p:sp>
          <p:nvSpPr>
            <p:cNvPr id="49161" name="Line 9"/>
            <p:cNvSpPr>
              <a:spLocks noChangeShapeType="1"/>
            </p:cNvSpPr>
            <p:nvPr/>
          </p:nvSpPr>
          <p:spPr bwMode="auto">
            <a:xfrm flipH="1">
              <a:off x="1093" y="1959"/>
              <a:ext cx="677" cy="0"/>
            </a:xfrm>
            <a:prstGeom prst="line">
              <a:avLst/>
            </a:prstGeom>
            <a:noFill/>
            <a:ln w="9525">
              <a:solidFill>
                <a:srgbClr val="000000"/>
              </a:solidFill>
              <a:round/>
              <a:tailEnd type="triangle" w="med" len="med"/>
            </a:ln>
          </p:spPr>
          <p:txBody>
            <a:bodyPr/>
            <a:lstStyle/>
            <a:p>
              <a:endParaRPr lang="zh-CN" altLang="en-US"/>
            </a:p>
          </p:txBody>
        </p:sp>
        <p:sp>
          <p:nvSpPr>
            <p:cNvPr id="49162" name="Line 10"/>
            <p:cNvSpPr>
              <a:spLocks noChangeShapeType="1"/>
            </p:cNvSpPr>
            <p:nvPr/>
          </p:nvSpPr>
          <p:spPr bwMode="auto">
            <a:xfrm flipV="1">
              <a:off x="1093" y="550"/>
              <a:ext cx="0" cy="2336"/>
            </a:xfrm>
            <a:prstGeom prst="line">
              <a:avLst/>
            </a:prstGeom>
            <a:noFill/>
            <a:ln w="9525">
              <a:solidFill>
                <a:srgbClr val="000000"/>
              </a:solidFill>
              <a:round/>
            </a:ln>
          </p:spPr>
          <p:txBody>
            <a:bodyPr/>
            <a:lstStyle/>
            <a:p>
              <a:endParaRPr lang="zh-CN" altLang="en-US"/>
            </a:p>
          </p:txBody>
        </p:sp>
        <p:sp>
          <p:nvSpPr>
            <p:cNvPr id="49163" name="Line 11"/>
            <p:cNvSpPr>
              <a:spLocks noChangeShapeType="1"/>
            </p:cNvSpPr>
            <p:nvPr/>
          </p:nvSpPr>
          <p:spPr bwMode="auto">
            <a:xfrm>
              <a:off x="1093" y="573"/>
              <a:ext cx="1354" cy="0"/>
            </a:xfrm>
            <a:prstGeom prst="line">
              <a:avLst/>
            </a:prstGeom>
            <a:noFill/>
            <a:ln w="9525">
              <a:solidFill>
                <a:srgbClr val="000000"/>
              </a:solidFill>
              <a:round/>
              <a:tailEnd type="triangle" w="sm" len="med"/>
            </a:ln>
          </p:spPr>
          <p:txBody>
            <a:bodyPr/>
            <a:lstStyle/>
            <a:p>
              <a:endParaRPr lang="zh-CN" altLang="en-US"/>
            </a:p>
          </p:txBody>
        </p:sp>
        <p:sp>
          <p:nvSpPr>
            <p:cNvPr id="49164" name="Line 12"/>
            <p:cNvSpPr>
              <a:spLocks noChangeShapeType="1"/>
            </p:cNvSpPr>
            <p:nvPr/>
          </p:nvSpPr>
          <p:spPr bwMode="auto">
            <a:xfrm>
              <a:off x="2447" y="3234"/>
              <a:ext cx="0" cy="197"/>
            </a:xfrm>
            <a:prstGeom prst="line">
              <a:avLst/>
            </a:prstGeom>
            <a:noFill/>
            <a:ln w="9525">
              <a:solidFill>
                <a:srgbClr val="000000"/>
              </a:solidFill>
              <a:round/>
              <a:tailEnd type="triangle" w="sm" len="med"/>
            </a:ln>
          </p:spPr>
          <p:txBody>
            <a:bodyPr/>
            <a:lstStyle/>
            <a:p>
              <a:endParaRPr lang="zh-CN" altLang="en-US"/>
            </a:p>
          </p:txBody>
        </p:sp>
        <p:sp>
          <p:nvSpPr>
            <p:cNvPr id="49165" name="AutoShape 13"/>
            <p:cNvSpPr>
              <a:spLocks noChangeArrowheads="1"/>
            </p:cNvSpPr>
            <p:nvPr/>
          </p:nvSpPr>
          <p:spPr bwMode="auto">
            <a:xfrm>
              <a:off x="3801" y="1367"/>
              <a:ext cx="1016" cy="296"/>
            </a:xfrm>
            <a:prstGeom prst="flowChartTerminator">
              <a:avLst/>
            </a:prstGeom>
            <a:solidFill>
              <a:srgbClr val="B5CEFF"/>
            </a:solidFill>
            <a:ln w="9525">
              <a:solidFill>
                <a:srgbClr val="000000"/>
              </a:solidFill>
              <a:miter lim="800000"/>
            </a:ln>
          </p:spPr>
          <p:txBody>
            <a:bodyPr tIns="10800"/>
            <a:lstStyle/>
            <a:p>
              <a:pPr algn="ctr"/>
              <a:r>
                <a:rPr lang="zh-CN" altLang="en-US" b="1">
                  <a:latin typeface="Times New Roman" pitchFamily="18" charset="0"/>
                </a:rPr>
                <a:t>超时错</a:t>
              </a:r>
            </a:p>
          </p:txBody>
        </p:sp>
        <p:sp>
          <p:nvSpPr>
            <p:cNvPr id="49166" name="Line 14"/>
            <p:cNvSpPr>
              <a:spLocks noChangeShapeType="1"/>
            </p:cNvSpPr>
            <p:nvPr/>
          </p:nvSpPr>
          <p:spPr bwMode="auto">
            <a:xfrm>
              <a:off x="3125" y="872"/>
              <a:ext cx="1184" cy="0"/>
            </a:xfrm>
            <a:prstGeom prst="line">
              <a:avLst/>
            </a:prstGeom>
            <a:noFill/>
            <a:ln w="9525">
              <a:solidFill>
                <a:srgbClr val="000000"/>
              </a:solidFill>
              <a:round/>
            </a:ln>
          </p:spPr>
          <p:txBody>
            <a:bodyPr/>
            <a:lstStyle/>
            <a:p>
              <a:endParaRPr lang="zh-CN" altLang="en-US"/>
            </a:p>
          </p:txBody>
        </p:sp>
        <p:sp>
          <p:nvSpPr>
            <p:cNvPr id="49167" name="Line 15"/>
            <p:cNvSpPr>
              <a:spLocks noChangeShapeType="1"/>
            </p:cNvSpPr>
            <p:nvPr/>
          </p:nvSpPr>
          <p:spPr bwMode="auto">
            <a:xfrm>
              <a:off x="4309" y="872"/>
              <a:ext cx="0" cy="495"/>
            </a:xfrm>
            <a:prstGeom prst="line">
              <a:avLst/>
            </a:prstGeom>
            <a:noFill/>
            <a:ln w="9525">
              <a:solidFill>
                <a:srgbClr val="000000"/>
              </a:solidFill>
              <a:round/>
              <a:tailEnd type="triangle" w="sm" len="med"/>
            </a:ln>
          </p:spPr>
          <p:txBody>
            <a:bodyPr/>
            <a:lstStyle/>
            <a:p>
              <a:endParaRPr lang="zh-CN" altLang="en-US"/>
            </a:p>
          </p:txBody>
        </p:sp>
        <p:sp>
          <p:nvSpPr>
            <p:cNvPr id="49168" name="AutoShape 16"/>
            <p:cNvSpPr>
              <a:spLocks noChangeArrowheads="1"/>
            </p:cNvSpPr>
            <p:nvPr/>
          </p:nvSpPr>
          <p:spPr bwMode="auto">
            <a:xfrm>
              <a:off x="1507" y="1267"/>
              <a:ext cx="1861"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读入并测试外设状态</a:t>
              </a:r>
            </a:p>
          </p:txBody>
        </p:sp>
        <p:sp>
          <p:nvSpPr>
            <p:cNvPr id="49169" name="Line 17"/>
            <p:cNvSpPr>
              <a:spLocks noChangeShapeType="1"/>
            </p:cNvSpPr>
            <p:nvPr/>
          </p:nvSpPr>
          <p:spPr bwMode="auto">
            <a:xfrm>
              <a:off x="2447" y="1564"/>
              <a:ext cx="0" cy="197"/>
            </a:xfrm>
            <a:prstGeom prst="line">
              <a:avLst/>
            </a:prstGeom>
            <a:noFill/>
            <a:ln w="9525">
              <a:solidFill>
                <a:srgbClr val="000000"/>
              </a:solidFill>
              <a:round/>
              <a:tailEnd type="triangle" w="sm" len="med"/>
            </a:ln>
          </p:spPr>
          <p:txBody>
            <a:bodyPr/>
            <a:lstStyle/>
            <a:p>
              <a:endParaRPr lang="zh-CN" altLang="en-US"/>
            </a:p>
          </p:txBody>
        </p:sp>
        <p:sp>
          <p:nvSpPr>
            <p:cNvPr id="49170" name="Text Box 18"/>
            <p:cNvSpPr txBox="1">
              <a:spLocks noChangeArrowheads="1"/>
            </p:cNvSpPr>
            <p:nvPr/>
          </p:nvSpPr>
          <p:spPr bwMode="auto">
            <a:xfrm>
              <a:off x="3588" y="686"/>
              <a:ext cx="181" cy="173"/>
            </a:xfrm>
            <a:prstGeom prst="rect">
              <a:avLst/>
            </a:prstGeom>
            <a:noFill/>
            <a:ln w="9525">
              <a:noFill/>
              <a:miter lim="800000"/>
            </a:ln>
          </p:spPr>
          <p:txBody>
            <a:bodyPr lIns="0" tIns="0" rIns="0" bIns="0">
              <a:spAutoFit/>
            </a:bodyPr>
            <a:lstStyle/>
            <a:p>
              <a:pPr algn="ctr">
                <a:spcBef>
                  <a:spcPct val="50000"/>
                </a:spcBef>
              </a:pPr>
              <a:r>
                <a:rPr lang="en-US" altLang="zh-CN" b="1"/>
                <a:t>Y</a:t>
              </a:r>
            </a:p>
          </p:txBody>
        </p:sp>
        <p:sp>
          <p:nvSpPr>
            <p:cNvPr id="49171" name="Text Box 19"/>
            <p:cNvSpPr txBox="1">
              <a:spLocks noChangeArrowheads="1"/>
            </p:cNvSpPr>
            <p:nvPr/>
          </p:nvSpPr>
          <p:spPr bwMode="auto">
            <a:xfrm>
              <a:off x="2499" y="1069"/>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72" name="Text Box 20"/>
            <p:cNvSpPr txBox="1">
              <a:spLocks noChangeArrowheads="1"/>
            </p:cNvSpPr>
            <p:nvPr/>
          </p:nvSpPr>
          <p:spPr bwMode="auto">
            <a:xfrm>
              <a:off x="2499" y="2143"/>
              <a:ext cx="181" cy="173"/>
            </a:xfrm>
            <a:prstGeom prst="rect">
              <a:avLst/>
            </a:prstGeom>
            <a:noFill/>
            <a:ln w="9525">
              <a:noFill/>
              <a:miter lim="800000"/>
            </a:ln>
          </p:spPr>
          <p:txBody>
            <a:bodyPr lIns="0" tIns="0" rIns="0" bIns="0">
              <a:spAutoFit/>
            </a:bodyPr>
            <a:lstStyle/>
            <a:p>
              <a:pPr algn="ctr">
                <a:spcBef>
                  <a:spcPct val="50000"/>
                </a:spcBef>
              </a:pPr>
              <a:r>
                <a:rPr lang="en-US" altLang="zh-CN" b="1"/>
                <a:t>Y</a:t>
              </a:r>
            </a:p>
          </p:txBody>
        </p:sp>
        <p:sp>
          <p:nvSpPr>
            <p:cNvPr id="49173" name="Text Box 21"/>
            <p:cNvSpPr txBox="1">
              <a:spLocks noChangeArrowheads="1"/>
            </p:cNvSpPr>
            <p:nvPr/>
          </p:nvSpPr>
          <p:spPr bwMode="auto">
            <a:xfrm>
              <a:off x="1501" y="1759"/>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74" name="AutoShape 22"/>
            <p:cNvSpPr>
              <a:spLocks noChangeArrowheads="1"/>
            </p:cNvSpPr>
            <p:nvPr/>
          </p:nvSpPr>
          <p:spPr bwMode="auto">
            <a:xfrm>
              <a:off x="1773" y="3431"/>
              <a:ext cx="1352" cy="396"/>
            </a:xfrm>
            <a:prstGeom prst="flowChartDecision">
              <a:avLst/>
            </a:prstGeom>
            <a:solidFill>
              <a:srgbClr val="B5CEFF"/>
            </a:solidFill>
            <a:ln w="9525">
              <a:solidFill>
                <a:srgbClr val="000000"/>
              </a:solidFill>
              <a:miter lim="800000"/>
            </a:ln>
          </p:spPr>
          <p:txBody>
            <a:bodyPr tIns="10800"/>
            <a:lstStyle/>
            <a:p>
              <a:pPr algn="ctr"/>
              <a:r>
                <a:rPr lang="zh-CN" altLang="en-US" b="1" dirty="0">
                  <a:latin typeface="宋体" charset="-122"/>
                </a:rPr>
                <a:t>传送完？</a:t>
              </a:r>
              <a:endParaRPr lang="zh-CN" altLang="en-US" b="1" dirty="0">
                <a:latin typeface="Times New Roman" pitchFamily="18" charset="0"/>
              </a:endParaRPr>
            </a:p>
          </p:txBody>
        </p:sp>
        <p:sp>
          <p:nvSpPr>
            <p:cNvPr id="49175" name="Line 23"/>
            <p:cNvSpPr>
              <a:spLocks noChangeShapeType="1"/>
            </p:cNvSpPr>
            <p:nvPr/>
          </p:nvSpPr>
          <p:spPr bwMode="auto">
            <a:xfrm flipH="1">
              <a:off x="1093" y="3631"/>
              <a:ext cx="677" cy="0"/>
            </a:xfrm>
            <a:prstGeom prst="line">
              <a:avLst/>
            </a:prstGeom>
            <a:noFill/>
            <a:ln w="9525">
              <a:solidFill>
                <a:srgbClr val="000000"/>
              </a:solidFill>
              <a:round/>
            </a:ln>
          </p:spPr>
          <p:txBody>
            <a:bodyPr/>
            <a:lstStyle/>
            <a:p>
              <a:endParaRPr lang="zh-CN" altLang="en-US"/>
            </a:p>
          </p:txBody>
        </p:sp>
        <p:sp>
          <p:nvSpPr>
            <p:cNvPr id="49176" name="AutoShape 24"/>
            <p:cNvSpPr>
              <a:spLocks noChangeArrowheads="1"/>
            </p:cNvSpPr>
            <p:nvPr/>
          </p:nvSpPr>
          <p:spPr bwMode="auto">
            <a:xfrm>
              <a:off x="3293" y="265"/>
              <a:ext cx="1180" cy="317"/>
            </a:xfrm>
            <a:prstGeom prst="wedgeRoundRectCallout">
              <a:avLst>
                <a:gd name="adj1" fmla="val -91019"/>
                <a:gd name="adj2" fmla="val 121292"/>
                <a:gd name="adj3" fmla="val 16667"/>
              </a:avLst>
            </a:prstGeom>
            <a:solidFill>
              <a:srgbClr val="00FF00"/>
            </a:solidFill>
            <a:ln w="9525">
              <a:solidFill>
                <a:schemeClr val="tx1"/>
              </a:solidFill>
              <a:miter lim="800000"/>
            </a:ln>
          </p:spPr>
          <p:txBody>
            <a:bodyPr/>
            <a:lstStyle/>
            <a:p>
              <a:pPr algn="ctr"/>
              <a:r>
                <a:rPr lang="zh-CN" altLang="en-US" sz="2000" b="1">
                  <a:latin typeface="Times New Roman" pitchFamily="18" charset="0"/>
                </a:rPr>
                <a:t>防止死循环</a:t>
              </a:r>
            </a:p>
          </p:txBody>
        </p:sp>
        <p:sp>
          <p:nvSpPr>
            <p:cNvPr id="49177" name="Line 25"/>
            <p:cNvSpPr>
              <a:spLocks noChangeShapeType="1"/>
            </p:cNvSpPr>
            <p:nvPr/>
          </p:nvSpPr>
          <p:spPr bwMode="auto">
            <a:xfrm>
              <a:off x="2454" y="3839"/>
              <a:ext cx="0" cy="197"/>
            </a:xfrm>
            <a:prstGeom prst="line">
              <a:avLst/>
            </a:prstGeom>
            <a:noFill/>
            <a:ln w="9525">
              <a:solidFill>
                <a:srgbClr val="000000"/>
              </a:solidFill>
              <a:round/>
              <a:tailEnd type="triangle" w="sm" len="med"/>
            </a:ln>
          </p:spPr>
          <p:txBody>
            <a:bodyPr/>
            <a:lstStyle/>
            <a:p>
              <a:endParaRPr lang="zh-CN" altLang="en-US"/>
            </a:p>
          </p:txBody>
        </p:sp>
        <p:sp>
          <p:nvSpPr>
            <p:cNvPr id="49178" name="AutoShape 26"/>
            <p:cNvSpPr>
              <a:spLocks noChangeArrowheads="1"/>
            </p:cNvSpPr>
            <p:nvPr/>
          </p:nvSpPr>
          <p:spPr bwMode="auto">
            <a:xfrm>
              <a:off x="612" y="2878"/>
              <a:ext cx="952"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复位计时器</a:t>
              </a:r>
            </a:p>
          </p:txBody>
        </p:sp>
        <p:sp>
          <p:nvSpPr>
            <p:cNvPr id="49179" name="Line 27"/>
            <p:cNvSpPr>
              <a:spLocks noChangeShapeType="1"/>
            </p:cNvSpPr>
            <p:nvPr/>
          </p:nvSpPr>
          <p:spPr bwMode="auto">
            <a:xfrm flipV="1">
              <a:off x="1093" y="3177"/>
              <a:ext cx="0" cy="453"/>
            </a:xfrm>
            <a:prstGeom prst="line">
              <a:avLst/>
            </a:prstGeom>
            <a:noFill/>
            <a:ln w="9525">
              <a:solidFill>
                <a:schemeClr val="tx1"/>
              </a:solidFill>
              <a:round/>
              <a:tailEnd type="triangle" w="med" len="med"/>
            </a:ln>
          </p:spPr>
          <p:txBody>
            <a:bodyPr/>
            <a:lstStyle/>
            <a:p>
              <a:endParaRPr lang="zh-CN" altLang="en-US"/>
            </a:p>
          </p:txBody>
        </p:sp>
        <p:sp>
          <p:nvSpPr>
            <p:cNvPr id="49180" name="Text Box 28"/>
            <p:cNvSpPr txBox="1">
              <a:spLocks noChangeArrowheads="1"/>
            </p:cNvSpPr>
            <p:nvPr/>
          </p:nvSpPr>
          <p:spPr bwMode="auto">
            <a:xfrm>
              <a:off x="1501" y="3431"/>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81" name="AutoShape 31"/>
            <p:cNvSpPr>
              <a:spLocks noChangeArrowheads="1"/>
            </p:cNvSpPr>
            <p:nvPr/>
          </p:nvSpPr>
          <p:spPr bwMode="auto">
            <a:xfrm>
              <a:off x="1660" y="2876"/>
              <a:ext cx="1927" cy="396"/>
            </a:xfrm>
            <a:prstGeom prst="flowChartPredefinedProcess">
              <a:avLst/>
            </a:prstGeom>
            <a:solidFill>
              <a:srgbClr val="B5CEFF"/>
            </a:solidFill>
            <a:ln w="9525">
              <a:solidFill>
                <a:srgbClr val="000000"/>
              </a:solidFill>
              <a:miter lim="800000"/>
            </a:ln>
          </p:spPr>
          <p:txBody>
            <a:bodyPr tIns="10800"/>
            <a:lstStyle/>
            <a:p>
              <a:pPr algn="ctr"/>
              <a:r>
                <a:rPr lang="zh-CN" altLang="en-US" b="1" dirty="0">
                  <a:latin typeface="Times New Roman" pitchFamily="18" charset="0"/>
                </a:rPr>
                <a:t>数据存入内存缓冲区</a:t>
              </a:r>
            </a:p>
            <a:p>
              <a:pPr algn="ctr"/>
              <a:r>
                <a:rPr lang="zh-CN" altLang="en-US" sz="1800" b="1" dirty="0">
                  <a:solidFill>
                    <a:srgbClr val="C00000"/>
                  </a:solidFill>
                  <a:latin typeface="Times New Roman" pitchFamily="18" charset="0"/>
                </a:rPr>
                <a:t>修改指针和计数器值</a:t>
              </a:r>
            </a:p>
          </p:txBody>
        </p:sp>
        <p:sp>
          <p:nvSpPr>
            <p:cNvPr id="49182" name="Line 32"/>
            <p:cNvSpPr>
              <a:spLocks noChangeShapeType="1"/>
            </p:cNvSpPr>
            <p:nvPr/>
          </p:nvSpPr>
          <p:spPr bwMode="auto">
            <a:xfrm>
              <a:off x="2431" y="2764"/>
              <a:ext cx="0" cy="136"/>
            </a:xfrm>
            <a:prstGeom prst="line">
              <a:avLst/>
            </a:prstGeom>
            <a:noFill/>
            <a:ln w="9525">
              <a:solidFill>
                <a:schemeClr val="tx1"/>
              </a:solidFill>
              <a:round/>
              <a:tailEnd type="triangle" w="med" len="med"/>
            </a:ln>
          </p:spPr>
          <p:txBody>
            <a:bodyPr/>
            <a:lstStyle/>
            <a:p>
              <a:endParaRPr lang="zh-CN" altLang="en-US"/>
            </a:p>
          </p:txBody>
        </p:sp>
        <p:sp>
          <p:nvSpPr>
            <p:cNvPr id="49183" name="AutoShape 33"/>
            <p:cNvSpPr>
              <a:spLocks noChangeArrowheads="1"/>
            </p:cNvSpPr>
            <p:nvPr/>
          </p:nvSpPr>
          <p:spPr bwMode="auto">
            <a:xfrm>
              <a:off x="2046" y="142"/>
              <a:ext cx="885"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初始化</a:t>
              </a:r>
            </a:p>
          </p:txBody>
        </p:sp>
        <p:sp>
          <p:nvSpPr>
            <p:cNvPr id="49184" name="AutoShape 34"/>
            <p:cNvSpPr>
              <a:spLocks noChangeArrowheads="1"/>
            </p:cNvSpPr>
            <p:nvPr/>
          </p:nvSpPr>
          <p:spPr bwMode="auto">
            <a:xfrm>
              <a:off x="1479" y="3933"/>
              <a:ext cx="1701"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处理缓冲区中的数据</a:t>
              </a:r>
            </a:p>
          </p:txBody>
        </p:sp>
        <p:sp>
          <p:nvSpPr>
            <p:cNvPr id="49185" name="Rectangle 35"/>
            <p:cNvSpPr>
              <a:spLocks noChangeArrowheads="1"/>
            </p:cNvSpPr>
            <p:nvPr/>
          </p:nvSpPr>
          <p:spPr bwMode="auto">
            <a:xfrm>
              <a:off x="2839" y="3726"/>
              <a:ext cx="212" cy="231"/>
            </a:xfrm>
            <a:prstGeom prst="rect">
              <a:avLst/>
            </a:prstGeom>
            <a:noFill/>
            <a:ln w="9525">
              <a:noFill/>
              <a:miter lim="800000"/>
            </a:ln>
          </p:spPr>
          <p:txBody>
            <a:bodyPr wrap="none">
              <a:spAutoFit/>
            </a:bodyPr>
            <a:lstStyle/>
            <a:p>
              <a:pPr>
                <a:spcBef>
                  <a:spcPct val="50000"/>
                </a:spcBef>
              </a:pPr>
              <a:r>
                <a:rPr lang="en-US" altLang="zh-CN" b="1"/>
                <a:t>Y</a:t>
              </a:r>
            </a:p>
          </p:txBody>
        </p:sp>
      </p:grpSp>
    </p:spTree>
    <p:extLst>
      <p:ext uri="{BB962C8B-B14F-4D97-AF65-F5344CB8AC3E}">
        <p14:creationId xmlns:p14="http://schemas.microsoft.com/office/powerpoint/2010/main" val="105238061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536575" lvl="1" indent="-342900">
              <a:lnSpc>
                <a:spcPct val="125000"/>
              </a:lnSpc>
              <a:spcBef>
                <a:spcPct val="10000"/>
              </a:spcBef>
              <a:spcAft>
                <a:spcPts val="0"/>
              </a:spcAft>
              <a:tabLst>
                <a:tab pos="536575" algn="l"/>
                <a:tab pos="627063" algn="l"/>
                <a:tab pos="1346200" algn="l"/>
              </a:tabLst>
              <a:defRPr/>
            </a:pPr>
            <a:r>
              <a:rPr lang="zh-CN" altLang="en-US" dirty="0"/>
              <a:t>输入设备：键盘</a:t>
            </a:r>
          </a:p>
          <a:p>
            <a:pPr marL="536575" lvl="1" indent="-342900">
              <a:lnSpc>
                <a:spcPct val="125000"/>
              </a:lnSpc>
              <a:spcBef>
                <a:spcPct val="10000"/>
              </a:spcBef>
              <a:spcAft>
                <a:spcPts val="0"/>
              </a:spcAft>
              <a:tabLst>
                <a:tab pos="536575" algn="l"/>
                <a:tab pos="627063" algn="l"/>
                <a:tab pos="1346200" algn="l"/>
              </a:tabLst>
              <a:defRPr/>
            </a:pPr>
            <a:r>
              <a:rPr lang="zh-CN" altLang="en-US" dirty="0"/>
              <a:t>输出设备：显示器</a:t>
            </a:r>
          </a:p>
          <a:p>
            <a:pPr marL="536575" lvl="1" indent="-342900">
              <a:lnSpc>
                <a:spcPct val="125000"/>
              </a:lnSpc>
              <a:spcBef>
                <a:spcPct val="10000"/>
              </a:spcBef>
              <a:spcAft>
                <a:spcPts val="0"/>
              </a:spcAft>
              <a:tabLst>
                <a:tab pos="536575" algn="l"/>
                <a:tab pos="627063" algn="l"/>
                <a:tab pos="1346200" algn="l"/>
              </a:tabLst>
              <a:defRPr/>
            </a:pPr>
            <a:r>
              <a:rPr lang="zh-CN" altLang="en-US" dirty="0"/>
              <a:t>功能：从键盘输入字符行</a:t>
            </a:r>
            <a:r>
              <a:rPr lang="en-US" altLang="zh-CN" dirty="0"/>
              <a:t>;</a:t>
            </a:r>
            <a:r>
              <a:rPr lang="zh-CN" altLang="en-US" dirty="0"/>
              <a:t>若遇到回车符（</a:t>
            </a:r>
            <a:r>
              <a:rPr lang="en-US" altLang="zh-CN" dirty="0"/>
              <a:t>0DH)</a:t>
            </a:r>
            <a:r>
              <a:rPr lang="zh-CN" altLang="en-US" dirty="0"/>
              <a:t>或字符行超过</a:t>
            </a:r>
            <a:r>
              <a:rPr lang="en-US" altLang="zh-CN" dirty="0"/>
              <a:t>80</a:t>
            </a:r>
            <a:r>
              <a:rPr lang="zh-CN" altLang="en-US" dirty="0"/>
              <a:t>个字符，输入结束，自动加一个换行符（</a:t>
            </a:r>
            <a:r>
              <a:rPr lang="en-US" altLang="zh-CN" dirty="0"/>
              <a:t>0AH</a:t>
            </a:r>
            <a:r>
              <a:rPr lang="en-US" altLang="zh-CN" dirty="0" smtClean="0"/>
              <a:t>); (</a:t>
            </a:r>
            <a:r>
              <a:rPr lang="zh-CN" altLang="en-US" dirty="0"/>
              <a:t>即</a:t>
            </a:r>
            <a:r>
              <a:rPr lang="en-US" altLang="en-US" dirty="0"/>
              <a:t>≤</a:t>
            </a:r>
            <a:r>
              <a:rPr lang="en-US" altLang="zh-CN" dirty="0"/>
              <a:t>80</a:t>
            </a:r>
            <a:r>
              <a:rPr lang="zh-CN" altLang="en-US" dirty="0"/>
              <a:t>个字符</a:t>
            </a:r>
            <a:r>
              <a:rPr lang="en-US" altLang="zh-CN" dirty="0"/>
              <a:t>+1</a:t>
            </a:r>
            <a:r>
              <a:rPr lang="zh-CN" altLang="en-US" dirty="0"/>
              <a:t>个回车，将输入的字符行后加</a:t>
            </a:r>
            <a:r>
              <a:rPr lang="en-US" altLang="zh-CN" dirty="0"/>
              <a:t>1</a:t>
            </a:r>
            <a:r>
              <a:rPr lang="zh-CN" altLang="en-US" dirty="0"/>
              <a:t>个换行符，存入键盘接收缓冲区</a:t>
            </a:r>
            <a:r>
              <a:rPr lang="en-US" altLang="zh-CN" dirty="0" smtClean="0"/>
              <a:t>)</a:t>
            </a:r>
            <a:r>
              <a:rPr lang="zh-CN" altLang="en-US" dirty="0" smtClean="0"/>
              <a:t>；若</a:t>
            </a:r>
            <a:r>
              <a:rPr lang="zh-CN" altLang="en-US" dirty="0"/>
              <a:t>字符行≥</a:t>
            </a:r>
            <a:r>
              <a:rPr lang="en-US" altLang="zh-CN" dirty="0"/>
              <a:t>81 </a:t>
            </a:r>
            <a:r>
              <a:rPr lang="zh-CN" altLang="en-US" dirty="0"/>
              <a:t>且未见回车，则通过显示器显示提示信息“</a:t>
            </a:r>
            <a:r>
              <a:rPr lang="en-US" altLang="zh-CN" dirty="0"/>
              <a:t>BUFFER OVERFLOW”</a:t>
            </a:r>
          </a:p>
          <a:p>
            <a:pPr indent="0">
              <a:buNone/>
            </a:pPr>
            <a:endParaRPr lang="zh-CN" altLang="en-US" dirty="0"/>
          </a:p>
        </p:txBody>
      </p:sp>
    </p:spTree>
    <p:extLst>
      <p:ext uri="{BB962C8B-B14F-4D97-AF65-F5344CB8AC3E}">
        <p14:creationId xmlns:p14="http://schemas.microsoft.com/office/powerpoint/2010/main" val="44979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lvl="1"/>
            <a:r>
              <a:rPr lang="zh-CN" altLang="en-US" dirty="0"/>
              <a:t>数据输入端口地址：</a:t>
            </a:r>
            <a:r>
              <a:rPr lang="en-US" altLang="zh-CN" dirty="0"/>
              <a:t>52H</a:t>
            </a:r>
          </a:p>
          <a:p>
            <a:pPr lvl="1"/>
            <a:r>
              <a:rPr lang="zh-CN" altLang="en-US" dirty="0"/>
              <a:t>数据输出端口地址：</a:t>
            </a:r>
            <a:r>
              <a:rPr lang="en-US" altLang="zh-CN" dirty="0"/>
              <a:t>54H</a:t>
            </a:r>
          </a:p>
          <a:p>
            <a:pPr lvl="1"/>
            <a:r>
              <a:rPr lang="zh-CN" altLang="en-US" dirty="0"/>
              <a:t>状态端口地址：</a:t>
            </a:r>
            <a:r>
              <a:rPr lang="en-US" altLang="zh-CN" dirty="0"/>
              <a:t>56H </a:t>
            </a:r>
          </a:p>
          <a:p>
            <a:pPr>
              <a:buNone/>
            </a:pPr>
            <a:r>
              <a:rPr lang="zh-CN" altLang="en-US" dirty="0" smtClean="0"/>
              <a:t>        输入</a:t>
            </a:r>
            <a:r>
              <a:rPr lang="en-US" altLang="zh-CN" dirty="0"/>
              <a:t>/</a:t>
            </a:r>
            <a:r>
              <a:rPr lang="zh-CN" altLang="en-US" dirty="0"/>
              <a:t>输出共用</a:t>
            </a:r>
            <a:r>
              <a:rPr lang="en-US" altLang="zh-CN" dirty="0"/>
              <a:t>1</a:t>
            </a:r>
            <a:r>
              <a:rPr lang="zh-CN" altLang="en-US" dirty="0"/>
              <a:t>个状态寄存器：</a:t>
            </a:r>
          </a:p>
          <a:p>
            <a:pPr indent="0">
              <a:buNone/>
            </a:pPr>
            <a:endParaRPr lang="zh-CN" altLang="en-US" dirty="0"/>
          </a:p>
        </p:txBody>
      </p:sp>
      <p:grpSp>
        <p:nvGrpSpPr>
          <p:cNvPr id="5" name="Group 31"/>
          <p:cNvGrpSpPr/>
          <p:nvPr/>
        </p:nvGrpSpPr>
        <p:grpSpPr bwMode="auto">
          <a:xfrm>
            <a:off x="2051720" y="3775520"/>
            <a:ext cx="6156325" cy="2344738"/>
            <a:chOff x="1292" y="2432"/>
            <a:chExt cx="3878" cy="1477"/>
          </a:xfrm>
        </p:grpSpPr>
        <p:sp>
          <p:nvSpPr>
            <p:cNvPr id="6" name="Rectangle 5"/>
            <p:cNvSpPr>
              <a:spLocks noChangeArrowheads="1"/>
            </p:cNvSpPr>
            <p:nvPr/>
          </p:nvSpPr>
          <p:spPr bwMode="auto">
            <a:xfrm>
              <a:off x="1292" y="2908"/>
              <a:ext cx="2360" cy="384"/>
            </a:xfrm>
            <a:prstGeom prst="rect">
              <a:avLst/>
            </a:prstGeom>
            <a:solidFill>
              <a:schemeClr val="bg1"/>
            </a:solidFill>
            <a:ln w="9525">
              <a:solidFill>
                <a:srgbClr val="1F0272"/>
              </a:solidFill>
              <a:miter lim="800000"/>
            </a:ln>
          </p:spPr>
          <p:txBody>
            <a:bodyPr wrap="none" anchor="ctr"/>
            <a:lstStyle/>
            <a:p>
              <a:pPr algn="r"/>
              <a:r>
                <a:rPr kumimoji="1" lang="en-US" altLang="zh-CN" sz="3600" b="1" dirty="0">
                  <a:latin typeface="Times New Roman" pitchFamily="18" charset="0"/>
                  <a:sym typeface="Symbol" pitchFamily="18" charset="2"/>
                </a:rPr>
                <a:t> </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  </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p>
          </p:txBody>
        </p:sp>
        <p:sp>
          <p:nvSpPr>
            <p:cNvPr id="7" name="Line 6"/>
            <p:cNvSpPr>
              <a:spLocks noChangeShapeType="1"/>
            </p:cNvSpPr>
            <p:nvPr/>
          </p:nvSpPr>
          <p:spPr bwMode="auto">
            <a:xfrm>
              <a:off x="1300" y="2908"/>
              <a:ext cx="0" cy="384"/>
            </a:xfrm>
            <a:prstGeom prst="line">
              <a:avLst/>
            </a:prstGeom>
            <a:noFill/>
            <a:ln w="9525">
              <a:solidFill>
                <a:srgbClr val="1F0272"/>
              </a:solidFill>
              <a:round/>
            </a:ln>
          </p:spPr>
          <p:txBody>
            <a:bodyPr wrap="none" anchor="ctr"/>
            <a:lstStyle/>
            <a:p>
              <a:endParaRPr lang="zh-CN" altLang="en-US"/>
            </a:p>
          </p:txBody>
        </p:sp>
        <p:sp>
          <p:nvSpPr>
            <p:cNvPr id="8" name="Line 7"/>
            <p:cNvSpPr>
              <a:spLocks noChangeShapeType="1"/>
            </p:cNvSpPr>
            <p:nvPr/>
          </p:nvSpPr>
          <p:spPr bwMode="auto">
            <a:xfrm>
              <a:off x="2548" y="2908"/>
              <a:ext cx="0" cy="384"/>
            </a:xfrm>
            <a:prstGeom prst="line">
              <a:avLst/>
            </a:prstGeom>
            <a:noFill/>
            <a:ln w="9525">
              <a:solidFill>
                <a:srgbClr val="1F0272"/>
              </a:solidFill>
              <a:round/>
            </a:ln>
          </p:spPr>
          <p:txBody>
            <a:bodyPr wrap="none" anchor="ctr"/>
            <a:lstStyle/>
            <a:p>
              <a:endParaRPr lang="zh-CN" altLang="en-US"/>
            </a:p>
          </p:txBody>
        </p:sp>
        <p:sp>
          <p:nvSpPr>
            <p:cNvPr id="9" name="Line 8"/>
            <p:cNvSpPr>
              <a:spLocks noChangeShapeType="1"/>
            </p:cNvSpPr>
            <p:nvPr/>
          </p:nvSpPr>
          <p:spPr bwMode="auto">
            <a:xfrm>
              <a:off x="1972" y="2908"/>
              <a:ext cx="0" cy="384"/>
            </a:xfrm>
            <a:prstGeom prst="line">
              <a:avLst/>
            </a:prstGeom>
            <a:noFill/>
            <a:ln w="9525">
              <a:solidFill>
                <a:srgbClr val="1F0272"/>
              </a:solidFill>
              <a:round/>
            </a:ln>
          </p:spPr>
          <p:txBody>
            <a:bodyPr wrap="none" anchor="ctr"/>
            <a:lstStyle/>
            <a:p>
              <a:endParaRPr lang="zh-CN" altLang="en-US"/>
            </a:p>
          </p:txBody>
        </p:sp>
        <p:sp>
          <p:nvSpPr>
            <p:cNvPr id="10" name="Line 9"/>
            <p:cNvSpPr>
              <a:spLocks noChangeShapeType="1"/>
            </p:cNvSpPr>
            <p:nvPr/>
          </p:nvSpPr>
          <p:spPr bwMode="auto">
            <a:xfrm>
              <a:off x="3124" y="2908"/>
              <a:ext cx="0" cy="384"/>
            </a:xfrm>
            <a:prstGeom prst="line">
              <a:avLst/>
            </a:prstGeom>
            <a:noFill/>
            <a:ln w="9525">
              <a:solidFill>
                <a:srgbClr val="1F0272"/>
              </a:solidFill>
              <a:round/>
            </a:ln>
          </p:spPr>
          <p:txBody>
            <a:bodyPr wrap="none" anchor="ctr"/>
            <a:lstStyle/>
            <a:p>
              <a:endParaRPr lang="zh-CN" altLang="en-US"/>
            </a:p>
          </p:txBody>
        </p:sp>
        <p:sp>
          <p:nvSpPr>
            <p:cNvPr id="11" name="Line 10"/>
            <p:cNvSpPr>
              <a:spLocks noChangeShapeType="1"/>
            </p:cNvSpPr>
            <p:nvPr/>
          </p:nvSpPr>
          <p:spPr bwMode="auto">
            <a:xfrm>
              <a:off x="3364" y="2908"/>
              <a:ext cx="0" cy="384"/>
            </a:xfrm>
            <a:prstGeom prst="line">
              <a:avLst/>
            </a:prstGeom>
            <a:noFill/>
            <a:ln w="9525">
              <a:solidFill>
                <a:srgbClr val="1F0272"/>
              </a:solidFill>
              <a:round/>
            </a:ln>
          </p:spPr>
          <p:txBody>
            <a:bodyPr wrap="none" anchor="ctr"/>
            <a:lstStyle/>
            <a:p>
              <a:endParaRPr lang="zh-CN" altLang="en-US"/>
            </a:p>
          </p:txBody>
        </p:sp>
        <p:sp>
          <p:nvSpPr>
            <p:cNvPr id="12" name="Line 11"/>
            <p:cNvSpPr>
              <a:spLocks noChangeShapeType="1"/>
            </p:cNvSpPr>
            <p:nvPr/>
          </p:nvSpPr>
          <p:spPr bwMode="auto">
            <a:xfrm>
              <a:off x="2836" y="2908"/>
              <a:ext cx="0" cy="384"/>
            </a:xfrm>
            <a:prstGeom prst="line">
              <a:avLst/>
            </a:prstGeom>
            <a:noFill/>
            <a:ln w="9525">
              <a:solidFill>
                <a:srgbClr val="1F0272"/>
              </a:solidFill>
              <a:round/>
            </a:ln>
          </p:spPr>
          <p:txBody>
            <a:bodyPr wrap="none" anchor="ctr"/>
            <a:lstStyle/>
            <a:p>
              <a:endParaRPr lang="zh-CN" altLang="en-US"/>
            </a:p>
          </p:txBody>
        </p:sp>
        <p:sp>
          <p:nvSpPr>
            <p:cNvPr id="13" name="Line 12"/>
            <p:cNvSpPr>
              <a:spLocks noChangeShapeType="1"/>
            </p:cNvSpPr>
            <p:nvPr/>
          </p:nvSpPr>
          <p:spPr bwMode="auto">
            <a:xfrm>
              <a:off x="2260" y="2908"/>
              <a:ext cx="0" cy="384"/>
            </a:xfrm>
            <a:prstGeom prst="line">
              <a:avLst/>
            </a:prstGeom>
            <a:noFill/>
            <a:ln w="9525">
              <a:solidFill>
                <a:srgbClr val="1F0272"/>
              </a:solidFill>
              <a:round/>
            </a:ln>
          </p:spPr>
          <p:txBody>
            <a:bodyPr wrap="none" anchor="ctr"/>
            <a:lstStyle/>
            <a:p>
              <a:endParaRPr lang="zh-CN" altLang="en-US"/>
            </a:p>
          </p:txBody>
        </p:sp>
        <p:sp>
          <p:nvSpPr>
            <p:cNvPr id="14" name="Line 13"/>
            <p:cNvSpPr>
              <a:spLocks noChangeShapeType="1"/>
            </p:cNvSpPr>
            <p:nvPr/>
          </p:nvSpPr>
          <p:spPr bwMode="auto">
            <a:xfrm>
              <a:off x="1636" y="2908"/>
              <a:ext cx="0" cy="384"/>
            </a:xfrm>
            <a:prstGeom prst="line">
              <a:avLst/>
            </a:prstGeom>
            <a:noFill/>
            <a:ln w="9525">
              <a:solidFill>
                <a:srgbClr val="1F0272"/>
              </a:solidFill>
              <a:round/>
            </a:ln>
          </p:spPr>
          <p:txBody>
            <a:bodyPr wrap="none" anchor="ctr"/>
            <a:lstStyle/>
            <a:p>
              <a:endParaRPr lang="zh-CN" altLang="en-US"/>
            </a:p>
          </p:txBody>
        </p:sp>
        <p:sp>
          <p:nvSpPr>
            <p:cNvPr id="15" name="Text Box 21"/>
            <p:cNvSpPr txBox="1">
              <a:spLocks noChangeArrowheads="1"/>
            </p:cNvSpPr>
            <p:nvPr/>
          </p:nvSpPr>
          <p:spPr bwMode="auto">
            <a:xfrm>
              <a:off x="1406" y="2633"/>
              <a:ext cx="2314" cy="288"/>
            </a:xfrm>
            <a:prstGeom prst="rect">
              <a:avLst/>
            </a:prstGeom>
            <a:noFill/>
            <a:ln w="9525">
              <a:noFill/>
              <a:miter lim="800000"/>
            </a:ln>
          </p:spPr>
          <p:txBody>
            <a:bodyPr>
              <a:spAutoFit/>
            </a:bodyPr>
            <a:lstStyle/>
            <a:p>
              <a:pPr>
                <a:spcBef>
                  <a:spcPct val="50000"/>
                </a:spcBef>
              </a:pPr>
              <a:r>
                <a:rPr kumimoji="1" lang="en-US" altLang="zh-CN" sz="2400" b="1">
                  <a:solidFill>
                    <a:srgbClr val="1F0272"/>
                  </a:solidFill>
                  <a:latin typeface="Times New Roman" pitchFamily="18" charset="0"/>
                </a:rPr>
                <a:t>7   6    5    4    3    2    1    0</a:t>
              </a:r>
            </a:p>
          </p:txBody>
        </p:sp>
        <p:sp>
          <p:nvSpPr>
            <p:cNvPr id="16" name="AutoShape 27"/>
            <p:cNvSpPr>
              <a:spLocks noChangeArrowheads="1"/>
            </p:cNvSpPr>
            <p:nvPr/>
          </p:nvSpPr>
          <p:spPr bwMode="auto">
            <a:xfrm>
              <a:off x="3605" y="2432"/>
              <a:ext cx="1565" cy="317"/>
            </a:xfrm>
            <a:prstGeom prst="wedgeRoundRectCallout">
              <a:avLst>
                <a:gd name="adj1" fmla="val -56324"/>
                <a:gd name="adj2" fmla="val 121292"/>
                <a:gd name="adj3" fmla="val 16667"/>
              </a:avLst>
            </a:prstGeom>
            <a:solidFill>
              <a:srgbClr val="00FF00"/>
            </a:solidFill>
            <a:ln w="9525">
              <a:solidFill>
                <a:schemeClr val="tx1"/>
              </a:solidFill>
              <a:miter lim="800000"/>
            </a:ln>
          </p:spPr>
          <p:txBody>
            <a:bodyPr/>
            <a:lstStyle/>
            <a:p>
              <a:pPr algn="ctr"/>
              <a:r>
                <a:rPr lang="en-US" altLang="zh-CN" sz="2000" b="1">
                  <a:latin typeface="Times New Roman" pitchFamily="18" charset="0"/>
                </a:rPr>
                <a:t>=1</a:t>
              </a:r>
              <a:r>
                <a:rPr lang="zh-CN" altLang="en-US" sz="2000" b="1">
                  <a:latin typeface="Times New Roman" pitchFamily="18" charset="0"/>
                </a:rPr>
                <a:t>，输出缓冲器空</a:t>
              </a:r>
            </a:p>
          </p:txBody>
        </p:sp>
        <p:sp>
          <p:nvSpPr>
            <p:cNvPr id="17" name="AutoShape 29"/>
            <p:cNvSpPr>
              <a:spLocks noChangeArrowheads="1"/>
            </p:cNvSpPr>
            <p:nvPr/>
          </p:nvSpPr>
          <p:spPr bwMode="auto">
            <a:xfrm rot="10800000">
              <a:off x="1406" y="3589"/>
              <a:ext cx="1610" cy="317"/>
            </a:xfrm>
            <a:prstGeom prst="wedgeRoundRectCallout">
              <a:avLst>
                <a:gd name="adj1" fmla="val -61806"/>
                <a:gd name="adj2" fmla="val 134856"/>
                <a:gd name="adj3" fmla="val 16667"/>
              </a:avLst>
            </a:prstGeom>
            <a:solidFill>
              <a:srgbClr val="00FF00"/>
            </a:solidFill>
            <a:ln w="9525">
              <a:solidFill>
                <a:schemeClr val="tx1"/>
              </a:solidFill>
              <a:miter lim="800000"/>
            </a:ln>
          </p:spPr>
          <p:txBody>
            <a:bodyPr rot="10800000"/>
            <a:lstStyle/>
            <a:p>
              <a:pPr algn="ctr"/>
              <a:endParaRPr lang="zh-CN" altLang="zh-CN" sz="2000" b="1">
                <a:latin typeface="Times New Roman" pitchFamily="18" charset="0"/>
              </a:endParaRPr>
            </a:p>
          </p:txBody>
        </p:sp>
        <p:sp>
          <p:nvSpPr>
            <p:cNvPr id="18" name="Text Box 30"/>
            <p:cNvSpPr txBox="1">
              <a:spLocks noChangeArrowheads="1"/>
            </p:cNvSpPr>
            <p:nvPr/>
          </p:nvSpPr>
          <p:spPr bwMode="auto">
            <a:xfrm>
              <a:off x="1473" y="3657"/>
              <a:ext cx="1451" cy="252"/>
            </a:xfrm>
            <a:prstGeom prst="rect">
              <a:avLst/>
            </a:prstGeom>
            <a:noFill/>
            <a:ln w="9525">
              <a:noFill/>
              <a:miter lim="800000"/>
            </a:ln>
          </p:spPr>
          <p:txBody>
            <a:bodyPr wrap="square">
              <a:spAutoFit/>
            </a:bodyPr>
            <a:lstStyle/>
            <a:p>
              <a:pPr>
                <a:spcBef>
                  <a:spcPct val="50000"/>
                </a:spcBef>
              </a:pPr>
              <a:r>
                <a:rPr lang="en-US" altLang="zh-CN" b="1" dirty="0"/>
                <a:t>=1</a:t>
              </a:r>
              <a:r>
                <a:rPr lang="zh-CN" altLang="en-US" b="1" dirty="0"/>
                <a:t>，输入缓冲器满</a:t>
              </a:r>
            </a:p>
          </p:txBody>
        </p:sp>
      </p:grpSp>
    </p:spTree>
    <p:extLst>
      <p:ext uri="{BB962C8B-B14F-4D97-AF65-F5344CB8AC3E}">
        <p14:creationId xmlns:p14="http://schemas.microsoft.com/office/powerpoint/2010/main" val="241348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zh-CN" altLang="en-US" sz="3600" smtClean="0"/>
              <a:t>程序</a:t>
            </a:r>
          </a:p>
        </p:txBody>
      </p:sp>
      <p:sp>
        <p:nvSpPr>
          <p:cNvPr id="83971" name="Rectangle 3"/>
          <p:cNvSpPr>
            <a:spLocks noGrp="1" noChangeArrowheads="1"/>
          </p:cNvSpPr>
          <p:nvPr>
            <p:ph type="body" idx="4294967295"/>
          </p:nvPr>
        </p:nvSpPr>
        <p:spPr>
          <a:xfrm>
            <a:off x="1185863" y="1268413"/>
            <a:ext cx="7958137" cy="4718050"/>
          </a:xfrm>
        </p:spPr>
        <p:txBody>
          <a:bodyPr/>
          <a:lstStyle/>
          <a:p>
            <a:pPr>
              <a:buFont typeface="Wingdings" pitchFamily="2" charset="2"/>
              <a:buNone/>
            </a:pPr>
            <a:r>
              <a:rPr lang="en-US" altLang="zh-CN" sz="2400" dirty="0" smtClean="0"/>
              <a:t>DATA_SEG SEGMENT</a:t>
            </a:r>
          </a:p>
          <a:p>
            <a:pPr>
              <a:buFont typeface="Wingdings" pitchFamily="2" charset="2"/>
              <a:buNone/>
            </a:pPr>
            <a:r>
              <a:rPr lang="en-US" altLang="zh-CN" sz="2400" dirty="0" smtClean="0"/>
              <a:t>     MESSAGE DB </a:t>
            </a:r>
            <a:r>
              <a:rPr lang="en-US" altLang="zh-CN" sz="2400" dirty="0" smtClean="0">
                <a:latin typeface="华文中宋"/>
              </a:rPr>
              <a:t>‘</a:t>
            </a:r>
            <a:r>
              <a:rPr lang="en-US" altLang="zh-CN" sz="2400" dirty="0" smtClean="0"/>
              <a:t>BUFFER OVERFLOW</a:t>
            </a:r>
            <a:r>
              <a:rPr lang="en-US" altLang="zh-CN" sz="2400" dirty="0" smtClean="0">
                <a:latin typeface="华文中宋"/>
              </a:rPr>
              <a:t>’</a:t>
            </a:r>
            <a:r>
              <a:rPr lang="en-US" altLang="zh-CN" sz="2400" dirty="0" smtClean="0"/>
              <a:t>,0DH,0AH</a:t>
            </a:r>
          </a:p>
          <a:p>
            <a:pPr>
              <a:buFont typeface="Wingdings" pitchFamily="2" charset="2"/>
              <a:buNone/>
            </a:pPr>
            <a:r>
              <a:rPr lang="en-US" altLang="zh-CN" sz="2400" dirty="0" smtClean="0"/>
              <a:t>DATA_SEG ENDS</a:t>
            </a:r>
          </a:p>
          <a:p>
            <a:pPr>
              <a:buFont typeface="Wingdings" pitchFamily="2" charset="2"/>
              <a:buNone/>
            </a:pPr>
            <a:r>
              <a:rPr lang="en-US" altLang="zh-CN" sz="2400" dirty="0" smtClean="0"/>
              <a:t>COM_SEG SEGMENT</a:t>
            </a:r>
          </a:p>
          <a:p>
            <a:pPr>
              <a:buFont typeface="Wingdings" pitchFamily="2" charset="2"/>
              <a:buNone/>
            </a:pPr>
            <a:r>
              <a:rPr lang="en-US" altLang="zh-CN" sz="2400" dirty="0" smtClean="0"/>
              <a:t>    BUFFER DB 82 DUP(?)</a:t>
            </a:r>
          </a:p>
          <a:p>
            <a:pPr>
              <a:buFont typeface="Wingdings" pitchFamily="2" charset="2"/>
              <a:buNone/>
            </a:pPr>
            <a:r>
              <a:rPr lang="en-US" altLang="zh-CN" sz="2400" dirty="0" smtClean="0"/>
              <a:t>    COUNT DB ?</a:t>
            </a:r>
          </a:p>
          <a:p>
            <a:pPr>
              <a:buFont typeface="Wingdings" pitchFamily="2" charset="2"/>
              <a:buNone/>
            </a:pPr>
            <a:r>
              <a:rPr lang="en-US" altLang="zh-CN" sz="2400" dirty="0" smtClean="0"/>
              <a:t>COM_SEG ENDS</a:t>
            </a:r>
          </a:p>
          <a:p>
            <a:pPr>
              <a:buFont typeface="Wingdings" pitchFamily="2" charset="2"/>
              <a:buNone/>
            </a:pPr>
            <a:endParaRPr lang="en-US" altLang="zh-CN" sz="2400" dirty="0" smtClean="0"/>
          </a:p>
        </p:txBody>
      </p:sp>
    </p:spTree>
    <p:extLst>
      <p:ext uri="{BB962C8B-B14F-4D97-AF65-F5344CB8AC3E}">
        <p14:creationId xmlns:p14="http://schemas.microsoft.com/office/powerpoint/2010/main" val="3934940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b="1" dirty="0"/>
              <a:t>问题：为什么存储器可以直接挂在系统总线上？而外设不能直接直接挂在系统总线上？</a:t>
            </a:r>
            <a:endParaRPr lang="zh-CN" altLang="en-US" dirty="0" smtClean="0">
              <a:solidFill>
                <a:srgbClr val="008000"/>
              </a:solidFill>
            </a:endParaRPr>
          </a:p>
          <a:p>
            <a:pPr marL="609600" indent="-609600">
              <a:buFontTx/>
              <a:buNone/>
            </a:pPr>
            <a:r>
              <a:rPr lang="en-US" altLang="zh-CN" b="1" dirty="0" smtClean="0">
                <a:solidFill>
                  <a:srgbClr val="C00000"/>
                </a:solidFill>
              </a:rPr>
              <a:t>2</a:t>
            </a:r>
            <a:r>
              <a:rPr lang="zh-CN" altLang="en-US" b="1" dirty="0" smtClean="0">
                <a:solidFill>
                  <a:srgbClr val="C00000"/>
                </a:solidFill>
              </a:rPr>
              <a:t>、外部设备</a:t>
            </a:r>
            <a:r>
              <a:rPr lang="zh-CN" altLang="en-US" b="1" dirty="0">
                <a:solidFill>
                  <a:srgbClr val="C00000"/>
                </a:solidFill>
              </a:rPr>
              <a:t>特点</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1</a:t>
            </a:r>
            <a:r>
              <a:rPr lang="zh-CN" altLang="en-US" b="1" dirty="0">
                <a:solidFill>
                  <a:srgbClr val="9900FF"/>
                </a:solidFill>
                <a:cs typeface="华文中宋"/>
              </a:rPr>
              <a:t>）品种繁多。</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2</a:t>
            </a:r>
            <a:r>
              <a:rPr lang="zh-CN" altLang="en-US" b="1" dirty="0">
                <a:solidFill>
                  <a:srgbClr val="9900FF"/>
                </a:solidFill>
                <a:cs typeface="华文中宋"/>
              </a:rPr>
              <a:t>）工作速度一般比</a:t>
            </a:r>
            <a:r>
              <a:rPr lang="en-US" altLang="zh-CN" b="1" dirty="0">
                <a:solidFill>
                  <a:srgbClr val="9900FF"/>
                </a:solidFill>
                <a:cs typeface="华文中宋"/>
              </a:rPr>
              <a:t>CPU</a:t>
            </a:r>
            <a:r>
              <a:rPr lang="zh-CN" altLang="en-US" b="1" dirty="0">
                <a:solidFill>
                  <a:srgbClr val="9900FF"/>
                </a:solidFill>
                <a:cs typeface="华文中宋"/>
              </a:rPr>
              <a:t>慢，且速度的分布也相当宽。</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3</a:t>
            </a:r>
            <a:r>
              <a:rPr lang="zh-CN" altLang="en-US" b="1" dirty="0">
                <a:solidFill>
                  <a:srgbClr val="9900FF"/>
                </a:solidFill>
                <a:cs typeface="华文中宋"/>
              </a:rPr>
              <a:t>）信号类型与信息格式多样化。</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a:t>
            </a:fld>
            <a:endParaRPr lang="en-US" altLang="zh-CN" dirty="0"/>
          </a:p>
        </p:txBody>
      </p:sp>
    </p:spTree>
    <p:extLst>
      <p:ext uri="{BB962C8B-B14F-4D97-AF65-F5344CB8AC3E}">
        <p14:creationId xmlns:p14="http://schemas.microsoft.com/office/powerpoint/2010/main" val="26346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zh-CN" altLang="en-US" sz="3600" smtClean="0"/>
              <a:t>程序</a:t>
            </a:r>
          </a:p>
        </p:txBody>
      </p:sp>
      <p:sp>
        <p:nvSpPr>
          <p:cNvPr id="53250" name="Rectangle 3"/>
          <p:cNvSpPr>
            <a:spLocks noGrp="1" noChangeArrowheads="1"/>
          </p:cNvSpPr>
          <p:nvPr>
            <p:ph type="body" idx="4294967295"/>
          </p:nvPr>
        </p:nvSpPr>
        <p:spPr>
          <a:xfrm>
            <a:off x="1185863" y="1268413"/>
            <a:ext cx="7958137" cy="4718050"/>
          </a:xfrm>
        </p:spPr>
        <p:txBody>
          <a:bodyPr/>
          <a:lstStyle/>
          <a:p>
            <a:pPr>
              <a:lnSpc>
                <a:spcPct val="90000"/>
              </a:lnSpc>
              <a:buFont typeface="Wingdings" pitchFamily="2" charset="2"/>
              <a:buNone/>
            </a:pPr>
            <a:r>
              <a:rPr lang="en-US" altLang="zh-CN" sz="2400" dirty="0" smtClean="0"/>
              <a:t>CODE SEGMNET</a:t>
            </a:r>
          </a:p>
          <a:p>
            <a:pPr>
              <a:lnSpc>
                <a:spcPct val="90000"/>
              </a:lnSpc>
              <a:buFont typeface="Wingdings" pitchFamily="2" charset="2"/>
              <a:buNone/>
            </a:pPr>
            <a:r>
              <a:rPr lang="en-US" altLang="zh-CN" sz="2400" dirty="0" smtClean="0"/>
              <a:t>     ASSUME DS:DATA_SEG,ES:COM_SEG,CS:CODE</a:t>
            </a:r>
          </a:p>
          <a:p>
            <a:pPr>
              <a:lnSpc>
                <a:spcPct val="90000"/>
              </a:lnSpc>
              <a:buFont typeface="Wingdings" pitchFamily="2" charset="2"/>
              <a:buNone/>
            </a:pPr>
            <a:r>
              <a:rPr lang="en-US" altLang="zh-CN" sz="2400" dirty="0" smtClean="0"/>
              <a:t>STAT: </a:t>
            </a:r>
          </a:p>
          <a:p>
            <a:pPr>
              <a:lnSpc>
                <a:spcPct val="90000"/>
              </a:lnSpc>
              <a:buFont typeface="Wingdings" pitchFamily="2" charset="2"/>
              <a:buNone/>
            </a:pPr>
            <a:r>
              <a:rPr lang="en-US" altLang="zh-CN" sz="2400" dirty="0" smtClean="0"/>
              <a:t>     MOV AX,DATA_SEG</a:t>
            </a:r>
          </a:p>
          <a:p>
            <a:pPr>
              <a:lnSpc>
                <a:spcPct val="90000"/>
              </a:lnSpc>
              <a:buFont typeface="Wingdings" pitchFamily="2" charset="2"/>
              <a:buNone/>
            </a:pPr>
            <a:r>
              <a:rPr lang="en-US" altLang="zh-CN" sz="2400" dirty="0" smtClean="0"/>
              <a:t>     MOV DS,AX</a:t>
            </a:r>
          </a:p>
          <a:p>
            <a:pPr>
              <a:lnSpc>
                <a:spcPct val="90000"/>
              </a:lnSpc>
              <a:buFont typeface="Wingdings" pitchFamily="2" charset="2"/>
              <a:buNone/>
            </a:pPr>
            <a:r>
              <a:rPr lang="en-US" altLang="zh-CN" sz="2400" dirty="0" smtClean="0"/>
              <a:t>     MOV AX,COM_SEG</a:t>
            </a:r>
          </a:p>
          <a:p>
            <a:pPr>
              <a:lnSpc>
                <a:spcPct val="90000"/>
              </a:lnSpc>
              <a:buFont typeface="Wingdings" pitchFamily="2" charset="2"/>
              <a:buNone/>
            </a:pPr>
            <a:r>
              <a:rPr lang="en-US" altLang="zh-CN" sz="2400" dirty="0" smtClean="0"/>
              <a:t>     MOV ES,AX</a:t>
            </a:r>
          </a:p>
          <a:p>
            <a:pPr>
              <a:lnSpc>
                <a:spcPct val="90000"/>
              </a:lnSpc>
              <a:buFont typeface="Wingdings" pitchFamily="2" charset="2"/>
              <a:buNone/>
            </a:pPr>
            <a:r>
              <a:rPr lang="en-US" altLang="zh-CN" sz="2400" dirty="0" smtClean="0"/>
              <a:t>     MOV DI,OFFSET BUFFER</a:t>
            </a:r>
          </a:p>
          <a:p>
            <a:pPr>
              <a:lnSpc>
                <a:spcPct val="90000"/>
              </a:lnSpc>
              <a:buFont typeface="Wingdings" pitchFamily="2" charset="2"/>
              <a:buNone/>
            </a:pPr>
            <a:r>
              <a:rPr lang="en-US" altLang="zh-CN" sz="2400" dirty="0" smtClean="0"/>
              <a:t>     MOV COUNT,DI</a:t>
            </a:r>
          </a:p>
          <a:p>
            <a:pPr>
              <a:lnSpc>
                <a:spcPct val="90000"/>
              </a:lnSpc>
              <a:buFont typeface="Wingdings" pitchFamily="2" charset="2"/>
              <a:buNone/>
            </a:pPr>
            <a:r>
              <a:rPr lang="en-US" altLang="zh-CN" sz="2400" dirty="0" smtClean="0"/>
              <a:t>     MOV CX,81</a:t>
            </a:r>
          </a:p>
          <a:p>
            <a:pPr>
              <a:lnSpc>
                <a:spcPct val="90000"/>
              </a:lnSpc>
              <a:buFont typeface="Wingdings" pitchFamily="2" charset="2"/>
              <a:buNone/>
            </a:pPr>
            <a:r>
              <a:rPr lang="en-US" altLang="zh-CN" sz="2400" dirty="0" smtClean="0"/>
              <a:t>     CLD</a:t>
            </a:r>
          </a:p>
        </p:txBody>
      </p:sp>
    </p:spTree>
    <p:extLst>
      <p:ext uri="{BB962C8B-B14F-4D97-AF65-F5344CB8AC3E}">
        <p14:creationId xmlns:p14="http://schemas.microsoft.com/office/powerpoint/2010/main" val="37754146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z="3600" dirty="0" smtClean="0"/>
              <a:t>程序</a:t>
            </a:r>
          </a:p>
        </p:txBody>
      </p:sp>
      <p:sp>
        <p:nvSpPr>
          <p:cNvPr id="86019" name="Rectangle 3"/>
          <p:cNvSpPr>
            <a:spLocks noGrp="1" noChangeArrowheads="1"/>
          </p:cNvSpPr>
          <p:nvPr>
            <p:ph type="body" idx="4294967295"/>
          </p:nvPr>
        </p:nvSpPr>
        <p:spPr>
          <a:xfrm>
            <a:off x="425450" y="1206173"/>
            <a:ext cx="3251200" cy="4933950"/>
          </a:xfrm>
        </p:spPr>
        <p:txBody>
          <a:bodyPr/>
          <a:lstStyle/>
          <a:p>
            <a:pPr>
              <a:lnSpc>
                <a:spcPct val="90000"/>
              </a:lnSpc>
              <a:buFont typeface="Wingdings" pitchFamily="2" charset="2"/>
              <a:buNone/>
            </a:pPr>
            <a:r>
              <a:rPr lang="en-US" altLang="zh-CN" sz="2100" dirty="0" smtClean="0"/>
              <a:t>NEXT_IN: </a:t>
            </a:r>
          </a:p>
          <a:p>
            <a:pPr>
              <a:lnSpc>
                <a:spcPct val="90000"/>
              </a:lnSpc>
              <a:buFont typeface="Wingdings" pitchFamily="2" charset="2"/>
              <a:buNone/>
            </a:pPr>
            <a:r>
              <a:rPr lang="en-US" altLang="zh-CN" sz="2100" dirty="0" smtClean="0"/>
              <a:t>   </a:t>
            </a:r>
            <a:r>
              <a:rPr lang="en-US" altLang="zh-CN" sz="2100" dirty="0" smtClean="0">
                <a:solidFill>
                  <a:srgbClr val="660066"/>
                </a:solidFill>
              </a:rPr>
              <a:t>IN AL,56H</a:t>
            </a:r>
          </a:p>
          <a:p>
            <a:pPr>
              <a:lnSpc>
                <a:spcPct val="90000"/>
              </a:lnSpc>
              <a:buFont typeface="Wingdings" pitchFamily="2" charset="2"/>
              <a:buNone/>
            </a:pPr>
            <a:r>
              <a:rPr lang="en-US" altLang="zh-CN" sz="2100" dirty="0" smtClean="0">
                <a:solidFill>
                  <a:srgbClr val="660066"/>
                </a:solidFill>
              </a:rPr>
              <a:t>   TEST AL,02H</a:t>
            </a:r>
          </a:p>
          <a:p>
            <a:pPr>
              <a:lnSpc>
                <a:spcPct val="90000"/>
              </a:lnSpc>
              <a:buFont typeface="Wingdings" pitchFamily="2" charset="2"/>
              <a:buNone/>
            </a:pPr>
            <a:r>
              <a:rPr lang="en-US" altLang="zh-CN" sz="2100" dirty="0" smtClean="0">
                <a:solidFill>
                  <a:srgbClr val="660066"/>
                </a:solidFill>
              </a:rPr>
              <a:t>   JZ NEXT_IN</a:t>
            </a:r>
          </a:p>
          <a:p>
            <a:pPr>
              <a:lnSpc>
                <a:spcPct val="90000"/>
              </a:lnSpc>
              <a:buFont typeface="Wingdings" pitchFamily="2" charset="2"/>
              <a:buNone/>
            </a:pPr>
            <a:r>
              <a:rPr lang="en-US" altLang="zh-CN" sz="2100" dirty="0" smtClean="0"/>
              <a:t>   </a:t>
            </a:r>
            <a:r>
              <a:rPr lang="en-US" altLang="zh-CN" sz="2100" dirty="0" smtClean="0">
                <a:solidFill>
                  <a:srgbClr val="0000FF"/>
                </a:solidFill>
              </a:rPr>
              <a:t>IN AL,52H</a:t>
            </a:r>
          </a:p>
          <a:p>
            <a:pPr>
              <a:lnSpc>
                <a:spcPct val="90000"/>
              </a:lnSpc>
              <a:buFont typeface="Wingdings" pitchFamily="2" charset="2"/>
              <a:buNone/>
            </a:pPr>
            <a:r>
              <a:rPr lang="en-US" altLang="zh-CN" sz="2100" dirty="0" smtClean="0">
                <a:solidFill>
                  <a:srgbClr val="0000FF"/>
                </a:solidFill>
              </a:rPr>
              <a:t>   OR AL,0</a:t>
            </a:r>
          </a:p>
          <a:p>
            <a:pPr>
              <a:lnSpc>
                <a:spcPct val="90000"/>
              </a:lnSpc>
              <a:buFont typeface="Wingdings" pitchFamily="2" charset="2"/>
              <a:buNone/>
            </a:pPr>
            <a:r>
              <a:rPr lang="en-US" altLang="zh-CN" sz="2100" dirty="0" smtClean="0">
                <a:solidFill>
                  <a:srgbClr val="0000FF"/>
                </a:solidFill>
              </a:rPr>
              <a:t>  JPE NO_ERROR</a:t>
            </a:r>
          </a:p>
          <a:p>
            <a:pPr>
              <a:lnSpc>
                <a:spcPct val="90000"/>
              </a:lnSpc>
              <a:buFont typeface="Wingdings" pitchFamily="2" charset="2"/>
              <a:buNone/>
            </a:pPr>
            <a:r>
              <a:rPr lang="en-US" altLang="zh-CN" sz="2100" dirty="0" smtClean="0">
                <a:solidFill>
                  <a:srgbClr val="0000FF"/>
                </a:solidFill>
              </a:rPr>
              <a:t>  JMP ERROR</a:t>
            </a:r>
          </a:p>
          <a:p>
            <a:pPr>
              <a:lnSpc>
                <a:spcPct val="90000"/>
              </a:lnSpc>
              <a:buFont typeface="Wingdings" pitchFamily="2" charset="2"/>
              <a:buNone/>
            </a:pPr>
            <a:r>
              <a:rPr lang="en-US" altLang="zh-CN" sz="2100" dirty="0" smtClean="0">
                <a:solidFill>
                  <a:srgbClr val="800000"/>
                </a:solidFill>
              </a:rPr>
              <a:t>NO_ERROR:</a:t>
            </a:r>
          </a:p>
          <a:p>
            <a:pPr>
              <a:lnSpc>
                <a:spcPct val="90000"/>
              </a:lnSpc>
              <a:buFont typeface="Wingdings" pitchFamily="2" charset="2"/>
              <a:buNone/>
            </a:pPr>
            <a:r>
              <a:rPr lang="en-US" altLang="zh-CN" sz="2100" dirty="0" smtClean="0">
                <a:solidFill>
                  <a:srgbClr val="800000"/>
                </a:solidFill>
              </a:rPr>
              <a:t>  AND AL,7FH</a:t>
            </a:r>
          </a:p>
          <a:p>
            <a:pPr>
              <a:lnSpc>
                <a:spcPct val="90000"/>
              </a:lnSpc>
              <a:buFont typeface="Wingdings" pitchFamily="2" charset="2"/>
              <a:buNone/>
            </a:pPr>
            <a:r>
              <a:rPr lang="en-US" altLang="zh-CN" sz="2100" dirty="0" smtClean="0">
                <a:solidFill>
                  <a:srgbClr val="800000"/>
                </a:solidFill>
              </a:rPr>
              <a:t>  STOSB</a:t>
            </a:r>
          </a:p>
          <a:p>
            <a:pPr>
              <a:lnSpc>
                <a:spcPct val="90000"/>
              </a:lnSpc>
              <a:buFont typeface="Wingdings" pitchFamily="2" charset="2"/>
              <a:buNone/>
            </a:pPr>
            <a:r>
              <a:rPr lang="en-US" altLang="zh-CN" sz="2100" dirty="0" smtClean="0">
                <a:solidFill>
                  <a:srgbClr val="800000"/>
                </a:solidFill>
              </a:rPr>
              <a:t>  CMP AL,0DH</a:t>
            </a:r>
          </a:p>
          <a:p>
            <a:pPr>
              <a:lnSpc>
                <a:spcPct val="90000"/>
              </a:lnSpc>
              <a:buFont typeface="Wingdings" pitchFamily="2" charset="2"/>
              <a:buNone/>
            </a:pPr>
            <a:r>
              <a:rPr lang="en-US" altLang="zh-CN" sz="2100" dirty="0" smtClean="0">
                <a:solidFill>
                  <a:srgbClr val="800000"/>
                </a:solidFill>
              </a:rPr>
              <a:t>  LOOPNE NEXT_IN</a:t>
            </a:r>
          </a:p>
        </p:txBody>
      </p:sp>
      <p:sp>
        <p:nvSpPr>
          <p:cNvPr id="86020" name="Rectangle 4"/>
          <p:cNvSpPr>
            <a:spLocks noChangeArrowheads="1"/>
          </p:cNvSpPr>
          <p:nvPr/>
        </p:nvSpPr>
        <p:spPr bwMode="auto">
          <a:xfrm>
            <a:off x="2976563" y="1196975"/>
            <a:ext cx="4187825" cy="4933950"/>
          </a:xfrm>
          <a:prstGeom prst="rect">
            <a:avLst/>
          </a:prstGeom>
          <a:noFill/>
          <a:ln w="9525">
            <a:noFill/>
            <a:miter lim="800000"/>
          </a:ln>
          <a:effectLst/>
        </p:spPr>
        <p:txBody>
          <a:bodyPr/>
          <a:lstStyle/>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solidFill>
                  <a:schemeClr val="tx2"/>
                </a:solidFill>
                <a:effectLst>
                  <a:outerShdw blurRad="38100" dist="38100" dir="2700000" algn="tl">
                    <a:srgbClr val="C0C0C0"/>
                  </a:outerShdw>
                </a:effectLst>
                <a:latin typeface="+mn-lt"/>
                <a:ea typeface="华文中宋" pitchFamily="2" charset="-122"/>
              </a:rPr>
              <a:t>JNE OVERFLOW</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solidFill>
                  <a:srgbClr val="FF0000"/>
                </a:solidFill>
                <a:effectLst>
                  <a:outerShdw blurRad="38100" dist="38100" dir="2700000" algn="tl">
                    <a:srgbClr val="C0C0C0"/>
                  </a:outerShdw>
                </a:effectLst>
                <a:latin typeface="+mn-lt"/>
                <a:ea typeface="华文中宋" pitchFamily="2" charset="-122"/>
              </a:rPr>
              <a:t>MOV AL,0AH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STOSB</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SUB DI,COUNT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MOV COUNT,DI</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effectLst>
                  <a:outerShdw blurRad="38100" dist="38100" dir="2700000" algn="tl">
                    <a:srgbClr val="C0C0C0"/>
                  </a:outerShdw>
                </a:effectLst>
                <a:latin typeface="华文中宋"/>
                <a:ea typeface="华文中宋" pitchFamily="2" charset="-122"/>
              </a:rPr>
              <a:t>…</a:t>
            </a:r>
            <a:endParaRPr lang="en-US" altLang="zh-CN" sz="2100" dirty="0">
              <a:effectLst>
                <a:outerShdw blurRad="38100" dist="38100" dir="2700000" algn="tl">
                  <a:srgbClr val="C0C0C0"/>
                </a:outerShdw>
              </a:effectLst>
              <a:latin typeface="+mn-lt"/>
              <a:ea typeface="华文中宋" pitchFamily="2" charset="-122"/>
            </a:endParaRP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OVERFLOW:</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MOV SI,OFFSET MESSAGE</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MOV CX,17</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NEXT_OUT: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IN AL,56H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TEST AL,01H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JZ NEXT_OUT</a:t>
            </a:r>
          </a:p>
          <a:p>
            <a:pPr marL="342900" indent="-342900">
              <a:lnSpc>
                <a:spcPct val="90000"/>
              </a:lnSpc>
              <a:spcBef>
                <a:spcPct val="20000"/>
              </a:spcBef>
              <a:spcAft>
                <a:spcPts val="0"/>
              </a:spcAft>
              <a:buClr>
                <a:schemeClr val="accent1"/>
              </a:buClr>
              <a:buSzPct val="65000"/>
              <a:buFont typeface="Wingdings" pitchFamily="2" charset="2"/>
              <a:buNone/>
              <a:defRPr/>
            </a:pPr>
            <a:endParaRPr lang="en-US" altLang="zh-CN" sz="2100" dirty="0">
              <a:solidFill>
                <a:srgbClr val="000000"/>
              </a:solidFill>
              <a:effectLst>
                <a:outerShdw blurRad="38100" dist="38100" dir="2700000" algn="tl">
                  <a:srgbClr val="C0C0C0"/>
                </a:outerShdw>
              </a:effectLst>
              <a:latin typeface="+mn-lt"/>
              <a:ea typeface="华文中宋" pitchFamily="2" charset="-122"/>
            </a:endParaRPr>
          </a:p>
        </p:txBody>
      </p:sp>
      <p:sp>
        <p:nvSpPr>
          <p:cNvPr id="86021" name="Rectangle 5"/>
          <p:cNvSpPr>
            <a:spLocks noChangeArrowheads="1"/>
          </p:cNvSpPr>
          <p:nvPr/>
        </p:nvSpPr>
        <p:spPr bwMode="auto">
          <a:xfrm>
            <a:off x="6361113" y="1196975"/>
            <a:ext cx="3251200" cy="4933950"/>
          </a:xfrm>
          <a:prstGeom prst="rect">
            <a:avLst/>
          </a:prstGeom>
          <a:noFill/>
          <a:ln w="9525">
            <a:noFill/>
            <a:miter lim="800000"/>
          </a:ln>
          <a:effectLst/>
        </p:spPr>
        <p:txBody>
          <a:bodyPr/>
          <a:lstStyle/>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LODSB</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OUT 54H,AL</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LOOP NEXT_OUT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华文中宋"/>
                <a:ea typeface="华文中宋" pitchFamily="2" charset="-122"/>
              </a:rPr>
              <a:t>…</a:t>
            </a:r>
            <a:endParaRPr lang="en-US" altLang="zh-CN" sz="2100">
              <a:effectLst>
                <a:outerShdw blurRad="38100" dist="38100" dir="2700000" algn="tl">
                  <a:srgbClr val="C0C0C0"/>
                </a:outerShdw>
              </a:effectLst>
              <a:latin typeface="+mn-lt"/>
              <a:ea typeface="华文中宋" pitchFamily="2" charset="-122"/>
            </a:endParaRP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ERROR:</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华文中宋"/>
                <a:ea typeface="华文中宋" pitchFamily="2" charset="-122"/>
              </a:rPr>
              <a:t>…</a:t>
            </a:r>
            <a:endParaRPr lang="en-US" altLang="zh-CN" sz="2100">
              <a:effectLst>
                <a:outerShdw blurRad="38100" dist="38100" dir="2700000" algn="tl">
                  <a:srgbClr val="C0C0C0"/>
                </a:outerShdw>
              </a:effectLst>
              <a:latin typeface="+mn-lt"/>
              <a:ea typeface="华文中宋" pitchFamily="2" charset="-122"/>
            </a:endParaRPr>
          </a:p>
        </p:txBody>
      </p:sp>
      <p:sp>
        <p:nvSpPr>
          <p:cNvPr id="86024" name="Rectangle 8"/>
          <p:cNvSpPr>
            <a:spLocks noChangeArrowheads="1"/>
          </p:cNvSpPr>
          <p:nvPr/>
        </p:nvSpPr>
        <p:spPr bwMode="auto">
          <a:xfrm>
            <a:off x="684213" y="1557338"/>
            <a:ext cx="1366837"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5" name="Rectangle 9"/>
          <p:cNvSpPr>
            <a:spLocks noChangeArrowheads="1"/>
          </p:cNvSpPr>
          <p:nvPr/>
        </p:nvSpPr>
        <p:spPr bwMode="auto">
          <a:xfrm>
            <a:off x="684213" y="1916113"/>
            <a:ext cx="1800225" cy="288925"/>
          </a:xfrm>
          <a:prstGeom prst="rect">
            <a:avLst/>
          </a:prstGeom>
          <a:noFill/>
          <a:ln w="28575">
            <a:solidFill>
              <a:schemeClr val="tx2"/>
            </a:solidFill>
            <a:miter lim="800000"/>
          </a:ln>
        </p:spPr>
        <p:txBody>
          <a:bodyPr wrap="none" anchor="ctr"/>
          <a:lstStyle/>
          <a:p>
            <a:pPr algn="ctr"/>
            <a:endParaRPr lang="zh-CN" altLang="en-US">
              <a:latin typeface="Calibri" pitchFamily="34" charset="0"/>
            </a:endParaRPr>
          </a:p>
        </p:txBody>
      </p:sp>
      <p:sp>
        <p:nvSpPr>
          <p:cNvPr id="86026" name="Rectangle 10"/>
          <p:cNvSpPr>
            <a:spLocks noChangeArrowheads="1"/>
          </p:cNvSpPr>
          <p:nvPr/>
        </p:nvSpPr>
        <p:spPr bwMode="auto">
          <a:xfrm>
            <a:off x="682625" y="2636838"/>
            <a:ext cx="1728788"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7" name="Rectangle 11"/>
          <p:cNvSpPr>
            <a:spLocks noChangeArrowheads="1"/>
          </p:cNvSpPr>
          <p:nvPr/>
        </p:nvSpPr>
        <p:spPr bwMode="auto">
          <a:xfrm>
            <a:off x="3484562" y="4746703"/>
            <a:ext cx="1368425" cy="288925"/>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8" name="Rectangle 12"/>
          <p:cNvSpPr>
            <a:spLocks noChangeArrowheads="1"/>
          </p:cNvSpPr>
          <p:nvPr/>
        </p:nvSpPr>
        <p:spPr bwMode="auto">
          <a:xfrm>
            <a:off x="3419277" y="5085184"/>
            <a:ext cx="1728787" cy="288925"/>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9" name="Rectangle 13"/>
          <p:cNvSpPr>
            <a:spLocks noChangeArrowheads="1"/>
          </p:cNvSpPr>
          <p:nvPr/>
        </p:nvSpPr>
        <p:spPr bwMode="auto">
          <a:xfrm>
            <a:off x="6443663" y="1557338"/>
            <a:ext cx="1584325"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577405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0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0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01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1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02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020">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602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020">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02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02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02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20">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20">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20">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020">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2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6021">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21">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21">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6021">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021">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6021">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6024"/>
                                        </p:tgtEl>
                                        <p:attrNameLst>
                                          <p:attrName>style.visibility</p:attrName>
                                        </p:attrNameLst>
                                      </p:cBhvr>
                                      <p:to>
                                        <p:strVal val="visible"/>
                                      </p:to>
                                    </p:set>
                                    <p:animEffect transition="in" filter="wipe(left)">
                                      <p:cBhvr>
                                        <p:cTn id="73" dur="500"/>
                                        <p:tgtEl>
                                          <p:spTgt spid="860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6025"/>
                                        </p:tgtEl>
                                        <p:attrNameLst>
                                          <p:attrName>style.visibility</p:attrName>
                                        </p:attrNameLst>
                                      </p:cBhvr>
                                      <p:to>
                                        <p:strVal val="visible"/>
                                      </p:to>
                                    </p:set>
                                    <p:animEffect transition="in" filter="wipe(left)">
                                      <p:cBhvr>
                                        <p:cTn id="78" dur="500"/>
                                        <p:tgtEl>
                                          <p:spTgt spid="8602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6026"/>
                                        </p:tgtEl>
                                        <p:attrNameLst>
                                          <p:attrName>style.visibility</p:attrName>
                                        </p:attrNameLst>
                                      </p:cBhvr>
                                      <p:to>
                                        <p:strVal val="visible"/>
                                      </p:to>
                                    </p:set>
                                    <p:animEffect transition="in" filter="wipe(left)">
                                      <p:cBhvr>
                                        <p:cTn id="83" dur="500"/>
                                        <p:tgtEl>
                                          <p:spTgt spid="8602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6027"/>
                                        </p:tgtEl>
                                        <p:attrNameLst>
                                          <p:attrName>style.visibility</p:attrName>
                                        </p:attrNameLst>
                                      </p:cBhvr>
                                      <p:to>
                                        <p:strVal val="visible"/>
                                      </p:to>
                                    </p:set>
                                    <p:animEffect transition="in" filter="wipe(left)">
                                      <p:cBhvr>
                                        <p:cTn id="88" dur="500"/>
                                        <p:tgtEl>
                                          <p:spTgt spid="8602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86028"/>
                                        </p:tgtEl>
                                        <p:attrNameLst>
                                          <p:attrName>style.visibility</p:attrName>
                                        </p:attrNameLst>
                                      </p:cBhvr>
                                      <p:to>
                                        <p:strVal val="visible"/>
                                      </p:to>
                                    </p:set>
                                    <p:animEffect transition="in" filter="wipe(left)">
                                      <p:cBhvr>
                                        <p:cTn id="93" dur="500"/>
                                        <p:tgtEl>
                                          <p:spTgt spid="860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6029"/>
                                        </p:tgtEl>
                                        <p:attrNameLst>
                                          <p:attrName>style.visibility</p:attrName>
                                        </p:attrNameLst>
                                      </p:cBhvr>
                                      <p:to>
                                        <p:strVal val="visible"/>
                                      </p:to>
                                    </p:set>
                                    <p:animEffect transition="in" filter="wipe(left)">
                                      <p:cBhvr>
                                        <p:cTn id="98"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animBg="1"/>
      <p:bldP spid="86025" grpId="0" animBg="1"/>
      <p:bldP spid="86026" grpId="0" animBg="1"/>
      <p:bldP spid="86027" grpId="0" animBg="1"/>
      <p:bldP spid="86028" grpId="0" animBg="1"/>
      <p:bldP spid="860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631825" lvl="1" indent="-342900"/>
            <a:r>
              <a:rPr lang="zh-CN" altLang="en-US" dirty="0" smtClean="0"/>
              <a:t>查询</a:t>
            </a:r>
            <a:r>
              <a:rPr lang="zh-CN" altLang="en-US" dirty="0"/>
              <a:t>式</a:t>
            </a:r>
            <a:r>
              <a:rPr lang="zh-CN" altLang="en-US" b="1" dirty="0">
                <a:effectLst>
                  <a:outerShdw blurRad="38100" dist="38100" dir="2700000" algn="tl">
                    <a:srgbClr val="C0C0C0"/>
                  </a:outerShdw>
                </a:effectLst>
              </a:rPr>
              <a:t>多外设的处理</a:t>
            </a:r>
          </a:p>
          <a:p>
            <a:pPr indent="0">
              <a:buNone/>
            </a:pPr>
            <a:endParaRPr lang="zh-CN" altLang="en-US" dirty="0"/>
          </a:p>
        </p:txBody>
      </p:sp>
      <p:pic>
        <p:nvPicPr>
          <p:cNvPr id="5" name="Picture 2" descr="gif043"/>
          <p:cNvPicPr>
            <a:picLocks noChangeAspect="1" noChangeArrowheads="1" noCrop="1"/>
          </p:cNvPicPr>
          <p:nvPr/>
        </p:nvPicPr>
        <p:blipFill>
          <a:blip r:embed="rId2"/>
          <a:srcRect/>
          <a:stretch>
            <a:fillRect/>
          </a:stretch>
        </p:blipFill>
        <p:spPr bwMode="auto">
          <a:xfrm>
            <a:off x="251520" y="4313816"/>
            <a:ext cx="2016075" cy="1692560"/>
          </a:xfrm>
          <a:prstGeom prst="rect">
            <a:avLst/>
          </a:prstGeom>
          <a:noFill/>
          <a:ln w="9525">
            <a:noFill/>
            <a:miter lim="800000"/>
            <a:headEnd/>
            <a:tailEnd/>
          </a:ln>
        </p:spPr>
      </p:pic>
      <p:sp>
        <p:nvSpPr>
          <p:cNvPr id="6" name="AutoShape 3"/>
          <p:cNvSpPr>
            <a:spLocks noChangeArrowheads="1"/>
          </p:cNvSpPr>
          <p:nvPr/>
        </p:nvSpPr>
        <p:spPr bwMode="auto">
          <a:xfrm>
            <a:off x="2195736" y="3114336"/>
            <a:ext cx="3601020" cy="2029713"/>
          </a:xfrm>
          <a:prstGeom prst="cloudCallout">
            <a:avLst>
              <a:gd name="adj1" fmla="val -49616"/>
              <a:gd name="adj2" fmla="val 62204"/>
            </a:avLst>
          </a:prstGeom>
          <a:solidFill>
            <a:srgbClr val="CCFFFF"/>
          </a:solidFill>
          <a:ln w="9525">
            <a:solidFill>
              <a:srgbClr val="0000FF"/>
            </a:solidFill>
            <a:round/>
          </a:ln>
        </p:spPr>
        <p:txBody>
          <a:bodyPr/>
          <a:lstStyle/>
          <a:p>
            <a:pPr algn="ctr">
              <a:spcBef>
                <a:spcPct val="50000"/>
              </a:spcBef>
            </a:pPr>
            <a:r>
              <a:rPr lang="zh-CN" altLang="en-US" sz="2800" b="1" dirty="0">
                <a:solidFill>
                  <a:srgbClr val="000000"/>
                </a:solidFill>
                <a:latin typeface="楷体_GB2312" pitchFamily="49" charset="-122"/>
                <a:ea typeface="楷体_GB2312" pitchFamily="49" charset="-122"/>
              </a:rPr>
              <a:t>当系统中有多个</a:t>
            </a:r>
            <a:r>
              <a:rPr lang="en-US" altLang="zh-CN" sz="2800" b="1" dirty="0">
                <a:solidFill>
                  <a:srgbClr val="000000"/>
                </a:solidFill>
                <a:latin typeface="楷体_GB2312" pitchFamily="49" charset="-122"/>
                <a:ea typeface="楷体_GB2312" pitchFamily="49" charset="-122"/>
              </a:rPr>
              <a:t>I/O</a:t>
            </a:r>
            <a:r>
              <a:rPr lang="zh-CN" altLang="en-US" sz="2800" b="1" dirty="0">
                <a:solidFill>
                  <a:srgbClr val="000000"/>
                </a:solidFill>
                <a:latin typeface="楷体_GB2312" pitchFamily="49" charset="-122"/>
                <a:ea typeface="楷体_GB2312" pitchFamily="49" charset="-122"/>
              </a:rPr>
              <a:t>设备时，该如何处理？</a:t>
            </a:r>
          </a:p>
        </p:txBody>
      </p:sp>
      <p:pic>
        <p:nvPicPr>
          <p:cNvPr id="7" name="Picture 5" descr="HS5ClipImage_3f4f036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0873" y="3717031"/>
            <a:ext cx="2500253" cy="2150171"/>
          </a:xfrm>
          <a:prstGeom prst="rect">
            <a:avLst/>
          </a:prstGeom>
          <a:noFill/>
          <a:ln w="9525">
            <a:noFill/>
            <a:miter lim="800000"/>
            <a:headEnd/>
            <a:tailEnd/>
          </a:ln>
        </p:spPr>
      </p:pic>
    </p:spTree>
    <p:extLst>
      <p:ext uri="{BB962C8B-B14F-4D97-AF65-F5344CB8AC3E}">
        <p14:creationId xmlns:p14="http://schemas.microsoft.com/office/powerpoint/2010/main" val="17130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631825" lvl="1" indent="-342900"/>
            <a:r>
              <a:rPr lang="zh-CN" altLang="en-US" dirty="0"/>
              <a:t>查询式多外设的处理</a:t>
            </a:r>
            <a:r>
              <a:rPr lang="en-US" altLang="zh-CN" dirty="0"/>
              <a:t>—</a:t>
            </a:r>
            <a:r>
              <a:rPr lang="zh-CN" altLang="en-US" dirty="0"/>
              <a:t>轮流查询法</a:t>
            </a:r>
            <a:endParaRPr lang="en-US" altLang="zh-CN" dirty="0"/>
          </a:p>
          <a:p>
            <a:pPr marL="631825" lvl="1" indent="-342900"/>
            <a:r>
              <a:rPr lang="zh-CN" altLang="en-US" dirty="0"/>
              <a:t>轮流查询多个外设，各设备的优先级可以通过程序设置来决定</a:t>
            </a:r>
          </a:p>
          <a:p>
            <a:pPr marL="631825" lvl="1" indent="-342900"/>
            <a:endParaRPr lang="zh-CN" altLang="en-US" dirty="0"/>
          </a:p>
        </p:txBody>
      </p:sp>
    </p:spTree>
    <p:extLst>
      <p:ext uri="{BB962C8B-B14F-4D97-AF65-F5344CB8AC3E}">
        <p14:creationId xmlns:p14="http://schemas.microsoft.com/office/powerpoint/2010/main" val="7879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rtlCol="0">
            <a:normAutofit fontScale="90000"/>
          </a:bodyPr>
          <a:lstStyle/>
          <a:p>
            <a:pPr>
              <a:spcAft>
                <a:spcPts val="0"/>
              </a:spcAft>
              <a:defRPr/>
            </a:pPr>
            <a:r>
              <a:rPr lang="zh-CN" altLang="en-US" sz="4000" dirty="0" smtClean="0"/>
              <a:t>程序</a:t>
            </a:r>
            <a:r>
              <a:rPr lang="en-US" altLang="zh-CN" sz="4000" dirty="0" smtClean="0"/>
              <a:t>1-</a:t>
            </a:r>
            <a:r>
              <a:rPr lang="zh-CN" altLang="en-US" sz="4000" dirty="0" smtClean="0"/>
              <a:t>不同优先级</a:t>
            </a:r>
            <a:endParaRPr lang="zh-CN" altLang="en-US" sz="4000" b="1" dirty="0" smtClean="0">
              <a:effectLst>
                <a:outerShdw blurRad="38100" dist="38100" dir="2700000" algn="tl">
                  <a:srgbClr val="C0C0C0"/>
                </a:outerShdw>
              </a:effectLst>
            </a:endParaRPr>
          </a:p>
        </p:txBody>
      </p:sp>
      <p:sp>
        <p:nvSpPr>
          <p:cNvPr id="56324" name="Rectangle 3"/>
          <p:cNvSpPr txBox="1">
            <a:spLocks noChangeArrowheads="1"/>
          </p:cNvSpPr>
          <p:nvPr/>
        </p:nvSpPr>
        <p:spPr bwMode="auto">
          <a:xfrm>
            <a:off x="574204" y="886514"/>
            <a:ext cx="8286750" cy="5643562"/>
          </a:xfrm>
          <a:prstGeom prst="rect">
            <a:avLst/>
          </a:prstGeom>
          <a:noFill/>
          <a:ln w="9525">
            <a:noFill/>
            <a:miter lim="800000"/>
          </a:ln>
        </p:spPr>
        <p:txBody>
          <a:bodyPr/>
          <a:lstStyle/>
          <a:p>
            <a:pPr marL="342900" indent="-342900">
              <a:lnSpc>
                <a:spcPct val="80000"/>
              </a:lnSpc>
              <a:spcBef>
                <a:spcPct val="20000"/>
              </a:spcBef>
              <a:buFont typeface="Wingdings" pitchFamily="2" charset="2"/>
              <a:buNone/>
            </a:pPr>
            <a:r>
              <a:rPr lang="en-US" altLang="zh-CN" b="1" dirty="0">
                <a:latin typeface="Times New Roman" pitchFamily="18" charset="0"/>
              </a:rPr>
              <a:t>TREE_IN</a:t>
            </a:r>
            <a:r>
              <a:rPr lang="zh-CN" altLang="en-US" b="1" dirty="0">
                <a:latin typeface="Times New Roman" pitchFamily="18" charset="0"/>
              </a:rPr>
              <a:t>：	</a:t>
            </a:r>
            <a:r>
              <a:rPr lang="en-US" altLang="zh-CN" b="1" dirty="0">
                <a:latin typeface="Times New Roman" pitchFamily="18" charset="0"/>
              </a:rPr>
              <a:t>MOV        FLAG,0          ;</a:t>
            </a:r>
          </a:p>
          <a:p>
            <a:pPr marL="342900" indent="-342900">
              <a:lnSpc>
                <a:spcPct val="80000"/>
              </a:lnSpc>
              <a:spcBef>
                <a:spcPct val="20000"/>
              </a:spcBef>
              <a:buFont typeface="Wingdings" pitchFamily="2" charset="2"/>
              <a:buNone/>
            </a:pPr>
            <a:r>
              <a:rPr lang="en-US" altLang="zh-CN" b="1" dirty="0">
                <a:latin typeface="Times New Roman" pitchFamily="18" charset="0"/>
              </a:rPr>
              <a:t>INPUT:		IN      	AL</a:t>
            </a:r>
            <a:r>
              <a:rPr lang="zh-CN" altLang="en-US" b="1" dirty="0">
                <a:latin typeface="Times New Roman" pitchFamily="18" charset="0"/>
              </a:rPr>
              <a:t>，</a:t>
            </a:r>
            <a:r>
              <a:rPr lang="en-US" altLang="zh-CN" b="1" dirty="0">
                <a:latin typeface="Times New Roman" pitchFamily="18" charset="0"/>
              </a:rPr>
              <a:t>STAT1  </a:t>
            </a:r>
            <a:r>
              <a:rPr lang="zh-CN" altLang="en-US" b="1" dirty="0">
                <a:latin typeface="Times New Roman" pitchFamily="18" charset="0"/>
              </a:rPr>
              <a:t>；</a:t>
            </a:r>
          </a:p>
          <a:p>
            <a:pPr marL="342900" indent="-342900">
              <a:lnSpc>
                <a:spcPct val="80000"/>
              </a:lnSpc>
              <a:spcBef>
                <a:spcPct val="20000"/>
              </a:spcBef>
              <a:buFont typeface="Wingdings" pitchFamily="2" charset="2"/>
              <a:buNone/>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buFont typeface="Wingdings" pitchFamily="2" charset="2"/>
              <a:buNone/>
            </a:pPr>
            <a:r>
              <a:rPr lang="en-US" altLang="zh-CN" b="1" dirty="0" smtClean="0">
                <a:latin typeface="Times New Roman" pitchFamily="18" charset="0"/>
              </a:rPr>
              <a:t>			JZ            </a:t>
            </a:r>
            <a:r>
              <a:rPr lang="en-US" altLang="zh-CN" b="1" dirty="0">
                <a:latin typeface="Times New Roman" pitchFamily="18" charset="0"/>
              </a:rPr>
              <a:t>DEV2</a:t>
            </a:r>
          </a:p>
          <a:p>
            <a:pPr marL="1257300" lvl="2" indent="-342900">
              <a:lnSpc>
                <a:spcPct val="80000"/>
              </a:lnSpc>
              <a:spcBef>
                <a:spcPct val="20000"/>
              </a:spcBef>
              <a:buFont typeface="Wingdings" pitchFamily="2" charset="2"/>
              <a:buNone/>
            </a:pPr>
            <a:r>
              <a:rPr lang="en-US" altLang="zh-CN" b="1" dirty="0" smtClean="0">
                <a:latin typeface="Times New Roman" pitchFamily="18" charset="0"/>
              </a:rPr>
              <a:t>		CALL      </a:t>
            </a:r>
            <a:r>
              <a:rPr lang="en-US" altLang="zh-CN" b="1" dirty="0">
                <a:latin typeface="Times New Roman" pitchFamily="18" charset="0"/>
              </a:rPr>
              <a:t>PROC1</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pPr>
            <a:r>
              <a:rPr lang="en-US" altLang="zh-CN" b="1" dirty="0">
                <a:latin typeface="Times New Roman" pitchFamily="18" charset="0"/>
              </a:rPr>
              <a:t> DEV2</a:t>
            </a:r>
            <a:r>
              <a:rPr lang="zh-CN" altLang="en-US" b="1" dirty="0">
                <a:latin typeface="Times New Roman" pitchFamily="18" charset="0"/>
              </a:rPr>
              <a:t>：               </a:t>
            </a:r>
            <a:r>
              <a:rPr lang="en-US" altLang="zh-CN" b="1" dirty="0" smtClean="0">
                <a:latin typeface="Times New Roman" pitchFamily="18" charset="0"/>
              </a:rPr>
              <a:t>IN      </a:t>
            </a:r>
            <a:r>
              <a:rPr lang="en-US" altLang="zh-CN" b="1" dirty="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STAT2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JZ            </a:t>
            </a:r>
            <a:r>
              <a:rPr lang="en-US" altLang="zh-CN" b="1" dirty="0">
                <a:latin typeface="Times New Roman" pitchFamily="18" charset="0"/>
              </a:rPr>
              <a:t>DEV3</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latin typeface="Times New Roman" pitchFamily="18" charset="0"/>
              </a:rPr>
              <a:t>CALL      PROC2</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pPr>
            <a:r>
              <a:rPr lang="en-US" altLang="zh-CN" b="1" dirty="0">
                <a:latin typeface="Times New Roman" pitchFamily="18" charset="0"/>
              </a:rPr>
              <a:t>DEV3</a:t>
            </a:r>
            <a:r>
              <a:rPr lang="zh-CN" altLang="en-US" b="1" dirty="0">
                <a:latin typeface="Times New Roman" pitchFamily="18" charset="0"/>
              </a:rPr>
              <a:t>：               </a:t>
            </a:r>
            <a:r>
              <a:rPr lang="en-US" altLang="zh-CN" b="1" dirty="0" smtClean="0">
                <a:latin typeface="Times New Roman" pitchFamily="18" charset="0"/>
              </a:rPr>
              <a:t>IN      </a:t>
            </a:r>
            <a:r>
              <a:rPr lang="en-US" altLang="zh-CN" b="1" dirty="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STAT3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JZ         </a:t>
            </a:r>
            <a:r>
              <a:rPr lang="en-US" altLang="zh-CN" b="1" dirty="0">
                <a:latin typeface="Times New Roman" pitchFamily="18" charset="0"/>
              </a:rPr>
              <a:t>NO_INPUT</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CALL      </a:t>
            </a:r>
            <a:r>
              <a:rPr lang="en-US" altLang="zh-CN" b="1" dirty="0">
                <a:latin typeface="Times New Roman" pitchFamily="18" charset="0"/>
              </a:rPr>
              <a:t>PROC3</a:t>
            </a:r>
          </a:p>
          <a:p>
            <a:pPr marL="342900" indent="-342900">
              <a:lnSpc>
                <a:spcPct val="80000"/>
              </a:lnSpc>
              <a:spcBef>
                <a:spcPct val="20000"/>
              </a:spcBef>
            </a:pPr>
            <a:r>
              <a:rPr lang="en-US" altLang="zh-CN" b="1" dirty="0">
                <a:latin typeface="Times New Roman" pitchFamily="18" charset="0"/>
              </a:rPr>
              <a:t>NO_INPUT: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buFont typeface="Wingdings" pitchFamily="2" charset="2"/>
              <a:buNone/>
            </a:pPr>
            <a:r>
              <a:rPr lang="en-US" altLang="zh-CN" b="1" dirty="0">
                <a:latin typeface="Times New Roman" pitchFamily="18" charset="0"/>
              </a:rPr>
              <a:t>			</a:t>
            </a:r>
          </a:p>
        </p:txBody>
      </p:sp>
    </p:spTree>
    <p:extLst>
      <p:ext uri="{BB962C8B-B14F-4D97-AF65-F5344CB8AC3E}">
        <p14:creationId xmlns:p14="http://schemas.microsoft.com/office/powerpoint/2010/main" val="200726371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rtlCol="0">
            <a:normAutofit fontScale="90000"/>
          </a:bodyPr>
          <a:lstStyle/>
          <a:p>
            <a:pPr>
              <a:spcAft>
                <a:spcPts val="0"/>
              </a:spcAft>
              <a:defRPr/>
            </a:pPr>
            <a:r>
              <a:rPr lang="zh-CN" altLang="en-US" sz="4000" dirty="0" smtClean="0"/>
              <a:t>程序</a:t>
            </a:r>
            <a:r>
              <a:rPr lang="en-US" altLang="zh-CN" sz="4000" dirty="0" smtClean="0"/>
              <a:t>2-</a:t>
            </a:r>
            <a:r>
              <a:rPr lang="zh-CN" altLang="en-US" sz="4000" dirty="0"/>
              <a:t>相同</a:t>
            </a:r>
            <a:r>
              <a:rPr lang="zh-CN" altLang="en-US" sz="4000" dirty="0" smtClean="0"/>
              <a:t>优先级</a:t>
            </a:r>
            <a:endParaRPr lang="zh-CN" altLang="en-US" sz="4000" b="1" dirty="0" smtClean="0">
              <a:effectLst>
                <a:outerShdw blurRad="38100" dist="38100" dir="2700000" algn="tl">
                  <a:srgbClr val="C0C0C0"/>
                </a:outerShdw>
              </a:effectLst>
            </a:endParaRPr>
          </a:p>
        </p:txBody>
      </p:sp>
      <p:sp>
        <p:nvSpPr>
          <p:cNvPr id="56324" name="Rectangle 3"/>
          <p:cNvSpPr txBox="1">
            <a:spLocks noChangeArrowheads="1"/>
          </p:cNvSpPr>
          <p:nvPr/>
        </p:nvSpPr>
        <p:spPr bwMode="auto">
          <a:xfrm>
            <a:off x="574204" y="886514"/>
            <a:ext cx="8286750" cy="5643562"/>
          </a:xfrm>
          <a:prstGeom prst="rect">
            <a:avLst/>
          </a:prstGeom>
          <a:noFill/>
          <a:ln w="9525">
            <a:noFill/>
            <a:miter lim="800000"/>
          </a:ln>
        </p:spPr>
        <p:txBody>
          <a:bodyPr/>
          <a:lstStyle/>
          <a:p>
            <a:pPr marL="342900" indent="-342900">
              <a:lnSpc>
                <a:spcPct val="80000"/>
              </a:lnSpc>
              <a:spcBef>
                <a:spcPct val="20000"/>
              </a:spcBef>
            </a:pPr>
            <a:r>
              <a:rPr lang="en-US" altLang="zh-CN" b="1" dirty="0">
                <a:latin typeface="Times New Roman" pitchFamily="18" charset="0"/>
              </a:rPr>
              <a:t>INTREE</a:t>
            </a:r>
            <a:r>
              <a:rPr lang="zh-CN" altLang="en-US" b="1" dirty="0">
                <a:latin typeface="Times New Roman" pitchFamily="18" charset="0"/>
              </a:rPr>
              <a:t>：	</a:t>
            </a:r>
            <a:r>
              <a:rPr lang="en-US" altLang="zh-CN" b="1" dirty="0">
                <a:latin typeface="Times New Roman" pitchFamily="18" charset="0"/>
              </a:rPr>
              <a:t>MOV        FLAG,0          ;</a:t>
            </a:r>
          </a:p>
          <a:p>
            <a:pPr marL="342900" indent="-342900">
              <a:lnSpc>
                <a:spcPct val="80000"/>
              </a:lnSpc>
              <a:spcBef>
                <a:spcPct val="20000"/>
              </a:spcBef>
              <a:buFont typeface="Wingdings" pitchFamily="2" charset="2"/>
              <a:buNone/>
            </a:pPr>
            <a:r>
              <a:rPr lang="en-US" altLang="zh-CN" b="1" dirty="0">
                <a:latin typeface="Times New Roman" pitchFamily="18" charset="0"/>
              </a:rPr>
              <a:t>INPUT:		IN      	</a:t>
            </a:r>
            <a:r>
              <a:rPr lang="en-US" altLang="zh-CN" b="1" dirty="0" smtClean="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STAT1  </a:t>
            </a:r>
            <a:r>
              <a:rPr lang="zh-CN" altLang="en-US" b="1" dirty="0">
                <a:latin typeface="Times New Roman" pitchFamily="18" charset="0"/>
              </a:rPr>
              <a:t>；</a:t>
            </a:r>
          </a:p>
          <a:p>
            <a:pPr marL="342900" indent="-342900">
              <a:lnSpc>
                <a:spcPct val="80000"/>
              </a:lnSpc>
              <a:spcBef>
                <a:spcPct val="20000"/>
              </a:spcBef>
              <a:buFont typeface="Wingdings" pitchFamily="2" charset="2"/>
              <a:buNone/>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 </a:t>
            </a:r>
            <a:r>
              <a:rPr lang="en-US" altLang="zh-CN" b="1" dirty="0">
                <a:latin typeface="Times New Roman" pitchFamily="18" charset="0"/>
              </a:rPr>
              <a:t>JZ            DEV2</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CALL      </a:t>
            </a:r>
            <a:r>
              <a:rPr lang="en-US" altLang="zh-CN" b="1" dirty="0">
                <a:latin typeface="Times New Roman" pitchFamily="18" charset="0"/>
              </a:rPr>
              <a:t>PROC1</a:t>
            </a:r>
          </a:p>
          <a:p>
            <a:pPr marL="342900" indent="-342900">
              <a:lnSpc>
                <a:spcPct val="80000"/>
              </a:lnSpc>
              <a:spcBef>
                <a:spcPct val="20000"/>
              </a:spcBef>
              <a:buFont typeface="Wingdings" pitchFamily="2" charset="2"/>
              <a:buNone/>
            </a:pPr>
            <a:r>
              <a:rPr lang="en-US" altLang="zh-CN" b="1" dirty="0">
                <a:latin typeface="Times New Roman" pitchFamily="18" charset="0"/>
              </a:rPr>
              <a:t>DEV2</a:t>
            </a:r>
            <a:r>
              <a:rPr lang="zh-CN" altLang="en-US" b="1" dirty="0">
                <a:latin typeface="Times New Roman" pitchFamily="18" charset="0"/>
              </a:rPr>
              <a:t>：               </a:t>
            </a:r>
            <a:r>
              <a:rPr lang="en-US" altLang="zh-CN" b="1" dirty="0" smtClean="0">
                <a:latin typeface="Times New Roman" pitchFamily="18" charset="0"/>
              </a:rPr>
              <a:t>IN      </a:t>
            </a:r>
            <a:r>
              <a:rPr lang="en-US" altLang="zh-CN" b="1" dirty="0">
                <a:latin typeface="Times New Roman" pitchFamily="18" charset="0"/>
              </a:rPr>
              <a:t>	</a:t>
            </a:r>
            <a:r>
              <a:rPr lang="en-US" altLang="zh-CN" b="1" dirty="0" smtClean="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STAT2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t>
            </a:r>
            <a:r>
              <a:rPr lang="en-US" altLang="zh-CN" b="1" dirty="0" smtClean="0">
                <a:latin typeface="Times New Roman" pitchFamily="18" charset="0"/>
              </a:rPr>
              <a:t> </a:t>
            </a:r>
            <a:r>
              <a:rPr lang="en-US" altLang="zh-CN" b="1" dirty="0" err="1" smtClean="0">
                <a:latin typeface="Times New Roman" pitchFamily="18" charset="0"/>
              </a:rPr>
              <a:t>AL,20H</a:t>
            </a:r>
            <a:endParaRPr lang="en-US" altLang="zh-CN" b="1" dirty="0">
              <a:latin typeface="Times New Roman" pitchFamily="18" charset="0"/>
            </a:endParaRPr>
          </a:p>
          <a:p>
            <a:pPr marL="342900" indent="-342900">
              <a:lnSpc>
                <a:spcPct val="80000"/>
              </a:lnSpc>
              <a:spcBef>
                <a:spcPct val="20000"/>
              </a:spcBef>
            </a:pPr>
            <a:r>
              <a:rPr lang="en-US" altLang="zh-CN" b="1" dirty="0">
                <a:latin typeface="Times New Roman" pitchFamily="18" charset="0"/>
              </a:rPr>
              <a:t>                              </a:t>
            </a:r>
            <a:r>
              <a:rPr lang="en-US" altLang="zh-CN" b="1" dirty="0" err="1" smtClean="0">
                <a:latin typeface="Times New Roman" pitchFamily="18" charset="0"/>
              </a:rPr>
              <a:t>JZ</a:t>
            </a:r>
            <a:r>
              <a:rPr lang="en-US" altLang="zh-CN" b="1" dirty="0" smtClean="0">
                <a:latin typeface="Times New Roman" pitchFamily="18" charset="0"/>
              </a:rPr>
              <a:t>          </a:t>
            </a:r>
            <a:r>
              <a:rPr lang="en-US" altLang="zh-CN" b="1" dirty="0" err="1" smtClean="0">
                <a:latin typeface="Times New Roman" pitchFamily="18" charset="0"/>
              </a:rPr>
              <a:t>DEV3</a:t>
            </a:r>
            <a:endParaRPr lang="en-US" altLang="zh-CN" b="1" dirty="0">
              <a:latin typeface="Times New Roman" pitchFamily="18" charset="0"/>
            </a:endParaRP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CALL     </a:t>
            </a:r>
            <a:r>
              <a:rPr lang="en-US" altLang="zh-CN" b="1" dirty="0" err="1" smtClean="0">
                <a:latin typeface="Times New Roman" pitchFamily="18" charset="0"/>
              </a:rPr>
              <a:t>PROC2</a:t>
            </a:r>
            <a:endParaRPr lang="en-US" altLang="zh-CN" b="1" dirty="0">
              <a:latin typeface="Times New Roman" pitchFamily="18" charset="0"/>
            </a:endParaRPr>
          </a:p>
          <a:p>
            <a:pPr marL="342900" indent="-342900">
              <a:lnSpc>
                <a:spcPct val="80000"/>
              </a:lnSpc>
              <a:spcBef>
                <a:spcPct val="20000"/>
              </a:spcBef>
            </a:pPr>
            <a:r>
              <a:rPr lang="en-US" altLang="zh-CN" b="1" dirty="0">
                <a:latin typeface="Times New Roman" pitchFamily="18" charset="0"/>
              </a:rPr>
              <a:t>DEV3</a:t>
            </a:r>
            <a:r>
              <a:rPr lang="zh-CN" altLang="en-US" b="1" dirty="0">
                <a:latin typeface="Times New Roman" pitchFamily="18" charset="0"/>
              </a:rPr>
              <a:t>：              </a:t>
            </a:r>
            <a:r>
              <a:rPr lang="zh-CN" altLang="en-US" b="1" dirty="0" smtClean="0">
                <a:latin typeface="Times New Roman" pitchFamily="18" charset="0"/>
              </a:rPr>
              <a:t> </a:t>
            </a:r>
            <a:r>
              <a:rPr lang="en-US" altLang="zh-CN" b="1" dirty="0">
                <a:latin typeface="Times New Roman" pitchFamily="18" charset="0"/>
              </a:rPr>
              <a:t>IN      	AL</a:t>
            </a:r>
            <a:r>
              <a:rPr lang="zh-CN" altLang="en-US" b="1" dirty="0">
                <a:latin typeface="Times New Roman" pitchFamily="18" charset="0"/>
              </a:rPr>
              <a:t>，</a:t>
            </a:r>
            <a:r>
              <a:rPr lang="en-US" altLang="zh-CN" b="1" dirty="0">
                <a:latin typeface="Times New Roman" pitchFamily="18" charset="0"/>
              </a:rPr>
              <a:t>STAT3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t>
            </a:r>
            <a:r>
              <a:rPr lang="en-US" altLang="zh-CN" b="1" dirty="0" smtClean="0">
                <a:latin typeface="Times New Roman" pitchFamily="18" charset="0"/>
              </a:rPr>
              <a:t> </a:t>
            </a:r>
            <a:r>
              <a:rPr lang="en-US" altLang="zh-CN" b="1" dirty="0" err="1" smtClean="0">
                <a:latin typeface="Times New Roman" pitchFamily="18" charset="0"/>
              </a:rPr>
              <a:t>AL,20H</a:t>
            </a:r>
            <a:endParaRPr lang="en-US" altLang="zh-CN" b="1" dirty="0">
              <a:latin typeface="Times New Roman" pitchFamily="18" charset="0"/>
            </a:endParaRPr>
          </a:p>
          <a:p>
            <a:pPr marL="342900" indent="-342900">
              <a:lnSpc>
                <a:spcPct val="80000"/>
              </a:lnSpc>
              <a:spcBef>
                <a:spcPct val="20000"/>
              </a:spcBef>
            </a:pPr>
            <a:r>
              <a:rPr lang="en-US" altLang="zh-CN" b="1" dirty="0">
                <a:latin typeface="Times New Roman" pitchFamily="18" charset="0"/>
              </a:rPr>
              <a:t>                              </a:t>
            </a:r>
            <a:r>
              <a:rPr lang="en-US" altLang="zh-CN" b="1" dirty="0" err="1" smtClean="0">
                <a:latin typeface="Times New Roman" pitchFamily="18" charset="0"/>
              </a:rPr>
              <a:t>JZ</a:t>
            </a:r>
            <a:r>
              <a:rPr lang="en-US" altLang="zh-CN" b="1" dirty="0" smtClean="0">
                <a:latin typeface="Times New Roman" pitchFamily="18" charset="0"/>
              </a:rPr>
              <a:t>         </a:t>
            </a:r>
            <a:r>
              <a:rPr lang="en-US" altLang="zh-CN" b="1" dirty="0">
                <a:latin typeface="Times New Roman" pitchFamily="18" charset="0"/>
              </a:rPr>
              <a:t>NO_INPUT</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CALL      </a:t>
            </a:r>
            <a:r>
              <a:rPr lang="en-US" altLang="zh-CN" b="1" dirty="0">
                <a:latin typeface="Times New Roman" pitchFamily="18" charset="0"/>
              </a:rPr>
              <a:t>PROC3</a:t>
            </a:r>
          </a:p>
          <a:p>
            <a:pPr marL="342900" indent="-342900">
              <a:lnSpc>
                <a:spcPct val="80000"/>
              </a:lnSpc>
              <a:spcBef>
                <a:spcPct val="20000"/>
              </a:spcBef>
            </a:pPr>
            <a:r>
              <a:rPr lang="en-US" altLang="zh-CN" b="1" dirty="0">
                <a:latin typeface="Times New Roman" pitchFamily="18" charset="0"/>
              </a:rPr>
              <a:t>NO_INPUT:       </a:t>
            </a:r>
            <a:r>
              <a:rPr lang="en-US" altLang="zh-CN" b="1" dirty="0" smtClean="0">
                <a:latin typeface="Times New Roman" pitchFamily="18" charset="0"/>
              </a:rPr>
              <a:t> </a:t>
            </a:r>
            <a:r>
              <a:rPr lang="en-US" altLang="zh-CN" b="1" dirty="0" err="1">
                <a:latin typeface="Times New Roman" pitchFamily="18" charset="0"/>
              </a:rPr>
              <a:t>CMP</a:t>
            </a:r>
            <a:r>
              <a:rPr lang="en-US" altLang="zh-CN" b="1" dirty="0">
                <a:latin typeface="Times New Roman" pitchFamily="18" charset="0"/>
              </a:rPr>
              <a:t>       </a:t>
            </a:r>
            <a:r>
              <a:rPr lang="en-US" altLang="zh-CN" b="1" dirty="0" smtClean="0">
                <a:latin typeface="Times New Roman" pitchFamily="18" charset="0"/>
              </a:rPr>
              <a:t> </a:t>
            </a:r>
            <a:r>
              <a:rPr lang="en-US" altLang="zh-CN" b="1" dirty="0" err="1" smtClean="0">
                <a:latin typeface="Times New Roman" pitchFamily="18" charset="0"/>
              </a:rPr>
              <a:t>FLAG,1</a:t>
            </a:r>
            <a:endParaRPr lang="en-US" altLang="zh-CN" b="1" dirty="0">
              <a:latin typeface="Times New Roman" pitchFamily="18" charset="0"/>
            </a:endParaRPr>
          </a:p>
          <a:p>
            <a:pPr marL="342900" indent="-342900">
              <a:lnSpc>
                <a:spcPct val="80000"/>
              </a:lnSpc>
              <a:spcBef>
                <a:spcPct val="20000"/>
              </a:spcBef>
            </a:pPr>
            <a:r>
              <a:rPr lang="en-US" altLang="zh-CN" b="1" dirty="0">
                <a:latin typeface="Times New Roman" pitchFamily="18" charset="0"/>
              </a:rPr>
              <a:t>                              </a:t>
            </a:r>
            <a:r>
              <a:rPr lang="en-US" altLang="zh-CN" b="1" dirty="0" err="1" smtClean="0">
                <a:latin typeface="Times New Roman" pitchFamily="18" charset="0"/>
              </a:rPr>
              <a:t>JNZ</a:t>
            </a:r>
            <a:r>
              <a:rPr lang="en-US" altLang="zh-CN" b="1" dirty="0" smtClean="0">
                <a:latin typeface="Times New Roman" pitchFamily="18" charset="0"/>
              </a:rPr>
              <a:t>         INPUT</a:t>
            </a:r>
            <a:endParaRPr lang="en-US" altLang="zh-CN" b="1" dirty="0">
              <a:latin typeface="Times New Roman" pitchFamily="18" charset="0"/>
            </a:endParaRPr>
          </a:p>
          <a:p>
            <a:pPr marL="342900" indent="-342900">
              <a:lnSpc>
                <a:spcPct val="80000"/>
              </a:lnSpc>
              <a:spcBef>
                <a:spcPct val="20000"/>
              </a:spcBef>
              <a:buFont typeface="Wingdings" pitchFamily="2" charset="2"/>
              <a:buNone/>
            </a:pPr>
            <a:r>
              <a:rPr lang="en-US" altLang="zh-CN" b="1" dirty="0">
                <a:latin typeface="Times New Roman" pitchFamily="18" charset="0"/>
              </a:rPr>
              <a:t>			</a:t>
            </a:r>
          </a:p>
          <a:p>
            <a:pPr marL="342900" indent="-342900">
              <a:lnSpc>
                <a:spcPct val="80000"/>
              </a:lnSpc>
              <a:spcBef>
                <a:spcPct val="20000"/>
              </a:spcBef>
              <a:buFont typeface="Wingdings" pitchFamily="2" charset="2"/>
              <a:buNone/>
            </a:pPr>
            <a:r>
              <a:rPr lang="en-US" altLang="zh-CN" b="1" dirty="0">
                <a:latin typeface="Times New Roman" pitchFamily="18" charset="0"/>
              </a:rPr>
              <a:t>			</a:t>
            </a:r>
          </a:p>
        </p:txBody>
      </p:sp>
    </p:spTree>
    <p:extLst>
      <p:ext uri="{BB962C8B-B14F-4D97-AF65-F5344CB8AC3E}">
        <p14:creationId xmlns:p14="http://schemas.microsoft.com/office/powerpoint/2010/main" val="129393667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endParaRPr lang="en-US" altLang="zh-CN" dirty="0" smtClean="0"/>
          </a:p>
          <a:p>
            <a:pPr marL="631825" lvl="1" indent="-342900"/>
            <a:r>
              <a:rPr lang="zh-CN" altLang="en-US" dirty="0"/>
              <a:t>查询</a:t>
            </a:r>
            <a:r>
              <a:rPr lang="zh-CN" altLang="en-US" dirty="0" smtClean="0"/>
              <a:t>式数据传送的优缺点</a:t>
            </a:r>
            <a:endParaRPr lang="en-US" altLang="zh-CN" dirty="0"/>
          </a:p>
          <a:p>
            <a:pPr marL="342900" indent="-342900" algn="just">
              <a:spcBef>
                <a:spcPct val="40000"/>
              </a:spcBef>
              <a:spcAft>
                <a:spcPts val="0"/>
              </a:spcAft>
              <a:buClr>
                <a:srgbClr val="CC3300"/>
              </a:buClr>
              <a:buFont typeface="Wingdings" panose="05000000000000000000" pitchFamily="2" charset="2"/>
              <a:buChar char="Ø"/>
              <a:defRPr/>
            </a:pPr>
            <a:r>
              <a:rPr lang="en-US" altLang="zh-CN" dirty="0"/>
              <a:t> </a:t>
            </a:r>
            <a:r>
              <a:rPr lang="zh-CN" altLang="en-US" dirty="0"/>
              <a:t>优点：它是一种天然的同步控制机构，能很好地协调</a:t>
            </a:r>
            <a:r>
              <a:rPr lang="en-US" altLang="zh-CN" dirty="0"/>
              <a:t>CPU</a:t>
            </a:r>
            <a:r>
              <a:rPr lang="zh-CN" altLang="en-US" dirty="0"/>
              <a:t>与外设之间的工作，数据传送可靠。接口简单</a:t>
            </a:r>
            <a:r>
              <a:rPr lang="en-US" altLang="zh-CN" dirty="0"/>
              <a:t>,</a:t>
            </a:r>
            <a:r>
              <a:rPr lang="zh-CN" altLang="en-US" dirty="0"/>
              <a:t>硬件电路不多，查询程序也不复杂。</a:t>
            </a:r>
          </a:p>
          <a:p>
            <a:pPr>
              <a:buClr>
                <a:srgbClr val="CC3300"/>
              </a:buClr>
              <a:buFont typeface="Wingdings" pitchFamily="2" charset="2"/>
              <a:buChar char="Ø"/>
            </a:pPr>
            <a:r>
              <a:rPr lang="zh-CN" altLang="en-US" dirty="0" smtClean="0"/>
              <a:t>缺点</a:t>
            </a:r>
            <a:r>
              <a:rPr lang="zh-CN" altLang="en-US" dirty="0"/>
              <a:t>：</a:t>
            </a:r>
            <a:r>
              <a:rPr lang="en-US" altLang="zh-CN" dirty="0"/>
              <a:t>CPU</a:t>
            </a:r>
            <a:r>
              <a:rPr lang="zh-CN" altLang="en-US" dirty="0"/>
              <a:t>效率低</a:t>
            </a:r>
            <a:r>
              <a:rPr lang="en-US" altLang="zh-CN" dirty="0"/>
              <a:t>:</a:t>
            </a:r>
            <a:r>
              <a:rPr lang="zh-CN" altLang="en-US" dirty="0"/>
              <a:t>让</a:t>
            </a:r>
            <a:r>
              <a:rPr lang="en-US" altLang="zh-CN" dirty="0"/>
              <a:t>CPU </a:t>
            </a:r>
            <a:r>
              <a:rPr lang="zh-CN" altLang="en-US" dirty="0"/>
              <a:t>降低工作速度去适从慢速外设；数据传送的实时性差（多外设系统</a:t>
            </a:r>
            <a:r>
              <a:rPr lang="zh-CN" altLang="en-US" dirty="0" smtClean="0"/>
              <a:t>）。</a:t>
            </a:r>
            <a:endParaRPr lang="zh-CN" altLang="en-US" dirty="0"/>
          </a:p>
          <a:p>
            <a:pPr marL="457200" indent="-457200">
              <a:buFont typeface="Wingdings" panose="05000000000000000000" pitchFamily="2" charset="2"/>
              <a:buChar char="Ø"/>
            </a:pPr>
            <a:endParaRPr lang="zh-CN" altLang="en-US" dirty="0"/>
          </a:p>
          <a:p>
            <a:pPr marL="631825" lvl="1" indent="-342900"/>
            <a:endParaRPr lang="zh-CN" altLang="en-US" dirty="0"/>
          </a:p>
        </p:txBody>
      </p:sp>
    </p:spTree>
    <p:extLst>
      <p:ext uri="{BB962C8B-B14F-4D97-AF65-F5344CB8AC3E}">
        <p14:creationId xmlns:p14="http://schemas.microsoft.com/office/powerpoint/2010/main" val="20816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sz="2800" dirty="0">
                <a:solidFill>
                  <a:srgbClr val="800000"/>
                </a:solidFill>
                <a:latin typeface="Times New Roman" panose="02020603050405020304" pitchFamily="18" charset="0"/>
              </a:rPr>
              <a:t>1.  </a:t>
            </a:r>
            <a:r>
              <a:rPr lang="zh-CN" altLang="en-US" dirty="0">
                <a:solidFill>
                  <a:srgbClr val="800000"/>
                </a:solidFill>
                <a:latin typeface="Times New Roman" panose="02020603050405020304" pitchFamily="18" charset="0"/>
              </a:rPr>
              <a:t>中断传送方式的原理</a:t>
            </a:r>
          </a:p>
          <a:p>
            <a:pPr marL="609600" indent="-609600">
              <a:spcBef>
                <a:spcPts val="0"/>
              </a:spcBef>
            </a:pPr>
            <a:r>
              <a:rPr lang="en-GB" altLang="zh-CN" dirty="0"/>
              <a:t>CPU</a:t>
            </a:r>
            <a:r>
              <a:rPr lang="zh-CN" altLang="en-GB" dirty="0"/>
              <a:t>无需循环查询外设状态，而是外部设备在需要进行数据传送时才中断</a:t>
            </a:r>
            <a:r>
              <a:rPr lang="en-GB" altLang="zh-CN" dirty="0"/>
              <a:t>CPU</a:t>
            </a:r>
            <a:r>
              <a:rPr lang="zh-CN" altLang="en-GB" dirty="0"/>
              <a:t>正在进行的工作，让</a:t>
            </a:r>
            <a:r>
              <a:rPr lang="en-GB" altLang="zh-CN" dirty="0"/>
              <a:t>CPU</a:t>
            </a:r>
            <a:r>
              <a:rPr lang="zh-CN" altLang="en-US" dirty="0"/>
              <a:t>来为其服务。即</a:t>
            </a:r>
            <a:r>
              <a:rPr lang="en-GB" altLang="zh-CN" dirty="0"/>
              <a:t>CPU</a:t>
            </a:r>
            <a:r>
              <a:rPr lang="zh-CN" altLang="en-GB" dirty="0"/>
              <a:t>在没有外设请求时可以去做更重要的事情，有请求时才去传输数据，从而大大提高了</a:t>
            </a:r>
            <a:r>
              <a:rPr lang="en-GB" altLang="zh-CN" dirty="0"/>
              <a:t>CPU</a:t>
            </a:r>
            <a:r>
              <a:rPr lang="zh-CN" altLang="en-GB" dirty="0"/>
              <a:t>的利用率。</a:t>
            </a:r>
          </a:p>
          <a:p>
            <a:pPr marL="609600" indent="-609600">
              <a:spcBef>
                <a:spcPts val="0"/>
              </a:spcBef>
            </a:pPr>
            <a:r>
              <a:rPr lang="zh-CN" altLang="en-GB" i="1" dirty="0">
                <a:solidFill>
                  <a:srgbClr val="FF0000"/>
                </a:solidFill>
              </a:rPr>
              <a:t>优点</a:t>
            </a:r>
            <a:r>
              <a:rPr lang="zh-CN" altLang="en-GB" dirty="0">
                <a:solidFill>
                  <a:srgbClr val="FF0000"/>
                </a:solidFill>
              </a:rPr>
              <a:t>：</a:t>
            </a:r>
            <a:r>
              <a:rPr lang="en-GB" altLang="zh-CN" dirty="0"/>
              <a:t>CPU</a:t>
            </a:r>
            <a:r>
              <a:rPr lang="zh-CN" altLang="en-GB" dirty="0"/>
              <a:t>效率高，实时性好，速度快。</a:t>
            </a:r>
          </a:p>
          <a:p>
            <a:pPr marL="609600" indent="-609600">
              <a:spcBef>
                <a:spcPts val="0"/>
              </a:spcBef>
            </a:pPr>
            <a:r>
              <a:rPr lang="zh-CN" altLang="en-US" i="1" dirty="0">
                <a:solidFill>
                  <a:srgbClr val="FF0000"/>
                </a:solidFill>
              </a:rPr>
              <a:t>缺点</a:t>
            </a:r>
            <a:r>
              <a:rPr lang="zh-CN" altLang="en-US" dirty="0">
                <a:solidFill>
                  <a:srgbClr val="FF0000"/>
                </a:solidFill>
              </a:rPr>
              <a:t>：</a:t>
            </a:r>
            <a:r>
              <a:rPr lang="zh-CN" altLang="en-US" dirty="0"/>
              <a:t>程序编制较为复杂</a:t>
            </a:r>
            <a:r>
              <a:rPr lang="zh-CN" altLang="en-US" dirty="0" smtClean="0"/>
              <a:t>。</a:t>
            </a:r>
            <a:endParaRPr lang="zh-CN" altLang="en-US" dirty="0"/>
          </a:p>
        </p:txBody>
      </p:sp>
    </p:spTree>
    <p:extLst>
      <p:ext uri="{BB962C8B-B14F-4D97-AF65-F5344CB8AC3E}">
        <p14:creationId xmlns:p14="http://schemas.microsoft.com/office/powerpoint/2010/main" val="37069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t>中断方式输入接口电路：</a:t>
            </a:r>
            <a:endParaRPr lang="en-US" altLang="zh-CN" sz="3200"/>
          </a:p>
        </p:txBody>
      </p:sp>
      <p:pic>
        <p:nvPicPr>
          <p:cNvPr id="89092" name="Picture 4" descr="wx104"/>
          <p:cNvPicPr>
            <a:picLocks noGrp="1" noChangeAspect="1" noChangeArrowheads="1"/>
          </p:cNvPicPr>
          <p:nvPr>
            <p:ph type="body" idx="4294967295"/>
          </p:nvPr>
        </p:nvPicPr>
        <p:blipFill>
          <a:blip r:embed="rId2" cstate="print">
            <a:extLst>
              <a:ext uri="{28A0092B-C50C-407E-A947-70E740481C1C}">
                <a14:useLocalDpi xmlns:a14="http://schemas.microsoft.com/office/drawing/2010/main" val="0"/>
              </a:ext>
            </a:extLst>
          </a:blip>
          <a:srcRect/>
          <a:stretch>
            <a:fillRect/>
          </a:stretch>
        </p:blipFill>
        <p:spPr>
          <a:xfrm>
            <a:off x="574204" y="1305719"/>
            <a:ext cx="7677150"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7336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a:solidFill>
                  <a:srgbClr val="800000"/>
                </a:solidFill>
                <a:latin typeface="Times New Roman" panose="02020603050405020304" pitchFamily="18" charset="0"/>
              </a:rPr>
              <a:t>中断优先级问题的解决 </a:t>
            </a:r>
          </a:p>
          <a:p>
            <a:pPr marL="609600" indent="-609600"/>
            <a:r>
              <a:rPr lang="zh-CN" altLang="en-US" sz="2800" dirty="0"/>
              <a:t>多个中断源产生中断，</a:t>
            </a:r>
            <a:r>
              <a:rPr lang="en-US" altLang="zh-CN" sz="2800" dirty="0"/>
              <a:t>CPU</a:t>
            </a:r>
            <a:r>
              <a:rPr lang="zh-CN" altLang="en-US" sz="2800" dirty="0"/>
              <a:t>首先为谁服务？</a:t>
            </a:r>
          </a:p>
          <a:p>
            <a:pPr marL="609600" indent="-609600">
              <a:buNone/>
            </a:pPr>
            <a:r>
              <a:rPr lang="en-US" altLang="zh-CN" sz="2800" dirty="0"/>
              <a:t>	</a:t>
            </a:r>
            <a:r>
              <a:rPr lang="en-US" altLang="zh-CN" sz="2800" dirty="0" smtClean="0"/>
              <a:t>                             </a:t>
            </a:r>
            <a:r>
              <a:rPr lang="en-US" altLang="zh-CN" sz="2800" dirty="0" smtClean="0">
                <a:latin typeface="华文中宋" panose="02010600040101010101" pitchFamily="2" charset="-122"/>
              </a:rPr>
              <a:t>——</a:t>
            </a:r>
            <a:r>
              <a:rPr lang="zh-CN" altLang="en-US" sz="2800" dirty="0"/>
              <a:t>中断优先级排队问题。</a:t>
            </a:r>
            <a:endParaRPr lang="zh-CN" altLang="en-US" sz="2800" dirty="0">
              <a:latin typeface="Times New Roman" panose="02020603050405020304" pitchFamily="18" charset="0"/>
            </a:endParaRPr>
          </a:p>
          <a:p>
            <a:pPr marL="609600" indent="-609600">
              <a:lnSpc>
                <a:spcPct val="120000"/>
              </a:lnSpc>
              <a:buNone/>
            </a:pPr>
            <a:r>
              <a:rPr lang="zh-CN" altLang="en-US" dirty="0">
                <a:latin typeface="Times New Roman" panose="02020603050405020304" pitchFamily="18" charset="0"/>
              </a:rPr>
              <a:t>(1)  解决中断优先级的三种办法：</a:t>
            </a:r>
          </a:p>
          <a:p>
            <a:pPr marL="990600" lvl="1" indent="-646113">
              <a:lnSpc>
                <a:spcPct val="120000"/>
              </a:lnSpc>
            </a:pPr>
            <a:r>
              <a:rPr lang="zh-CN" altLang="en-US" dirty="0">
                <a:latin typeface="Times New Roman" panose="02020603050405020304" pitchFamily="18" charset="0"/>
              </a:rPr>
              <a:t>软件查询方式</a:t>
            </a:r>
            <a:endParaRPr lang="en-US" altLang="zh-CN" dirty="0">
              <a:latin typeface="Times New Roman" panose="02020603050405020304" pitchFamily="18" charset="0"/>
            </a:endParaRPr>
          </a:p>
          <a:p>
            <a:pPr marL="990600" lvl="1" indent="-646113">
              <a:lnSpc>
                <a:spcPct val="120000"/>
              </a:lnSpc>
            </a:pPr>
            <a:r>
              <a:rPr lang="zh-CN" altLang="en-US" dirty="0">
                <a:latin typeface="宋体" panose="02010600030101010101" pitchFamily="2" charset="-122"/>
              </a:rPr>
              <a:t>简单硬件方式——菊花链法</a:t>
            </a:r>
          </a:p>
          <a:p>
            <a:pPr marL="990600" lvl="1" indent="-646113">
              <a:lnSpc>
                <a:spcPct val="120000"/>
              </a:lnSpc>
            </a:pPr>
            <a:r>
              <a:rPr lang="zh-CN" altLang="en-US" dirty="0">
                <a:latin typeface="Times New Roman" panose="02020603050405020304" pitchFamily="18" charset="0"/>
              </a:rPr>
              <a:t>专用硬件方式</a:t>
            </a:r>
            <a:endParaRPr lang="zh-CN" altLang="en-US" dirty="0"/>
          </a:p>
        </p:txBody>
      </p:sp>
    </p:spTree>
    <p:extLst>
      <p:ext uri="{BB962C8B-B14F-4D97-AF65-F5344CB8AC3E}">
        <p14:creationId xmlns:p14="http://schemas.microsoft.com/office/powerpoint/2010/main" val="23579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dirty="0" smtClean="0"/>
              <a:t>接口</a:t>
            </a:r>
            <a:r>
              <a:rPr lang="zh-CN" altLang="en-US" dirty="0"/>
              <a:t>要解决的问题</a:t>
            </a:r>
            <a:endParaRPr lang="zh-CN" altLang="en-GB" dirty="0"/>
          </a:p>
          <a:p>
            <a:pPr lvl="1" eaLnBrk="1" fontAlgn="t" hangingPunct="1">
              <a:lnSpc>
                <a:spcPct val="120000"/>
              </a:lnSpc>
            </a:pPr>
            <a:r>
              <a:rPr lang="zh-CN" altLang="en-GB" dirty="0"/>
              <a:t>速度匹配</a:t>
            </a:r>
            <a:r>
              <a:rPr lang="en-GB" altLang="zh-CN" dirty="0"/>
              <a:t>(Buffer</a:t>
            </a:r>
            <a:r>
              <a:rPr lang="en-GB" altLang="zh-CN" dirty="0" smtClean="0"/>
              <a:t>)</a:t>
            </a:r>
            <a:r>
              <a:rPr lang="en-US" altLang="zh-CN" dirty="0" smtClean="0"/>
              <a:t>——</a:t>
            </a:r>
            <a:r>
              <a:rPr lang="zh-CN" altLang="en-US" b="1" dirty="0" smtClean="0">
                <a:latin typeface="Calibri" pitchFamily="34" charset="0"/>
              </a:rPr>
              <a:t>对</a:t>
            </a:r>
            <a:r>
              <a:rPr lang="zh-CN" altLang="en-US" b="1" dirty="0">
                <a:latin typeface="Calibri" pitchFamily="34" charset="0"/>
              </a:rPr>
              <a:t>传送数据提供缓冲，以消除计算机与外设在“定时”或数据处理速度上的差异</a:t>
            </a:r>
          </a:p>
          <a:p>
            <a:pPr lvl="1" eaLnBrk="1" fontAlgn="t" hangingPunct="1">
              <a:lnSpc>
                <a:spcPct val="120000"/>
              </a:lnSpc>
            </a:pPr>
            <a:r>
              <a:rPr lang="zh-CN" altLang="en-GB" dirty="0" smtClean="0"/>
              <a:t>信号</a:t>
            </a:r>
            <a:r>
              <a:rPr lang="zh-CN" altLang="en-GB" dirty="0"/>
              <a:t>的驱动能力</a:t>
            </a:r>
            <a:r>
              <a:rPr lang="en-GB" altLang="zh-CN" dirty="0"/>
              <a:t>(</a:t>
            </a:r>
            <a:r>
              <a:rPr lang="zh-CN" altLang="en-GB" dirty="0"/>
              <a:t>电平转换器、驱动器</a:t>
            </a:r>
            <a:r>
              <a:rPr lang="en-GB" altLang="zh-CN" dirty="0"/>
              <a:t>)</a:t>
            </a:r>
            <a:r>
              <a:rPr lang="en-US" altLang="zh-CN" dirty="0"/>
              <a:t> </a:t>
            </a:r>
          </a:p>
          <a:p>
            <a:pPr lvl="1" eaLnBrk="1" fontAlgn="t" hangingPunct="1">
              <a:lnSpc>
                <a:spcPct val="120000"/>
              </a:lnSpc>
            </a:pPr>
            <a:r>
              <a:rPr lang="zh-CN" altLang="en-GB" dirty="0"/>
              <a:t>信号形式和电平的匹配</a:t>
            </a:r>
            <a:r>
              <a:rPr lang="en-GB" altLang="zh-CN" dirty="0"/>
              <a:t>(A/D</a:t>
            </a:r>
            <a:r>
              <a:rPr lang="zh-CN" altLang="en-GB" dirty="0"/>
              <a:t>、</a:t>
            </a:r>
            <a:r>
              <a:rPr lang="en-GB" altLang="zh-CN" dirty="0"/>
              <a:t>D/A)</a:t>
            </a:r>
            <a:r>
              <a:rPr lang="zh-CN" altLang="en-US" dirty="0"/>
              <a:t> </a:t>
            </a:r>
            <a:r>
              <a:rPr lang="en-US" altLang="zh-CN" dirty="0" smtClean="0"/>
              <a:t>——</a:t>
            </a:r>
            <a:r>
              <a:rPr lang="zh-CN" altLang="en-US" dirty="0" smtClean="0"/>
              <a:t>串并转换</a:t>
            </a:r>
            <a:endParaRPr lang="zh-CN" altLang="en-US" dirty="0"/>
          </a:p>
          <a:p>
            <a:pPr lvl="1" eaLnBrk="1" fontAlgn="t" hangingPunct="1">
              <a:lnSpc>
                <a:spcPct val="120000"/>
              </a:lnSpc>
            </a:pPr>
            <a:r>
              <a:rPr lang="zh-CN" altLang="en-GB" dirty="0"/>
              <a:t>信息</a:t>
            </a:r>
            <a:r>
              <a:rPr lang="zh-CN" altLang="en-GB" dirty="0" smtClean="0"/>
              <a:t>格式 </a:t>
            </a:r>
            <a:r>
              <a:rPr lang="en-GB" altLang="zh-CN" dirty="0" smtClean="0"/>
              <a:t>(</a:t>
            </a:r>
            <a:r>
              <a:rPr lang="zh-CN" altLang="en-GB" dirty="0"/>
              <a:t>字节流、块、数据包、帧</a:t>
            </a:r>
            <a:r>
              <a:rPr lang="en-GB" altLang="zh-CN" dirty="0"/>
              <a:t>)</a:t>
            </a:r>
            <a:r>
              <a:rPr lang="en-US" altLang="zh-CN" dirty="0"/>
              <a:t> </a:t>
            </a:r>
          </a:p>
          <a:p>
            <a:pPr lvl="1" eaLnBrk="1" fontAlgn="t" hangingPunct="1">
              <a:lnSpc>
                <a:spcPct val="120000"/>
              </a:lnSpc>
            </a:pPr>
            <a:r>
              <a:rPr lang="zh-CN" altLang="en-GB" dirty="0"/>
              <a:t>时序匹配</a:t>
            </a:r>
            <a:r>
              <a:rPr lang="en-GB" altLang="zh-CN" dirty="0"/>
              <a:t>(</a:t>
            </a:r>
            <a:r>
              <a:rPr lang="zh-CN" altLang="en-GB" dirty="0"/>
              <a:t>定时关系</a:t>
            </a:r>
            <a:r>
              <a:rPr lang="en-GB" altLang="zh-CN" dirty="0"/>
              <a:t>)</a:t>
            </a:r>
          </a:p>
          <a:p>
            <a:pPr lvl="1" eaLnBrk="1" fontAlgn="t" hangingPunct="1">
              <a:lnSpc>
                <a:spcPct val="120000"/>
              </a:lnSpc>
            </a:pPr>
            <a:r>
              <a:rPr lang="zh-CN" altLang="en-GB" dirty="0"/>
              <a:t>总线隔离</a:t>
            </a:r>
            <a:r>
              <a:rPr lang="en-GB" altLang="zh-CN" dirty="0"/>
              <a:t>(</a:t>
            </a:r>
            <a:r>
              <a:rPr lang="zh-CN" altLang="en-GB" dirty="0"/>
              <a:t>三态门</a:t>
            </a:r>
            <a:r>
              <a:rPr lang="en-GB" altLang="zh-CN" dirty="0"/>
              <a:t>)</a:t>
            </a:r>
            <a:endParaRPr lang="zh-CN" altLang="en-US" dirty="0"/>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a:t>
            </a:fld>
            <a:endParaRPr lang="en-US" altLang="zh-CN" dirty="0"/>
          </a:p>
        </p:txBody>
      </p:sp>
    </p:spTree>
    <p:extLst>
      <p:ext uri="{BB962C8B-B14F-4D97-AF65-F5344CB8AC3E}">
        <p14:creationId xmlns:p14="http://schemas.microsoft.com/office/powerpoint/2010/main" val="55936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a:solidFill>
                  <a:srgbClr val="800000"/>
                </a:solidFill>
                <a:latin typeface="Times New Roman" panose="02020603050405020304" pitchFamily="18" charset="0"/>
              </a:rPr>
              <a:t>中断优先级问题的解决 </a:t>
            </a:r>
          </a:p>
          <a:p>
            <a:pPr>
              <a:lnSpc>
                <a:spcPct val="120000"/>
              </a:lnSpc>
              <a:buNone/>
            </a:pPr>
            <a:r>
              <a:rPr lang="zh-CN" altLang="en-US" dirty="0">
                <a:latin typeface="宋体" panose="02010600030101010101" pitchFamily="2" charset="-122"/>
              </a:rPr>
              <a:t>(2) 三种方法的原理</a:t>
            </a:r>
          </a:p>
          <a:p>
            <a:pPr lvl="1">
              <a:lnSpc>
                <a:spcPct val="120000"/>
              </a:lnSpc>
            </a:pPr>
            <a:r>
              <a:rPr lang="zh-CN" altLang="en-US" dirty="0">
                <a:latin typeface="Times New Roman" panose="02020603050405020304" pitchFamily="18" charset="0"/>
              </a:rPr>
              <a:t>软件查询方式： </a:t>
            </a:r>
            <a:r>
              <a:rPr lang="zh-CN" altLang="en-US" dirty="0">
                <a:latin typeface="Times New Roman" panose="02020603050405020304" pitchFamily="18" charset="0"/>
                <a:hlinkClick r:id="rId2" action="ppaction://hlinksldjump"/>
              </a:rPr>
              <a:t>利用带优先级的查询程序</a:t>
            </a:r>
            <a:endParaRPr lang="zh-CN" altLang="en-US" dirty="0">
              <a:latin typeface="Times New Roman" panose="02020603050405020304" pitchFamily="18" charset="0"/>
            </a:endParaRPr>
          </a:p>
          <a:p>
            <a:pPr lvl="2">
              <a:lnSpc>
                <a:spcPct val="120000"/>
              </a:lnSpc>
            </a:pPr>
            <a:r>
              <a:rPr lang="zh-CN" altLang="en-US" b="1" i="1" dirty="0">
                <a:solidFill>
                  <a:srgbClr val="6600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优点</a:t>
            </a:r>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lang="zh-CN" altLang="en-US" b="1" dirty="0">
                <a:effectLst>
                  <a:outerShdw blurRad="38100" dist="38100" dir="2700000" algn="tl">
                    <a:srgbClr val="C0C0C0"/>
                  </a:outerShdw>
                </a:effectLst>
                <a:latin typeface="Times New Roman" panose="02020603050405020304" pitchFamily="18" charset="0"/>
                <a:ea typeface="华文中宋" panose="02010600040101010101" pitchFamily="2" charset="-122"/>
              </a:rPr>
              <a:t>硬件电路简单；</a:t>
            </a:r>
          </a:p>
          <a:p>
            <a:pPr lvl="2">
              <a:lnSpc>
                <a:spcPct val="120000"/>
              </a:lnSpc>
            </a:pPr>
            <a:r>
              <a:rPr lang="zh-CN" altLang="en-US" b="1" i="1" dirty="0">
                <a:solidFill>
                  <a:srgbClr val="6600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缺点</a:t>
            </a:r>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lang="zh-CN" altLang="en-US" b="1" dirty="0">
                <a:effectLst>
                  <a:outerShdw blurRad="38100" dist="38100" dir="2700000" algn="tl">
                    <a:srgbClr val="C0C0C0"/>
                  </a:outerShdw>
                </a:effectLst>
                <a:latin typeface="Times New Roman" panose="02020603050405020304" pitchFamily="18" charset="0"/>
                <a:ea typeface="华文中宋" panose="02010600040101010101" pitchFamily="2" charset="-122"/>
              </a:rPr>
              <a:t>转入服务程序花费时间较长。</a:t>
            </a:r>
            <a:endParaRPr lang="en-US" altLang="zh-CN" b="1" dirty="0">
              <a:effectLst>
                <a:outerShdw blurRad="38100" dist="38100" dir="2700000" algn="tl">
                  <a:srgbClr val="C0C0C0"/>
                </a:outerShdw>
              </a:effectLst>
              <a:latin typeface="Times New Roman" panose="02020603050405020304" pitchFamily="18" charset="0"/>
              <a:ea typeface="华文中宋" panose="02010600040101010101" pitchFamily="2" charset="-122"/>
            </a:endParaRPr>
          </a:p>
          <a:p>
            <a:pPr lvl="1">
              <a:lnSpc>
                <a:spcPct val="120000"/>
              </a:lnSpc>
            </a:pPr>
            <a:r>
              <a:rPr lang="zh-CN" altLang="en-US" dirty="0">
                <a:latin typeface="宋体" panose="02010600030101010101" pitchFamily="2" charset="-122"/>
              </a:rPr>
              <a:t>简单硬件方式——菊花链法：在每个外设对应的接口上连接一个逻辑电路，这些逻辑电路构成一个菊花链。</a:t>
            </a:r>
          </a:p>
        </p:txBody>
      </p:sp>
    </p:spTree>
    <p:extLst>
      <p:ext uri="{BB962C8B-B14F-4D97-AF65-F5344CB8AC3E}">
        <p14:creationId xmlns:p14="http://schemas.microsoft.com/office/powerpoint/2010/main" val="21068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954232791"/>
              </p:ext>
            </p:extLst>
          </p:nvPr>
        </p:nvGraphicFramePr>
        <p:xfrm>
          <a:off x="2243413" y="2783775"/>
          <a:ext cx="6192837" cy="3201988"/>
        </p:xfrm>
        <a:graphic>
          <a:graphicData uri="http://schemas.openxmlformats.org/presentationml/2006/ole">
            <mc:AlternateContent xmlns:mc="http://schemas.openxmlformats.org/markup-compatibility/2006">
              <mc:Choice xmlns:v="urn:schemas-microsoft-com:vml" Requires="v">
                <p:oleObj spid="_x0000_s67597" name="BMP 图像" r:id="rId3" imgW="3943440" imgH="2038320" progId="Paint.Picture">
                  <p:embed/>
                </p:oleObj>
              </mc:Choice>
              <mc:Fallback>
                <p:oleObj name="BMP 图像" r:id="rId3" imgW="3943440" imgH="2038320" progId="Paint.Picture">
                  <p:embed/>
                  <p:pic>
                    <p:nvPicPr>
                      <p:cNvPr id="21508" name="Object 4"/>
                      <p:cNvPicPr>
                        <a:picLocks noChangeAspect="1" noChangeArrowheads="1"/>
                      </p:cNvPicPr>
                      <p:nvPr/>
                    </p:nvPicPr>
                    <p:blipFill>
                      <a:blip r:embed="rId4"/>
                      <a:srcRect/>
                      <a:stretch>
                        <a:fillRect/>
                      </a:stretch>
                    </p:blipFill>
                    <p:spPr bwMode="auto">
                      <a:xfrm>
                        <a:off x="2243413" y="2783775"/>
                        <a:ext cx="6192837" cy="320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smtClean="0">
                <a:solidFill>
                  <a:srgbClr val="800000"/>
                </a:solidFill>
                <a:latin typeface="Times New Roman" panose="02020603050405020304" pitchFamily="18" charset="0"/>
              </a:rPr>
              <a:t>中断优先级</a:t>
            </a:r>
            <a:r>
              <a:rPr lang="zh-CN" altLang="en-US" dirty="0">
                <a:solidFill>
                  <a:srgbClr val="800000"/>
                </a:solidFill>
                <a:latin typeface="Times New Roman" panose="02020603050405020304" pitchFamily="18" charset="0"/>
              </a:rPr>
              <a:t>问题的解决 </a:t>
            </a:r>
            <a:endParaRPr lang="en-US" altLang="zh-CN" dirty="0" smtClean="0">
              <a:solidFill>
                <a:srgbClr val="800000"/>
              </a:solidFill>
              <a:latin typeface="Times New Roman" panose="02020603050405020304" pitchFamily="18" charset="0"/>
            </a:endParaRPr>
          </a:p>
          <a:p>
            <a:pPr indent="0">
              <a:spcBef>
                <a:spcPts val="0"/>
              </a:spcBef>
              <a:buNone/>
            </a:pPr>
            <a:r>
              <a:rPr lang="zh-CN" altLang="en-US" dirty="0" smtClean="0">
                <a:latin typeface="Times New Roman" panose="02020603050405020304" pitchFamily="18" charset="0"/>
              </a:rPr>
              <a:t>     中断优先级菊花链及其</a:t>
            </a:r>
            <a:r>
              <a:rPr lang="zh-CN" altLang="en-US" dirty="0">
                <a:latin typeface="Times New Roman" panose="02020603050405020304" pitchFamily="18" charset="0"/>
              </a:rPr>
              <a:t>逻辑电路。接口在链中的位置决定了它们的</a:t>
            </a:r>
            <a:r>
              <a:rPr lang="zh-CN" altLang="en-US" dirty="0" smtClean="0">
                <a:latin typeface="Times New Roman" panose="02020603050405020304" pitchFamily="18" charset="0"/>
              </a:rPr>
              <a:t>优先级。</a:t>
            </a:r>
            <a:endParaRPr lang="zh-CN" altLang="en-US" dirty="0">
              <a:latin typeface="Times New Roman" panose="02020603050405020304" pitchFamily="18" charset="0"/>
            </a:endParaRPr>
          </a:p>
          <a:p>
            <a:pPr marL="609600" indent="-609600">
              <a:spcBef>
                <a:spcPts val="0"/>
              </a:spcBef>
              <a:buNone/>
            </a:pPr>
            <a:endParaRPr lang="zh-CN" altLang="en-US" dirty="0">
              <a:solidFill>
                <a:srgbClr val="800000"/>
              </a:solidFill>
              <a:latin typeface="Times New Roman" panose="02020603050405020304" pitchFamily="18" charset="0"/>
            </a:endParaRPr>
          </a:p>
        </p:txBody>
      </p:sp>
    </p:spTree>
    <p:extLst>
      <p:ext uri="{BB962C8B-B14F-4D97-AF65-F5344CB8AC3E}">
        <p14:creationId xmlns:p14="http://schemas.microsoft.com/office/powerpoint/2010/main" val="39068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smtClean="0">
                <a:solidFill>
                  <a:srgbClr val="800000"/>
                </a:solidFill>
                <a:latin typeface="Times New Roman" panose="02020603050405020304" pitchFamily="18" charset="0"/>
              </a:rPr>
              <a:t>中断优先级</a:t>
            </a:r>
            <a:r>
              <a:rPr lang="zh-CN" altLang="en-US" dirty="0">
                <a:solidFill>
                  <a:srgbClr val="800000"/>
                </a:solidFill>
                <a:latin typeface="Times New Roman" panose="02020603050405020304" pitchFamily="18" charset="0"/>
              </a:rPr>
              <a:t>问题的解决 </a:t>
            </a:r>
            <a:endParaRPr lang="en-US" altLang="zh-CN" dirty="0" smtClean="0">
              <a:solidFill>
                <a:srgbClr val="800000"/>
              </a:solidFill>
              <a:latin typeface="Times New Roman" panose="02020603050405020304" pitchFamily="18" charset="0"/>
            </a:endParaRPr>
          </a:p>
          <a:p>
            <a:pPr indent="0">
              <a:spcBef>
                <a:spcPts val="0"/>
              </a:spcBef>
              <a:buNone/>
            </a:pPr>
            <a:r>
              <a:rPr lang="zh-CN" altLang="en-US" dirty="0">
                <a:latin typeface="Times New Roman" panose="02020603050405020304" pitchFamily="18" charset="0"/>
              </a:rPr>
              <a:t>菊花链逻辑电路线路图 </a:t>
            </a:r>
            <a:endParaRPr lang="zh-CN" altLang="en-US" dirty="0">
              <a:solidFill>
                <a:srgbClr val="800000"/>
              </a:solidFill>
              <a:latin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095951994"/>
              </p:ext>
            </p:extLst>
          </p:nvPr>
        </p:nvGraphicFramePr>
        <p:xfrm>
          <a:off x="2123728" y="2537713"/>
          <a:ext cx="5030787" cy="3448050"/>
        </p:xfrm>
        <a:graphic>
          <a:graphicData uri="http://schemas.openxmlformats.org/presentationml/2006/ole">
            <mc:AlternateContent xmlns:mc="http://schemas.openxmlformats.org/markup-compatibility/2006">
              <mc:Choice xmlns:v="urn:schemas-microsoft-com:vml" Requires="v">
                <p:oleObj spid="_x0000_s68621" name="BMP 图像" r:id="rId3" imgW="2695680" imgH="1847880" progId="Paint.Picture">
                  <p:embed/>
                </p:oleObj>
              </mc:Choice>
              <mc:Fallback>
                <p:oleObj name="BMP 图像" r:id="rId3" imgW="2695680" imgH="1847880" progId="Paint.Picture">
                  <p:embed/>
                  <p:pic>
                    <p:nvPicPr>
                      <p:cNvPr id="22532" name="Object 4"/>
                      <p:cNvPicPr>
                        <a:picLocks noChangeAspect="1" noChangeArrowheads="1"/>
                      </p:cNvPicPr>
                      <p:nvPr/>
                    </p:nvPicPr>
                    <p:blipFill>
                      <a:blip r:embed="rId4"/>
                      <a:srcRect/>
                      <a:stretch>
                        <a:fillRect/>
                      </a:stretch>
                    </p:blipFill>
                    <p:spPr bwMode="auto">
                      <a:xfrm>
                        <a:off x="2123728" y="2537713"/>
                        <a:ext cx="5030787"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958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buClr>
                <a:schemeClr val="tx2"/>
              </a:buClr>
              <a:buSzPct val="65000"/>
            </a:pPr>
            <a:r>
              <a:rPr lang="zh-CN" altLang="en-US" sz="2800" b="0" dirty="0">
                <a:solidFill>
                  <a:srgbClr val="C00000"/>
                </a:solidFill>
              </a:rPr>
              <a:t>专用硬件方式：可编程中断控制器</a:t>
            </a:r>
          </a:p>
        </p:txBody>
      </p:sp>
      <p:grpSp>
        <p:nvGrpSpPr>
          <p:cNvPr id="2" name="组合 1"/>
          <p:cNvGrpSpPr/>
          <p:nvPr/>
        </p:nvGrpSpPr>
        <p:grpSpPr>
          <a:xfrm>
            <a:off x="683568" y="1219224"/>
            <a:ext cx="7632848" cy="5162103"/>
            <a:chOff x="1480666" y="1219225"/>
            <a:chExt cx="5822950" cy="4565650"/>
          </a:xfrm>
        </p:grpSpPr>
        <p:grpSp>
          <p:nvGrpSpPr>
            <p:cNvPr id="23561" name="Group 9"/>
            <p:cNvGrpSpPr>
              <a:grpSpLocks/>
            </p:cNvGrpSpPr>
            <p:nvPr/>
          </p:nvGrpSpPr>
          <p:grpSpPr bwMode="auto">
            <a:xfrm>
              <a:off x="1480666" y="1219225"/>
              <a:ext cx="5822950" cy="4565650"/>
              <a:chOff x="1435" y="1008"/>
              <a:chExt cx="3668" cy="2876"/>
            </a:xfrm>
          </p:grpSpPr>
          <p:pic>
            <p:nvPicPr>
              <p:cNvPr id="23556" name="Picture 4" descr="wx1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3" y="1008"/>
                <a:ext cx="3360" cy="2876"/>
              </a:xfrm>
              <a:prstGeom prst="rect">
                <a:avLst/>
              </a:prstGeom>
              <a:noFill/>
              <a:extLst>
                <a:ext uri="{909E8E84-426E-40DD-AFC4-6F175D3DCCD1}">
                  <a14:hiddenFill xmlns:a14="http://schemas.microsoft.com/office/drawing/2010/main">
                    <a:solidFill>
                      <a:srgbClr val="FFFFFF"/>
                    </a:solidFill>
                  </a14:hiddenFill>
                </a:ext>
              </a:extLst>
            </p:spPr>
          </p:pic>
          <p:sp>
            <p:nvSpPr>
              <p:cNvPr id="23559" name="Text Box 7"/>
              <p:cNvSpPr txBox="1">
                <a:spLocks noChangeArrowheads="1"/>
              </p:cNvSpPr>
              <p:nvPr/>
            </p:nvSpPr>
            <p:spPr bwMode="auto">
              <a:xfrm>
                <a:off x="1435" y="1138"/>
                <a:ext cx="308"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800000"/>
                    </a:solidFill>
                    <a:effectLst>
                      <a:outerShdw blurRad="38100" dist="38100" dir="2700000" algn="tl">
                        <a:srgbClr val="C0C0C0"/>
                      </a:outerShdw>
                    </a:effectLst>
                  </a:rPr>
                  <a:t>典</a:t>
                </a:r>
              </a:p>
              <a:p>
                <a:r>
                  <a:rPr lang="zh-CN" altLang="en-US" sz="2400" b="1" dirty="0">
                    <a:solidFill>
                      <a:srgbClr val="800000"/>
                    </a:solidFill>
                    <a:effectLst>
                      <a:outerShdw blurRad="38100" dist="38100" dir="2700000" algn="tl">
                        <a:srgbClr val="C0C0C0"/>
                      </a:outerShdw>
                    </a:effectLst>
                  </a:rPr>
                  <a:t>型</a:t>
                </a:r>
              </a:p>
              <a:p>
                <a:r>
                  <a:rPr lang="zh-CN" altLang="en-US" sz="2400" b="1" dirty="0">
                    <a:solidFill>
                      <a:srgbClr val="800000"/>
                    </a:solidFill>
                    <a:effectLst>
                      <a:outerShdw blurRad="38100" dist="38100" dir="2700000" algn="tl">
                        <a:srgbClr val="C0C0C0"/>
                      </a:outerShdw>
                    </a:effectLst>
                  </a:rPr>
                  <a:t>的</a:t>
                </a:r>
              </a:p>
              <a:p>
                <a:r>
                  <a:rPr lang="zh-CN" altLang="en-US" sz="2400" b="1" dirty="0">
                    <a:solidFill>
                      <a:srgbClr val="800000"/>
                    </a:solidFill>
                    <a:effectLst>
                      <a:outerShdw blurRad="38100" dist="38100" dir="2700000" algn="tl">
                        <a:srgbClr val="C0C0C0"/>
                      </a:outerShdw>
                    </a:effectLst>
                  </a:rPr>
                  <a:t>可</a:t>
                </a:r>
              </a:p>
              <a:p>
                <a:r>
                  <a:rPr lang="zh-CN" altLang="en-US" sz="2400" b="1" dirty="0">
                    <a:solidFill>
                      <a:srgbClr val="800000"/>
                    </a:solidFill>
                    <a:effectLst>
                      <a:outerShdw blurRad="38100" dist="38100" dir="2700000" algn="tl">
                        <a:srgbClr val="C0C0C0"/>
                      </a:outerShdw>
                    </a:effectLst>
                  </a:rPr>
                  <a:t>编</a:t>
                </a:r>
              </a:p>
              <a:p>
                <a:r>
                  <a:rPr lang="zh-CN" altLang="en-US" sz="2400" b="1" dirty="0">
                    <a:solidFill>
                      <a:srgbClr val="800000"/>
                    </a:solidFill>
                    <a:effectLst>
                      <a:outerShdw blurRad="38100" dist="38100" dir="2700000" algn="tl">
                        <a:srgbClr val="C0C0C0"/>
                      </a:outerShdw>
                    </a:effectLst>
                  </a:rPr>
                  <a:t>程</a:t>
                </a:r>
              </a:p>
              <a:p>
                <a:r>
                  <a:rPr lang="zh-CN" altLang="en-US" sz="2400" b="1" dirty="0">
                    <a:solidFill>
                      <a:srgbClr val="800000"/>
                    </a:solidFill>
                    <a:effectLst>
                      <a:outerShdw blurRad="38100" dist="38100" dir="2700000" algn="tl">
                        <a:srgbClr val="C0C0C0"/>
                      </a:outerShdw>
                    </a:effectLst>
                  </a:rPr>
                  <a:t>中</a:t>
                </a:r>
              </a:p>
              <a:p>
                <a:r>
                  <a:rPr lang="zh-CN" altLang="en-US" sz="2400" b="1" dirty="0">
                    <a:solidFill>
                      <a:srgbClr val="800000"/>
                    </a:solidFill>
                    <a:effectLst>
                      <a:outerShdw blurRad="38100" dist="38100" dir="2700000" algn="tl">
                        <a:srgbClr val="C0C0C0"/>
                      </a:outerShdw>
                    </a:effectLst>
                  </a:rPr>
                  <a:t>断</a:t>
                </a:r>
              </a:p>
              <a:p>
                <a:r>
                  <a:rPr lang="zh-CN" altLang="en-US" sz="2400" b="1" dirty="0">
                    <a:solidFill>
                      <a:srgbClr val="800000"/>
                    </a:solidFill>
                    <a:effectLst>
                      <a:outerShdw blurRad="38100" dist="38100" dir="2700000" algn="tl">
                        <a:srgbClr val="C0C0C0"/>
                      </a:outerShdw>
                    </a:effectLst>
                  </a:rPr>
                  <a:t>控</a:t>
                </a:r>
              </a:p>
              <a:p>
                <a:r>
                  <a:rPr lang="zh-CN" altLang="en-US" sz="2400" b="1" dirty="0">
                    <a:solidFill>
                      <a:srgbClr val="800000"/>
                    </a:solidFill>
                    <a:effectLst>
                      <a:outerShdw blurRad="38100" dist="38100" dir="2700000" algn="tl">
                        <a:srgbClr val="C0C0C0"/>
                      </a:outerShdw>
                    </a:effectLst>
                  </a:rPr>
                  <a:t>制</a:t>
                </a:r>
              </a:p>
              <a:p>
                <a:r>
                  <a:rPr lang="zh-CN" altLang="en-US" sz="2400" b="1" dirty="0">
                    <a:solidFill>
                      <a:srgbClr val="800000"/>
                    </a:solidFill>
                    <a:effectLst>
                      <a:outerShdw blurRad="38100" dist="38100" dir="2700000" algn="tl">
                        <a:srgbClr val="C0C0C0"/>
                      </a:outerShdw>
                    </a:effectLst>
                  </a:rPr>
                  <a:t>器</a:t>
                </a:r>
              </a:p>
            </p:txBody>
          </p:sp>
        </p:grpSp>
        <p:sp>
          <p:nvSpPr>
            <p:cNvPr id="23562" name="Rectangle 10"/>
            <p:cNvSpPr>
              <a:spLocks noChangeArrowheads="1"/>
            </p:cNvSpPr>
            <p:nvPr/>
          </p:nvSpPr>
          <p:spPr bwMode="auto">
            <a:xfrm>
              <a:off x="5646267" y="3984650"/>
              <a:ext cx="504825"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Rectangle 11"/>
            <p:cNvSpPr>
              <a:spLocks noChangeArrowheads="1"/>
            </p:cNvSpPr>
            <p:nvPr/>
          </p:nvSpPr>
          <p:spPr bwMode="auto">
            <a:xfrm>
              <a:off x="4279429" y="3984650"/>
              <a:ext cx="1223963"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Rectangle 12"/>
            <p:cNvSpPr>
              <a:spLocks noChangeArrowheads="1"/>
            </p:cNvSpPr>
            <p:nvPr/>
          </p:nvSpPr>
          <p:spPr bwMode="auto">
            <a:xfrm>
              <a:off x="3703166" y="3984649"/>
              <a:ext cx="503485"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Rectangle 13"/>
            <p:cNvSpPr>
              <a:spLocks noChangeArrowheads="1"/>
            </p:cNvSpPr>
            <p:nvPr/>
          </p:nvSpPr>
          <p:spPr bwMode="auto">
            <a:xfrm>
              <a:off x="3630142" y="3479825"/>
              <a:ext cx="1944687" cy="21590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Rectangle 14"/>
            <p:cNvSpPr>
              <a:spLocks noChangeArrowheads="1"/>
            </p:cNvSpPr>
            <p:nvPr/>
          </p:nvSpPr>
          <p:spPr bwMode="auto">
            <a:xfrm>
              <a:off x="4134967" y="5280050"/>
              <a:ext cx="1511300" cy="2889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53585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b="1" dirty="0" smtClean="0"/>
          </a:p>
          <a:p>
            <a:pPr indent="0">
              <a:lnSpc>
                <a:spcPct val="120000"/>
              </a:lnSpc>
              <a:buNone/>
            </a:pPr>
            <a:r>
              <a:rPr lang="zh-CN" altLang="en-US" b="1" dirty="0" smtClean="0"/>
              <a:t>中断程序示例：</a:t>
            </a:r>
            <a:r>
              <a:rPr lang="zh-CN" altLang="en-US" dirty="0" smtClean="0"/>
              <a:t>在</a:t>
            </a:r>
            <a:r>
              <a:rPr lang="en-US" altLang="zh-CN" dirty="0" err="1" smtClean="0"/>
              <a:t>EMU8086</a:t>
            </a:r>
            <a:r>
              <a:rPr lang="zh-CN" altLang="en-US" dirty="0" smtClean="0"/>
              <a:t>仿真环境中，编写程序，实现对中断函数的调用。编写的中断子程序的中断类项码设置为</a:t>
            </a:r>
            <a:r>
              <a:rPr lang="en-US" altLang="zh-CN" dirty="0" err="1" smtClean="0"/>
              <a:t>40H</a:t>
            </a:r>
            <a:r>
              <a:rPr lang="zh-CN" altLang="en-US" dirty="0"/>
              <a:t>。</a:t>
            </a:r>
          </a:p>
          <a:p>
            <a:pPr indent="0">
              <a:lnSpc>
                <a:spcPct val="120000"/>
              </a:lnSpc>
              <a:buNone/>
            </a:pPr>
            <a:endParaRPr lang="en-US" altLang="zh-CN" dirty="0" smtClean="0"/>
          </a:p>
        </p:txBody>
      </p:sp>
    </p:spTree>
    <p:extLst>
      <p:ext uri="{BB962C8B-B14F-4D97-AF65-F5344CB8AC3E}">
        <p14:creationId xmlns:p14="http://schemas.microsoft.com/office/powerpoint/2010/main" val="29185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65</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pPr marL="609600" indent="-609600"/>
            <a:r>
              <a:rPr lang="zh-CN" altLang="en-US" dirty="0" smtClean="0"/>
              <a:t>前面两种</a:t>
            </a:r>
            <a:r>
              <a:rPr lang="en-US" altLang="zh-CN" dirty="0"/>
              <a:t>I/O</a:t>
            </a:r>
            <a:r>
              <a:rPr lang="zh-CN" altLang="en-US" dirty="0"/>
              <a:t>方式都需要</a:t>
            </a:r>
            <a:r>
              <a:rPr lang="en-US" altLang="zh-CN" dirty="0"/>
              <a:t>CPU</a:t>
            </a:r>
            <a:r>
              <a:rPr lang="zh-CN" altLang="en-US" dirty="0"/>
              <a:t>作为中介：</a:t>
            </a:r>
          </a:p>
          <a:p>
            <a:pPr marL="609600" indent="-609600">
              <a:buNone/>
            </a:pPr>
            <a:r>
              <a:rPr lang="zh-CN" altLang="en-US" dirty="0"/>
              <a:t>	       </a:t>
            </a:r>
            <a:r>
              <a:rPr lang="zh-CN" altLang="en-US" dirty="0">
                <a:solidFill>
                  <a:srgbClr val="0000FF"/>
                </a:solidFill>
              </a:rPr>
              <a:t>外设</a:t>
            </a:r>
            <a:r>
              <a:rPr lang="en-US" altLang="zh-CN" dirty="0"/>
              <a:t>    CPU   </a:t>
            </a:r>
            <a:r>
              <a:rPr lang="zh-CN" altLang="en-US" dirty="0">
                <a:solidFill>
                  <a:srgbClr val="0000FF"/>
                </a:solidFill>
              </a:rPr>
              <a:t>内存</a:t>
            </a:r>
          </a:p>
          <a:p>
            <a:pPr marL="609600" indent="-609600">
              <a:spcBef>
                <a:spcPts val="0"/>
              </a:spcBef>
              <a:buNone/>
            </a:pPr>
            <a:r>
              <a:rPr lang="en-US" altLang="zh-CN" dirty="0" smtClean="0">
                <a:solidFill>
                  <a:srgbClr val="0000FF"/>
                </a:solidFill>
              </a:rPr>
              <a:t>1</a:t>
            </a:r>
            <a:r>
              <a:rPr lang="zh-CN" altLang="en-US" dirty="0">
                <a:solidFill>
                  <a:srgbClr val="0000FF"/>
                </a:solidFill>
              </a:rPr>
              <a:t>）</a:t>
            </a:r>
            <a:r>
              <a:rPr lang="zh-CN" altLang="en-US" dirty="0">
                <a:solidFill>
                  <a:srgbClr val="660066"/>
                </a:solidFill>
              </a:rPr>
              <a:t>软件</a:t>
            </a:r>
            <a:r>
              <a:rPr lang="zh-CN" altLang="en-US" dirty="0">
                <a:solidFill>
                  <a:srgbClr val="0000FF"/>
                </a:solidFill>
              </a:rPr>
              <a:t>：外设与内存之间的数据传送是通过</a:t>
            </a:r>
            <a:r>
              <a:rPr lang="en-US" altLang="zh-CN" dirty="0">
                <a:solidFill>
                  <a:srgbClr val="0000FF"/>
                </a:solidFill>
              </a:rPr>
              <a:t>CPU</a:t>
            </a:r>
            <a:r>
              <a:rPr lang="zh-CN" altLang="en-US" dirty="0">
                <a:solidFill>
                  <a:srgbClr val="0000FF"/>
                </a:solidFill>
              </a:rPr>
              <a:t>执行程序来完成的（</a:t>
            </a:r>
            <a:r>
              <a:rPr lang="en-US" altLang="zh-CN" dirty="0" err="1">
                <a:solidFill>
                  <a:srgbClr val="0000FF"/>
                </a:solidFill>
              </a:rPr>
              <a:t>PIO</a:t>
            </a:r>
            <a:r>
              <a:rPr lang="zh-CN" altLang="en-US" dirty="0">
                <a:solidFill>
                  <a:srgbClr val="0000FF"/>
                </a:solidFill>
              </a:rPr>
              <a:t>方式）；</a:t>
            </a:r>
          </a:p>
          <a:p>
            <a:pPr marL="609600" indent="-609600">
              <a:spcBef>
                <a:spcPts val="0"/>
              </a:spcBef>
              <a:buNone/>
            </a:pPr>
            <a:r>
              <a:rPr lang="en-US" altLang="zh-CN" dirty="0" smtClean="0">
                <a:solidFill>
                  <a:srgbClr val="0000FF"/>
                </a:solidFill>
              </a:rPr>
              <a:t>2</a:t>
            </a:r>
            <a:r>
              <a:rPr lang="zh-CN" altLang="en-US" dirty="0">
                <a:solidFill>
                  <a:srgbClr val="0000FF"/>
                </a:solidFill>
              </a:rPr>
              <a:t>）</a:t>
            </a:r>
            <a:r>
              <a:rPr lang="zh-CN" altLang="en-US" dirty="0">
                <a:solidFill>
                  <a:srgbClr val="660066"/>
                </a:solidFill>
              </a:rPr>
              <a:t>硬件</a:t>
            </a:r>
            <a:r>
              <a:rPr lang="zh-CN" altLang="en-US" dirty="0">
                <a:solidFill>
                  <a:srgbClr val="0000FF"/>
                </a:solidFill>
              </a:rPr>
              <a:t>：</a:t>
            </a:r>
            <a:r>
              <a:rPr lang="en-US" altLang="zh-CN" dirty="0">
                <a:solidFill>
                  <a:srgbClr val="0000FF"/>
                </a:solidFill>
              </a:rPr>
              <a:t>I/O</a:t>
            </a:r>
            <a:r>
              <a:rPr lang="zh-CN" altLang="en-US" dirty="0">
                <a:solidFill>
                  <a:srgbClr val="0000FF"/>
                </a:solidFill>
              </a:rPr>
              <a:t>接口和存储器的读写控制信号、地址信号都是由</a:t>
            </a:r>
            <a:r>
              <a:rPr lang="en-US" altLang="zh-CN" dirty="0">
                <a:solidFill>
                  <a:srgbClr val="0000FF"/>
                </a:solidFill>
              </a:rPr>
              <a:t>CPU</a:t>
            </a:r>
            <a:r>
              <a:rPr lang="zh-CN" altLang="en-US" dirty="0">
                <a:solidFill>
                  <a:srgbClr val="0000FF"/>
                </a:solidFill>
              </a:rPr>
              <a:t>发出的（总线由</a:t>
            </a:r>
            <a:r>
              <a:rPr lang="en-US" altLang="zh-CN" dirty="0">
                <a:solidFill>
                  <a:srgbClr val="0000FF"/>
                </a:solidFill>
              </a:rPr>
              <a:t>CPU</a:t>
            </a:r>
            <a:r>
              <a:rPr lang="zh-CN" altLang="en-US" dirty="0">
                <a:solidFill>
                  <a:srgbClr val="0000FF"/>
                </a:solidFill>
              </a:rPr>
              <a:t>控制）。</a:t>
            </a:r>
          </a:p>
          <a:p>
            <a:pPr marL="609600" indent="-609600">
              <a:spcBef>
                <a:spcPts val="0"/>
              </a:spcBef>
            </a:pPr>
            <a:r>
              <a:rPr lang="zh-CN" altLang="en-US" dirty="0"/>
              <a:t>缺点：程序的执行速度限定了传送的最大速度（约为几十</a:t>
            </a:r>
            <a:r>
              <a:rPr lang="en-US" altLang="zh-CN" dirty="0"/>
              <a:t>KB/</a:t>
            </a:r>
            <a:r>
              <a:rPr lang="zh-CN" altLang="en-US" dirty="0"/>
              <a:t>秒）</a:t>
            </a:r>
            <a:r>
              <a:rPr lang="en-US" altLang="zh-CN" dirty="0">
                <a:latin typeface="华文中宋" panose="02010600040101010101" pitchFamily="2" charset="-122"/>
              </a:rPr>
              <a:t>—</a:t>
            </a:r>
            <a:r>
              <a:rPr lang="zh-CN" altLang="en-US" dirty="0">
                <a:solidFill>
                  <a:srgbClr val="660066"/>
                </a:solidFill>
              </a:rPr>
              <a:t>解决：</a:t>
            </a:r>
            <a:r>
              <a:rPr lang="en-US" altLang="zh-CN" dirty="0">
                <a:solidFill>
                  <a:srgbClr val="660066"/>
                </a:solidFill>
              </a:rPr>
              <a:t>DMA</a:t>
            </a:r>
            <a:r>
              <a:rPr lang="zh-CN" altLang="en-US" dirty="0">
                <a:solidFill>
                  <a:srgbClr val="660066"/>
                </a:solidFill>
              </a:rPr>
              <a:t>传输</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5" name="Line 4"/>
          <p:cNvSpPr>
            <a:spLocks noChangeShapeType="1"/>
          </p:cNvSpPr>
          <p:nvPr/>
        </p:nvSpPr>
        <p:spPr bwMode="auto">
          <a:xfrm>
            <a:off x="3275856" y="2564904"/>
            <a:ext cx="360363"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1760" y="2564904"/>
            <a:ext cx="360363"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322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r>
              <a:rPr lang="en-US" altLang="zh-CN" dirty="0"/>
              <a:t>DMA</a:t>
            </a:r>
            <a:r>
              <a:rPr lang="zh-CN" altLang="en-US" dirty="0"/>
              <a:t>传输</a:t>
            </a:r>
            <a:r>
              <a:rPr lang="en-US" altLang="zh-CN" dirty="0"/>
              <a:t>:</a:t>
            </a:r>
          </a:p>
          <a:p>
            <a:pPr>
              <a:buNone/>
            </a:pPr>
            <a:r>
              <a:rPr lang="zh-CN" altLang="en-US" dirty="0"/>
              <a:t>	      </a:t>
            </a:r>
            <a:r>
              <a:rPr lang="zh-CN" altLang="en-US" sz="2800" dirty="0">
                <a:solidFill>
                  <a:srgbClr val="0000FF"/>
                </a:solidFill>
              </a:rPr>
              <a:t>外设</a:t>
            </a:r>
            <a:r>
              <a:rPr lang="en-US" altLang="zh-CN" sz="2800" dirty="0"/>
              <a:t>              </a:t>
            </a:r>
            <a:r>
              <a:rPr lang="zh-CN" altLang="en-US" sz="2800" dirty="0">
                <a:solidFill>
                  <a:srgbClr val="0000FF"/>
                </a:solidFill>
              </a:rPr>
              <a:t>内存</a:t>
            </a:r>
            <a:endParaRPr lang="en-US" altLang="zh-CN" sz="2800" dirty="0"/>
          </a:p>
          <a:p>
            <a:pPr lvl="1"/>
            <a:r>
              <a:rPr lang="zh-CN" altLang="en-GB" dirty="0"/>
              <a:t>外设直接与存储器进行数据交换</a:t>
            </a:r>
            <a:r>
              <a:rPr lang="zh-CN" altLang="en-US" dirty="0"/>
              <a:t> ，</a:t>
            </a:r>
            <a:r>
              <a:rPr lang="en-US" altLang="zh-CN" dirty="0"/>
              <a:t>CPU</a:t>
            </a:r>
            <a:r>
              <a:rPr lang="zh-CN" altLang="en-US" dirty="0"/>
              <a:t>不再担当数据传输的中介者；</a:t>
            </a:r>
          </a:p>
          <a:p>
            <a:pPr lvl="1"/>
            <a:r>
              <a:rPr lang="zh-CN" altLang="en-US" dirty="0"/>
              <a:t>数据的传输速度基本上取决于外设和存储器的速度</a:t>
            </a:r>
            <a:r>
              <a:rPr lang="zh-CN" altLang="en-US" dirty="0" smtClean="0"/>
              <a:t>；</a:t>
            </a:r>
            <a:endParaRPr lang="zh-CN" altLang="en-US" dirty="0"/>
          </a:p>
        </p:txBody>
      </p:sp>
      <p:sp>
        <p:nvSpPr>
          <p:cNvPr id="7" name="Line 4"/>
          <p:cNvSpPr>
            <a:spLocks noChangeShapeType="1"/>
          </p:cNvSpPr>
          <p:nvPr/>
        </p:nvSpPr>
        <p:spPr bwMode="auto">
          <a:xfrm>
            <a:off x="2699792" y="2636912"/>
            <a:ext cx="1368425"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14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r>
              <a:rPr lang="en-US" altLang="zh-CN" dirty="0"/>
              <a:t>DMA</a:t>
            </a:r>
            <a:r>
              <a:rPr lang="zh-CN" altLang="en-US" dirty="0"/>
              <a:t>传输</a:t>
            </a:r>
            <a:r>
              <a:rPr lang="en-US" altLang="zh-CN" dirty="0"/>
              <a:t>:</a:t>
            </a:r>
          </a:p>
          <a:p>
            <a:pPr>
              <a:spcBef>
                <a:spcPts val="0"/>
              </a:spcBef>
              <a:buNone/>
            </a:pPr>
            <a:r>
              <a:rPr lang="zh-CN" altLang="en-US" dirty="0"/>
              <a:t>	      </a:t>
            </a:r>
            <a:r>
              <a:rPr lang="zh-CN" altLang="en-US" sz="2800" dirty="0">
                <a:solidFill>
                  <a:srgbClr val="0000FF"/>
                </a:solidFill>
              </a:rPr>
              <a:t>外设</a:t>
            </a:r>
            <a:r>
              <a:rPr lang="en-US" altLang="zh-CN" sz="2800" dirty="0"/>
              <a:t>              </a:t>
            </a:r>
            <a:r>
              <a:rPr lang="zh-CN" altLang="en-US" sz="2800" dirty="0">
                <a:solidFill>
                  <a:srgbClr val="0000FF"/>
                </a:solidFill>
              </a:rPr>
              <a:t>内存</a:t>
            </a:r>
            <a:endParaRPr lang="en-US" altLang="zh-CN" sz="2800" dirty="0"/>
          </a:p>
          <a:p>
            <a:pPr lvl="1"/>
            <a:r>
              <a:rPr lang="zh-CN" altLang="en-US" dirty="0" smtClean="0"/>
              <a:t>总线</a:t>
            </a:r>
            <a:r>
              <a:rPr lang="zh-CN" altLang="en-US" dirty="0"/>
              <a:t>由</a:t>
            </a:r>
            <a:r>
              <a:rPr lang="en-US" altLang="zh-CN" dirty="0"/>
              <a:t>DMA</a:t>
            </a:r>
            <a:r>
              <a:rPr lang="zh-CN" altLang="en-US" dirty="0"/>
              <a:t>控制器（</a:t>
            </a:r>
            <a:r>
              <a:rPr lang="en-US" altLang="zh-CN" dirty="0"/>
              <a:t>DMAC</a:t>
            </a:r>
            <a:r>
              <a:rPr lang="zh-CN" altLang="en-US" dirty="0"/>
              <a:t>）进行控制（</a:t>
            </a:r>
            <a:r>
              <a:rPr lang="en-US" altLang="zh-CN" dirty="0"/>
              <a:t>CPU</a:t>
            </a:r>
            <a:r>
              <a:rPr lang="zh-CN" altLang="en-US" dirty="0"/>
              <a:t>要放弃总线控制权），内存</a:t>
            </a:r>
            <a:r>
              <a:rPr lang="en-US" altLang="zh-CN" dirty="0"/>
              <a:t>/</a:t>
            </a:r>
            <a:r>
              <a:rPr lang="zh-CN" altLang="en-US" dirty="0"/>
              <a:t>外设的地址和读写控制信号均由</a:t>
            </a:r>
            <a:r>
              <a:rPr lang="en-US" altLang="zh-CN" dirty="0"/>
              <a:t>DMAC</a:t>
            </a:r>
            <a:r>
              <a:rPr lang="zh-CN" altLang="en-US" dirty="0"/>
              <a:t>提供。</a:t>
            </a:r>
          </a:p>
          <a:p>
            <a:pPr lvl="1"/>
            <a:r>
              <a:rPr lang="zh-CN" altLang="en-US" dirty="0"/>
              <a:t>优点</a:t>
            </a:r>
            <a:r>
              <a:rPr lang="zh-CN" altLang="en-US" dirty="0">
                <a:solidFill>
                  <a:srgbClr val="FF0000"/>
                </a:solidFill>
              </a:rPr>
              <a:t>：</a:t>
            </a:r>
            <a:r>
              <a:rPr lang="zh-CN" altLang="en-US" dirty="0"/>
              <a:t>数据传输</a:t>
            </a:r>
            <a:r>
              <a:rPr lang="zh-CN" altLang="en-GB" dirty="0"/>
              <a:t>由</a:t>
            </a:r>
            <a:r>
              <a:rPr lang="en-GB" altLang="zh-CN" dirty="0"/>
              <a:t>DMA</a:t>
            </a:r>
            <a:r>
              <a:rPr lang="zh-CN" altLang="en-GB" dirty="0"/>
              <a:t>硬件来控制，数据</a:t>
            </a:r>
            <a:r>
              <a:rPr lang="zh-CN" altLang="en-US" dirty="0"/>
              <a:t>直接在内存和外设之间交换，可以达到很高的传输速率（可达几</a:t>
            </a:r>
            <a:r>
              <a:rPr lang="en-US" altLang="zh-CN" dirty="0"/>
              <a:t>MB/</a:t>
            </a:r>
            <a:r>
              <a:rPr lang="zh-CN" altLang="en-US" dirty="0"/>
              <a:t>秒）</a:t>
            </a:r>
          </a:p>
        </p:txBody>
      </p:sp>
      <p:sp>
        <p:nvSpPr>
          <p:cNvPr id="7" name="Line 4"/>
          <p:cNvSpPr>
            <a:spLocks noChangeShapeType="1"/>
          </p:cNvSpPr>
          <p:nvPr/>
        </p:nvSpPr>
        <p:spPr bwMode="auto">
          <a:xfrm>
            <a:off x="2699792" y="2564904"/>
            <a:ext cx="1368425"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09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r>
              <a:rPr lang="zh-CN" altLang="en-US" dirty="0"/>
              <a:t>	</a:t>
            </a:r>
            <a:r>
              <a:rPr lang="en-US" altLang="zh-CN" dirty="0"/>
              <a:t>DMA</a:t>
            </a:r>
            <a:r>
              <a:rPr lang="zh-CN" altLang="en-US" dirty="0"/>
              <a:t>的三种传输方式</a:t>
            </a:r>
            <a:r>
              <a:rPr lang="en-US" altLang="zh-CN" dirty="0"/>
              <a:t>:</a:t>
            </a:r>
          </a:p>
          <a:p>
            <a:pPr lvl="1"/>
            <a:r>
              <a:rPr lang="zh-CN" altLang="en-US" dirty="0"/>
              <a:t>连续传送（块传送</a:t>
            </a:r>
            <a:r>
              <a:rPr lang="zh-CN" altLang="en-US" dirty="0" smtClean="0"/>
              <a:t>）：</a:t>
            </a:r>
            <a:r>
              <a:rPr lang="en-US" altLang="zh-CN" dirty="0" smtClean="0">
                <a:effectLst>
                  <a:outerShdw blurRad="38100" dist="38100" dir="2700000" algn="tl">
                    <a:srgbClr val="C0C0C0"/>
                  </a:outerShdw>
                </a:effectLst>
              </a:rPr>
              <a:t>DMAC</a:t>
            </a:r>
            <a:r>
              <a:rPr lang="zh-CN" altLang="en-US" dirty="0">
                <a:effectLst>
                  <a:outerShdw blurRad="38100" dist="38100" dir="2700000" algn="tl">
                    <a:srgbClr val="C0C0C0"/>
                  </a:outerShdw>
                </a:effectLst>
              </a:rPr>
              <a:t>申请到总线后，将一块数据传送完后才释放总线。</a:t>
            </a:r>
          </a:p>
          <a:p>
            <a:pPr lvl="1"/>
            <a:r>
              <a:rPr lang="zh-CN" altLang="en-US" dirty="0"/>
              <a:t>单次传送（每次传送一个字节</a:t>
            </a:r>
            <a:r>
              <a:rPr lang="zh-CN" altLang="en-US" dirty="0" smtClean="0"/>
              <a:t>）：</a:t>
            </a:r>
            <a:r>
              <a:rPr lang="zh-CN" altLang="en-US" dirty="0" smtClean="0">
                <a:effectLst>
                  <a:outerShdw blurRad="38100" dist="38100" dir="2700000" algn="tl">
                    <a:srgbClr val="C0C0C0"/>
                  </a:outerShdw>
                </a:effectLst>
              </a:rPr>
              <a:t>每个</a:t>
            </a:r>
            <a:r>
              <a:rPr lang="en-US" altLang="zh-CN" dirty="0">
                <a:effectLst>
                  <a:outerShdw blurRad="38100" dist="38100" dir="2700000" algn="tl">
                    <a:srgbClr val="C0C0C0"/>
                  </a:outerShdw>
                </a:effectLst>
              </a:rPr>
              <a:t>DMA</a:t>
            </a:r>
            <a:r>
              <a:rPr lang="zh-CN" altLang="en-US" dirty="0">
                <a:effectLst>
                  <a:outerShdw blurRad="38100" dist="38100" dir="2700000" algn="tl">
                    <a:srgbClr val="C0C0C0"/>
                  </a:outerShdw>
                </a:effectLst>
              </a:rPr>
              <a:t>周期只传送一个字节就立即释放总线</a:t>
            </a:r>
            <a:r>
              <a:rPr lang="zh-CN" altLang="en-US" dirty="0"/>
              <a:t>。</a:t>
            </a:r>
          </a:p>
          <a:p>
            <a:pPr lvl="1"/>
            <a:r>
              <a:rPr lang="zh-CN" altLang="en-US" dirty="0"/>
              <a:t>按需传送（猝发传送</a:t>
            </a:r>
            <a:r>
              <a:rPr lang="zh-CN" altLang="en-US" dirty="0" smtClean="0"/>
              <a:t>）：</a:t>
            </a:r>
            <a:r>
              <a:rPr lang="zh-CN" altLang="en-US" dirty="0" smtClean="0">
                <a:effectLst>
                  <a:outerShdw blurRad="38100" dist="38100" dir="2700000" algn="tl">
                    <a:srgbClr val="C0C0C0"/>
                  </a:outerShdw>
                </a:effectLst>
              </a:rPr>
              <a:t>只要</a:t>
            </a:r>
            <a:r>
              <a:rPr lang="en-US" altLang="zh-CN" dirty="0">
                <a:effectLst>
                  <a:outerShdw blurRad="38100" dist="38100" dir="2700000" algn="tl">
                    <a:srgbClr val="C0C0C0"/>
                  </a:outerShdw>
                </a:effectLst>
              </a:rPr>
              <a:t>I/O</a:t>
            </a:r>
            <a:r>
              <a:rPr lang="zh-CN" altLang="en-US" dirty="0">
                <a:effectLst>
                  <a:outerShdw blurRad="38100" dist="38100" dir="2700000" algn="tl">
                    <a:srgbClr val="C0C0C0"/>
                  </a:outerShdw>
                </a:effectLst>
              </a:rPr>
              <a:t>接口的数据缓冲可用，就进行传送。</a:t>
            </a:r>
          </a:p>
          <a:p>
            <a:pPr>
              <a:spcBef>
                <a:spcPts val="0"/>
              </a:spcBef>
              <a:buNone/>
            </a:pPr>
            <a:endParaRPr lang="zh-CN" altLang="en-US" dirty="0"/>
          </a:p>
        </p:txBody>
      </p:sp>
    </p:spTree>
    <p:extLst>
      <p:ext uri="{BB962C8B-B14F-4D97-AF65-F5344CB8AC3E}">
        <p14:creationId xmlns:p14="http://schemas.microsoft.com/office/powerpoint/2010/main" val="163283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69</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latin typeface="Times New Roman" panose="02020603050405020304" pitchFamily="18" charset="0"/>
              </a:rPr>
              <a:t>控制器的功能：</a:t>
            </a:r>
            <a:r>
              <a:rPr lang="zh-CN" altLang="en-US" sz="2600" dirty="0">
                <a:solidFill>
                  <a:srgbClr val="800000"/>
                </a:solidFill>
                <a:latin typeface="Times New Roman" panose="02020603050405020304" pitchFamily="18" charset="0"/>
              </a:rPr>
              <a:t> </a:t>
            </a:r>
          </a:p>
          <a:p>
            <a:pPr marL="990600" lvl="1" indent="-646113"/>
            <a:r>
              <a:rPr lang="zh-CN" altLang="en-US" dirty="0">
                <a:latin typeface="Times New Roman" panose="02020603050405020304" pitchFamily="18" charset="0"/>
              </a:rPr>
              <a:t> 向</a:t>
            </a:r>
            <a:r>
              <a:rPr lang="en-US" altLang="zh-CN" dirty="0">
                <a:latin typeface="Times New Roman" panose="02020603050405020304" pitchFamily="18" charset="0"/>
              </a:rPr>
              <a:t>CPU</a:t>
            </a:r>
            <a:r>
              <a:rPr lang="zh-CN" altLang="en-US" dirty="0">
                <a:latin typeface="Times New Roman" panose="02020603050405020304" pitchFamily="18" charset="0"/>
              </a:rPr>
              <a:t>发总线请求信号</a:t>
            </a:r>
          </a:p>
          <a:p>
            <a:pPr marL="990600" lvl="1" indent="-646113"/>
            <a:r>
              <a:rPr lang="zh-CN" altLang="en-US" dirty="0">
                <a:latin typeface="Times New Roman" panose="02020603050405020304" pitchFamily="18" charset="0"/>
              </a:rPr>
              <a:t> 实行对总线的控制</a:t>
            </a:r>
          </a:p>
          <a:p>
            <a:pPr marL="990600" lvl="1" indent="-646113"/>
            <a:r>
              <a:rPr lang="zh-CN" altLang="en-US" dirty="0">
                <a:latin typeface="Times New Roman" panose="02020603050405020304" pitchFamily="18" charset="0"/>
              </a:rPr>
              <a:t> 修改所用的存储器或接口的地址指针</a:t>
            </a:r>
          </a:p>
          <a:p>
            <a:pPr marL="990600" lvl="1" indent="-646113"/>
            <a:r>
              <a:rPr lang="zh-CN" altLang="en-US" dirty="0">
                <a:latin typeface="Times New Roman" panose="02020603050405020304" pitchFamily="18" charset="0"/>
              </a:rPr>
              <a:t> 发读写控制信号</a:t>
            </a:r>
          </a:p>
          <a:p>
            <a:pPr marL="990600" lvl="1" indent="-646113"/>
            <a:r>
              <a:rPr lang="zh-CN" altLang="en-US" dirty="0">
                <a:latin typeface="Times New Roman" panose="02020603050405020304" pitchFamily="18" charset="0"/>
              </a:rPr>
              <a:t> 存放数据长度</a:t>
            </a:r>
          </a:p>
          <a:p>
            <a:pPr marL="990600" lvl="1" indent="-646113"/>
            <a:r>
              <a:rPr lang="zh-CN" altLang="en-US" dirty="0">
                <a:latin typeface="Times New Roman" panose="02020603050405020304" pitchFamily="18" charset="0"/>
              </a:rPr>
              <a:t> 交还总线控制权</a:t>
            </a:r>
          </a:p>
          <a:p>
            <a:pPr>
              <a:spcBef>
                <a:spcPts val="0"/>
              </a:spcBef>
              <a:buNone/>
            </a:pPr>
            <a:endParaRPr lang="zh-CN" altLang="en-US" dirty="0"/>
          </a:p>
        </p:txBody>
      </p:sp>
    </p:spTree>
    <p:extLst>
      <p:ext uri="{BB962C8B-B14F-4D97-AF65-F5344CB8AC3E}">
        <p14:creationId xmlns:p14="http://schemas.microsoft.com/office/powerpoint/2010/main" val="176679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dirty="0" smtClean="0"/>
              <a:t>总结：接口的基本功能为</a:t>
            </a:r>
            <a:endParaRPr lang="zh-CN" altLang="en-GB" dirty="0" smtClean="0"/>
          </a:p>
          <a:p>
            <a:pPr lvl="1" eaLnBrk="1" hangingPunct="1">
              <a:lnSpc>
                <a:spcPct val="120000"/>
              </a:lnSpc>
            </a:pPr>
            <a:r>
              <a:rPr lang="zh-CN" altLang="en-US" dirty="0"/>
              <a:t>数据的缓冲与暂存</a:t>
            </a:r>
          </a:p>
          <a:p>
            <a:pPr lvl="1" eaLnBrk="1" hangingPunct="1">
              <a:lnSpc>
                <a:spcPct val="120000"/>
              </a:lnSpc>
            </a:pPr>
            <a:r>
              <a:rPr lang="zh-CN" altLang="en-US" dirty="0"/>
              <a:t>信号电平与类型的转换</a:t>
            </a:r>
          </a:p>
          <a:p>
            <a:pPr lvl="1" eaLnBrk="1" hangingPunct="1">
              <a:lnSpc>
                <a:spcPct val="120000"/>
              </a:lnSpc>
            </a:pPr>
            <a:r>
              <a:rPr lang="zh-CN" altLang="en-US" dirty="0"/>
              <a:t>增加信号的驱动能力</a:t>
            </a:r>
          </a:p>
          <a:p>
            <a:pPr lvl="1" eaLnBrk="1" hangingPunct="1">
              <a:lnSpc>
                <a:spcPct val="120000"/>
              </a:lnSpc>
            </a:pPr>
            <a:r>
              <a:rPr lang="zh-CN" altLang="en-US" dirty="0"/>
              <a:t>对外设进行监测、控制与管理，中断处理</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a:t>
            </a:fld>
            <a:endParaRPr lang="en-US" altLang="zh-CN" dirty="0"/>
          </a:p>
        </p:txBody>
      </p:sp>
    </p:spTree>
    <p:extLst>
      <p:ext uri="{BB962C8B-B14F-4D97-AF65-F5344CB8AC3E}">
        <p14:creationId xmlns:p14="http://schemas.microsoft.com/office/powerpoint/2010/main" val="2017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marL="838200" indent="-838200"/>
            <a:r>
              <a:rPr lang="en-US" altLang="zh-CN" sz="3200" dirty="0">
                <a:latin typeface="Times New Roman" panose="02020603050405020304" pitchFamily="18" charset="0"/>
              </a:rPr>
              <a:t>DMA</a:t>
            </a:r>
            <a:r>
              <a:rPr lang="zh-CN" altLang="en-US" sz="3200" dirty="0">
                <a:latin typeface="Times New Roman" panose="02020603050405020304" pitchFamily="18" charset="0"/>
              </a:rPr>
              <a:t>传输数据的原理</a:t>
            </a:r>
          </a:p>
        </p:txBody>
      </p:sp>
    </p:spTree>
    <p:controls>
      <mc:AlternateContent xmlns:mc="http://schemas.openxmlformats.org/markup-compatibility/2006">
        <mc:Choice xmlns:v="urn:schemas-microsoft-com:vml" Requires="v">
          <p:control spid="66574" name="ShockwaveFlash1" r:id="rId2" imgW="8712360" imgH="5873760"/>
        </mc:Choice>
        <mc:Fallback>
          <p:control name="ShockwaveFlash1" r:id="rId2" imgW="8712360" imgH="5873760">
            <p:pic>
              <p:nvPicPr>
                <p:cNvPr id="27657" name="ShockwaveFlash1"/>
                <p:cNvPicPr preferRelativeResize="0">
                  <a:picLocks noChangeArrowheads="1" noChangeShapeType="1"/>
                </p:cNvPicPr>
                <p:nvPr/>
              </p:nvPicPr>
              <p:blipFill>
                <a:blip r:embed="rId4"/>
                <a:srcRect/>
                <a:stretch>
                  <a:fillRect/>
                </a:stretch>
              </p:blipFill>
              <p:spPr bwMode="auto">
                <a:xfrm>
                  <a:off x="323528" y="868113"/>
                  <a:ext cx="8712968" cy="587325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2617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marL="838200" indent="-838200"/>
            <a:r>
              <a:rPr lang="en-US" altLang="zh-CN" sz="2500" dirty="0">
                <a:latin typeface="Times New Roman" panose="02020603050405020304" pitchFamily="18" charset="0"/>
              </a:rPr>
              <a:t>DMA</a:t>
            </a:r>
            <a:r>
              <a:rPr lang="zh-CN" altLang="en-US" sz="2500" dirty="0">
                <a:latin typeface="Times New Roman" panose="02020603050405020304" pitchFamily="18" charset="0"/>
              </a:rPr>
              <a:t>控制器的内部最小配置和接口要求</a:t>
            </a:r>
          </a:p>
        </p:txBody>
      </p:sp>
      <p:grpSp>
        <p:nvGrpSpPr>
          <p:cNvPr id="2" name="组合 1"/>
          <p:cNvGrpSpPr/>
          <p:nvPr/>
        </p:nvGrpSpPr>
        <p:grpSpPr>
          <a:xfrm>
            <a:off x="1691680" y="868113"/>
            <a:ext cx="5112568" cy="5739879"/>
            <a:chOff x="899592" y="929481"/>
            <a:chExt cx="4711700" cy="5287963"/>
          </a:xfrm>
        </p:grpSpPr>
        <p:pic>
          <p:nvPicPr>
            <p:cNvPr id="28676" name="Picture 4" descr="wx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929481"/>
              <a:ext cx="4711700" cy="5287963"/>
            </a:xfrm>
            <a:prstGeom prst="rect">
              <a:avLst/>
            </a:prstGeom>
            <a:noFill/>
            <a:extLst>
              <a:ext uri="{909E8E84-426E-40DD-AFC4-6F175D3DCCD1}">
                <a14:hiddenFill xmlns:a14="http://schemas.microsoft.com/office/drawing/2010/main">
                  <a:solidFill>
                    <a:srgbClr val="FFFFFF"/>
                  </a:solidFill>
                </a14:hiddenFill>
              </a:ext>
            </a:extLst>
          </p:spPr>
        </p:pic>
        <p:sp>
          <p:nvSpPr>
            <p:cNvPr id="28678" name="Rectangle 6"/>
            <p:cNvSpPr>
              <a:spLocks noChangeArrowheads="1"/>
            </p:cNvSpPr>
            <p:nvPr/>
          </p:nvSpPr>
          <p:spPr bwMode="auto">
            <a:xfrm>
              <a:off x="2125142" y="3737769"/>
              <a:ext cx="1871663" cy="194310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Rectangle 7"/>
            <p:cNvSpPr>
              <a:spLocks noChangeArrowheads="1"/>
            </p:cNvSpPr>
            <p:nvPr/>
          </p:nvSpPr>
          <p:spPr bwMode="auto">
            <a:xfrm>
              <a:off x="2125142" y="1145381"/>
              <a:ext cx="1871663" cy="2016125"/>
            </a:xfrm>
            <a:prstGeom prst="rect">
              <a:avLst/>
            </a:prstGeom>
            <a:noFill/>
            <a:ln w="381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39076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t>传输对接口的要求</a:t>
            </a:r>
            <a:r>
              <a:rPr lang="zh-CN" altLang="en-US" sz="2800" dirty="0" smtClean="0"/>
              <a:t>：</a:t>
            </a:r>
            <a:endParaRPr lang="en-US" altLang="zh-CN" sz="2800" dirty="0" smtClean="0"/>
          </a:p>
          <a:p>
            <a:pPr indent="0">
              <a:buNone/>
            </a:pPr>
            <a:r>
              <a:rPr lang="zh-CN" altLang="en-US" dirty="0" smtClean="0">
                <a:latin typeface="宋体" panose="02010600030101010101" pitchFamily="2" charset="-122"/>
              </a:rPr>
              <a:t>① </a:t>
            </a:r>
            <a:r>
              <a:rPr lang="zh-CN" altLang="en-US" dirty="0">
                <a:latin typeface="宋体" panose="02010600030101010101" pitchFamily="2" charset="-122"/>
              </a:rPr>
              <a:t>控制寄存器有</a:t>
            </a:r>
            <a:r>
              <a:rPr lang="zh-CN" altLang="en-US" dirty="0"/>
              <a:t>1位指出数据传输</a:t>
            </a:r>
            <a:r>
              <a:rPr lang="zh-CN" altLang="en-US" dirty="0" smtClean="0"/>
              <a:t>方向；</a:t>
            </a:r>
            <a:endParaRPr lang="zh-CN" altLang="en-US" dirty="0"/>
          </a:p>
          <a:p>
            <a:pPr marL="609600" indent="-609600" algn="just">
              <a:buNone/>
            </a:pPr>
            <a:r>
              <a:rPr lang="zh-CN" altLang="en-US" dirty="0"/>
              <a:t>② 控制寄存器有1位用来启动</a:t>
            </a:r>
            <a:r>
              <a:rPr lang="en-US" altLang="zh-CN" dirty="0"/>
              <a:t>I/O</a:t>
            </a:r>
            <a:r>
              <a:rPr lang="zh-CN" altLang="en-US" dirty="0" smtClean="0"/>
              <a:t>操作；</a:t>
            </a:r>
            <a:endParaRPr lang="zh-CN" altLang="en-US" dirty="0"/>
          </a:p>
          <a:p>
            <a:pPr marL="609600" indent="-609600" algn="just">
              <a:buNone/>
            </a:pPr>
            <a:r>
              <a:rPr lang="zh-CN" altLang="en-US" dirty="0"/>
              <a:t>③ 状态寄存器有1位</a:t>
            </a:r>
            <a:r>
              <a:rPr lang="zh-CN" altLang="en-US" dirty="0">
                <a:latin typeface="宋体" panose="02010600030101010101" pitchFamily="2" charset="-122"/>
              </a:rPr>
              <a:t>指出设备当前是否处于忙状态 </a:t>
            </a:r>
            <a:r>
              <a:rPr lang="zh-CN" altLang="en-US" dirty="0" smtClean="0">
                <a:latin typeface="宋体" panose="02010600030101010101" pitchFamily="2" charset="-122"/>
              </a:rPr>
              <a:t>；</a:t>
            </a:r>
            <a:endParaRPr lang="zh-CN" altLang="en-US" dirty="0">
              <a:latin typeface="宋体" panose="02010600030101010101" pitchFamily="2" charset="-122"/>
            </a:endParaRPr>
          </a:p>
          <a:p>
            <a:pPr>
              <a:spcBef>
                <a:spcPts val="0"/>
              </a:spcBef>
              <a:buNone/>
            </a:pPr>
            <a:endParaRPr lang="zh-CN" altLang="en-US" dirty="0"/>
          </a:p>
        </p:txBody>
      </p:sp>
    </p:spTree>
    <p:extLst>
      <p:ext uri="{BB962C8B-B14F-4D97-AF65-F5344CB8AC3E}">
        <p14:creationId xmlns:p14="http://schemas.microsoft.com/office/powerpoint/2010/main" val="325385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t>传输对</a:t>
            </a:r>
            <a:r>
              <a:rPr lang="en-US" altLang="zh-CN" sz="2800" dirty="0">
                <a:solidFill>
                  <a:srgbClr val="FF0000"/>
                </a:solidFill>
              </a:rPr>
              <a:t>DMA</a:t>
            </a:r>
            <a:r>
              <a:rPr lang="zh-CN" altLang="en-US" sz="2800" dirty="0">
                <a:solidFill>
                  <a:srgbClr val="FF0000"/>
                </a:solidFill>
              </a:rPr>
              <a:t>控制器</a:t>
            </a:r>
            <a:r>
              <a:rPr lang="zh-CN" altLang="en-US" sz="2800" dirty="0"/>
              <a:t>的要求： </a:t>
            </a:r>
            <a:endParaRPr lang="en-US" altLang="zh-CN" sz="2800" dirty="0" smtClean="0"/>
          </a:p>
          <a:p>
            <a:pPr marL="609600" indent="-609600" algn="just">
              <a:buNone/>
            </a:pPr>
            <a:r>
              <a:rPr lang="zh-CN" altLang="en-US" dirty="0">
                <a:latin typeface="宋体" panose="02010600030101010101" pitchFamily="2" charset="-122"/>
              </a:rPr>
              <a:t>① </a:t>
            </a:r>
            <a:r>
              <a:rPr lang="zh-CN" altLang="en-US" dirty="0"/>
              <a:t>控制寄存器有1位作为</a:t>
            </a:r>
            <a:r>
              <a:rPr lang="en-US" altLang="zh-CN" dirty="0"/>
              <a:t>DMA</a:t>
            </a:r>
            <a:r>
              <a:rPr lang="zh-CN" altLang="en-US" dirty="0"/>
              <a:t>允许位</a:t>
            </a:r>
          </a:p>
          <a:p>
            <a:pPr marL="609600" indent="-609600" algn="just">
              <a:buNone/>
            </a:pPr>
            <a:r>
              <a:rPr lang="zh-CN" altLang="en-US" dirty="0"/>
              <a:t>② 控制寄存器有1位用来确定</a:t>
            </a:r>
            <a:r>
              <a:rPr lang="en-US" altLang="zh-CN" dirty="0"/>
              <a:t>DMA</a:t>
            </a:r>
            <a:r>
              <a:rPr lang="zh-CN" altLang="en-US" dirty="0"/>
              <a:t>方向</a:t>
            </a:r>
          </a:p>
          <a:p>
            <a:pPr marL="609600" indent="-609600" algn="just">
              <a:buNone/>
            </a:pPr>
            <a:r>
              <a:rPr lang="zh-CN" altLang="en-US" dirty="0"/>
              <a:t>③ 控制寄存器有1位决定进行一次传输后放弃还是维持对总线的控制权</a:t>
            </a:r>
          </a:p>
          <a:p>
            <a:pPr marL="609600" indent="-609600" algn="just">
              <a:buNone/>
            </a:pPr>
            <a:r>
              <a:rPr lang="zh-CN" altLang="en-US" dirty="0"/>
              <a:t>④ 状态寄存器有1位表示数据块传输是否结束</a:t>
            </a:r>
          </a:p>
          <a:p>
            <a:pPr>
              <a:spcBef>
                <a:spcPts val="0"/>
              </a:spcBef>
              <a:buNone/>
            </a:pPr>
            <a:endParaRPr lang="zh-CN" altLang="en-US" dirty="0"/>
          </a:p>
        </p:txBody>
      </p:sp>
    </p:spTree>
    <p:extLst>
      <p:ext uri="{BB962C8B-B14F-4D97-AF65-F5344CB8AC3E}">
        <p14:creationId xmlns:p14="http://schemas.microsoft.com/office/powerpoint/2010/main" val="30947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74</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zh-CN" altLang="en-US" sz="2800" dirty="0"/>
              <a:t>对</a:t>
            </a:r>
            <a:r>
              <a:rPr lang="en-US" altLang="zh-CN" sz="2800" dirty="0"/>
              <a:t>DMA</a:t>
            </a:r>
            <a:r>
              <a:rPr lang="zh-CN" altLang="en-US" sz="2800" dirty="0"/>
              <a:t>控制器和接口部件预置的信息： </a:t>
            </a:r>
            <a:endParaRPr lang="en-US" altLang="zh-CN" sz="2800" dirty="0" smtClean="0"/>
          </a:p>
          <a:p>
            <a:pPr marL="609600" indent="-609600" algn="just">
              <a:buNone/>
            </a:pPr>
            <a:r>
              <a:rPr lang="zh-CN" altLang="en-US" dirty="0">
                <a:latin typeface="宋体" panose="02010600030101010101" pitchFamily="2" charset="-122"/>
              </a:rPr>
              <a:t>① 往</a:t>
            </a:r>
            <a:r>
              <a:rPr lang="en-US" altLang="zh-CN" dirty="0"/>
              <a:t>DMA</a:t>
            </a:r>
            <a:r>
              <a:rPr lang="zh-CN" altLang="en-US" dirty="0">
                <a:latin typeface="宋体" panose="02010600030101010101" pitchFamily="2" charset="-122"/>
              </a:rPr>
              <a:t>控制器的字节计数器设置</a:t>
            </a:r>
            <a:r>
              <a:rPr lang="zh-CN" altLang="en-US" dirty="0" smtClean="0">
                <a:latin typeface="宋体" panose="02010600030101010101" pitchFamily="2" charset="-122"/>
              </a:rPr>
              <a:t>初值；</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② 往</a:t>
            </a:r>
            <a:r>
              <a:rPr lang="en-US" altLang="zh-CN" dirty="0"/>
              <a:t>DMA</a:t>
            </a:r>
            <a:r>
              <a:rPr lang="zh-CN" altLang="en-US" dirty="0">
                <a:latin typeface="宋体" panose="02010600030101010101" pitchFamily="2" charset="-122"/>
              </a:rPr>
              <a:t>控制器的地址寄存器中设置地址</a:t>
            </a:r>
            <a:r>
              <a:rPr lang="zh-CN" altLang="en-US" dirty="0" smtClean="0">
                <a:latin typeface="宋体" panose="02010600030101010101" pitchFamily="2" charset="-122"/>
              </a:rPr>
              <a:t>初值；</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③ 对</a:t>
            </a:r>
            <a:r>
              <a:rPr lang="en-US" altLang="zh-CN" dirty="0"/>
              <a:t>DMA</a:t>
            </a:r>
            <a:r>
              <a:rPr lang="zh-CN" altLang="en-US" dirty="0">
                <a:latin typeface="宋体" panose="02010600030101010101" pitchFamily="2" charset="-122"/>
              </a:rPr>
              <a:t>控制器设置控制字并启动</a:t>
            </a:r>
            <a:r>
              <a:rPr lang="en-US" altLang="zh-CN" dirty="0"/>
              <a:t>DMA</a:t>
            </a:r>
            <a:r>
              <a:rPr lang="zh-CN" altLang="en-US" dirty="0" smtClean="0">
                <a:latin typeface="宋体" panose="02010600030101010101" pitchFamily="2" charset="-122"/>
              </a:rPr>
              <a:t>操作；</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④ 对接口</a:t>
            </a:r>
            <a:r>
              <a:rPr lang="zh-CN" altLang="en-US" dirty="0">
                <a:latin typeface="Times New Roman" panose="02020603050405020304" pitchFamily="18" charset="0"/>
              </a:rPr>
              <a:t>部件设置控制字并启动</a:t>
            </a:r>
            <a:r>
              <a:rPr lang="en-US" altLang="zh-CN" dirty="0">
                <a:cs typeface="Times New Roman" panose="02020603050405020304" pitchFamily="18" charset="0"/>
              </a:rPr>
              <a:t>I/O</a:t>
            </a:r>
            <a:r>
              <a:rPr lang="zh-CN" altLang="en-US" dirty="0">
                <a:latin typeface="Times New Roman" panose="02020603050405020304" pitchFamily="18" charset="0"/>
              </a:rPr>
              <a:t>操作</a:t>
            </a:r>
            <a:r>
              <a:rPr lang="zh-CN" altLang="en-US" dirty="0"/>
              <a:t> </a:t>
            </a:r>
            <a:r>
              <a:rPr lang="zh-CN" altLang="en-US" dirty="0" smtClean="0"/>
              <a:t>。</a:t>
            </a:r>
            <a:endParaRPr lang="zh-CN" altLang="en-US" dirty="0"/>
          </a:p>
          <a:p>
            <a:pPr>
              <a:spcBef>
                <a:spcPts val="0"/>
              </a:spcBef>
              <a:buNone/>
            </a:pPr>
            <a:endParaRPr lang="zh-CN" altLang="en-US" dirty="0"/>
          </a:p>
        </p:txBody>
      </p:sp>
    </p:spTree>
    <p:extLst>
      <p:ext uri="{BB962C8B-B14F-4D97-AF65-F5344CB8AC3E}">
        <p14:creationId xmlns:p14="http://schemas.microsoft.com/office/powerpoint/2010/main" val="406865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9512" y="157933"/>
            <a:ext cx="8001000" cy="679473"/>
          </a:xfrm>
        </p:spPr>
        <p:txBody>
          <a:bodyPr/>
          <a:lstStyle/>
          <a:p>
            <a:r>
              <a:rPr lang="zh-CN" altLang="en-US" sz="3200" dirty="0">
                <a:latin typeface="Times New Roman" panose="02020603050405020304" pitchFamily="18" charset="0"/>
              </a:rPr>
              <a:t>启动数据块输入举例</a:t>
            </a:r>
          </a:p>
        </p:txBody>
      </p:sp>
      <p:sp>
        <p:nvSpPr>
          <p:cNvPr id="96259" name="Rectangle 3"/>
          <p:cNvSpPr>
            <a:spLocks noGrp="1" noChangeArrowheads="1"/>
          </p:cNvSpPr>
          <p:nvPr>
            <p:ph type="body" sz="half" idx="4294967295"/>
          </p:nvPr>
        </p:nvSpPr>
        <p:spPr>
          <a:xfrm>
            <a:off x="450776" y="980728"/>
            <a:ext cx="8686800" cy="2447925"/>
          </a:xfrm>
        </p:spPr>
        <p:txBody>
          <a:bodyPr/>
          <a:lstStyle/>
          <a:p>
            <a:r>
              <a:rPr lang="en-US" altLang="zh-CN" sz="2400" dirty="0" err="1"/>
              <a:t>INTSTAT</a:t>
            </a:r>
            <a:r>
              <a:rPr lang="en-US" altLang="zh-CN" sz="2400" dirty="0"/>
              <a:t> </a:t>
            </a:r>
            <a:r>
              <a:rPr lang="zh-CN" altLang="en-US" sz="2400" dirty="0"/>
              <a:t>接口状态寄存器</a:t>
            </a:r>
          </a:p>
          <a:p>
            <a:r>
              <a:rPr lang="en-US" altLang="zh-CN" sz="2400" dirty="0" err="1"/>
              <a:t>INTCON</a:t>
            </a:r>
            <a:r>
              <a:rPr lang="en-US" altLang="zh-CN" sz="2400" dirty="0"/>
              <a:t> </a:t>
            </a:r>
            <a:r>
              <a:rPr lang="zh-CN" altLang="en-US" sz="2400" dirty="0"/>
              <a:t>接口控制寄存器</a:t>
            </a:r>
          </a:p>
          <a:p>
            <a:r>
              <a:rPr lang="en-US" altLang="zh-CN" sz="2400" dirty="0" err="1"/>
              <a:t>DMACON</a:t>
            </a:r>
            <a:r>
              <a:rPr lang="en-US" altLang="zh-CN" sz="2400" dirty="0"/>
              <a:t> DMAC</a:t>
            </a:r>
            <a:r>
              <a:rPr lang="zh-CN" altLang="en-US" sz="2400" dirty="0"/>
              <a:t>控制寄存器</a:t>
            </a:r>
          </a:p>
          <a:p>
            <a:r>
              <a:rPr lang="en-US" altLang="zh-CN" sz="2400" dirty="0" err="1"/>
              <a:t>BYTE_REG</a:t>
            </a:r>
            <a:r>
              <a:rPr lang="en-US" altLang="zh-CN" sz="2400" dirty="0"/>
              <a:t> / </a:t>
            </a:r>
            <a:r>
              <a:rPr lang="en-US" altLang="zh-CN" sz="2400" dirty="0" err="1"/>
              <a:t>ADD_REG</a:t>
            </a:r>
            <a:r>
              <a:rPr lang="en-US" altLang="zh-CN" sz="2400" dirty="0"/>
              <a:t>  DMAC</a:t>
            </a:r>
            <a:r>
              <a:rPr lang="zh-CN" altLang="en-US" sz="2400" dirty="0"/>
              <a:t>的字节计数器和地址寄存器</a:t>
            </a:r>
          </a:p>
          <a:p>
            <a:pPr lvl="1">
              <a:buFont typeface="Wingdings" panose="05000000000000000000" pitchFamily="2" charset="2"/>
              <a:buNone/>
            </a:pPr>
            <a:endParaRPr lang="en-US" altLang="zh-CN" sz="2400" dirty="0"/>
          </a:p>
        </p:txBody>
      </p:sp>
      <p:graphicFrame>
        <p:nvGraphicFramePr>
          <p:cNvPr id="96308" name="Group 52"/>
          <p:cNvGraphicFramePr>
            <a:graphicFrameLocks noGrp="1"/>
          </p:cNvGraphicFramePr>
          <p:nvPr>
            <p:ph sz="half" idx="4294967295"/>
            <p:extLst>
              <p:ext uri="{D42A27DB-BD31-4B8C-83A1-F6EECF244321}">
                <p14:modId xmlns:p14="http://schemas.microsoft.com/office/powerpoint/2010/main" val="3927051647"/>
              </p:ext>
            </p:extLst>
          </p:nvPr>
        </p:nvGraphicFramePr>
        <p:xfrm>
          <a:off x="539552" y="3645024"/>
          <a:ext cx="5549900" cy="2743200"/>
        </p:xfrm>
        <a:graphic>
          <a:graphicData uri="http://schemas.openxmlformats.org/drawingml/2006/table">
            <a:tbl>
              <a:tblPr/>
              <a:tblGrid>
                <a:gridCol w="2776537">
                  <a:extLst>
                    <a:ext uri="{9D8B030D-6E8A-4147-A177-3AD203B41FA5}">
                      <a16:colId xmlns:a16="http://schemas.microsoft.com/office/drawing/2014/main" val="4187855860"/>
                    </a:ext>
                  </a:extLst>
                </a:gridCol>
                <a:gridCol w="2773363">
                  <a:extLst>
                    <a:ext uri="{9D8B030D-6E8A-4147-A177-3AD203B41FA5}">
                      <a16:colId xmlns:a16="http://schemas.microsoft.com/office/drawing/2014/main" val="3116806822"/>
                    </a:ext>
                  </a:extLst>
                </a:gridCol>
              </a:tblGrid>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dirty="0" err="1"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INTSTAT</a:t>
                      </a: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2</a:t>
                      </a: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I/O</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设备的忙位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36942592"/>
                  </a:ext>
                </a:extLst>
              </a:tr>
              <a:tr h="365125">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0</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数据传输方向</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21258"/>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2</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I/O</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操作允许位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4341550"/>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0</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传输方向控制位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57238871"/>
                  </a:ext>
                </a:extLst>
              </a:tr>
              <a:tr h="365125">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3</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控制器允许位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2229361"/>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6</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放弃总线控制权位</a:t>
                      </a:r>
                      <a:endPar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7528573"/>
                  </a:ext>
                </a:extLst>
              </a:tr>
            </a:tbl>
          </a:graphicData>
        </a:graphic>
      </p:graphicFrame>
    </p:spTree>
    <p:extLst>
      <p:ext uri="{BB962C8B-B14F-4D97-AF65-F5344CB8AC3E}">
        <p14:creationId xmlns:p14="http://schemas.microsoft.com/office/powerpoint/2010/main" val="300249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838200" indent="-838200"/>
            <a:r>
              <a:rPr lang="zh-CN" altLang="en-US" sz="3200" dirty="0">
                <a:latin typeface="Times New Roman" panose="02020603050405020304" pitchFamily="18" charset="0"/>
              </a:rPr>
              <a:t>启动数据块输入初始化程序</a:t>
            </a:r>
          </a:p>
        </p:txBody>
      </p:sp>
      <p:sp>
        <p:nvSpPr>
          <p:cNvPr id="37891" name="Rectangle 3"/>
          <p:cNvSpPr>
            <a:spLocks noGrp="1" noChangeArrowheads="1"/>
          </p:cNvSpPr>
          <p:nvPr>
            <p:ph type="body" idx="4294967295"/>
          </p:nvPr>
        </p:nvSpPr>
        <p:spPr>
          <a:xfrm>
            <a:off x="467544" y="1052736"/>
            <a:ext cx="7848600" cy="5399087"/>
          </a:xfrm>
        </p:spPr>
        <p:txBody>
          <a:bodyPr/>
          <a:lstStyle/>
          <a:p>
            <a:pPr marL="533400" indent="-533400" algn="just">
              <a:lnSpc>
                <a:spcPct val="90000"/>
              </a:lnSpc>
              <a:buFont typeface="Wingdings" panose="05000000000000000000" pitchFamily="2" charset="2"/>
              <a:buNone/>
            </a:pPr>
            <a:r>
              <a:rPr lang="en-US" altLang="zh-CN" b="1" dirty="0">
                <a:solidFill>
                  <a:srgbClr val="0000FF"/>
                </a:solidFill>
              </a:rPr>
              <a:t>IDLE</a:t>
            </a:r>
            <a:r>
              <a:rPr lang="en-US" altLang="zh-CN" b="1" dirty="0" smtClean="0">
                <a:solidFill>
                  <a:srgbClr val="0000FF"/>
                </a:solidFill>
              </a:rPr>
              <a:t>: IN </a:t>
            </a:r>
            <a:r>
              <a:rPr lang="en-US" altLang="zh-CN" b="1" dirty="0">
                <a:solidFill>
                  <a:srgbClr val="0000FF"/>
                </a:solidFill>
              </a:rPr>
              <a:t>AL, </a:t>
            </a:r>
            <a:r>
              <a:rPr lang="en-US" altLang="zh-CN" b="1" dirty="0" err="1">
                <a:solidFill>
                  <a:srgbClr val="0000FF"/>
                </a:solidFill>
              </a:rPr>
              <a:t>INTSTAT</a:t>
            </a: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检测设备是否处于忙状态</a:t>
            </a:r>
            <a:r>
              <a:rPr lang="en-US" altLang="zh-CN" b="1" dirty="0">
                <a:latin typeface="宋体" panose="02010600030101010101" pitchFamily="2" charset="-122"/>
              </a:rPr>
              <a:t>            </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0000FF"/>
                </a:solidFill>
              </a:rPr>
              <a:t>TEST  </a:t>
            </a:r>
            <a:r>
              <a:rPr lang="en-US" altLang="zh-CN" b="1" dirty="0">
                <a:solidFill>
                  <a:srgbClr val="0000FF"/>
                </a:solidFill>
              </a:rPr>
              <a:t>AL, 04</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err="1" smtClean="0">
                <a:solidFill>
                  <a:srgbClr val="0000FF"/>
                </a:solidFill>
              </a:rPr>
              <a:t>JNZ</a:t>
            </a:r>
            <a:r>
              <a:rPr lang="en-US" altLang="zh-CN" b="1" dirty="0" smtClean="0">
                <a:solidFill>
                  <a:srgbClr val="0000FF"/>
                </a:solidFill>
              </a:rPr>
              <a:t>   </a:t>
            </a:r>
            <a:r>
              <a:rPr lang="en-US" altLang="zh-CN" b="1" dirty="0">
                <a:solidFill>
                  <a:srgbClr val="0000FF"/>
                </a:solidFill>
              </a:rPr>
              <a:t>IDLE</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err="1" smtClean="0">
                <a:solidFill>
                  <a:srgbClr val="FF0000"/>
                </a:solidFill>
              </a:rPr>
              <a:t>MOV</a:t>
            </a:r>
            <a:r>
              <a:rPr lang="en-US" altLang="zh-CN" b="1" dirty="0" smtClean="0">
                <a:solidFill>
                  <a:srgbClr val="FF0000"/>
                </a:solidFill>
              </a:rPr>
              <a:t>   </a:t>
            </a:r>
            <a:r>
              <a:rPr lang="en-US" altLang="zh-CN" b="1" dirty="0">
                <a:solidFill>
                  <a:srgbClr val="FF0000"/>
                </a:solidFill>
              </a:rPr>
              <a:t>AX, COUNT</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设置计数</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OUT   </a:t>
            </a:r>
            <a:r>
              <a:rPr lang="en-US" altLang="zh-CN" b="1" dirty="0" err="1">
                <a:solidFill>
                  <a:srgbClr val="FF0000"/>
                </a:solidFill>
              </a:rPr>
              <a:t>BYTE_REG</a:t>
            </a:r>
            <a:r>
              <a:rPr lang="en-US" altLang="zh-CN" b="1" dirty="0">
                <a:solidFill>
                  <a:srgbClr val="FF0000"/>
                </a:solidFill>
              </a:rPr>
              <a:t>, AX</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LEA   </a:t>
            </a:r>
            <a:r>
              <a:rPr lang="en-US" altLang="zh-CN" b="1" dirty="0">
                <a:solidFill>
                  <a:srgbClr val="FF0000"/>
                </a:solidFill>
              </a:rPr>
              <a:t>AX, BUFFER</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设置地址初值</a:t>
            </a:r>
            <a:r>
              <a:rPr lang="zh-CN" altLang="en-US" b="1" dirty="0">
                <a:latin typeface="宋体" panose="02010600030101010101" pitchFamily="2" charset="-122"/>
              </a:rPr>
              <a:t>      </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OUT   </a:t>
            </a:r>
            <a:r>
              <a:rPr lang="en-US" altLang="zh-CN" b="1" dirty="0" err="1">
                <a:solidFill>
                  <a:srgbClr val="FF0000"/>
                </a:solidFill>
              </a:rPr>
              <a:t>ADD_REG</a:t>
            </a:r>
            <a:r>
              <a:rPr lang="en-US" altLang="zh-CN" b="1" dirty="0">
                <a:solidFill>
                  <a:srgbClr val="FF0000"/>
                </a:solidFill>
              </a:rPr>
              <a:t>, AX</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IN </a:t>
            </a:r>
            <a:r>
              <a:rPr lang="en-US" altLang="zh-CN" b="1" dirty="0">
                <a:solidFill>
                  <a:srgbClr val="800000"/>
                </a:solidFill>
              </a:rPr>
              <a:t>AL, </a:t>
            </a:r>
            <a:r>
              <a:rPr lang="en-US" altLang="zh-CN" b="1" dirty="0" err="1">
                <a:solidFill>
                  <a:srgbClr val="800000"/>
                </a:solidFill>
              </a:rPr>
              <a:t>DMACON</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取原</a:t>
            </a:r>
            <a:r>
              <a:rPr lang="en-US" altLang="zh-CN" b="1" dirty="0">
                <a:solidFill>
                  <a:srgbClr val="660066"/>
                </a:solidFill>
              </a:rPr>
              <a:t>DMA</a:t>
            </a:r>
            <a:r>
              <a:rPr lang="zh-CN" altLang="en-US" b="1" dirty="0">
                <a:solidFill>
                  <a:srgbClr val="660066"/>
                </a:solidFill>
                <a:latin typeface="宋体" panose="02010600030101010101" pitchFamily="2" charset="-122"/>
              </a:rPr>
              <a:t>控制字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OR  </a:t>
            </a:r>
            <a:r>
              <a:rPr lang="en-US" altLang="zh-CN" b="1" dirty="0">
                <a:solidFill>
                  <a:srgbClr val="800000"/>
                </a:solidFill>
              </a:rPr>
              <a:t>AL, </a:t>
            </a:r>
            <a:r>
              <a:rPr lang="en-US" altLang="zh-CN" b="1" dirty="0" err="1">
                <a:solidFill>
                  <a:srgbClr val="800000"/>
                </a:solidFill>
              </a:rPr>
              <a:t>49H</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smtClean="0">
                <a:solidFill>
                  <a:srgbClr val="660066"/>
                </a:solidFill>
                <a:latin typeface="宋体" panose="02010600030101010101" pitchFamily="2" charset="-122"/>
              </a:rPr>
              <a:t>设置</a:t>
            </a:r>
            <a:r>
              <a:rPr lang="zh-CN" altLang="en-US" b="1" dirty="0">
                <a:solidFill>
                  <a:srgbClr val="660066"/>
                </a:solidFill>
                <a:latin typeface="宋体" panose="02010600030101010101" pitchFamily="2" charset="-122"/>
              </a:rPr>
              <a:t>方向、块传输和允许标志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OUT  </a:t>
            </a:r>
            <a:r>
              <a:rPr lang="en-US" altLang="zh-CN" b="1" dirty="0" err="1">
                <a:solidFill>
                  <a:srgbClr val="800000"/>
                </a:solidFill>
              </a:rPr>
              <a:t>DMACON</a:t>
            </a:r>
            <a:r>
              <a:rPr lang="en-US" altLang="zh-CN" b="1" dirty="0">
                <a:solidFill>
                  <a:srgbClr val="800000"/>
                </a:solidFill>
              </a:rPr>
              <a:t>, AL</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置</a:t>
            </a:r>
            <a:r>
              <a:rPr lang="en-US" altLang="zh-CN" b="1" dirty="0">
                <a:solidFill>
                  <a:srgbClr val="660066"/>
                </a:solidFill>
              </a:rPr>
              <a:t>DMA</a:t>
            </a:r>
            <a:r>
              <a:rPr lang="zh-CN" altLang="en-US" b="1" dirty="0">
                <a:solidFill>
                  <a:srgbClr val="660066"/>
                </a:solidFill>
                <a:latin typeface="宋体" panose="02010600030101010101" pitchFamily="2" charset="-122"/>
              </a:rPr>
              <a:t>控制字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a:solidFill>
                  <a:srgbClr val="800000"/>
                </a:solidFill>
              </a:rPr>
              <a:t>IN   AL, </a:t>
            </a:r>
            <a:r>
              <a:rPr lang="en-US" altLang="zh-CN" b="1" dirty="0" err="1">
                <a:solidFill>
                  <a:srgbClr val="800000"/>
                </a:solidFill>
              </a:rPr>
              <a:t>INTCON</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设置接口的传输方向及允许标志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OR   </a:t>
            </a:r>
            <a:r>
              <a:rPr lang="en-US" altLang="zh-CN" b="1" dirty="0">
                <a:solidFill>
                  <a:srgbClr val="800000"/>
                </a:solidFill>
              </a:rPr>
              <a:t>AL, </a:t>
            </a:r>
            <a:r>
              <a:rPr lang="en-US" altLang="zh-CN" b="1" dirty="0" err="1">
                <a:solidFill>
                  <a:srgbClr val="800000"/>
                </a:solidFill>
              </a:rPr>
              <a:t>05H</a:t>
            </a:r>
            <a:endParaRPr lang="en-US" altLang="zh-CN" b="1" dirty="0">
              <a:solidFill>
                <a:srgbClr val="800000"/>
              </a:solidFill>
            </a:endParaRP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OUT  </a:t>
            </a:r>
            <a:r>
              <a:rPr lang="en-US" altLang="zh-CN" b="1" dirty="0" err="1">
                <a:solidFill>
                  <a:srgbClr val="800000"/>
                </a:solidFill>
              </a:rPr>
              <a:t>INTCON</a:t>
            </a:r>
            <a:r>
              <a:rPr lang="en-US" altLang="zh-CN" b="1" dirty="0">
                <a:solidFill>
                  <a:srgbClr val="800000"/>
                </a:solidFill>
              </a:rPr>
              <a:t>, AL</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Times New Roman" panose="02020603050405020304" pitchFamily="18" charset="0"/>
              </a:rPr>
              <a:t>设置接口的控制字</a:t>
            </a:r>
            <a:r>
              <a:rPr lang="zh-CN" altLang="en-US" b="1" dirty="0"/>
              <a:t> </a:t>
            </a:r>
          </a:p>
          <a:p>
            <a:pPr marL="533400" indent="-533400" algn="just">
              <a:lnSpc>
                <a:spcPct val="90000"/>
              </a:lnSpc>
              <a:buFont typeface="Wingdings" panose="05000000000000000000" pitchFamily="2" charset="2"/>
              <a:buNone/>
            </a:pPr>
            <a:r>
              <a:rPr lang="en-US" altLang="zh-CN" sz="2000" b="1" dirty="0"/>
              <a:t>          …</a:t>
            </a:r>
          </a:p>
          <a:p>
            <a:pPr marL="533400" indent="-533400" algn="just">
              <a:lnSpc>
                <a:spcPct val="90000"/>
              </a:lnSpc>
              <a:buFont typeface="Wingdings" panose="05000000000000000000" pitchFamily="2" charset="2"/>
              <a:buNone/>
            </a:pPr>
            <a:endParaRPr lang="en-US" altLang="zh-CN" sz="2000" b="1" dirty="0"/>
          </a:p>
          <a:p>
            <a:pPr marL="533400" indent="-533400" algn="just">
              <a:lnSpc>
                <a:spcPct val="90000"/>
              </a:lnSpc>
              <a:buFont typeface="Wingdings" panose="05000000000000000000" pitchFamily="2" charset="2"/>
              <a:buNone/>
            </a:pPr>
            <a:r>
              <a:rPr lang="en-US" altLang="zh-CN" sz="2000" b="1" dirty="0">
                <a:latin typeface="宋体" panose="02010600030101010101" pitchFamily="2" charset="-122"/>
              </a:rPr>
              <a:t> </a:t>
            </a:r>
            <a:endParaRPr lang="zh-CN" altLang="en-US" sz="2000" b="1" dirty="0">
              <a:latin typeface="宋体" panose="02010600030101010101" pitchFamily="2" charset="-122"/>
            </a:endParaRPr>
          </a:p>
        </p:txBody>
      </p:sp>
    </p:spTree>
    <p:extLst>
      <p:ext uri="{BB962C8B-B14F-4D97-AF65-F5344CB8AC3E}">
        <p14:creationId xmlns:p14="http://schemas.microsoft.com/office/powerpoint/2010/main" val="2149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wipe(left)">
                                      <p:cBhvr>
                                        <p:cTn id="10" dur="500"/>
                                        <p:tgtEl>
                                          <p:spTgt spid="37891">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wipe(left)">
                                      <p:cBhvr>
                                        <p:cTn id="13" dur="500"/>
                                        <p:tgtEl>
                                          <p:spTgt spid="378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8" dur="500"/>
                                        <p:tgtEl>
                                          <p:spTgt spid="3789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1" dur="500"/>
                                        <p:tgtEl>
                                          <p:spTgt spid="3789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4" dur="500"/>
                                        <p:tgtEl>
                                          <p:spTgt spid="3789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7" dur="500"/>
                                        <p:tgtEl>
                                          <p:spTgt spid="3789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 calcmode="lin" valueType="num">
                                      <p:cBhvr additive="base">
                                        <p:cTn id="32" dur="500" fill="hold"/>
                                        <p:tgtEl>
                                          <p:spTgt spid="37891">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7891">
                                            <p:txEl>
                                              <p:pRg st="7" end="7"/>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7891">
                                            <p:txEl>
                                              <p:pRg st="8" end="8"/>
                                            </p:txEl>
                                          </p:spTgt>
                                        </p:tgtEl>
                                        <p:attrNameLst>
                                          <p:attrName>style.visibility</p:attrName>
                                        </p:attrNameLst>
                                      </p:cBhvr>
                                      <p:to>
                                        <p:strVal val="visible"/>
                                      </p:to>
                                    </p:set>
                                    <p:anim calcmode="lin" valueType="num">
                                      <p:cBhvr additive="base">
                                        <p:cTn id="36" dur="500" fill="hold"/>
                                        <p:tgtEl>
                                          <p:spTgt spid="37891">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7891">
                                            <p:txEl>
                                              <p:pRg st="8" end="8"/>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37891">
                                            <p:txEl>
                                              <p:pRg st="9" end="9"/>
                                            </p:txEl>
                                          </p:spTgt>
                                        </p:tgtEl>
                                        <p:attrNameLst>
                                          <p:attrName>style.visibility</p:attrName>
                                        </p:attrNameLst>
                                      </p:cBhvr>
                                      <p:to>
                                        <p:strVal val="visible"/>
                                      </p:to>
                                    </p:set>
                                    <p:anim calcmode="lin" valueType="num">
                                      <p:cBhvr additive="base">
                                        <p:cTn id="40" dur="500" fill="hold"/>
                                        <p:tgtEl>
                                          <p:spTgt spid="37891">
                                            <p:txEl>
                                              <p:pRg st="9" end="9"/>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7891">
                                            <p:txEl>
                                              <p:pRg st="9" end="9"/>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37891">
                                            <p:txEl>
                                              <p:pRg st="10" end="10"/>
                                            </p:txEl>
                                          </p:spTgt>
                                        </p:tgtEl>
                                        <p:attrNameLst>
                                          <p:attrName>style.visibility</p:attrName>
                                        </p:attrNameLst>
                                      </p:cBhvr>
                                      <p:to>
                                        <p:strVal val="visible"/>
                                      </p:to>
                                    </p:set>
                                    <p:anim calcmode="lin" valueType="num">
                                      <p:cBhvr additive="base">
                                        <p:cTn id="44" dur="500" fill="hold"/>
                                        <p:tgtEl>
                                          <p:spTgt spid="37891">
                                            <p:txEl>
                                              <p:pRg st="10" end="1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7891">
                                            <p:txEl>
                                              <p:pRg st="10" end="10"/>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37891">
                                            <p:txEl>
                                              <p:pRg st="11" end="11"/>
                                            </p:txEl>
                                          </p:spTgt>
                                        </p:tgtEl>
                                        <p:attrNameLst>
                                          <p:attrName>style.visibility</p:attrName>
                                        </p:attrNameLst>
                                      </p:cBhvr>
                                      <p:to>
                                        <p:strVal val="visible"/>
                                      </p:to>
                                    </p:set>
                                    <p:anim calcmode="lin" valueType="num">
                                      <p:cBhvr additive="base">
                                        <p:cTn id="48" dur="500" fill="hold"/>
                                        <p:tgtEl>
                                          <p:spTgt spid="37891">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7891">
                                            <p:txEl>
                                              <p:pRg st="11" end="11"/>
                                            </p:txEl>
                                          </p:spTgt>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37891">
                                            <p:txEl>
                                              <p:pRg st="12" end="12"/>
                                            </p:txEl>
                                          </p:spTgt>
                                        </p:tgtEl>
                                        <p:attrNameLst>
                                          <p:attrName>style.visibility</p:attrName>
                                        </p:attrNameLst>
                                      </p:cBhvr>
                                      <p:to>
                                        <p:strVal val="visible"/>
                                      </p:to>
                                    </p:set>
                                    <p:anim calcmode="lin" valueType="num">
                                      <p:cBhvr additive="base">
                                        <p:cTn id="52" dur="500" fill="hold"/>
                                        <p:tgtEl>
                                          <p:spTgt spid="37891">
                                            <p:txEl>
                                              <p:pRg st="12" end="1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7891">
                                            <p:txEl>
                                              <p:pRg st="12" end="12"/>
                                            </p:txEl>
                                          </p:spTgt>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7891">
                                            <p:txEl>
                                              <p:pRg st="13" end="13"/>
                                            </p:txEl>
                                          </p:spTgt>
                                        </p:tgtEl>
                                        <p:attrNameLst>
                                          <p:attrName>style.visibility</p:attrName>
                                        </p:attrNameLst>
                                      </p:cBhvr>
                                      <p:to>
                                        <p:strVal val="visible"/>
                                      </p:to>
                                    </p:set>
                                    <p:anim calcmode="lin" valueType="num">
                                      <p:cBhvr additive="base">
                                        <p:cTn id="56" dur="500" fill="hold"/>
                                        <p:tgtEl>
                                          <p:spTgt spid="37891">
                                            <p:txEl>
                                              <p:pRg st="13" end="13"/>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789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rPr>
              <a:t>控制器的工作特点 </a:t>
            </a:r>
            <a:endParaRPr lang="zh-CN" altLang="en-US" dirty="0">
              <a:solidFill>
                <a:srgbClr val="800000"/>
              </a:solidFill>
              <a:latin typeface="Times New Roman" panose="02020603050405020304" pitchFamily="18" charset="0"/>
            </a:endParaRPr>
          </a:p>
          <a:p>
            <a:pPr marL="609600" indent="-609600">
              <a:lnSpc>
                <a:spcPct val="130000"/>
              </a:lnSpc>
            </a:pPr>
            <a:endParaRPr lang="en-US" altLang="zh-CN" dirty="0" smtClean="0">
              <a:latin typeface="Times New Roman" panose="02020603050405020304" pitchFamily="18" charset="0"/>
            </a:endParaRPr>
          </a:p>
          <a:p>
            <a:pPr marL="609600" indent="-609600">
              <a:lnSpc>
                <a:spcPct val="130000"/>
              </a:lnSpc>
            </a:pPr>
            <a:r>
              <a:rPr lang="zh-CN" altLang="en-US" sz="2800" dirty="0" smtClean="0">
                <a:latin typeface="Times New Roman" panose="02020603050405020304" pitchFamily="18" charset="0"/>
              </a:rPr>
              <a:t>是</a:t>
            </a:r>
            <a:r>
              <a:rPr lang="zh-CN" altLang="en-US" sz="2800" dirty="0">
                <a:latin typeface="Times New Roman" panose="02020603050405020304" pitchFamily="18" charset="0"/>
              </a:rPr>
              <a:t>一个接口电路</a:t>
            </a:r>
            <a:r>
              <a:rPr lang="zh-CN" altLang="en-US" sz="2800" dirty="0"/>
              <a:t> </a:t>
            </a:r>
          </a:p>
          <a:p>
            <a:pPr marL="609600" indent="-609600">
              <a:lnSpc>
                <a:spcPct val="130000"/>
              </a:lnSpc>
            </a:pPr>
            <a:r>
              <a:rPr lang="zh-CN" altLang="en-US" sz="2800" dirty="0">
                <a:latin typeface="Times New Roman" panose="02020603050405020304" pitchFamily="18" charset="0"/>
              </a:rPr>
              <a:t>能够控制系统总线</a:t>
            </a:r>
          </a:p>
          <a:p>
            <a:pPr marL="609600" indent="-609600">
              <a:lnSpc>
                <a:spcPct val="130000"/>
              </a:lnSpc>
            </a:pPr>
            <a:r>
              <a:rPr lang="zh-CN" altLang="en-US" sz="2800" dirty="0">
                <a:latin typeface="Times New Roman" panose="02020603050405020304" pitchFamily="18" charset="0"/>
              </a:rPr>
              <a:t>操纵外设和存储器之间的数据传输</a:t>
            </a:r>
            <a:endParaRPr lang="zh-CN" altLang="en-US" sz="2800" dirty="0">
              <a:latin typeface="宋体" panose="02010600030101010101" pitchFamily="2" charset="-122"/>
            </a:endParaRPr>
          </a:p>
          <a:p>
            <a:pPr>
              <a:spcBef>
                <a:spcPts val="0"/>
              </a:spcBef>
              <a:buNone/>
            </a:pPr>
            <a:endParaRPr lang="zh-CN" altLang="en-US" dirty="0"/>
          </a:p>
        </p:txBody>
      </p:sp>
    </p:spTree>
    <p:extLst>
      <p:ext uri="{BB962C8B-B14F-4D97-AF65-F5344CB8AC3E}">
        <p14:creationId xmlns:p14="http://schemas.microsoft.com/office/powerpoint/2010/main" val="324397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marL="609600" indent="-609600" algn="just">
              <a:lnSpc>
                <a:spcPct val="110000"/>
              </a:lnSpc>
              <a:buNone/>
            </a:pPr>
            <a:r>
              <a:rPr lang="zh-CN" altLang="en-US" sz="2800" dirty="0">
                <a:latin typeface="Times New Roman" panose="02020603050405020304" pitchFamily="18" charset="0"/>
              </a:rPr>
              <a:t>1. 系统和接口的联系方式</a:t>
            </a:r>
          </a:p>
          <a:p>
            <a:pPr indent="0" algn="just">
              <a:lnSpc>
                <a:spcPct val="110000"/>
              </a:lnSpc>
              <a:buNone/>
            </a:pPr>
            <a:r>
              <a:rPr lang="zh-CN" altLang="en-US" sz="2800" dirty="0" smtClean="0">
                <a:latin typeface="Times New Roman" panose="02020603050405020304" pitchFamily="18" charset="0"/>
              </a:rPr>
              <a:t>      系统</a:t>
            </a:r>
            <a:r>
              <a:rPr lang="zh-CN" altLang="en-US" sz="2800" dirty="0">
                <a:latin typeface="Times New Roman" panose="02020603050405020304" pitchFamily="18" charset="0"/>
              </a:rPr>
              <a:t>如何知道接口已准备好数据等待</a:t>
            </a:r>
            <a:r>
              <a:rPr lang="en-US" altLang="zh-CN" sz="2800" dirty="0" smtClean="0">
                <a:latin typeface="Times New Roman" panose="02020603050405020304" pitchFamily="18" charset="0"/>
              </a:rPr>
              <a:t>CPU</a:t>
            </a:r>
            <a:r>
              <a:rPr lang="zh-CN" altLang="en-US" sz="2800" dirty="0" smtClean="0">
                <a:latin typeface="Times New Roman" panose="02020603050405020304" pitchFamily="18" charset="0"/>
              </a:rPr>
              <a:t>提取</a:t>
            </a:r>
            <a:r>
              <a:rPr lang="zh-CN" altLang="en-US" sz="2800" dirty="0">
                <a:latin typeface="Times New Roman" panose="02020603050405020304" pitchFamily="18" charset="0"/>
              </a:rPr>
              <a:t>或者准备接收</a:t>
            </a:r>
            <a:r>
              <a:rPr lang="en-US" altLang="zh-CN" sz="2800" dirty="0">
                <a:latin typeface="Times New Roman" panose="02020603050405020304" pitchFamily="18" charset="0"/>
              </a:rPr>
              <a:t>CPU</a:t>
            </a:r>
            <a:r>
              <a:rPr lang="zh-CN" altLang="en-US" sz="2800" dirty="0">
                <a:latin typeface="Times New Roman" panose="02020603050405020304" pitchFamily="18" charset="0"/>
              </a:rPr>
              <a:t>的数据?</a:t>
            </a:r>
          </a:p>
          <a:p>
            <a:pPr marL="990600" lvl="1" indent="-646113" algn="just"/>
            <a:r>
              <a:rPr lang="zh-CN" altLang="en-US" dirty="0">
                <a:latin typeface="Times New Roman" panose="02020603050405020304" pitchFamily="18" charset="0"/>
              </a:rPr>
              <a:t>查询方式</a:t>
            </a:r>
            <a:r>
              <a:rPr lang="en-US" altLang="zh-CN" dirty="0">
                <a:latin typeface="华文中宋" panose="02010600040101010101" pitchFamily="2" charset="-122"/>
              </a:rPr>
              <a:t>——</a:t>
            </a:r>
            <a:r>
              <a:rPr lang="zh-CN" altLang="en-US" dirty="0">
                <a:latin typeface="Times New Roman" panose="02020603050405020304" pitchFamily="18" charset="0"/>
              </a:rPr>
              <a:t>通过程序检测状态寄存器中的</a:t>
            </a:r>
            <a:r>
              <a:rPr lang="zh-CN" altLang="en-US" dirty="0">
                <a:latin typeface="华文中宋" panose="02010600040101010101" pitchFamily="2" charset="-122"/>
              </a:rPr>
              <a:t>“</a:t>
            </a:r>
            <a:r>
              <a:rPr lang="zh-CN" altLang="en-US" dirty="0">
                <a:latin typeface="Times New Roman" panose="02020603050405020304" pitchFamily="18" charset="0"/>
              </a:rPr>
              <a:t>准备好</a:t>
            </a:r>
            <a:r>
              <a:rPr lang="zh-CN" altLang="en-US" dirty="0">
                <a:latin typeface="华文中宋" panose="02010600040101010101" pitchFamily="2" charset="-122"/>
              </a:rPr>
              <a:t>”</a:t>
            </a:r>
            <a:r>
              <a:rPr lang="zh-CN" altLang="en-US" dirty="0">
                <a:latin typeface="Times New Roman" panose="02020603050405020304" pitchFamily="18" charset="0"/>
              </a:rPr>
              <a:t>位；</a:t>
            </a:r>
          </a:p>
          <a:p>
            <a:pPr marL="990600" lvl="1" indent="-646113" algn="just"/>
            <a:r>
              <a:rPr lang="zh-CN" altLang="en-US" dirty="0">
                <a:latin typeface="Times New Roman" panose="02020603050405020304" pitchFamily="18" charset="0"/>
              </a:rPr>
              <a:t>中断方式</a:t>
            </a:r>
            <a:r>
              <a:rPr lang="en-US" altLang="zh-CN" dirty="0">
                <a:latin typeface="华文中宋" panose="02010600040101010101" pitchFamily="2" charset="-122"/>
              </a:rPr>
              <a:t>——</a:t>
            </a:r>
            <a:r>
              <a:rPr lang="zh-CN" altLang="en-US" dirty="0">
                <a:latin typeface="Times New Roman" panose="02020603050405020304" pitchFamily="18" charset="0"/>
              </a:rPr>
              <a:t>接口向</a:t>
            </a:r>
            <a:r>
              <a:rPr lang="en-US" altLang="zh-CN" dirty="0">
                <a:latin typeface="Times New Roman" panose="02020603050405020304" pitchFamily="18" charset="0"/>
              </a:rPr>
              <a:t>CPU</a:t>
            </a:r>
            <a:r>
              <a:rPr lang="zh-CN" altLang="en-US" dirty="0">
                <a:latin typeface="Times New Roman" panose="02020603050405020304" pitchFamily="18" charset="0"/>
              </a:rPr>
              <a:t>发中断请求；</a:t>
            </a:r>
          </a:p>
          <a:p>
            <a:pPr marL="990600" lvl="1" indent="-646113" algn="just"/>
            <a:r>
              <a:rPr lang="en-US" altLang="zh-CN" dirty="0">
                <a:latin typeface="Times New Roman" panose="02020603050405020304" pitchFamily="18" charset="0"/>
              </a:rPr>
              <a:t>DMA</a:t>
            </a:r>
            <a:r>
              <a:rPr lang="zh-CN" altLang="en-US" dirty="0">
                <a:latin typeface="Times New Roman" panose="02020603050405020304" pitchFamily="18" charset="0"/>
              </a:rPr>
              <a:t>方式</a:t>
            </a:r>
            <a:r>
              <a:rPr lang="en-US" altLang="zh-CN" dirty="0">
                <a:latin typeface="华文中宋" panose="02010600040101010101" pitchFamily="2" charset="-122"/>
              </a:rPr>
              <a:t>——</a:t>
            </a:r>
            <a:r>
              <a:rPr lang="zh-CN" altLang="en-US" dirty="0">
                <a:latin typeface="Times New Roman" panose="02020603050405020304" pitchFamily="18" charset="0"/>
              </a:rPr>
              <a:t>接口向</a:t>
            </a:r>
            <a:r>
              <a:rPr lang="en-US" altLang="zh-CN" dirty="0">
                <a:latin typeface="Times New Roman" panose="02020603050405020304" pitchFamily="18" charset="0"/>
              </a:rPr>
              <a:t>DMA</a:t>
            </a:r>
            <a:r>
              <a:rPr lang="zh-CN" altLang="en-US" dirty="0">
                <a:latin typeface="Times New Roman" panose="02020603050405020304" pitchFamily="18" charset="0"/>
              </a:rPr>
              <a:t>控制器发</a:t>
            </a:r>
            <a:r>
              <a:rPr lang="en-US" altLang="zh-CN" dirty="0">
                <a:latin typeface="Times New Roman" panose="02020603050405020304" pitchFamily="18" charset="0"/>
              </a:rPr>
              <a:t>DMA</a:t>
            </a:r>
            <a:r>
              <a:rPr lang="zh-CN" altLang="en-US" dirty="0">
                <a:latin typeface="Times New Roman" panose="02020603050405020304" pitchFamily="18" charset="0"/>
              </a:rPr>
              <a:t>请求；</a:t>
            </a:r>
          </a:p>
          <a:p>
            <a:pPr>
              <a:spcBef>
                <a:spcPts val="0"/>
              </a:spcBef>
              <a:buNone/>
            </a:pPr>
            <a:endParaRPr lang="zh-CN" altLang="en-US" dirty="0"/>
          </a:p>
        </p:txBody>
      </p:sp>
    </p:spTree>
    <p:extLst>
      <p:ext uri="{BB962C8B-B14F-4D97-AF65-F5344CB8AC3E}">
        <p14:creationId xmlns:p14="http://schemas.microsoft.com/office/powerpoint/2010/main" val="65889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79</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algn="just">
              <a:lnSpc>
                <a:spcPct val="110000"/>
              </a:lnSpc>
              <a:buNone/>
            </a:pPr>
            <a:r>
              <a:rPr lang="zh-CN" altLang="en-US" sz="2800" dirty="0">
                <a:latin typeface="Times New Roman" panose="02020603050405020304" pitchFamily="18" charset="0"/>
              </a:rPr>
              <a:t>2. 优先级 </a:t>
            </a:r>
          </a:p>
          <a:p>
            <a:pPr indent="0" algn="just">
              <a:lnSpc>
                <a:spcPct val="110000"/>
              </a:lnSpc>
              <a:buNone/>
            </a:pPr>
            <a:r>
              <a:rPr lang="zh-CN" altLang="en-US" sz="2800" dirty="0">
                <a:latin typeface="Times New Roman" panose="02020603050405020304" pitchFamily="18" charset="0"/>
              </a:rPr>
              <a:t> </a:t>
            </a:r>
            <a:r>
              <a:rPr lang="zh-CN" altLang="en-US" sz="2800" dirty="0" smtClean="0">
                <a:latin typeface="Times New Roman" panose="02020603050405020304" pitchFamily="18" charset="0"/>
              </a:rPr>
              <a:t>       当</a:t>
            </a:r>
            <a:r>
              <a:rPr lang="zh-CN" altLang="en-US" sz="2800" dirty="0">
                <a:latin typeface="Times New Roman" panose="02020603050405020304" pitchFamily="18" charset="0"/>
              </a:rPr>
              <a:t>系统中有几个设备处于同一种传输方式</a:t>
            </a:r>
            <a:r>
              <a:rPr lang="zh-CN" altLang="en-US" sz="2800" dirty="0" smtClean="0">
                <a:latin typeface="Times New Roman" panose="02020603050405020304" pitchFamily="18" charset="0"/>
              </a:rPr>
              <a:t>之       </a:t>
            </a:r>
            <a:r>
              <a:rPr lang="zh-CN" altLang="en-US" sz="2800" dirty="0">
                <a:latin typeface="Times New Roman" panose="02020603050405020304" pitchFamily="18" charset="0"/>
              </a:rPr>
              <a:t>下、而且同时发传输请求时，系统到底先</a:t>
            </a:r>
            <a:r>
              <a:rPr lang="zh-CN" altLang="en-US" sz="2800" dirty="0" smtClean="0">
                <a:latin typeface="Times New Roman" panose="02020603050405020304" pitchFamily="18" charset="0"/>
              </a:rPr>
              <a:t>响应哪个</a:t>
            </a:r>
            <a:r>
              <a:rPr lang="zh-CN" altLang="en-US" sz="2800" dirty="0">
                <a:latin typeface="Times New Roman" panose="02020603050405020304" pitchFamily="18" charset="0"/>
              </a:rPr>
              <a:t>请求</a:t>
            </a:r>
            <a:r>
              <a:rPr lang="en-US" altLang="zh-CN" sz="2800" dirty="0">
                <a:latin typeface="Times New Roman" panose="02020603050405020304" pitchFamily="18" charset="0"/>
              </a:rPr>
              <a:t>? </a:t>
            </a:r>
          </a:p>
          <a:p>
            <a:pPr marL="1084263" lvl="1" indent="-457200" algn="just">
              <a:lnSpc>
                <a:spcPct val="110000"/>
              </a:lnSpc>
            </a:pPr>
            <a:r>
              <a:rPr lang="zh-CN" altLang="en-US" sz="2800" dirty="0">
                <a:latin typeface="Times New Roman" panose="02020603050405020304" pitchFamily="18" charset="0"/>
              </a:rPr>
              <a:t>软件方式</a:t>
            </a:r>
            <a:r>
              <a:rPr lang="en-US" altLang="zh-CN" sz="2800" dirty="0">
                <a:latin typeface="Times New Roman" panose="02020603050405020304" pitchFamily="18" charset="0"/>
              </a:rPr>
              <a:t>——</a:t>
            </a:r>
            <a:r>
              <a:rPr lang="zh-CN" altLang="en-US" sz="2800" dirty="0">
                <a:latin typeface="Times New Roman" panose="02020603050405020304" pitchFamily="18" charset="0"/>
              </a:rPr>
              <a:t>简单、灵活、速度慢；</a:t>
            </a:r>
          </a:p>
          <a:p>
            <a:pPr marL="1084263" lvl="1" indent="-457200" algn="just">
              <a:lnSpc>
                <a:spcPct val="110000"/>
              </a:lnSpc>
            </a:pPr>
            <a:r>
              <a:rPr lang="zh-CN" altLang="en-US" sz="2800" dirty="0">
                <a:latin typeface="Times New Roman" panose="02020603050405020304" pitchFamily="18" charset="0"/>
              </a:rPr>
              <a:t>硬件方式</a:t>
            </a:r>
            <a:r>
              <a:rPr lang="en-US" altLang="zh-CN" sz="2800" dirty="0">
                <a:latin typeface="Times New Roman" panose="02020603050405020304" pitchFamily="18" charset="0"/>
              </a:rPr>
              <a:t>——</a:t>
            </a:r>
            <a:r>
              <a:rPr lang="zh-CN" altLang="en-US" sz="2800" dirty="0">
                <a:latin typeface="Times New Roman" panose="02020603050405020304" pitchFamily="18" charset="0"/>
              </a:rPr>
              <a:t>速度快、开销大；</a:t>
            </a:r>
            <a:endParaRPr lang="zh-CN" altLang="en-US" dirty="0"/>
          </a:p>
        </p:txBody>
      </p:sp>
    </p:spTree>
    <p:extLst>
      <p:ext uri="{BB962C8B-B14F-4D97-AF65-F5344CB8AC3E}">
        <p14:creationId xmlns:p14="http://schemas.microsoft.com/office/powerpoint/2010/main" val="2627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5.2 </a:t>
            </a:r>
            <a:r>
              <a:rPr lang="zh-CN" altLang="en-US" dirty="0"/>
              <a:t>外设与</a:t>
            </a:r>
            <a:r>
              <a:rPr lang="en-US" altLang="zh-CN" dirty="0"/>
              <a:t>CPU</a:t>
            </a:r>
            <a:r>
              <a:rPr lang="zh-CN" altLang="en-US" dirty="0"/>
              <a:t>之间的信号</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nSpc>
                <a:spcPct val="120000"/>
              </a:lnSpc>
              <a:buClr>
                <a:srgbClr val="C00000"/>
              </a:buClr>
            </a:pPr>
            <a:r>
              <a:rPr kumimoji="1" lang="zh-CN" altLang="en-US" b="1" dirty="0"/>
              <a:t>数据信息：</a:t>
            </a:r>
            <a:r>
              <a:rPr kumimoji="1" lang="en-US" altLang="zh-CN" b="1" dirty="0"/>
              <a:t>CPU</a:t>
            </a:r>
            <a:r>
              <a:rPr kumimoji="1" lang="zh-CN" altLang="en-US" b="1" dirty="0"/>
              <a:t>与外设交换的基本信息</a:t>
            </a:r>
          </a:p>
          <a:p>
            <a:pPr lvl="1">
              <a:lnSpc>
                <a:spcPct val="125000"/>
              </a:lnSpc>
              <a:buClr>
                <a:srgbClr val="C00000"/>
              </a:buClr>
            </a:pPr>
            <a:r>
              <a:rPr lang="zh-CN" altLang="en-US" b="1" dirty="0"/>
              <a:t>开</a:t>
            </a:r>
            <a:r>
              <a:rPr kumimoji="1" lang="zh-CN" altLang="en-US" b="1" dirty="0"/>
              <a:t>关量 </a:t>
            </a:r>
          </a:p>
          <a:p>
            <a:pPr lvl="1">
              <a:lnSpc>
                <a:spcPct val="125000"/>
              </a:lnSpc>
              <a:buClr>
                <a:srgbClr val="C00000"/>
              </a:buClr>
            </a:pPr>
            <a:r>
              <a:rPr kumimoji="1" lang="zh-CN" altLang="en-US" b="1" dirty="0"/>
              <a:t>数字量</a:t>
            </a:r>
            <a:r>
              <a:rPr kumimoji="1" lang="en-US" altLang="zh-CN" b="1" dirty="0"/>
              <a:t>(</a:t>
            </a:r>
            <a:r>
              <a:rPr kumimoji="1" lang="zh-CN" altLang="en-US" b="1" dirty="0"/>
              <a:t>二进制，</a:t>
            </a:r>
            <a:r>
              <a:rPr kumimoji="1" lang="en-US" altLang="zh-CN" b="1" dirty="0"/>
              <a:t>ASCII</a:t>
            </a:r>
            <a:r>
              <a:rPr kumimoji="1" lang="zh-CN" altLang="en-US" b="1" dirty="0"/>
              <a:t>码）；</a:t>
            </a:r>
          </a:p>
          <a:p>
            <a:pPr lvl="1">
              <a:lnSpc>
                <a:spcPct val="125000"/>
              </a:lnSpc>
              <a:buClr>
                <a:srgbClr val="C00000"/>
              </a:buClr>
            </a:pPr>
            <a:r>
              <a:rPr kumimoji="1" lang="zh-CN" altLang="en-US" b="1" dirty="0"/>
              <a:t>模拟量（经接口的</a:t>
            </a:r>
            <a:r>
              <a:rPr kumimoji="1" lang="en-US" altLang="zh-CN" b="1" dirty="0"/>
              <a:t>A/D D/A</a:t>
            </a:r>
            <a:r>
              <a:rPr kumimoji="1" lang="zh-CN" altLang="en-US" b="1" dirty="0"/>
              <a:t>转换）</a:t>
            </a:r>
          </a:p>
          <a:p>
            <a:pPr marL="342900" indent="-342900">
              <a:lnSpc>
                <a:spcPct val="120000"/>
              </a:lnSpc>
              <a:buClr>
                <a:srgbClr val="C00000"/>
              </a:buClr>
            </a:pPr>
            <a:r>
              <a:rPr kumimoji="1" lang="zh-CN" altLang="en-US" b="1" dirty="0"/>
              <a:t>状态信息：反映外设或接口的当前工作状态</a:t>
            </a:r>
          </a:p>
          <a:p>
            <a:pPr marL="342900" indent="-342900">
              <a:lnSpc>
                <a:spcPct val="120000"/>
              </a:lnSpc>
              <a:buClr>
                <a:srgbClr val="C00000"/>
              </a:buClr>
            </a:pPr>
            <a:r>
              <a:rPr kumimoji="1" lang="zh-CN" altLang="en-US" b="1" dirty="0"/>
              <a:t>控制信息：</a:t>
            </a:r>
            <a:r>
              <a:rPr kumimoji="1" lang="en-US" altLang="zh-CN" b="1" dirty="0"/>
              <a:t>CPU</a:t>
            </a:r>
            <a:r>
              <a:rPr kumimoji="1" lang="zh-CN" altLang="en-US" b="1" dirty="0"/>
              <a:t>对外设的控制信息</a:t>
            </a:r>
          </a:p>
          <a:p>
            <a:pPr lvl="1" eaLnBrk="1" hangingPunct="1">
              <a:lnSpc>
                <a:spcPct val="120000"/>
              </a:lnSpc>
            </a:pPr>
            <a:r>
              <a:rPr lang="zh-CN" altLang="en-US" dirty="0" smtClean="0"/>
              <a:t>中断处理</a:t>
            </a:r>
            <a:endParaRPr lang="zh-CN" altLang="en-US" dirty="0"/>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a:t>
            </a:fld>
            <a:endParaRPr lang="en-US" altLang="zh-CN" dirty="0"/>
          </a:p>
        </p:txBody>
      </p:sp>
    </p:spTree>
    <p:extLst>
      <p:ext uri="{BB962C8B-B14F-4D97-AF65-F5344CB8AC3E}">
        <p14:creationId xmlns:p14="http://schemas.microsoft.com/office/powerpoint/2010/main" val="40516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algn="just">
              <a:lnSpc>
                <a:spcPct val="110000"/>
              </a:lnSpc>
              <a:buNone/>
            </a:pPr>
            <a:r>
              <a:rPr lang="en-US" altLang="zh-CN" sz="2800" dirty="0" smtClean="0">
                <a:latin typeface="Times New Roman" panose="02020603050405020304" pitchFamily="18" charset="0"/>
              </a:rPr>
              <a:t>3</a:t>
            </a:r>
            <a:r>
              <a:rPr lang="zh-CN" altLang="en-US" sz="2800" dirty="0" smtClean="0">
                <a:latin typeface="Times New Roman" panose="02020603050405020304" pitchFamily="18" charset="0"/>
              </a:rPr>
              <a:t>. </a:t>
            </a:r>
            <a:r>
              <a:rPr lang="zh-CN" altLang="en-US" sz="2800" dirty="0">
                <a:latin typeface="Times New Roman" panose="02020603050405020304" pitchFamily="18" charset="0"/>
              </a:rPr>
              <a:t>缓冲区</a:t>
            </a:r>
          </a:p>
          <a:p>
            <a:pPr indent="0" algn="just">
              <a:lnSpc>
                <a:spcPct val="110000"/>
              </a:lnSpc>
              <a:buNone/>
            </a:pPr>
            <a:r>
              <a:rPr lang="zh-CN" altLang="en-US" sz="2800" dirty="0">
                <a:latin typeface="Times New Roman" panose="02020603050405020304" pitchFamily="18" charset="0"/>
              </a:rPr>
              <a:t> </a:t>
            </a:r>
            <a:r>
              <a:rPr lang="zh-CN" altLang="en-US" sz="2800" dirty="0" smtClean="0">
                <a:latin typeface="Times New Roman" panose="02020603050405020304" pitchFamily="18" charset="0"/>
              </a:rPr>
              <a:t>       系统和外设直接传输一系列数据，传输完成之后，这些数据才能使用。这时就需要用内存中的一组连续的存储单元来存放从外设输入的数据，或者先把数据存放在这片连续的内存单元中，再输出到外设。一般将用于这种目的的存储器称之为缓冲区。</a:t>
            </a:r>
            <a:endParaRPr lang="en-US" altLang="zh-CN" sz="2800" dirty="0">
              <a:latin typeface="Times New Roman" panose="02020603050405020304" pitchFamily="18" charset="0"/>
            </a:endParaRPr>
          </a:p>
          <a:p>
            <a:pPr indent="0" algn="just">
              <a:lnSpc>
                <a:spcPct val="110000"/>
              </a:lnSpc>
              <a:buNone/>
            </a:pPr>
            <a:r>
              <a:rPr lang="zh-CN" altLang="en-US" dirty="0" smtClean="0"/>
              <a:t>例如：</a:t>
            </a:r>
            <a:r>
              <a:rPr lang="en-US" altLang="zh-CN" dirty="0" smtClean="0"/>
              <a:t>DMA+</a:t>
            </a:r>
            <a:r>
              <a:rPr lang="zh-CN" altLang="en-US" dirty="0" smtClean="0"/>
              <a:t>双缓冲区</a:t>
            </a:r>
            <a:r>
              <a:rPr lang="en-US" altLang="zh-CN" dirty="0" smtClean="0"/>
              <a:t>=&gt;</a:t>
            </a:r>
            <a:r>
              <a:rPr lang="zh-CN" altLang="en-US" dirty="0" smtClean="0"/>
              <a:t>乒乓操作</a:t>
            </a:r>
            <a:endParaRPr lang="zh-CN" altLang="en-US" dirty="0"/>
          </a:p>
        </p:txBody>
      </p:sp>
    </p:spTree>
    <p:extLst>
      <p:ext uri="{BB962C8B-B14F-4D97-AF65-F5344CB8AC3E}">
        <p14:creationId xmlns:p14="http://schemas.microsoft.com/office/powerpoint/2010/main" val="5966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81</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5.5.5  </a:t>
            </a:r>
            <a:r>
              <a:rPr lang="zh-CN" altLang="en-US" b="1" dirty="0"/>
              <a:t>接口部件和多字节数据总线的</a:t>
            </a:r>
            <a:r>
              <a:rPr lang="zh-CN" altLang="en-US" b="1" dirty="0" smtClean="0"/>
              <a:t>连接</a:t>
            </a:r>
            <a:endParaRPr lang="en-US" altLang="zh-CN" b="1" dirty="0" smtClean="0"/>
          </a:p>
          <a:p>
            <a:pPr>
              <a:lnSpc>
                <a:spcPct val="110000"/>
              </a:lnSpc>
            </a:pPr>
            <a:r>
              <a:rPr lang="en-US" altLang="zh-CN" dirty="0"/>
              <a:t>CPU</a:t>
            </a:r>
            <a:r>
              <a:rPr lang="zh-CN" altLang="en-US" dirty="0"/>
              <a:t>的数据总线的位数不断增加，多数外设仍然采用</a:t>
            </a:r>
            <a:r>
              <a:rPr lang="en-US" altLang="zh-CN" dirty="0"/>
              <a:t>8</a:t>
            </a:r>
            <a:r>
              <a:rPr lang="zh-CN" altLang="en-US" dirty="0"/>
              <a:t>位数据宽度，接口部件也是</a:t>
            </a:r>
            <a:r>
              <a:rPr lang="en-US" altLang="zh-CN" dirty="0"/>
              <a:t>8</a:t>
            </a:r>
            <a:r>
              <a:rPr lang="zh-CN" altLang="en-US" dirty="0"/>
              <a:t>位，那么</a:t>
            </a:r>
            <a:r>
              <a:rPr lang="en-US" altLang="zh-CN" dirty="0"/>
              <a:t>8</a:t>
            </a:r>
            <a:r>
              <a:rPr lang="zh-CN" altLang="en-US" dirty="0"/>
              <a:t>位接口芯片的数据线怎样和计算机系统的多字节数据总线连接？</a:t>
            </a:r>
          </a:p>
          <a:p>
            <a:pPr lvl="1"/>
            <a:r>
              <a:rPr lang="en-US" altLang="zh-CN" dirty="0"/>
              <a:t>I/O</a:t>
            </a:r>
            <a:r>
              <a:rPr lang="zh-CN" altLang="en-US" dirty="0"/>
              <a:t>部件常常连在低</a:t>
            </a:r>
            <a:r>
              <a:rPr lang="en-US" altLang="zh-CN" dirty="0"/>
              <a:t>8</a:t>
            </a:r>
            <a:r>
              <a:rPr lang="zh-CN" altLang="en-US" dirty="0"/>
              <a:t>位数据总线</a:t>
            </a:r>
            <a:r>
              <a:rPr lang="zh-CN" altLang="en-US" dirty="0" smtClean="0"/>
              <a:t>上。</a:t>
            </a:r>
            <a:endParaRPr lang="en-US" altLang="zh-CN" dirty="0"/>
          </a:p>
        </p:txBody>
      </p:sp>
    </p:spTree>
    <p:extLst>
      <p:ext uri="{BB962C8B-B14F-4D97-AF65-F5344CB8AC3E}">
        <p14:creationId xmlns:p14="http://schemas.microsoft.com/office/powerpoint/2010/main" val="155981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5.5.6</a:t>
            </a:r>
            <a:r>
              <a:rPr lang="zh-CN" altLang="en-US" b="1" dirty="0"/>
              <a:t>接口部件和地址总线的错位</a:t>
            </a:r>
            <a:r>
              <a:rPr lang="zh-CN" altLang="en-US" b="1" dirty="0" smtClean="0"/>
              <a:t>连接</a:t>
            </a:r>
            <a:endParaRPr lang="en-US" altLang="zh-CN" b="1" dirty="0" smtClean="0"/>
          </a:p>
          <a:p>
            <a:pPr>
              <a:lnSpc>
                <a:spcPct val="80000"/>
              </a:lnSpc>
              <a:buNone/>
            </a:pPr>
            <a:r>
              <a:rPr lang="en-US" altLang="zh-CN" sz="2600" dirty="0"/>
              <a:t>8</a:t>
            </a:r>
            <a:r>
              <a:rPr lang="zh-CN" altLang="en-US" sz="2600" dirty="0"/>
              <a:t>位接口芯片端口地址：</a:t>
            </a:r>
          </a:p>
          <a:p>
            <a:pPr lvl="1">
              <a:lnSpc>
                <a:spcPct val="80000"/>
              </a:lnSpc>
            </a:pPr>
            <a:r>
              <a:rPr lang="zh-CN" altLang="en-US" sz="2200" b="1" dirty="0"/>
              <a:t>奇地址</a:t>
            </a:r>
            <a:r>
              <a:rPr lang="en-US" altLang="zh-CN" sz="2200" b="1" dirty="0"/>
              <a:t>——</a:t>
            </a:r>
            <a:r>
              <a:rPr lang="zh-CN" altLang="en-US" sz="2200" b="1" dirty="0"/>
              <a:t>对应控制、模式、同步以及状态寄存器；</a:t>
            </a:r>
          </a:p>
          <a:p>
            <a:pPr lvl="1">
              <a:lnSpc>
                <a:spcPct val="80000"/>
              </a:lnSpc>
            </a:pPr>
            <a:r>
              <a:rPr lang="zh-CN" altLang="en-US" sz="2200" b="1" dirty="0"/>
              <a:t>偶地址</a:t>
            </a:r>
            <a:r>
              <a:rPr lang="en-US" altLang="zh-CN" sz="2200" b="1" dirty="0"/>
              <a:t>——</a:t>
            </a:r>
            <a:r>
              <a:rPr lang="zh-CN" altLang="en-US" sz="2200" b="1" dirty="0"/>
              <a:t>对应数据输入、输出缓冲器；</a:t>
            </a:r>
          </a:p>
          <a:p>
            <a:pPr>
              <a:lnSpc>
                <a:spcPct val="80000"/>
              </a:lnSpc>
              <a:buNone/>
            </a:pPr>
            <a:r>
              <a:rPr lang="en-US" altLang="zh-CN" sz="2600" dirty="0"/>
              <a:t>16</a:t>
            </a:r>
            <a:r>
              <a:rPr lang="zh-CN" altLang="en-US" sz="2600" dirty="0"/>
              <a:t>位数据总线：</a:t>
            </a:r>
          </a:p>
          <a:p>
            <a:pPr lvl="1">
              <a:lnSpc>
                <a:spcPct val="80000"/>
              </a:lnSpc>
            </a:pPr>
            <a:r>
              <a:rPr lang="zh-CN" altLang="en-US" sz="2200" b="1" dirty="0"/>
              <a:t>低</a:t>
            </a:r>
            <a:r>
              <a:rPr lang="en-US" altLang="zh-CN" sz="2200" b="1" dirty="0"/>
              <a:t>8</a:t>
            </a:r>
            <a:r>
              <a:rPr lang="zh-CN" altLang="en-US" sz="2200" b="1" dirty="0"/>
              <a:t>位数据线上的数据写入偶地址存储单元或端口；</a:t>
            </a:r>
          </a:p>
          <a:p>
            <a:pPr lvl="1">
              <a:lnSpc>
                <a:spcPct val="80000"/>
              </a:lnSpc>
            </a:pPr>
            <a:r>
              <a:rPr lang="zh-CN" altLang="en-US" sz="2200" b="1" dirty="0"/>
              <a:t>高</a:t>
            </a:r>
            <a:r>
              <a:rPr lang="en-US" altLang="zh-CN" sz="2200" b="1" dirty="0"/>
              <a:t>8</a:t>
            </a:r>
            <a:r>
              <a:rPr lang="zh-CN" altLang="en-US" sz="2200" b="1" dirty="0"/>
              <a:t>位数据线上的数据写入奇地址存储单元或端口；</a:t>
            </a:r>
            <a:endParaRPr lang="en-US" altLang="zh-CN" sz="2200" b="1" dirty="0"/>
          </a:p>
          <a:p>
            <a:pPr>
              <a:lnSpc>
                <a:spcPct val="80000"/>
              </a:lnSpc>
              <a:buNone/>
            </a:pPr>
            <a:r>
              <a:rPr lang="zh-CN" altLang="en-US" sz="2600" dirty="0"/>
              <a:t>解决方法：</a:t>
            </a:r>
          </a:p>
          <a:p>
            <a:pPr lvl="1">
              <a:lnSpc>
                <a:spcPct val="80000"/>
              </a:lnSpc>
            </a:pPr>
            <a:r>
              <a:rPr lang="zh-CN" altLang="en-US" sz="2200" b="1" dirty="0"/>
              <a:t>硬件上，将地址总线的</a:t>
            </a:r>
            <a:r>
              <a:rPr lang="en-US" altLang="zh-CN" sz="2200" b="1" dirty="0">
                <a:ea typeface="Arial Unicode MS" pitchFamily="34" charset="-122"/>
              </a:rPr>
              <a:t>A</a:t>
            </a:r>
            <a:r>
              <a:rPr lang="en-US" altLang="zh-CN" sz="2200" b="1" baseline="-25000" dirty="0">
                <a:ea typeface="Arial Unicode MS" pitchFamily="34" charset="-122"/>
              </a:rPr>
              <a:t>1</a:t>
            </a:r>
            <a:r>
              <a:rPr lang="zh-CN" altLang="en-US" sz="2200" b="1" dirty="0"/>
              <a:t>与芯片的</a:t>
            </a:r>
            <a:r>
              <a:rPr lang="en-US" altLang="zh-CN" sz="2200" b="1" dirty="0" err="1">
                <a:ea typeface="Arial Unicode MS" pitchFamily="34" charset="-122"/>
              </a:rPr>
              <a:t>A</a:t>
            </a:r>
            <a:r>
              <a:rPr lang="en-US" altLang="zh-CN" sz="2200" b="1" baseline="-25000" dirty="0" err="1">
                <a:ea typeface="Arial Unicode MS" pitchFamily="34" charset="-122"/>
              </a:rPr>
              <a:t>0</a:t>
            </a:r>
            <a:r>
              <a:rPr lang="zh-CN" altLang="en-US" sz="2200" b="1" dirty="0"/>
              <a:t>相连；</a:t>
            </a:r>
          </a:p>
          <a:p>
            <a:pPr lvl="1">
              <a:lnSpc>
                <a:spcPct val="80000"/>
              </a:lnSpc>
            </a:pPr>
            <a:r>
              <a:rPr lang="zh-CN" altLang="en-US" sz="2200" b="1" dirty="0"/>
              <a:t>软件上，用两个连续的偶地址代替奇偶地址；</a:t>
            </a:r>
            <a:r>
              <a:rPr lang="zh-CN" altLang="en-US" sz="2200" b="1" dirty="0">
                <a:solidFill>
                  <a:srgbClr val="FF0000"/>
                </a:solidFill>
              </a:rPr>
              <a:t>例</a:t>
            </a:r>
            <a:r>
              <a:rPr lang="en-US" altLang="zh-CN" sz="2200" b="1" dirty="0" err="1">
                <a:solidFill>
                  <a:srgbClr val="FF0000"/>
                </a:solidFill>
              </a:rPr>
              <a:t>86H</a:t>
            </a:r>
            <a:r>
              <a:rPr lang="zh-CN" altLang="en-US" sz="2200" b="1" dirty="0">
                <a:solidFill>
                  <a:srgbClr val="FF0000"/>
                </a:solidFill>
              </a:rPr>
              <a:t>和</a:t>
            </a:r>
            <a:r>
              <a:rPr lang="en-US" altLang="zh-CN" sz="2200" b="1" dirty="0" err="1">
                <a:solidFill>
                  <a:srgbClr val="FF0000"/>
                </a:solidFill>
              </a:rPr>
              <a:t>84H</a:t>
            </a:r>
            <a:endParaRPr lang="en-US" altLang="zh-CN" sz="2200" b="1" dirty="0">
              <a:solidFill>
                <a:srgbClr val="FF0000"/>
              </a:solidFill>
            </a:endParaRPr>
          </a:p>
          <a:p>
            <a:pPr>
              <a:lnSpc>
                <a:spcPct val="80000"/>
              </a:lnSpc>
              <a:buNone/>
            </a:pPr>
            <a:r>
              <a:rPr lang="en-US" altLang="zh-CN" sz="2600" dirty="0"/>
              <a:t>32</a:t>
            </a:r>
            <a:r>
              <a:rPr lang="zh-CN" altLang="en-US" sz="2600" dirty="0"/>
              <a:t>位数据总线解决方法：</a:t>
            </a:r>
          </a:p>
          <a:p>
            <a:pPr lvl="1">
              <a:lnSpc>
                <a:spcPct val="80000"/>
              </a:lnSpc>
            </a:pPr>
            <a:r>
              <a:rPr lang="zh-CN" altLang="en-US" sz="2200" b="1" dirty="0"/>
              <a:t>硬件上，将地址总线的</a:t>
            </a:r>
            <a:r>
              <a:rPr lang="en-US" altLang="zh-CN" sz="2200" b="1" dirty="0" err="1">
                <a:ea typeface="Arial Unicode MS" pitchFamily="34" charset="-122"/>
              </a:rPr>
              <a:t>A</a:t>
            </a:r>
            <a:r>
              <a:rPr lang="en-US" altLang="zh-CN" sz="2200" b="1" baseline="-25000" dirty="0" err="1">
                <a:ea typeface="Arial Unicode MS" pitchFamily="34" charset="-122"/>
              </a:rPr>
              <a:t>3</a:t>
            </a:r>
            <a:r>
              <a:rPr lang="zh-CN" altLang="en-US" sz="2200" b="1" dirty="0"/>
              <a:t>与芯片的</a:t>
            </a:r>
            <a:r>
              <a:rPr lang="en-US" altLang="zh-CN" sz="2200" b="1" dirty="0" err="1">
                <a:ea typeface="Arial Unicode MS" pitchFamily="34" charset="-122"/>
              </a:rPr>
              <a:t>A</a:t>
            </a:r>
            <a:r>
              <a:rPr lang="en-US" altLang="zh-CN" sz="2200" b="1" baseline="-25000" dirty="0" err="1">
                <a:ea typeface="Arial Unicode MS" pitchFamily="34" charset="-122"/>
              </a:rPr>
              <a:t>0</a:t>
            </a:r>
            <a:r>
              <a:rPr lang="zh-CN" altLang="en-US" sz="2200" b="1" dirty="0"/>
              <a:t>相连；</a:t>
            </a:r>
          </a:p>
          <a:p>
            <a:pPr lvl="1">
              <a:lnSpc>
                <a:spcPct val="80000"/>
              </a:lnSpc>
            </a:pPr>
            <a:r>
              <a:rPr lang="zh-CN" altLang="en-US" sz="2200" b="1" dirty="0"/>
              <a:t>软件上，用两个偶地址（至少相差</a:t>
            </a:r>
            <a:r>
              <a:rPr lang="en-US" altLang="zh-CN" sz="2200" b="1" dirty="0"/>
              <a:t>8</a:t>
            </a:r>
            <a:r>
              <a:rPr lang="zh-CN" altLang="en-US" sz="2200" b="1" dirty="0"/>
              <a:t>）代替奇偶地址；</a:t>
            </a:r>
            <a:r>
              <a:rPr lang="zh-CN" altLang="en-US" sz="2200" b="1" dirty="0">
                <a:solidFill>
                  <a:srgbClr val="FF0000"/>
                </a:solidFill>
              </a:rPr>
              <a:t>例</a:t>
            </a:r>
            <a:r>
              <a:rPr lang="en-US" altLang="zh-CN" sz="2200" b="1" dirty="0" err="1">
                <a:solidFill>
                  <a:srgbClr val="FF0000"/>
                </a:solidFill>
              </a:rPr>
              <a:t>0080H</a:t>
            </a:r>
            <a:r>
              <a:rPr lang="zh-CN" altLang="en-US" sz="2200" b="1" dirty="0">
                <a:solidFill>
                  <a:srgbClr val="FF0000"/>
                </a:solidFill>
              </a:rPr>
              <a:t>和</a:t>
            </a:r>
            <a:r>
              <a:rPr lang="en-US" altLang="zh-CN" sz="2200" b="1" dirty="0" err="1">
                <a:solidFill>
                  <a:srgbClr val="FF0000"/>
                </a:solidFill>
              </a:rPr>
              <a:t>0088H</a:t>
            </a:r>
            <a:endParaRPr lang="en-US" altLang="zh-CN" sz="2200" dirty="0">
              <a:solidFill>
                <a:srgbClr val="FF0000"/>
              </a:solidFill>
            </a:endParaRPr>
          </a:p>
        </p:txBody>
      </p:sp>
    </p:spTree>
    <p:extLst>
      <p:ext uri="{BB962C8B-B14F-4D97-AF65-F5344CB8AC3E}">
        <p14:creationId xmlns:p14="http://schemas.microsoft.com/office/powerpoint/2010/main" val="30898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zh-CN" altLang="en-US" dirty="0" smtClean="0"/>
              <a:t>思考题</a:t>
            </a:r>
            <a:endParaRPr lang="en-US" altLang="zh-CN" dirty="0" smtClean="0"/>
          </a:p>
          <a:p>
            <a:pPr marL="400050" indent="-400050">
              <a:buFont typeface="Wingdings" panose="05000000000000000000" pitchFamily="2" charset="2"/>
              <a:buAutoNum type="arabicPeriod"/>
            </a:pPr>
            <a:r>
              <a:rPr lang="zh-CN" altLang="en-US" dirty="0"/>
              <a:t>什么是接口？为什么计算机内一定要配置接口？ </a:t>
            </a:r>
          </a:p>
          <a:p>
            <a:pPr marL="400050" indent="-400050">
              <a:buFont typeface="Wingdings" panose="05000000000000000000" pitchFamily="2" charset="2"/>
              <a:buAutoNum type="arabicPeriod"/>
            </a:pPr>
            <a:r>
              <a:rPr lang="zh-CN" altLang="en-US" dirty="0"/>
              <a:t>什么是端口？</a:t>
            </a:r>
            <a:r>
              <a:rPr lang="en-US" altLang="zh-CN" dirty="0"/>
              <a:t>I/O</a:t>
            </a:r>
            <a:r>
              <a:rPr lang="zh-CN" altLang="en-US" dirty="0"/>
              <a:t>端口的编址方式有哪几种？各有何特点？各适用于何种场合？</a:t>
            </a:r>
          </a:p>
          <a:p>
            <a:pPr marL="400050" indent="-400050">
              <a:buFont typeface="Wingdings" panose="05000000000000000000" pitchFamily="2" charset="2"/>
              <a:buAutoNum type="arabicPeriod"/>
            </a:pPr>
            <a:r>
              <a:rPr lang="en-US" altLang="zh-CN" dirty="0"/>
              <a:t>CPU</a:t>
            </a:r>
            <a:r>
              <a:rPr lang="zh-CN" altLang="en-US" dirty="0"/>
              <a:t>与输入输出设备之间传送的信息有哪几类？相应的端口称作什么端口？</a:t>
            </a:r>
          </a:p>
          <a:p>
            <a:pPr marL="400050" indent="-400050">
              <a:buFont typeface="Wingdings" panose="05000000000000000000" pitchFamily="2" charset="2"/>
              <a:buAutoNum type="arabicPeriod"/>
            </a:pPr>
            <a:r>
              <a:rPr lang="en-US" altLang="zh-CN" dirty="0"/>
              <a:t>CPU</a:t>
            </a:r>
            <a:r>
              <a:rPr lang="zh-CN" altLang="en-US" dirty="0"/>
              <a:t>和外设之间的数据传送方式有哪几种？无条件传送方式通常用在哪些场合？</a:t>
            </a:r>
          </a:p>
        </p:txBody>
      </p:sp>
    </p:spTree>
    <p:extLst>
      <p:ext uri="{BB962C8B-B14F-4D97-AF65-F5344CB8AC3E}">
        <p14:creationId xmlns:p14="http://schemas.microsoft.com/office/powerpoint/2010/main" val="394127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84</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zh-CN" altLang="en-US" dirty="0" smtClean="0"/>
              <a:t>思考题</a:t>
            </a:r>
            <a:endParaRPr lang="en-US" altLang="zh-CN" dirty="0" smtClean="0"/>
          </a:p>
          <a:p>
            <a:pPr marL="571500" indent="-571500">
              <a:spcBef>
                <a:spcPts val="0"/>
              </a:spcBef>
              <a:buFont typeface="Wingdings" panose="05000000000000000000" pitchFamily="2" charset="2"/>
              <a:buAutoNum type="arabicPeriod" startAt="5"/>
            </a:pPr>
            <a:r>
              <a:rPr lang="zh-CN" altLang="en-US" dirty="0"/>
              <a:t>相对于条件传送方式，中断方式有什么优点？和</a:t>
            </a:r>
            <a:r>
              <a:rPr lang="en-US" altLang="zh-CN" dirty="0"/>
              <a:t>DMA</a:t>
            </a:r>
            <a:r>
              <a:rPr lang="zh-CN" altLang="en-US" dirty="0"/>
              <a:t>方式比较，中断传送方式又有什么不足之处？</a:t>
            </a:r>
          </a:p>
          <a:p>
            <a:pPr marL="571500" indent="-571500">
              <a:spcBef>
                <a:spcPts val="0"/>
              </a:spcBef>
              <a:buFont typeface="Wingdings" panose="05000000000000000000" pitchFamily="2" charset="2"/>
              <a:buAutoNum type="arabicPeriod" startAt="5"/>
            </a:pPr>
            <a:r>
              <a:rPr lang="zh-CN" altLang="en-US" dirty="0"/>
              <a:t>采用无条件输入方式与外设接口时，接口电路应如何设计？</a:t>
            </a:r>
          </a:p>
          <a:p>
            <a:pPr marL="571500" indent="-571500">
              <a:spcBef>
                <a:spcPts val="0"/>
              </a:spcBef>
              <a:buFont typeface="Wingdings" panose="05000000000000000000" pitchFamily="2" charset="2"/>
              <a:buAutoNum type="arabicPeriod" startAt="5"/>
            </a:pPr>
            <a:r>
              <a:rPr lang="zh-CN" altLang="en-US" dirty="0"/>
              <a:t>说明查询式输入和输出接口电路的工作原理？</a:t>
            </a:r>
          </a:p>
          <a:p>
            <a:pPr marL="571500" indent="-571500">
              <a:spcBef>
                <a:spcPts val="0"/>
              </a:spcBef>
              <a:buFont typeface="Wingdings" panose="05000000000000000000" pitchFamily="2" charset="2"/>
              <a:buAutoNum type="arabicPeriod" startAt="5"/>
            </a:pPr>
            <a:r>
              <a:rPr lang="zh-CN" altLang="en-US" dirty="0"/>
              <a:t>简述在微机系统中，</a:t>
            </a:r>
            <a:r>
              <a:rPr lang="en-US" altLang="zh-CN" dirty="0"/>
              <a:t>DMA</a:t>
            </a:r>
            <a:r>
              <a:rPr lang="zh-CN" altLang="en-US" dirty="0"/>
              <a:t>控制器从外设提出请求到外设直接将数据传送到存储器的工作过程。</a:t>
            </a:r>
          </a:p>
          <a:p>
            <a:pPr marL="571500" indent="-571500">
              <a:spcBef>
                <a:spcPts val="0"/>
              </a:spcBef>
              <a:buFont typeface="Wingdings" panose="05000000000000000000" pitchFamily="2" charset="2"/>
              <a:buAutoNum type="arabicPeriod" startAt="5"/>
            </a:pPr>
            <a:r>
              <a:rPr lang="en-US" altLang="zh-CN" dirty="0"/>
              <a:t>DMAC</a:t>
            </a:r>
            <a:r>
              <a:rPr lang="zh-CN" altLang="en-US" dirty="0"/>
              <a:t>的主要特点是什么？</a:t>
            </a:r>
          </a:p>
        </p:txBody>
      </p:sp>
    </p:spTree>
    <p:extLst>
      <p:ext uri="{BB962C8B-B14F-4D97-AF65-F5344CB8AC3E}">
        <p14:creationId xmlns:p14="http://schemas.microsoft.com/office/powerpoint/2010/main" val="12412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5.2 </a:t>
            </a:r>
            <a:r>
              <a:rPr lang="zh-CN" altLang="en-US" dirty="0"/>
              <a:t>外设与</a:t>
            </a:r>
            <a:r>
              <a:rPr lang="en-US" altLang="zh-CN" dirty="0"/>
              <a:t>CPU</a:t>
            </a:r>
            <a:r>
              <a:rPr lang="zh-CN" altLang="en-US" dirty="0"/>
              <a:t>之间的信号</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nSpc>
                <a:spcPct val="120000"/>
              </a:lnSpc>
              <a:buClr>
                <a:srgbClr val="C00000"/>
              </a:buClr>
            </a:pPr>
            <a:r>
              <a:rPr kumimoji="1" lang="zh-CN" altLang="en-US" b="1" dirty="0"/>
              <a:t>广义数据信息：</a:t>
            </a:r>
          </a:p>
          <a:p>
            <a:pPr marL="969963" lvl="1" indent="-342900">
              <a:lnSpc>
                <a:spcPct val="120000"/>
              </a:lnSpc>
              <a:buClr>
                <a:srgbClr val="C00000"/>
              </a:buClr>
            </a:pPr>
            <a:r>
              <a:rPr kumimoji="1" lang="zh-CN" altLang="en-US" b="1" dirty="0"/>
              <a:t> 数据信息、状态信息、控制信息</a:t>
            </a:r>
          </a:p>
          <a:p>
            <a:pPr marL="342900" indent="-342900">
              <a:lnSpc>
                <a:spcPct val="120000"/>
              </a:lnSpc>
              <a:buClr>
                <a:srgbClr val="C00000"/>
              </a:buClr>
            </a:pPr>
            <a:r>
              <a:rPr kumimoji="1" lang="zh-CN" altLang="en-US" b="1" dirty="0"/>
              <a:t>广义数据信息都通过数据总线传送</a:t>
            </a:r>
          </a:p>
          <a:p>
            <a:pPr marL="969963" lvl="1" indent="-342900">
              <a:lnSpc>
                <a:spcPct val="120000"/>
              </a:lnSpc>
              <a:buClr>
                <a:srgbClr val="C00000"/>
              </a:buClr>
            </a:pPr>
            <a:r>
              <a:rPr kumimoji="1" lang="zh-CN" altLang="en-US" b="1" dirty="0"/>
              <a:t>但分别进入接口电路内部的数据端口、状态端口、控制端口；</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a:t>
            </a:fld>
            <a:endParaRPr lang="en-US" altLang="zh-CN" dirty="0"/>
          </a:p>
        </p:txBody>
      </p:sp>
      <p:grpSp>
        <p:nvGrpSpPr>
          <p:cNvPr id="5" name="Group 12"/>
          <p:cNvGrpSpPr/>
          <p:nvPr/>
        </p:nvGrpSpPr>
        <p:grpSpPr bwMode="auto">
          <a:xfrm>
            <a:off x="971600" y="4005064"/>
            <a:ext cx="8651876" cy="1801813"/>
            <a:chOff x="612" y="2812"/>
            <a:chExt cx="5450" cy="1135"/>
          </a:xfrm>
        </p:grpSpPr>
        <p:sp>
          <p:nvSpPr>
            <p:cNvPr id="6" name="Text Box 6"/>
            <p:cNvSpPr txBox="1">
              <a:spLocks noChangeArrowheads="1"/>
            </p:cNvSpPr>
            <p:nvPr/>
          </p:nvSpPr>
          <p:spPr bwMode="auto">
            <a:xfrm>
              <a:off x="681" y="2812"/>
              <a:ext cx="5381" cy="1135"/>
            </a:xfrm>
            <a:prstGeom prst="rect">
              <a:avLst/>
            </a:prstGeom>
            <a:noFill/>
            <a:ln w="9525">
              <a:noFill/>
              <a:miter lim="800000"/>
            </a:ln>
          </p:spPr>
          <p:txBody>
            <a:bodyPr>
              <a:spAutoFit/>
            </a:bodyPr>
            <a:lstStyle/>
            <a:p>
              <a:pPr>
                <a:spcBef>
                  <a:spcPct val="50000"/>
                </a:spcBef>
              </a:pPr>
              <a:r>
                <a:rPr kumimoji="1" lang="en-US" altLang="zh-CN" sz="2800" b="1" dirty="0">
                  <a:latin typeface="Calibri" pitchFamily="34" charset="0"/>
                </a:rPr>
                <a:t>   </a:t>
              </a:r>
              <a:r>
                <a:rPr kumimoji="1" lang="zh-CN" altLang="en-US" sz="2800" b="1" dirty="0">
                  <a:solidFill>
                    <a:srgbClr val="9900FF"/>
                  </a:solidFill>
                  <a:latin typeface="Calibri" pitchFamily="34" charset="0"/>
                </a:rPr>
                <a:t>数据端口</a:t>
              </a:r>
            </a:p>
            <a:p>
              <a:pPr>
                <a:spcBef>
                  <a:spcPct val="50000"/>
                </a:spcBef>
              </a:pPr>
              <a:r>
                <a:rPr kumimoji="1" lang="zh-CN" altLang="en-US" sz="2800" b="1" dirty="0">
                  <a:solidFill>
                    <a:srgbClr val="9900FF"/>
                  </a:solidFill>
                  <a:latin typeface="Calibri" pitchFamily="34" charset="0"/>
                </a:rPr>
                <a:t>   控制端口</a:t>
              </a:r>
            </a:p>
            <a:p>
              <a:pPr>
                <a:spcBef>
                  <a:spcPct val="50000"/>
                </a:spcBef>
              </a:pPr>
              <a:r>
                <a:rPr kumimoji="1" lang="zh-CN" altLang="en-US" sz="2800" b="1" dirty="0">
                  <a:solidFill>
                    <a:srgbClr val="9900FF"/>
                  </a:solidFill>
                  <a:latin typeface="Calibri" pitchFamily="34" charset="0"/>
                </a:rPr>
                <a:t>   状态端口</a:t>
              </a:r>
            </a:p>
          </p:txBody>
        </p:sp>
        <p:sp>
          <p:nvSpPr>
            <p:cNvPr id="7" name="AutoShape 7"/>
            <p:cNvSpPr/>
            <p:nvPr/>
          </p:nvSpPr>
          <p:spPr bwMode="auto">
            <a:xfrm>
              <a:off x="612" y="2959"/>
              <a:ext cx="274" cy="912"/>
            </a:xfrm>
            <a:prstGeom prst="leftBrace">
              <a:avLst>
                <a:gd name="adj1" fmla="val 27737"/>
                <a:gd name="adj2" fmla="val 50000"/>
              </a:avLst>
            </a:prstGeom>
            <a:noFill/>
            <a:ln w="31750">
              <a:solidFill>
                <a:schemeClr val="tx1"/>
              </a:solidFill>
              <a:miter lim="800000"/>
            </a:ln>
          </p:spPr>
          <p:txBody>
            <a:bodyPr wrap="none" anchor="ctr"/>
            <a:lstStyle/>
            <a:p>
              <a:endParaRPr lang="zh-CN" altLang="en-US">
                <a:latin typeface="Calibri" pitchFamily="34" charset="0"/>
              </a:endParaRPr>
            </a:p>
          </p:txBody>
        </p:sp>
        <p:sp>
          <p:nvSpPr>
            <p:cNvPr id="8" name="Rectangle 8"/>
            <p:cNvSpPr>
              <a:spLocks noChangeArrowheads="1"/>
            </p:cNvSpPr>
            <p:nvPr/>
          </p:nvSpPr>
          <p:spPr bwMode="auto">
            <a:xfrm>
              <a:off x="1987" y="2848"/>
              <a:ext cx="1592" cy="250"/>
            </a:xfrm>
            <a:prstGeom prst="rect">
              <a:avLst/>
            </a:prstGeom>
            <a:noFill/>
            <a:ln w="9525">
              <a:noFill/>
              <a:miter lim="800000"/>
            </a:ln>
          </p:spPr>
          <p:txBody>
            <a:bodyPr>
              <a:spAutoFit/>
            </a:bodyPr>
            <a:lstStyle/>
            <a:p>
              <a:pPr eaLnBrk="0" hangingPunct="0"/>
              <a:r>
                <a:rPr kumimoji="1" lang="zh-CN" altLang="en-US" sz="2000" b="1" dirty="0">
                  <a:latin typeface="Times New Roman" pitchFamily="18" charset="0"/>
                </a:rPr>
                <a:t>存放数据信息</a:t>
              </a:r>
            </a:p>
          </p:txBody>
        </p:sp>
        <p:sp>
          <p:nvSpPr>
            <p:cNvPr id="9" name="Rectangle 9"/>
            <p:cNvSpPr>
              <a:spLocks noChangeArrowheads="1"/>
            </p:cNvSpPr>
            <p:nvPr/>
          </p:nvSpPr>
          <p:spPr bwMode="auto">
            <a:xfrm>
              <a:off x="1987" y="3633"/>
              <a:ext cx="1432" cy="250"/>
            </a:xfrm>
            <a:prstGeom prst="rect">
              <a:avLst/>
            </a:prstGeom>
            <a:noFill/>
            <a:ln w="9525">
              <a:noFill/>
              <a:miter lim="800000"/>
            </a:ln>
          </p:spPr>
          <p:txBody>
            <a:bodyPr>
              <a:spAutoFit/>
            </a:bodyPr>
            <a:lstStyle/>
            <a:p>
              <a:pPr eaLnBrk="0" hangingPunct="0"/>
              <a:r>
                <a:rPr kumimoji="1" lang="zh-CN" altLang="en-US" sz="2000" b="1" dirty="0"/>
                <a:t>存放状态信息</a:t>
              </a:r>
              <a:endParaRPr kumimoji="1" lang="zh-CN" altLang="en-US" sz="2000" b="1" dirty="0">
                <a:latin typeface="Times New Roman" pitchFamily="18" charset="0"/>
              </a:endParaRPr>
            </a:p>
          </p:txBody>
        </p:sp>
        <p:sp>
          <p:nvSpPr>
            <p:cNvPr id="10" name="Rectangle 10"/>
            <p:cNvSpPr>
              <a:spLocks noChangeArrowheads="1"/>
            </p:cNvSpPr>
            <p:nvPr/>
          </p:nvSpPr>
          <p:spPr bwMode="auto">
            <a:xfrm>
              <a:off x="1987" y="3241"/>
              <a:ext cx="1375" cy="250"/>
            </a:xfrm>
            <a:prstGeom prst="rect">
              <a:avLst/>
            </a:prstGeom>
            <a:noFill/>
            <a:ln w="9525">
              <a:noFill/>
              <a:miter lim="800000"/>
            </a:ln>
          </p:spPr>
          <p:txBody>
            <a:bodyPr>
              <a:spAutoFit/>
            </a:bodyPr>
            <a:lstStyle/>
            <a:p>
              <a:r>
                <a:rPr kumimoji="1" lang="zh-CN" altLang="en-US" sz="2000" b="1" dirty="0"/>
                <a:t>存放控制命令</a:t>
              </a:r>
            </a:p>
          </p:txBody>
        </p:sp>
      </p:grpSp>
    </p:spTree>
    <p:extLst>
      <p:ext uri="{BB962C8B-B14F-4D97-AF65-F5344CB8AC3E}">
        <p14:creationId xmlns:p14="http://schemas.microsoft.com/office/powerpoint/2010/main" val="1024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60292</TotalTime>
  <Words>3798</Words>
  <Application>Microsoft Office PowerPoint</Application>
  <PresentationFormat>全屏显示(4:3)</PresentationFormat>
  <Paragraphs>665</Paragraphs>
  <Slides>84</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102" baseType="lpstr">
      <vt:lpstr>Arial Unicode MS</vt:lpstr>
      <vt:lpstr>Batang</vt:lpstr>
      <vt:lpstr>仿宋_GB2312</vt:lpstr>
      <vt:lpstr>黑体</vt:lpstr>
      <vt:lpstr>华文行楷</vt:lpstr>
      <vt:lpstr>华文楷体</vt:lpstr>
      <vt:lpstr>华文中宋</vt:lpstr>
      <vt:lpstr>楷体_GB2312</vt:lpstr>
      <vt:lpstr>隶书</vt:lpstr>
      <vt:lpstr>宋体</vt:lpstr>
      <vt:lpstr>Arial</vt:lpstr>
      <vt:lpstr>Calibri</vt:lpstr>
      <vt:lpstr>Symbol</vt:lpstr>
      <vt:lpstr>Times New Roman</vt:lpstr>
      <vt:lpstr>Wingdings</vt:lpstr>
      <vt:lpstr>Profile</vt:lpstr>
      <vt:lpstr>VISIO</vt:lpstr>
      <vt:lpstr>BMP 图像</vt:lpstr>
      <vt:lpstr>第5章   微型计算机和外设的数据传输</vt:lpstr>
      <vt:lpstr>5.1  为什么要用接口</vt:lpstr>
      <vt:lpstr>微型计算机系统硬件组成</vt:lpstr>
      <vt:lpstr>5.1  为什么要用接口</vt:lpstr>
      <vt:lpstr>5.1  为什么要用接口</vt:lpstr>
      <vt:lpstr>5.1  为什么要用接口</vt:lpstr>
      <vt:lpstr>5.1  为什么要用接口</vt:lpstr>
      <vt:lpstr>5.2 外设与CPU之间的信号</vt:lpstr>
      <vt:lpstr>5.2 外设与CPU之间的信号</vt:lpstr>
      <vt:lpstr>5.3 接口部件的I/O端口</vt:lpstr>
      <vt:lpstr>5.3 接口部件的I/O端口</vt:lpstr>
      <vt:lpstr>5.3 接口部件的I/O端口</vt:lpstr>
      <vt:lpstr>5.4  接口的功能以及在系统中的连接</vt:lpstr>
      <vt:lpstr>5.4.1  接口的功能 </vt:lpstr>
      <vt:lpstr>1. 寻址功能 </vt:lpstr>
      <vt:lpstr>2. 输入输出功能 </vt:lpstr>
      <vt:lpstr>3. 数据转换功能 </vt:lpstr>
      <vt:lpstr>4. 联络功能 </vt:lpstr>
      <vt:lpstr>5. 中断管理功能 </vt:lpstr>
      <vt:lpstr>6. 复位功能 </vt:lpstr>
      <vt:lpstr>7. 可编程功能 </vt:lpstr>
      <vt:lpstr>8. 错误检测功能 </vt:lpstr>
      <vt:lpstr>接口芯片</vt:lpstr>
      <vt:lpstr>5.4.2  接口与系统的连接</vt:lpstr>
      <vt:lpstr>5.4  接口与系统的连接</vt:lpstr>
      <vt:lpstr>5.4  接口与系统的连接</vt:lpstr>
      <vt:lpstr>5.4  接口与系统的连接</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硬件接口结构</vt:lpstr>
      <vt:lpstr>5.5  CPU和外设之间的数据传送方式</vt:lpstr>
      <vt:lpstr>5.5  CPU和外设之间的数据传送方式</vt:lpstr>
      <vt:lpstr>查询式输入的接口硬件</vt:lpstr>
      <vt:lpstr>5.5  CPU和外设之间的数据传送方式</vt:lpstr>
      <vt:lpstr>5.5  CPU和外设之间的数据传送方式</vt:lpstr>
      <vt:lpstr>查询式输出的接口硬件</vt:lpstr>
      <vt:lpstr>5.5  CPU和外设之间的数据传送方式</vt:lpstr>
      <vt:lpstr>实用的多字节查询 方式的软件流程</vt:lpstr>
      <vt:lpstr>5.5  CPU和外设之间的数据传送方式</vt:lpstr>
      <vt:lpstr>5.5  CPU和外设之间的数据传送方式</vt:lpstr>
      <vt:lpstr>程序</vt:lpstr>
      <vt:lpstr>程序</vt:lpstr>
      <vt:lpstr>程序</vt:lpstr>
      <vt:lpstr>5.5  CPU和外设之间的数据传送方式</vt:lpstr>
      <vt:lpstr>5.5  CPU和外设之间的数据传送方式</vt:lpstr>
      <vt:lpstr>程序1-不同优先级</vt:lpstr>
      <vt:lpstr>程序2-相同优先级</vt:lpstr>
      <vt:lpstr>5.5  CPU和外设之间的数据传送方式</vt:lpstr>
      <vt:lpstr>5.5  CPU和外设之间的数据传送方式</vt:lpstr>
      <vt:lpstr>中断方式输入接口电路：</vt:lpstr>
      <vt:lpstr>5.5  CPU和外设之间的数据传送方式</vt:lpstr>
      <vt:lpstr>5.5  CPU和外设之间的数据传送方式</vt:lpstr>
      <vt:lpstr>5.5  CPU和外设之间的数据传送方式</vt:lpstr>
      <vt:lpstr>5.5  CPU和外设之间的数据传送方式</vt:lpstr>
      <vt:lpstr>专用硬件方式：可编程中断控制器</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DMA传输数据的原理</vt:lpstr>
      <vt:lpstr>DMA控制器的内部最小配置和接口要求</vt:lpstr>
      <vt:lpstr>5.5  CPU和外设之间的数据传送方式</vt:lpstr>
      <vt:lpstr>5.5  CPU和外设之间的数据传送方式</vt:lpstr>
      <vt:lpstr>5.5  CPU和外设之间的数据传送方式</vt:lpstr>
      <vt:lpstr>启动数据块输入举例</vt:lpstr>
      <vt:lpstr>启动数据块输入初始化程序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1353</cp:revision>
  <dcterms:created xsi:type="dcterms:W3CDTF">2005-09-14T13:58:57Z</dcterms:created>
  <dcterms:modified xsi:type="dcterms:W3CDTF">2019-04-10T01:47:13Z</dcterms:modified>
</cp:coreProperties>
</file>