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4674" r:id="rId2"/>
  </p:sldMasterIdLst>
  <p:notesMasterIdLst>
    <p:notesMasterId r:id="rId149"/>
  </p:notesMasterIdLst>
  <p:handoutMasterIdLst>
    <p:handoutMasterId r:id="rId150"/>
  </p:handoutMasterIdLst>
  <p:sldIdLst>
    <p:sldId id="785" r:id="rId3"/>
    <p:sldId id="786" r:id="rId4"/>
    <p:sldId id="867" r:id="rId5"/>
    <p:sldId id="787" r:id="rId6"/>
    <p:sldId id="788" r:id="rId7"/>
    <p:sldId id="789" r:id="rId8"/>
    <p:sldId id="790" r:id="rId9"/>
    <p:sldId id="864" r:id="rId10"/>
    <p:sldId id="791" r:id="rId11"/>
    <p:sldId id="868" r:id="rId12"/>
    <p:sldId id="792" r:id="rId13"/>
    <p:sldId id="869" r:id="rId14"/>
    <p:sldId id="793" r:id="rId15"/>
    <p:sldId id="794" r:id="rId16"/>
    <p:sldId id="795" r:id="rId17"/>
    <p:sldId id="865" r:id="rId18"/>
    <p:sldId id="796" r:id="rId19"/>
    <p:sldId id="797" r:id="rId20"/>
    <p:sldId id="798" r:id="rId21"/>
    <p:sldId id="799" r:id="rId22"/>
    <p:sldId id="800" r:id="rId23"/>
    <p:sldId id="801" r:id="rId24"/>
    <p:sldId id="866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57" r:id="rId68"/>
    <p:sldId id="852" r:id="rId69"/>
    <p:sldId id="870" r:id="rId70"/>
    <p:sldId id="858" r:id="rId71"/>
    <p:sldId id="859" r:id="rId72"/>
    <p:sldId id="860" r:id="rId73"/>
    <p:sldId id="861" r:id="rId74"/>
    <p:sldId id="871" r:id="rId75"/>
    <p:sldId id="872" r:id="rId76"/>
    <p:sldId id="873" r:id="rId77"/>
    <p:sldId id="874" r:id="rId78"/>
    <p:sldId id="875" r:id="rId79"/>
    <p:sldId id="876" r:id="rId80"/>
    <p:sldId id="877" r:id="rId81"/>
    <p:sldId id="878" r:id="rId82"/>
    <p:sldId id="879" r:id="rId83"/>
    <p:sldId id="880" r:id="rId84"/>
    <p:sldId id="881" r:id="rId85"/>
    <p:sldId id="882" r:id="rId86"/>
    <p:sldId id="883" r:id="rId87"/>
    <p:sldId id="884" r:id="rId88"/>
    <p:sldId id="885" r:id="rId89"/>
    <p:sldId id="886" r:id="rId90"/>
    <p:sldId id="887" r:id="rId91"/>
    <p:sldId id="888" r:id="rId92"/>
    <p:sldId id="889" r:id="rId93"/>
    <p:sldId id="890" r:id="rId94"/>
    <p:sldId id="891" r:id="rId95"/>
    <p:sldId id="892" r:id="rId96"/>
    <p:sldId id="893" r:id="rId97"/>
    <p:sldId id="894" r:id="rId98"/>
    <p:sldId id="895" r:id="rId99"/>
    <p:sldId id="896" r:id="rId100"/>
    <p:sldId id="897" r:id="rId101"/>
    <p:sldId id="898" r:id="rId102"/>
    <p:sldId id="899" r:id="rId103"/>
    <p:sldId id="900" r:id="rId104"/>
    <p:sldId id="945" r:id="rId105"/>
    <p:sldId id="901" r:id="rId106"/>
    <p:sldId id="902" r:id="rId107"/>
    <p:sldId id="903" r:id="rId108"/>
    <p:sldId id="904" r:id="rId109"/>
    <p:sldId id="905" r:id="rId110"/>
    <p:sldId id="906" r:id="rId111"/>
    <p:sldId id="907" r:id="rId112"/>
    <p:sldId id="908" r:id="rId113"/>
    <p:sldId id="909" r:id="rId114"/>
    <p:sldId id="910" r:id="rId115"/>
    <p:sldId id="911" r:id="rId116"/>
    <p:sldId id="912" r:id="rId117"/>
    <p:sldId id="913" r:id="rId118"/>
    <p:sldId id="914" r:id="rId119"/>
    <p:sldId id="915" r:id="rId120"/>
    <p:sldId id="916" r:id="rId121"/>
    <p:sldId id="917" r:id="rId122"/>
    <p:sldId id="918" r:id="rId123"/>
    <p:sldId id="919" r:id="rId124"/>
    <p:sldId id="920" r:id="rId125"/>
    <p:sldId id="921" r:id="rId126"/>
    <p:sldId id="922" r:id="rId127"/>
    <p:sldId id="923" r:id="rId128"/>
    <p:sldId id="924" r:id="rId129"/>
    <p:sldId id="925" r:id="rId130"/>
    <p:sldId id="926" r:id="rId131"/>
    <p:sldId id="927" r:id="rId132"/>
    <p:sldId id="928" r:id="rId133"/>
    <p:sldId id="929" r:id="rId134"/>
    <p:sldId id="930" r:id="rId135"/>
    <p:sldId id="931" r:id="rId136"/>
    <p:sldId id="932" r:id="rId137"/>
    <p:sldId id="933" r:id="rId138"/>
    <p:sldId id="935" r:id="rId139"/>
    <p:sldId id="936" r:id="rId140"/>
    <p:sldId id="937" r:id="rId141"/>
    <p:sldId id="938" r:id="rId142"/>
    <p:sldId id="939" r:id="rId143"/>
    <p:sldId id="940" r:id="rId144"/>
    <p:sldId id="941" r:id="rId145"/>
    <p:sldId id="942" r:id="rId146"/>
    <p:sldId id="943" r:id="rId147"/>
    <p:sldId id="944" r:id="rId1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29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tableStyles" Target="tableStyle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8.xml"/><Relationship Id="rId3" Type="http://schemas.openxmlformats.org/officeDocument/2006/relationships/slide" Target="slides/slide90.xml"/><Relationship Id="rId7" Type="http://schemas.openxmlformats.org/officeDocument/2006/relationships/slide" Target="slides/slide107.xml"/><Relationship Id="rId2" Type="http://schemas.openxmlformats.org/officeDocument/2006/relationships/slide" Target="slides/slide89.xml"/><Relationship Id="rId1" Type="http://schemas.openxmlformats.org/officeDocument/2006/relationships/slide" Target="slides/slide85.xml"/><Relationship Id="rId6" Type="http://schemas.openxmlformats.org/officeDocument/2006/relationships/slide" Target="slides/slide106.xml"/><Relationship Id="rId11" Type="http://schemas.openxmlformats.org/officeDocument/2006/relationships/slide" Target="slides/slide130.xml"/><Relationship Id="rId5" Type="http://schemas.openxmlformats.org/officeDocument/2006/relationships/slide" Target="slides/slide105.xml"/><Relationship Id="rId10" Type="http://schemas.openxmlformats.org/officeDocument/2006/relationships/slide" Target="slides/slide129.xml"/><Relationship Id="rId4" Type="http://schemas.openxmlformats.org/officeDocument/2006/relationships/slide" Target="slides/slide102.xml"/><Relationship Id="rId9" Type="http://schemas.openxmlformats.org/officeDocument/2006/relationships/slide" Target="slides/slide1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856F1A-90DF-49D3-BC5A-3329F323A0FB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88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CF3E3C-3361-40B1-992F-10E0D1C4EFE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星期一</a:t>
            </a:r>
          </a:p>
        </p:txBody>
      </p:sp>
    </p:spTree>
    <p:extLst>
      <p:ext uri="{BB962C8B-B14F-4D97-AF65-F5344CB8AC3E}">
        <p14:creationId xmlns:p14="http://schemas.microsoft.com/office/powerpoint/2010/main" val="134614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849D9-23BA-4571-B821-2BC4640A329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星期五</a:t>
            </a:r>
            <a:r>
              <a:rPr lang="en-US" altLang="zh-CN" smtClean="0"/>
              <a:t>5.18</a:t>
            </a:r>
          </a:p>
        </p:txBody>
      </p:sp>
    </p:spTree>
    <p:extLst>
      <p:ext uri="{BB962C8B-B14F-4D97-AF65-F5344CB8AC3E}">
        <p14:creationId xmlns:p14="http://schemas.microsoft.com/office/powerpoint/2010/main" val="280972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E10573-FD02-40CC-905B-D02FF2543C9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星期一</a:t>
            </a:r>
            <a:r>
              <a:rPr lang="en-US" altLang="zh-CN" smtClean="0"/>
              <a:t>5.21</a:t>
            </a:r>
          </a:p>
        </p:txBody>
      </p:sp>
    </p:spTree>
    <p:extLst>
      <p:ext uri="{BB962C8B-B14F-4D97-AF65-F5344CB8AC3E}">
        <p14:creationId xmlns:p14="http://schemas.microsoft.com/office/powerpoint/2010/main" val="15533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47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47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260AA-B570-46D5-B099-6613B0BF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34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0792-8631-4AF8-B66B-248059804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70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2B83-CABC-4041-AE61-77A4EE4589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46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CCF0-5EAA-49FF-8833-E8B5E7D3E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63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E5D57-2B55-4AE2-8DF2-FFD3887B41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17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A035C-3732-4BA1-89B1-6DDAD954A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309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593A0-E5B6-41F7-9846-F3EFD8302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069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30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309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D9C0C-D73E-48CA-BC65-C2AD5F350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44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74775"/>
            <a:ext cx="8229600" cy="49339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F64F3-9D6F-4344-8E36-8EABBA73D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5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63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649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136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9388"/>
            <a:ext cx="4038600" cy="2136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D7754E-3452-4980-8DC0-184F5E34252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08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5259D4-9E87-447A-890C-FBC22CF560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54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E5D9C-4468-472B-92AB-D6B83ED8E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48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00DB8-5433-4E06-98E2-993A180FF5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6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3" r:id="rId4"/>
    <p:sldLayoutId id="2147484671" r:id="rId5"/>
    <p:sldLayoutId id="2147484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4775"/>
            <a:ext cx="82296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1A5E4695-429A-4CB6-B813-D43BA5370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6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6" r:id="rId2"/>
    <p:sldLayoutId id="2147484677" r:id="rId3"/>
    <p:sldLayoutId id="2147484678" r:id="rId4"/>
    <p:sldLayoutId id="2147484679" r:id="rId5"/>
    <p:sldLayoutId id="2147484680" r:id="rId6"/>
    <p:sldLayoutId id="2147484681" r:id="rId7"/>
    <p:sldLayoutId id="2147484682" r:id="rId8"/>
    <p:sldLayoutId id="2147484683" r:id="rId9"/>
    <p:sldLayoutId id="2147484684" r:id="rId10"/>
    <p:sldLayoutId id="2147484685" r:id="rId11"/>
    <p:sldLayoutId id="2147484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120.xml"/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6.wmf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25.xml"/><Relationship Id="rId1" Type="http://schemas.openxmlformats.org/officeDocument/2006/relationships/slideLayout" Target="../slideLayouts/slideLayout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8.w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1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9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 串并行通信和接口技术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60648"/>
            <a:ext cx="8001000" cy="1111521"/>
          </a:xfrm>
        </p:spPr>
        <p:txBody>
          <a:bodyPr/>
          <a:lstStyle/>
          <a:p>
            <a:r>
              <a:rPr kumimoji="1" lang="zh-CN" altLang="en-US" sz="2800" dirty="0">
                <a:effectLst/>
              </a:rPr>
              <a:t>例：传送</a:t>
            </a:r>
            <a:r>
              <a:rPr kumimoji="1" lang="en-US" altLang="zh-CN" sz="2800" dirty="0">
                <a:effectLst/>
              </a:rPr>
              <a:t>8</a:t>
            </a:r>
            <a:r>
              <a:rPr kumimoji="1" lang="zh-CN" altLang="en-US" sz="2800" dirty="0">
                <a:effectLst/>
              </a:rPr>
              <a:t>位数据</a:t>
            </a:r>
            <a:r>
              <a:rPr kumimoji="1" lang="en-US" altLang="zh-CN" sz="2800" dirty="0" err="1">
                <a:effectLst/>
              </a:rPr>
              <a:t>45H</a:t>
            </a:r>
            <a:r>
              <a:rPr kumimoji="1" lang="zh-CN" altLang="en-US" sz="2800" dirty="0">
                <a:effectLst/>
              </a:rPr>
              <a:t>（</a:t>
            </a:r>
            <a:r>
              <a:rPr kumimoji="1" lang="en-US" altLang="zh-CN" sz="2800" dirty="0" err="1">
                <a:effectLst/>
              </a:rPr>
              <a:t>0100,0101B</a:t>
            </a:r>
            <a:r>
              <a:rPr kumimoji="1" lang="zh-CN" altLang="en-US" sz="2800" dirty="0">
                <a:effectLst/>
              </a:rPr>
              <a:t>），奇校验，</a:t>
            </a:r>
            <a:r>
              <a:rPr kumimoji="1" lang="en-US" altLang="zh-CN" sz="2800" dirty="0">
                <a:effectLst/>
              </a:rPr>
              <a:t>1</a:t>
            </a:r>
            <a:r>
              <a:rPr kumimoji="1" lang="zh-CN" altLang="en-US" sz="2800" dirty="0">
                <a:effectLst/>
              </a:rPr>
              <a:t>个停止位，则信号线上的波形为</a:t>
            </a:r>
          </a:p>
        </p:txBody>
      </p:sp>
      <p:pic>
        <p:nvPicPr>
          <p:cNvPr id="300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43787" cy="251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84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方式0：基本输入输出方式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(1) 方式</a:t>
            </a:r>
            <a:r>
              <a:rPr lang="zh-CN" altLang="en-US" sz="2800" smtClean="0">
                <a:solidFill>
                  <a:srgbClr val="660066"/>
                </a:solidFill>
              </a:rPr>
              <a:t>0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的工作特点</a:t>
            </a: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端口可作为输入口，也可作为输出口，各端口之间没有规定必然的联系。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可以有</a:t>
            </a:r>
            <a:r>
              <a:rPr lang="zh-CN" altLang="en-US" sz="2800" smtClean="0">
                <a:solidFill>
                  <a:schemeClr val="hlink"/>
                </a:solidFill>
              </a:rPr>
              <a:t>16</a:t>
            </a:r>
            <a:r>
              <a:rPr lang="zh-CN" altLang="en-US" sz="2800" smtClean="0">
                <a:latin typeface="宋体" panose="02010600030101010101" pitchFamily="2" charset="-122"/>
              </a:rPr>
              <a:t>种不同的组合，适用于多种不同的场合。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04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方式0：基本输入输出方式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(2) 方式</a:t>
            </a:r>
            <a:r>
              <a:rPr lang="zh-CN" altLang="en-US" sz="2800" smtClean="0">
                <a:solidFill>
                  <a:srgbClr val="660066"/>
                </a:solidFill>
              </a:rPr>
              <a:t>0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的输入输出时序</a:t>
            </a: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hlink"/>
                </a:solidFill>
                <a:latin typeface="宋体" panose="02010600030101010101" pitchFamily="2" charset="-122"/>
              </a:rPr>
              <a:t>在方式</a:t>
            </a:r>
            <a:r>
              <a:rPr lang="zh-CN" altLang="en-US" sz="2800" smtClean="0">
                <a:solidFill>
                  <a:srgbClr val="660066"/>
                </a:solidFill>
              </a:rPr>
              <a:t>0</a:t>
            </a:r>
            <a:r>
              <a:rPr lang="zh-CN" altLang="en-US" sz="2800" smtClean="0">
                <a:solidFill>
                  <a:schemeClr val="hlink"/>
                </a:solidFill>
                <a:latin typeface="宋体" panose="02010600030101010101" pitchFamily="2" charset="-122"/>
              </a:rPr>
              <a:t>读取数据条件：</a:t>
            </a: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</a:p>
          <a:p>
            <a:pPr marL="533400" indent="-533400" eaLnBrk="1" hangingPunct="1">
              <a:lnSpc>
                <a:spcPct val="125000"/>
              </a:lnSpc>
              <a:spcBef>
                <a:spcPct val="3000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发出读信号前，先发出地址信号，启动</a:t>
            </a:r>
            <a:r>
              <a:rPr lang="zh-CN" altLang="en-US" sz="2800" smtClean="0"/>
              <a:t>8255</a:t>
            </a:r>
            <a:r>
              <a:rPr lang="en-US" altLang="zh-CN" sz="2800" smtClean="0"/>
              <a:t>A</a:t>
            </a:r>
          </a:p>
          <a:p>
            <a:pPr marL="533400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输入数据要领先于读信号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75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2800" dirty="0" smtClean="0"/>
              <a:t>图6.2</a:t>
            </a:r>
            <a:r>
              <a:rPr lang="en-US" altLang="zh-CN" sz="2800" dirty="0" smtClean="0"/>
              <a:t>0 </a:t>
            </a:r>
            <a:r>
              <a:rPr lang="zh-CN" altLang="en-US" sz="2800" dirty="0" smtClean="0"/>
              <a:t>方式0的输入时序</a:t>
            </a:r>
          </a:p>
        </p:txBody>
      </p:sp>
      <p:pic>
        <p:nvPicPr>
          <p:cNvPr id="34819" name="Picture 4" descr="图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6962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576064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70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543800" cy="688975"/>
          </a:xfrm>
        </p:spPr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en-US" altLang="zh-CN" sz="3500" smtClean="0"/>
              <a:t>0</a:t>
            </a:r>
            <a:r>
              <a:rPr lang="zh-CN" altLang="en-US" sz="3500" smtClean="0"/>
              <a:t>的应用</a:t>
            </a:r>
            <a:endParaRPr lang="zh-CN" alt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640762" cy="5310188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1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宋体" pitchFamily="2" charset="-122"/>
              </a:rPr>
              <a:t>用于连接简单外设。</a:t>
            </a:r>
          </a:p>
          <a:p>
            <a:pPr marL="0" indent="0" eaLnBrk="1" hangingPunct="1">
              <a:lnSpc>
                <a:spcPct val="125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宋体" pitchFamily="2" charset="-122"/>
              </a:rPr>
              <a:t>适用于：</a:t>
            </a:r>
          </a:p>
          <a:p>
            <a:pPr marL="179705" lvl="1" indent="0" eaLnBrk="1" hangingPunct="1">
              <a:lnSpc>
                <a:spcPct val="125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）无条件输入输出方式。</a:t>
            </a:r>
          </a:p>
          <a:p>
            <a:pPr marL="179705" lvl="1" indent="0" eaLnBrk="1" hangingPunct="1">
              <a:lnSpc>
                <a:spcPct val="125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）查询</a:t>
            </a:r>
            <a:r>
              <a:rPr lang="zh-CN" altLang="en-US" sz="2800" b="1" dirty="0" smtClean="0">
                <a:latin typeface="宋体" pitchFamily="2" charset="-122"/>
              </a:rPr>
              <a:t>输入输出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方式：</a:t>
            </a:r>
          </a:p>
          <a:p>
            <a:pPr marL="179705" lvl="1" indent="0" eaLnBrk="1" hangingPunct="1">
              <a:lnSpc>
                <a:spcPct val="125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宋体" pitchFamily="2" charset="-122"/>
              </a:rPr>
              <a:t>  </a:t>
            </a:r>
            <a:r>
              <a:rPr lang="en-US" altLang="zh-CN" sz="2800" b="1" dirty="0" smtClean="0">
                <a:latin typeface="宋体" pitchFamily="2" charset="-122"/>
              </a:rPr>
              <a:t>A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en-US" altLang="zh-CN" sz="2800" b="1" dirty="0" smtClean="0">
                <a:latin typeface="宋体" pitchFamily="2" charset="-122"/>
              </a:rPr>
              <a:t>B</a:t>
            </a:r>
            <a:r>
              <a:rPr lang="zh-CN" altLang="en-US" sz="2800" b="1" dirty="0" smtClean="0">
                <a:latin typeface="宋体" pitchFamily="2" charset="-122"/>
              </a:rPr>
              <a:t>口作为</a:t>
            </a:r>
            <a:r>
              <a:rPr lang="en-US" altLang="zh-CN" sz="2800" b="1" dirty="0" smtClean="0">
                <a:latin typeface="宋体" pitchFamily="2" charset="-122"/>
              </a:rPr>
              <a:t>8</a:t>
            </a:r>
            <a:r>
              <a:rPr lang="zh-CN" altLang="en-US" sz="2800" b="1" dirty="0" smtClean="0">
                <a:latin typeface="宋体" pitchFamily="2" charset="-122"/>
              </a:rPr>
              <a:t>位数据的输入或输出口，</a:t>
            </a:r>
          </a:p>
          <a:p>
            <a:pPr marL="179705" lvl="1" indent="0" eaLnBrk="1" hangingPunct="1">
              <a:lnSpc>
                <a:spcPct val="125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口的高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位分别定义为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口的控制位和状态  位，作为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）的应答信号。</a:t>
            </a:r>
          </a:p>
          <a:p>
            <a:pPr marL="179705" lvl="1" indent="0" eaLnBrk="1" hangingPunct="1">
              <a:lnSpc>
                <a:spcPct val="125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应答信号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不固定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，可自由定义</a:t>
            </a:r>
          </a:p>
          <a:p>
            <a:pPr marL="0" indent="0" eaLnBrk="1" hangingPunct="1">
              <a:lnSpc>
                <a:spcPct val="125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hlinkClick r:id="rId2" action="ppaction://hlinksldjump"/>
              </a:rPr>
              <a:t>应用实例：作为主机和打印机的接口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729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方式0：基本输入输出方式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solidFill>
                  <a:srgbClr val="660066"/>
                </a:solidFill>
                <a:latin typeface="宋体" panose="02010600030101010101" pitchFamily="2" charset="-122"/>
              </a:rPr>
              <a:t>(3) </a:t>
            </a:r>
            <a:r>
              <a:rPr lang="en-US" altLang="zh-CN" sz="2600" smtClean="0">
                <a:solidFill>
                  <a:srgbClr val="660066"/>
                </a:solidFill>
              </a:rPr>
              <a:t>8255A</a:t>
            </a:r>
            <a:r>
              <a:rPr lang="zh-CN" altLang="en-US" sz="2600" smtClean="0">
                <a:solidFill>
                  <a:srgbClr val="660066"/>
                </a:solidFill>
                <a:latin typeface="宋体" panose="02010600030101010101" pitchFamily="2" charset="-122"/>
              </a:rPr>
              <a:t>工作于方式</a:t>
            </a:r>
            <a:r>
              <a:rPr lang="zh-CN" altLang="en-US" sz="2600" smtClean="0">
                <a:solidFill>
                  <a:srgbClr val="660066"/>
                </a:solidFill>
              </a:rPr>
              <a:t>0</a:t>
            </a:r>
            <a:r>
              <a:rPr lang="zh-CN" altLang="en-US" sz="2600" smtClean="0">
                <a:solidFill>
                  <a:srgbClr val="660066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600" smtClean="0">
                <a:solidFill>
                  <a:schemeClr val="hlink"/>
                </a:solidFill>
                <a:latin typeface="宋体" panose="02010600030101010101" pitchFamily="2" charset="-122"/>
              </a:rPr>
              <a:t>应用举例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600" smtClean="0">
              <a:latin typeface="宋体" panose="02010600030101010101" pitchFamily="2" charset="-122"/>
            </a:endParaRPr>
          </a:p>
        </p:txBody>
      </p:sp>
      <p:pic>
        <p:nvPicPr>
          <p:cNvPr id="35844" name="Picture 4" descr="wx1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0772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838200" y="5638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作为打印机接口的示意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49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60066"/>
                </a:solidFill>
              </a:rPr>
              <a:t>8255</a:t>
            </a:r>
            <a:r>
              <a:rPr lang="en-US" altLang="zh-CN" dirty="0">
                <a:solidFill>
                  <a:srgbClr val="660066"/>
                </a:solidFill>
              </a:rPr>
              <a:t>A</a:t>
            </a:r>
            <a:r>
              <a:rPr lang="zh-CN" altLang="en-US" dirty="0">
                <a:solidFill>
                  <a:srgbClr val="660066"/>
                </a:solidFill>
              </a:rPr>
              <a:t>端口地址</a:t>
            </a:r>
            <a:r>
              <a:rPr lang="zh-CN" altLang="en-US" dirty="0" smtClean="0">
                <a:solidFill>
                  <a:srgbClr val="660066"/>
                </a:solidFill>
              </a:rPr>
              <a:t>：</a:t>
            </a:r>
            <a:endParaRPr lang="zh-CN" altLang="en-US" dirty="0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2097" y="868113"/>
            <a:ext cx="7772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 smtClean="0"/>
              <a:t>A</a:t>
            </a:r>
            <a:r>
              <a:rPr lang="zh-CN" altLang="en-US" sz="2600" dirty="0" smtClean="0"/>
              <a:t>端口：00</a:t>
            </a:r>
            <a:r>
              <a:rPr lang="en-US" altLang="zh-CN" sz="2600" dirty="0" err="1" smtClean="0"/>
              <a:t>D0H</a:t>
            </a:r>
            <a:endParaRPr lang="en-US" altLang="zh-CN" sz="2600" dirty="0" smtClean="0"/>
          </a:p>
          <a:p>
            <a:pPr eaLnBrk="1" hangingPunct="1">
              <a:defRPr/>
            </a:pPr>
            <a:r>
              <a:rPr lang="en-US" altLang="zh-CN" sz="2600" dirty="0" smtClean="0"/>
              <a:t>B</a:t>
            </a:r>
            <a:r>
              <a:rPr lang="zh-CN" altLang="en-US" sz="2600" dirty="0" smtClean="0"/>
              <a:t>端口：00</a:t>
            </a:r>
            <a:r>
              <a:rPr lang="en-US" altLang="zh-CN" sz="2600" dirty="0" err="1" smtClean="0"/>
              <a:t>D2H</a:t>
            </a:r>
            <a:endParaRPr lang="en-US" altLang="zh-CN" sz="2600" dirty="0" smtClean="0"/>
          </a:p>
          <a:p>
            <a:pPr eaLnBrk="1" hangingPunct="1">
              <a:defRPr/>
            </a:pPr>
            <a:r>
              <a:rPr lang="en-US" altLang="zh-CN" sz="2600" dirty="0" smtClean="0"/>
              <a:t>C</a:t>
            </a:r>
            <a:r>
              <a:rPr lang="zh-CN" altLang="en-US" sz="2600" dirty="0" smtClean="0"/>
              <a:t>端口：00</a:t>
            </a:r>
            <a:r>
              <a:rPr lang="en-US" altLang="zh-CN" sz="2600" dirty="0" err="1" smtClean="0"/>
              <a:t>D4H</a:t>
            </a:r>
            <a:endParaRPr lang="en-US" altLang="zh-CN" sz="2600" dirty="0" smtClean="0"/>
          </a:p>
          <a:p>
            <a:pPr eaLnBrk="1" hangingPunct="1">
              <a:defRPr/>
            </a:pPr>
            <a:r>
              <a:rPr lang="en-US" altLang="zh-CN" sz="2600" dirty="0" smtClean="0"/>
              <a:t>D</a:t>
            </a:r>
            <a:r>
              <a:rPr lang="zh-CN" altLang="en-US" sz="2600" dirty="0" smtClean="0"/>
              <a:t>端口：00</a:t>
            </a:r>
            <a:r>
              <a:rPr lang="en-US" altLang="zh-CN" sz="2600" dirty="0" err="1" smtClean="0"/>
              <a:t>D6H</a:t>
            </a:r>
            <a:endParaRPr lang="en-US" altLang="zh-CN" sz="26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solidFill>
                  <a:srgbClr val="660066"/>
                </a:solidFill>
              </a:rPr>
              <a:t>8255A</a:t>
            </a:r>
            <a:r>
              <a:rPr lang="zh-CN" altLang="en-US" dirty="0" smtClean="0">
                <a:solidFill>
                  <a:srgbClr val="660066"/>
                </a:solidFill>
              </a:rPr>
              <a:t>工作方式：</a:t>
            </a:r>
          </a:p>
          <a:p>
            <a:pPr eaLnBrk="1" hangingPunct="1">
              <a:defRPr/>
            </a:pPr>
            <a:r>
              <a:rPr lang="en-US" altLang="zh-CN" sz="2600" dirty="0" smtClean="0"/>
              <a:t>A</a:t>
            </a:r>
            <a:r>
              <a:rPr lang="zh-CN" altLang="en-US" sz="2600" dirty="0" smtClean="0"/>
              <a:t>端口：方式0，输出</a:t>
            </a:r>
          </a:p>
          <a:p>
            <a:pPr eaLnBrk="1" hangingPunct="1">
              <a:defRPr/>
            </a:pPr>
            <a:r>
              <a:rPr lang="en-US" altLang="zh-CN" sz="2600" dirty="0" smtClean="0"/>
              <a:t>B</a:t>
            </a:r>
            <a:r>
              <a:rPr lang="zh-CN" altLang="en-US" sz="2600" dirty="0" smtClean="0"/>
              <a:t>端口：未用</a:t>
            </a:r>
          </a:p>
          <a:p>
            <a:pPr eaLnBrk="1" hangingPunct="1">
              <a:defRPr/>
            </a:pPr>
            <a:r>
              <a:rPr lang="en-US" altLang="zh-CN" sz="2600" dirty="0" smtClean="0"/>
              <a:t>C</a:t>
            </a:r>
            <a:r>
              <a:rPr lang="zh-CN" altLang="en-US" sz="2600" dirty="0" smtClean="0"/>
              <a:t>端口：方式0，</a:t>
            </a:r>
            <a:r>
              <a:rPr lang="en-US" altLang="zh-CN" sz="2600" dirty="0" err="1" smtClean="0"/>
              <a:t>PC</a:t>
            </a:r>
            <a:r>
              <a:rPr lang="en-US" altLang="zh-CN" sz="2600" baseline="-25000" dirty="0" err="1" smtClean="0"/>
              <a:t>3~0</a:t>
            </a:r>
            <a:r>
              <a:rPr lang="zh-CN" altLang="en-US" sz="2600" dirty="0" smtClean="0"/>
              <a:t>输入，</a:t>
            </a:r>
            <a:r>
              <a:rPr lang="en-US" altLang="zh-CN" sz="2600" dirty="0" err="1" smtClean="0"/>
              <a:t>PC</a:t>
            </a:r>
            <a:r>
              <a:rPr lang="en-US" altLang="zh-CN" sz="2600" baseline="-25000" dirty="0" err="1" smtClean="0"/>
              <a:t>7~4</a:t>
            </a:r>
            <a:r>
              <a:rPr lang="zh-CN" altLang="en-US" sz="2600" dirty="0" smtClean="0"/>
              <a:t>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648072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8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0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uiExpand="1" build="p" bldLvl="2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97113"/>
            <a:ext cx="72009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16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763"/>
              </p:ext>
            </p:extLst>
          </p:nvPr>
        </p:nvGraphicFramePr>
        <p:xfrm>
          <a:off x="1066800" y="762000"/>
          <a:ext cx="6096000" cy="533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5901440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7980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545444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356900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248792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99958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23113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4719923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136142"/>
                  </a:ext>
                </a:extLst>
              </a:tr>
            </a:tbl>
          </a:graphicData>
        </a:graphic>
      </p:graphicFrame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990600" y="1524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方式选择控制字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81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56376" y="6245225"/>
            <a:ext cx="618828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712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7848600" cy="5545137"/>
          </a:xfrm>
          <a:solidFill>
            <a:schemeClr val="bg1"/>
          </a:solidFill>
          <a:ln w="38100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900" b="1" smtClean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900" b="1" smtClean="0">
                <a:solidFill>
                  <a:schemeClr val="hlink"/>
                </a:solidFill>
              </a:rPr>
              <a:t>PP：	</a:t>
            </a:r>
            <a:r>
              <a:rPr lang="en-US" altLang="zh-CN" sz="2000" b="1" smtClean="0">
                <a:solidFill>
                  <a:srgbClr val="D60093"/>
                </a:solidFill>
              </a:rPr>
              <a:t>MOV AL,81H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rgbClr val="D60093"/>
                </a:solidFill>
              </a:rPr>
              <a:t>		OUT 0D6H,AL</a:t>
            </a:r>
            <a:r>
              <a:rPr lang="en-US" altLang="zh-CN" sz="2000" b="1" smtClean="0">
                <a:solidFill>
                  <a:schemeClr val="hlink"/>
                </a:solidFill>
              </a:rPr>
              <a:t>		 </a:t>
            </a:r>
            <a:r>
              <a:rPr lang="en-US" altLang="zh-CN" sz="2000" b="1" smtClean="0">
                <a:solidFill>
                  <a:srgbClr val="660066"/>
                </a:solidFill>
              </a:rPr>
              <a:t>;</a:t>
            </a:r>
            <a:r>
              <a:rPr lang="zh-CN" altLang="en-US" sz="2000" b="1" smtClean="0">
                <a:solidFill>
                  <a:srgbClr val="660066"/>
                </a:solidFill>
              </a:rPr>
              <a:t>设置方式选择控制字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		</a:t>
            </a:r>
            <a:r>
              <a:rPr lang="en-US" altLang="zh-CN" sz="2000" b="1" smtClean="0">
                <a:solidFill>
                  <a:schemeClr val="tx2"/>
                </a:solidFill>
              </a:rPr>
              <a:t>MOV AL,0DH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tx2"/>
                </a:solidFill>
              </a:rPr>
              <a:t>		OUT 0D6H,AL</a:t>
            </a:r>
            <a:r>
              <a:rPr lang="en-US" altLang="zh-CN" sz="2000" b="1" smtClean="0">
                <a:solidFill>
                  <a:schemeClr val="hlink"/>
                </a:solidFill>
              </a:rPr>
              <a:t>		 </a:t>
            </a:r>
            <a:r>
              <a:rPr lang="en-US" altLang="zh-CN" sz="2000" b="1" smtClean="0">
                <a:solidFill>
                  <a:srgbClr val="660066"/>
                </a:solidFill>
              </a:rPr>
              <a:t>;PC</a:t>
            </a:r>
            <a:r>
              <a:rPr lang="en-US" altLang="zh-CN" sz="2000" b="1" baseline="-25000" smtClean="0">
                <a:solidFill>
                  <a:srgbClr val="660066"/>
                </a:solidFill>
              </a:rPr>
              <a:t>6</a:t>
            </a:r>
            <a:r>
              <a:rPr lang="en-US" altLang="zh-CN" sz="2000" b="1" smtClean="0">
                <a:solidFill>
                  <a:srgbClr val="660066"/>
                </a:solidFill>
              </a:rPr>
              <a:t>(</a:t>
            </a:r>
            <a:r>
              <a:rPr lang="zh-CN" altLang="en-US" sz="2000" b="1" smtClean="0">
                <a:solidFill>
                  <a:srgbClr val="660066"/>
                </a:solidFill>
              </a:rPr>
              <a:t>打印机</a:t>
            </a:r>
            <a:r>
              <a:rPr lang="en-US" altLang="zh-CN" sz="2000" b="1" smtClean="0">
                <a:solidFill>
                  <a:srgbClr val="660066"/>
                </a:solidFill>
              </a:rPr>
              <a:t>STB#</a:t>
            </a:r>
            <a:r>
              <a:rPr lang="zh-CN" altLang="en-US" sz="2000" b="1" smtClean="0">
                <a:solidFill>
                  <a:srgbClr val="660066"/>
                </a:solidFill>
              </a:rPr>
              <a:t>)置1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LPST:	IN AL,0D4H</a:t>
            </a:r>
            <a:r>
              <a:rPr lang="en-US" altLang="zh-CN" sz="1900" b="1" smtClean="0">
                <a:solidFill>
                  <a:schemeClr val="hlink"/>
                </a:solidFill>
              </a:rPr>
              <a:t>		 </a:t>
            </a:r>
            <a:r>
              <a:rPr lang="en-US" altLang="zh-CN" sz="1900" b="1" smtClean="0">
                <a:solidFill>
                  <a:srgbClr val="660066"/>
                </a:solidFill>
              </a:rPr>
              <a:t>;</a:t>
            </a:r>
            <a:r>
              <a:rPr lang="zh-CN" altLang="en-US" sz="1900" b="1" smtClean="0">
                <a:solidFill>
                  <a:srgbClr val="660066"/>
                </a:solidFill>
              </a:rPr>
              <a:t>读</a:t>
            </a:r>
            <a:r>
              <a:rPr lang="en-US" altLang="zh-CN" sz="1900" b="1" smtClean="0">
                <a:solidFill>
                  <a:srgbClr val="660066"/>
                </a:solidFill>
              </a:rPr>
              <a:t>C</a:t>
            </a:r>
            <a:r>
              <a:rPr lang="zh-CN" altLang="en-US" sz="1900" b="1" smtClean="0">
                <a:solidFill>
                  <a:srgbClr val="660066"/>
                </a:solidFill>
              </a:rPr>
              <a:t>端口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AND AL,04H		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提取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</a:t>
            </a:r>
            <a:r>
              <a:rPr lang="en-US" altLang="zh-CN" sz="2000" b="1" baseline="-250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(BUSY)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信号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JNZ LPST		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;BUSY=1,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等待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MOV AL,CL		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;CL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中已经存放了一个字符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OUT 0D0H,AL</a:t>
            </a: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;BUSY=0,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输出字符到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端口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0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MOV AL,0CH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OUT 0D6H,AL</a:t>
            </a: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;PC</a:t>
            </a:r>
            <a:r>
              <a:rPr lang="en-US" altLang="zh-CN" sz="2000" b="1" baseline="-250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打印机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STB#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)置0</a:t>
            </a:r>
            <a:endParaRPr lang="en-US" altLang="zh-CN" sz="2000" b="1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0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 AL		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OUT 0D6H,AL</a:t>
            </a: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;PC</a:t>
            </a:r>
            <a:r>
              <a:rPr lang="en-US" altLang="zh-CN" sz="2000" b="1" baseline="-250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打印机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STB#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)置1</a:t>
            </a:r>
            <a:endParaRPr lang="en-US" altLang="zh-CN" sz="2000" b="1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…			 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后续程序段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376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2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2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2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2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2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2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2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854630"/>
            <a:ext cx="8229600" cy="4933950"/>
          </a:xfrm>
        </p:spPr>
        <p:txBody>
          <a:bodyPr/>
          <a:lstStyle/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  <a:defRPr/>
            </a:pPr>
            <a:r>
              <a:rPr lang="zh-CN" altLang="en-US" sz="2400" dirty="0" smtClean="0">
                <a:effectLst/>
              </a:rPr>
              <a:t>设定</a:t>
            </a:r>
            <a:r>
              <a:rPr lang="en-US" altLang="zh-CN" sz="2400" dirty="0" err="1" smtClean="0">
                <a:effectLst/>
              </a:rPr>
              <a:t>8255A</a:t>
            </a:r>
            <a:r>
              <a:rPr lang="zh-CN" altLang="en-US" sz="2400" dirty="0" smtClean="0">
                <a:effectLst/>
              </a:rPr>
              <a:t>的</a:t>
            </a:r>
            <a:r>
              <a:rPr lang="en-US" altLang="zh-CN" sz="2400" dirty="0" err="1" smtClean="0">
                <a:effectLst/>
              </a:rPr>
              <a:t>PB</a:t>
            </a:r>
            <a:r>
              <a:rPr lang="zh-CN" altLang="en-US" sz="2400" dirty="0" smtClean="0">
                <a:effectLst/>
              </a:rPr>
              <a:t>口为开关量输入，</a:t>
            </a:r>
            <a:r>
              <a:rPr lang="en-US" altLang="zh-CN" sz="2400" dirty="0" smtClean="0">
                <a:effectLst/>
              </a:rPr>
              <a:t>PC</a:t>
            </a:r>
            <a:r>
              <a:rPr lang="zh-CN" altLang="en-US" sz="2400" dirty="0" smtClean="0">
                <a:effectLst/>
              </a:rPr>
              <a:t>口为开关量输出，编写程序实现能随时将</a:t>
            </a:r>
            <a:r>
              <a:rPr lang="en-US" altLang="zh-CN" sz="2400" dirty="0" err="1" smtClean="0">
                <a:effectLst/>
              </a:rPr>
              <a:t>PB</a:t>
            </a:r>
            <a:r>
              <a:rPr lang="zh-CN" altLang="en-US" sz="2400" dirty="0" smtClean="0">
                <a:effectLst/>
              </a:rPr>
              <a:t>口的开关状态通过</a:t>
            </a:r>
            <a:r>
              <a:rPr lang="en-US" altLang="zh-CN" sz="2400" dirty="0" smtClean="0">
                <a:effectLst/>
              </a:rPr>
              <a:t>PC</a:t>
            </a:r>
            <a:r>
              <a:rPr lang="zh-CN" altLang="en-US" sz="2400" dirty="0" smtClean="0">
                <a:effectLst/>
              </a:rPr>
              <a:t>口的发光二极管显示出来。</a:t>
            </a:r>
            <a:r>
              <a:rPr lang="en-US" altLang="zh-CN" dirty="0"/>
              <a:t>(</a:t>
            </a:r>
            <a:r>
              <a:rPr lang="zh-CN" altLang="en-US" dirty="0"/>
              <a:t>地址为</a:t>
            </a:r>
            <a:r>
              <a:rPr lang="en-US" altLang="zh-CN" dirty="0" err="1"/>
              <a:t>200H~203H</a:t>
            </a:r>
            <a:r>
              <a:rPr lang="en-US" altLang="zh-CN" dirty="0"/>
              <a:t>)</a:t>
            </a:r>
          </a:p>
          <a:p>
            <a:pPr marL="571500" indent="-571500"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endParaRPr lang="zh-CN" altLang="en-US" sz="2400" dirty="0" smtClean="0">
              <a:effectLst/>
            </a:endParaRPr>
          </a:p>
          <a:p>
            <a:pPr marL="571500" indent="-571500" eaLnBrk="1" hangingPunct="1">
              <a:defRPr/>
            </a:pPr>
            <a:endParaRPr lang="zh-CN" altLang="en-US" sz="2400" dirty="0" smtClean="0"/>
          </a:p>
        </p:txBody>
      </p:sp>
      <p:pic>
        <p:nvPicPr>
          <p:cNvPr id="4096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58870"/>
            <a:ext cx="5689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72008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38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294" y="260648"/>
            <a:ext cx="8507412" cy="4933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CODE    SEGMENT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ASSUME  </a:t>
            </a:r>
            <a:r>
              <a:rPr lang="en-US" altLang="zh-CN" sz="2100" dirty="0" err="1" smtClean="0">
                <a:effectLst/>
              </a:rPr>
              <a:t>CS:CODE</a:t>
            </a:r>
            <a:r>
              <a:rPr lang="en-US" altLang="zh-CN" sz="2100" dirty="0" smtClean="0">
                <a:effectLst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START: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DX,203H</a:t>
            </a:r>
            <a:r>
              <a:rPr lang="en-US" altLang="zh-CN" sz="2100" dirty="0" smtClean="0">
                <a:effectLst/>
              </a:rPr>
              <a:t>  </a:t>
            </a:r>
            <a:r>
              <a:rPr lang="zh-CN" altLang="en-US" sz="2100" dirty="0" smtClean="0">
                <a:effectLst/>
              </a:rPr>
              <a:t>；</a:t>
            </a:r>
            <a:r>
              <a:rPr lang="en-US" altLang="zh-CN" sz="2100" dirty="0" err="1" smtClean="0">
                <a:effectLst/>
              </a:rPr>
              <a:t>8255A</a:t>
            </a:r>
            <a:r>
              <a:rPr lang="zh-CN" altLang="en-US" sz="2100" dirty="0" smtClean="0">
                <a:effectLst/>
              </a:rPr>
              <a:t>控制口地址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AL,82H</a:t>
            </a:r>
            <a:r>
              <a:rPr lang="en-US" altLang="zh-CN" sz="2100" dirty="0" smtClean="0">
                <a:effectLst/>
              </a:rPr>
              <a:t>  </a:t>
            </a:r>
            <a:r>
              <a:rPr lang="zh-CN" altLang="en-US" sz="2100" dirty="0" smtClean="0">
                <a:effectLst/>
              </a:rPr>
              <a:t>；控制字</a:t>
            </a:r>
            <a:r>
              <a:rPr lang="en-US" altLang="zh-CN" sz="2100" dirty="0" err="1" smtClean="0">
                <a:effectLst/>
              </a:rPr>
              <a:t>10000010B</a:t>
            </a:r>
            <a:r>
              <a:rPr lang="en-US" altLang="zh-CN" sz="2100" dirty="0" smtClean="0">
                <a:effectLst/>
              </a:rPr>
              <a:t> </a:t>
            </a:r>
            <a:r>
              <a:rPr lang="zh-CN" altLang="en-US" sz="2100" dirty="0" smtClean="0">
                <a:effectLst/>
              </a:rPr>
              <a:t>（</a:t>
            </a:r>
            <a:r>
              <a:rPr lang="en-US" altLang="zh-CN" sz="2100" dirty="0" smtClean="0">
                <a:effectLst/>
              </a:rPr>
              <a:t>PC</a:t>
            </a:r>
            <a:r>
              <a:rPr lang="zh-CN" altLang="en-US" sz="2100" dirty="0" smtClean="0">
                <a:effectLst/>
              </a:rPr>
              <a:t>口输出</a:t>
            </a:r>
            <a:r>
              <a:rPr lang="en-US" altLang="zh-CN" sz="2100" dirty="0" smtClean="0">
                <a:effectLst/>
              </a:rPr>
              <a:t>,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zh-CN" altLang="en-US" sz="2100" dirty="0" smtClean="0">
                <a:effectLst/>
              </a:rPr>
              <a:t>口输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                                                                 入，方式</a:t>
            </a:r>
            <a:r>
              <a:rPr lang="en-US" altLang="zh-CN" sz="2100" dirty="0" smtClean="0">
                <a:effectLst/>
              </a:rPr>
              <a:t>0</a:t>
            </a:r>
            <a:r>
              <a:rPr lang="zh-CN" altLang="en-US" sz="2100" dirty="0" smtClean="0">
                <a:effectLst/>
              </a:rPr>
              <a:t>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smtClean="0">
                <a:effectLst/>
              </a:rPr>
              <a:t>OUT     </a:t>
            </a:r>
            <a:r>
              <a:rPr lang="en-US" altLang="zh-CN" sz="2100" dirty="0" err="1" smtClean="0">
                <a:effectLst/>
              </a:rPr>
              <a:t>DX,AL</a:t>
            </a:r>
            <a:r>
              <a:rPr lang="en-US" altLang="zh-CN" sz="2100" dirty="0" smtClean="0">
                <a:effectLst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BG</a:t>
            </a:r>
            <a:r>
              <a:rPr lang="zh-CN" altLang="en-US" sz="2100" dirty="0" smtClean="0">
                <a:effectLst/>
              </a:rPr>
              <a:t>：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</a:t>
            </a:r>
            <a:r>
              <a:rPr lang="en-US" altLang="zh-CN" sz="2100" dirty="0" err="1" smtClean="0">
                <a:effectLst/>
              </a:rPr>
              <a:t>DX,201H</a:t>
            </a:r>
            <a:r>
              <a:rPr lang="en-US" altLang="zh-CN" sz="2100" dirty="0" smtClean="0">
                <a:effectLst/>
              </a:rPr>
              <a:t>     </a:t>
            </a:r>
            <a:r>
              <a:rPr lang="zh-CN" altLang="en-US" sz="2100" dirty="0" smtClean="0">
                <a:effectLst/>
              </a:rPr>
              <a:t>；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zh-CN" altLang="en-US" sz="2100" dirty="0" smtClean="0">
                <a:effectLst/>
              </a:rPr>
              <a:t>口地址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smtClean="0">
                <a:effectLst/>
              </a:rPr>
              <a:t>IN       </a:t>
            </a:r>
            <a:r>
              <a:rPr lang="en-US" altLang="zh-CN" sz="2100" dirty="0" err="1" smtClean="0">
                <a:effectLst/>
              </a:rPr>
              <a:t>AL,DX</a:t>
            </a:r>
            <a:r>
              <a:rPr lang="en-US" altLang="zh-CN" sz="2100" dirty="0" smtClean="0">
                <a:effectLst/>
              </a:rPr>
              <a:t>           </a:t>
            </a:r>
            <a:r>
              <a:rPr lang="zh-CN" altLang="en-US" sz="2100" dirty="0" smtClean="0">
                <a:effectLst/>
              </a:rPr>
              <a:t>；读开关状态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DX,202H</a:t>
            </a:r>
            <a:r>
              <a:rPr lang="en-US" altLang="zh-CN" sz="2100" dirty="0" smtClean="0">
                <a:effectLst/>
              </a:rPr>
              <a:t>    </a:t>
            </a:r>
            <a:r>
              <a:rPr lang="zh-CN" altLang="en-US" sz="2100" dirty="0" smtClean="0">
                <a:effectLst/>
              </a:rPr>
              <a:t>；</a:t>
            </a:r>
            <a:r>
              <a:rPr lang="en-US" altLang="zh-CN" sz="2100" dirty="0" smtClean="0">
                <a:effectLst/>
              </a:rPr>
              <a:t>PC</a:t>
            </a:r>
            <a:r>
              <a:rPr lang="zh-CN" altLang="en-US" sz="2100" dirty="0" smtClean="0">
                <a:effectLst/>
              </a:rPr>
              <a:t>口地址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smtClean="0">
                <a:effectLst/>
              </a:rPr>
              <a:t>OUT     </a:t>
            </a:r>
            <a:r>
              <a:rPr lang="en-US" altLang="zh-CN" sz="2100" dirty="0" err="1" smtClean="0">
                <a:effectLst/>
              </a:rPr>
              <a:t>DX,AL</a:t>
            </a:r>
            <a:r>
              <a:rPr lang="en-US" altLang="zh-CN" sz="2100" dirty="0" smtClean="0">
                <a:effectLst/>
              </a:rPr>
              <a:t>         </a:t>
            </a:r>
            <a:r>
              <a:rPr lang="zh-CN" altLang="en-US" sz="2100" dirty="0" smtClean="0">
                <a:effectLst/>
              </a:rPr>
              <a:t>；输出开关状态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err="1" smtClean="0">
                <a:effectLst/>
              </a:rPr>
              <a:t>JMP</a:t>
            </a:r>
            <a:r>
              <a:rPr lang="en-US" altLang="zh-CN" sz="2100" dirty="0" smtClean="0">
                <a:effectLst/>
              </a:rPr>
              <a:t>      BG             </a:t>
            </a:r>
            <a:r>
              <a:rPr lang="zh-CN" altLang="en-US" sz="2100" dirty="0" smtClean="0">
                <a:effectLst/>
              </a:rPr>
              <a:t>；循环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CODE   ENDS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END  START </a:t>
            </a:r>
            <a:endParaRPr lang="zh-CN" altLang="en-US" sz="21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725314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27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54358"/>
              </p:ext>
            </p:extLst>
          </p:nvPr>
        </p:nvGraphicFramePr>
        <p:xfrm>
          <a:off x="1413352" y="2564904"/>
          <a:ext cx="6048672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VISIO" r:id="rId3" imgW="4581525" imgH="2657475" progId="">
                  <p:embed/>
                </p:oleObj>
              </mc:Choice>
              <mc:Fallback>
                <p:oleObj name="VISIO" r:id="rId3" imgW="4581525" imgH="2657475" progId="">
                  <p:embed/>
                  <p:pic>
                    <p:nvPicPr>
                      <p:cNvPr id="52228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 b="56752"/>
                      <a:stretch>
                        <a:fillRect/>
                      </a:stretch>
                    </p:blipFill>
                    <p:spPr>
                      <a:xfrm>
                        <a:off x="1413352" y="2564904"/>
                        <a:ext cx="6048672" cy="2657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7921" y="981052"/>
            <a:ext cx="8291512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66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）同步通信</a:t>
            </a:r>
            <a:r>
              <a:rPr lang="en-US" altLang="zh-CN" b="1" dirty="0" smtClean="0">
                <a:solidFill>
                  <a:srgbClr val="FF6699"/>
                </a:solidFill>
                <a:latin typeface="宋体" pitchFamily="2" charset="-122"/>
              </a:rPr>
              <a:t>:</a:t>
            </a:r>
            <a:r>
              <a:rPr lang="zh-CN" altLang="en-US" dirty="0">
                <a:latin typeface="宋体" pitchFamily="2" charset="-122"/>
              </a:rPr>
              <a:t>收发双方采用同一个时钟信号定时。以一个固定长度的字符组成的数据块（帧）为传输单位，每个数据块附加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个或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</a:rPr>
              <a:t>个同步字符，最后以校验字符结束。</a:t>
            </a:r>
          </a:p>
          <a:p>
            <a:pPr>
              <a:buFontTx/>
              <a:buNone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331640" y="4961303"/>
            <a:ext cx="47529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同步方式所采用的数据格式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(a) </a:t>
            </a: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单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      </a:t>
            </a:r>
            <a:r>
              <a:rPr kumimoji="1" lang="en-US" altLang="zh-CN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(b) </a:t>
            </a: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双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</a:t>
            </a:r>
            <a:endParaRPr kumimoji="1" lang="zh-CN" altLang="en-US" sz="280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6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思考题：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720080" cy="476250"/>
          </a:xfrm>
        </p:spPr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110</a:t>
            </a:fld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68113"/>
            <a:ext cx="8229600" cy="493395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2"/>
            </a:pPr>
            <a:r>
              <a:rPr lang="zh-CN" altLang="en-US" sz="2400" dirty="0" smtClean="0">
                <a:effectLst/>
              </a:rPr>
              <a:t>根据开关的状态，用</a:t>
            </a:r>
            <a:r>
              <a:rPr lang="en-US" altLang="zh-CN" sz="2400" dirty="0" smtClean="0">
                <a:effectLst/>
              </a:rPr>
              <a:t>8255</a:t>
            </a:r>
            <a:r>
              <a:rPr lang="zh-CN" altLang="en-US" sz="2400" dirty="0" smtClean="0">
                <a:effectLst/>
              </a:rPr>
              <a:t>的</a:t>
            </a:r>
            <a:r>
              <a:rPr lang="en-US" altLang="zh-CN" sz="2400" dirty="0" smtClean="0">
                <a:effectLst/>
              </a:rPr>
              <a:t>PA</a:t>
            </a:r>
            <a:r>
              <a:rPr lang="zh-CN" altLang="en-US" sz="2400" dirty="0" smtClean="0">
                <a:effectLst/>
              </a:rPr>
              <a:t>端口控制</a:t>
            </a:r>
            <a:r>
              <a:rPr lang="en-US" altLang="zh-CN" sz="2400" dirty="0" smtClean="0">
                <a:effectLst/>
              </a:rPr>
              <a:t>8</a:t>
            </a:r>
            <a:r>
              <a:rPr lang="zh-CN" altLang="en-US" sz="2400" dirty="0" smtClean="0">
                <a:effectLst/>
              </a:rPr>
              <a:t>只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发光二极管，</a:t>
            </a:r>
            <a:r>
              <a:rPr lang="en-US" altLang="zh-CN" sz="2400" dirty="0" err="1" smtClean="0">
                <a:effectLst/>
              </a:rPr>
              <a:t>PB</a:t>
            </a:r>
            <a:r>
              <a:rPr lang="zh-CN" altLang="en-US" sz="2400" dirty="0" smtClean="0">
                <a:effectLst/>
              </a:rPr>
              <a:t>口接</a:t>
            </a:r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只开关，编写程序实现</a:t>
            </a:r>
            <a:r>
              <a:rPr lang="en-US" altLang="zh-CN" sz="2400" dirty="0" err="1" smtClean="0">
                <a:effectLst/>
              </a:rPr>
              <a:t>K0</a:t>
            </a:r>
            <a:r>
              <a:rPr lang="zh-CN" altLang="en-US" sz="2400" dirty="0" smtClean="0">
                <a:effectLst/>
              </a:rPr>
              <a:t>闭合，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灯左循环亮。</a:t>
            </a:r>
            <a:r>
              <a:rPr lang="en-US" altLang="zh-CN" sz="2400" dirty="0" smtClean="0">
                <a:effectLst/>
              </a:rPr>
              <a:t>(</a:t>
            </a:r>
            <a:r>
              <a:rPr lang="zh-CN" altLang="en-US" sz="2400" dirty="0" smtClean="0">
                <a:effectLst/>
              </a:rPr>
              <a:t>地址为</a:t>
            </a:r>
            <a:r>
              <a:rPr lang="en-US" altLang="zh-CN" sz="2400" dirty="0" err="1" smtClean="0">
                <a:effectLst/>
              </a:rPr>
              <a:t>200H~203H</a:t>
            </a:r>
            <a:r>
              <a:rPr lang="en-US" altLang="zh-CN" sz="2400" dirty="0" smtClean="0">
                <a:effectLst/>
              </a:rPr>
              <a:t>)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2"/>
            </a:pPr>
            <a:endParaRPr lang="zh-CN" altLang="en-US" sz="2400" dirty="0" smtClean="0">
              <a:effectLst/>
            </a:endParaRPr>
          </a:p>
        </p:txBody>
      </p:sp>
      <p:pic>
        <p:nvPicPr>
          <p:cNvPr id="4301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0" y="2564905"/>
            <a:ext cx="723490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32656"/>
            <a:ext cx="8229600" cy="652534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CODE    SEGMENT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ASSUME  </a:t>
            </a:r>
            <a:r>
              <a:rPr lang="en-US" altLang="zh-CN" sz="2100" dirty="0" err="1" smtClean="0">
                <a:effectLst/>
              </a:rPr>
              <a:t>CS:CODE</a:t>
            </a:r>
            <a:r>
              <a:rPr lang="en-US" altLang="zh-CN" sz="2100" dirty="0" smtClean="0">
                <a:effectLst/>
              </a:rPr>
              <a:t>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START: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</a:t>
            </a:r>
            <a:r>
              <a:rPr lang="en-US" altLang="zh-CN" sz="2100" dirty="0" err="1" smtClean="0">
                <a:effectLst/>
              </a:rPr>
              <a:t>DX,203H</a:t>
            </a:r>
            <a:r>
              <a:rPr lang="en-US" altLang="zh-CN" sz="2100" dirty="0" smtClean="0">
                <a:effectLst/>
              </a:rPr>
              <a:t>      ; 8255</a:t>
            </a:r>
            <a:r>
              <a:rPr lang="zh-CN" altLang="en-US" sz="2100" dirty="0" smtClean="0">
                <a:effectLst/>
              </a:rPr>
              <a:t>控制端口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AL,82H</a:t>
            </a:r>
            <a:r>
              <a:rPr lang="en-US" altLang="zh-CN" sz="2100" dirty="0" smtClean="0">
                <a:effectLst/>
              </a:rPr>
              <a:t>        ; PA</a:t>
            </a:r>
            <a:r>
              <a:rPr lang="zh-CN" altLang="en-US" sz="2100" dirty="0" smtClean="0">
                <a:effectLst/>
              </a:rPr>
              <a:t>输出，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zh-CN" altLang="en-US" sz="2100" dirty="0" smtClean="0">
                <a:effectLst/>
              </a:rPr>
              <a:t>输入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smtClean="0">
                <a:effectLst/>
              </a:rPr>
              <a:t>OUT     </a:t>
            </a:r>
            <a:r>
              <a:rPr lang="en-US" altLang="zh-CN" sz="2100" dirty="0" err="1" smtClean="0">
                <a:effectLst/>
              </a:rPr>
              <a:t>DX,AL</a:t>
            </a:r>
            <a:endParaRPr lang="en-US" altLang="zh-CN" sz="21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DX,200H</a:t>
            </a:r>
            <a:r>
              <a:rPr lang="en-US" altLang="zh-CN" sz="2100" dirty="0" smtClean="0">
                <a:effectLst/>
              </a:rPr>
              <a:t>     ; PA</a:t>
            </a:r>
            <a:r>
              <a:rPr lang="zh-CN" altLang="en-US" sz="2100" dirty="0" smtClean="0">
                <a:effectLst/>
              </a:rPr>
              <a:t>端口地址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AH,0FEH</a:t>
            </a:r>
            <a:r>
              <a:rPr lang="en-US" altLang="zh-CN" sz="2100" dirty="0" smtClean="0">
                <a:effectLst/>
              </a:rPr>
              <a:t>     ; </a:t>
            </a:r>
            <a:r>
              <a:rPr lang="zh-CN" altLang="en-US" sz="2100" dirty="0" smtClean="0">
                <a:effectLst/>
              </a:rPr>
              <a:t>置</a:t>
            </a:r>
            <a:r>
              <a:rPr lang="en-US" altLang="zh-CN" sz="2100" dirty="0" err="1" smtClean="0">
                <a:effectLst/>
              </a:rPr>
              <a:t>LED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zh-CN" altLang="en-US" sz="2100" dirty="0" smtClean="0">
                <a:effectLst/>
              </a:rPr>
              <a:t>亮初始值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</a:t>
            </a:r>
            <a:r>
              <a:rPr lang="en-US" altLang="zh-CN" sz="2100" dirty="0" smtClean="0">
                <a:effectLst/>
              </a:rPr>
              <a:t>BG: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AL,AH</a:t>
            </a:r>
            <a:endParaRPr lang="en-US" altLang="zh-CN" sz="21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              OUT     </a:t>
            </a:r>
            <a:r>
              <a:rPr lang="en-US" altLang="zh-CN" sz="2100" dirty="0" err="1" smtClean="0">
                <a:effectLst/>
              </a:rPr>
              <a:t>DX,AL</a:t>
            </a:r>
            <a:r>
              <a:rPr lang="en-US" altLang="zh-CN" sz="2100" dirty="0" smtClean="0">
                <a:effectLst/>
              </a:rPr>
              <a:t>          ; </a:t>
            </a:r>
            <a:r>
              <a:rPr lang="zh-CN" altLang="en-US" sz="2100" dirty="0" smtClean="0">
                <a:effectLst/>
              </a:rPr>
              <a:t>点亮</a:t>
            </a:r>
            <a:r>
              <a:rPr lang="en-US" altLang="zh-CN" sz="2100" dirty="0" smtClean="0">
                <a:effectLst/>
              </a:rPr>
              <a:t>LED</a:t>
            </a:r>
            <a:r>
              <a:rPr lang="zh-CN" altLang="en-US" sz="2100" dirty="0" smtClean="0">
                <a:effectLst/>
              </a:rPr>
              <a:t>灯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smtClean="0">
                <a:effectLst/>
              </a:rPr>
              <a:t>CALL    DELAY        ; </a:t>
            </a:r>
            <a:r>
              <a:rPr lang="zh-CN" altLang="en-US" sz="2100" dirty="0" smtClean="0">
                <a:effectLst/>
              </a:rPr>
              <a:t>调延时子程序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</a:t>
            </a:r>
            <a:r>
              <a:rPr lang="en-US" altLang="zh-CN" sz="2100" dirty="0" err="1" smtClean="0">
                <a:effectLst/>
              </a:rPr>
              <a:t>DX,201H</a:t>
            </a:r>
            <a:r>
              <a:rPr lang="en-US" altLang="zh-CN" sz="2100" dirty="0" smtClean="0">
                <a:effectLst/>
              </a:rPr>
              <a:t>      ; 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zh-CN" altLang="en-US" sz="2100" dirty="0" smtClean="0">
                <a:effectLst/>
              </a:rPr>
              <a:t>端口地址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smtClean="0">
                <a:effectLst/>
              </a:rPr>
              <a:t>IN      </a:t>
            </a:r>
            <a:r>
              <a:rPr lang="en-US" altLang="zh-CN" sz="2100" dirty="0" err="1" smtClean="0">
                <a:effectLst/>
              </a:rPr>
              <a:t>AL,DX</a:t>
            </a:r>
            <a:r>
              <a:rPr lang="en-US" altLang="zh-CN" sz="2100" dirty="0" smtClean="0">
                <a:effectLst/>
              </a:rPr>
              <a:t>             ; </a:t>
            </a:r>
            <a:r>
              <a:rPr lang="zh-CN" altLang="en-US" sz="2100" dirty="0" smtClean="0">
                <a:effectLst/>
              </a:rPr>
              <a:t>读开关的状态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smtClean="0">
                <a:effectLst/>
              </a:rPr>
              <a:t>TEST    </a:t>
            </a:r>
            <a:r>
              <a:rPr lang="en-US" altLang="zh-CN" sz="2100" dirty="0" err="1" smtClean="0">
                <a:effectLst/>
              </a:rPr>
              <a:t>AL,01H</a:t>
            </a:r>
            <a:r>
              <a:rPr lang="en-US" altLang="zh-CN" sz="2100" dirty="0" smtClean="0">
                <a:effectLst/>
              </a:rPr>
              <a:t>        ; 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en-US" altLang="zh-CN" sz="2100" dirty="0" smtClean="0">
                <a:effectLst/>
              </a:rPr>
              <a:t>=0</a:t>
            </a:r>
            <a:r>
              <a:rPr lang="zh-CN" altLang="en-US" sz="2100" dirty="0" smtClean="0">
                <a:effectLst/>
              </a:rPr>
              <a:t>吗？（</a:t>
            </a:r>
            <a:r>
              <a:rPr lang="en-US" altLang="zh-CN" sz="2100" dirty="0" err="1" smtClean="0">
                <a:effectLst/>
              </a:rPr>
              <a:t>K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zh-CN" altLang="en-US" sz="2100" dirty="0" smtClean="0">
                <a:effectLst/>
              </a:rPr>
              <a:t>闭合吗）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JNZ</a:t>
            </a:r>
            <a:r>
              <a:rPr lang="en-US" altLang="zh-CN" sz="2100" dirty="0" smtClean="0">
                <a:effectLst/>
              </a:rPr>
              <a:t>     BG                ; 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en-US" altLang="zh-CN" sz="2100" dirty="0" err="1" smtClean="0">
                <a:effectLst/>
              </a:rPr>
              <a:t>≠0</a:t>
            </a:r>
            <a:r>
              <a:rPr lang="zh-CN" altLang="en-US" sz="2100" dirty="0" smtClean="0">
                <a:effectLst/>
              </a:rPr>
              <a:t>，转移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ROL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AH,1</a:t>
            </a:r>
            <a:r>
              <a:rPr lang="en-US" altLang="zh-CN" sz="2100" dirty="0" smtClean="0">
                <a:effectLst/>
              </a:rPr>
              <a:t>            ;  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en-US" altLang="zh-CN" sz="2100" dirty="0" smtClean="0">
                <a:effectLst/>
              </a:rPr>
              <a:t>=0,</a:t>
            </a:r>
            <a:r>
              <a:rPr lang="zh-CN" altLang="en-US" sz="2100" dirty="0" smtClean="0">
                <a:effectLst/>
              </a:rPr>
              <a:t>左移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DX,200H</a:t>
            </a:r>
            <a:endParaRPr lang="en-US" altLang="zh-CN" sz="21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JMP</a:t>
            </a:r>
            <a:r>
              <a:rPr lang="en-US" altLang="zh-CN" sz="2100" dirty="0" smtClean="0">
                <a:effectLst/>
              </a:rPr>
              <a:t>     BG</a:t>
            </a:r>
            <a:endParaRPr lang="zh-CN" altLang="en-US" sz="21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586408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33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1807" y="514022"/>
            <a:ext cx="8229600" cy="49339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DELAY  </a:t>
            </a:r>
            <a:r>
              <a:rPr lang="en-US" altLang="zh-CN" sz="2600" dirty="0" err="1" smtClean="0">
                <a:effectLst/>
              </a:rPr>
              <a:t>PROC</a:t>
            </a:r>
            <a:r>
              <a:rPr lang="en-US" altLang="zh-CN" sz="2600" dirty="0" smtClean="0">
                <a:effectLst/>
              </a:rPr>
              <a:t> NEAR   ;</a:t>
            </a:r>
            <a:r>
              <a:rPr lang="zh-CN" altLang="en-US" sz="2600" dirty="0" smtClean="0">
                <a:effectLst/>
              </a:rPr>
              <a:t>延时子程序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</a:t>
            </a:r>
            <a:r>
              <a:rPr lang="en-US" altLang="zh-CN" sz="2600" dirty="0" err="1" smtClean="0">
                <a:effectLst/>
              </a:rPr>
              <a:t>MOV</a:t>
            </a:r>
            <a:r>
              <a:rPr lang="en-US" altLang="zh-CN" sz="2600" dirty="0" smtClean="0">
                <a:effectLst/>
              </a:rPr>
              <a:t>  </a:t>
            </a:r>
            <a:r>
              <a:rPr lang="en-US" altLang="zh-CN" sz="2600" dirty="0" err="1" smtClean="0">
                <a:effectLst/>
              </a:rPr>
              <a:t>BL,100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err="1" smtClean="0">
                <a:effectLst/>
              </a:rPr>
              <a:t>DELAY2</a:t>
            </a:r>
            <a:r>
              <a:rPr lang="en-US" altLang="zh-CN" sz="2600" dirty="0" smtClean="0">
                <a:effectLst/>
              </a:rPr>
              <a:t>:  </a:t>
            </a:r>
            <a:r>
              <a:rPr lang="en-US" altLang="zh-CN" sz="2600" dirty="0" err="1" smtClean="0">
                <a:effectLst/>
              </a:rPr>
              <a:t>MOV</a:t>
            </a:r>
            <a:r>
              <a:rPr lang="en-US" altLang="zh-CN" sz="2600" dirty="0" smtClean="0">
                <a:effectLst/>
              </a:rPr>
              <a:t>  </a:t>
            </a:r>
            <a:r>
              <a:rPr lang="en-US" altLang="zh-CN" sz="2600" dirty="0" err="1" smtClean="0">
                <a:effectLst/>
              </a:rPr>
              <a:t>CX,374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err="1" smtClean="0">
                <a:effectLst/>
              </a:rPr>
              <a:t>DELAY1</a:t>
            </a:r>
            <a:r>
              <a:rPr lang="en-US" altLang="zh-CN" sz="2600" dirty="0" smtClean="0">
                <a:effectLst/>
              </a:rPr>
              <a:t>:  </a:t>
            </a:r>
            <a:r>
              <a:rPr lang="en-US" altLang="zh-CN" sz="2600" dirty="0" err="1" smtClean="0">
                <a:effectLst/>
              </a:rPr>
              <a:t>NOP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</a:t>
            </a:r>
            <a:r>
              <a:rPr lang="en-US" altLang="zh-CN" sz="2600" dirty="0" err="1" smtClean="0">
                <a:effectLst/>
              </a:rPr>
              <a:t>NOP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LOOP  </a:t>
            </a:r>
            <a:r>
              <a:rPr lang="en-US" altLang="zh-CN" sz="2600" dirty="0" err="1" smtClean="0">
                <a:effectLst/>
              </a:rPr>
              <a:t>DELAY1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DEC     BL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</a:t>
            </a:r>
            <a:r>
              <a:rPr lang="en-US" altLang="zh-CN" sz="2600" dirty="0" err="1" smtClean="0">
                <a:effectLst/>
              </a:rPr>
              <a:t>JNZ</a:t>
            </a:r>
            <a:r>
              <a:rPr lang="en-US" altLang="zh-CN" sz="2600" dirty="0" smtClean="0">
                <a:effectLst/>
              </a:rPr>
              <a:t>   </a:t>
            </a:r>
            <a:r>
              <a:rPr lang="en-US" altLang="zh-CN" sz="2600" dirty="0" err="1" smtClean="0">
                <a:effectLst/>
              </a:rPr>
              <a:t>DELAY2</a:t>
            </a:r>
            <a:r>
              <a:rPr lang="en-US" altLang="zh-CN" sz="2600" dirty="0" smtClean="0">
                <a:effectLst/>
              </a:rPr>
              <a:t>     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RET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DELAY  </a:t>
            </a:r>
            <a:r>
              <a:rPr lang="en-US" altLang="zh-CN" sz="2600" dirty="0" err="1" smtClean="0">
                <a:effectLst/>
              </a:rPr>
              <a:t>ENDP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CODE   ENDS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END   START</a:t>
            </a:r>
            <a:endParaRPr lang="zh-CN" altLang="en-US" sz="26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648072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08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606" y="146734"/>
            <a:ext cx="8001000" cy="67947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思考题：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648072" cy="476250"/>
          </a:xfrm>
        </p:spPr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113</a:t>
            </a:fld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5604" y="838456"/>
            <a:ext cx="8229600" cy="493395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3"/>
            </a:pPr>
            <a:r>
              <a:rPr lang="zh-CN" altLang="en-US" sz="2400" dirty="0" smtClean="0">
                <a:effectLst/>
              </a:rPr>
              <a:t>根据开关的状态，用</a:t>
            </a:r>
            <a:r>
              <a:rPr lang="en-US" altLang="zh-CN" sz="2400" dirty="0" smtClean="0">
                <a:effectLst/>
              </a:rPr>
              <a:t>8255</a:t>
            </a:r>
            <a:r>
              <a:rPr lang="zh-CN" altLang="en-US" sz="2400" dirty="0" smtClean="0">
                <a:effectLst/>
              </a:rPr>
              <a:t>的端口</a:t>
            </a:r>
            <a:r>
              <a:rPr lang="en-US" altLang="zh-CN" sz="2400" dirty="0" smtClean="0">
                <a:effectLst/>
              </a:rPr>
              <a:t>PA</a:t>
            </a:r>
            <a:r>
              <a:rPr lang="zh-CN" altLang="en-US" sz="2400" dirty="0" smtClean="0">
                <a:effectLst/>
              </a:rPr>
              <a:t>控制</a:t>
            </a:r>
            <a:r>
              <a:rPr lang="en-US" altLang="zh-CN" sz="2400" dirty="0" smtClean="0">
                <a:effectLst/>
              </a:rPr>
              <a:t>8</a:t>
            </a:r>
            <a:r>
              <a:rPr lang="zh-CN" altLang="en-US" sz="2400" dirty="0" smtClean="0">
                <a:effectLst/>
              </a:rPr>
              <a:t>只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发光二极管，</a:t>
            </a:r>
            <a:r>
              <a:rPr lang="en-US" altLang="zh-CN" sz="2400" dirty="0" err="1" smtClean="0">
                <a:effectLst/>
              </a:rPr>
              <a:t>PB</a:t>
            </a:r>
            <a:r>
              <a:rPr lang="zh-CN" altLang="en-US" sz="2400" dirty="0" smtClean="0">
                <a:effectLst/>
              </a:rPr>
              <a:t>口接两只开关</a:t>
            </a:r>
            <a:r>
              <a:rPr lang="en-US" altLang="zh-CN" sz="2400" dirty="0" err="1" smtClean="0">
                <a:effectLst/>
              </a:rPr>
              <a:t>K0</a:t>
            </a:r>
            <a:r>
              <a:rPr lang="zh-CN" altLang="en-US" sz="2400" dirty="0" smtClean="0">
                <a:effectLst/>
              </a:rPr>
              <a:t>和</a:t>
            </a:r>
            <a:r>
              <a:rPr lang="en-US" altLang="zh-CN" sz="2400" dirty="0" err="1" smtClean="0">
                <a:effectLst/>
              </a:rPr>
              <a:t>K1</a:t>
            </a:r>
            <a:r>
              <a:rPr lang="zh-CN" altLang="en-US" sz="2400" dirty="0" smtClean="0">
                <a:effectLst/>
              </a:rPr>
              <a:t>，编写程序实现</a:t>
            </a:r>
            <a:r>
              <a:rPr lang="en-US" altLang="zh-CN" sz="2400" dirty="0" err="1" smtClean="0">
                <a:effectLst/>
              </a:rPr>
              <a:t>K0</a:t>
            </a:r>
            <a:r>
              <a:rPr lang="zh-CN" altLang="en-US" sz="2400" dirty="0" smtClean="0">
                <a:effectLst/>
              </a:rPr>
              <a:t>闭合，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灯左循环亮，</a:t>
            </a:r>
            <a:r>
              <a:rPr lang="en-US" altLang="zh-CN" sz="2400" dirty="0" err="1" smtClean="0">
                <a:effectLst/>
              </a:rPr>
              <a:t>K1</a:t>
            </a:r>
            <a:r>
              <a:rPr lang="zh-CN" altLang="en-US" sz="2400" dirty="0" smtClean="0">
                <a:effectLst/>
              </a:rPr>
              <a:t>闭合，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灯右循环亮。</a:t>
            </a:r>
          </a:p>
        </p:txBody>
      </p:sp>
      <p:pic>
        <p:nvPicPr>
          <p:cNvPr id="4608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849347" cy="403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8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方式1 ：选通的输入输出方式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943850" cy="4933950"/>
          </a:xfrm>
        </p:spPr>
        <p:txBody>
          <a:bodyPr/>
          <a:lstStyle/>
          <a:p>
            <a:pPr marL="533400" indent="-53340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6600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660066"/>
                </a:solidFill>
                <a:latin typeface="宋体" panose="02010600030101010101" pitchFamily="2" charset="-122"/>
              </a:rPr>
              <a:t>）方式</a:t>
            </a:r>
            <a:r>
              <a:rPr lang="zh-CN" altLang="en-US" sz="2600" dirty="0" smtClean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660066"/>
                </a:solidFill>
                <a:latin typeface="宋体" panose="02010600030101010101" pitchFamily="2" charset="-122"/>
              </a:rPr>
              <a:t>的特点：</a:t>
            </a:r>
          </a:p>
          <a:p>
            <a:pPr marL="533400" indent="-533400" algn="just" eaLnBrk="1" hangingPunct="1"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端口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A、B</a:t>
            </a:r>
            <a:r>
              <a:rPr lang="zh-CN" altLang="en-US" dirty="0" smtClean="0">
                <a:latin typeface="宋体" panose="02010600030101010101" pitchFamily="2" charset="-122"/>
              </a:rPr>
              <a:t>可分别工作在方式</a:t>
            </a:r>
            <a:r>
              <a:rPr lang="zh-CN" altLang="en-US" sz="2600" dirty="0" smtClean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  <a:p>
            <a:pPr marL="533400" indent="-533400" algn="just" eaLnBrk="1" hangingPunct="1"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端口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latin typeface="宋体" panose="02010600030101010101" pitchFamily="2" charset="-122"/>
              </a:rPr>
              <a:t>配合方式</a:t>
            </a:r>
            <a:r>
              <a:rPr lang="zh-CN" altLang="en-US" sz="2600" dirty="0" smtClean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  <a:p>
            <a:pPr marL="914400" lvl="1" indent="-569913" algn="just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b="1" dirty="0" smtClean="0"/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端口：</a:t>
            </a:r>
            <a:r>
              <a:rPr lang="en-US" altLang="zh-CN" b="1" dirty="0" err="1" smtClean="0"/>
              <a:t>PC</a:t>
            </a:r>
            <a:r>
              <a:rPr lang="en-US" altLang="zh-CN" b="1" baseline="-25000" dirty="0" err="1" smtClean="0"/>
              <a:t>3</a:t>
            </a:r>
            <a:r>
              <a:rPr lang="en-US" altLang="zh-CN" b="1" dirty="0" err="1" smtClean="0"/>
              <a:t>~PC</a:t>
            </a:r>
            <a:r>
              <a:rPr lang="en-US" altLang="zh-CN" b="1" baseline="-25000" dirty="0" err="1" smtClean="0"/>
              <a:t>5</a:t>
            </a:r>
            <a:endParaRPr lang="en-US" altLang="zh-CN" b="1" baseline="-25000" dirty="0" smtClean="0"/>
          </a:p>
          <a:p>
            <a:pPr marL="914400" lvl="1" indent="-569913" algn="just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b="1" dirty="0" smtClean="0"/>
              <a:t>B</a:t>
            </a:r>
            <a:r>
              <a:rPr lang="zh-CN" altLang="en-US" b="1" dirty="0" smtClean="0">
                <a:latin typeface="宋体" panose="02010600030101010101" pitchFamily="2" charset="-122"/>
              </a:rPr>
              <a:t>端口：</a:t>
            </a:r>
            <a:r>
              <a:rPr lang="en-US" altLang="zh-CN" b="1" dirty="0" err="1" smtClean="0"/>
              <a:t>PC</a:t>
            </a:r>
            <a:r>
              <a:rPr lang="en-US" altLang="zh-CN" b="1" baseline="-25000" dirty="0" err="1" smtClean="0"/>
              <a:t>0</a:t>
            </a:r>
            <a:r>
              <a:rPr lang="en-US" altLang="zh-CN" b="1" dirty="0" err="1" smtClean="0"/>
              <a:t>~PC</a:t>
            </a:r>
            <a:r>
              <a:rPr lang="en-US" altLang="zh-CN" b="1" baseline="-25000" dirty="0" err="1" smtClean="0"/>
              <a:t>2</a:t>
            </a: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94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方式1 ：选通的输入输出方式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54125"/>
            <a:ext cx="4392612" cy="4479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(2) 方式1输入下的信号规定和输入时序</a:t>
            </a: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endParaRPr lang="zh-CN" altLang="en-US" sz="260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下图是端口</a:t>
            </a:r>
            <a:r>
              <a:rPr lang="en-US" altLang="zh-CN" sz="2600" smtClean="0"/>
              <a:t>A、B</a:t>
            </a:r>
            <a:r>
              <a:rPr lang="zh-CN" altLang="en-US" sz="2600" smtClean="0">
                <a:latin typeface="宋体" panose="02010600030101010101" pitchFamily="2" charset="-122"/>
              </a:rPr>
              <a:t>工作于方式1输入时，控制字格式</a:t>
            </a:r>
            <a:r>
              <a:rPr lang="en-US" altLang="zh-CN" smtClean="0"/>
              <a:t> </a:t>
            </a:r>
          </a:p>
        </p:txBody>
      </p:sp>
      <p:grpSp>
        <p:nvGrpSpPr>
          <p:cNvPr id="197650" name="Group 18"/>
          <p:cNvGrpSpPr>
            <a:grpSpLocks/>
          </p:cNvGrpSpPr>
          <p:nvPr/>
        </p:nvGrpSpPr>
        <p:grpSpPr bwMode="auto">
          <a:xfrm>
            <a:off x="5219700" y="836613"/>
            <a:ext cx="3421063" cy="6021387"/>
            <a:chOff x="3288" y="527"/>
            <a:chExt cx="2155" cy="3793"/>
          </a:xfrm>
        </p:grpSpPr>
        <p:grpSp>
          <p:nvGrpSpPr>
            <p:cNvPr id="48133" name="Group 10"/>
            <p:cNvGrpSpPr>
              <a:grpSpLocks/>
            </p:cNvGrpSpPr>
            <p:nvPr/>
          </p:nvGrpSpPr>
          <p:grpSpPr bwMode="auto">
            <a:xfrm>
              <a:off x="3288" y="527"/>
              <a:ext cx="2155" cy="3793"/>
              <a:chOff x="3334" y="527"/>
              <a:chExt cx="2155" cy="3793"/>
            </a:xfrm>
          </p:grpSpPr>
          <p:pic>
            <p:nvPicPr>
              <p:cNvPr id="48139" name="Picture 4" descr="wx1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3826"/>
              <a:stretch>
                <a:fillRect/>
              </a:stretch>
            </p:blipFill>
            <p:spPr bwMode="auto">
              <a:xfrm>
                <a:off x="3334" y="527"/>
                <a:ext cx="2155" cy="3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40" name="Line 6"/>
              <p:cNvSpPr>
                <a:spLocks noChangeShapeType="1"/>
              </p:cNvSpPr>
              <p:nvPr/>
            </p:nvSpPr>
            <p:spPr bwMode="auto">
              <a:xfrm flipH="1">
                <a:off x="4286" y="2886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41" name="Line 7"/>
              <p:cNvSpPr>
                <a:spLocks noChangeShapeType="1"/>
              </p:cNvSpPr>
              <p:nvPr/>
            </p:nvSpPr>
            <p:spPr bwMode="auto">
              <a:xfrm>
                <a:off x="4286" y="252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42" name="Line 9"/>
              <p:cNvSpPr>
                <a:spLocks noChangeShapeType="1"/>
              </p:cNvSpPr>
              <p:nvPr/>
            </p:nvSpPr>
            <p:spPr bwMode="auto">
              <a:xfrm flipV="1">
                <a:off x="4468" y="2523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8134" name="Rectangle 11"/>
            <p:cNvSpPr>
              <a:spLocks noChangeArrowheads="1"/>
            </p:cNvSpPr>
            <p:nvPr/>
          </p:nvSpPr>
          <p:spPr bwMode="auto">
            <a:xfrm>
              <a:off x="4195" y="2523"/>
              <a:ext cx="454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5" name="Line 12"/>
            <p:cNvSpPr>
              <a:spLocks noChangeShapeType="1"/>
            </p:cNvSpPr>
            <p:nvPr/>
          </p:nvSpPr>
          <p:spPr bwMode="auto">
            <a:xfrm>
              <a:off x="4150" y="2523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6" name="Line 13"/>
            <p:cNvSpPr>
              <a:spLocks noChangeShapeType="1"/>
            </p:cNvSpPr>
            <p:nvPr/>
          </p:nvSpPr>
          <p:spPr bwMode="auto">
            <a:xfrm>
              <a:off x="4241" y="252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7" name="Line 14"/>
            <p:cNvSpPr>
              <a:spLocks noChangeShapeType="1"/>
            </p:cNvSpPr>
            <p:nvPr/>
          </p:nvSpPr>
          <p:spPr bwMode="auto">
            <a:xfrm>
              <a:off x="4422" y="252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8" name="Line 16"/>
            <p:cNvSpPr>
              <a:spLocks noChangeShapeType="1"/>
            </p:cNvSpPr>
            <p:nvPr/>
          </p:nvSpPr>
          <p:spPr bwMode="auto">
            <a:xfrm flipH="1">
              <a:off x="4422" y="27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937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84213" y="331788"/>
            <a:ext cx="5051425" cy="649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1pPr>
            <a:lvl2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2pPr>
            <a:lvl3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3pPr>
            <a:lvl4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4pPr>
            <a:lvl5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方式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输入引脚：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端口</a:t>
            </a:r>
          </a:p>
        </p:txBody>
      </p:sp>
      <p:sp>
        <p:nvSpPr>
          <p:cNvPr id="283656" name="AutoShape 8"/>
          <p:cNvSpPr>
            <a:spLocks noChangeArrowheads="1"/>
          </p:cNvSpPr>
          <p:nvPr/>
        </p:nvSpPr>
        <p:spPr bwMode="auto">
          <a:xfrm>
            <a:off x="4975225" y="1136650"/>
            <a:ext cx="3832225" cy="911225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数据选通信号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表示外设已经准备好数据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3657" name="AutoShape 9"/>
          <p:cNvSpPr>
            <a:spLocks noChangeArrowheads="1"/>
          </p:cNvSpPr>
          <p:nvPr/>
        </p:nvSpPr>
        <p:spPr bwMode="auto">
          <a:xfrm>
            <a:off x="5016500" y="3294063"/>
            <a:ext cx="3394075" cy="911225"/>
          </a:xfrm>
          <a:prstGeom prst="wedgeRoundRectCallout">
            <a:avLst>
              <a:gd name="adj1" fmla="val -55454"/>
              <a:gd name="adj2" fmla="val -72125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输入缓冲器满信号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口已经接收数据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3658" name="AutoShape 10"/>
          <p:cNvSpPr>
            <a:spLocks noChangeArrowheads="1"/>
          </p:cNvSpPr>
          <p:nvPr/>
        </p:nvSpPr>
        <p:spPr bwMode="auto">
          <a:xfrm>
            <a:off x="4508500" y="5153025"/>
            <a:ext cx="2882900" cy="911225"/>
          </a:xfrm>
          <a:prstGeom prst="wedgeRoundRectCallout">
            <a:avLst>
              <a:gd name="adj1" fmla="val -58565"/>
              <a:gd name="adj2" fmla="val -13066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中断请求信号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请求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接收数据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838200" y="1387475"/>
            <a:ext cx="2133600" cy="3276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Rectangle 13"/>
          <p:cNvSpPr>
            <a:spLocks noChangeArrowheads="1"/>
          </p:cNvSpPr>
          <p:nvPr/>
        </p:nvSpPr>
        <p:spPr bwMode="auto">
          <a:xfrm>
            <a:off x="2209800" y="236696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0" name="Rectangle 14"/>
          <p:cNvSpPr>
            <a:spLocks noChangeArrowheads="1"/>
          </p:cNvSpPr>
          <p:nvPr/>
        </p:nvSpPr>
        <p:spPr bwMode="auto">
          <a:xfrm>
            <a:off x="2209800" y="2835275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1" name="Rectangle 15"/>
          <p:cNvSpPr>
            <a:spLocks noChangeArrowheads="1"/>
          </p:cNvSpPr>
          <p:nvPr/>
        </p:nvSpPr>
        <p:spPr bwMode="auto">
          <a:xfrm>
            <a:off x="2222500" y="3978275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2" name="AutoShape 16"/>
          <p:cNvSpPr>
            <a:spLocks noChangeArrowheads="1"/>
          </p:cNvSpPr>
          <p:nvPr/>
        </p:nvSpPr>
        <p:spPr bwMode="auto">
          <a:xfrm flipH="1">
            <a:off x="2994025" y="1539875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3" name="Text Box 17"/>
          <p:cNvSpPr txBox="1">
            <a:spLocks noChangeArrowheads="1"/>
          </p:cNvSpPr>
          <p:nvPr/>
        </p:nvSpPr>
        <p:spPr bwMode="auto">
          <a:xfrm>
            <a:off x="1600200" y="1616075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4" name="AutoShape 18"/>
          <p:cNvSpPr>
            <a:spLocks noChangeArrowheads="1"/>
          </p:cNvSpPr>
          <p:nvPr/>
        </p:nvSpPr>
        <p:spPr bwMode="auto">
          <a:xfrm rot="5400000">
            <a:off x="1219200" y="3368675"/>
            <a:ext cx="6096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5" name="Line 19"/>
          <p:cNvSpPr>
            <a:spLocks noChangeShapeType="1"/>
          </p:cNvSpPr>
          <p:nvPr/>
        </p:nvSpPr>
        <p:spPr bwMode="auto">
          <a:xfrm>
            <a:off x="1524000" y="3978275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6" name="Line 20"/>
          <p:cNvSpPr>
            <a:spLocks noChangeShapeType="1"/>
          </p:cNvSpPr>
          <p:nvPr/>
        </p:nvSpPr>
        <p:spPr bwMode="auto">
          <a:xfrm flipH="1">
            <a:off x="1524000" y="4206875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7" name="Rectangle 21"/>
          <p:cNvSpPr>
            <a:spLocks noChangeArrowheads="1"/>
          </p:cNvSpPr>
          <p:nvPr/>
        </p:nvSpPr>
        <p:spPr bwMode="auto">
          <a:xfrm>
            <a:off x="990600" y="2225675"/>
            <a:ext cx="8382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8" name="Text Box 22"/>
          <p:cNvSpPr txBox="1">
            <a:spLocks noChangeArrowheads="1"/>
          </p:cNvSpPr>
          <p:nvPr/>
        </p:nvSpPr>
        <p:spPr bwMode="auto">
          <a:xfrm>
            <a:off x="990600" y="2301875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9" name="Line 23"/>
          <p:cNvSpPr>
            <a:spLocks noChangeShapeType="1"/>
          </p:cNvSpPr>
          <p:nvPr/>
        </p:nvSpPr>
        <p:spPr bwMode="auto">
          <a:xfrm>
            <a:off x="1371600" y="2759075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0" name="Line 24"/>
          <p:cNvSpPr>
            <a:spLocks noChangeShapeType="1"/>
          </p:cNvSpPr>
          <p:nvPr/>
        </p:nvSpPr>
        <p:spPr bwMode="auto">
          <a:xfrm>
            <a:off x="1676400" y="3063875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1" name="Line 25"/>
          <p:cNvSpPr>
            <a:spLocks noChangeShapeType="1"/>
          </p:cNvSpPr>
          <p:nvPr/>
        </p:nvSpPr>
        <p:spPr bwMode="auto">
          <a:xfrm>
            <a:off x="1676400" y="3063875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2" name="Line 26"/>
          <p:cNvSpPr>
            <a:spLocks noChangeShapeType="1"/>
          </p:cNvSpPr>
          <p:nvPr/>
        </p:nvSpPr>
        <p:spPr bwMode="auto">
          <a:xfrm>
            <a:off x="2971800" y="42068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3" name="Line 27"/>
          <p:cNvSpPr>
            <a:spLocks noChangeShapeType="1"/>
          </p:cNvSpPr>
          <p:nvPr/>
        </p:nvSpPr>
        <p:spPr bwMode="auto">
          <a:xfrm>
            <a:off x="2971800" y="31400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4" name="Line 28"/>
          <p:cNvSpPr>
            <a:spLocks noChangeShapeType="1"/>
          </p:cNvSpPr>
          <p:nvPr/>
        </p:nvSpPr>
        <p:spPr bwMode="auto">
          <a:xfrm flipH="1">
            <a:off x="2971800" y="25304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5" name="Text Box 29"/>
          <p:cNvSpPr txBox="1">
            <a:spLocks noChangeArrowheads="1"/>
          </p:cNvSpPr>
          <p:nvPr/>
        </p:nvSpPr>
        <p:spPr bwMode="auto">
          <a:xfrm>
            <a:off x="3886200" y="291147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6" name="Text Box 30"/>
          <p:cNvSpPr txBox="1">
            <a:spLocks noChangeArrowheads="1"/>
          </p:cNvSpPr>
          <p:nvPr/>
        </p:nvSpPr>
        <p:spPr bwMode="auto">
          <a:xfrm>
            <a:off x="3846513" y="3978275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7" name="Text Box 31"/>
          <p:cNvSpPr txBox="1">
            <a:spLocks noChangeArrowheads="1"/>
          </p:cNvSpPr>
          <p:nvPr/>
        </p:nvSpPr>
        <p:spPr bwMode="auto">
          <a:xfrm>
            <a:off x="3827463" y="2301875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8" name="Line 32"/>
          <p:cNvSpPr>
            <a:spLocks noChangeShapeType="1"/>
          </p:cNvSpPr>
          <p:nvPr/>
        </p:nvSpPr>
        <p:spPr bwMode="auto">
          <a:xfrm>
            <a:off x="3886200" y="23018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3681" name="Group 33"/>
          <p:cNvGrpSpPr>
            <a:grpSpLocks/>
          </p:cNvGrpSpPr>
          <p:nvPr/>
        </p:nvGrpSpPr>
        <p:grpSpPr bwMode="auto">
          <a:xfrm>
            <a:off x="228600" y="2835275"/>
            <a:ext cx="3763963" cy="3016250"/>
            <a:chOff x="144" y="1968"/>
            <a:chExt cx="2371" cy="1900"/>
          </a:xfrm>
        </p:grpSpPr>
        <p:sp>
          <p:nvSpPr>
            <p:cNvPr id="49180" name="Text Box 34"/>
            <p:cNvSpPr txBox="1">
              <a:spLocks noChangeArrowheads="1"/>
            </p:cNvSpPr>
            <p:nvPr/>
          </p:nvSpPr>
          <p:spPr bwMode="auto">
            <a:xfrm>
              <a:off x="480" y="3562"/>
              <a:ext cx="2035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中断允许触发器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PC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=1</a:t>
              </a:r>
              <a:endPara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81" name="Line 35"/>
            <p:cNvSpPr>
              <a:spLocks noChangeShapeType="1"/>
            </p:cNvSpPr>
            <p:nvPr/>
          </p:nvSpPr>
          <p:spPr bwMode="auto">
            <a:xfrm flipV="1">
              <a:off x="144" y="1968"/>
              <a:ext cx="528" cy="14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82" name="Line 36"/>
            <p:cNvSpPr>
              <a:spLocks noChangeShapeType="1"/>
            </p:cNvSpPr>
            <p:nvPr/>
          </p:nvSpPr>
          <p:spPr bwMode="auto">
            <a:xfrm>
              <a:off x="144" y="3408"/>
              <a:ext cx="192" cy="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01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6" grpId="0" animBg="1" autoUpdateAnimBg="0"/>
      <p:bldP spid="283657" grpId="0" animBg="1" autoUpdateAnimBg="0"/>
      <p:bldP spid="283658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61950"/>
            <a:ext cx="5051425" cy="665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方式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输入引脚：</a:t>
            </a:r>
            <a:r>
              <a:rPr lang="en-US" altLang="zh-CN" sz="2800" smtClean="0"/>
              <a:t>B</a:t>
            </a:r>
            <a:r>
              <a:rPr lang="zh-CN" altLang="en-US" sz="2800" smtClean="0"/>
              <a:t>端口</a:t>
            </a:r>
          </a:p>
        </p:txBody>
      </p:sp>
      <p:sp>
        <p:nvSpPr>
          <p:cNvPr id="50179" name="Rectangle 8"/>
          <p:cNvSpPr>
            <a:spLocks noChangeArrowheads="1"/>
          </p:cNvSpPr>
          <p:nvPr/>
        </p:nvSpPr>
        <p:spPr bwMode="auto">
          <a:xfrm>
            <a:off x="738188" y="1420813"/>
            <a:ext cx="2133600" cy="3276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Rectangle 9"/>
          <p:cNvSpPr>
            <a:spLocks noChangeArrowheads="1"/>
          </p:cNvSpPr>
          <p:nvPr/>
        </p:nvSpPr>
        <p:spPr bwMode="auto">
          <a:xfrm>
            <a:off x="2109788" y="236696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1" name="Rectangle 10"/>
          <p:cNvSpPr>
            <a:spLocks noChangeArrowheads="1"/>
          </p:cNvSpPr>
          <p:nvPr/>
        </p:nvSpPr>
        <p:spPr bwMode="auto">
          <a:xfrm>
            <a:off x="2109788" y="286861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2122488" y="401161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3" name="AutoShape 12"/>
          <p:cNvSpPr>
            <a:spLocks noChangeArrowheads="1"/>
          </p:cNvSpPr>
          <p:nvPr/>
        </p:nvSpPr>
        <p:spPr bwMode="auto">
          <a:xfrm flipH="1">
            <a:off x="2871788" y="1573213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1500188" y="1649413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5" name="AutoShape 14"/>
          <p:cNvSpPr>
            <a:spLocks noChangeArrowheads="1"/>
          </p:cNvSpPr>
          <p:nvPr/>
        </p:nvSpPr>
        <p:spPr bwMode="auto">
          <a:xfrm rot="5400000">
            <a:off x="1119188" y="3402013"/>
            <a:ext cx="6096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6" name="Line 15"/>
          <p:cNvSpPr>
            <a:spLocks noChangeShapeType="1"/>
          </p:cNvSpPr>
          <p:nvPr/>
        </p:nvSpPr>
        <p:spPr bwMode="auto">
          <a:xfrm>
            <a:off x="1423988" y="4011613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7" name="Line 16"/>
          <p:cNvSpPr>
            <a:spLocks noChangeShapeType="1"/>
          </p:cNvSpPr>
          <p:nvPr/>
        </p:nvSpPr>
        <p:spPr bwMode="auto">
          <a:xfrm flipH="1">
            <a:off x="1423988" y="4240213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8" name="Rectangle 17"/>
          <p:cNvSpPr>
            <a:spLocks noChangeArrowheads="1"/>
          </p:cNvSpPr>
          <p:nvPr/>
        </p:nvSpPr>
        <p:spPr bwMode="auto">
          <a:xfrm>
            <a:off x="890588" y="2259013"/>
            <a:ext cx="8382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9" name="Text Box 18"/>
          <p:cNvSpPr txBox="1">
            <a:spLocks noChangeArrowheads="1"/>
          </p:cNvSpPr>
          <p:nvPr/>
        </p:nvSpPr>
        <p:spPr bwMode="auto">
          <a:xfrm>
            <a:off x="890588" y="2335213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0" name="Line 19"/>
          <p:cNvSpPr>
            <a:spLocks noChangeShapeType="1"/>
          </p:cNvSpPr>
          <p:nvPr/>
        </p:nvSpPr>
        <p:spPr bwMode="auto">
          <a:xfrm>
            <a:off x="1271588" y="2792413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1" name="Line 20"/>
          <p:cNvSpPr>
            <a:spLocks noChangeShapeType="1"/>
          </p:cNvSpPr>
          <p:nvPr/>
        </p:nvSpPr>
        <p:spPr bwMode="auto">
          <a:xfrm>
            <a:off x="1576388" y="3097213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2" name="Line 21"/>
          <p:cNvSpPr>
            <a:spLocks noChangeShapeType="1"/>
          </p:cNvSpPr>
          <p:nvPr/>
        </p:nvSpPr>
        <p:spPr bwMode="auto">
          <a:xfrm>
            <a:off x="1576388" y="3097213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3" name="Line 22"/>
          <p:cNvSpPr>
            <a:spLocks noChangeShapeType="1"/>
          </p:cNvSpPr>
          <p:nvPr/>
        </p:nvSpPr>
        <p:spPr bwMode="auto">
          <a:xfrm>
            <a:off x="2871788" y="4240213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4" name="Line 23"/>
          <p:cNvSpPr>
            <a:spLocks noChangeShapeType="1"/>
          </p:cNvSpPr>
          <p:nvPr/>
        </p:nvSpPr>
        <p:spPr bwMode="auto">
          <a:xfrm>
            <a:off x="2871788" y="3173413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5" name="Line 24"/>
          <p:cNvSpPr>
            <a:spLocks noChangeShapeType="1"/>
          </p:cNvSpPr>
          <p:nvPr/>
        </p:nvSpPr>
        <p:spPr bwMode="auto">
          <a:xfrm flipH="1">
            <a:off x="2871788" y="2563813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6" name="Text Box 25"/>
          <p:cNvSpPr txBox="1">
            <a:spLocks noChangeArrowheads="1"/>
          </p:cNvSpPr>
          <p:nvPr/>
        </p:nvSpPr>
        <p:spPr bwMode="auto">
          <a:xfrm>
            <a:off x="3786188" y="294481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7" name="Text Box 26"/>
          <p:cNvSpPr txBox="1">
            <a:spLocks noChangeArrowheads="1"/>
          </p:cNvSpPr>
          <p:nvPr/>
        </p:nvSpPr>
        <p:spPr bwMode="auto">
          <a:xfrm>
            <a:off x="3746500" y="4011613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8" name="Text Box 27"/>
          <p:cNvSpPr txBox="1">
            <a:spLocks noChangeArrowheads="1"/>
          </p:cNvSpPr>
          <p:nvPr/>
        </p:nvSpPr>
        <p:spPr bwMode="auto">
          <a:xfrm>
            <a:off x="3727450" y="2335213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9" name="Line 28"/>
          <p:cNvSpPr>
            <a:spLocks noChangeShapeType="1"/>
          </p:cNvSpPr>
          <p:nvPr/>
        </p:nvSpPr>
        <p:spPr bwMode="auto">
          <a:xfrm>
            <a:off x="3786188" y="2335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0" name="AutoShape 29"/>
          <p:cNvSpPr>
            <a:spLocks noChangeArrowheads="1"/>
          </p:cNvSpPr>
          <p:nvPr/>
        </p:nvSpPr>
        <p:spPr bwMode="auto">
          <a:xfrm>
            <a:off x="4854575" y="1169988"/>
            <a:ext cx="3832225" cy="911225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数据选通信号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表示外设已经准备好数据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1" name="AutoShape 30"/>
          <p:cNvSpPr>
            <a:spLocks noChangeArrowheads="1"/>
          </p:cNvSpPr>
          <p:nvPr/>
        </p:nvSpPr>
        <p:spPr bwMode="auto">
          <a:xfrm>
            <a:off x="4895850" y="3328988"/>
            <a:ext cx="3392488" cy="908050"/>
          </a:xfrm>
          <a:prstGeom prst="wedgeRoundRectCallout">
            <a:avLst>
              <a:gd name="adj1" fmla="val -55454"/>
              <a:gd name="adj2" fmla="val -72125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输入缓冲器满信号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口已经接收数据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2" name="AutoShape 31"/>
          <p:cNvSpPr>
            <a:spLocks noChangeArrowheads="1"/>
          </p:cNvSpPr>
          <p:nvPr/>
        </p:nvSpPr>
        <p:spPr bwMode="auto">
          <a:xfrm>
            <a:off x="4387850" y="5186363"/>
            <a:ext cx="2882900" cy="911225"/>
          </a:xfrm>
          <a:prstGeom prst="wedgeRoundRectCallout">
            <a:avLst>
              <a:gd name="adj1" fmla="val -58565"/>
              <a:gd name="adj2" fmla="val -13066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中断请求信号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请求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接收数据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3" name="Text Box 33"/>
          <p:cNvSpPr txBox="1">
            <a:spLocks noChangeArrowheads="1"/>
          </p:cNvSpPr>
          <p:nvPr/>
        </p:nvSpPr>
        <p:spPr bwMode="auto">
          <a:xfrm>
            <a:off x="641350" y="5216525"/>
            <a:ext cx="2346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中断允许触发器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  <a:endParaRPr kumimoji="1" lang="en-US" altLang="zh-CN" sz="20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4" name="Line 34"/>
          <p:cNvSpPr>
            <a:spLocks noChangeShapeType="1"/>
          </p:cNvSpPr>
          <p:nvPr/>
        </p:nvSpPr>
        <p:spPr bwMode="auto">
          <a:xfrm flipV="1">
            <a:off x="107950" y="2868613"/>
            <a:ext cx="838200" cy="2286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5" name="Line 35"/>
          <p:cNvSpPr>
            <a:spLocks noChangeShapeType="1"/>
          </p:cNvSpPr>
          <p:nvPr/>
        </p:nvSpPr>
        <p:spPr bwMode="auto">
          <a:xfrm>
            <a:off x="107950" y="5154613"/>
            <a:ext cx="304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6" name="Line 39">
            <a:hlinkClick r:id="rId2" action="ppaction://hlinksldjump"/>
          </p:cNvPr>
          <p:cNvSpPr>
            <a:spLocks noChangeShapeType="1"/>
          </p:cNvSpPr>
          <p:nvPr/>
        </p:nvSpPr>
        <p:spPr bwMode="auto">
          <a:xfrm>
            <a:off x="7235825" y="6308725"/>
            <a:ext cx="431800" cy="0"/>
          </a:xfrm>
          <a:prstGeom prst="line">
            <a:avLst/>
          </a:prstGeom>
          <a:noFill/>
          <a:ln w="28575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4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63" y="1268413"/>
            <a:ext cx="8023225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STB#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选通信号，低电平有效</a:t>
            </a:r>
          </a:p>
          <a:p>
            <a:pPr lvl="1" eaLnBrk="1" hangingPunct="1">
              <a:defRPr/>
            </a:pPr>
            <a:r>
              <a:rPr lang="zh-CN" altLang="en-US" b="1" smtClean="0"/>
              <a:t>由外设提供的输入信号，当其有效时，将输入设备送来的数据送至</a:t>
            </a:r>
            <a:r>
              <a:rPr lang="en-US" altLang="zh-CN" b="1" smtClean="0"/>
              <a:t>8255A</a:t>
            </a:r>
            <a:r>
              <a:rPr lang="zh-CN" altLang="en-US" b="1" smtClean="0"/>
              <a:t>的输入缓冲器。</a:t>
            </a:r>
          </a:p>
          <a:p>
            <a:pPr eaLnBrk="1" hangingPunct="1">
              <a:defRPr/>
            </a:pPr>
            <a:r>
              <a:rPr lang="en-US" altLang="zh-CN" smtClean="0"/>
              <a:t>IBF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输入缓冲器满信号，高电平有效</a:t>
            </a:r>
          </a:p>
          <a:p>
            <a:pPr lvl="1" eaLnBrk="1" hangingPunct="1">
              <a:defRPr/>
            </a:pPr>
            <a:r>
              <a:rPr lang="en-US" altLang="zh-CN" b="1" smtClean="0"/>
              <a:t>8255A</a:t>
            </a:r>
            <a:r>
              <a:rPr lang="zh-CN" altLang="en-US" b="1" smtClean="0"/>
              <a:t>输出的联络信号。当其有效时，表示数据已放在输入缓冲器。</a:t>
            </a:r>
          </a:p>
          <a:p>
            <a:pPr eaLnBrk="1" hangingPunct="1">
              <a:defRPr/>
            </a:pPr>
            <a:r>
              <a:rPr lang="en-US" altLang="zh-CN" smtClean="0"/>
              <a:t>INTR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中断请求信号，高电平有效</a:t>
            </a:r>
          </a:p>
          <a:p>
            <a:pPr lvl="1" eaLnBrk="1" hangingPunct="1">
              <a:defRPr/>
            </a:pPr>
            <a:r>
              <a:rPr lang="en-US" altLang="zh-CN" b="1" smtClean="0"/>
              <a:t>8255A</a:t>
            </a:r>
            <a:r>
              <a:rPr lang="zh-CN" altLang="en-US" b="1" smtClean="0"/>
              <a:t>输出的信号，可用于向</a:t>
            </a:r>
            <a:r>
              <a:rPr lang="en-US" altLang="zh-CN" b="1" smtClean="0"/>
              <a:t>CPU</a:t>
            </a:r>
            <a:r>
              <a:rPr lang="zh-CN" altLang="en-US" b="1" smtClean="0"/>
              <a:t>提出中断请求，要求</a:t>
            </a:r>
            <a:r>
              <a:rPr lang="en-US" altLang="zh-CN" b="1" smtClean="0"/>
              <a:t>CPU</a:t>
            </a:r>
            <a:r>
              <a:rPr lang="zh-CN" altLang="en-US" b="1" smtClean="0"/>
              <a:t>读取外设数据。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4484687" cy="703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方式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输入联络信号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50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9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方式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输入联络信号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INTE——</a:t>
            </a:r>
            <a:r>
              <a:rPr lang="zh-CN" altLang="en-US" smtClean="0"/>
              <a:t>中断允许信号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b="1" smtClean="0">
                <a:latin typeface="Times New Roman" panose="02020603050405020304" pitchFamily="18" charset="0"/>
              </a:rPr>
              <a:t>置位允许中断，复位禁止中断；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Times New Roman" panose="02020603050405020304" pitchFamily="18" charset="0"/>
              </a:rPr>
              <a:t>对</a:t>
            </a:r>
            <a:r>
              <a:rPr lang="en-US" altLang="zh-CN" b="1" smtClean="0"/>
              <a:t>INTE</a:t>
            </a:r>
            <a:r>
              <a:rPr lang="zh-CN" altLang="en-US" b="1" smtClean="0">
                <a:latin typeface="Times New Roman" panose="02020603050405020304" pitchFamily="18" charset="0"/>
              </a:rPr>
              <a:t>的操作通过写入端口</a:t>
            </a:r>
            <a:r>
              <a:rPr lang="en-US" altLang="zh-CN" b="1" smtClean="0"/>
              <a:t>C</a:t>
            </a:r>
            <a:r>
              <a:rPr lang="zh-CN" altLang="en-US" b="1" smtClean="0">
                <a:latin typeface="Times New Roman" panose="02020603050405020304" pitchFamily="18" charset="0"/>
              </a:rPr>
              <a:t>的对应位实现，选通输入方式下：端口</a:t>
            </a:r>
            <a:r>
              <a:rPr lang="en-US" altLang="zh-CN" b="1" smtClean="0"/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的</a:t>
            </a:r>
            <a:r>
              <a:rPr lang="en-US" altLang="zh-CN" b="1" smtClean="0"/>
              <a:t>INTE</a:t>
            </a:r>
            <a:r>
              <a:rPr lang="en-US" altLang="zh-CN" sz="2000" b="1" smtClean="0"/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对应</a:t>
            </a:r>
            <a:r>
              <a:rPr lang="en-US" altLang="zh-CN" b="1" smtClean="0"/>
              <a:t>PC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4</a:t>
            </a:r>
            <a:r>
              <a:rPr lang="zh-CN" altLang="en-US" b="1" smtClean="0">
                <a:latin typeface="Times New Roman" panose="02020603050405020304" pitchFamily="18" charset="0"/>
              </a:rPr>
              <a:t>、端口</a:t>
            </a:r>
            <a:r>
              <a:rPr lang="en-US" altLang="zh-CN" b="1" smtClean="0"/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的</a:t>
            </a:r>
            <a:r>
              <a:rPr lang="en-US" altLang="zh-CN" b="1" smtClean="0"/>
              <a:t>INTE</a:t>
            </a:r>
            <a:r>
              <a:rPr lang="en-US" altLang="zh-CN" sz="2000" b="1" smtClean="0"/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对应</a:t>
            </a:r>
            <a:r>
              <a:rPr lang="en-US" altLang="zh-CN" b="1" smtClean="0"/>
              <a:t>PC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2</a:t>
            </a:r>
            <a:endParaRPr lang="en-US" altLang="zh-CN" b="1" baseline="-25000" smtClean="0"/>
          </a:p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9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184"/>
            <a:ext cx="8001000" cy="679473"/>
          </a:xfrm>
        </p:spPr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 同步通信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56" y="1951382"/>
            <a:ext cx="8686800" cy="49339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sz="2800" dirty="0"/>
              <a:t>双方对每一位的收发时序完全一致，统一时钟。</a:t>
            </a:r>
          </a:p>
          <a:p>
            <a:pPr>
              <a:lnSpc>
                <a:spcPct val="10000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同步通信传输步骤：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传输开始，接收设备不停检测传输线</a:t>
            </a:r>
            <a:r>
              <a:rPr kumimoji="1" lang="en-US" altLang="zh-CN" sz="2400" b="1" dirty="0">
                <a:effectLst/>
              </a:rPr>
              <a:t>—</a:t>
            </a:r>
            <a:r>
              <a:rPr kumimoji="1" lang="zh-CN" altLang="en-US" sz="2400" b="1" dirty="0">
                <a:effectLst/>
              </a:rPr>
              <a:t>测试同步字符是否到来。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收到同步字符（约定好的）之后，收方开始接收数据。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接收 ：</a:t>
            </a:r>
            <a:r>
              <a:rPr kumimoji="1" lang="en-US" altLang="zh-CN" sz="2400" b="1" dirty="0">
                <a:effectLst/>
              </a:rPr>
              <a:t>N</a:t>
            </a:r>
            <a:r>
              <a:rPr kumimoji="1" lang="zh-CN" altLang="en-US" sz="2400" b="1" dirty="0">
                <a:effectLst/>
              </a:rPr>
              <a:t>个字符数据 </a:t>
            </a:r>
            <a:r>
              <a:rPr kumimoji="1" lang="en-US" altLang="zh-CN" sz="2400" b="1" dirty="0">
                <a:effectLst/>
              </a:rPr>
              <a:t>+ </a:t>
            </a:r>
            <a:r>
              <a:rPr kumimoji="1" lang="zh-CN" altLang="en-US" sz="2400" b="1" dirty="0">
                <a:effectLst/>
              </a:rPr>
              <a:t>校验字符。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处理：组合出</a:t>
            </a:r>
            <a:r>
              <a:rPr kumimoji="1" lang="en-US" altLang="zh-CN" sz="2400" b="1" dirty="0">
                <a:effectLst/>
              </a:rPr>
              <a:t>N</a:t>
            </a:r>
            <a:r>
              <a:rPr kumimoji="1" lang="zh-CN" altLang="en-US" sz="2400" b="1" dirty="0">
                <a:effectLst/>
              </a:rPr>
              <a:t>个数据字节，查奇偶无错，结束一帧数据传输。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开始检测同步字符，准备接收下一帧数据。</a:t>
            </a:r>
            <a:endParaRPr lang="zh-CN" alt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2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1187450" y="1130300"/>
          <a:ext cx="7200900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r:id="rId3" imgW="8016240" imgH="4287520" progId="图像.文件">
                  <p:embed/>
                </p:oleObj>
              </mc:Choice>
              <mc:Fallback>
                <p:oleObj r:id="rId3" imgW="8016240" imgH="4287520" progId="图像.文件">
                  <p:embed/>
                  <p:pic>
                    <p:nvPicPr>
                      <p:cNvPr id="532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364" r="8292" b="38614"/>
                      <a:stretch>
                        <a:fillRect/>
                      </a:stretch>
                    </p:blipFill>
                    <p:spPr bwMode="auto">
                      <a:xfrm>
                        <a:off x="1187450" y="1130300"/>
                        <a:ext cx="7200900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2627313" y="476250"/>
            <a:ext cx="3987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方式1的输入时序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58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方式1 ：选通的输入输出方式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4775"/>
            <a:ext cx="7943850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660066"/>
                </a:solidFill>
              </a:rPr>
              <a:t>(3)</a:t>
            </a:r>
            <a:r>
              <a:rPr lang="zh-CN" altLang="en-US" smtClean="0">
                <a:solidFill>
                  <a:srgbClr val="660066"/>
                </a:solidFill>
                <a:latin typeface="宋体" panose="02010600030101010101" pitchFamily="2" charset="-122"/>
              </a:rPr>
              <a:t> 方式</a:t>
            </a:r>
            <a:r>
              <a:rPr lang="zh-CN" altLang="en-US" smtClean="0">
                <a:solidFill>
                  <a:srgbClr val="660066"/>
                </a:solidFill>
                <a:latin typeface="Arial Unicode MS" pitchFamily="34" charset="-122"/>
                <a:ea typeface="Arial Unicode MS" pitchFamily="34" charset="-122"/>
              </a:rPr>
              <a:t>1</a:t>
            </a:r>
            <a:r>
              <a:rPr lang="zh-CN" altLang="en-US" smtClean="0">
                <a:solidFill>
                  <a:srgbClr val="660066"/>
                </a:solidFill>
                <a:latin typeface="宋体" panose="02010600030101010101" pitchFamily="2" charset="-122"/>
              </a:rPr>
              <a:t>输出有关信号和输出时序</a:t>
            </a:r>
          </a:p>
          <a:p>
            <a:pPr eaLnBrk="1" hangingPunct="1"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方式</a:t>
            </a:r>
            <a:r>
              <a:rPr lang="en-US" altLang="zh-CN" smtClean="0">
                <a:solidFill>
                  <a:srgbClr val="660066"/>
                </a:solidFill>
                <a:latin typeface="Arial Unicode MS" pitchFamily="34" charset="-122"/>
                <a:ea typeface="Arial Unicode MS" pitchFamily="34" charset="-122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输出时控制字：</a:t>
            </a:r>
            <a:r>
              <a:rPr lang="en-US" altLang="zh-CN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SzTx/>
              <a:buFont typeface="Wingdings" panose="05000000000000000000" pitchFamily="2" charset="2"/>
              <a:buNone/>
              <a:defRPr/>
            </a:pPr>
            <a:endParaRPr lang="en-US" altLang="zh-CN" smtClean="0">
              <a:latin typeface="宋体" panose="02010600030101010101" pitchFamily="2" charset="-122"/>
            </a:endParaRPr>
          </a:p>
        </p:txBody>
      </p:sp>
      <p:grpSp>
        <p:nvGrpSpPr>
          <p:cNvPr id="201735" name="Group 7"/>
          <p:cNvGrpSpPr>
            <a:grpSpLocks/>
          </p:cNvGrpSpPr>
          <p:nvPr/>
        </p:nvGrpSpPr>
        <p:grpSpPr bwMode="auto">
          <a:xfrm>
            <a:off x="684213" y="2852738"/>
            <a:ext cx="7993062" cy="2376487"/>
            <a:chOff x="521" y="1842"/>
            <a:chExt cx="5035" cy="1497"/>
          </a:xfrm>
        </p:grpSpPr>
        <p:pic>
          <p:nvPicPr>
            <p:cNvPr id="54277" name="Picture 4" descr="wx13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583"/>
            <a:stretch>
              <a:fillRect/>
            </a:stretch>
          </p:blipFill>
          <p:spPr bwMode="auto">
            <a:xfrm>
              <a:off x="521" y="1842"/>
              <a:ext cx="5035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733" name="Text Box 5"/>
            <p:cNvSpPr txBox="1">
              <a:spLocks noChangeArrowheads="1"/>
            </p:cNvSpPr>
            <p:nvPr/>
          </p:nvSpPr>
          <p:spPr bwMode="auto">
            <a:xfrm>
              <a:off x="781" y="3082"/>
              <a:ext cx="1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+mn-cs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组方式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下输出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79" name="Text Box 6"/>
            <p:cNvSpPr txBox="1">
              <a:spLocks noChangeArrowheads="1"/>
            </p:cNvSpPr>
            <p:nvPr/>
          </p:nvSpPr>
          <p:spPr bwMode="auto">
            <a:xfrm>
              <a:off x="3570" y="3108"/>
              <a:ext cx="1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组方式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下输出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6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611188" y="333375"/>
            <a:ext cx="5137150" cy="665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1pPr>
            <a:lvl2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2pPr>
            <a:lvl3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3pPr>
            <a:lvl4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4pPr>
            <a:lvl5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方式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输出引脚：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端口</a:t>
            </a:r>
          </a:p>
        </p:txBody>
      </p:sp>
      <p:sp>
        <p:nvSpPr>
          <p:cNvPr id="286727" name="AutoShape 7"/>
          <p:cNvSpPr>
            <a:spLocks noChangeArrowheads="1"/>
          </p:cNvSpPr>
          <p:nvPr/>
        </p:nvSpPr>
        <p:spPr bwMode="auto">
          <a:xfrm>
            <a:off x="4953000" y="908050"/>
            <a:ext cx="3832225" cy="911225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外设响应信号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表示外设已经接收到数据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28" name="AutoShape 8"/>
          <p:cNvSpPr>
            <a:spLocks noChangeArrowheads="1"/>
          </p:cNvSpPr>
          <p:nvPr/>
        </p:nvSpPr>
        <p:spPr bwMode="auto">
          <a:xfrm>
            <a:off x="5000625" y="2932113"/>
            <a:ext cx="3870325" cy="911225"/>
          </a:xfrm>
          <a:prstGeom prst="wedgeRoundRectCallout">
            <a:avLst>
              <a:gd name="adj1" fmla="val -56028"/>
              <a:gd name="adj2" fmla="val -6254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输出缓冲器满信号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已经输出了数据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29" name="AutoShape 9"/>
          <p:cNvSpPr>
            <a:spLocks noChangeArrowheads="1"/>
          </p:cNvSpPr>
          <p:nvPr/>
        </p:nvSpPr>
        <p:spPr bwMode="auto">
          <a:xfrm>
            <a:off x="3373438" y="4991100"/>
            <a:ext cx="3540125" cy="911225"/>
          </a:xfrm>
          <a:prstGeom prst="wedgeRoundRectCallout">
            <a:avLst>
              <a:gd name="adj1" fmla="val -16773"/>
              <a:gd name="adj2" fmla="val -13066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中断请求信号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请求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再次输出数据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2" name="Rectangle 11"/>
          <p:cNvSpPr>
            <a:spLocks noChangeArrowheads="1"/>
          </p:cNvSpPr>
          <p:nvPr/>
        </p:nvSpPr>
        <p:spPr bwMode="auto">
          <a:xfrm>
            <a:off x="971550" y="1174750"/>
            <a:ext cx="2133600" cy="3276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3" name="Rectangle 12"/>
          <p:cNvSpPr>
            <a:spLocks noChangeArrowheads="1"/>
          </p:cNvSpPr>
          <p:nvPr/>
        </p:nvSpPr>
        <p:spPr bwMode="auto">
          <a:xfrm>
            <a:off x="2343150" y="215106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2343150" y="2622550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5" name="Rectangle 14"/>
          <p:cNvSpPr>
            <a:spLocks noChangeArrowheads="1"/>
          </p:cNvSpPr>
          <p:nvPr/>
        </p:nvSpPr>
        <p:spPr bwMode="auto">
          <a:xfrm>
            <a:off x="2355850" y="3765550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6" name="AutoShape 15"/>
          <p:cNvSpPr>
            <a:spLocks noChangeArrowheads="1"/>
          </p:cNvSpPr>
          <p:nvPr/>
        </p:nvSpPr>
        <p:spPr bwMode="auto">
          <a:xfrm>
            <a:off x="3105150" y="132715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7" name="Text Box 16"/>
          <p:cNvSpPr txBox="1">
            <a:spLocks noChangeArrowheads="1"/>
          </p:cNvSpPr>
          <p:nvPr/>
        </p:nvSpPr>
        <p:spPr bwMode="auto">
          <a:xfrm>
            <a:off x="1733550" y="1403350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8" name="AutoShape 17"/>
          <p:cNvSpPr>
            <a:spLocks noChangeArrowheads="1"/>
          </p:cNvSpPr>
          <p:nvPr/>
        </p:nvSpPr>
        <p:spPr bwMode="auto">
          <a:xfrm rot="5400000">
            <a:off x="1352550" y="3155950"/>
            <a:ext cx="6096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9" name="Line 18"/>
          <p:cNvSpPr>
            <a:spLocks noChangeShapeType="1"/>
          </p:cNvSpPr>
          <p:nvPr/>
        </p:nvSpPr>
        <p:spPr bwMode="auto">
          <a:xfrm>
            <a:off x="1657350" y="3765550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0" name="Line 19"/>
          <p:cNvSpPr>
            <a:spLocks noChangeShapeType="1"/>
          </p:cNvSpPr>
          <p:nvPr/>
        </p:nvSpPr>
        <p:spPr bwMode="auto">
          <a:xfrm flipH="1">
            <a:off x="1657350" y="3994150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1" name="Rectangle 20"/>
          <p:cNvSpPr>
            <a:spLocks noChangeArrowheads="1"/>
          </p:cNvSpPr>
          <p:nvPr/>
        </p:nvSpPr>
        <p:spPr bwMode="auto">
          <a:xfrm>
            <a:off x="1123950" y="2012950"/>
            <a:ext cx="8382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2" name="Text Box 21"/>
          <p:cNvSpPr txBox="1">
            <a:spLocks noChangeArrowheads="1"/>
          </p:cNvSpPr>
          <p:nvPr/>
        </p:nvSpPr>
        <p:spPr bwMode="auto">
          <a:xfrm>
            <a:off x="1123950" y="2089150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3" name="Line 22"/>
          <p:cNvSpPr>
            <a:spLocks noChangeShapeType="1"/>
          </p:cNvSpPr>
          <p:nvPr/>
        </p:nvSpPr>
        <p:spPr bwMode="auto">
          <a:xfrm>
            <a:off x="1504950" y="2546350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4" name="Line 23"/>
          <p:cNvSpPr>
            <a:spLocks noChangeShapeType="1"/>
          </p:cNvSpPr>
          <p:nvPr/>
        </p:nvSpPr>
        <p:spPr bwMode="auto">
          <a:xfrm>
            <a:off x="1809750" y="2851150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5" name="Line 24"/>
          <p:cNvSpPr>
            <a:spLocks noChangeShapeType="1"/>
          </p:cNvSpPr>
          <p:nvPr/>
        </p:nvSpPr>
        <p:spPr bwMode="auto">
          <a:xfrm>
            <a:off x="1809750" y="2851150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6" name="Line 25"/>
          <p:cNvSpPr>
            <a:spLocks noChangeShapeType="1"/>
          </p:cNvSpPr>
          <p:nvPr/>
        </p:nvSpPr>
        <p:spPr bwMode="auto">
          <a:xfrm>
            <a:off x="3105150" y="3994150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7" name="Line 26"/>
          <p:cNvSpPr>
            <a:spLocks noChangeShapeType="1"/>
          </p:cNvSpPr>
          <p:nvPr/>
        </p:nvSpPr>
        <p:spPr bwMode="auto">
          <a:xfrm>
            <a:off x="3105150" y="2927350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8" name="Line 27"/>
          <p:cNvSpPr>
            <a:spLocks noChangeShapeType="1"/>
          </p:cNvSpPr>
          <p:nvPr/>
        </p:nvSpPr>
        <p:spPr bwMode="auto">
          <a:xfrm flipH="1">
            <a:off x="3105150" y="2317750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9" name="Text Box 28"/>
          <p:cNvSpPr txBox="1">
            <a:spLocks noChangeArrowheads="1"/>
          </p:cNvSpPr>
          <p:nvPr/>
        </p:nvSpPr>
        <p:spPr bwMode="auto">
          <a:xfrm>
            <a:off x="3943350" y="269875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0" name="Text Box 29"/>
          <p:cNvSpPr txBox="1">
            <a:spLocks noChangeArrowheads="1"/>
          </p:cNvSpPr>
          <p:nvPr/>
        </p:nvSpPr>
        <p:spPr bwMode="auto">
          <a:xfrm>
            <a:off x="3979863" y="3765550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1" name="Text Box 30"/>
          <p:cNvSpPr txBox="1">
            <a:spLocks noChangeArrowheads="1"/>
          </p:cNvSpPr>
          <p:nvPr/>
        </p:nvSpPr>
        <p:spPr bwMode="auto">
          <a:xfrm>
            <a:off x="3943350" y="208915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ACK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2" name="Line 31"/>
          <p:cNvSpPr>
            <a:spLocks noChangeShapeType="1"/>
          </p:cNvSpPr>
          <p:nvPr/>
        </p:nvSpPr>
        <p:spPr bwMode="auto">
          <a:xfrm>
            <a:off x="4019550" y="20891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3" name="Line 32"/>
          <p:cNvSpPr>
            <a:spLocks noChangeShapeType="1"/>
          </p:cNvSpPr>
          <p:nvPr/>
        </p:nvSpPr>
        <p:spPr bwMode="auto">
          <a:xfrm>
            <a:off x="4019550" y="26987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3" name="Group 33"/>
          <p:cNvGrpSpPr>
            <a:grpSpLocks/>
          </p:cNvGrpSpPr>
          <p:nvPr/>
        </p:nvGrpSpPr>
        <p:grpSpPr bwMode="auto">
          <a:xfrm>
            <a:off x="228600" y="2584450"/>
            <a:ext cx="2879725" cy="3016250"/>
            <a:chOff x="144" y="1968"/>
            <a:chExt cx="1814" cy="1900"/>
          </a:xfrm>
        </p:grpSpPr>
        <p:sp>
          <p:nvSpPr>
            <p:cNvPr id="55325" name="Text Box 34"/>
            <p:cNvSpPr txBox="1">
              <a:spLocks noChangeArrowheads="1"/>
            </p:cNvSpPr>
            <p:nvPr/>
          </p:nvSpPr>
          <p:spPr bwMode="auto">
            <a:xfrm>
              <a:off x="480" y="3562"/>
              <a:ext cx="1478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中断允许触发器</a:t>
              </a: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6" name="Line 35"/>
            <p:cNvSpPr>
              <a:spLocks noChangeShapeType="1"/>
            </p:cNvSpPr>
            <p:nvPr/>
          </p:nvSpPr>
          <p:spPr bwMode="auto">
            <a:xfrm flipV="1">
              <a:off x="144" y="1968"/>
              <a:ext cx="528" cy="14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7" name="Line 36"/>
            <p:cNvSpPr>
              <a:spLocks noChangeShapeType="1"/>
            </p:cNvSpPr>
            <p:nvPr/>
          </p:nvSpPr>
          <p:spPr bwMode="auto">
            <a:xfrm>
              <a:off x="144" y="3408"/>
              <a:ext cx="192" cy="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65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 animBg="1" autoUpdateAnimBg="0"/>
      <p:bldP spid="286728" grpId="0" animBg="1" autoUpdateAnimBg="0"/>
      <p:bldP spid="286729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137150" cy="644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方式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输出引脚：</a:t>
            </a:r>
            <a:r>
              <a:rPr lang="en-US" altLang="zh-CN" sz="2800" smtClean="0"/>
              <a:t>B</a:t>
            </a:r>
            <a:r>
              <a:rPr lang="zh-CN" altLang="en-US" sz="2800" smtClean="0"/>
              <a:t>端口</a:t>
            </a:r>
          </a:p>
        </p:txBody>
      </p:sp>
      <p:sp>
        <p:nvSpPr>
          <p:cNvPr id="56323" name="Rectangle 9"/>
          <p:cNvSpPr>
            <a:spLocks noChangeArrowheads="1"/>
          </p:cNvSpPr>
          <p:nvPr/>
        </p:nvSpPr>
        <p:spPr bwMode="auto">
          <a:xfrm>
            <a:off x="968375" y="1254125"/>
            <a:ext cx="2133600" cy="3276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2339975" y="2222500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11"/>
          <p:cNvSpPr>
            <a:spLocks noChangeArrowheads="1"/>
          </p:cNvSpPr>
          <p:nvPr/>
        </p:nvSpPr>
        <p:spPr bwMode="auto">
          <a:xfrm>
            <a:off x="2339975" y="2701925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6" name="Rectangle 12"/>
          <p:cNvSpPr>
            <a:spLocks noChangeArrowheads="1"/>
          </p:cNvSpPr>
          <p:nvPr/>
        </p:nvSpPr>
        <p:spPr bwMode="auto">
          <a:xfrm>
            <a:off x="2352675" y="3844925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7" name="AutoShape 13"/>
          <p:cNvSpPr>
            <a:spLocks noChangeArrowheads="1"/>
          </p:cNvSpPr>
          <p:nvPr/>
        </p:nvSpPr>
        <p:spPr bwMode="auto">
          <a:xfrm>
            <a:off x="3101975" y="1406525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8" name="Text Box 14"/>
          <p:cNvSpPr txBox="1">
            <a:spLocks noChangeArrowheads="1"/>
          </p:cNvSpPr>
          <p:nvPr/>
        </p:nvSpPr>
        <p:spPr bwMode="auto">
          <a:xfrm>
            <a:off x="1730375" y="1482725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9" name="AutoShape 15"/>
          <p:cNvSpPr>
            <a:spLocks noChangeArrowheads="1"/>
          </p:cNvSpPr>
          <p:nvPr/>
        </p:nvSpPr>
        <p:spPr bwMode="auto">
          <a:xfrm rot="5400000">
            <a:off x="1349375" y="3235325"/>
            <a:ext cx="6096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0" name="Line 16"/>
          <p:cNvSpPr>
            <a:spLocks noChangeShapeType="1"/>
          </p:cNvSpPr>
          <p:nvPr/>
        </p:nvSpPr>
        <p:spPr bwMode="auto">
          <a:xfrm>
            <a:off x="1654175" y="3844925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1" name="Line 17"/>
          <p:cNvSpPr>
            <a:spLocks noChangeShapeType="1"/>
          </p:cNvSpPr>
          <p:nvPr/>
        </p:nvSpPr>
        <p:spPr bwMode="auto">
          <a:xfrm flipH="1">
            <a:off x="1654175" y="4073525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2" name="Rectangle 18"/>
          <p:cNvSpPr>
            <a:spLocks noChangeArrowheads="1"/>
          </p:cNvSpPr>
          <p:nvPr/>
        </p:nvSpPr>
        <p:spPr bwMode="auto">
          <a:xfrm>
            <a:off x="1120775" y="2092325"/>
            <a:ext cx="8382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3" name="Text Box 19"/>
          <p:cNvSpPr txBox="1">
            <a:spLocks noChangeArrowheads="1"/>
          </p:cNvSpPr>
          <p:nvPr/>
        </p:nvSpPr>
        <p:spPr bwMode="auto">
          <a:xfrm>
            <a:off x="1120775" y="2168525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4" name="Line 20"/>
          <p:cNvSpPr>
            <a:spLocks noChangeShapeType="1"/>
          </p:cNvSpPr>
          <p:nvPr/>
        </p:nvSpPr>
        <p:spPr bwMode="auto">
          <a:xfrm>
            <a:off x="1501775" y="2625725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5" name="Line 21"/>
          <p:cNvSpPr>
            <a:spLocks noChangeShapeType="1"/>
          </p:cNvSpPr>
          <p:nvPr/>
        </p:nvSpPr>
        <p:spPr bwMode="auto">
          <a:xfrm>
            <a:off x="1806575" y="2930525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6" name="Line 22"/>
          <p:cNvSpPr>
            <a:spLocks noChangeShapeType="1"/>
          </p:cNvSpPr>
          <p:nvPr/>
        </p:nvSpPr>
        <p:spPr bwMode="auto">
          <a:xfrm>
            <a:off x="1806575" y="2930525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7" name="Line 23"/>
          <p:cNvSpPr>
            <a:spLocks noChangeShapeType="1"/>
          </p:cNvSpPr>
          <p:nvPr/>
        </p:nvSpPr>
        <p:spPr bwMode="auto">
          <a:xfrm>
            <a:off x="3101975" y="407352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8" name="Line 24"/>
          <p:cNvSpPr>
            <a:spLocks noChangeShapeType="1"/>
          </p:cNvSpPr>
          <p:nvPr/>
        </p:nvSpPr>
        <p:spPr bwMode="auto">
          <a:xfrm>
            <a:off x="3101975" y="300672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9" name="Line 25"/>
          <p:cNvSpPr>
            <a:spLocks noChangeShapeType="1"/>
          </p:cNvSpPr>
          <p:nvPr/>
        </p:nvSpPr>
        <p:spPr bwMode="auto">
          <a:xfrm flipH="1">
            <a:off x="3101975" y="239712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0" name="Text Box 26"/>
          <p:cNvSpPr txBox="1">
            <a:spLocks noChangeArrowheads="1"/>
          </p:cNvSpPr>
          <p:nvPr/>
        </p:nvSpPr>
        <p:spPr bwMode="auto">
          <a:xfrm>
            <a:off x="3940175" y="2778125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1" name="Text Box 27"/>
          <p:cNvSpPr txBox="1">
            <a:spLocks noChangeArrowheads="1"/>
          </p:cNvSpPr>
          <p:nvPr/>
        </p:nvSpPr>
        <p:spPr bwMode="auto">
          <a:xfrm>
            <a:off x="3976688" y="3844925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2" name="Text Box 28"/>
          <p:cNvSpPr txBox="1">
            <a:spLocks noChangeArrowheads="1"/>
          </p:cNvSpPr>
          <p:nvPr/>
        </p:nvSpPr>
        <p:spPr bwMode="auto">
          <a:xfrm>
            <a:off x="3940175" y="21685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ACK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3" name="Line 29"/>
          <p:cNvSpPr>
            <a:spLocks noChangeShapeType="1"/>
          </p:cNvSpPr>
          <p:nvPr/>
        </p:nvSpPr>
        <p:spPr bwMode="auto">
          <a:xfrm>
            <a:off x="4016375" y="21685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4" name="Line 30"/>
          <p:cNvSpPr>
            <a:spLocks noChangeShapeType="1"/>
          </p:cNvSpPr>
          <p:nvPr/>
        </p:nvSpPr>
        <p:spPr bwMode="auto">
          <a:xfrm>
            <a:off x="4016375" y="27781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5" name="AutoShape 31"/>
          <p:cNvSpPr>
            <a:spLocks noChangeArrowheads="1"/>
          </p:cNvSpPr>
          <p:nvPr/>
        </p:nvSpPr>
        <p:spPr bwMode="auto">
          <a:xfrm>
            <a:off x="4953000" y="981075"/>
            <a:ext cx="3832225" cy="911225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外设响应信号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表示外设已经接收到数据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6" name="AutoShape 32"/>
          <p:cNvSpPr>
            <a:spLocks noChangeArrowheads="1"/>
          </p:cNvSpPr>
          <p:nvPr/>
        </p:nvSpPr>
        <p:spPr bwMode="auto">
          <a:xfrm>
            <a:off x="5000625" y="3005138"/>
            <a:ext cx="3870325" cy="911225"/>
          </a:xfrm>
          <a:prstGeom prst="wedgeRoundRectCallout">
            <a:avLst>
              <a:gd name="adj1" fmla="val -56028"/>
              <a:gd name="adj2" fmla="val -6254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输出缓冲器满信号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已经输出了数据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7" name="AutoShape 33"/>
          <p:cNvSpPr>
            <a:spLocks noChangeArrowheads="1"/>
          </p:cNvSpPr>
          <p:nvPr/>
        </p:nvSpPr>
        <p:spPr bwMode="auto">
          <a:xfrm>
            <a:off x="3373438" y="5064125"/>
            <a:ext cx="3540125" cy="911225"/>
          </a:xfrm>
          <a:prstGeom prst="wedgeRoundRectCallout">
            <a:avLst>
              <a:gd name="adj1" fmla="val -16773"/>
              <a:gd name="adj2" fmla="val -13066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中断请求信号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请求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再次输出数据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8" name="Text Box 35"/>
          <p:cNvSpPr txBox="1">
            <a:spLocks noChangeArrowheads="1"/>
          </p:cNvSpPr>
          <p:nvPr/>
        </p:nvSpPr>
        <p:spPr bwMode="auto">
          <a:xfrm>
            <a:off x="762000" y="5187950"/>
            <a:ext cx="2346325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中断允许触发器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9" name="Line 36"/>
          <p:cNvSpPr>
            <a:spLocks noChangeShapeType="1"/>
          </p:cNvSpPr>
          <p:nvPr/>
        </p:nvSpPr>
        <p:spPr bwMode="auto">
          <a:xfrm flipV="1">
            <a:off x="228600" y="2657475"/>
            <a:ext cx="838200" cy="2286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0" name="Line 37"/>
          <p:cNvSpPr>
            <a:spLocks noChangeShapeType="1"/>
          </p:cNvSpPr>
          <p:nvPr/>
        </p:nvSpPr>
        <p:spPr bwMode="auto">
          <a:xfrm>
            <a:off x="228600" y="4943475"/>
            <a:ext cx="304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1" name="Line 39">
            <a:hlinkClick r:id="rId2" action="ppaction://hlinksldjump"/>
          </p:cNvPr>
          <p:cNvSpPr>
            <a:spLocks noChangeShapeType="1"/>
          </p:cNvSpPr>
          <p:nvPr/>
        </p:nvSpPr>
        <p:spPr bwMode="auto">
          <a:xfrm>
            <a:off x="7380288" y="6308725"/>
            <a:ext cx="431800" cy="0"/>
          </a:xfrm>
          <a:prstGeom prst="line">
            <a:avLst/>
          </a:prstGeom>
          <a:noFill/>
          <a:ln w="28575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4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4287837" cy="6238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方式</a:t>
            </a:r>
            <a:r>
              <a:rPr lang="en-US" altLang="zh-CN" sz="3200" smtClean="0"/>
              <a:t>1 </a:t>
            </a:r>
            <a:r>
              <a:rPr lang="zh-CN" altLang="en-US" sz="3200" smtClean="0"/>
              <a:t>输出联络信号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63" y="1196975"/>
            <a:ext cx="8023225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OBF#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输出缓冲器满信号，低有效</a:t>
            </a:r>
          </a:p>
          <a:p>
            <a:pPr lvl="1" eaLnBrk="1" hangingPunct="1">
              <a:defRPr/>
            </a:pPr>
            <a:r>
              <a:rPr lang="en-US" altLang="zh-CN" b="1" smtClean="0"/>
              <a:t>8255A</a:t>
            </a:r>
            <a:r>
              <a:rPr lang="zh-CN" altLang="en-US" b="1" smtClean="0"/>
              <a:t>输出给外设的一个控制信号，当其有效时，表示</a:t>
            </a:r>
            <a:r>
              <a:rPr lang="en-US" altLang="zh-CN" b="1" smtClean="0"/>
              <a:t>CPU</a:t>
            </a:r>
            <a:r>
              <a:rPr lang="zh-CN" altLang="en-US" b="1" smtClean="0"/>
              <a:t>已把数据输出给指定的端口，外设可以取走</a:t>
            </a:r>
          </a:p>
          <a:p>
            <a:pPr eaLnBrk="1" hangingPunct="1">
              <a:defRPr/>
            </a:pPr>
            <a:r>
              <a:rPr lang="en-US" altLang="zh-CN" smtClean="0"/>
              <a:t>ACK#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响应信号，低有效</a:t>
            </a:r>
          </a:p>
          <a:p>
            <a:pPr lvl="1" eaLnBrk="1" hangingPunct="1">
              <a:defRPr/>
            </a:pPr>
            <a:r>
              <a:rPr lang="zh-CN" altLang="en-US" b="1" smtClean="0"/>
              <a:t>外设的响应信号，指示</a:t>
            </a:r>
            <a:r>
              <a:rPr lang="en-US" altLang="zh-CN" b="1" smtClean="0"/>
              <a:t>8255A</a:t>
            </a:r>
            <a:r>
              <a:rPr lang="zh-CN" altLang="en-US" b="1" smtClean="0"/>
              <a:t>的端口数据已由外设接收</a:t>
            </a:r>
          </a:p>
          <a:p>
            <a:pPr eaLnBrk="1" hangingPunct="1">
              <a:defRPr/>
            </a:pPr>
            <a:r>
              <a:rPr lang="en-US" altLang="zh-CN" smtClean="0"/>
              <a:t>INTR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中断请求信号，高有效</a:t>
            </a:r>
          </a:p>
          <a:p>
            <a:pPr lvl="1" eaLnBrk="1" hangingPunct="1">
              <a:defRPr/>
            </a:pPr>
            <a:r>
              <a:rPr lang="zh-CN" altLang="en-US" b="1" smtClean="0"/>
              <a:t>当输出设备已接收数据后，</a:t>
            </a:r>
            <a:r>
              <a:rPr lang="en-US" altLang="zh-CN" b="1" smtClean="0"/>
              <a:t>8255A</a:t>
            </a:r>
            <a:r>
              <a:rPr lang="zh-CN" altLang="en-US" b="1" smtClean="0"/>
              <a:t>输出此信号向</a:t>
            </a:r>
            <a:r>
              <a:rPr lang="en-US" altLang="zh-CN" b="1" smtClean="0"/>
              <a:t>CPU</a:t>
            </a:r>
            <a:r>
              <a:rPr lang="zh-CN" altLang="en-US" b="1" smtClean="0"/>
              <a:t>提出中断请求，要求</a:t>
            </a:r>
            <a:r>
              <a:rPr lang="en-US" altLang="zh-CN" b="1" smtClean="0"/>
              <a:t>CPU</a:t>
            </a:r>
            <a:r>
              <a:rPr lang="zh-CN" altLang="en-US" b="1" smtClean="0"/>
              <a:t>继续提供数据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8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827088" y="981075"/>
          <a:ext cx="7129462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r:id="rId3" imgW="8016240" imgH="4287520" progId="图像.文件">
                  <p:embed/>
                </p:oleObj>
              </mc:Choice>
              <mc:Fallback>
                <p:oleObj r:id="rId3" imgW="8016240" imgH="4287520" progId="图像.文件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966" r="16527" b="42578"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129462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927225" y="5141913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的输出时序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1331913" y="2565400"/>
            <a:ext cx="719137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3" name="Line 8"/>
          <p:cNvSpPr>
            <a:spLocks noChangeShapeType="1"/>
          </p:cNvSpPr>
          <p:nvPr/>
        </p:nvSpPr>
        <p:spPr bwMode="auto">
          <a:xfrm flipH="1">
            <a:off x="1403350" y="26368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7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方式1 ：选通的输入输出方式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7138988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660066"/>
                </a:solidFill>
              </a:rPr>
              <a:t>（4）</a:t>
            </a:r>
            <a:r>
              <a:rPr lang="en-US" altLang="zh-CN" smtClean="0">
                <a:solidFill>
                  <a:srgbClr val="660066"/>
                </a:solidFill>
              </a:rPr>
              <a:t>8255A</a:t>
            </a:r>
            <a:r>
              <a:rPr lang="zh-CN" altLang="en-US" smtClean="0">
                <a:solidFill>
                  <a:srgbClr val="660066"/>
                </a:solidFill>
              </a:rPr>
              <a:t>工作于方式1的应用举例</a:t>
            </a:r>
            <a:endParaRPr lang="en-US" altLang="zh-CN" smtClean="0">
              <a:solidFill>
                <a:srgbClr val="660066"/>
              </a:solidFill>
            </a:endParaRPr>
          </a:p>
        </p:txBody>
      </p:sp>
      <p:pic>
        <p:nvPicPr>
          <p:cNvPr id="59396" name="Picture 4" descr="wx1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20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295400" y="5715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8255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作为中断方式打印机接口的示意 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724400" y="3200400"/>
            <a:ext cx="533400" cy="304800"/>
          </a:xfrm>
          <a:prstGeom prst="ellips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4191000" y="4191000"/>
            <a:ext cx="533400" cy="304800"/>
          </a:xfrm>
          <a:prstGeom prst="ellips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724400" y="2895600"/>
            <a:ext cx="533400" cy="304800"/>
          </a:xfrm>
          <a:prstGeom prst="ellips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4724400" y="2590800"/>
            <a:ext cx="5334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31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765175"/>
            <a:ext cx="7129462" cy="5370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9900CC"/>
                </a:solidFill>
              </a:rPr>
              <a:t>8255</a:t>
            </a:r>
            <a:r>
              <a:rPr lang="en-US" altLang="zh-CN" smtClean="0">
                <a:solidFill>
                  <a:srgbClr val="9900CC"/>
                </a:solidFill>
              </a:rPr>
              <a:t>A</a:t>
            </a:r>
            <a:r>
              <a:rPr lang="zh-CN" altLang="en-US" smtClean="0">
                <a:solidFill>
                  <a:srgbClr val="9900CC"/>
                </a:solidFill>
              </a:rPr>
              <a:t>端口地址：</a:t>
            </a:r>
          </a:p>
          <a:p>
            <a:pPr eaLnBrk="1" hangingPunct="1">
              <a:defRPr/>
            </a:pPr>
            <a:r>
              <a:rPr lang="en-US" altLang="zh-CN" smtClean="0"/>
              <a:t>A</a:t>
            </a:r>
            <a:r>
              <a:rPr lang="zh-CN" altLang="en-US" smtClean="0"/>
              <a:t>端口：00</a:t>
            </a:r>
            <a:r>
              <a:rPr lang="en-US" altLang="zh-CN" smtClean="0"/>
              <a:t>C0H</a:t>
            </a:r>
          </a:p>
          <a:p>
            <a:pPr eaLnBrk="1" hangingPunct="1">
              <a:defRPr/>
            </a:pPr>
            <a:r>
              <a:rPr lang="en-US" altLang="zh-CN" smtClean="0"/>
              <a:t>B</a:t>
            </a:r>
            <a:r>
              <a:rPr lang="zh-CN" altLang="en-US" smtClean="0"/>
              <a:t>端口：00</a:t>
            </a:r>
            <a:r>
              <a:rPr lang="en-US" altLang="zh-CN" smtClean="0"/>
              <a:t>C2H</a:t>
            </a:r>
          </a:p>
          <a:p>
            <a:pPr eaLnBrk="1" hangingPunct="1"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端口：00</a:t>
            </a:r>
            <a:r>
              <a:rPr lang="en-US" altLang="zh-CN" smtClean="0"/>
              <a:t>C4H</a:t>
            </a:r>
          </a:p>
          <a:p>
            <a:pPr eaLnBrk="1" hangingPunct="1">
              <a:defRPr/>
            </a:pPr>
            <a:r>
              <a:rPr lang="en-US" altLang="zh-CN" smtClean="0"/>
              <a:t>D</a:t>
            </a:r>
            <a:r>
              <a:rPr lang="zh-CN" altLang="en-US" smtClean="0"/>
              <a:t>端口：00</a:t>
            </a:r>
            <a:r>
              <a:rPr lang="en-US" altLang="zh-CN" smtClean="0"/>
              <a:t>C6H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solidFill>
                  <a:srgbClr val="9900CC"/>
                </a:solidFill>
              </a:rPr>
              <a:t>8255A</a:t>
            </a:r>
            <a:r>
              <a:rPr lang="zh-CN" altLang="en-US" smtClean="0">
                <a:solidFill>
                  <a:srgbClr val="9900CC"/>
                </a:solidFill>
              </a:rPr>
              <a:t>工作方式：</a:t>
            </a:r>
          </a:p>
          <a:p>
            <a:pPr eaLnBrk="1" hangingPunct="1">
              <a:defRPr/>
            </a:pPr>
            <a:r>
              <a:rPr lang="en-US" altLang="zh-CN" smtClean="0"/>
              <a:t>A</a:t>
            </a:r>
            <a:r>
              <a:rPr lang="zh-CN" altLang="en-US" smtClean="0"/>
              <a:t>端口：方式1，输出</a:t>
            </a:r>
          </a:p>
          <a:p>
            <a:pPr eaLnBrk="1" hangingPunct="1">
              <a:defRPr/>
            </a:pPr>
            <a:r>
              <a:rPr lang="en-US" altLang="zh-CN" smtClean="0"/>
              <a:t>B</a:t>
            </a:r>
            <a:r>
              <a:rPr lang="zh-CN" altLang="en-US" smtClean="0"/>
              <a:t>端口：未用</a:t>
            </a:r>
          </a:p>
          <a:p>
            <a:pPr eaLnBrk="1" hangingPunct="1"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端口：</a:t>
            </a:r>
            <a:r>
              <a:rPr lang="en-US" altLang="zh-CN" smtClean="0"/>
              <a:t>PC</a:t>
            </a:r>
            <a:r>
              <a:rPr lang="en-US" altLang="zh-CN" baseline="-25000" smtClean="0"/>
              <a:t>3~0</a:t>
            </a:r>
            <a:r>
              <a:rPr lang="zh-CN" altLang="en-US" smtClean="0"/>
              <a:t>输出</a:t>
            </a:r>
            <a:r>
              <a:rPr lang="en-US" altLang="zh-CN" smtClean="0"/>
              <a:t>，PC</a:t>
            </a:r>
            <a:r>
              <a:rPr lang="en-US" altLang="zh-CN" baseline="-25000" smtClean="0"/>
              <a:t>7~4</a:t>
            </a:r>
            <a:r>
              <a:rPr lang="zh-CN" altLang="en-US" smtClean="0"/>
              <a:t>未用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302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0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0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0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1843" name="Group 3"/>
          <p:cNvGraphicFramePr>
            <a:graphicFrameLocks noGrp="1"/>
          </p:cNvGraphicFramePr>
          <p:nvPr/>
        </p:nvGraphicFramePr>
        <p:xfrm>
          <a:off x="1066800" y="762000"/>
          <a:ext cx="6096000" cy="533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4249776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42213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24118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16507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4187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209809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220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335471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255504"/>
                  </a:ext>
                </a:extLst>
              </a:tr>
            </a:tbl>
          </a:graphicData>
        </a:graphic>
      </p:graphicFrame>
      <p:sp>
        <p:nvSpPr>
          <p:cNvPr id="291863" name="Text Box 23"/>
          <p:cNvSpPr txBox="1">
            <a:spLocks noChangeArrowheads="1"/>
          </p:cNvSpPr>
          <p:nvPr/>
        </p:nvSpPr>
        <p:spPr bwMode="auto">
          <a:xfrm>
            <a:off x="990600" y="1524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方式选择控制字: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A0H</a:t>
            </a:r>
          </a:p>
        </p:txBody>
      </p:sp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468313" y="5373688"/>
            <a:ext cx="7932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中断类型号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——0BH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中断向量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——1000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2000H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606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3" grpId="0"/>
      <p:bldP spid="29186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43887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MAIN：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MOV</a:t>
            </a:r>
            <a:r>
              <a:rPr lang="en-US" altLang="zh-CN" sz="2400" dirty="0" smtClean="0">
                <a:solidFill>
                  <a:srgbClr val="D60093"/>
                </a:solidFill>
              </a:rPr>
              <a:t>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AL,0A0H</a:t>
            </a:r>
            <a:endParaRPr lang="en-US" altLang="zh-CN" sz="2400" dirty="0" smtClean="0">
              <a:solidFill>
                <a:srgbClr val="D60093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D60093"/>
                </a:solidFill>
              </a:rPr>
              <a:t>		 OUT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0C6H,AL</a:t>
            </a:r>
            <a:r>
              <a:rPr lang="en-US" altLang="zh-CN" sz="2400" dirty="0" smtClean="0">
                <a:solidFill>
                  <a:srgbClr val="D60093"/>
                </a:solidFill>
              </a:rPr>
              <a:t>	   ;</a:t>
            </a:r>
            <a:r>
              <a:rPr lang="zh-CN" altLang="en-US" sz="2400" dirty="0" smtClean="0">
                <a:solidFill>
                  <a:srgbClr val="D60093"/>
                </a:solidFill>
              </a:rPr>
              <a:t>设置方式选择控制字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D60093"/>
                </a:solidFill>
              </a:rPr>
              <a:t>		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MOV</a:t>
            </a:r>
            <a:r>
              <a:rPr lang="en-US" altLang="zh-CN" sz="2400" dirty="0" smtClean="0">
                <a:solidFill>
                  <a:srgbClr val="D60093"/>
                </a:solidFill>
              </a:rPr>
              <a:t>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AL,01H</a:t>
            </a:r>
            <a:endParaRPr lang="en-US" altLang="zh-CN" sz="2400" dirty="0" smtClean="0">
              <a:solidFill>
                <a:srgbClr val="D60093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D60093"/>
                </a:solidFill>
              </a:rPr>
              <a:t>		 OUT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0C6H,AL</a:t>
            </a:r>
            <a:r>
              <a:rPr lang="en-US" altLang="zh-CN" sz="2400" dirty="0" smtClean="0">
                <a:solidFill>
                  <a:srgbClr val="D60093"/>
                </a:solidFill>
              </a:rPr>
              <a:t>	   ;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PC</a:t>
            </a:r>
            <a:r>
              <a:rPr lang="en-US" altLang="zh-CN" sz="2400" baseline="-25000" dirty="0" err="1" smtClean="0">
                <a:solidFill>
                  <a:srgbClr val="D60093"/>
                </a:solidFill>
              </a:rPr>
              <a:t>0</a:t>
            </a:r>
            <a:r>
              <a:rPr lang="en-US" altLang="zh-CN" sz="2400" dirty="0" smtClean="0">
                <a:solidFill>
                  <a:srgbClr val="D60093"/>
                </a:solidFill>
              </a:rPr>
              <a:t>(</a:t>
            </a:r>
            <a:r>
              <a:rPr lang="zh-CN" altLang="en-US" sz="2400" dirty="0" smtClean="0">
                <a:solidFill>
                  <a:srgbClr val="D60093"/>
                </a:solidFill>
              </a:rPr>
              <a:t>打印机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STB</a:t>
            </a:r>
            <a:r>
              <a:rPr lang="en-US" altLang="zh-CN" sz="2400" dirty="0" smtClean="0">
                <a:solidFill>
                  <a:srgbClr val="D60093"/>
                </a:solidFill>
              </a:rPr>
              <a:t>#</a:t>
            </a:r>
            <a:r>
              <a:rPr lang="zh-CN" altLang="en-US" sz="2400" dirty="0" smtClean="0">
                <a:solidFill>
                  <a:srgbClr val="D60093"/>
                </a:solidFill>
              </a:rPr>
              <a:t>)置1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XOR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AX,AX</a:t>
            </a:r>
            <a:r>
              <a:rPr lang="en-US" altLang="zh-CN" sz="2400" dirty="0" smtClean="0"/>
              <a:t>		</a:t>
            </a:r>
            <a:endParaRPr lang="zh-CN" altLang="en-US" sz="24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DS,AX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AX,2000H</a:t>
            </a:r>
            <a:r>
              <a:rPr lang="en-US" altLang="zh-CN" sz="2400" dirty="0" smtClean="0"/>
              <a:t>  	;</a:t>
            </a:r>
            <a:r>
              <a:rPr lang="zh-CN" altLang="en-US" sz="2400" dirty="0" smtClean="0"/>
              <a:t>设置中断向量1000:2000至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				   	;002</a:t>
            </a:r>
            <a:r>
              <a:rPr lang="en-US" altLang="zh-CN" sz="2400" dirty="0" err="1" smtClean="0"/>
              <a:t>C，002D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002E，002F</a:t>
            </a:r>
            <a:r>
              <a:rPr lang="zh-CN" altLang="en-US" sz="2400" dirty="0" smtClean="0"/>
              <a:t>中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WORD PTR[</a:t>
            </a:r>
            <a:r>
              <a:rPr lang="en-US" altLang="zh-CN" sz="2400" dirty="0" err="1" smtClean="0"/>
              <a:t>002CH</a:t>
            </a:r>
            <a:r>
              <a:rPr lang="en-US" altLang="zh-CN" sz="2400" dirty="0" smtClean="0"/>
              <a:t>],AX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AX,1000H</a:t>
            </a:r>
            <a:r>
              <a:rPr lang="en-US" altLang="zh-CN" sz="2400" dirty="0" smtClean="0"/>
              <a:t>	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WORD PTR[</a:t>
            </a:r>
            <a:r>
              <a:rPr lang="en-US" altLang="zh-CN" sz="2400" dirty="0" err="1" smtClean="0"/>
              <a:t>002EH</a:t>
            </a:r>
            <a:r>
              <a:rPr lang="en-US" altLang="zh-CN" sz="2400" dirty="0" smtClean="0"/>
              <a:t>],AX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tx2"/>
                </a:solidFill>
              </a:rPr>
              <a:t>	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MOV</a:t>
            </a:r>
            <a:r>
              <a:rPr lang="en-US" altLang="zh-CN" sz="2400" dirty="0" smtClean="0">
                <a:solidFill>
                  <a:srgbClr val="660066"/>
                </a:solidFill>
              </a:rPr>
              <a:t>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AL,0DH</a:t>
            </a:r>
            <a:r>
              <a:rPr lang="en-US" altLang="zh-CN" sz="2400" dirty="0" smtClean="0">
                <a:solidFill>
                  <a:srgbClr val="660066"/>
                </a:solidFill>
              </a:rPr>
              <a:t>	;</a:t>
            </a:r>
            <a:r>
              <a:rPr lang="zh-CN" altLang="en-US" sz="2400" dirty="0" smtClean="0">
                <a:solidFill>
                  <a:srgbClr val="660066"/>
                </a:solidFill>
              </a:rPr>
              <a:t>使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PC</a:t>
            </a:r>
            <a:r>
              <a:rPr lang="en-US" altLang="zh-CN" sz="2400" baseline="-25000" dirty="0" err="1" smtClean="0">
                <a:solidFill>
                  <a:srgbClr val="660066"/>
                </a:solidFill>
              </a:rPr>
              <a:t>6</a:t>
            </a:r>
            <a:r>
              <a:rPr lang="zh-CN" altLang="en-US" sz="2400" dirty="0" smtClean="0">
                <a:solidFill>
                  <a:srgbClr val="660066"/>
                </a:solidFill>
              </a:rPr>
              <a:t>为1,允许8255</a:t>
            </a:r>
            <a:r>
              <a:rPr lang="en-US" altLang="zh-CN" sz="2400" dirty="0" smtClean="0">
                <a:solidFill>
                  <a:srgbClr val="660066"/>
                </a:solidFill>
              </a:rPr>
              <a:t>A</a:t>
            </a:r>
            <a:r>
              <a:rPr lang="zh-CN" altLang="en-US" sz="2400" dirty="0" smtClean="0">
                <a:solidFill>
                  <a:srgbClr val="660066"/>
                </a:solidFill>
              </a:rPr>
              <a:t>中断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		 OUT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0C6H,AL</a:t>
            </a:r>
            <a:endParaRPr lang="en-US" altLang="zh-CN" sz="2400" dirty="0" smtClean="0">
              <a:solidFill>
                <a:srgbClr val="660066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		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STI</a:t>
            </a:r>
            <a:r>
              <a:rPr lang="en-US" altLang="zh-CN" sz="2400" dirty="0" smtClean="0">
                <a:solidFill>
                  <a:srgbClr val="660066"/>
                </a:solidFill>
              </a:rPr>
              <a:t>			;</a:t>
            </a:r>
            <a:r>
              <a:rPr lang="zh-CN" altLang="en-US" sz="2400" dirty="0" smtClean="0">
                <a:solidFill>
                  <a:srgbClr val="660066"/>
                </a:solidFill>
              </a:rPr>
              <a:t>开放中断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44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2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2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2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2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2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2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2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7" y="1241425"/>
            <a:ext cx="8507413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3. 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串行通信的传输率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）波特率（</a:t>
            </a:r>
            <a:r>
              <a:rPr lang="en-US" altLang="zh-CN" b="1" dirty="0">
                <a:latin typeface="宋体" pitchFamily="2" charset="-122"/>
              </a:rPr>
              <a:t>Baud Rate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串行通信中，传输速率用波特率来表示。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波特率：</a:t>
            </a:r>
            <a:r>
              <a:rPr lang="zh-CN" altLang="en-US" b="1" dirty="0">
                <a:latin typeface="宋体" pitchFamily="2" charset="-122"/>
              </a:rPr>
              <a:t>是指单位时间内传送二进制数据的位数，单位为位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秒（</a:t>
            </a:r>
            <a:r>
              <a:rPr lang="en-US" altLang="zh-CN" b="1" dirty="0">
                <a:latin typeface="宋体" pitchFamily="2" charset="-122"/>
              </a:rPr>
              <a:t>bps</a:t>
            </a:r>
            <a:r>
              <a:rPr lang="zh-CN" altLang="en-US" b="1" dirty="0">
                <a:latin typeface="宋体" pitchFamily="2" charset="-122"/>
              </a:rPr>
              <a:t>）。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每秒钟所传输的字符数（字符速率）和波特率是两种概念。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过去，串行异步通信的数据传输速率限制在</a:t>
            </a:r>
            <a:r>
              <a:rPr lang="en-US" altLang="zh-CN" b="1" dirty="0">
                <a:latin typeface="宋体" pitchFamily="2" charset="-122"/>
              </a:rPr>
              <a:t>50bps</a:t>
            </a:r>
            <a:r>
              <a:rPr lang="zh-CN" altLang="en-US" b="1" dirty="0">
                <a:latin typeface="宋体" pitchFamily="2" charset="-122"/>
              </a:rPr>
              <a:t>到</a:t>
            </a:r>
            <a:r>
              <a:rPr lang="en-US" altLang="zh-CN" b="1" dirty="0">
                <a:latin typeface="宋体" pitchFamily="2" charset="-122"/>
              </a:rPr>
              <a:t>9600bps</a:t>
            </a:r>
            <a:r>
              <a:rPr lang="zh-CN" altLang="en-US" b="1" dirty="0">
                <a:latin typeface="宋体" pitchFamily="2" charset="-122"/>
              </a:rPr>
              <a:t>之间。现在，可以达到</a:t>
            </a:r>
            <a:r>
              <a:rPr lang="en-US" altLang="zh-CN" b="1" dirty="0">
                <a:latin typeface="宋体" pitchFamily="2" charset="-122"/>
              </a:rPr>
              <a:t>115200 bps</a:t>
            </a:r>
            <a:r>
              <a:rPr lang="zh-CN" altLang="en-US" b="1" dirty="0">
                <a:latin typeface="宋体" pitchFamily="2" charset="-122"/>
              </a:rPr>
              <a:t>或更高。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18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218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rgbClr val="9900CC"/>
                </a:solidFill>
              </a:rPr>
              <a:t>中断处理子程序必须装配在</a:t>
            </a:r>
            <a:r>
              <a:rPr lang="zh-CN" altLang="en-US" sz="2400" b="1" smtClean="0"/>
              <a:t>1000:2000</a:t>
            </a:r>
            <a:r>
              <a:rPr lang="zh-CN" altLang="en-US" sz="2400" b="1" smtClean="0">
                <a:solidFill>
                  <a:srgbClr val="9900CC"/>
                </a:solidFill>
              </a:rPr>
              <a:t>处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smtClean="0">
              <a:solidFill>
                <a:srgbClr val="99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effectLst/>
              </a:rPr>
              <a:t>TINTR: MOV AL,[DI]	</a:t>
            </a:r>
            <a:r>
              <a:rPr lang="en-US" altLang="zh-CN" sz="2400" smtClean="0">
                <a:solidFill>
                  <a:srgbClr val="660066"/>
                </a:solidFill>
                <a:effectLst/>
              </a:rPr>
              <a:t>;DI</a:t>
            </a:r>
            <a:r>
              <a:rPr lang="zh-CN" altLang="en-US" sz="2400" smtClean="0">
                <a:solidFill>
                  <a:srgbClr val="660066"/>
                </a:solidFill>
                <a:effectLst/>
              </a:rPr>
              <a:t>为打印字符缓冲区指针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OUT 0C0H,AL	</a:t>
            </a:r>
            <a:r>
              <a:rPr lang="en-US" altLang="zh-CN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;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字符送</a:t>
            </a:r>
            <a:r>
              <a:rPr lang="en-US" altLang="zh-CN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端口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MOV AL,00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OUT 0C6H,AL	</a:t>
            </a:r>
            <a:r>
              <a:rPr lang="en-US" altLang="zh-CN" sz="2400" smtClean="0">
                <a:solidFill>
                  <a:srgbClr val="660066"/>
                </a:solidFill>
              </a:rPr>
              <a:t>;PC</a:t>
            </a:r>
            <a:r>
              <a:rPr lang="en-US" altLang="zh-CN" sz="2400" baseline="-25000" smtClean="0">
                <a:solidFill>
                  <a:srgbClr val="660066"/>
                </a:solidFill>
              </a:rPr>
              <a:t>0</a:t>
            </a:r>
            <a:r>
              <a:rPr lang="en-US" altLang="zh-CN" sz="2400" smtClean="0">
                <a:solidFill>
                  <a:srgbClr val="660066"/>
                </a:solidFill>
              </a:rPr>
              <a:t>(STB#</a:t>
            </a:r>
            <a:r>
              <a:rPr lang="zh-CN" altLang="en-US" sz="2400" smtClean="0">
                <a:solidFill>
                  <a:srgbClr val="660066"/>
                </a:solidFill>
              </a:rPr>
              <a:t>)置0,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产生选通信号</a:t>
            </a:r>
            <a:endParaRPr lang="en-US" altLang="zh-CN" sz="2400" smtClean="0">
              <a:solidFill>
                <a:srgbClr val="660066"/>
              </a:solidFill>
              <a:ea typeface="华文中宋" panose="0201060004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INC AL		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OUT 0C6H,AL	</a:t>
            </a:r>
            <a:r>
              <a:rPr lang="en-US" altLang="zh-CN" sz="2400" smtClean="0">
                <a:solidFill>
                  <a:srgbClr val="660066"/>
                </a:solidFill>
              </a:rPr>
              <a:t>;PC</a:t>
            </a:r>
            <a:r>
              <a:rPr lang="en-US" altLang="zh-CN" sz="2400" baseline="-25000" smtClean="0">
                <a:solidFill>
                  <a:srgbClr val="660066"/>
                </a:solidFill>
              </a:rPr>
              <a:t>0</a:t>
            </a:r>
            <a:r>
              <a:rPr lang="en-US" altLang="zh-CN" sz="2400" smtClean="0">
                <a:solidFill>
                  <a:srgbClr val="660066"/>
                </a:solidFill>
              </a:rPr>
              <a:t>(</a:t>
            </a:r>
            <a:r>
              <a:rPr lang="zh-CN" altLang="en-US" sz="2400" smtClean="0">
                <a:solidFill>
                  <a:srgbClr val="660066"/>
                </a:solidFill>
              </a:rPr>
              <a:t>打印机</a:t>
            </a:r>
            <a:r>
              <a:rPr lang="en-US" altLang="zh-CN" sz="2400" smtClean="0">
                <a:solidFill>
                  <a:srgbClr val="660066"/>
                </a:solidFill>
              </a:rPr>
              <a:t>STB#</a:t>
            </a:r>
            <a:r>
              <a:rPr lang="zh-CN" altLang="en-US" sz="2400" smtClean="0">
                <a:solidFill>
                  <a:srgbClr val="660066"/>
                </a:solidFill>
              </a:rPr>
              <a:t>)置1</a:t>
            </a:r>
            <a:endParaRPr lang="en-US" altLang="zh-CN" sz="2400" smtClean="0">
              <a:solidFill>
                <a:srgbClr val="660066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…			</a:t>
            </a:r>
            <a:r>
              <a:rPr lang="en-US" altLang="zh-CN" sz="2400" smtClean="0">
                <a:solidFill>
                  <a:srgbClr val="660066"/>
                </a:solidFill>
              </a:rPr>
              <a:t>;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后续处理</a:t>
            </a:r>
            <a:endParaRPr lang="en-US" altLang="zh-CN" sz="2400" smtClean="0">
              <a:solidFill>
                <a:srgbClr val="660066"/>
              </a:solidFill>
              <a:ea typeface="华文中宋" panose="0201060004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IRET 			</a:t>
            </a:r>
            <a:r>
              <a:rPr lang="en-US" altLang="zh-CN" sz="2400" smtClean="0">
                <a:solidFill>
                  <a:srgbClr val="660066"/>
                </a:solidFill>
              </a:rPr>
              <a:t>;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中断返回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13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Arial" panose="020B0604020202020204" pitchFamily="34" charset="0"/>
              </a:rPr>
              <a:t>3.</a:t>
            </a:r>
            <a:r>
              <a:rPr lang="zh-CN" altLang="en-US" sz="3200" smtClean="0">
                <a:latin typeface="Times New Roman" panose="02020603050405020304" pitchFamily="18" charset="0"/>
              </a:rPr>
              <a:t> 方式</a:t>
            </a:r>
            <a:r>
              <a:rPr lang="zh-CN" altLang="en-US" sz="3200" smtClean="0">
                <a:latin typeface="Arial" panose="020B0604020202020204" pitchFamily="34" charset="0"/>
              </a:rPr>
              <a:t>2</a:t>
            </a:r>
            <a:r>
              <a:rPr lang="zh-CN" altLang="en-US" sz="3200" smtClean="0">
                <a:latin typeface="Times New Roman" panose="02020603050405020304" pitchFamily="18" charset="0"/>
              </a:rPr>
              <a:t>：双向选通传送方式</a:t>
            </a:r>
            <a:r>
              <a:rPr lang="en-US" altLang="zh-CN" sz="32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</a:rPr>
              <a:t>(1)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 方式</a:t>
            </a:r>
            <a:r>
              <a:rPr lang="zh-CN" altLang="en-US" sz="2800" smtClean="0">
                <a:solidFill>
                  <a:srgbClr val="660066"/>
                </a:solidFill>
              </a:rPr>
              <a:t>2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的特点</a:t>
            </a:r>
            <a:r>
              <a:rPr lang="zh-CN" altLang="en-US" sz="2600" smtClean="0">
                <a:solidFill>
                  <a:srgbClr val="9900CC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Times New Roman" panose="02020603050405020304" pitchFamily="18" charset="0"/>
              </a:rPr>
              <a:t>方式</a:t>
            </a:r>
            <a:r>
              <a:rPr lang="en-US" altLang="zh-CN" sz="2600" smtClean="0"/>
              <a:t>2</a:t>
            </a:r>
            <a:r>
              <a:rPr lang="zh-CN" altLang="en-US" sz="2600" smtClean="0">
                <a:latin typeface="Times New Roman" panose="02020603050405020304" pitchFamily="18" charset="0"/>
              </a:rPr>
              <a:t>将方式</a:t>
            </a:r>
            <a:r>
              <a:rPr lang="en-US" altLang="zh-CN" sz="2600" smtClean="0"/>
              <a:t>1</a:t>
            </a:r>
            <a:r>
              <a:rPr lang="zh-CN" altLang="en-US" sz="2600" smtClean="0">
                <a:latin typeface="Times New Roman" panose="02020603050405020304" pitchFamily="18" charset="0"/>
              </a:rPr>
              <a:t>的选通输入输出功能组合成一个双向数据端口，可以发送数据和接收数据；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Times New Roman" panose="02020603050405020304" pitchFamily="18" charset="0"/>
              </a:rPr>
              <a:t>只有端口</a:t>
            </a:r>
            <a:r>
              <a:rPr lang="en-US" altLang="zh-CN" sz="2600" smtClean="0"/>
              <a:t>A</a:t>
            </a:r>
            <a:r>
              <a:rPr lang="zh-CN" altLang="en-US" sz="2600" smtClean="0">
                <a:latin typeface="Times New Roman" panose="02020603050405020304" pitchFamily="18" charset="0"/>
              </a:rPr>
              <a:t>可以工作于方式</a:t>
            </a:r>
            <a:r>
              <a:rPr lang="en-US" altLang="zh-CN" sz="2600" smtClean="0"/>
              <a:t>2</a:t>
            </a:r>
            <a:r>
              <a:rPr lang="zh-CN" altLang="en-US" sz="2600" smtClean="0">
                <a:latin typeface="Times New Roman" panose="02020603050405020304" pitchFamily="18" charset="0"/>
              </a:rPr>
              <a:t>，需要利用端口</a:t>
            </a:r>
            <a:r>
              <a:rPr lang="en-US" altLang="zh-CN" sz="2600" smtClean="0"/>
              <a:t>C</a:t>
            </a:r>
            <a:r>
              <a:rPr lang="zh-CN" altLang="en-US" sz="2600" smtClean="0">
                <a:latin typeface="Times New Roman" panose="02020603050405020304" pitchFamily="18" charset="0"/>
              </a:rPr>
              <a:t>的</a:t>
            </a:r>
            <a:r>
              <a:rPr lang="en-US" altLang="zh-CN" sz="2600" smtClean="0"/>
              <a:t>5</a:t>
            </a:r>
            <a:r>
              <a:rPr lang="zh-CN" altLang="en-US" sz="2600" smtClean="0">
                <a:latin typeface="Times New Roman" panose="02020603050405020304" pitchFamily="18" charset="0"/>
              </a:rPr>
              <a:t>个信号线，其作用与方式</a:t>
            </a:r>
            <a:r>
              <a:rPr lang="en-US" altLang="zh-CN" sz="2600" smtClean="0">
                <a:latin typeface="Times New Roman" panose="02020603050405020304" pitchFamily="18" charset="0"/>
              </a:rPr>
              <a:t>1</a:t>
            </a:r>
            <a:r>
              <a:rPr lang="zh-CN" altLang="en-US" sz="2600" smtClean="0">
                <a:latin typeface="Times New Roman" panose="02020603050405020304" pitchFamily="18" charset="0"/>
              </a:rPr>
              <a:t>相同；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Times New Roman" panose="02020603050405020304" pitchFamily="18" charset="0"/>
              </a:rPr>
              <a:t>方式</a:t>
            </a:r>
            <a:r>
              <a:rPr lang="en-US" altLang="zh-CN" sz="2600" smtClean="0"/>
              <a:t>2</a:t>
            </a:r>
            <a:r>
              <a:rPr lang="zh-CN" altLang="en-US" sz="2600" smtClean="0">
                <a:latin typeface="Times New Roman" panose="02020603050405020304" pitchFamily="18" charset="0"/>
              </a:rPr>
              <a:t>的数据输入过程与方式</a:t>
            </a:r>
            <a:r>
              <a:rPr lang="en-US" altLang="zh-CN" sz="2600" smtClean="0">
                <a:latin typeface="Times New Roman" panose="02020603050405020304" pitchFamily="18" charset="0"/>
              </a:rPr>
              <a:t>1</a:t>
            </a:r>
            <a:r>
              <a:rPr lang="zh-CN" altLang="en-US" sz="2600" smtClean="0">
                <a:latin typeface="Times New Roman" panose="02020603050405020304" pitchFamily="18" charset="0"/>
              </a:rPr>
              <a:t>的输入方式一样；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Times New Roman" panose="02020603050405020304" pitchFamily="18" charset="0"/>
              </a:rPr>
              <a:t>方式</a:t>
            </a:r>
            <a:r>
              <a:rPr lang="en-US" altLang="zh-CN" sz="2600" smtClean="0"/>
              <a:t>2</a:t>
            </a:r>
            <a:r>
              <a:rPr lang="zh-CN" altLang="en-US" sz="2600" smtClean="0">
                <a:latin typeface="Times New Roman" panose="02020603050405020304" pitchFamily="18" charset="0"/>
              </a:rPr>
              <a:t>的数据输出过程与方式</a:t>
            </a:r>
            <a:r>
              <a:rPr lang="en-US" altLang="zh-CN" sz="2600" smtClean="0">
                <a:latin typeface="Times New Roman" panose="02020603050405020304" pitchFamily="18" charset="0"/>
              </a:rPr>
              <a:t>1</a:t>
            </a:r>
            <a:r>
              <a:rPr lang="zh-CN" altLang="en-US" sz="2600" smtClean="0">
                <a:latin typeface="Times New Roman" panose="02020603050405020304" pitchFamily="18" charset="0"/>
              </a:rPr>
              <a:t>的输出方式有一点不同：</a:t>
            </a:r>
            <a:r>
              <a:rPr lang="zh-CN" altLang="en-US" sz="2600" smtClean="0">
                <a:solidFill>
                  <a:schemeClr val="hlink"/>
                </a:solidFill>
                <a:latin typeface="Times New Roman" panose="02020603050405020304" pitchFamily="18" charset="0"/>
              </a:rPr>
              <a:t>数据输出时</a:t>
            </a:r>
            <a:r>
              <a:rPr lang="en-US" altLang="zh-CN" sz="2600" smtClean="0">
                <a:solidFill>
                  <a:schemeClr val="hlink"/>
                </a:solidFill>
              </a:rPr>
              <a:t>8255A</a:t>
            </a:r>
            <a:r>
              <a:rPr lang="zh-CN" altLang="en-US" sz="2600" smtClean="0">
                <a:solidFill>
                  <a:schemeClr val="hlink"/>
                </a:solidFill>
                <a:latin typeface="Times New Roman" panose="02020603050405020304" pitchFamily="18" charset="0"/>
              </a:rPr>
              <a:t>不是在</a:t>
            </a:r>
            <a:r>
              <a:rPr lang="en-US" altLang="zh-CN" sz="2600" smtClean="0">
                <a:solidFill>
                  <a:schemeClr val="hlink"/>
                </a:solidFill>
              </a:rPr>
              <a:t>OBF#</a:t>
            </a:r>
            <a:r>
              <a:rPr lang="zh-CN" altLang="en-US" sz="2600" smtClean="0">
                <a:solidFill>
                  <a:schemeClr val="hlink"/>
                </a:solidFill>
                <a:latin typeface="Times New Roman" panose="02020603050405020304" pitchFamily="18" charset="0"/>
              </a:rPr>
              <a:t>有效时向外设输出数据，而是在外设提供响应信号</a:t>
            </a:r>
            <a:r>
              <a:rPr lang="en-US" altLang="zh-CN" sz="2600" smtClean="0">
                <a:solidFill>
                  <a:schemeClr val="hlink"/>
                </a:solidFill>
              </a:rPr>
              <a:t>ACK#</a:t>
            </a:r>
            <a:r>
              <a:rPr lang="zh-CN" altLang="en-US" sz="2600" smtClean="0">
                <a:solidFill>
                  <a:schemeClr val="hlink"/>
                </a:solidFill>
                <a:latin typeface="Times New Roman" panose="02020603050405020304" pitchFamily="18" charset="0"/>
              </a:rPr>
              <a:t>时才送出数据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4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539750" y="333375"/>
            <a:ext cx="361315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1pPr>
            <a:lvl2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2pPr>
            <a:lvl3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3pPr>
            <a:lvl4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4pPr>
            <a:lvl5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 方式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信号</a:t>
            </a:r>
          </a:p>
        </p:txBody>
      </p:sp>
      <p:sp>
        <p:nvSpPr>
          <p:cNvPr id="66563" name="Rectangle 8"/>
          <p:cNvSpPr>
            <a:spLocks noChangeArrowheads="1"/>
          </p:cNvSpPr>
          <p:nvPr/>
        </p:nvSpPr>
        <p:spPr bwMode="auto">
          <a:xfrm>
            <a:off x="674688" y="1341438"/>
            <a:ext cx="2133600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9"/>
          <p:cNvSpPr>
            <a:spLocks noChangeArrowheads="1"/>
          </p:cNvSpPr>
          <p:nvPr/>
        </p:nvSpPr>
        <p:spPr bwMode="auto">
          <a:xfrm>
            <a:off x="2046288" y="2222500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5" name="Rectangle 10"/>
          <p:cNvSpPr>
            <a:spLocks noChangeArrowheads="1"/>
          </p:cNvSpPr>
          <p:nvPr/>
        </p:nvSpPr>
        <p:spPr bwMode="auto">
          <a:xfrm>
            <a:off x="2046288" y="2713038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Rectangle 11"/>
          <p:cNvSpPr>
            <a:spLocks noChangeArrowheads="1"/>
          </p:cNvSpPr>
          <p:nvPr/>
        </p:nvSpPr>
        <p:spPr bwMode="auto">
          <a:xfrm>
            <a:off x="2058988" y="512286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7" name="Text Box 12"/>
          <p:cNvSpPr txBox="1">
            <a:spLocks noChangeArrowheads="1"/>
          </p:cNvSpPr>
          <p:nvPr/>
        </p:nvSpPr>
        <p:spPr bwMode="auto">
          <a:xfrm>
            <a:off x="1436688" y="1493838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8" name="AutoShape 13"/>
          <p:cNvSpPr>
            <a:spLocks noChangeArrowheads="1"/>
          </p:cNvSpPr>
          <p:nvPr/>
        </p:nvSpPr>
        <p:spPr bwMode="auto">
          <a:xfrm rot="5400000">
            <a:off x="941388" y="3055938"/>
            <a:ext cx="3810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9" name="Line 14"/>
          <p:cNvSpPr>
            <a:spLocks noChangeShapeType="1"/>
          </p:cNvSpPr>
          <p:nvPr/>
        </p:nvSpPr>
        <p:spPr bwMode="auto">
          <a:xfrm>
            <a:off x="1131888" y="3551238"/>
            <a:ext cx="0" cy="1371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0" name="Line 15"/>
          <p:cNvSpPr>
            <a:spLocks noChangeShapeType="1"/>
          </p:cNvSpPr>
          <p:nvPr/>
        </p:nvSpPr>
        <p:spPr bwMode="auto">
          <a:xfrm flipH="1">
            <a:off x="1360488" y="5380038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1" name="Rectangle 16"/>
          <p:cNvSpPr>
            <a:spLocks noChangeArrowheads="1"/>
          </p:cNvSpPr>
          <p:nvPr/>
        </p:nvSpPr>
        <p:spPr bwMode="auto">
          <a:xfrm>
            <a:off x="750888" y="2179638"/>
            <a:ext cx="762000" cy="3810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2" name="Text Box 17"/>
          <p:cNvSpPr txBox="1">
            <a:spLocks noChangeArrowheads="1"/>
          </p:cNvSpPr>
          <p:nvPr/>
        </p:nvSpPr>
        <p:spPr bwMode="auto">
          <a:xfrm>
            <a:off x="750888" y="2163763"/>
            <a:ext cx="85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3" name="Line 18"/>
          <p:cNvSpPr>
            <a:spLocks noChangeShapeType="1"/>
          </p:cNvSpPr>
          <p:nvPr/>
        </p:nvSpPr>
        <p:spPr bwMode="auto">
          <a:xfrm>
            <a:off x="979488" y="2560638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4" name="Line 19"/>
          <p:cNvSpPr>
            <a:spLocks noChangeShapeType="1"/>
          </p:cNvSpPr>
          <p:nvPr/>
        </p:nvSpPr>
        <p:spPr bwMode="auto">
          <a:xfrm>
            <a:off x="1284288" y="286543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5" name="Line 20"/>
          <p:cNvSpPr>
            <a:spLocks noChangeShapeType="1"/>
          </p:cNvSpPr>
          <p:nvPr/>
        </p:nvSpPr>
        <p:spPr bwMode="auto">
          <a:xfrm>
            <a:off x="1284288" y="2865438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6" name="Line 21"/>
          <p:cNvSpPr>
            <a:spLocks noChangeShapeType="1"/>
          </p:cNvSpPr>
          <p:nvPr/>
        </p:nvSpPr>
        <p:spPr bwMode="auto">
          <a:xfrm>
            <a:off x="2808288" y="53800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7" name="Line 22"/>
          <p:cNvSpPr>
            <a:spLocks noChangeShapeType="1"/>
          </p:cNvSpPr>
          <p:nvPr/>
        </p:nvSpPr>
        <p:spPr bwMode="auto">
          <a:xfrm>
            <a:off x="2808288" y="30178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8" name="Line 23"/>
          <p:cNvSpPr>
            <a:spLocks noChangeShapeType="1"/>
          </p:cNvSpPr>
          <p:nvPr/>
        </p:nvSpPr>
        <p:spPr bwMode="auto">
          <a:xfrm flipH="1">
            <a:off x="2808288" y="24082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9" name="Text Box 24"/>
          <p:cNvSpPr txBox="1">
            <a:spLocks noChangeArrowheads="1"/>
          </p:cNvSpPr>
          <p:nvPr/>
        </p:nvSpPr>
        <p:spPr bwMode="auto">
          <a:xfrm>
            <a:off x="3646488" y="2789238"/>
            <a:ext cx="944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0" name="Text Box 25"/>
          <p:cNvSpPr txBox="1">
            <a:spLocks noChangeArrowheads="1"/>
          </p:cNvSpPr>
          <p:nvPr/>
        </p:nvSpPr>
        <p:spPr bwMode="auto">
          <a:xfrm>
            <a:off x="3683000" y="5151438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1" name="Text Box 26"/>
          <p:cNvSpPr txBox="1">
            <a:spLocks noChangeArrowheads="1"/>
          </p:cNvSpPr>
          <p:nvPr/>
        </p:nvSpPr>
        <p:spPr bwMode="auto">
          <a:xfrm>
            <a:off x="3646488" y="2179638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ACK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2" name="Line 27"/>
          <p:cNvSpPr>
            <a:spLocks noChangeShapeType="1"/>
          </p:cNvSpPr>
          <p:nvPr/>
        </p:nvSpPr>
        <p:spPr bwMode="auto">
          <a:xfrm>
            <a:off x="3722688" y="21796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3" name="Line 28"/>
          <p:cNvSpPr>
            <a:spLocks noChangeShapeType="1"/>
          </p:cNvSpPr>
          <p:nvPr/>
        </p:nvSpPr>
        <p:spPr bwMode="auto">
          <a:xfrm>
            <a:off x="3722688" y="27892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4" name="AutoShape 29"/>
          <p:cNvSpPr>
            <a:spLocks noChangeArrowheads="1"/>
          </p:cNvSpPr>
          <p:nvPr/>
        </p:nvSpPr>
        <p:spPr bwMode="auto">
          <a:xfrm>
            <a:off x="2884488" y="1493838"/>
            <a:ext cx="914400" cy="457200"/>
          </a:xfrm>
          <a:prstGeom prst="leftRightArrow">
            <a:avLst>
              <a:gd name="adj1" fmla="val 50000"/>
              <a:gd name="adj2" fmla="val 40000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5" name="Rectangle 30"/>
          <p:cNvSpPr>
            <a:spLocks noChangeArrowheads="1"/>
          </p:cNvSpPr>
          <p:nvPr/>
        </p:nvSpPr>
        <p:spPr bwMode="auto">
          <a:xfrm>
            <a:off x="2046288" y="3519488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6" name="Rectangle 31"/>
          <p:cNvSpPr>
            <a:spLocks noChangeArrowheads="1"/>
          </p:cNvSpPr>
          <p:nvPr/>
        </p:nvSpPr>
        <p:spPr bwMode="auto">
          <a:xfrm>
            <a:off x="2046288" y="4008438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7" name="Line 32"/>
          <p:cNvSpPr>
            <a:spLocks noChangeShapeType="1"/>
          </p:cNvSpPr>
          <p:nvPr/>
        </p:nvSpPr>
        <p:spPr bwMode="auto">
          <a:xfrm>
            <a:off x="2808288" y="43132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8" name="Line 33"/>
          <p:cNvSpPr>
            <a:spLocks noChangeShapeType="1"/>
          </p:cNvSpPr>
          <p:nvPr/>
        </p:nvSpPr>
        <p:spPr bwMode="auto">
          <a:xfrm flipH="1">
            <a:off x="2808288" y="37036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9" name="Text Box 34"/>
          <p:cNvSpPr txBox="1">
            <a:spLocks noChangeArrowheads="1"/>
          </p:cNvSpPr>
          <p:nvPr/>
        </p:nvSpPr>
        <p:spPr bwMode="auto">
          <a:xfrm>
            <a:off x="3722688" y="4084638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0" name="Text Box 35"/>
          <p:cNvSpPr txBox="1">
            <a:spLocks noChangeArrowheads="1"/>
          </p:cNvSpPr>
          <p:nvPr/>
        </p:nvSpPr>
        <p:spPr bwMode="auto">
          <a:xfrm>
            <a:off x="3663950" y="3475038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1" name="Line 36"/>
          <p:cNvSpPr>
            <a:spLocks noChangeShapeType="1"/>
          </p:cNvSpPr>
          <p:nvPr/>
        </p:nvSpPr>
        <p:spPr bwMode="auto">
          <a:xfrm>
            <a:off x="3722688" y="34750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2" name="Rectangle 37"/>
          <p:cNvSpPr>
            <a:spLocks noChangeArrowheads="1"/>
          </p:cNvSpPr>
          <p:nvPr/>
        </p:nvSpPr>
        <p:spPr bwMode="auto">
          <a:xfrm>
            <a:off x="1284288" y="3551238"/>
            <a:ext cx="685800" cy="3810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3" name="Text Box 38"/>
          <p:cNvSpPr txBox="1">
            <a:spLocks noChangeArrowheads="1"/>
          </p:cNvSpPr>
          <p:nvPr/>
        </p:nvSpPr>
        <p:spPr bwMode="auto">
          <a:xfrm>
            <a:off x="1208088" y="3551238"/>
            <a:ext cx="85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4" name="AutoShape 39"/>
          <p:cNvSpPr>
            <a:spLocks noChangeArrowheads="1"/>
          </p:cNvSpPr>
          <p:nvPr/>
        </p:nvSpPr>
        <p:spPr bwMode="auto">
          <a:xfrm rot="5400000">
            <a:off x="1322388" y="4275138"/>
            <a:ext cx="3810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5" name="Line 40"/>
          <p:cNvSpPr>
            <a:spLocks noChangeShapeType="1"/>
          </p:cNvSpPr>
          <p:nvPr/>
        </p:nvSpPr>
        <p:spPr bwMode="auto">
          <a:xfrm>
            <a:off x="1665288" y="4160838"/>
            <a:ext cx="381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6" name="Line 41"/>
          <p:cNvSpPr>
            <a:spLocks noChangeShapeType="1"/>
          </p:cNvSpPr>
          <p:nvPr/>
        </p:nvSpPr>
        <p:spPr bwMode="auto">
          <a:xfrm flipV="1">
            <a:off x="1665288" y="4160838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7" name="Line 42"/>
          <p:cNvSpPr>
            <a:spLocks noChangeShapeType="1"/>
          </p:cNvSpPr>
          <p:nvPr/>
        </p:nvSpPr>
        <p:spPr bwMode="auto">
          <a:xfrm>
            <a:off x="1360488" y="3932238"/>
            <a:ext cx="0" cy="4572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8" name="Line 43"/>
          <p:cNvSpPr>
            <a:spLocks noChangeShapeType="1"/>
          </p:cNvSpPr>
          <p:nvPr/>
        </p:nvSpPr>
        <p:spPr bwMode="auto">
          <a:xfrm>
            <a:off x="1512888" y="4770438"/>
            <a:ext cx="0" cy="1524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9" name="AutoShape 44"/>
          <p:cNvSpPr>
            <a:spLocks noChangeArrowheads="1"/>
          </p:cNvSpPr>
          <p:nvPr/>
        </p:nvSpPr>
        <p:spPr bwMode="auto">
          <a:xfrm rot="-5400000">
            <a:off x="1169988" y="4656138"/>
            <a:ext cx="304800" cy="685800"/>
          </a:xfrm>
          <a:prstGeom prst="moon">
            <a:avLst>
              <a:gd name="adj" fmla="val 50000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00" name="Line 45"/>
          <p:cNvSpPr>
            <a:spLocks noChangeShapeType="1"/>
          </p:cNvSpPr>
          <p:nvPr/>
        </p:nvSpPr>
        <p:spPr bwMode="auto">
          <a:xfrm>
            <a:off x="1360488" y="5151438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958" name="AutoShape 46"/>
          <p:cNvSpPr>
            <a:spLocks noChangeArrowheads="1"/>
          </p:cNvSpPr>
          <p:nvPr/>
        </p:nvSpPr>
        <p:spPr bwMode="auto">
          <a:xfrm>
            <a:off x="4770438" y="2028825"/>
            <a:ext cx="4049712" cy="2287588"/>
          </a:xfrm>
          <a:prstGeom prst="wedgeRoundRectCallout">
            <a:avLst>
              <a:gd name="adj1" fmla="val -50273"/>
              <a:gd name="adj2" fmla="val 90111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（输出）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（输入）</a:t>
            </a:r>
            <a:endParaRPr kumimoji="1" lang="en-US" altLang="en-US" sz="24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输入和输出中断通过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或门输出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3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58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wx1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3"/>
          <a:stretch>
            <a:fillRect/>
          </a:stretch>
        </p:blipFill>
        <p:spPr bwMode="auto">
          <a:xfrm>
            <a:off x="1908175" y="908050"/>
            <a:ext cx="46958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2195513" y="530066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的控制字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85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03202"/>
              </p:ext>
            </p:extLst>
          </p:nvPr>
        </p:nvGraphicFramePr>
        <p:xfrm>
          <a:off x="755576" y="554982"/>
          <a:ext cx="8075240" cy="615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r:id="rId3" imgW="8906933" imgH="4763911" progId="图像.文件">
                  <p:embed/>
                </p:oleObj>
              </mc:Choice>
              <mc:Fallback>
                <p:oleObj r:id="rId3" imgW="8906933" imgH="4763911" progId="图像.文件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024" r="10226" b="40417"/>
                      <a:stretch>
                        <a:fillRect/>
                      </a:stretch>
                    </p:blipFill>
                    <p:spPr bwMode="auto">
                      <a:xfrm>
                        <a:off x="755576" y="554982"/>
                        <a:ext cx="8075240" cy="6156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900113" y="40481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）方式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的时序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88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Arial" panose="020B0604020202020204" pitchFamily="34" charset="0"/>
              </a:rPr>
              <a:t>3.</a:t>
            </a:r>
            <a:r>
              <a:rPr lang="zh-CN" altLang="en-US" sz="3200" smtClean="0">
                <a:latin typeface="Times New Roman" panose="02020603050405020304" pitchFamily="18" charset="0"/>
              </a:rPr>
              <a:t> 方式</a:t>
            </a:r>
            <a:r>
              <a:rPr lang="zh-CN" altLang="en-US" sz="3200" smtClean="0">
                <a:latin typeface="Arial" panose="020B0604020202020204" pitchFamily="34" charset="0"/>
              </a:rPr>
              <a:t>2</a:t>
            </a:r>
            <a:r>
              <a:rPr lang="zh-CN" altLang="en-US" sz="3200" smtClean="0">
                <a:latin typeface="Times New Roman" panose="02020603050405020304" pitchFamily="18" charset="0"/>
              </a:rPr>
              <a:t>：双向选通传送方式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4775"/>
            <a:ext cx="7943850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(4) 方式</a:t>
            </a:r>
            <a:r>
              <a:rPr lang="zh-CN" altLang="en-US" sz="2800" smtClean="0">
                <a:solidFill>
                  <a:srgbClr val="660066"/>
                </a:solidFill>
              </a:rPr>
              <a:t>2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的使用场合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一个并行外设既可以作为输入又可以作为输出，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输入输出动作不会同时进行。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  </a:t>
            </a:r>
            <a:r>
              <a:rPr lang="zh-CN" altLang="en-US" sz="2600" smtClean="0">
                <a:solidFill>
                  <a:srgbClr val="0000CC"/>
                </a:solidFill>
                <a:latin typeface="宋体" panose="02010600030101010101" pitchFamily="2" charset="-122"/>
              </a:rPr>
              <a:t>例如：磁盘驱动器</a:t>
            </a:r>
            <a:endParaRPr lang="en-US" altLang="zh-CN" sz="2600" smtClean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719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Arial" panose="020B0604020202020204" pitchFamily="34" charset="0"/>
              </a:rPr>
              <a:t>3.</a:t>
            </a:r>
            <a:r>
              <a:rPr lang="zh-CN" altLang="en-US" sz="3200" smtClean="0">
                <a:latin typeface="Times New Roman" panose="02020603050405020304" pitchFamily="18" charset="0"/>
              </a:rPr>
              <a:t> 方式</a:t>
            </a:r>
            <a:r>
              <a:rPr lang="zh-CN" altLang="en-US" sz="3200" smtClean="0">
                <a:latin typeface="Arial" panose="020B0604020202020204" pitchFamily="34" charset="0"/>
              </a:rPr>
              <a:t>2</a:t>
            </a:r>
            <a:r>
              <a:rPr lang="zh-CN" altLang="en-US" sz="3200" smtClean="0">
                <a:latin typeface="Times New Roman" panose="02020603050405020304" pitchFamily="18" charset="0"/>
              </a:rPr>
              <a:t>：双向选通传送方式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(5) 方式</a:t>
            </a:r>
            <a:r>
              <a:rPr lang="zh-CN" altLang="en-US" sz="2800" smtClean="0">
                <a:solidFill>
                  <a:srgbClr val="660066"/>
                </a:solidFill>
              </a:rPr>
              <a:t>2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和其他方式的组合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70660" name="Picture 4" descr="wx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7885112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685800" y="4800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输入情况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549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wx1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3038"/>
            <a:ext cx="91440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838200" y="4343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输入情况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964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wx1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914400" y="4267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图6.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输出情况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3732" name="AutoShap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12088" y="6237288"/>
            <a:ext cx="504825" cy="288925"/>
          </a:xfrm>
          <a:prstGeom prst="lef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68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75"/>
            <a:ext cx="8229600" cy="493395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/>
            </a:pPr>
            <a:r>
              <a:rPr lang="en-US" altLang="zh-CN" sz="2400" dirty="0" err="1" smtClean="0">
                <a:effectLst/>
              </a:rPr>
              <a:t>8255A</a:t>
            </a:r>
            <a:r>
              <a:rPr lang="zh-CN" altLang="en-US" sz="2400" dirty="0" smtClean="0">
                <a:effectLst/>
              </a:rPr>
              <a:t>有哪几种工作方式？有何差别？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/>
            </a:pPr>
            <a:r>
              <a:rPr lang="zh-CN" altLang="en-US" sz="2400" dirty="0" smtClean="0">
                <a:effectLst/>
              </a:rPr>
              <a:t>假定</a:t>
            </a:r>
            <a:r>
              <a:rPr lang="en-US" altLang="zh-CN" sz="2400" dirty="0" err="1" smtClean="0">
                <a:effectLst/>
              </a:rPr>
              <a:t>8255A</a:t>
            </a:r>
            <a:r>
              <a:rPr lang="zh-CN" altLang="en-US" sz="2400" dirty="0" smtClean="0">
                <a:effectLst/>
              </a:rPr>
              <a:t>的端口地址分别为</a:t>
            </a:r>
            <a:r>
              <a:rPr lang="en-US" altLang="zh-CN" sz="2400" dirty="0" err="1" smtClean="0">
                <a:effectLst/>
              </a:rPr>
              <a:t>208H</a:t>
            </a:r>
            <a:r>
              <a:rPr lang="zh-CN" altLang="en-US" sz="2400" dirty="0" smtClean="0">
                <a:effectLst/>
              </a:rPr>
              <a:t>～</a:t>
            </a:r>
            <a:r>
              <a:rPr lang="en-US" altLang="zh-CN" sz="2400" dirty="0" err="1" smtClean="0">
                <a:effectLst/>
              </a:rPr>
              <a:t>20FH</a:t>
            </a:r>
            <a:r>
              <a:rPr lang="zh-CN" altLang="en-US" sz="2400" dirty="0" smtClean="0">
                <a:effectLst/>
              </a:rPr>
              <a:t>，编写下列各情况的初始化程序：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effectLst/>
              </a:rPr>
              <a:t>       ① </a:t>
            </a:r>
            <a:r>
              <a:rPr lang="zh-CN" altLang="en-US" sz="2400" dirty="0" smtClean="0">
                <a:effectLst/>
              </a:rPr>
              <a:t>将</a:t>
            </a:r>
            <a:r>
              <a:rPr lang="en-US" altLang="zh-CN" sz="2400" dirty="0" smtClean="0">
                <a:effectLst/>
              </a:rPr>
              <a:t>A</a:t>
            </a:r>
            <a:r>
              <a:rPr lang="zh-CN" altLang="en-US" sz="2400" dirty="0" smtClean="0">
                <a:effectLst/>
              </a:rPr>
              <a:t>口、</a:t>
            </a:r>
            <a:r>
              <a:rPr lang="en-US" altLang="zh-CN" sz="2400" dirty="0" smtClean="0">
                <a:effectLst/>
              </a:rPr>
              <a:t>B</a:t>
            </a:r>
            <a:r>
              <a:rPr lang="zh-CN" altLang="en-US" sz="2400" dirty="0" smtClean="0">
                <a:effectLst/>
              </a:rPr>
              <a:t>口设置成方式</a:t>
            </a:r>
            <a:r>
              <a:rPr lang="en-US" altLang="zh-CN" sz="2400" dirty="0" smtClean="0">
                <a:effectLst/>
              </a:rPr>
              <a:t>0</a:t>
            </a:r>
            <a:r>
              <a:rPr lang="zh-CN" altLang="en-US" sz="2400" dirty="0" smtClean="0">
                <a:effectLst/>
              </a:rPr>
              <a:t>，端口</a:t>
            </a:r>
            <a:r>
              <a:rPr lang="en-US" altLang="zh-CN" sz="2400" dirty="0" smtClean="0">
                <a:effectLst/>
              </a:rPr>
              <a:t>A</a:t>
            </a:r>
            <a:r>
              <a:rPr lang="zh-CN" altLang="en-US" sz="2400" dirty="0" smtClean="0">
                <a:effectLst/>
              </a:rPr>
              <a:t>和</a:t>
            </a:r>
            <a:r>
              <a:rPr lang="en-US" altLang="zh-CN" sz="2400" dirty="0" smtClean="0">
                <a:effectLst/>
              </a:rPr>
              <a:t>C</a:t>
            </a:r>
            <a:r>
              <a:rPr lang="zh-CN" altLang="en-US" sz="2400" dirty="0" smtClean="0">
                <a:effectLst/>
              </a:rPr>
              <a:t>作为输入口，</a:t>
            </a:r>
            <a:r>
              <a:rPr lang="en-US" altLang="zh-CN" sz="2400" dirty="0" smtClean="0">
                <a:effectLst/>
              </a:rPr>
              <a:t>B</a:t>
            </a:r>
            <a:r>
              <a:rPr lang="zh-CN" altLang="en-US" sz="2400" dirty="0" smtClean="0">
                <a:effectLst/>
              </a:rPr>
              <a:t>口作为输出口。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effectLst/>
              </a:rPr>
              <a:t>       ② 将</a:t>
            </a:r>
            <a:r>
              <a:rPr lang="en-US" altLang="zh-CN" sz="2400" dirty="0" smtClean="0">
                <a:effectLst/>
              </a:rPr>
              <a:t>A</a:t>
            </a:r>
            <a:r>
              <a:rPr lang="zh-CN" altLang="en-US" sz="2400" dirty="0" smtClean="0">
                <a:effectLst/>
              </a:rPr>
              <a:t>口设置成方式</a:t>
            </a:r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输入口，</a:t>
            </a:r>
            <a:r>
              <a:rPr lang="en-US" altLang="zh-CN" sz="2400" dirty="0" err="1" smtClean="0">
                <a:effectLst/>
              </a:rPr>
              <a:t>PC</a:t>
            </a:r>
            <a:r>
              <a:rPr lang="en-US" altLang="zh-CN" sz="2400" baseline="-25000" dirty="0" err="1" smtClean="0">
                <a:effectLst/>
              </a:rPr>
              <a:t>6</a:t>
            </a:r>
            <a:r>
              <a:rPr lang="zh-CN" altLang="en-US" sz="2400" dirty="0" smtClean="0">
                <a:effectLst/>
              </a:rPr>
              <a:t>、</a:t>
            </a:r>
            <a:r>
              <a:rPr lang="en-US" altLang="zh-CN" sz="2400" dirty="0" err="1" smtClean="0">
                <a:effectLst/>
              </a:rPr>
              <a:t>PC</a:t>
            </a:r>
            <a:r>
              <a:rPr lang="en-US" altLang="zh-CN" sz="2400" baseline="-25000" dirty="0" err="1" smtClean="0">
                <a:effectLst/>
              </a:rPr>
              <a:t>7</a:t>
            </a:r>
            <a:r>
              <a:rPr lang="zh-CN" altLang="en-US" sz="2400" dirty="0" smtClean="0">
                <a:effectLst/>
              </a:rPr>
              <a:t>作为输出端；</a:t>
            </a:r>
            <a:r>
              <a:rPr lang="en-US" altLang="zh-CN" sz="2400" dirty="0" smtClean="0">
                <a:effectLst/>
              </a:rPr>
              <a:t>B</a:t>
            </a:r>
            <a:r>
              <a:rPr lang="zh-CN" altLang="en-US" sz="2400" dirty="0" smtClean="0">
                <a:effectLst/>
              </a:rPr>
              <a:t>口设置成方式</a:t>
            </a:r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，输入口。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3"/>
            </a:pPr>
            <a:r>
              <a:rPr lang="en-US" altLang="zh-CN" sz="2400" dirty="0" err="1" smtClean="0">
                <a:effectLst/>
              </a:rPr>
              <a:t>8255A</a:t>
            </a:r>
            <a:r>
              <a:rPr lang="zh-CN" altLang="en-US" sz="2400" dirty="0" smtClean="0">
                <a:effectLst/>
              </a:rPr>
              <a:t>能实现双向传送功能的功能的工作方式为</a:t>
            </a:r>
            <a:r>
              <a:rPr lang="en-US" altLang="zh-CN" sz="2400" dirty="0" smtClean="0">
                <a:effectLst/>
              </a:rPr>
              <a:t>____</a:t>
            </a:r>
            <a:r>
              <a:rPr lang="zh-CN" altLang="en-US" sz="2400" dirty="0" smtClean="0">
                <a:effectLst/>
              </a:rPr>
              <a:t>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3"/>
            </a:pPr>
            <a:r>
              <a:rPr lang="zh-CN" altLang="en-US" sz="2400" dirty="0" smtClean="0">
                <a:effectLst/>
              </a:rPr>
              <a:t>在</a:t>
            </a:r>
            <a:r>
              <a:rPr lang="en-US" altLang="zh-CN" sz="2400" dirty="0" err="1" smtClean="0">
                <a:effectLst/>
              </a:rPr>
              <a:t>Intel8255A</a:t>
            </a:r>
            <a:r>
              <a:rPr lang="zh-CN" altLang="en-US" sz="2400" dirty="0" smtClean="0">
                <a:effectLst/>
              </a:rPr>
              <a:t>中可以进行按位置位</a:t>
            </a:r>
            <a:r>
              <a:rPr lang="en-US" altLang="zh-CN" sz="2400" dirty="0" smtClean="0">
                <a:effectLst/>
              </a:rPr>
              <a:t>/</a:t>
            </a:r>
            <a:r>
              <a:rPr lang="zh-CN" altLang="en-US" sz="2400" dirty="0" smtClean="0">
                <a:effectLst/>
              </a:rPr>
              <a:t>复位的端口是</a:t>
            </a:r>
            <a:r>
              <a:rPr lang="en-US" altLang="zh-CN" sz="2400" dirty="0" smtClean="0">
                <a:effectLst/>
              </a:rPr>
              <a:t>____</a:t>
            </a:r>
            <a:r>
              <a:rPr lang="zh-CN" altLang="en-US" sz="2400" dirty="0" smtClean="0">
                <a:effectLst/>
              </a:rPr>
              <a:t>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3"/>
            </a:pPr>
            <a:r>
              <a:rPr lang="en-US" altLang="zh-CN" sz="2400" dirty="0" err="1" smtClean="0">
                <a:effectLst/>
              </a:rPr>
              <a:t>8255A</a:t>
            </a:r>
            <a:r>
              <a:rPr lang="zh-CN" altLang="en-US" sz="2400" dirty="0" smtClean="0">
                <a:effectLst/>
              </a:rPr>
              <a:t>内部包括两组控制电路，其中</a:t>
            </a:r>
            <a:r>
              <a:rPr lang="en-US" altLang="zh-CN" sz="2400" dirty="0" smtClean="0">
                <a:effectLst/>
              </a:rPr>
              <a:t>A</a:t>
            </a:r>
            <a:r>
              <a:rPr lang="zh-CN" altLang="en-US" sz="2400" dirty="0" smtClean="0">
                <a:effectLst/>
              </a:rPr>
              <a:t>组控制</a:t>
            </a:r>
            <a:r>
              <a:rPr lang="en-US" altLang="zh-CN" sz="2400" dirty="0" smtClean="0">
                <a:effectLst/>
              </a:rPr>
              <a:t>____,B</a:t>
            </a:r>
            <a:r>
              <a:rPr lang="zh-CN" altLang="en-US" sz="2400" dirty="0" smtClean="0">
                <a:effectLst/>
              </a:rPr>
              <a:t>组控制</a:t>
            </a:r>
            <a:r>
              <a:rPr lang="en-US" altLang="zh-CN" sz="2400" dirty="0" smtClean="0">
                <a:effectLst/>
              </a:rPr>
              <a:t>___</a:t>
            </a:r>
            <a:r>
              <a:rPr lang="zh-CN" altLang="en-US" sz="2400" dirty="0" smtClean="0">
                <a:effectLst/>
              </a:rPr>
              <a:t>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endParaRPr lang="zh-CN" altLang="en-US" sz="2400" dirty="0" smtClean="0"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8"/>
            <a:ext cx="8229600" cy="5145088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）发送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接收时钟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发送端使用，用于决定数据位宽度的时钟称为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发送时钟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接收端使用，用于测定每一位输入数据位宽度的时钟称为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接收时钟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( </a:t>
            </a:r>
            <a:r>
              <a:rPr lang="zh-CN" altLang="en-US" b="1" dirty="0">
                <a:latin typeface="宋体" pitchFamily="2" charset="-122"/>
              </a:rPr>
              <a:t>或发送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时钟频率＝</a:t>
            </a:r>
            <a:r>
              <a:rPr lang="en-US" altLang="zh-CN" b="1" dirty="0">
                <a:latin typeface="宋体" pitchFamily="2" charset="-122"/>
              </a:rPr>
              <a:t>n·</a:t>
            </a:r>
            <a:r>
              <a:rPr lang="zh-CN" altLang="en-US" b="1" dirty="0">
                <a:latin typeface="宋体" pitchFamily="2" charset="-122"/>
              </a:rPr>
              <a:t>波特率</a:t>
            </a:r>
          </a:p>
          <a:p>
            <a:pPr lvl="2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64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en-US" altLang="zh-CN" b="1" dirty="0" smtClean="0">
              <a:latin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为波特率因子，即表征多少个时钟周期传输一位</a:t>
            </a:r>
            <a:endParaRPr lang="zh-CN" altLang="en-US" b="1" dirty="0">
              <a:latin typeface="宋体" pitchFamily="2" charset="-122"/>
            </a:endParaRP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2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6"/>
            </a:pPr>
            <a:r>
              <a:rPr lang="zh-CN" altLang="en-US" sz="2400" smtClean="0">
                <a:effectLst/>
              </a:rPr>
              <a:t>根据开关的状态，用</a:t>
            </a:r>
            <a:r>
              <a:rPr lang="en-US" altLang="zh-CN" sz="2400" smtClean="0">
                <a:effectLst/>
              </a:rPr>
              <a:t>8255</a:t>
            </a:r>
            <a:r>
              <a:rPr lang="zh-CN" altLang="en-US" sz="2400" smtClean="0">
                <a:effectLst/>
              </a:rPr>
              <a:t>端口控制步进电机，编写程序输出脉冲序列到</a:t>
            </a:r>
            <a:r>
              <a:rPr lang="en-US" altLang="zh-CN" sz="2400" smtClean="0">
                <a:effectLst/>
              </a:rPr>
              <a:t>8255</a:t>
            </a:r>
            <a:r>
              <a:rPr lang="zh-CN" altLang="en-US" sz="2400" smtClean="0">
                <a:effectLst/>
              </a:rPr>
              <a:t>的</a:t>
            </a:r>
            <a:r>
              <a:rPr lang="en-US" altLang="zh-CN" sz="2400" smtClean="0">
                <a:effectLst/>
              </a:rPr>
              <a:t>PA</a:t>
            </a:r>
            <a:r>
              <a:rPr lang="zh-CN" altLang="en-US" sz="2400" smtClean="0">
                <a:effectLst/>
              </a:rPr>
              <a:t>口，控制步进电机正转、反转，加速，减速。</a:t>
            </a:r>
          </a:p>
        </p:txBody>
      </p:sp>
      <p:pic>
        <p:nvPicPr>
          <p:cNvPr id="7680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31838"/>
            <a:ext cx="7416824" cy="367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1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231900"/>
            <a:ext cx="7581900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ASTEP  EQU 01H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BSTEP  EQU 02H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CSTEP  EQU 04H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DSTEP  EQU 08H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   ASSUME CS:CODE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START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  MOV  DX, 203H     ;8255</a:t>
            </a:r>
            <a:r>
              <a:rPr lang="zh-CN" altLang="en-US" sz="2100" smtClean="0">
                <a:effectLst/>
              </a:rPr>
              <a:t>控制口地址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MOV  AL, 82H       ;PA</a:t>
            </a:r>
            <a:r>
              <a:rPr lang="zh-CN" altLang="en-US" sz="2100" smtClean="0">
                <a:effectLst/>
              </a:rPr>
              <a:t>口输出</a:t>
            </a:r>
            <a:r>
              <a:rPr lang="en-US" altLang="zh-CN" sz="2100" smtClean="0">
                <a:effectLst/>
              </a:rPr>
              <a:t>,PB</a:t>
            </a:r>
            <a:r>
              <a:rPr lang="zh-CN" altLang="en-US" sz="2100" smtClean="0">
                <a:effectLst/>
              </a:rPr>
              <a:t>口输入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OUT  DX, AL         ;</a:t>
            </a:r>
            <a:r>
              <a:rPr lang="zh-CN" altLang="en-US" sz="2100" smtClean="0">
                <a:effectLst/>
              </a:rPr>
              <a:t>写控制字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</a:t>
            </a:r>
            <a:r>
              <a:rPr lang="en-US" altLang="zh-CN" sz="2100" smtClean="0">
                <a:effectLst/>
              </a:rPr>
              <a:t>K0:MOV  DX, 200H    ;PA</a:t>
            </a:r>
            <a:r>
              <a:rPr lang="zh-CN" altLang="en-US" sz="2100" smtClean="0">
                <a:effectLst/>
              </a:rPr>
              <a:t>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MOV  AL,0            ;</a:t>
            </a:r>
            <a:r>
              <a:rPr lang="zh-CN" altLang="en-US" sz="2100" smtClean="0">
                <a:effectLst/>
              </a:rPr>
              <a:t>输出低电平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OUT  DX,AL          ;</a:t>
            </a:r>
            <a:r>
              <a:rPr lang="zh-CN" altLang="en-US" sz="2100" smtClean="0">
                <a:effectLst/>
              </a:rPr>
              <a:t>电机停止转动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  MOV DX,201H      ;PB</a:t>
            </a:r>
            <a:r>
              <a:rPr lang="zh-CN" altLang="en-US" sz="2100" smtClean="0">
                <a:effectLst/>
              </a:rPr>
              <a:t>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IN AL,DX              ;</a:t>
            </a:r>
            <a:r>
              <a:rPr lang="zh-CN" altLang="en-US" sz="2100" smtClean="0">
                <a:effectLst/>
              </a:rPr>
              <a:t>读开关状态</a:t>
            </a:r>
            <a:endParaRPr lang="zh-CN" altLang="en-US" sz="21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2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234" y="476672"/>
            <a:ext cx="8229600" cy="548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TEST </a:t>
            </a:r>
            <a:r>
              <a:rPr lang="en-US" altLang="zh-CN" sz="1900" dirty="0" err="1" smtClean="0">
                <a:effectLst/>
              </a:rPr>
              <a:t>AL,01H</a:t>
            </a:r>
            <a:r>
              <a:rPr lang="en-US" altLang="zh-CN" sz="1900" dirty="0" smtClean="0">
                <a:effectLst/>
              </a:rPr>
              <a:t>   ;</a:t>
            </a:r>
            <a:r>
              <a:rPr lang="en-US" altLang="zh-CN" sz="1900" dirty="0" err="1" smtClean="0">
                <a:effectLst/>
              </a:rPr>
              <a:t>PB0</a:t>
            </a:r>
            <a:r>
              <a:rPr lang="zh-CN" altLang="en-US" sz="1900" dirty="0" smtClean="0">
                <a:effectLst/>
              </a:rPr>
              <a:t>位（</a:t>
            </a:r>
            <a:r>
              <a:rPr lang="en-US" altLang="zh-CN" sz="1900" dirty="0" err="1" smtClean="0">
                <a:effectLst/>
              </a:rPr>
              <a:t>K0</a:t>
            </a:r>
            <a:r>
              <a:rPr lang="en-US" altLang="zh-CN" sz="1900" dirty="0" smtClean="0">
                <a:effectLst/>
              </a:rPr>
              <a:t>=0</a:t>
            </a:r>
            <a:r>
              <a:rPr lang="zh-CN" altLang="en-US" sz="1900" dirty="0" smtClean="0">
                <a:effectLst/>
              </a:rPr>
              <a:t>吗？）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JNZ</a:t>
            </a:r>
            <a:r>
              <a:rPr lang="en-US" altLang="zh-CN" sz="1900" dirty="0" smtClean="0">
                <a:effectLst/>
              </a:rPr>
              <a:t> </a:t>
            </a:r>
            <a:r>
              <a:rPr lang="en-US" altLang="zh-CN" sz="1900" dirty="0" err="1" smtClean="0">
                <a:effectLst/>
              </a:rPr>
              <a:t>K1</a:t>
            </a:r>
            <a:r>
              <a:rPr lang="en-US" altLang="zh-CN" sz="1900" dirty="0" smtClean="0">
                <a:effectLst/>
              </a:rPr>
              <a:t>             ;</a:t>
            </a:r>
            <a:r>
              <a:rPr lang="zh-CN" altLang="en-US" sz="1900" dirty="0" smtClean="0">
                <a:effectLst/>
              </a:rPr>
              <a:t>不是零转</a:t>
            </a:r>
            <a:r>
              <a:rPr lang="en-US" altLang="zh-CN" sz="1900" dirty="0" err="1" smtClean="0">
                <a:effectLst/>
              </a:rPr>
              <a:t>K1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JMP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STEP8</a:t>
            </a:r>
            <a:r>
              <a:rPr lang="en-US" altLang="zh-CN" sz="1900" dirty="0" smtClean="0">
                <a:effectLst/>
              </a:rPr>
              <a:t>    ;</a:t>
            </a:r>
            <a:r>
              <a:rPr lang="zh-CN" altLang="en-US" sz="1900" dirty="0" smtClean="0">
                <a:effectLst/>
              </a:rPr>
              <a:t>是零转单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双八拍工作方式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</a:t>
            </a:r>
            <a:r>
              <a:rPr lang="en-US" altLang="zh-CN" sz="1900" dirty="0" err="1" smtClean="0">
                <a:effectLst/>
              </a:rPr>
              <a:t>K1</a:t>
            </a:r>
            <a:r>
              <a:rPr lang="en-US" altLang="zh-CN" sz="1900" dirty="0" smtClean="0">
                <a:effectLst/>
              </a:rPr>
              <a:t>: IN </a:t>
            </a:r>
            <a:r>
              <a:rPr lang="en-US" altLang="zh-CN" sz="1900" dirty="0" err="1" smtClean="0">
                <a:effectLst/>
              </a:rPr>
              <a:t>AL,DX</a:t>
            </a:r>
            <a:r>
              <a:rPr lang="en-US" altLang="zh-CN" sz="1900" dirty="0" smtClean="0">
                <a:effectLst/>
              </a:rPr>
              <a:t>          ;</a:t>
            </a:r>
            <a:r>
              <a:rPr lang="zh-CN" altLang="en-US" sz="1900" dirty="0" smtClean="0">
                <a:effectLst/>
              </a:rPr>
              <a:t>读开关状态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smtClean="0">
                <a:effectLst/>
              </a:rPr>
              <a:t>TEST </a:t>
            </a:r>
            <a:r>
              <a:rPr lang="en-US" altLang="zh-CN" sz="1900" dirty="0" err="1" smtClean="0">
                <a:effectLst/>
              </a:rPr>
              <a:t>AL,02H</a:t>
            </a:r>
            <a:r>
              <a:rPr lang="en-US" altLang="zh-CN" sz="1900" dirty="0" smtClean="0">
                <a:effectLst/>
              </a:rPr>
              <a:t>   ;</a:t>
            </a:r>
            <a:r>
              <a:rPr lang="en-US" altLang="zh-CN" sz="1900" dirty="0" err="1" smtClean="0">
                <a:effectLst/>
              </a:rPr>
              <a:t>PB1</a:t>
            </a:r>
            <a:r>
              <a:rPr lang="zh-CN" altLang="en-US" sz="1900" dirty="0" smtClean="0">
                <a:effectLst/>
              </a:rPr>
              <a:t>位（</a:t>
            </a:r>
            <a:r>
              <a:rPr lang="en-US" altLang="zh-CN" sz="1900" dirty="0" err="1" smtClean="0">
                <a:effectLst/>
              </a:rPr>
              <a:t>K1</a:t>
            </a:r>
            <a:r>
              <a:rPr lang="en-US" altLang="zh-CN" sz="1900" dirty="0" smtClean="0">
                <a:effectLst/>
              </a:rPr>
              <a:t>=0</a:t>
            </a:r>
            <a:r>
              <a:rPr lang="zh-CN" altLang="en-US" sz="1900" dirty="0" smtClean="0">
                <a:effectLst/>
              </a:rPr>
              <a:t>吗？）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JNZ</a:t>
            </a:r>
            <a:r>
              <a:rPr lang="en-US" altLang="zh-CN" sz="1900" dirty="0" smtClean="0">
                <a:effectLst/>
              </a:rPr>
              <a:t> K2              ;</a:t>
            </a:r>
            <a:r>
              <a:rPr lang="zh-CN" altLang="en-US" sz="1900" dirty="0" smtClean="0">
                <a:effectLst/>
              </a:rPr>
              <a:t>不是零转</a:t>
            </a:r>
            <a:r>
              <a:rPr lang="en-US" altLang="zh-CN" sz="1900" dirty="0" smtClean="0">
                <a:effectLst/>
              </a:rPr>
              <a:t>K2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JMP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STEP4</a:t>
            </a:r>
            <a:r>
              <a:rPr lang="en-US" altLang="zh-CN" sz="1900" dirty="0" smtClean="0">
                <a:effectLst/>
              </a:rPr>
              <a:t>     ;</a:t>
            </a:r>
            <a:r>
              <a:rPr lang="zh-CN" altLang="en-US" sz="1900" dirty="0" smtClean="0">
                <a:effectLst/>
              </a:rPr>
              <a:t>是零转双四拍工作方式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</a:t>
            </a:r>
            <a:r>
              <a:rPr lang="en-US" altLang="zh-CN" sz="1900" dirty="0" err="1" smtClean="0">
                <a:effectLst/>
              </a:rPr>
              <a:t>K2:IN</a:t>
            </a:r>
            <a:r>
              <a:rPr lang="en-US" altLang="zh-CN" sz="1900" dirty="0" smtClean="0">
                <a:effectLst/>
              </a:rPr>
              <a:t> </a:t>
            </a:r>
            <a:r>
              <a:rPr lang="en-US" altLang="zh-CN" sz="1900" dirty="0" err="1" smtClean="0">
                <a:effectLst/>
              </a:rPr>
              <a:t>AL,DX</a:t>
            </a:r>
            <a:r>
              <a:rPr lang="en-US" altLang="zh-CN" sz="1900" dirty="0" smtClean="0">
                <a:effectLst/>
              </a:rPr>
              <a:t>            ;</a:t>
            </a:r>
            <a:r>
              <a:rPr lang="zh-CN" altLang="en-US" sz="1900" dirty="0" smtClean="0">
                <a:effectLst/>
              </a:rPr>
              <a:t>读开关状态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smtClean="0">
                <a:effectLst/>
              </a:rPr>
              <a:t>TEST </a:t>
            </a:r>
            <a:r>
              <a:rPr lang="en-US" altLang="zh-CN" sz="1900" dirty="0" err="1" smtClean="0">
                <a:effectLst/>
              </a:rPr>
              <a:t>AL,04H</a:t>
            </a:r>
            <a:r>
              <a:rPr lang="en-US" altLang="zh-CN" sz="1900" dirty="0" smtClean="0">
                <a:effectLst/>
              </a:rPr>
              <a:t>   ;</a:t>
            </a:r>
            <a:r>
              <a:rPr lang="en-US" altLang="zh-CN" sz="1900" dirty="0" err="1" smtClean="0">
                <a:effectLst/>
              </a:rPr>
              <a:t>PB2</a:t>
            </a:r>
            <a:r>
              <a:rPr lang="zh-CN" altLang="en-US" sz="1900" dirty="0" smtClean="0">
                <a:effectLst/>
              </a:rPr>
              <a:t>位（</a:t>
            </a:r>
            <a:r>
              <a:rPr lang="en-US" altLang="zh-CN" sz="1900" dirty="0" smtClean="0">
                <a:effectLst/>
              </a:rPr>
              <a:t>K2=0</a:t>
            </a:r>
            <a:r>
              <a:rPr lang="zh-CN" altLang="en-US" sz="1900" dirty="0" smtClean="0">
                <a:effectLst/>
              </a:rPr>
              <a:t>吗？）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JZ</a:t>
            </a:r>
            <a:r>
              <a:rPr lang="en-US" altLang="zh-CN" sz="1900" dirty="0" smtClean="0">
                <a:effectLst/>
              </a:rPr>
              <a:t> </a:t>
            </a:r>
            <a:r>
              <a:rPr lang="en-US" altLang="zh-CN" sz="1900" dirty="0" err="1" smtClean="0">
                <a:effectLst/>
              </a:rPr>
              <a:t>STEP41</a:t>
            </a:r>
            <a:r>
              <a:rPr lang="en-US" altLang="zh-CN" sz="1900" dirty="0" smtClean="0">
                <a:effectLst/>
              </a:rPr>
              <a:t>       ;</a:t>
            </a:r>
            <a:r>
              <a:rPr lang="zh-CN" altLang="en-US" sz="1900" dirty="0" smtClean="0">
                <a:effectLst/>
              </a:rPr>
              <a:t>是零转单四拍反转工作方式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JMP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K0</a:t>
            </a:r>
            <a:r>
              <a:rPr lang="en-US" altLang="zh-CN" sz="1900" dirty="0" smtClean="0">
                <a:effectLst/>
              </a:rPr>
              <a:t>            ;</a:t>
            </a:r>
            <a:r>
              <a:rPr lang="zh-CN" altLang="en-US" sz="1900" dirty="0" smtClean="0">
                <a:effectLst/>
              </a:rPr>
              <a:t>循环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solidFill>
                  <a:srgbClr val="0000CC"/>
                </a:solidFill>
                <a:effectLst/>
              </a:rPr>
              <a:t>; </a:t>
            </a:r>
            <a:r>
              <a:rPr lang="zh-CN" altLang="en-US" sz="1900" dirty="0" smtClean="0">
                <a:solidFill>
                  <a:srgbClr val="0000CC"/>
                </a:solidFill>
                <a:effectLst/>
              </a:rPr>
              <a:t>单</a:t>
            </a:r>
            <a:r>
              <a:rPr lang="en-US" altLang="zh-CN" sz="1900" dirty="0" smtClean="0">
                <a:solidFill>
                  <a:srgbClr val="0000CC"/>
                </a:solidFill>
                <a:effectLst/>
              </a:rPr>
              <a:t>/</a:t>
            </a:r>
            <a:r>
              <a:rPr lang="zh-CN" altLang="en-US" sz="1900" dirty="0" smtClean="0">
                <a:solidFill>
                  <a:srgbClr val="0000CC"/>
                </a:solidFill>
                <a:effectLst/>
              </a:rPr>
              <a:t>双八拍工作方式：</a:t>
            </a:r>
            <a:r>
              <a:rPr lang="en-US" altLang="zh-CN" sz="1900" dirty="0" err="1" smtClean="0">
                <a:solidFill>
                  <a:srgbClr val="0000CC"/>
                </a:solidFill>
                <a:effectLst/>
              </a:rPr>
              <a:t>A→AB→B→BC→C→CD→D→DA→A</a:t>
            </a:r>
            <a:endParaRPr lang="en-US" altLang="zh-CN" sz="1900" dirty="0" smtClean="0">
              <a:solidFill>
                <a:srgbClr val="0000CC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err="1" smtClean="0">
                <a:effectLst/>
              </a:rPr>
              <a:t>STEP8</a:t>
            </a:r>
            <a:r>
              <a:rPr lang="en-US" altLang="zh-CN" sz="1900" dirty="0" smtClean="0">
                <a:effectLst/>
              </a:rPr>
              <a:t>: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</a:t>
            </a:r>
            <a:r>
              <a:rPr lang="en-US" altLang="zh-CN" sz="1900" dirty="0" err="1" smtClean="0">
                <a:effectLst/>
              </a:rPr>
              <a:t>BX,9000H</a:t>
            </a:r>
            <a:r>
              <a:rPr lang="en-US" altLang="zh-CN" sz="1900" dirty="0" smtClean="0">
                <a:effectLst/>
              </a:rPr>
              <a:t>      ;</a:t>
            </a:r>
            <a:r>
              <a:rPr lang="zh-CN" altLang="en-US" sz="1900" dirty="0" smtClean="0">
                <a:effectLst/>
              </a:rPr>
              <a:t>设置初始延时时间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DX, </a:t>
            </a:r>
            <a:r>
              <a:rPr lang="en-US" altLang="zh-CN" sz="1900" dirty="0" err="1" smtClean="0">
                <a:effectLst/>
              </a:rPr>
              <a:t>200H</a:t>
            </a:r>
            <a:r>
              <a:rPr lang="en-US" altLang="zh-CN" sz="1900" dirty="0" smtClean="0">
                <a:effectLst/>
              </a:rPr>
              <a:t>      ;PA</a:t>
            </a:r>
            <a:r>
              <a:rPr lang="zh-CN" altLang="en-US" sz="1900" dirty="0" smtClean="0">
                <a:effectLst/>
              </a:rPr>
              <a:t>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AL,ASTEP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AL,ASTEP+BSTEP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19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229600" cy="6275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AL,BSTEP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AL,BSTEP+CSTEP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AL,CSTEP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AL,CSTEP+DSTEP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AL,DSTEP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AL,DSTEP+ASTEP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JMP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K0</a:t>
            </a:r>
            <a:endParaRPr lang="zh-CN" altLang="en-US" sz="19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18000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solidFill>
                  <a:srgbClr val="0000CC"/>
                </a:solidFill>
                <a:effectLst/>
              </a:rPr>
              <a:t>; </a:t>
            </a:r>
            <a:r>
              <a:rPr lang="zh-CN" altLang="en-US" sz="2100" smtClean="0">
                <a:solidFill>
                  <a:srgbClr val="0000CC"/>
                </a:solidFill>
                <a:effectLst/>
              </a:rPr>
              <a:t>双四拍工作方式</a:t>
            </a:r>
            <a:r>
              <a:rPr lang="en-US" altLang="zh-CN" sz="2100" smtClean="0">
                <a:solidFill>
                  <a:srgbClr val="0000CC"/>
                </a:solidFill>
                <a:effectLst/>
              </a:rPr>
              <a:t>:AB→BC→CD→DA→AB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STEP4:MOV BX,5000H           ;</a:t>
            </a:r>
            <a:r>
              <a:rPr lang="zh-CN" altLang="en-US" sz="2100" smtClean="0">
                <a:effectLst/>
              </a:rPr>
              <a:t>设置延时时间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DX, 200H                 ;PA</a:t>
            </a:r>
            <a:r>
              <a:rPr lang="zh-CN" altLang="en-US" sz="2100" smtClean="0">
                <a:effectLst/>
              </a:rPr>
              <a:t>口地址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AL,ASTEP+BSTEP  ;PA0PA1(AB</a:t>
            </a:r>
            <a:r>
              <a:rPr lang="zh-CN" altLang="en-US" sz="2100" smtClean="0">
                <a:effectLst/>
              </a:rPr>
              <a:t>相</a:t>
            </a:r>
            <a:r>
              <a:rPr lang="en-US" altLang="zh-CN" sz="2100" smtClean="0">
                <a:effectLst/>
              </a:rPr>
              <a:t>)</a:t>
            </a:r>
            <a:r>
              <a:rPr lang="zh-CN" altLang="en-US" sz="21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CALL DELAY                     ;</a:t>
            </a:r>
            <a:r>
              <a:rPr lang="zh-CN" altLang="en-US" sz="21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AL,BSTEP+CSTEP ;BC</a:t>
            </a:r>
            <a:r>
              <a:rPr lang="zh-CN" altLang="en-US" sz="21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CALL DELAY                     ;</a:t>
            </a:r>
            <a:r>
              <a:rPr lang="zh-CN" altLang="en-US" sz="21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AL,CSTEP+DSTEP  ;CD</a:t>
            </a:r>
            <a:r>
              <a:rPr lang="zh-CN" altLang="en-US" sz="21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CALL DELAY                     ;</a:t>
            </a:r>
            <a:r>
              <a:rPr lang="zh-CN" altLang="en-US" sz="21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AL,DSTEP+ASTEP  ;DA</a:t>
            </a:r>
            <a:r>
              <a:rPr lang="zh-CN" altLang="en-US" sz="21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CALL DELAY                     ;</a:t>
            </a:r>
            <a:r>
              <a:rPr lang="zh-CN" altLang="en-US" sz="21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JMP  K0</a:t>
            </a:r>
            <a:endParaRPr lang="zh-CN" altLang="en-US" sz="21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32964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0000CC"/>
                </a:solidFill>
                <a:effectLst/>
              </a:rPr>
              <a:t>; </a:t>
            </a:r>
            <a:r>
              <a:rPr lang="zh-CN" altLang="en-US" sz="2000" smtClean="0">
                <a:solidFill>
                  <a:srgbClr val="0000CC"/>
                </a:solidFill>
                <a:effectLst/>
              </a:rPr>
              <a:t>单四拍反转工作方式</a:t>
            </a:r>
            <a:r>
              <a:rPr lang="en-US" altLang="zh-CN" sz="2000" smtClean="0">
                <a:solidFill>
                  <a:srgbClr val="0000CC"/>
                </a:solidFill>
                <a:effectLst/>
              </a:rPr>
              <a:t>: D→C→B→A→D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STEP41:MOV BX,1000H   ;</a:t>
            </a:r>
            <a:r>
              <a:rPr lang="zh-CN" altLang="en-US" sz="2000" smtClean="0">
                <a:effectLst/>
              </a:rPr>
              <a:t>设置延时时间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MOV  DX,200H     ;PA</a:t>
            </a:r>
            <a:r>
              <a:rPr lang="zh-CN" altLang="en-US" sz="2000" smtClean="0">
                <a:effectLst/>
              </a:rPr>
              <a:t>口地址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MOV  AL,DSTEP  ;D</a:t>
            </a:r>
            <a:r>
              <a:rPr lang="zh-CN" altLang="en-US" sz="20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 CALL DELAY       ;</a:t>
            </a:r>
            <a:r>
              <a:rPr lang="zh-CN" altLang="en-US" sz="20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 MOV  AL,CSTEP  ; C</a:t>
            </a:r>
            <a:r>
              <a:rPr lang="zh-CN" altLang="en-US" sz="20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 CALL  DELAY       ;</a:t>
            </a:r>
            <a:r>
              <a:rPr lang="zh-CN" altLang="en-US" sz="20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MOV  AL,BSTEP   ; B</a:t>
            </a:r>
            <a:r>
              <a:rPr lang="zh-CN" altLang="en-US" sz="20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 CALL  DELAY        ;</a:t>
            </a:r>
            <a:r>
              <a:rPr lang="zh-CN" altLang="en-US" sz="20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</a:t>
            </a:r>
            <a:r>
              <a:rPr lang="en-US" altLang="zh-CN" sz="2000" smtClean="0">
                <a:effectLst/>
              </a:rPr>
              <a:t>MOV  AL,ASTEP    ; A</a:t>
            </a:r>
            <a:r>
              <a:rPr lang="zh-CN" altLang="en-US" sz="20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</a:t>
            </a:r>
            <a:r>
              <a:rPr lang="en-US" altLang="zh-CN" sz="20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CALL  DELAY         ;</a:t>
            </a:r>
            <a:r>
              <a:rPr lang="zh-CN" altLang="en-US" sz="20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</a:t>
            </a:r>
            <a:r>
              <a:rPr lang="en-US" altLang="zh-CN" sz="2000" smtClean="0">
                <a:effectLst/>
              </a:rPr>
              <a:t>JMP  K0</a:t>
            </a:r>
            <a:endParaRPr lang="zh-CN" altLang="en-US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5674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8229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DELAY </a:t>
            </a:r>
            <a:r>
              <a:rPr lang="en-US" altLang="zh-CN" sz="2000" dirty="0" err="1" smtClean="0">
                <a:effectLst/>
              </a:rPr>
              <a:t>PROC</a:t>
            </a:r>
            <a:r>
              <a:rPr lang="en-US" altLang="zh-CN" sz="2000" dirty="0" smtClean="0">
                <a:effectLst/>
              </a:rPr>
              <a:t> NEAR  ;</a:t>
            </a:r>
            <a:r>
              <a:rPr lang="zh-CN" altLang="en-US" sz="2000" dirty="0" smtClean="0">
                <a:effectLst/>
              </a:rPr>
              <a:t>延时子程序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effectLst/>
              </a:rPr>
              <a:t>      </a:t>
            </a:r>
            <a:r>
              <a:rPr lang="en-US" altLang="zh-CN" sz="2000" dirty="0" smtClean="0">
                <a:effectLst/>
              </a:rPr>
              <a:t>PUSH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</a:t>
            </a:r>
            <a:r>
              <a:rPr lang="en-US" altLang="zh-CN" sz="2000" dirty="0" err="1" smtClean="0">
                <a:effectLst/>
              </a:rPr>
              <a:t>MOV</a:t>
            </a:r>
            <a:r>
              <a:rPr lang="en-US" altLang="zh-CN" sz="2000" dirty="0" smtClean="0">
                <a:effectLst/>
              </a:rPr>
              <a:t> </a:t>
            </a:r>
            <a:r>
              <a:rPr lang="en-US" altLang="zh-CN" sz="2000" dirty="0" err="1" smtClean="0">
                <a:effectLst/>
              </a:rPr>
              <a:t>CX,BX</a:t>
            </a:r>
            <a:endParaRPr lang="en-US" altLang="zh-CN" sz="2000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effectLst/>
              </a:rPr>
              <a:t>DD1</a:t>
            </a:r>
            <a:r>
              <a:rPr lang="en-US" altLang="zh-CN" sz="2000" dirty="0" smtClean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</a:t>
            </a:r>
            <a:r>
              <a:rPr lang="en-US" altLang="zh-CN" sz="2000" dirty="0" err="1" smtClean="0">
                <a:effectLst/>
              </a:rPr>
              <a:t>NOP</a:t>
            </a:r>
            <a:endParaRPr lang="en-US" altLang="zh-CN" sz="2000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LOOP </a:t>
            </a:r>
            <a:r>
              <a:rPr lang="en-US" altLang="zh-CN" sz="2000" dirty="0" err="1" smtClean="0">
                <a:effectLst/>
              </a:rPr>
              <a:t>DD1</a:t>
            </a:r>
            <a:endParaRPr lang="en-US" altLang="zh-CN" sz="2000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POP 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RET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DELAY </a:t>
            </a:r>
            <a:r>
              <a:rPr lang="en-US" altLang="zh-CN" sz="2000" dirty="0" err="1" smtClean="0">
                <a:effectLst/>
              </a:rPr>
              <a:t>ENDP</a:t>
            </a:r>
            <a:r>
              <a:rPr lang="en-US" altLang="zh-CN" sz="2000" dirty="0" smtClean="0">
                <a:effectLst/>
              </a:rPr>
              <a:t>     ; </a:t>
            </a:r>
            <a:r>
              <a:rPr lang="zh-CN" altLang="en-US" sz="2000" dirty="0" smtClean="0">
                <a:effectLst/>
              </a:rPr>
              <a:t>延时子程序结束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CODE  ENDS     ;</a:t>
            </a:r>
            <a:r>
              <a:rPr lang="zh-CN" altLang="en-US" sz="2000" dirty="0" smtClean="0">
                <a:effectLst/>
              </a:rPr>
              <a:t>代码段结束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effectLst/>
              </a:rPr>
              <a:t>      </a:t>
            </a:r>
            <a:r>
              <a:rPr lang="en-US" altLang="zh-CN" sz="2000" dirty="0" smtClean="0">
                <a:effectLst/>
              </a:rPr>
              <a:t>END START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03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396044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latin typeface="宋体" pitchFamily="2" charset="-122"/>
              </a:rPr>
              <a:t>例１、异步传输过程：设每个字符对应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个起始位、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个信息位、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个奇偶校验位和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个停止位，如果波特率为</a:t>
            </a:r>
            <a:r>
              <a:rPr lang="en-US" altLang="zh-CN" b="1" dirty="0" smtClean="0">
                <a:latin typeface="宋体" pitchFamily="2" charset="-122"/>
              </a:rPr>
              <a:t>1 200bps</a:t>
            </a:r>
            <a:r>
              <a:rPr lang="zh-CN" altLang="en-US" b="1" dirty="0" smtClean="0">
                <a:latin typeface="宋体" pitchFamily="2" charset="-122"/>
              </a:rPr>
              <a:t>，那么，每秒钟能传输的最大字符数为</a:t>
            </a:r>
            <a:r>
              <a:rPr lang="en-US" altLang="zh-CN" b="1" dirty="0" smtClean="0">
                <a:latin typeface="宋体" pitchFamily="2" charset="-122"/>
              </a:rPr>
              <a:t>1 200/10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120</a:t>
            </a:r>
            <a:r>
              <a:rPr lang="zh-CN" altLang="en-US" b="1" dirty="0" smtClean="0">
                <a:latin typeface="宋体" pitchFamily="2" charset="-122"/>
              </a:rPr>
              <a:t>个。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8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latin typeface="宋体" pitchFamily="2" charset="-122"/>
              </a:rPr>
              <a:t>例 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、同步传输：用</a:t>
            </a:r>
            <a:r>
              <a:rPr lang="en-US" altLang="zh-CN" b="1" dirty="0">
                <a:latin typeface="宋体" pitchFamily="2" charset="-122"/>
              </a:rPr>
              <a:t>1 200bps</a:t>
            </a:r>
            <a:r>
              <a:rPr lang="zh-CN" altLang="en-US" b="1" dirty="0">
                <a:latin typeface="宋体" pitchFamily="2" charset="-122"/>
              </a:rPr>
              <a:t>的波特率工作，用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个同步字符作为信息帧头部， 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个信息位、但不用奇偶校验，那么，传输</a:t>
            </a:r>
            <a:r>
              <a:rPr lang="en-US" altLang="zh-CN" b="1" dirty="0">
                <a:latin typeface="宋体" pitchFamily="2" charset="-122"/>
              </a:rPr>
              <a:t>100</a:t>
            </a:r>
            <a:r>
              <a:rPr lang="zh-CN" altLang="en-US" b="1" dirty="0">
                <a:latin typeface="宋体" pitchFamily="2" charset="-122"/>
              </a:rPr>
              <a:t>个字符所用的时间为</a:t>
            </a:r>
            <a:r>
              <a:rPr lang="en-US" altLang="zh-CN" b="1" dirty="0">
                <a:latin typeface="宋体" pitchFamily="2" charset="-122"/>
              </a:rPr>
              <a:t>7(100+4)/1 200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0.606 7s</a:t>
            </a:r>
            <a:r>
              <a:rPr lang="zh-CN" altLang="en-US" b="1" dirty="0">
                <a:latin typeface="宋体" pitchFamily="2" charset="-122"/>
              </a:rPr>
              <a:t>，这就是说，每秒钟能传输的字符数可达到</a:t>
            </a:r>
            <a:r>
              <a:rPr lang="en-US" altLang="zh-CN" b="1" dirty="0">
                <a:latin typeface="宋体" pitchFamily="2" charset="-122"/>
              </a:rPr>
              <a:t>100/0.606 7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165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可见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在同样的传输率下，同步传输时实际字符传输率要比异步传输时高。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7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7140"/>
            <a:ext cx="8001000" cy="679473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/>
            </a:r>
            <a:b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</a:b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/>
            </a:r>
            <a:b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</a:b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6.1</a:t>
            </a:r>
            <a:r>
              <a:rPr lang="zh-CN" altLang="en-US" sz="2800" b="1" dirty="0">
                <a:solidFill>
                  <a:srgbClr val="800000"/>
                </a:solidFill>
                <a:latin typeface="Times New Roman" pitchFamily="18" charset="0"/>
              </a:rPr>
              <a:t>串行接口和串行</a:t>
            </a:r>
            <a:r>
              <a:rPr lang="zh-CN" altLang="en-US" sz="2800" b="1" dirty="0" smtClean="0">
                <a:solidFill>
                  <a:srgbClr val="800000"/>
                </a:solidFill>
                <a:latin typeface="Times New Roman" pitchFamily="18" charset="0"/>
              </a:rPr>
              <a:t>通信</a:t>
            </a: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---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6.1.2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串行接口</a:t>
            </a:r>
            <a:endParaRPr lang="zh-CN" altLang="en-US" sz="28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pic>
        <p:nvPicPr>
          <p:cNvPr id="45060" name="Picture 4" descr="wx11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95536" y="1428413"/>
            <a:ext cx="6985000" cy="4756150"/>
          </a:xfrm>
          <a:noFill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771800" y="6278647"/>
            <a:ext cx="3384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可编程串行接口的典型结构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4770561" y="1181197"/>
            <a:ext cx="4284662" cy="431800"/>
          </a:xfrm>
          <a:prstGeom prst="wedgeRoundRectCallout">
            <a:avLst>
              <a:gd name="adj1" fmla="val -58042"/>
              <a:gd name="adj2" fmla="val 7683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传输过程中当前传输状态或某种错误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4788024" y="1772816"/>
            <a:ext cx="4249737" cy="647700"/>
          </a:xfrm>
          <a:prstGeom prst="wedgeRoundRectCallout">
            <a:avLst>
              <a:gd name="adj1" fmla="val -57956"/>
              <a:gd name="adj2" fmla="val 1550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用来存放</a:t>
            </a: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送给此接口的各种控制信息，决定接口的工作方式。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300788" y="4500570"/>
            <a:ext cx="2843212" cy="146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、每个寄存器的作用？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、工作过程？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3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、哪些寄存器是只读？哪     些是只写？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9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45063" grpId="0" animBg="1"/>
      <p:bldP spid="450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64928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6.2</a:t>
            </a:r>
            <a:r>
              <a:rPr lang="zh-CN" altLang="en-US" sz="3200" b="1" dirty="0">
                <a:solidFill>
                  <a:srgbClr val="800000"/>
                </a:solidFill>
                <a:latin typeface="Times New Roman" pitchFamily="18" charset="0"/>
              </a:rPr>
              <a:t>可编程串行</a:t>
            </a:r>
            <a:r>
              <a:rPr lang="zh-CN" altLang="en-US" sz="3200" b="1" dirty="0" smtClean="0">
                <a:solidFill>
                  <a:srgbClr val="800000"/>
                </a:solidFill>
                <a:latin typeface="Times New Roman" pitchFamily="18" charset="0"/>
              </a:rPr>
              <a:t>通信接口 </a:t>
            </a:r>
            <a:r>
              <a:rPr lang="en-US" altLang="zh-CN" sz="3200" b="1" dirty="0" smtClean="0">
                <a:solidFill>
                  <a:srgbClr val="800000"/>
                </a:solidFill>
                <a:latin typeface="Times New Roman" pitchFamily="18" charset="0"/>
              </a:rPr>
              <a:t>8251A</a:t>
            </a:r>
            <a:endParaRPr lang="en-US" altLang="zh-CN" sz="32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428736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6.2.1 8251A</a:t>
            </a:r>
            <a:r>
              <a:rPr lang="zh-CN" altLang="en-US" b="1" dirty="0">
                <a:latin typeface="宋体" pitchFamily="2" charset="-122"/>
              </a:rPr>
              <a:t>的基本性能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6.2.2 8251A</a:t>
            </a:r>
            <a:r>
              <a:rPr lang="zh-CN" altLang="en-US" b="1" dirty="0">
                <a:latin typeface="宋体" pitchFamily="2" charset="-122"/>
              </a:rPr>
              <a:t>的基本工作原理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6.2.3 8251A</a:t>
            </a:r>
            <a:r>
              <a:rPr lang="zh-CN" altLang="en-US" b="1" dirty="0">
                <a:latin typeface="宋体" pitchFamily="2" charset="-122"/>
              </a:rPr>
              <a:t>的对外信号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6.2.4 8251A</a:t>
            </a:r>
            <a:r>
              <a:rPr lang="zh-CN" altLang="en-US" b="1" dirty="0">
                <a:latin typeface="宋体" pitchFamily="2" charset="-122"/>
              </a:rPr>
              <a:t>的编程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6.2.5 8251A</a:t>
            </a:r>
            <a:r>
              <a:rPr lang="zh-CN" altLang="en-US" b="1" dirty="0">
                <a:latin typeface="宋体" pitchFamily="2" charset="-122"/>
              </a:rPr>
              <a:t>编程举例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6.2.6 8251A</a:t>
            </a:r>
            <a:r>
              <a:rPr lang="zh-CN" altLang="en-US" b="1" dirty="0">
                <a:latin typeface="宋体" pitchFamily="2" charset="-122"/>
              </a:rPr>
              <a:t>的使用实例</a:t>
            </a:r>
            <a:r>
              <a:rPr lang="zh-CN" altLang="en-US" sz="3200" b="1" dirty="0"/>
              <a:t> </a:t>
            </a:r>
          </a:p>
          <a:p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9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686800" cy="5145088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①</a:t>
            </a:r>
            <a:r>
              <a:rPr lang="zh-CN" altLang="en-US" sz="2800" b="1" dirty="0">
                <a:solidFill>
                  <a:srgbClr val="FF6699"/>
                </a:solidFill>
                <a:latin typeface="宋体" pitchFamily="2" charset="-122"/>
              </a:rPr>
              <a:t>可以工作在同步或异步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方式</a:t>
            </a:r>
            <a:r>
              <a:rPr lang="zh-CN" altLang="en-US" sz="2800" b="1" dirty="0" smtClean="0">
                <a:latin typeface="宋体" pitchFamily="2" charset="-122"/>
              </a:rPr>
              <a:t> 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②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同步方式下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用</a:t>
            </a:r>
            <a:r>
              <a:rPr lang="en-US" altLang="zh-CN" sz="2800" b="1" dirty="0" smtClean="0">
                <a:latin typeface="宋体" pitchFamily="2" charset="-122"/>
              </a:rPr>
              <a:t>5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en-US" altLang="zh-CN" sz="2800" b="1" dirty="0" smtClean="0">
                <a:latin typeface="宋体" pitchFamily="2" charset="-122"/>
              </a:rPr>
              <a:t>6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或</a:t>
            </a:r>
            <a:r>
              <a:rPr lang="en-US" altLang="zh-CN" sz="2800" b="1" dirty="0" smtClean="0">
                <a:latin typeface="宋体" pitchFamily="2" charset="-122"/>
              </a:rPr>
              <a:t>8</a:t>
            </a:r>
            <a:r>
              <a:rPr lang="zh-CN" altLang="en-US" sz="2800" b="1" dirty="0" smtClean="0">
                <a:latin typeface="宋体" pitchFamily="2" charset="-122"/>
              </a:rPr>
              <a:t>位代表字符；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自动检测</a:t>
            </a:r>
            <a:r>
              <a:rPr lang="zh-CN" altLang="en-US" sz="2800" b="1" dirty="0">
                <a:latin typeface="宋体" pitchFamily="2" charset="-122"/>
              </a:rPr>
              <a:t>同步字符；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宋体" pitchFamily="2" charset="-122"/>
              </a:rPr>
              <a:t>允许奇偶校验。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③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异步</a:t>
            </a:r>
            <a:r>
              <a:rPr lang="zh-CN" altLang="en-US" sz="2800" b="1" dirty="0">
                <a:solidFill>
                  <a:srgbClr val="FF6699"/>
                </a:solidFill>
                <a:latin typeface="宋体" pitchFamily="2" charset="-122"/>
              </a:rPr>
              <a:t>方式下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用</a:t>
            </a:r>
            <a:r>
              <a:rPr lang="en-US" altLang="zh-CN" sz="2800" b="1" dirty="0">
                <a:latin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6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7</a:t>
            </a:r>
            <a:r>
              <a:rPr lang="zh-CN" altLang="en-US" sz="2800" b="1" dirty="0">
                <a:latin typeface="宋体" pitchFamily="2" charset="-122"/>
              </a:rPr>
              <a:t>或</a:t>
            </a:r>
            <a:r>
              <a:rPr lang="en-US" altLang="zh-CN" sz="2800" b="1" dirty="0">
                <a:latin typeface="宋体" pitchFamily="2" charset="-122"/>
              </a:rPr>
              <a:t>8</a:t>
            </a:r>
            <a:r>
              <a:rPr lang="zh-CN" altLang="en-US" sz="2800" b="1" dirty="0">
                <a:latin typeface="宋体" pitchFamily="2" charset="-122"/>
              </a:rPr>
              <a:t>位代表字符，用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位作为奇偶校验；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个启动位；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个、</a:t>
            </a:r>
            <a:r>
              <a:rPr lang="en-US" altLang="zh-CN" sz="2800" b="1" dirty="0">
                <a:latin typeface="宋体" pitchFamily="2" charset="-122"/>
              </a:rPr>
              <a:t>1.5</a:t>
            </a:r>
            <a:r>
              <a:rPr lang="zh-CN" altLang="en-US" sz="2800" b="1" dirty="0">
                <a:latin typeface="宋体" pitchFamily="2" charset="-122"/>
              </a:rPr>
              <a:t>个或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个停止位。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65278" y="260648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600" dirty="0">
                <a:solidFill>
                  <a:srgbClr val="800000"/>
                </a:solidFill>
                <a:latin typeface="宋体" pitchFamily="2" charset="-122"/>
              </a:rPr>
              <a:t>6.2.1 </a:t>
            </a:r>
            <a:r>
              <a:rPr lang="en-US" altLang="zh-CN" sz="3600" dirty="0" smtClean="0">
                <a:solidFill>
                  <a:srgbClr val="800000"/>
                </a:solidFill>
                <a:latin typeface="宋体" pitchFamily="2" charset="-122"/>
              </a:rPr>
              <a:t> 8251A</a:t>
            </a:r>
            <a:r>
              <a:rPr lang="zh-CN" altLang="en-US" sz="3600" dirty="0">
                <a:solidFill>
                  <a:srgbClr val="800000"/>
                </a:solidFill>
                <a:latin typeface="宋体" pitchFamily="2" charset="-122"/>
              </a:rPr>
              <a:t>的基本性能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9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229600" cy="587503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800000"/>
                </a:solidFill>
                <a:latin typeface="Times New Roman" pitchFamily="18" charset="0"/>
              </a:rPr>
              <a:t>本章要点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29600" cy="4476973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</a:rPr>
              <a:t>串行接口和串行通信</a:t>
            </a:r>
            <a:endParaRPr lang="zh-CN" altLang="en-US" sz="24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的编程结构和功能结构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的信号连接以及和外设的信号连接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的模式寄存器、控制寄存器和状态寄存器的格式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的初始化流程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C0066"/>
                </a:solidFill>
                <a:latin typeface="宋体" pitchFamily="2" charset="-122"/>
              </a:rPr>
              <a:t>8251A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的使用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的信号连接以及和外设的信号连接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的三种工作方式和设置方法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的端口</a:t>
            </a:r>
            <a:r>
              <a:rPr lang="en-US" altLang="zh-CN" sz="2400" b="1" dirty="0">
                <a:latin typeface="宋体" pitchFamily="2" charset="-122"/>
              </a:rPr>
              <a:t>C</a:t>
            </a:r>
            <a:r>
              <a:rPr lang="zh-CN" altLang="en-US" sz="2400" b="1" dirty="0">
                <a:latin typeface="宋体" pitchFamily="2" charset="-122"/>
              </a:rPr>
              <a:t>置</a:t>
            </a:r>
            <a:r>
              <a:rPr lang="en-US" altLang="zh-CN" sz="2400" b="1" dirty="0">
                <a:latin typeface="宋体" pitchFamily="2" charset="-122"/>
              </a:rPr>
              <a:t>0/</a:t>
            </a:r>
            <a:r>
              <a:rPr lang="zh-CN" altLang="en-US" sz="2400" b="1" dirty="0">
                <a:latin typeface="宋体" pitchFamily="2" charset="-122"/>
              </a:rPr>
              <a:t>置</a:t>
            </a:r>
            <a:r>
              <a:rPr lang="en-US" altLang="zh-CN" sz="2400" b="1" dirty="0">
                <a:latin typeface="宋体" pitchFamily="2" charset="-122"/>
              </a:rPr>
              <a:t>1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C0066"/>
                </a:solidFill>
                <a:latin typeface="宋体" pitchFamily="2" charset="-122"/>
              </a:rPr>
              <a:t>8255A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的使用</a:t>
            </a:r>
          </a:p>
          <a:p>
            <a:pPr>
              <a:lnSpc>
                <a:spcPct val="90000"/>
              </a:lnSpc>
            </a:pPr>
            <a:endParaRPr lang="en-US" altLang="zh-CN" sz="2400" b="1" dirty="0">
              <a:solidFill>
                <a:srgbClr val="CC0066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2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229600" cy="50736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800000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. 8251A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的编程</a:t>
            </a:r>
            <a:r>
              <a:rPr lang="zh-CN" altLang="en-US" b="1" dirty="0" smtClean="0">
                <a:solidFill>
                  <a:srgbClr val="800000"/>
                </a:solidFill>
                <a:latin typeface="宋体" pitchFamily="2" charset="-122"/>
              </a:rPr>
              <a:t>结构</a:t>
            </a:r>
            <a:endParaRPr lang="zh-CN" altLang="en-US" dirty="0"/>
          </a:p>
          <a:p>
            <a:pPr>
              <a:buFontTx/>
              <a:buNone/>
            </a:pPr>
            <a:endParaRPr lang="en-US" altLang="zh-CN" b="1" dirty="0">
              <a:solidFill>
                <a:srgbClr val="800000"/>
              </a:solidFill>
              <a:latin typeface="宋体" pitchFamily="2" charset="-122"/>
            </a:endParaRPr>
          </a:p>
        </p:txBody>
      </p:sp>
      <p:pic>
        <p:nvPicPr>
          <p:cNvPr id="60434" name="Picture 18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989138"/>
            <a:ext cx="6502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5016500" y="3670300"/>
            <a:ext cx="990600" cy="4191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3779838" y="4149725"/>
            <a:ext cx="4902200" cy="2120900"/>
          </a:xfrm>
          <a:prstGeom prst="wedgeRoundRectCallout">
            <a:avLst>
              <a:gd name="adj1" fmla="val -29176"/>
              <a:gd name="adj2" fmla="val -67292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数据输入缓冲寄存器和数据输出缓冲寄存器使用同一个端口地址，实际上为两个端口，一个为输入端口，一个为输出端口，所以，不会混淆起来 </a:t>
            </a: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4214778" y="1142984"/>
            <a:ext cx="4929222" cy="1357322"/>
          </a:xfrm>
          <a:prstGeom prst="wedgeRoundRectCallout">
            <a:avLst>
              <a:gd name="adj1" fmla="val -16551"/>
              <a:gd name="adj2" fmla="val 9656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接收移位寄存器将到达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RxD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端的串行数据接收之后进行移位，变为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位并行数据，传送到数据输入缓冲寄存器，然后通过数据总线传送到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CPU </a:t>
            </a: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>
            <a:off x="0" y="4508500"/>
            <a:ext cx="5956300" cy="2082800"/>
          </a:xfrm>
          <a:prstGeom prst="wedgeRoundRectCallout">
            <a:avLst>
              <a:gd name="adj1" fmla="val 57356"/>
              <a:gd name="adj2" fmla="val -59986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输出数据过程中，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通过数据总线将数据送到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数据输出缓冲寄存器，再传输到发送移位寄存器。移位寄存器用移位的办法将并行数据变为串行数据，然后，从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TxD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端送出 </a:t>
            </a:r>
          </a:p>
        </p:txBody>
      </p:sp>
      <p:sp>
        <p:nvSpPr>
          <p:cNvPr id="60439" name="AutoShape 23"/>
          <p:cNvSpPr>
            <a:spLocks noChangeArrowheads="1"/>
          </p:cNvSpPr>
          <p:nvPr/>
        </p:nvSpPr>
        <p:spPr bwMode="auto">
          <a:xfrm>
            <a:off x="0" y="2349500"/>
            <a:ext cx="4067175" cy="1460500"/>
          </a:xfrm>
          <a:prstGeom prst="wedgeRoundRectCallout">
            <a:avLst>
              <a:gd name="adj1" fmla="val 57144"/>
              <a:gd name="adj2" fmla="val -6412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>
                <a:ea typeface="宋体" pitchFamily="2" charset="-122"/>
              </a:rPr>
              <a:t>控制寄存器用来控制</a:t>
            </a:r>
            <a:r>
              <a:rPr lang="en-US" altLang="zh-CN" sz="2400">
                <a:ea typeface="宋体" pitchFamily="2" charset="-122"/>
              </a:rPr>
              <a:t>8251A</a:t>
            </a:r>
            <a:r>
              <a:rPr lang="zh-CN" altLang="en-US" sz="2400">
                <a:ea typeface="宋体" pitchFamily="2" charset="-122"/>
              </a:rPr>
              <a:t>的工作，它的内容是由程序设置的</a:t>
            </a:r>
            <a:r>
              <a:rPr lang="zh-CN" altLang="en-US" sz="3200">
                <a:ea typeface="宋体" pitchFamily="2" charset="-122"/>
              </a:rPr>
              <a:t> </a:t>
            </a:r>
          </a:p>
        </p:txBody>
      </p:sp>
      <p:sp>
        <p:nvSpPr>
          <p:cNvPr id="60440" name="AutoShape 24"/>
          <p:cNvSpPr>
            <a:spLocks noChangeArrowheads="1"/>
          </p:cNvSpPr>
          <p:nvPr/>
        </p:nvSpPr>
        <p:spPr bwMode="auto">
          <a:xfrm>
            <a:off x="323850" y="3933825"/>
            <a:ext cx="3529013" cy="1655763"/>
          </a:xfrm>
          <a:prstGeom prst="wedgeRoundRectCallout">
            <a:avLst>
              <a:gd name="adj1" fmla="val 61921"/>
              <a:gd name="adj2" fmla="val 1893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状态寄存器则在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的工作过程中为执行程序提供一定的状态信息</a:t>
            </a:r>
            <a:r>
              <a:rPr lang="zh-CN" altLang="en-US" sz="3200">
                <a:ea typeface="宋体" pitchFamily="2" charset="-122"/>
              </a:rPr>
              <a:t> </a:t>
            </a:r>
          </a:p>
        </p:txBody>
      </p:sp>
      <p:sp>
        <p:nvSpPr>
          <p:cNvPr id="60441" name="AutoShape 25"/>
          <p:cNvSpPr>
            <a:spLocks noChangeArrowheads="1"/>
          </p:cNvSpPr>
          <p:nvPr/>
        </p:nvSpPr>
        <p:spPr bwMode="auto">
          <a:xfrm>
            <a:off x="571472" y="857232"/>
            <a:ext cx="4887910" cy="1143008"/>
          </a:xfrm>
          <a:prstGeom prst="wedgeRoundRectCallout">
            <a:avLst>
              <a:gd name="adj1" fmla="val 25454"/>
              <a:gd name="adj2" fmla="val 7137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模式寄存器的内容决定了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到底工作在同步模式还是工作在异步模式，还决定了所接收和发送的字符的格式 </a:t>
            </a:r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011863" y="3213100"/>
            <a:ext cx="13350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3" name="Freeform 27"/>
          <p:cNvSpPr/>
          <p:nvPr/>
        </p:nvSpPr>
        <p:spPr bwMode="auto">
          <a:xfrm>
            <a:off x="4572000" y="3284538"/>
            <a:ext cx="695325" cy="334962"/>
          </a:xfrm>
          <a:custGeom>
            <a:avLst/>
            <a:gdLst/>
            <a:ahLst/>
            <a:cxnLst>
              <a:cxn ang="0">
                <a:pos x="438" y="0"/>
              </a:cxn>
              <a:cxn ang="0">
                <a:pos x="438" y="92"/>
              </a:cxn>
              <a:cxn ang="0">
                <a:pos x="0" y="92"/>
              </a:cxn>
              <a:cxn ang="0">
                <a:pos x="0" y="211"/>
              </a:cxn>
            </a:cxnLst>
            <a:rect l="0" t="0" r="r" b="b"/>
            <a:pathLst>
              <a:path w="438" h="211">
                <a:moveTo>
                  <a:pt x="438" y="0"/>
                </a:moveTo>
                <a:lnTo>
                  <a:pt x="438" y="92"/>
                </a:lnTo>
                <a:lnTo>
                  <a:pt x="0" y="92"/>
                </a:lnTo>
                <a:lnTo>
                  <a:pt x="0" y="21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4" name="Freeform 28"/>
          <p:cNvSpPr/>
          <p:nvPr/>
        </p:nvSpPr>
        <p:spPr bwMode="auto">
          <a:xfrm>
            <a:off x="4572000" y="3860800"/>
            <a:ext cx="711200" cy="363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1"/>
              </a:cxn>
              <a:cxn ang="0">
                <a:pos x="448" y="101"/>
              </a:cxn>
              <a:cxn ang="0">
                <a:pos x="439" y="229"/>
              </a:cxn>
            </a:cxnLst>
            <a:rect l="0" t="0" r="r" b="b"/>
            <a:pathLst>
              <a:path w="448" h="229">
                <a:moveTo>
                  <a:pt x="0" y="0"/>
                </a:moveTo>
                <a:lnTo>
                  <a:pt x="0" y="101"/>
                </a:lnTo>
                <a:lnTo>
                  <a:pt x="448" y="101"/>
                </a:lnTo>
                <a:lnTo>
                  <a:pt x="439" y="2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156325" y="4292600"/>
            <a:ext cx="86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50147" y="310200"/>
            <a:ext cx="5343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的基本工作原理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8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6" grpId="0" animBg="1"/>
      <p:bldP spid="60436" grpId="1" animBg="1"/>
      <p:bldP spid="60437" grpId="0" animBg="1"/>
      <p:bldP spid="60437" grpId="1" animBg="1"/>
      <p:bldP spid="60438" grpId="0" animBg="1"/>
      <p:bldP spid="60438" grpId="1" animBg="1"/>
      <p:bldP spid="60439" grpId="0" animBg="1"/>
      <p:bldP spid="60439" grpId="1" animBg="1"/>
      <p:bldP spid="60440" grpId="0" animBg="1"/>
      <p:bldP spid="60440" grpId="1" animBg="1"/>
      <p:bldP spid="60441" grpId="0" animBg="1"/>
      <p:bldP spid="60441" grpId="1" animBg="1"/>
      <p:bldP spid="60442" grpId="0" animBg="1"/>
      <p:bldP spid="60442" grpId="1" animBg="1"/>
      <p:bldP spid="60442" grpId="2" animBg="1"/>
      <p:bldP spid="60443" grpId="0" animBg="1"/>
      <p:bldP spid="60443" grpId="1" animBg="1"/>
      <p:bldP spid="60443" grpId="2" animBg="1"/>
      <p:bldP spid="60444" grpId="0" animBg="1"/>
      <p:bldP spid="60444" grpId="1" animBg="1"/>
      <p:bldP spid="60444" grpId="2" animBg="1"/>
      <p:bldP spid="60445" grpId="0" animBg="1"/>
      <p:bldP spid="60445" grpId="1" animBg="1"/>
      <p:bldP spid="60445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38981451"/>
              </p:ext>
            </p:extLst>
          </p:nvPr>
        </p:nvGraphicFramePr>
        <p:xfrm>
          <a:off x="0" y="836712"/>
          <a:ext cx="8967772" cy="50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VISIO" r:id="rId3" imgW="6562725" imgH="3590925" progId="">
                  <p:embed/>
                </p:oleObj>
              </mc:Choice>
              <mc:Fallback>
                <p:oleObj name="VISIO" r:id="rId3" imgW="6562725" imgH="3590925" progId="">
                  <p:embed/>
                  <p:pic>
                    <p:nvPicPr>
                      <p:cNvPr id="61444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36712"/>
                        <a:ext cx="8967772" cy="505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857356" y="5857892"/>
            <a:ext cx="4248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8251A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的内部工作原理图与引脚图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内部工作原理图；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(b) 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引脚图 </a:t>
            </a:r>
          </a:p>
        </p:txBody>
      </p:sp>
      <p:sp>
        <p:nvSpPr>
          <p:cNvPr id="18" name="矩形 17"/>
          <p:cNvSpPr/>
          <p:nvPr/>
        </p:nvSpPr>
        <p:spPr>
          <a:xfrm>
            <a:off x="179512" y="65782"/>
            <a:ext cx="7197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3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8229600" cy="578645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各个模块的功能：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）接收</a:t>
            </a:r>
            <a:r>
              <a:rPr lang="zh-CN" altLang="en-US" sz="2400" b="1" dirty="0">
                <a:latin typeface="宋体" pitchFamily="2" charset="-122"/>
              </a:rPr>
              <a:t>缓冲器	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5050"/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FF5050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5050"/>
                </a:solidFill>
                <a:latin typeface="宋体" pitchFamily="2" charset="-122"/>
              </a:rPr>
              <a:t>）接收控制电路</a:t>
            </a:r>
            <a:endParaRPr lang="en-US" altLang="zh-CN" sz="2400" b="1" dirty="0" smtClean="0">
              <a:solidFill>
                <a:srgbClr val="FF5050"/>
              </a:solidFill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FF505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5050"/>
                </a:solidFill>
                <a:latin typeface="宋体" pitchFamily="2" charset="-122"/>
              </a:rPr>
              <a:t>功能</a:t>
            </a:r>
            <a:endParaRPr lang="en-US" altLang="zh-CN" sz="2400" b="1" dirty="0">
              <a:solidFill>
                <a:srgbClr val="FF5050"/>
              </a:solidFill>
              <a:latin typeface="宋体" pitchFamily="2" charset="-122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在异步方式下，复位后寻找启动位；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消除假启动干扰；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对接收到的信息进行奇偶校验；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检测停止位</a:t>
            </a:r>
            <a:r>
              <a:rPr lang="zh-CN" altLang="en-US" sz="2400" b="1" dirty="0" smtClean="0">
                <a:latin typeface="宋体" pitchFamily="2" charset="-122"/>
              </a:rPr>
              <a:t>。</a:t>
            </a:r>
            <a:endParaRPr lang="zh-CN" altLang="en-US" sz="2400" b="1" dirty="0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332656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8229600" cy="578645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各个模块的功能：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3</a:t>
            </a:r>
            <a:r>
              <a:rPr lang="zh-CN" altLang="en-US" sz="2400" b="1" dirty="0">
                <a:latin typeface="宋体" pitchFamily="2" charset="-122"/>
              </a:rPr>
              <a:t>）发送缓冲器	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4</a:t>
            </a:r>
            <a:r>
              <a:rPr lang="zh-CN" altLang="en-US" sz="2400" b="1" dirty="0">
                <a:latin typeface="宋体" pitchFamily="2" charset="-122"/>
              </a:rPr>
              <a:t>）发送</a:t>
            </a:r>
            <a:r>
              <a:rPr lang="zh-CN" altLang="en-US" sz="2400" b="1" dirty="0" smtClean="0">
                <a:latin typeface="宋体" pitchFamily="2" charset="-122"/>
              </a:rPr>
              <a:t>控制电路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66"/>
                </a:solidFill>
                <a:latin typeface="宋体" pitchFamily="2" charset="-122"/>
              </a:rPr>
              <a:t>功能</a:t>
            </a:r>
            <a:endParaRPr lang="zh-CN" altLang="en-US" sz="2400" b="1" dirty="0">
              <a:solidFill>
                <a:srgbClr val="CC0066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在异步方式下，为数据加上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起始位、校验位和停止位</a:t>
            </a:r>
            <a:r>
              <a:rPr lang="zh-CN" altLang="en-US" sz="2400" b="1" dirty="0">
                <a:latin typeface="宋体" pitchFamily="2" charset="-122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在同步方式下，插入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同步字符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校验位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332656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0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229600" cy="53609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）数据总线缓冲器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）读写控制逻辑电路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功能：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WR</a:t>
            </a:r>
            <a:r>
              <a:rPr lang="zh-CN" altLang="en-US" b="1" dirty="0">
                <a:latin typeface="宋体" pitchFamily="2" charset="-122"/>
              </a:rPr>
              <a:t>＃，写入数据和控制字。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RD</a:t>
            </a:r>
            <a:r>
              <a:rPr lang="zh-CN" altLang="en-US" b="1" dirty="0">
                <a:latin typeface="宋体" pitchFamily="2" charset="-122"/>
              </a:rPr>
              <a:t>＃，读取数据或状态字。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C/D</a:t>
            </a:r>
            <a:r>
              <a:rPr lang="zh-CN" altLang="en-US" b="1" dirty="0">
                <a:latin typeface="宋体" pitchFamily="2" charset="-122"/>
              </a:rPr>
              <a:t>＃（控制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数据信号）。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，完成内部定时。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RESET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7</a:t>
            </a:r>
            <a:r>
              <a:rPr lang="zh-CN" altLang="en-US" b="1" dirty="0"/>
              <a:t>）调制解调</a:t>
            </a:r>
            <a:r>
              <a:rPr lang="zh-CN" altLang="en-US" b="1" dirty="0" smtClean="0"/>
              <a:t>控制电路</a:t>
            </a:r>
            <a:endParaRPr lang="en-US" altLang="zh-CN" b="1" dirty="0">
              <a:solidFill>
                <a:srgbClr val="CC0066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260648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4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781" y="1174751"/>
            <a:ext cx="7215238" cy="15113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800000"/>
                </a:solidFill>
                <a:latin typeface="Times New Roman" pitchFamily="18" charset="0"/>
              </a:rPr>
              <a:t>（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）异步方式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A.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发送：</a:t>
            </a:r>
            <a:endParaRPr lang="zh-CN" altLang="en-US" b="1" dirty="0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693340" y="3703967"/>
            <a:ext cx="7777163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TXEN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 (transmitter  enable)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CTS#=0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clear to send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）有效时，便开始发送。</a:t>
            </a:r>
            <a:endParaRPr lang="zh-CN" altLang="en-US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4932760" y="3363284"/>
            <a:ext cx="1225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975372" y="1729746"/>
            <a:ext cx="1266825" cy="1465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</a:rPr>
              <a:t>8251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509022" y="1729746"/>
            <a:ext cx="1266825" cy="1465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</a:rPr>
              <a:t>外设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975372" y="1910721"/>
            <a:ext cx="9509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4137422" y="2094871"/>
            <a:ext cx="1374775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3419872" y="1780546"/>
            <a:ext cx="1162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CTS#</a:t>
            </a: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4242197" y="2828296"/>
            <a:ext cx="12668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635772" y="2571121"/>
            <a:ext cx="1162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TXD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3078560" y="2737809"/>
            <a:ext cx="528637" cy="2746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6" name="AutoShape 20"/>
          <p:cNvSpPr>
            <a:spLocks noChangeArrowheads="1"/>
          </p:cNvSpPr>
          <p:nvPr/>
        </p:nvSpPr>
        <p:spPr bwMode="auto">
          <a:xfrm>
            <a:off x="3607197" y="3195009"/>
            <a:ext cx="3486150" cy="458787"/>
          </a:xfrm>
          <a:prstGeom prst="wedgeRoundRectCallout">
            <a:avLst>
              <a:gd name="adj1" fmla="val -54477"/>
              <a:gd name="adj2" fmla="val -95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数据输出缓冲器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93340" y="4602492"/>
            <a:ext cx="7848600" cy="19851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在发送时，发送器为每个字符加上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个起始位，并按照编程要求加上奇偶校验位以及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个、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1.5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个或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个停止位。数据及起始位、校验位、停止位总是在发送时钟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TXC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的下降沿时从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8251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发出。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74274" y="3188519"/>
            <a:ext cx="2016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从信号上看</a:t>
            </a:r>
          </a:p>
        </p:txBody>
      </p:sp>
      <p:sp>
        <p:nvSpPr>
          <p:cNvPr id="27" name="矩形 26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8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2" grpId="0"/>
      <p:bldP spid="65546" grpId="0" animBg="1"/>
      <p:bldP spid="65550" grpId="0" animBg="1"/>
      <p:bldP spid="655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69963" y="2230438"/>
            <a:ext cx="3070225" cy="2622550"/>
          </a:xfrm>
          <a:prstGeom prst="rect">
            <a:avLst/>
          </a:prstGeom>
          <a:solidFill>
            <a:srgbClr val="006600"/>
          </a:solidFill>
          <a:ln w="9525" cap="rnd">
            <a:solidFill>
              <a:srgbClr val="FFFF0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619250" y="1579563"/>
            <a:ext cx="1763713" cy="485775"/>
          </a:xfrm>
          <a:prstGeom prst="rect">
            <a:avLst/>
          </a:prstGeom>
          <a:solidFill>
            <a:srgbClr val="006600"/>
          </a:solidFill>
          <a:ln w="2857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</a:rPr>
              <a:t>CPU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152525" y="2471738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发送缓冲寄存器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50938" y="3363913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发送移位寄存器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2347913" y="2949575"/>
            <a:ext cx="306387" cy="390525"/>
          </a:xfrm>
          <a:prstGeom prst="downArrow">
            <a:avLst>
              <a:gd name="adj1" fmla="val 50000"/>
              <a:gd name="adj2" fmla="val 31865"/>
            </a:avLst>
          </a:prstGeom>
          <a:solidFill>
            <a:srgbClr val="00FFFF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444625" y="4191000"/>
            <a:ext cx="2170113" cy="485775"/>
          </a:xfrm>
          <a:prstGeom prst="rect">
            <a:avLst/>
          </a:prstGeom>
          <a:solidFill>
            <a:srgbClr val="006600"/>
          </a:solidFill>
          <a:ln w="28575">
            <a:solidFill>
              <a:srgbClr val="FFFF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发送控制电路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055813" y="4816475"/>
            <a:ext cx="958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hlink"/>
                </a:solidFill>
                <a:ea typeface="宋体" pitchFamily="2" charset="-122"/>
              </a:rPr>
              <a:t>8251</a:t>
            </a:r>
          </a:p>
        </p:txBody>
      </p:sp>
      <p:grpSp>
        <p:nvGrpSpPr>
          <p:cNvPr id="79887" name="Group 15"/>
          <p:cNvGrpSpPr/>
          <p:nvPr/>
        </p:nvGrpSpPr>
        <p:grpSpPr bwMode="auto">
          <a:xfrm>
            <a:off x="5913438" y="3517900"/>
            <a:ext cx="2732087" cy="279400"/>
            <a:chOff x="84" y="2345"/>
            <a:chExt cx="4137" cy="427"/>
          </a:xfrm>
        </p:grpSpPr>
        <p:grpSp>
          <p:nvGrpSpPr>
            <p:cNvPr id="79888" name="Group 16"/>
            <p:cNvGrpSpPr/>
            <p:nvPr/>
          </p:nvGrpSpPr>
          <p:grpSpPr bwMode="auto">
            <a:xfrm>
              <a:off x="84" y="2346"/>
              <a:ext cx="1351" cy="426"/>
              <a:chOff x="760" y="3278"/>
              <a:chExt cx="1351" cy="426"/>
            </a:xfrm>
          </p:grpSpPr>
          <p:sp>
            <p:nvSpPr>
              <p:cNvPr id="79889" name="Rectangle 17"/>
              <p:cNvSpPr>
                <a:spLocks noChangeArrowheads="1"/>
              </p:cNvSpPr>
              <p:nvPr/>
            </p:nvSpPr>
            <p:spPr bwMode="auto">
              <a:xfrm>
                <a:off x="1344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0" name="Rectangle 18"/>
              <p:cNvSpPr>
                <a:spLocks noChangeArrowheads="1"/>
              </p:cNvSpPr>
              <p:nvPr/>
            </p:nvSpPr>
            <p:spPr bwMode="auto">
              <a:xfrm>
                <a:off x="1727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1" name="Freeform 19"/>
              <p:cNvSpPr/>
              <p:nvPr/>
            </p:nvSpPr>
            <p:spPr bwMode="auto">
              <a:xfrm>
                <a:off x="760" y="3278"/>
                <a:ext cx="590" cy="4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425"/>
                  </a:cxn>
                  <a:cxn ang="0">
                    <a:pos x="590" y="425"/>
                  </a:cxn>
                </a:cxnLst>
                <a:rect l="0" t="0" r="r" b="b"/>
                <a:pathLst>
                  <a:path w="590" h="425">
                    <a:moveTo>
                      <a:pt x="0" y="0"/>
                    </a:moveTo>
                    <a:lnTo>
                      <a:pt x="206" y="0"/>
                    </a:lnTo>
                    <a:lnTo>
                      <a:pt x="206" y="425"/>
                    </a:lnTo>
                    <a:lnTo>
                      <a:pt x="590" y="425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9892" name="Group 20"/>
            <p:cNvGrpSpPr/>
            <p:nvPr/>
          </p:nvGrpSpPr>
          <p:grpSpPr bwMode="auto">
            <a:xfrm>
              <a:off x="2424" y="2346"/>
              <a:ext cx="1797" cy="426"/>
              <a:chOff x="2358" y="3278"/>
              <a:chExt cx="1797" cy="426"/>
            </a:xfrm>
          </p:grpSpPr>
          <p:sp>
            <p:nvSpPr>
              <p:cNvPr id="79893" name="Rectangle 21"/>
              <p:cNvSpPr>
                <a:spLocks noChangeArrowheads="1"/>
              </p:cNvSpPr>
              <p:nvPr/>
            </p:nvSpPr>
            <p:spPr bwMode="auto">
              <a:xfrm>
                <a:off x="2743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4" name="Line 22"/>
              <p:cNvSpPr>
                <a:spLocks noChangeShapeType="1"/>
              </p:cNvSpPr>
              <p:nvPr/>
            </p:nvSpPr>
            <p:spPr bwMode="auto">
              <a:xfrm>
                <a:off x="3127" y="3278"/>
                <a:ext cx="102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5" name="Rectangle 23"/>
              <p:cNvSpPr>
                <a:spLocks noChangeArrowheads="1"/>
              </p:cNvSpPr>
              <p:nvPr/>
            </p:nvSpPr>
            <p:spPr bwMode="auto">
              <a:xfrm>
                <a:off x="2358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</p:grp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1441" y="2345"/>
              <a:ext cx="9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1440" y="2770"/>
              <a:ext cx="9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4572000" y="4365625"/>
            <a:ext cx="3506788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bg1"/>
                </a:solidFill>
                <a:ea typeface="宋体" pitchFamily="2" charset="-122"/>
              </a:rPr>
              <a:t>加入起始位、校验位、停止位</a:t>
            </a:r>
          </a:p>
        </p:txBody>
      </p:sp>
      <p:grpSp>
        <p:nvGrpSpPr>
          <p:cNvPr id="79910" name="Group 38"/>
          <p:cNvGrpSpPr/>
          <p:nvPr/>
        </p:nvGrpSpPr>
        <p:grpSpPr bwMode="auto">
          <a:xfrm>
            <a:off x="2500313" y="2568575"/>
            <a:ext cx="4225925" cy="1768475"/>
            <a:chOff x="1575" y="1618"/>
            <a:chExt cx="2662" cy="1114"/>
          </a:xfrm>
        </p:grpSpPr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 flipV="1">
              <a:off x="1575" y="2424"/>
              <a:ext cx="0" cy="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 rot="5400000" flipV="1">
              <a:off x="2733" y="1974"/>
              <a:ext cx="0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2990" y="2134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hlink"/>
                  </a:solidFill>
                  <a:ea typeface="宋体" pitchFamily="2" charset="-122"/>
                </a:rPr>
                <a:t>TxD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H="1" flipV="1">
              <a:off x="1646" y="2441"/>
              <a:ext cx="1234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3477" y="1618"/>
              <a:ext cx="760" cy="25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串行数据</a:t>
              </a:r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 flipH="1">
              <a:off x="2812" y="1812"/>
              <a:ext cx="630" cy="3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11" name="Group 39"/>
          <p:cNvGrpSpPr/>
          <p:nvPr/>
        </p:nvGrpSpPr>
        <p:grpSpPr bwMode="auto">
          <a:xfrm>
            <a:off x="2347913" y="1520825"/>
            <a:ext cx="4360862" cy="982663"/>
            <a:chOff x="1479" y="958"/>
            <a:chExt cx="2747" cy="619"/>
          </a:xfrm>
        </p:grpSpPr>
        <p:grpSp>
          <p:nvGrpSpPr>
            <p:cNvPr id="79909" name="Group 37"/>
            <p:cNvGrpSpPr/>
            <p:nvPr/>
          </p:nvGrpSpPr>
          <p:grpSpPr bwMode="auto">
            <a:xfrm>
              <a:off x="1479" y="958"/>
              <a:ext cx="2747" cy="584"/>
              <a:chOff x="1479" y="958"/>
              <a:chExt cx="2747" cy="584"/>
            </a:xfrm>
          </p:grpSpPr>
          <p:sp>
            <p:nvSpPr>
              <p:cNvPr id="79879" name="AutoShape 7"/>
              <p:cNvSpPr>
                <a:spLocks noChangeArrowheads="1"/>
              </p:cNvSpPr>
              <p:nvPr/>
            </p:nvSpPr>
            <p:spPr bwMode="auto">
              <a:xfrm>
                <a:off x="1479" y="1296"/>
                <a:ext cx="193" cy="246"/>
              </a:xfrm>
              <a:prstGeom prst="downArrow">
                <a:avLst>
                  <a:gd name="adj1" fmla="val 50000"/>
                  <a:gd name="adj2" fmla="val 31865"/>
                </a:avLst>
              </a:prstGeom>
              <a:solidFill>
                <a:srgbClr val="00FFFF"/>
              </a:solidFill>
              <a:ln w="9525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8" name="Text Box 26"/>
              <p:cNvSpPr txBox="1">
                <a:spLocks noChangeArrowheads="1"/>
              </p:cNvSpPr>
              <p:nvPr/>
            </p:nvSpPr>
            <p:spPr bwMode="auto">
              <a:xfrm>
                <a:off x="3466" y="958"/>
                <a:ext cx="760" cy="25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>
                    <a:solidFill>
                      <a:schemeClr val="bg1"/>
                    </a:solidFill>
                    <a:ea typeface="宋体" pitchFamily="2" charset="-122"/>
                  </a:rPr>
                  <a:t>并行数据</a:t>
                </a:r>
              </a:p>
            </p:txBody>
          </p:sp>
          <p:sp>
            <p:nvSpPr>
              <p:cNvPr id="79899" name="Line 27"/>
              <p:cNvSpPr>
                <a:spLocks noChangeShapeType="1"/>
              </p:cNvSpPr>
              <p:nvPr/>
            </p:nvSpPr>
            <p:spPr bwMode="auto">
              <a:xfrm flipH="1">
                <a:off x="1663" y="1078"/>
                <a:ext cx="1771" cy="3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9904" name="AutoShape 32"/>
            <p:cNvSpPr>
              <a:spLocks noChangeArrowheads="1"/>
            </p:cNvSpPr>
            <p:nvPr/>
          </p:nvSpPr>
          <p:spPr bwMode="auto">
            <a:xfrm>
              <a:off x="3765" y="1234"/>
              <a:ext cx="165" cy="343"/>
            </a:xfrm>
            <a:prstGeom prst="downArrow">
              <a:avLst>
                <a:gd name="adj1" fmla="val 50000"/>
                <a:gd name="adj2" fmla="val 5197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rgbClr val="FF33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1038225" y="5541963"/>
            <a:ext cx="6480175" cy="5588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双缓冲寄存器结构，保证数据的连续发送</a:t>
            </a:r>
          </a:p>
          <a:p>
            <a:pPr marL="342900" indent="-342900">
              <a:spcBef>
                <a:spcPct val="10000"/>
              </a:spcBef>
              <a:buClrTx/>
              <a:buSzTx/>
              <a:buFontTx/>
              <a:buNone/>
            </a:pPr>
            <a:endParaRPr lang="en-US" altLang="zh-CN" sz="2400" dirty="0">
              <a:latin typeface="Arial" charset="0"/>
              <a:ea typeface="宋体" pitchFamily="2" charset="-122"/>
            </a:endParaRPr>
          </a:p>
        </p:txBody>
      </p:sp>
      <p:sp>
        <p:nvSpPr>
          <p:cNvPr id="79907" name="AutoShape 35"/>
          <p:cNvSpPr>
            <a:spLocks noChangeArrowheads="1"/>
          </p:cNvSpPr>
          <p:nvPr/>
        </p:nvSpPr>
        <p:spPr bwMode="auto">
          <a:xfrm>
            <a:off x="2786063" y="0"/>
            <a:ext cx="5472112" cy="1363663"/>
          </a:xfrm>
          <a:prstGeom prst="wedgeRoundRectCallout">
            <a:avLst>
              <a:gd name="adj1" fmla="val -53046"/>
              <a:gd name="adj2" fmla="val 62574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/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 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当程序置允许发送位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TxEN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为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，并且由外设发来的对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CPU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请求发送信号的响应信号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CTS #(clear to send)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有效后，便开始发送过程 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19446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从功能上看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1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nimBg="1"/>
      <p:bldP spid="799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71546"/>
            <a:ext cx="8229600" cy="51450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B.</a:t>
            </a:r>
            <a:r>
              <a:rPr lang="zh-CN" altLang="en-US" dirty="0"/>
              <a:t>接收，分两步。①确定起始位②采样装配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66898" y="1597312"/>
            <a:ext cx="8229600" cy="4572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异步通信字符格式</a:t>
            </a:r>
          </a:p>
        </p:txBody>
      </p:sp>
      <p:grpSp>
        <p:nvGrpSpPr>
          <p:cNvPr id="66594" name="Group 34"/>
          <p:cNvGrpSpPr/>
          <p:nvPr/>
        </p:nvGrpSpPr>
        <p:grpSpPr bwMode="auto">
          <a:xfrm>
            <a:off x="3200400" y="3067050"/>
            <a:ext cx="3124200" cy="779463"/>
            <a:chOff x="2016" y="1776"/>
            <a:chExt cx="1968" cy="491"/>
          </a:xfrm>
        </p:grpSpPr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2016" y="1824"/>
              <a:ext cx="0" cy="336"/>
            </a:xfrm>
            <a:prstGeom prst="line">
              <a:avLst/>
            </a:prstGeom>
            <a:noFill/>
            <a:ln w="571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3984" y="1872"/>
              <a:ext cx="0" cy="336"/>
            </a:xfrm>
            <a:prstGeom prst="line">
              <a:avLst/>
            </a:prstGeom>
            <a:noFill/>
            <a:ln w="571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7" name="Line 37"/>
            <p:cNvSpPr>
              <a:spLocks noChangeShapeType="1"/>
            </p:cNvSpPr>
            <p:nvPr/>
          </p:nvSpPr>
          <p:spPr bwMode="auto">
            <a:xfrm>
              <a:off x="3456" y="2064"/>
              <a:ext cx="528" cy="0"/>
            </a:xfrm>
            <a:prstGeom prst="line">
              <a:avLst/>
            </a:prstGeom>
            <a:noFill/>
            <a:ln w="57150">
              <a:noFill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8" name="Line 38"/>
            <p:cNvSpPr>
              <a:spLocks noChangeShapeType="1"/>
            </p:cNvSpPr>
            <p:nvPr/>
          </p:nvSpPr>
          <p:spPr bwMode="auto">
            <a:xfrm flipH="1">
              <a:off x="2016" y="2064"/>
              <a:ext cx="336" cy="0"/>
            </a:xfrm>
            <a:prstGeom prst="line">
              <a:avLst/>
            </a:prstGeom>
            <a:noFill/>
            <a:ln w="57150">
              <a:noFill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2400" y="1776"/>
              <a:ext cx="1200" cy="491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数据长度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66604" name="AutoShape 44"/>
          <p:cNvSpPr>
            <a:spLocks noChangeArrowheads="1"/>
          </p:cNvSpPr>
          <p:nvPr/>
        </p:nvSpPr>
        <p:spPr bwMode="auto">
          <a:xfrm>
            <a:off x="468313" y="4005263"/>
            <a:ext cx="2808287" cy="1944687"/>
          </a:xfrm>
          <a:prstGeom prst="wedgeRectCallout">
            <a:avLst>
              <a:gd name="adj1" fmla="val 28972"/>
              <a:gd name="adj2" fmla="val -129264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检测到起始位的前沿时钟，接收控制电路中的计算器开始计数（计算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的数目）</a:t>
            </a:r>
          </a:p>
        </p:txBody>
      </p:sp>
      <p:sp>
        <p:nvSpPr>
          <p:cNvPr id="66605" name="AutoShape 45"/>
          <p:cNvSpPr>
            <a:spLocks noChangeArrowheads="1"/>
          </p:cNvSpPr>
          <p:nvPr/>
        </p:nvSpPr>
        <p:spPr bwMode="auto">
          <a:xfrm>
            <a:off x="3348038" y="4005263"/>
            <a:ext cx="2952750" cy="1944687"/>
          </a:xfrm>
          <a:prstGeom prst="wedgeRectCallout">
            <a:avLst>
              <a:gd name="adj1" fmla="val -65699"/>
              <a:gd name="adj2" fmla="val -12640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当计数到半个数位传输时间时，再次检测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D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如仍为低电平，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则确定测试到起始位</a:t>
            </a:r>
          </a:p>
        </p:txBody>
      </p:sp>
      <p:grpSp>
        <p:nvGrpSpPr>
          <p:cNvPr id="66607" name="Group 47"/>
          <p:cNvGrpSpPr/>
          <p:nvPr/>
        </p:nvGrpSpPr>
        <p:grpSpPr bwMode="auto">
          <a:xfrm>
            <a:off x="755650" y="1989138"/>
            <a:ext cx="7473950" cy="1670050"/>
            <a:chOff x="476" y="1253"/>
            <a:chExt cx="4708" cy="1052"/>
          </a:xfrm>
        </p:grpSpPr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1429" y="1344"/>
              <a:ext cx="25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7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240"/>
            </a:xfrm>
            <a:prstGeom prst="line">
              <a:avLst/>
            </a:prstGeom>
            <a:noFill/>
            <a:ln w="57150">
              <a:solidFill>
                <a:srgbClr val="99FF33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1680" y="1584"/>
              <a:ext cx="288" cy="0"/>
            </a:xfrm>
            <a:prstGeom prst="line">
              <a:avLst/>
            </a:prstGeom>
            <a:noFill/>
            <a:ln w="57150">
              <a:solidFill>
                <a:srgbClr val="99FF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 flipV="1">
              <a:off x="1968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>
              <a:off x="1968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2256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256" y="15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3120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3408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3408" y="15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3696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2544" y="1584"/>
              <a:ext cx="288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 flipV="1">
              <a:off x="2832" y="1344"/>
              <a:ext cx="288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3696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Line 21"/>
            <p:cNvSpPr>
              <a:spLocks noChangeShapeType="1"/>
            </p:cNvSpPr>
            <p:nvPr/>
          </p:nvSpPr>
          <p:spPr bwMode="auto">
            <a:xfrm>
              <a:off x="3984" y="1344"/>
              <a:ext cx="0" cy="24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>
              <a:off x="3984" y="1584"/>
              <a:ext cx="288" cy="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flipV="1">
              <a:off x="4272" y="1344"/>
              <a:ext cx="0" cy="24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>
              <a:off x="1392" y="1296"/>
              <a:ext cx="0" cy="9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1066" y="1344"/>
              <a:ext cx="3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>
              <a:off x="2544" y="1536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>
              <a:off x="3120" y="1296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920" y="1680"/>
              <a:ext cx="2112" cy="231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D0   D1   D2    D3   D4   D5   D6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3984" y="1680"/>
              <a:ext cx="288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1728" y="1680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4272" y="1344"/>
              <a:ext cx="91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4560" y="1296"/>
              <a:ext cx="0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4320" y="1679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66600" name="Text Box 40"/>
            <p:cNvSpPr txBox="1">
              <a:spLocks noChangeArrowheads="1"/>
            </p:cNvSpPr>
            <p:nvPr/>
          </p:nvSpPr>
          <p:spPr bwMode="auto">
            <a:xfrm>
              <a:off x="1248" y="1728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>
              <a:off x="4848" y="1296"/>
              <a:ext cx="0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2" name="Text Box 42"/>
            <p:cNvSpPr txBox="1">
              <a:spLocks noChangeArrowheads="1"/>
            </p:cNvSpPr>
            <p:nvPr/>
          </p:nvSpPr>
          <p:spPr bwMode="auto">
            <a:xfrm>
              <a:off x="4896" y="1680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66603" name="Line 43"/>
            <p:cNvSpPr>
              <a:spLocks noChangeShapeType="1"/>
            </p:cNvSpPr>
            <p:nvPr/>
          </p:nvSpPr>
          <p:spPr bwMode="auto">
            <a:xfrm>
              <a:off x="1429" y="1298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476" y="1253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CC0066"/>
                  </a:solidFill>
                  <a:latin typeface="Arial" charset="0"/>
                  <a:ea typeface="宋体" pitchFamily="2" charset="-122"/>
                </a:rPr>
                <a:t>RXD</a:t>
              </a:r>
            </a:p>
          </p:txBody>
        </p:sp>
      </p:grpSp>
      <p:sp>
        <p:nvSpPr>
          <p:cNvPr id="66608" name="AutoShape 48"/>
          <p:cNvSpPr>
            <a:spLocks noChangeArrowheads="1"/>
          </p:cNvSpPr>
          <p:nvPr/>
        </p:nvSpPr>
        <p:spPr bwMode="auto">
          <a:xfrm>
            <a:off x="6443663" y="4005263"/>
            <a:ext cx="2449512" cy="1944687"/>
          </a:xfrm>
          <a:prstGeom prst="wedgeRectCallout">
            <a:avLst>
              <a:gd name="adj1" fmla="val -84801"/>
              <a:gd name="adj2" fmla="val -127796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对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18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D</a:t>
            </a: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采样一次，接收一个数据位，然后串变并，同时进行校验，去停止位，将并行数据放入数据输入寄存器，同时发出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18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RDY</a:t>
            </a: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信号给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CPU.</a:t>
            </a:r>
          </a:p>
        </p:txBody>
      </p:sp>
      <p:sp>
        <p:nvSpPr>
          <p:cNvPr id="59" name="矩形 58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8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4" grpId="0" animBg="1"/>
      <p:bldP spid="66605" grpId="0" animBg="1"/>
      <p:bldP spid="666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 flipV="1">
            <a:off x="981075" y="2133600"/>
            <a:ext cx="3111500" cy="2684463"/>
          </a:xfrm>
          <a:prstGeom prst="rect">
            <a:avLst/>
          </a:prstGeom>
          <a:solidFill>
            <a:srgbClr val="006600"/>
          </a:solidFill>
          <a:ln w="9525" cap="rnd">
            <a:solidFill>
              <a:schemeClr val="bg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655763" y="1482725"/>
            <a:ext cx="1763712" cy="485775"/>
          </a:xfrm>
          <a:prstGeom prst="rect">
            <a:avLst/>
          </a:prstGeom>
          <a:solidFill>
            <a:srgbClr val="006600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</a:rPr>
              <a:t>CPU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189038" y="2374900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接收缓冲寄存器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1187450" y="3267075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接收移位寄存器</a:t>
            </a:r>
          </a:p>
        </p:txBody>
      </p:sp>
      <p:grpSp>
        <p:nvGrpSpPr>
          <p:cNvPr id="80935" name="Group 39"/>
          <p:cNvGrpSpPr/>
          <p:nvPr/>
        </p:nvGrpSpPr>
        <p:grpSpPr bwMode="auto">
          <a:xfrm>
            <a:off x="2384425" y="1511300"/>
            <a:ext cx="4327525" cy="973138"/>
            <a:chOff x="1502" y="952"/>
            <a:chExt cx="2726" cy="613"/>
          </a:xfrm>
        </p:grpSpPr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3466" y="952"/>
              <a:ext cx="762" cy="25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并行数据</a:t>
              </a:r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 flipH="1">
              <a:off x="1741" y="1078"/>
              <a:ext cx="1715" cy="2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 flipV="1">
              <a:off x="3771" y="1222"/>
              <a:ext cx="165" cy="343"/>
            </a:xfrm>
            <a:prstGeom prst="downArrow">
              <a:avLst>
                <a:gd name="adj1" fmla="val 50000"/>
                <a:gd name="adj2" fmla="val 5197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AutoShape 14"/>
            <p:cNvSpPr>
              <a:spLocks noChangeArrowheads="1"/>
            </p:cNvSpPr>
            <p:nvPr/>
          </p:nvSpPr>
          <p:spPr bwMode="auto">
            <a:xfrm flipV="1">
              <a:off x="1502" y="1249"/>
              <a:ext cx="193" cy="246"/>
            </a:xfrm>
            <a:prstGeom prst="downArrow">
              <a:avLst>
                <a:gd name="adj1" fmla="val 50000"/>
                <a:gd name="adj2" fmla="val 31865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12" name="AutoShape 16"/>
          <p:cNvSpPr>
            <a:spLocks noChangeArrowheads="1"/>
          </p:cNvSpPr>
          <p:nvPr/>
        </p:nvSpPr>
        <p:spPr bwMode="auto">
          <a:xfrm flipV="1">
            <a:off x="2384425" y="2874963"/>
            <a:ext cx="306388" cy="390525"/>
          </a:xfrm>
          <a:prstGeom prst="downArrow">
            <a:avLst>
              <a:gd name="adj1" fmla="val 50000"/>
              <a:gd name="adj2" fmla="val 31865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497013" y="4094163"/>
            <a:ext cx="2097087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接收控制电路</a:t>
            </a:r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V="1">
            <a:off x="2536825" y="3722688"/>
            <a:ext cx="0" cy="34766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119313" y="4765675"/>
            <a:ext cx="958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hlink"/>
                </a:solidFill>
                <a:ea typeface="宋体" pitchFamily="2" charset="-122"/>
              </a:rPr>
              <a:t>8251</a:t>
            </a:r>
          </a:p>
        </p:txBody>
      </p:sp>
      <p:grpSp>
        <p:nvGrpSpPr>
          <p:cNvPr id="80933" name="Group 37"/>
          <p:cNvGrpSpPr/>
          <p:nvPr/>
        </p:nvGrpSpPr>
        <p:grpSpPr bwMode="auto">
          <a:xfrm>
            <a:off x="2613025" y="2559050"/>
            <a:ext cx="5691188" cy="2468563"/>
            <a:chOff x="1646" y="1612"/>
            <a:chExt cx="3585" cy="1555"/>
          </a:xfrm>
        </p:grpSpPr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3075" y="2721"/>
              <a:ext cx="2156" cy="44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检测接收错误，删除起始位</a:t>
              </a:r>
              <a:r>
                <a:rPr kumimoji="1"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、校验位</a:t>
              </a: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、停止位</a:t>
              </a:r>
            </a:p>
          </p:txBody>
        </p:sp>
        <p:grpSp>
          <p:nvGrpSpPr>
            <p:cNvPr id="80932" name="Group 36"/>
            <p:cNvGrpSpPr/>
            <p:nvPr/>
          </p:nvGrpSpPr>
          <p:grpSpPr bwMode="auto">
            <a:xfrm>
              <a:off x="1646" y="1612"/>
              <a:ext cx="2591" cy="1175"/>
              <a:chOff x="1646" y="1612"/>
              <a:chExt cx="2591" cy="1175"/>
            </a:xfrm>
          </p:grpSpPr>
          <p:sp>
            <p:nvSpPr>
              <p:cNvPr id="80904" name="Line 8"/>
              <p:cNvSpPr>
                <a:spLocks noChangeShapeType="1"/>
              </p:cNvSpPr>
              <p:nvPr/>
            </p:nvSpPr>
            <p:spPr bwMode="auto">
              <a:xfrm flipH="1" flipV="1">
                <a:off x="1646" y="2435"/>
                <a:ext cx="1365" cy="3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0931" name="Group 35"/>
              <p:cNvGrpSpPr/>
              <p:nvPr/>
            </p:nvGrpSpPr>
            <p:grpSpPr bwMode="auto">
              <a:xfrm>
                <a:off x="2475" y="1612"/>
                <a:ext cx="1762" cy="749"/>
                <a:chOff x="2475" y="1612"/>
                <a:chExt cx="1762" cy="749"/>
              </a:xfrm>
            </p:grpSpPr>
            <p:sp>
              <p:nvSpPr>
                <p:cNvPr id="8090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471" y="1612"/>
                  <a:ext cx="766" cy="25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rgbClr val="0000FF"/>
                  </a:solidFill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b="1" dirty="0">
                      <a:solidFill>
                        <a:schemeClr val="bg1"/>
                      </a:solidFill>
                      <a:ea typeface="宋体" pitchFamily="2" charset="-122"/>
                    </a:rPr>
                    <a:t>串行数据</a:t>
                  </a:r>
                </a:p>
              </p:txBody>
            </p:sp>
            <p:sp>
              <p:nvSpPr>
                <p:cNvPr id="8090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812" y="1801"/>
                  <a:ext cx="635" cy="34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916" name="Line 20"/>
                <p:cNvSpPr>
                  <a:spLocks noChangeShapeType="1"/>
                </p:cNvSpPr>
                <p:nvPr/>
              </p:nvSpPr>
              <p:spPr bwMode="auto">
                <a:xfrm rot="-5400000" flipH="1" flipV="1">
                  <a:off x="2770" y="1913"/>
                  <a:ext cx="0" cy="58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9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09" y="2073"/>
                  <a:ext cx="5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hlink"/>
                      </a:solidFill>
                      <a:ea typeface="宋体" pitchFamily="2" charset="-122"/>
                    </a:rPr>
                    <a:t>RxD</a:t>
                  </a:r>
                </a:p>
              </p:txBody>
            </p:sp>
          </p:grpSp>
        </p:grpSp>
      </p:grpSp>
      <p:grpSp>
        <p:nvGrpSpPr>
          <p:cNvPr id="80918" name="Group 22"/>
          <p:cNvGrpSpPr/>
          <p:nvPr/>
        </p:nvGrpSpPr>
        <p:grpSpPr bwMode="auto">
          <a:xfrm>
            <a:off x="5807075" y="3506788"/>
            <a:ext cx="892175" cy="279400"/>
            <a:chOff x="760" y="3278"/>
            <a:chExt cx="1351" cy="426"/>
          </a:xfrm>
        </p:grpSpPr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1344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1727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 dirty="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1" name="Freeform 25"/>
            <p:cNvSpPr/>
            <p:nvPr/>
          </p:nvSpPr>
          <p:spPr bwMode="auto">
            <a:xfrm>
              <a:off x="760" y="3278"/>
              <a:ext cx="590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" y="0"/>
                </a:cxn>
                <a:cxn ang="0">
                  <a:pos x="206" y="425"/>
                </a:cxn>
                <a:cxn ang="0">
                  <a:pos x="590" y="425"/>
                </a:cxn>
              </a:cxnLst>
              <a:rect l="0" t="0" r="r" b="b"/>
              <a:pathLst>
                <a:path w="590" h="425">
                  <a:moveTo>
                    <a:pt x="0" y="0"/>
                  </a:moveTo>
                  <a:lnTo>
                    <a:pt x="206" y="0"/>
                  </a:lnTo>
                  <a:lnTo>
                    <a:pt x="206" y="425"/>
                  </a:lnTo>
                  <a:lnTo>
                    <a:pt x="590" y="42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0922" name="Group 26"/>
          <p:cNvGrpSpPr/>
          <p:nvPr/>
        </p:nvGrpSpPr>
        <p:grpSpPr bwMode="auto">
          <a:xfrm>
            <a:off x="7351713" y="3506788"/>
            <a:ext cx="1187450" cy="279400"/>
            <a:chOff x="2358" y="3278"/>
            <a:chExt cx="1797" cy="426"/>
          </a:xfrm>
        </p:grpSpPr>
        <p:sp>
          <p:nvSpPr>
            <p:cNvPr id="80923" name="Rectangle 27"/>
            <p:cNvSpPr>
              <a:spLocks noChangeArrowheads="1"/>
            </p:cNvSpPr>
            <p:nvPr/>
          </p:nvSpPr>
          <p:spPr bwMode="auto">
            <a:xfrm>
              <a:off x="2743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3127" y="3278"/>
              <a:ext cx="10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2358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 dirty="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</p:grp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6704013" y="3506788"/>
            <a:ext cx="6524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6702425" y="3784600"/>
            <a:ext cx="6524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1197369" y="5459413"/>
            <a:ext cx="6137275" cy="466725"/>
          </a:xfrm>
          <a:prstGeom prst="rect">
            <a:avLst/>
          </a:prstGeom>
          <a:solidFill>
            <a:srgbClr val="006600"/>
          </a:solidFill>
          <a:ln w="952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双缓冲寄存器结构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保证数据的连续接收</a:t>
            </a:r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1634454" y="1007269"/>
            <a:ext cx="27368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从功能上看</a:t>
            </a:r>
          </a:p>
        </p:txBody>
      </p:sp>
      <p:sp>
        <p:nvSpPr>
          <p:cNvPr id="49" name="矩形 48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5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208" y="105273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）同步</a:t>
            </a:r>
          </a:p>
          <a:p>
            <a:pPr>
              <a:buFontTx/>
              <a:buNone/>
            </a:pPr>
            <a:r>
              <a:rPr lang="en-US" altLang="zh-CN" dirty="0"/>
              <a:t>A.</a:t>
            </a:r>
            <a:r>
              <a:rPr lang="zh-CN" altLang="en-US" dirty="0"/>
              <a:t>发送： </a:t>
            </a:r>
            <a:r>
              <a:rPr lang="zh-CN" altLang="en-US" b="1" dirty="0">
                <a:solidFill>
                  <a:srgbClr val="CC0066"/>
                </a:solidFill>
              </a:rPr>
              <a:t>①</a:t>
            </a:r>
            <a:r>
              <a:rPr lang="zh-CN" altLang="en-US" b="1" dirty="0"/>
              <a:t>当程序预置控制寄存器</a:t>
            </a:r>
            <a:r>
              <a:rPr lang="en-US" altLang="zh-CN" b="1" dirty="0"/>
              <a:t>TXEN</a:t>
            </a:r>
            <a:r>
              <a:rPr lang="zh-CN" altLang="en-US" b="1" dirty="0"/>
              <a:t>位</a:t>
            </a:r>
            <a:r>
              <a:rPr lang="en-US" altLang="zh-CN" b="1" dirty="0"/>
              <a:t>=1 (transmitter  enable)</a:t>
            </a:r>
            <a:r>
              <a:rPr lang="zh-CN" altLang="en-US" b="1" dirty="0"/>
              <a:t>和外设向</a:t>
            </a:r>
            <a:r>
              <a:rPr lang="en-US" altLang="zh-CN" b="1" dirty="0"/>
              <a:t>8251</a:t>
            </a:r>
            <a:r>
              <a:rPr lang="zh-CN" altLang="en-US" b="1" dirty="0"/>
              <a:t>发送</a:t>
            </a:r>
            <a:r>
              <a:rPr lang="zh-CN" altLang="en-US" b="1" dirty="0">
                <a:solidFill>
                  <a:srgbClr val="0000FF"/>
                </a:solidFill>
              </a:rPr>
              <a:t>清除请求发送</a:t>
            </a:r>
            <a:r>
              <a:rPr lang="en-US" altLang="zh-CN" b="1" dirty="0">
                <a:solidFill>
                  <a:srgbClr val="0000FF"/>
                </a:solidFill>
              </a:rPr>
              <a:t>CTS#</a:t>
            </a:r>
            <a:r>
              <a:rPr lang="zh-CN" altLang="en-US" b="1" dirty="0"/>
              <a:t>（</a:t>
            </a:r>
            <a:r>
              <a:rPr lang="en-US" altLang="zh-CN" b="1" dirty="0"/>
              <a:t>clear to send</a:t>
            </a:r>
            <a:r>
              <a:rPr lang="zh-CN" altLang="en-US" b="1" dirty="0"/>
              <a:t>，它是</a:t>
            </a:r>
            <a:r>
              <a:rPr lang="zh-CN" altLang="en-US" b="1" dirty="0">
                <a:solidFill>
                  <a:srgbClr val="0000FF"/>
                </a:solidFill>
              </a:rPr>
              <a:t>请求发送信号</a:t>
            </a:r>
            <a:r>
              <a:rPr lang="en-US" altLang="zh-CN" b="1" dirty="0">
                <a:solidFill>
                  <a:srgbClr val="0000FF"/>
                </a:solidFill>
              </a:rPr>
              <a:t>RTS#</a:t>
            </a:r>
            <a:r>
              <a:rPr lang="zh-CN" altLang="en-US" b="1" dirty="0"/>
              <a:t>的应答信号）有效时，便开始发送。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CC0066"/>
                </a:solidFill>
              </a:rPr>
              <a:t>②</a:t>
            </a:r>
            <a:r>
              <a:rPr lang="zh-CN" altLang="en-US" b="1" dirty="0"/>
              <a:t>在发送时，发送器按照编程要求加上</a:t>
            </a:r>
            <a:r>
              <a:rPr lang="en-US" altLang="zh-CN" b="1" dirty="0"/>
              <a:t>1</a:t>
            </a:r>
            <a:r>
              <a:rPr lang="zh-CN" altLang="en-US" b="1" dirty="0"/>
              <a:t>个或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个同步字符，数据根据要求决定是否加上奇偶校验位。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注意：在发送数据时，如果</a:t>
            </a:r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来不及把新的数据给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， 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的发送器会自动插入同步字符，满足数据之间不允许有空隙。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12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292207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800000"/>
                </a:solidFill>
                <a:latin typeface="Times New Roman" pitchFamily="18" charset="0"/>
              </a:rPr>
              <a:t>6.1.1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itchFamily="18" charset="0"/>
              </a:rPr>
              <a:t>串行</a:t>
            </a:r>
            <a:r>
              <a:rPr lang="zh-CN" altLang="en-US" sz="2800" dirty="0">
                <a:solidFill>
                  <a:srgbClr val="800000"/>
                </a:solidFill>
                <a:latin typeface="Times New Roman" pitchFamily="18" charset="0"/>
              </a:rPr>
              <a:t>通信涉及的几个问题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28596" y="1857364"/>
            <a:ext cx="8301070" cy="1285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串行通信：数据是一位一位进行传输的，在传输过程中，每一位数据占据一个固定的时间长度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EA1-2227-43D9-8A29-535451C0EA80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6524170" cy="214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9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362950" cy="5041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B.</a:t>
            </a:r>
            <a:r>
              <a:rPr lang="zh-CN" altLang="en-US" b="1" dirty="0"/>
              <a:t>接收，分两步：</a:t>
            </a:r>
            <a:r>
              <a:rPr lang="zh-CN" altLang="en-US" b="1" dirty="0">
                <a:solidFill>
                  <a:srgbClr val="CC0066"/>
                </a:solidFill>
              </a:rPr>
              <a:t>①检测同步字符</a:t>
            </a:r>
            <a:r>
              <a:rPr lang="zh-CN" altLang="en-US" b="1" dirty="0"/>
              <a:t>，监测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D</a:t>
            </a:r>
            <a:r>
              <a:rPr lang="zh-CN" altLang="en-US" b="1" dirty="0"/>
              <a:t>，来一个数据位，就接下来把它送入移位寄存器移位，然后与同步字符寄存器的内容相比，</a:t>
            </a:r>
            <a:r>
              <a:rPr lang="zh-CN" altLang="en-US" b="1" dirty="0">
                <a:solidFill>
                  <a:srgbClr val="CC0066"/>
                </a:solidFill>
              </a:rPr>
              <a:t>不等接收下一个，重复上述工作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相等，说明找到同步字符，</a:t>
            </a:r>
            <a:r>
              <a:rPr lang="en-US" altLang="zh-CN" b="1" dirty="0">
                <a:solidFill>
                  <a:srgbClr val="0000FF"/>
                </a:solidFill>
              </a:rPr>
              <a:t>SYNDET</a:t>
            </a:r>
            <a:r>
              <a:rPr lang="zh-CN" altLang="en-US" b="1" dirty="0">
                <a:solidFill>
                  <a:srgbClr val="0000FF"/>
                </a:solidFill>
              </a:rPr>
              <a:t>引脚（输出）升高电平</a:t>
            </a:r>
            <a:r>
              <a:rPr lang="zh-CN" altLang="en-US" b="1" dirty="0"/>
              <a:t>，表示同步已经实现。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CC0066"/>
                </a:solidFill>
              </a:rPr>
              <a:t>②接收数据位</a:t>
            </a:r>
            <a:r>
              <a:rPr lang="zh-CN" altLang="en-US" b="1" dirty="0"/>
              <a:t>，然后移位放入输入缓冲寄存器，并在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RDY</a:t>
            </a:r>
            <a:r>
              <a:rPr lang="zh-CN" altLang="en-US" b="1" dirty="0"/>
              <a:t>引脚上发一个信号，表示收到一个字符。这种方法称为</a:t>
            </a:r>
            <a:r>
              <a:rPr lang="zh-CN" altLang="en-US" b="1" dirty="0">
                <a:solidFill>
                  <a:srgbClr val="0000FF"/>
                </a:solidFill>
              </a:rPr>
              <a:t>内同步。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外同步：</a:t>
            </a:r>
            <a:r>
              <a:rPr lang="zh-CN" altLang="en-US" b="1" dirty="0">
                <a:solidFill>
                  <a:srgbClr val="CC0066"/>
                </a:solidFill>
              </a:rPr>
              <a:t>①</a:t>
            </a:r>
            <a:r>
              <a:rPr lang="zh-CN" altLang="en-US" b="1" dirty="0"/>
              <a:t>同步输入端 </a:t>
            </a:r>
            <a:r>
              <a:rPr lang="en-US" altLang="zh-CN" b="1" dirty="0"/>
              <a:t>SYNDET</a:t>
            </a:r>
            <a:r>
              <a:rPr lang="zh-CN" altLang="en-US" b="1" dirty="0"/>
              <a:t>为高电平，维持一个进入接受时钟周期，表示同步已经实现。</a:t>
            </a:r>
            <a:r>
              <a:rPr lang="zh-CN" altLang="en-US" b="1" dirty="0">
                <a:solidFill>
                  <a:srgbClr val="CC0066"/>
                </a:solidFill>
              </a:rPr>
              <a:t>②</a:t>
            </a:r>
            <a:r>
              <a:rPr lang="zh-CN" altLang="en-US" b="1" dirty="0"/>
              <a:t>与上面第二步一样。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388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2" y="260648"/>
            <a:ext cx="8229600" cy="649288"/>
          </a:xfrm>
        </p:spPr>
        <p:txBody>
          <a:bodyPr/>
          <a:lstStyle/>
          <a:p>
            <a:pPr algn="l"/>
            <a:r>
              <a:rPr lang="en-US" altLang="zh-CN" sz="3200" b="1" dirty="0"/>
              <a:t>6.2.3  8251A</a:t>
            </a:r>
            <a:r>
              <a:rPr lang="zh-CN" altLang="en-US" sz="3200" b="1" dirty="0"/>
              <a:t>的对外信号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2" y="1142984"/>
            <a:ext cx="8574088" cy="4648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分</a:t>
            </a:r>
            <a:r>
              <a:rPr lang="en-US" altLang="zh-CN" b="1" dirty="0">
                <a:latin typeface="宋体" pitchFamily="2" charset="-122"/>
              </a:rPr>
              <a:t>8251A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和与外部设备之间</a:t>
            </a:r>
            <a:r>
              <a:rPr lang="zh-CN" altLang="en-US" b="1" dirty="0">
                <a:solidFill>
                  <a:srgbClr val="CC0066"/>
                </a:solidFill>
                <a:latin typeface="宋体" pitchFamily="2" charset="-122"/>
              </a:rPr>
              <a:t>两类</a:t>
            </a:r>
            <a:r>
              <a:rPr lang="zh-CN" altLang="en-US" b="1" dirty="0">
                <a:latin typeface="宋体" pitchFamily="2" charset="-122"/>
              </a:rPr>
              <a:t>连接信号。</a:t>
            </a:r>
            <a:r>
              <a:rPr lang="zh-CN" altLang="en-US" dirty="0"/>
              <a:t> </a:t>
            </a:r>
          </a:p>
          <a:p>
            <a:pPr marL="609600" indent="-609600">
              <a:buFontTx/>
              <a:buNone/>
            </a:pPr>
            <a:r>
              <a:rPr lang="en-US" altLang="zh-CN" b="1" dirty="0"/>
              <a:t>1. 8251A</a:t>
            </a:r>
            <a:r>
              <a:rPr lang="zh-CN" altLang="en-US" b="1" dirty="0"/>
              <a:t>和</a:t>
            </a:r>
            <a:r>
              <a:rPr lang="en-US" altLang="zh-CN" b="1" dirty="0"/>
              <a:t>CPU</a:t>
            </a:r>
            <a:r>
              <a:rPr lang="zh-CN" altLang="en-US" b="1" dirty="0"/>
              <a:t>之间的连接信号</a:t>
            </a:r>
          </a:p>
          <a:p>
            <a:pPr marL="609600" indent="-609600">
              <a:buFontTx/>
              <a:buNone/>
            </a:pPr>
            <a:endParaRPr lang="en-US" altLang="zh-CN" dirty="0"/>
          </a:p>
        </p:txBody>
      </p:sp>
      <p:pic>
        <p:nvPicPr>
          <p:cNvPr id="81924" name="Picture 4" descr="7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308564"/>
            <a:ext cx="6624736" cy="454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0325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875" y="676968"/>
            <a:ext cx="8229600" cy="649288"/>
          </a:xfrm>
        </p:spPr>
        <p:txBody>
          <a:bodyPr/>
          <a:lstStyle/>
          <a:p>
            <a:pPr algn="l"/>
            <a:r>
              <a:rPr lang="zh-CN" altLang="en-US" sz="2800" b="1" dirty="0"/>
              <a:t>连接信号可以分为四类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071" y="1462786"/>
            <a:ext cx="5184775" cy="4786312"/>
          </a:xfrm>
        </p:spPr>
        <p:txBody>
          <a:bodyPr/>
          <a:lstStyle/>
          <a:p>
            <a:pPr marL="990600" lvl="1" indent="-533400"/>
            <a:r>
              <a:rPr lang="zh-CN" altLang="en-US" b="1" dirty="0">
                <a:solidFill>
                  <a:srgbClr val="FF3300"/>
                </a:solidFill>
              </a:rPr>
              <a:t>片选信号</a:t>
            </a:r>
            <a:r>
              <a:rPr lang="zh-CN" altLang="en-US" b="1" dirty="0"/>
              <a:t>    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CS#</a:t>
            </a:r>
            <a:r>
              <a:rPr lang="zh-CN" altLang="en-US" b="1" dirty="0"/>
              <a:t>片选信号，它由</a:t>
            </a:r>
            <a:r>
              <a:rPr lang="en-US" altLang="zh-CN" b="1" dirty="0"/>
              <a:t>CPU</a:t>
            </a:r>
            <a:r>
              <a:rPr lang="zh-CN" altLang="en-US" b="1" dirty="0"/>
              <a:t>的地址信号通过译码后得到。</a:t>
            </a:r>
          </a:p>
          <a:p>
            <a:pPr marL="990600" lvl="1" indent="-533400"/>
            <a:r>
              <a:rPr lang="zh-CN" altLang="en-US" b="1" dirty="0">
                <a:solidFill>
                  <a:srgbClr val="FF3300"/>
                </a:solidFill>
              </a:rPr>
              <a:t>数据信号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-D</a:t>
            </a:r>
            <a:r>
              <a:rPr lang="en-US" altLang="zh-CN" b="1" baseline="-25000" dirty="0"/>
              <a:t>7</a:t>
            </a:r>
            <a:r>
              <a:rPr lang="zh-CN" altLang="en-US" b="1" dirty="0"/>
              <a:t>：</a:t>
            </a:r>
            <a:r>
              <a:rPr lang="en-US" altLang="zh-CN" b="1" dirty="0"/>
              <a:t>8</a:t>
            </a:r>
            <a:r>
              <a:rPr lang="zh-CN" altLang="en-US" b="1" dirty="0"/>
              <a:t>位，三态，双向数据线，与系统的数据总线相连。传输</a:t>
            </a:r>
            <a:r>
              <a:rPr lang="en-US" altLang="zh-CN" b="1" dirty="0"/>
              <a:t>CPU</a:t>
            </a:r>
            <a:r>
              <a:rPr lang="zh-CN" altLang="en-US" b="1" dirty="0"/>
              <a:t>对</a:t>
            </a:r>
            <a:r>
              <a:rPr lang="en-US" altLang="zh-CN" b="1" dirty="0"/>
              <a:t>8251A</a:t>
            </a:r>
            <a:r>
              <a:rPr lang="zh-CN" altLang="en-US" b="1" dirty="0"/>
              <a:t>的编程命令字和</a:t>
            </a:r>
            <a:r>
              <a:rPr lang="en-US" altLang="zh-CN" b="1" dirty="0"/>
              <a:t>8251A</a:t>
            </a:r>
            <a:r>
              <a:rPr lang="zh-CN" altLang="en-US" b="1" dirty="0"/>
              <a:t>送往</a:t>
            </a:r>
            <a:r>
              <a:rPr lang="en-US" altLang="zh-CN" b="1" dirty="0"/>
              <a:t>CPU</a:t>
            </a:r>
            <a:r>
              <a:rPr lang="zh-CN" altLang="en-US" b="1" dirty="0"/>
              <a:t>的状态信息及数据。</a:t>
            </a:r>
          </a:p>
        </p:txBody>
      </p:sp>
      <p:pic>
        <p:nvPicPr>
          <p:cNvPr id="82948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805488" y="1292225"/>
            <a:ext cx="3052762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7707313" y="2960688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6488113" y="2278063"/>
            <a:ext cx="16541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2266-2591-4B55-9653-BBE71317119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82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  <p:bldP spid="82949" grpId="1" animBg="1"/>
      <p:bldP spid="82949" grpId="2" animBg="1"/>
      <p:bldP spid="82950" grpId="0" animBg="1"/>
      <p:bldP spid="8295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97631" y="1326256"/>
            <a:ext cx="5888831" cy="4640262"/>
          </a:xfrm>
        </p:spPr>
        <p:txBody>
          <a:bodyPr/>
          <a:lstStyle/>
          <a:p>
            <a:pPr marL="990600" lvl="1" indent="-533400"/>
            <a:r>
              <a:rPr lang="zh-CN" altLang="en-US" sz="2400" b="1" dirty="0">
                <a:solidFill>
                  <a:srgbClr val="FF3300"/>
                </a:solidFill>
              </a:rPr>
              <a:t>读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写控制信号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RD#</a:t>
            </a:r>
            <a:r>
              <a:rPr lang="zh-CN" altLang="en-US" sz="2400" b="1" dirty="0"/>
              <a:t>：读信号，低电平时， 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当前正在</a:t>
            </a:r>
            <a:r>
              <a:rPr lang="zh-CN" altLang="en-US" sz="2400" b="1" dirty="0">
                <a:solidFill>
                  <a:srgbClr val="FF3300"/>
                </a:solidFill>
              </a:rPr>
              <a:t>从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读取</a:t>
            </a:r>
            <a:r>
              <a:rPr lang="zh-CN" altLang="en-US" sz="2400" b="1" dirty="0">
                <a:solidFill>
                  <a:srgbClr val="FF3300"/>
                </a:solidFill>
              </a:rPr>
              <a:t>数据或者状态信息。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WR#</a:t>
            </a:r>
            <a:r>
              <a:rPr lang="zh-CN" altLang="en-US" sz="2400" b="1" dirty="0"/>
              <a:t>：写信号，低电平时， 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当前正在</a:t>
            </a:r>
            <a:r>
              <a:rPr lang="zh-CN" altLang="en-US" sz="2400" b="1" dirty="0">
                <a:solidFill>
                  <a:srgbClr val="FF3300"/>
                </a:solidFill>
              </a:rPr>
              <a:t>往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写入</a:t>
            </a:r>
            <a:r>
              <a:rPr lang="zh-CN" altLang="en-US" sz="2400" b="1" dirty="0">
                <a:solidFill>
                  <a:srgbClr val="FF3300"/>
                </a:solidFill>
              </a:rPr>
              <a:t>数据或者控制信息。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 </a:t>
            </a:r>
            <a:r>
              <a:rPr lang="en-US" altLang="zh-CN" sz="2400" b="1" dirty="0"/>
              <a:t>C/D# </a:t>
            </a:r>
            <a:r>
              <a:rPr lang="zh-CN" altLang="en-US" sz="2400" b="1" dirty="0"/>
              <a:t>：控制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数据信号，用来</a:t>
            </a:r>
            <a:r>
              <a:rPr lang="zh-CN" altLang="en-US" sz="2400" b="1" dirty="0">
                <a:solidFill>
                  <a:srgbClr val="FF3300"/>
                </a:solidFill>
              </a:rPr>
              <a:t>区分当前读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写的是数据还是控制信息或状态信息。</a:t>
            </a:r>
            <a:r>
              <a:rPr lang="zh-CN" altLang="en-US" sz="2400" b="1" dirty="0"/>
              <a:t>该信号也可看作是</a:t>
            </a:r>
            <a:r>
              <a:rPr lang="en-US" altLang="zh-CN" sz="2400" b="1" dirty="0"/>
              <a:t>8251A</a:t>
            </a:r>
            <a:r>
              <a:rPr lang="zh-CN" altLang="en-US" sz="2400" b="1" dirty="0">
                <a:solidFill>
                  <a:srgbClr val="FF3300"/>
                </a:solidFill>
              </a:rPr>
              <a:t>数据口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控制口的选择信</a:t>
            </a:r>
            <a:r>
              <a:rPr lang="zh-CN" altLang="en-US" sz="2400" dirty="0">
                <a:solidFill>
                  <a:srgbClr val="FF3300"/>
                </a:solidFill>
              </a:rPr>
              <a:t>号</a:t>
            </a:r>
            <a:r>
              <a:rPr lang="zh-CN" altLang="en-US" sz="2400" dirty="0"/>
              <a:t>。</a:t>
            </a:r>
          </a:p>
          <a:p>
            <a:pPr marL="609600" indent="-609600">
              <a:buFontTx/>
              <a:buNone/>
            </a:pPr>
            <a:endParaRPr lang="en-US" altLang="zh-CN" sz="2400" dirty="0"/>
          </a:p>
        </p:txBody>
      </p:sp>
      <p:pic>
        <p:nvPicPr>
          <p:cNvPr id="83972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761038" y="1262063"/>
            <a:ext cx="3121025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6400800" y="3976688"/>
            <a:ext cx="18716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6415088" y="4281488"/>
            <a:ext cx="1800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3975" name="Freeform 7"/>
          <p:cNvSpPr/>
          <p:nvPr/>
        </p:nvSpPr>
        <p:spPr bwMode="auto">
          <a:xfrm>
            <a:off x="6677025" y="3208338"/>
            <a:ext cx="1538288" cy="4921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301"/>
              </a:cxn>
              <a:cxn ang="0">
                <a:pos x="969" y="310"/>
              </a:cxn>
            </a:cxnLst>
            <a:rect l="0" t="0" r="r" b="b"/>
            <a:pathLst>
              <a:path w="969" h="310">
                <a:moveTo>
                  <a:pt x="9" y="0"/>
                </a:moveTo>
                <a:lnTo>
                  <a:pt x="0" y="301"/>
                </a:lnTo>
                <a:lnTo>
                  <a:pt x="969" y="31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681875" y="676968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连接信号可以分为四类</a:t>
            </a:r>
            <a:endParaRPr lang="zh-CN" altLang="en-US" kern="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46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  <p:bldP spid="83973" grpId="1" animBg="1"/>
      <p:bldP spid="83973" grpId="2" animBg="1"/>
      <p:bldP spid="83974" grpId="0" animBg="1"/>
      <p:bldP spid="83974" grpId="1" animBg="1"/>
      <p:bldP spid="83974" grpId="2" animBg="1"/>
      <p:bldP spid="83975" grpId="0" animBg="1"/>
      <p:bldP spid="8397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95425"/>
            <a:ext cx="5294313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收发联络信号</a:t>
            </a:r>
            <a:r>
              <a:rPr lang="zh-CN" altLang="en-US" b="1" dirty="0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• </a:t>
            </a:r>
            <a:r>
              <a:rPr lang="en-US" altLang="zh-CN" b="1" dirty="0" err="1"/>
              <a:t>TxRDY</a:t>
            </a:r>
            <a:r>
              <a:rPr lang="zh-CN" altLang="en-US" b="1" dirty="0"/>
              <a:t>：发送器准备好信号，用来通知</a:t>
            </a:r>
            <a:r>
              <a:rPr lang="en-US" altLang="zh-CN" b="1" dirty="0"/>
              <a:t>CPU</a:t>
            </a:r>
            <a:r>
              <a:rPr lang="zh-CN" altLang="en-US" b="1" dirty="0"/>
              <a:t>，</a:t>
            </a:r>
            <a:r>
              <a:rPr lang="en-US" altLang="zh-CN" b="1" dirty="0"/>
              <a:t>8251A</a:t>
            </a:r>
            <a:r>
              <a:rPr lang="zh-CN" altLang="en-US" b="1" dirty="0"/>
              <a:t>已准备好发送一个字符。</a:t>
            </a:r>
          </a:p>
          <a:p>
            <a:pPr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• </a:t>
            </a:r>
            <a:r>
              <a:rPr lang="en-US" altLang="zh-CN" b="1" dirty="0" err="1"/>
              <a:t>TxE</a:t>
            </a:r>
            <a:r>
              <a:rPr lang="zh-CN" altLang="en-US" b="1" dirty="0"/>
              <a:t>：发送器空信号，</a:t>
            </a:r>
            <a:r>
              <a:rPr lang="en-US" altLang="zh-CN" b="1" dirty="0" err="1"/>
              <a:t>TxE</a:t>
            </a:r>
            <a:r>
              <a:rPr lang="zh-CN" altLang="en-US" b="1" dirty="0"/>
              <a:t>为高电平时有效，用来表示此时</a:t>
            </a:r>
            <a:r>
              <a:rPr lang="en-US" altLang="zh-CN" b="1" dirty="0"/>
              <a:t>8251A</a:t>
            </a:r>
            <a:r>
              <a:rPr lang="zh-CN" altLang="en-US" b="1" dirty="0"/>
              <a:t>发送器中</a:t>
            </a:r>
            <a:r>
              <a:rPr lang="zh-CN" altLang="en-US" b="1" dirty="0">
                <a:solidFill>
                  <a:srgbClr val="FF3300"/>
                </a:solidFill>
              </a:rPr>
              <a:t>并行到串行转换器空，说明一个发送动作已完成。</a:t>
            </a:r>
            <a:r>
              <a:rPr lang="zh-CN" altLang="en-US" b="1" dirty="0">
                <a:solidFill>
                  <a:srgbClr val="0000FF"/>
                </a:solidFill>
              </a:rPr>
              <a:t>同步方式时，</a:t>
            </a:r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来不及向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发送数据时</a:t>
            </a:r>
            <a:r>
              <a:rPr lang="zh-CN" altLang="en-US" b="1" dirty="0">
                <a:solidFill>
                  <a:srgbClr val="FF3300"/>
                </a:solidFill>
              </a:rPr>
              <a:t>，</a:t>
            </a:r>
            <a:r>
              <a:rPr lang="zh-CN" altLang="en-US" b="1" dirty="0"/>
              <a:t>发送器根据</a:t>
            </a:r>
            <a:r>
              <a:rPr lang="en-US" altLang="zh-CN" b="1" dirty="0" err="1"/>
              <a:t>TxE</a:t>
            </a:r>
            <a:r>
              <a:rPr lang="en-US" altLang="zh-CN" b="1" dirty="0"/>
              <a:t>=1</a:t>
            </a:r>
            <a:r>
              <a:rPr lang="zh-CN" altLang="en-US" b="1" dirty="0"/>
              <a:t>，填充同步字符。</a:t>
            </a:r>
            <a:endParaRPr lang="zh-CN" altLang="en-US" dirty="0"/>
          </a:p>
          <a:p>
            <a:pPr>
              <a:lnSpc>
                <a:spcPct val="80000"/>
              </a:lnSpc>
              <a:buFontTx/>
              <a:buNone/>
            </a:pPr>
            <a:endParaRPr lang="zh-CN" altLang="en-US" b="1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  </a:t>
            </a:r>
          </a:p>
        </p:txBody>
      </p:sp>
      <p:pic>
        <p:nvPicPr>
          <p:cNvPr id="84996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732463" y="1495425"/>
            <a:ext cx="311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Line 5"/>
          <p:cNvSpPr>
            <a:spLocks noChangeShapeType="1"/>
          </p:cNvSpPr>
          <p:nvPr/>
        </p:nvSpPr>
        <p:spPr bwMode="auto">
          <a:xfrm flipH="1">
            <a:off x="7475538" y="4543425"/>
            <a:ext cx="711200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 flipV="1">
            <a:off x="7518400" y="4803775"/>
            <a:ext cx="668338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81875" y="676968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连接信号可以分为四类</a:t>
            </a:r>
            <a:endParaRPr lang="zh-CN" altLang="en-US" kern="0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4528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7" grpId="1" animBg="1"/>
      <p:bldP spid="84997" grpId="2" animBg="1"/>
      <p:bldP spid="84998" grpId="0" animBg="1"/>
      <p:bldP spid="8499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 descr="7-2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7846" r="36887"/>
          <a:stretch>
            <a:fillRect/>
          </a:stretch>
        </p:blipFill>
        <p:spPr>
          <a:xfrm>
            <a:off x="5632450" y="1450975"/>
            <a:ext cx="3181350" cy="4591050"/>
          </a:xfrm>
          <a:noFill/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42910" y="1285860"/>
            <a:ext cx="4895850" cy="44481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 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：接收器准备好信号，用来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表示当前</a:t>
            </a:r>
            <a:r>
              <a:rPr lang="en-US" altLang="zh-CN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8251A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已经从外部设备接收到一个字符，等待</a:t>
            </a:r>
            <a:r>
              <a:rPr lang="en-US" altLang="zh-CN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来取走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。因此，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在中断方式时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可用来作为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中断请求信号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在查询方式时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可用来作为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查询信号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 SYNDET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：同步检测信号，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只用于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同步方式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7489825" y="5037138"/>
            <a:ext cx="652463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7504113" y="5254625"/>
            <a:ext cx="6238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4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  <p:bldP spid="86021" grpId="1" animBg="1"/>
      <p:bldP spid="86021" grpId="2" animBg="1"/>
      <p:bldP spid="86022" grpId="0" animBg="1"/>
      <p:bldP spid="8602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239" y="1022775"/>
            <a:ext cx="8229600" cy="649288"/>
          </a:xfrm>
        </p:spPr>
        <p:txBody>
          <a:bodyPr/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8251A</a:t>
            </a:r>
            <a:r>
              <a:rPr lang="zh-CN" altLang="en-US" sz="2800" b="1" dirty="0"/>
              <a:t>与外部设备之间的连接信号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785926"/>
            <a:ext cx="4540250" cy="4837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分为两类：</a:t>
            </a:r>
          </a:p>
          <a:p>
            <a:r>
              <a:rPr lang="en-US" altLang="zh-CN" b="1" u="sng" dirty="0">
                <a:latin typeface="宋体" pitchFamily="2" charset="-122"/>
              </a:rPr>
              <a:t>(1) </a:t>
            </a:r>
            <a:r>
              <a:rPr lang="zh-CN" altLang="en-US" b="1" u="sng" dirty="0">
                <a:latin typeface="宋体" pitchFamily="2" charset="-122"/>
              </a:rPr>
              <a:t>收发联络信号 </a:t>
            </a:r>
            <a:endParaRPr lang="zh-CN" altLang="en-US" b="1" dirty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DTR# </a:t>
            </a:r>
            <a:r>
              <a:rPr lang="zh-CN" altLang="en-US" b="1" dirty="0">
                <a:latin typeface="宋体" pitchFamily="2" charset="-122"/>
              </a:rPr>
              <a:t>：数据终端准备好信号，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通知外部设备，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当前已经准备就绪</a:t>
            </a:r>
            <a:r>
              <a:rPr lang="zh-CN" altLang="en-US" b="1" dirty="0">
                <a:latin typeface="宋体" pitchFamily="2" charset="-122"/>
              </a:rPr>
              <a:t>。    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DSR#</a:t>
            </a:r>
            <a:r>
              <a:rPr lang="zh-CN" altLang="en-US" b="1" dirty="0">
                <a:latin typeface="宋体" pitchFamily="2" charset="-122"/>
              </a:rPr>
              <a:t>：数据设备准备好信号，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表示当前外设已经准备好。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     </a:t>
            </a:r>
          </a:p>
          <a:p>
            <a:pPr>
              <a:buFontTx/>
              <a:buNone/>
            </a:pPr>
            <a:endParaRPr lang="en-US" altLang="zh-CN" b="1" dirty="0">
              <a:latin typeface="宋体" pitchFamily="2" charset="-122"/>
            </a:endParaRPr>
          </a:p>
        </p:txBody>
      </p:sp>
      <p:pic>
        <p:nvPicPr>
          <p:cNvPr id="87044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286380" y="1714488"/>
            <a:ext cx="3324225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6215074" y="2571744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H="1" flipV="1">
            <a:off x="6215074" y="2928934"/>
            <a:ext cx="900112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39239" y="279382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754E-3452-4980-8DC0-184F5E342522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77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5" grpId="1" animBg="1"/>
      <p:bldP spid="87045" grpId="2" animBg="1"/>
      <p:bldP spid="87046" grpId="0" animBg="1"/>
      <p:bldP spid="8704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142984"/>
            <a:ext cx="8229600" cy="649288"/>
          </a:xfrm>
        </p:spPr>
        <p:txBody>
          <a:bodyPr/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8251A</a:t>
            </a:r>
            <a:r>
              <a:rPr lang="zh-CN" altLang="en-US" sz="2800" b="1" dirty="0"/>
              <a:t>与外部设备之间的连接信号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857364"/>
            <a:ext cx="4968875" cy="51847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</a:rPr>
              <a:t>  RTS#</a:t>
            </a:r>
            <a:r>
              <a:rPr lang="zh-CN" altLang="en-US" sz="2400" b="1" dirty="0">
                <a:latin typeface="宋体" pitchFamily="2" charset="-122"/>
              </a:rPr>
              <a:t>：请求发送信号，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表示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已经准备好发送。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CTS# </a:t>
            </a:r>
            <a:r>
              <a:rPr lang="zh-CN" altLang="en-US" sz="2400" b="1" dirty="0">
                <a:latin typeface="宋体" pitchFamily="2" charset="-122"/>
              </a:rPr>
              <a:t>：允许发送信号，是对</a:t>
            </a:r>
            <a:r>
              <a:rPr lang="en-US" altLang="zh-CN" sz="2400" b="1" dirty="0">
                <a:latin typeface="宋体" pitchFamily="2" charset="-122"/>
              </a:rPr>
              <a:t>RTS#</a:t>
            </a:r>
            <a:r>
              <a:rPr lang="zh-CN" altLang="en-US" sz="2400" b="1" dirty="0">
                <a:latin typeface="宋体" pitchFamily="2" charset="-122"/>
              </a:rPr>
              <a:t>的响应信号，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由外设送往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注意：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通过软件对控制寄存器的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DTR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RTS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置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，可以使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的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DTR#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RTS#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输出有效电平，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是控制信息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DSR#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CTS#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是外设通过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传给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状态信息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问：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、你是否感觉到这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个联络信号好像只与发送有关，而与接收无关？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、在具体的应用中，我们可以赋予某个信号特定的物理意义吗？</a:t>
            </a:r>
          </a:p>
        </p:txBody>
      </p:sp>
      <p:pic>
        <p:nvPicPr>
          <p:cNvPr id="88068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357818" y="1643050"/>
            <a:ext cx="3452812" cy="482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6357950" y="3214686"/>
            <a:ext cx="9445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H="1">
            <a:off x="6357950" y="3714752"/>
            <a:ext cx="973138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0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69" grpId="1" animBg="1"/>
      <p:bldP spid="88069" grpId="2" animBg="1"/>
      <p:bldP spid="88070" grpId="0" animBg="1"/>
      <p:bldP spid="8807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5145088"/>
          </a:xfrm>
        </p:spPr>
        <p:txBody>
          <a:bodyPr/>
          <a:lstStyle/>
          <a:p>
            <a:r>
              <a:rPr lang="zh-CN" altLang="en-US" b="1" dirty="0"/>
              <a:t>实际使用时，</a:t>
            </a:r>
            <a:r>
              <a:rPr lang="zh-CN" altLang="en-US" b="1" dirty="0">
                <a:solidFill>
                  <a:srgbClr val="0000FF"/>
                </a:solidFill>
              </a:rPr>
              <a:t>①当外设不需要联络信号时</a:t>
            </a:r>
            <a:r>
              <a:rPr lang="zh-CN" altLang="en-US" b="1" dirty="0"/>
              <a:t>，这</a:t>
            </a:r>
            <a:r>
              <a:rPr lang="en-US" altLang="zh-CN" b="1" dirty="0"/>
              <a:t>4</a:t>
            </a:r>
            <a:r>
              <a:rPr lang="zh-CN" altLang="en-US" b="1" dirty="0"/>
              <a:t>个信号中通常只有</a:t>
            </a:r>
            <a:r>
              <a:rPr lang="en-US" altLang="zh-CN" b="1" dirty="0">
                <a:solidFill>
                  <a:srgbClr val="0000FF"/>
                </a:solidFill>
              </a:rPr>
              <a:t>CTS#</a:t>
            </a:r>
            <a:r>
              <a:rPr lang="zh-CN" altLang="en-US" b="1" dirty="0">
                <a:solidFill>
                  <a:srgbClr val="0000FF"/>
                </a:solidFill>
              </a:rPr>
              <a:t>必须为低电平</a:t>
            </a:r>
            <a:r>
              <a:rPr lang="zh-CN" altLang="en-US" b="1" dirty="0"/>
              <a:t>（</a:t>
            </a:r>
            <a:r>
              <a:rPr lang="en-US" altLang="zh-CN" b="1" dirty="0"/>
              <a:t>CTS#=0</a:t>
            </a:r>
            <a:r>
              <a:rPr lang="zh-CN" altLang="en-US" b="1" dirty="0"/>
              <a:t>时，</a:t>
            </a:r>
            <a:r>
              <a:rPr lang="en-US" altLang="zh-CN" b="1" dirty="0"/>
              <a:t>TXRDY=1</a:t>
            </a:r>
            <a:r>
              <a:rPr lang="zh-CN" altLang="en-US" b="1" dirty="0"/>
              <a:t>），其它</a:t>
            </a:r>
            <a:r>
              <a:rPr lang="en-US" altLang="zh-CN" b="1" dirty="0"/>
              <a:t>3</a:t>
            </a:r>
            <a:r>
              <a:rPr lang="zh-CN" altLang="en-US" b="1" dirty="0"/>
              <a:t>个信号可以悬空。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②这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>
                <a:solidFill>
                  <a:srgbClr val="0000FF"/>
                </a:solidFill>
              </a:rPr>
              <a:t>个信号还可以被赋予不同的物理意义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b="1" dirty="0" smtClean="0"/>
              <a:t>例如：系统</a:t>
            </a:r>
            <a:r>
              <a:rPr lang="zh-CN" altLang="en-US" b="1" dirty="0"/>
              <a:t>通过</a:t>
            </a:r>
            <a:r>
              <a:rPr lang="en-US" altLang="zh-CN" b="1" dirty="0"/>
              <a:t>8251A</a:t>
            </a:r>
            <a:r>
              <a:rPr lang="zh-CN" altLang="en-US" b="1" dirty="0"/>
              <a:t>和一个串行打印机相连，那么，</a:t>
            </a:r>
            <a:r>
              <a:rPr lang="en-US" altLang="zh-CN" b="1" dirty="0"/>
              <a:t>/DTR</a:t>
            </a:r>
            <a:r>
              <a:rPr lang="zh-CN" altLang="en-US" b="1" dirty="0"/>
              <a:t>为有效电平可能表示</a:t>
            </a:r>
            <a:r>
              <a:rPr lang="en-US" altLang="zh-CN" b="1" dirty="0"/>
              <a:t>CPU</a:t>
            </a:r>
            <a:r>
              <a:rPr lang="zh-CN" altLang="en-US" b="1" dirty="0"/>
              <a:t>往打印机发送一个选通信 号，而</a:t>
            </a:r>
            <a:r>
              <a:rPr lang="en-US" altLang="zh-CN" b="1" dirty="0"/>
              <a:t>/DSR</a:t>
            </a:r>
            <a:r>
              <a:rPr lang="zh-CN" altLang="en-US" b="1" dirty="0"/>
              <a:t>的含义可能代表打印机有空，通知</a:t>
            </a:r>
            <a:r>
              <a:rPr lang="en-US" altLang="zh-CN" b="1" dirty="0"/>
              <a:t>CPU</a:t>
            </a:r>
            <a:r>
              <a:rPr lang="zh-CN" altLang="en-US" b="1" dirty="0"/>
              <a:t>可以发送要打印的数据。对另一个外设来说，这两个信号的物理意义又和那个外设的物理动作有关。</a:t>
            </a:r>
            <a:r>
              <a:rPr lang="zh-CN" altLang="en-US" dirty="0"/>
              <a:t> </a:t>
            </a:r>
          </a:p>
          <a:p>
            <a:endParaRPr lang="en-US" altLang="zh-CN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2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000108"/>
            <a:ext cx="8229600" cy="649288"/>
          </a:xfrm>
        </p:spPr>
        <p:txBody>
          <a:bodyPr/>
          <a:lstStyle/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与外部设备之间的连接信号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5410944" cy="4425950"/>
          </a:xfrm>
        </p:spPr>
        <p:txBody>
          <a:bodyPr/>
          <a:lstStyle/>
          <a:p>
            <a:pPr marL="609600" indent="-609600"/>
            <a:r>
              <a:rPr lang="zh-CN" altLang="en-US" b="1" dirty="0">
                <a:latin typeface="宋体" pitchFamily="2" charset="-122"/>
              </a:rPr>
              <a:t>数据信号</a:t>
            </a:r>
          </a:p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• </a:t>
            </a:r>
            <a:r>
              <a:rPr lang="en-US" altLang="zh-CN" b="1" dirty="0" err="1">
                <a:latin typeface="宋体" pitchFamily="2" charset="-122"/>
              </a:rPr>
              <a:t>TxD</a:t>
            </a:r>
            <a:r>
              <a:rPr lang="zh-CN" altLang="en-US" b="1" dirty="0">
                <a:latin typeface="宋体" pitchFamily="2" charset="-122"/>
              </a:rPr>
              <a:t>：发送器数据输出信号。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当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送往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的并行数据被转变为串行数据后，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en-US" altLang="zh-CN" b="1" dirty="0" err="1">
                <a:latin typeface="宋体" pitchFamily="2" charset="-122"/>
              </a:rPr>
              <a:t>TxD</a:t>
            </a:r>
            <a:r>
              <a:rPr lang="zh-CN" altLang="en-US" b="1" dirty="0">
                <a:latin typeface="宋体" pitchFamily="2" charset="-122"/>
              </a:rPr>
              <a:t>送往外设。    </a:t>
            </a:r>
          </a:p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• </a:t>
            </a:r>
            <a:r>
              <a:rPr lang="en-US" altLang="zh-CN" b="1" dirty="0" err="1">
                <a:latin typeface="宋体" pitchFamily="2" charset="-122"/>
              </a:rPr>
              <a:t>RxD</a:t>
            </a:r>
            <a:r>
              <a:rPr lang="zh-CN" altLang="en-US" b="1" dirty="0">
                <a:latin typeface="宋体" pitchFamily="2" charset="-122"/>
              </a:rPr>
              <a:t>：接收器数据输入信号。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用来接收外设送来的串行数据，数据进入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后被转变为并行方式。</a:t>
            </a:r>
            <a:r>
              <a:rPr lang="zh-CN" altLang="en-US" b="1" dirty="0">
                <a:latin typeface="宋体" pitchFamily="2" charset="-122"/>
              </a:rPr>
              <a:t> </a:t>
            </a:r>
          </a:p>
          <a:p>
            <a:pPr marL="609600" indent="-609600">
              <a:buFontTx/>
              <a:buNone/>
            </a:pPr>
            <a:endParaRPr lang="en-US" altLang="zh-CN" b="1" dirty="0">
              <a:latin typeface="宋体" pitchFamily="2" charset="-122"/>
            </a:endParaRPr>
          </a:p>
        </p:txBody>
      </p:sp>
      <p:pic>
        <p:nvPicPr>
          <p:cNvPr id="89092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786446" y="1428736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6643702" y="3929066"/>
            <a:ext cx="86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H="1">
            <a:off x="6643702" y="4429132"/>
            <a:ext cx="841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733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3" grpId="1" animBg="1"/>
      <p:bldP spid="89093" grpId="2" animBg="1"/>
      <p:bldP spid="89094" grpId="0" animBg="1"/>
      <p:bldP spid="8909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16" y="4009816"/>
            <a:ext cx="7586690" cy="21447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b="1" dirty="0" smtClean="0"/>
              <a:t>1</a:t>
            </a:r>
            <a:r>
              <a:rPr kumimoji="1" lang="zh-CN" altLang="en-US" b="1" dirty="0"/>
              <a:t>、串行通信中的数据传送模式</a:t>
            </a:r>
            <a:endParaRPr lang="zh-CN" altLang="en-US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、同步方式和异步方式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传输率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292207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800000"/>
                </a:solidFill>
                <a:latin typeface="Times New Roman" pitchFamily="18" charset="0"/>
              </a:rPr>
              <a:t>6.1.1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itchFamily="18" charset="0"/>
              </a:rPr>
              <a:t>串行</a:t>
            </a:r>
            <a:r>
              <a:rPr lang="zh-CN" altLang="en-US" sz="2800" dirty="0">
                <a:solidFill>
                  <a:srgbClr val="800000"/>
                </a:solidFill>
                <a:latin typeface="Times New Roman" pitchFamily="18" charset="0"/>
              </a:rPr>
              <a:t>通信涉及的几个问题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28596" y="1857364"/>
            <a:ext cx="8301070" cy="1285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串行通信：数据是一位一位进行传输的，在传输过程中，每一位数据占据一个固定的时间长度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6716" y="3253366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EA1-2227-43D9-8A29-535451C0EA8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4281"/>
            <a:ext cx="8229600" cy="433388"/>
          </a:xfrm>
        </p:spPr>
        <p:txBody>
          <a:bodyPr/>
          <a:lstStyle/>
          <a:p>
            <a:pPr algn="l"/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2800" b="1" dirty="0">
                <a:latin typeface="宋体" pitchFamily="2" charset="-122"/>
              </a:rPr>
              <a:t>3. </a:t>
            </a:r>
            <a:r>
              <a:rPr lang="zh-CN" altLang="en-US" sz="2800" b="1" dirty="0">
                <a:latin typeface="宋体" pitchFamily="2" charset="-122"/>
              </a:rPr>
              <a:t>时钟、电源和地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4746625" cy="4425950"/>
          </a:xfrm>
        </p:spPr>
        <p:txBody>
          <a:bodyPr/>
          <a:lstStyle/>
          <a:p>
            <a:r>
              <a:rPr lang="en-US" altLang="zh-CN" b="1" dirty="0"/>
              <a:t> CLK</a:t>
            </a:r>
            <a:r>
              <a:rPr lang="zh-CN" altLang="en-US" b="1" dirty="0"/>
              <a:t>：时钟输入，用来产生</a:t>
            </a:r>
            <a:r>
              <a:rPr lang="en-US" altLang="zh-CN" b="1" dirty="0"/>
              <a:t>8251A</a:t>
            </a:r>
            <a:r>
              <a:rPr lang="zh-CN" altLang="en-US" b="1" dirty="0"/>
              <a:t>器件的内部时序。</a:t>
            </a:r>
          </a:p>
          <a:p>
            <a:pPr>
              <a:buFontTx/>
              <a:buNone/>
            </a:pPr>
            <a:r>
              <a:rPr lang="zh-CN" altLang="en-US" b="1" dirty="0"/>
              <a:t>   同步方式下，</a:t>
            </a:r>
            <a:r>
              <a:rPr lang="zh-CN" altLang="en-US" b="1" dirty="0">
                <a:solidFill>
                  <a:srgbClr val="0000FF"/>
                </a:solidFill>
              </a:rPr>
              <a:t>大于接收数据或发送数据的波特率的</a:t>
            </a:r>
            <a:r>
              <a:rPr lang="en-US" altLang="zh-CN" b="1" dirty="0">
                <a:solidFill>
                  <a:srgbClr val="0000FF"/>
                </a:solidFill>
              </a:rPr>
              <a:t>30</a:t>
            </a:r>
            <a:r>
              <a:rPr lang="zh-CN" altLang="en-US" b="1" dirty="0">
                <a:solidFill>
                  <a:srgbClr val="0000FF"/>
                </a:solidFill>
              </a:rPr>
              <a:t>倍</a:t>
            </a:r>
          </a:p>
          <a:p>
            <a:pPr>
              <a:buFontTx/>
              <a:buNone/>
            </a:pPr>
            <a:r>
              <a:rPr lang="zh-CN" altLang="en-US" b="1" dirty="0"/>
              <a:t>   异步方式下</a:t>
            </a:r>
            <a:r>
              <a:rPr lang="zh-CN" altLang="en-US" b="1" dirty="0">
                <a:solidFill>
                  <a:srgbClr val="0000FF"/>
                </a:solidFill>
              </a:rPr>
              <a:t>，则要大于数据波特率的</a:t>
            </a:r>
            <a:r>
              <a:rPr lang="en-US" altLang="zh-CN" b="1" dirty="0">
                <a:solidFill>
                  <a:srgbClr val="0000FF"/>
                </a:solidFill>
              </a:rPr>
              <a:t>4.5</a:t>
            </a:r>
            <a:r>
              <a:rPr lang="zh-CN" altLang="en-US" b="1" dirty="0">
                <a:solidFill>
                  <a:srgbClr val="0000FF"/>
                </a:solidFill>
              </a:rPr>
              <a:t>倍。</a:t>
            </a:r>
          </a:p>
        </p:txBody>
      </p:sp>
      <p:pic>
        <p:nvPicPr>
          <p:cNvPr id="90116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675313" y="1450975"/>
            <a:ext cx="31813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Freeform 5"/>
          <p:cNvSpPr/>
          <p:nvPr/>
        </p:nvSpPr>
        <p:spPr bwMode="auto">
          <a:xfrm>
            <a:off x="7632700" y="1462088"/>
            <a:ext cx="509588" cy="584200"/>
          </a:xfrm>
          <a:custGeom>
            <a:avLst/>
            <a:gdLst/>
            <a:ahLst/>
            <a:cxnLst>
              <a:cxn ang="0">
                <a:pos x="29" y="48"/>
              </a:cxn>
              <a:cxn ang="0">
                <a:pos x="29" y="194"/>
              </a:cxn>
              <a:cxn ang="0">
                <a:pos x="29" y="222"/>
              </a:cxn>
              <a:cxn ang="0">
                <a:pos x="29" y="359"/>
              </a:cxn>
              <a:cxn ang="0">
                <a:pos x="321" y="368"/>
              </a:cxn>
            </a:cxnLst>
            <a:rect l="0" t="0" r="r" b="b"/>
            <a:pathLst>
              <a:path w="321" h="368">
                <a:moveTo>
                  <a:pt x="29" y="48"/>
                </a:moveTo>
                <a:cubicBezTo>
                  <a:pt x="0" y="130"/>
                  <a:pt x="42" y="0"/>
                  <a:pt x="29" y="194"/>
                </a:cubicBezTo>
                <a:cubicBezTo>
                  <a:pt x="28" y="203"/>
                  <a:pt x="29" y="195"/>
                  <a:pt x="29" y="222"/>
                </a:cubicBezTo>
                <a:lnTo>
                  <a:pt x="29" y="359"/>
                </a:lnTo>
                <a:lnTo>
                  <a:pt x="321" y="36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8295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279514"/>
            <a:ext cx="8229600" cy="649288"/>
          </a:xfrm>
        </p:spPr>
        <p:txBody>
          <a:bodyPr/>
          <a:lstStyle/>
          <a:p>
            <a:pPr algn="l"/>
            <a:r>
              <a:rPr lang="en-US" altLang="zh-CN" sz="2800" b="1" dirty="0"/>
              <a:t>3. </a:t>
            </a:r>
            <a:r>
              <a:rPr lang="zh-CN" altLang="en-US" sz="2800" b="1" dirty="0"/>
              <a:t>时钟、电源和地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5053013" cy="4425950"/>
          </a:xfrm>
        </p:spPr>
        <p:txBody>
          <a:bodyPr/>
          <a:lstStyle/>
          <a:p>
            <a:r>
              <a:rPr lang="en-US" altLang="zh-CN" b="1" dirty="0" err="1"/>
              <a:t>TxC</a:t>
            </a:r>
            <a:r>
              <a:rPr lang="zh-CN" altLang="en-US" b="1" dirty="0"/>
              <a:t>：发送器时钟输入，用来控制发送字符的速度。</a:t>
            </a:r>
          </a:p>
          <a:p>
            <a:pPr>
              <a:buFontTx/>
              <a:buNone/>
            </a:pPr>
            <a:r>
              <a:rPr lang="zh-CN" altLang="en-US" b="1" dirty="0"/>
              <a:t>   同步方式下，</a:t>
            </a:r>
            <a:r>
              <a:rPr lang="en-US" altLang="zh-CN" b="1" dirty="0" err="1">
                <a:solidFill>
                  <a:srgbClr val="FF3300"/>
                </a:solidFill>
              </a:rPr>
              <a:t>TxC</a:t>
            </a:r>
            <a:r>
              <a:rPr lang="zh-CN" altLang="en-US" b="1" dirty="0">
                <a:solidFill>
                  <a:srgbClr val="FF3300"/>
                </a:solidFill>
              </a:rPr>
              <a:t>的频率等于</a:t>
            </a:r>
            <a:r>
              <a:rPr lang="zh-CN" altLang="en-US" b="1" dirty="0">
                <a:solidFill>
                  <a:srgbClr val="0000FF"/>
                </a:solidFill>
              </a:rPr>
              <a:t>字符传输的波特率</a:t>
            </a:r>
            <a:r>
              <a:rPr lang="zh-CN" altLang="en-US" b="1" dirty="0"/>
              <a:t>，</a:t>
            </a:r>
          </a:p>
          <a:p>
            <a:pPr>
              <a:buFontTx/>
              <a:buNone/>
            </a:pPr>
            <a:r>
              <a:rPr lang="zh-CN" altLang="en-US" b="1" dirty="0"/>
              <a:t>   异步方式下，</a:t>
            </a:r>
            <a:r>
              <a:rPr lang="en-US" altLang="zh-CN" b="1" dirty="0" err="1"/>
              <a:t>TxC</a:t>
            </a:r>
            <a:r>
              <a:rPr lang="zh-CN" altLang="en-US" b="1" dirty="0"/>
              <a:t>的频率可</a:t>
            </a:r>
            <a:r>
              <a:rPr lang="zh-CN" altLang="en-US" b="1" dirty="0">
                <a:solidFill>
                  <a:srgbClr val="FF3300"/>
                </a:solidFill>
              </a:rPr>
              <a:t>以为</a:t>
            </a:r>
            <a:r>
              <a:rPr lang="zh-CN" altLang="en-US" b="1" dirty="0">
                <a:solidFill>
                  <a:srgbClr val="0000FF"/>
                </a:solidFill>
              </a:rPr>
              <a:t>字符传输波特率的</a:t>
            </a:r>
            <a:r>
              <a:rPr lang="en-US" altLang="zh-CN" b="1" dirty="0">
                <a:solidFill>
                  <a:srgbClr val="0000FF"/>
                </a:solidFill>
              </a:rPr>
              <a:t>1 </a:t>
            </a:r>
            <a:r>
              <a:rPr lang="zh-CN" altLang="en-US" b="1" dirty="0">
                <a:solidFill>
                  <a:srgbClr val="0000FF"/>
                </a:solidFill>
              </a:rPr>
              <a:t>倍、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倍或者</a:t>
            </a:r>
            <a:r>
              <a:rPr lang="en-US" altLang="zh-CN" b="1" dirty="0">
                <a:solidFill>
                  <a:srgbClr val="0000FF"/>
                </a:solidFill>
              </a:rPr>
              <a:t>64</a:t>
            </a:r>
            <a:r>
              <a:rPr lang="zh-CN" altLang="en-US" b="1" dirty="0">
                <a:solidFill>
                  <a:srgbClr val="0000FF"/>
                </a:solidFill>
              </a:rPr>
              <a:t>倍。</a:t>
            </a:r>
          </a:p>
          <a:p>
            <a:pPr>
              <a:buFontTx/>
              <a:buNone/>
            </a:pPr>
            <a:endParaRPr lang="zh-CN" altLang="en-US" b="1" dirty="0">
              <a:solidFill>
                <a:srgbClr val="0000FF"/>
              </a:solidFill>
            </a:endParaRPr>
          </a:p>
          <a:p>
            <a:endParaRPr lang="en-US" altLang="zh-CN" sz="2400" b="1" dirty="0">
              <a:solidFill>
                <a:srgbClr val="FF3300"/>
              </a:solidFill>
            </a:endParaRPr>
          </a:p>
        </p:txBody>
      </p:sp>
      <p:pic>
        <p:nvPicPr>
          <p:cNvPr id="91140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907088" y="1509713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Line 5"/>
          <p:cNvSpPr>
            <a:spLocks noChangeShapeType="1"/>
          </p:cNvSpPr>
          <p:nvPr/>
        </p:nvSpPr>
        <p:spPr bwMode="auto">
          <a:xfrm flipH="1">
            <a:off x="6748463" y="5457825"/>
            <a:ext cx="885825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2909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653" y="1076541"/>
            <a:ext cx="8229600" cy="649288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3. </a:t>
            </a:r>
            <a:r>
              <a:rPr lang="zh-CN" altLang="en-US" sz="2800" b="1" dirty="0">
                <a:latin typeface="宋体" pitchFamily="2" charset="-122"/>
              </a:rPr>
              <a:t>时钟、电源和地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5122863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err="1"/>
              <a:t>RxC</a:t>
            </a:r>
            <a:r>
              <a:rPr lang="en-US" altLang="zh-CN" b="1" dirty="0"/>
              <a:t>:</a:t>
            </a:r>
            <a:r>
              <a:rPr lang="zh-CN" altLang="en-US" b="1" dirty="0"/>
              <a:t>接收器时钟输入，用来</a:t>
            </a:r>
          </a:p>
          <a:p>
            <a:pPr>
              <a:buFontTx/>
              <a:buNone/>
            </a:pPr>
            <a:r>
              <a:rPr lang="zh-CN" altLang="en-US" b="1" dirty="0"/>
              <a:t>         控制接收字符的速度，</a:t>
            </a:r>
          </a:p>
          <a:p>
            <a:pPr>
              <a:buFontTx/>
              <a:buNone/>
            </a:pPr>
            <a:r>
              <a:rPr lang="zh-CN" altLang="en-US" b="1" dirty="0"/>
              <a:t>         和</a:t>
            </a:r>
            <a:r>
              <a:rPr lang="en-US" altLang="zh-CN" b="1" dirty="0" err="1"/>
              <a:t>TxC</a:t>
            </a:r>
            <a:r>
              <a:rPr lang="zh-CN" altLang="en-US" b="1" dirty="0"/>
              <a:t>一样。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    实际使用时，</a:t>
            </a:r>
            <a:r>
              <a:rPr lang="en-US" altLang="zh-CN" b="1" dirty="0" err="1">
                <a:solidFill>
                  <a:srgbClr val="FF3300"/>
                </a:solidFill>
              </a:rPr>
              <a:t>RxC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 err="1">
                <a:solidFill>
                  <a:srgbClr val="FF3300"/>
                </a:solidFill>
              </a:rPr>
              <a:t>TxC</a:t>
            </a:r>
            <a:r>
              <a:rPr lang="zh-CN" altLang="en-US" b="1" dirty="0">
                <a:solidFill>
                  <a:srgbClr val="FF3300"/>
                </a:solidFill>
              </a:rPr>
              <a:t>往往连在一起，由同一个外部时钟来提供，</a:t>
            </a:r>
          </a:p>
          <a:p>
            <a:pPr>
              <a:buFontTx/>
              <a:buNone/>
            </a:pPr>
            <a:r>
              <a:rPr lang="en-US" altLang="zh-CN" b="1" dirty="0"/>
              <a:t>VCC</a:t>
            </a:r>
            <a:r>
              <a:rPr lang="zh-CN" altLang="en-US" b="1" dirty="0"/>
              <a:t>：电源输入</a:t>
            </a:r>
          </a:p>
          <a:p>
            <a:pPr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GND</a:t>
            </a:r>
            <a:r>
              <a:rPr lang="zh-CN" altLang="en-US" b="1" dirty="0"/>
              <a:t>：地</a:t>
            </a:r>
          </a:p>
          <a:p>
            <a:pPr>
              <a:buFontTx/>
              <a:buNone/>
            </a:pPr>
            <a:endParaRPr lang="en-US" altLang="zh-CN" b="1" dirty="0"/>
          </a:p>
        </p:txBody>
      </p:sp>
      <p:pic>
        <p:nvPicPr>
          <p:cNvPr id="92164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786446" y="1571612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Line 5"/>
          <p:cNvSpPr>
            <a:spLocks noChangeShapeType="1"/>
          </p:cNvSpPr>
          <p:nvPr/>
        </p:nvSpPr>
        <p:spPr bwMode="auto">
          <a:xfrm flipH="1">
            <a:off x="6643702" y="5929330"/>
            <a:ext cx="871537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705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60648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24744"/>
            <a:ext cx="8229600" cy="437595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8251A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的初始化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505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5050"/>
                </a:solidFill>
                <a:latin typeface="宋体" pitchFamily="2" charset="-122"/>
              </a:rPr>
              <a:t>初始化的约定</a:t>
            </a:r>
            <a:r>
              <a:rPr lang="zh-CN" altLang="en-US" b="1" dirty="0">
                <a:latin typeface="宋体" pitchFamily="2" charset="-122"/>
              </a:rPr>
              <a:t> ：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复位后，用奇地址写入的值送模式寄存器。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若为同步模式，接着往奇地址端口输出的字节为同步字符。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此后，除复位命令，</a:t>
            </a:r>
            <a:r>
              <a:rPr lang="zh-CN" altLang="en-US" b="1" dirty="0">
                <a:solidFill>
                  <a:srgbClr val="FF5050"/>
                </a:solidFill>
                <a:latin typeface="宋体" pitchFamily="2" charset="-122"/>
              </a:rPr>
              <a:t>往奇地址写入的值将送到控制寄存器，往偶地址端口写入的值送到数据输出寄存器。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wx11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7544" y="806414"/>
            <a:ext cx="4824412" cy="5884136"/>
          </a:xfrm>
          <a:noFill/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084168" y="3068960"/>
            <a:ext cx="208823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8251A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的初始化流程图</a:t>
            </a:r>
            <a:r>
              <a:rPr kumimoji="1" lang="zh-CN" altLang="en-US" sz="2400" b="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7126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8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7154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2. 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模式寄存器的格式</a:t>
            </a:r>
          </a:p>
        </p:txBody>
      </p:sp>
      <p:pic>
        <p:nvPicPr>
          <p:cNvPr id="75780" name="Picture 4" descr="wx120"/>
          <p:cNvPicPr>
            <a:picLocks noChangeAspect="1" noChangeArrowheads="1"/>
          </p:cNvPicPr>
          <p:nvPr/>
        </p:nvPicPr>
        <p:blipFill>
          <a:blip r:embed="rId2"/>
          <a:srcRect b="50752"/>
          <a:stretch>
            <a:fillRect/>
          </a:stretch>
        </p:blipFill>
        <p:spPr bwMode="auto">
          <a:xfrm>
            <a:off x="760234" y="1609742"/>
            <a:ext cx="8064500" cy="4248150"/>
          </a:xfrm>
          <a:prstGeom prst="rect">
            <a:avLst/>
          </a:prstGeom>
          <a:noFill/>
        </p:spPr>
      </p:pic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051720" y="5702505"/>
            <a:ext cx="588584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8251A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模式寄存器的</a:t>
            </a:r>
            <a:r>
              <a:rPr lang="zh-CN" altLang="en-US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格式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(a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异步模式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9362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4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wx12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t="49982"/>
          <a:stretch>
            <a:fillRect/>
          </a:stretch>
        </p:blipFill>
        <p:spPr>
          <a:xfrm>
            <a:off x="697904" y="837928"/>
            <a:ext cx="8135937" cy="4752975"/>
          </a:xfrm>
          <a:noFill/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95736" y="5578363"/>
            <a:ext cx="580404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图为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8251A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模式寄存器的</a:t>
            </a:r>
            <a:r>
              <a:rPr lang="zh-CN" altLang="en-US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格式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b)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同步模式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88640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2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、控制寄存器的格式</a:t>
            </a:r>
          </a:p>
        </p:txBody>
      </p:sp>
      <p:pic>
        <p:nvPicPr>
          <p:cNvPr id="77828" name="Picture 4" descr="wx1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728" y="1795325"/>
            <a:ext cx="7535336" cy="3761744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28596" y="275419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27" y="627074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状态寄存器的</a:t>
            </a:r>
            <a:r>
              <a:rPr lang="zh-CN" altLang="en-US" b="1" dirty="0" smtClean="0">
                <a:solidFill>
                  <a:srgbClr val="800000"/>
                </a:solidFill>
                <a:latin typeface="Times New Roman" pitchFamily="18" charset="0"/>
              </a:rPr>
              <a:t>格式</a:t>
            </a:r>
            <a:endParaRPr lang="en-US" altLang="zh-CN" b="1" dirty="0">
              <a:solidFill>
                <a:srgbClr val="FF5050"/>
              </a:solidFill>
              <a:latin typeface="Times New Roman" pitchFamily="18" charset="0"/>
            </a:endParaRPr>
          </a:p>
        </p:txBody>
      </p:sp>
      <p:pic>
        <p:nvPicPr>
          <p:cNvPr id="78852" name="Picture 4" descr="wx1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947" y="1301750"/>
            <a:ext cx="8064500" cy="4543425"/>
          </a:xfrm>
          <a:prstGeom prst="rect">
            <a:avLst/>
          </a:prstGeom>
          <a:noFill/>
        </p:spPr>
      </p:pic>
      <p:sp>
        <p:nvSpPr>
          <p:cNvPr id="78853" name="AutoShape 5"/>
          <p:cNvSpPr>
            <a:spLocks noChangeArrowheads="1"/>
          </p:cNvSpPr>
          <p:nvPr/>
        </p:nvSpPr>
        <p:spPr bwMode="auto">
          <a:xfrm>
            <a:off x="1007327" y="1373188"/>
            <a:ext cx="3671888" cy="1728788"/>
          </a:xfrm>
          <a:prstGeom prst="wedgeRoundRectCallout">
            <a:avLst>
              <a:gd name="adj1" fmla="val 67380"/>
              <a:gd name="adj2" fmla="val 14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状态位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TXRDY=1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表示发送缓冲器已空。而引脚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TXRDY=1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表示发送缓冲器空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·CTS·TXEN=1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5570" y="0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59569" y="5864512"/>
            <a:ext cx="8424862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帧错误：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FE(Frame Error)</a:t>
            </a: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；溢出错误：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OE(Overflow Error);</a:t>
            </a: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奇偶错误：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PE(Parity Error)</a:t>
            </a:r>
          </a:p>
        </p:txBody>
      </p:sp>
    </p:spTree>
    <p:extLst>
      <p:ext uri="{BB962C8B-B14F-4D97-AF65-F5344CB8AC3E}">
        <p14:creationId xmlns:p14="http://schemas.microsoft.com/office/powerpoint/2010/main" val="612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1"/>
      <p:bldP spid="7885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64928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6.3.5 8251A</a:t>
            </a:r>
            <a:r>
              <a:rPr lang="zh-CN" altLang="en-US" sz="3200" b="1" dirty="0">
                <a:solidFill>
                  <a:srgbClr val="800000"/>
                </a:solidFill>
                <a:latin typeface="Times New Roman" pitchFamily="18" charset="0"/>
              </a:rPr>
              <a:t>编程举例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500174"/>
            <a:ext cx="6923087" cy="44259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异步模式下的初始化程序举例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同步模式下的初始化程序举例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利用状态字进行编程的举例 </a:t>
            </a:r>
          </a:p>
          <a:p>
            <a:pPr>
              <a:buFont typeface="Wingdings" pitchFamily="2" charset="2"/>
              <a:buChar char="l"/>
            </a:pPr>
            <a:endParaRPr lang="en-US" altLang="zh-CN" sz="32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4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11124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b="1" dirty="0"/>
              <a:t>1</a:t>
            </a:r>
            <a:r>
              <a:rPr kumimoji="1" lang="zh-CN" altLang="en-US" b="1" dirty="0"/>
              <a:t>、数据传送模式分：</a:t>
            </a:r>
            <a:r>
              <a:rPr kumimoji="1" lang="zh-CN" altLang="en-US" b="1" dirty="0">
                <a:solidFill>
                  <a:srgbClr val="CC0066"/>
                </a:solidFill>
              </a:rPr>
              <a:t>单工、半双工、全双工</a:t>
            </a:r>
          </a:p>
          <a:p>
            <a:pPr>
              <a:buFontTx/>
              <a:buNone/>
            </a:pPr>
            <a:r>
              <a:rPr kumimoji="1" lang="zh-CN" altLang="en-US" b="1" dirty="0"/>
              <a:t>① 单工</a:t>
            </a:r>
            <a:r>
              <a:rPr kumimoji="1" lang="en-US" altLang="zh-CN" b="1" dirty="0"/>
              <a:t>(Simplex)</a:t>
            </a:r>
            <a:r>
              <a:rPr kumimoji="1" lang="zh-CN" altLang="en-US" b="1" dirty="0"/>
              <a:t>通信模式。仅能进行一个方向的数据传送。如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作为发送器，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能作为接收器。</a:t>
            </a:r>
          </a:p>
        </p:txBody>
      </p:sp>
      <p:grpSp>
        <p:nvGrpSpPr>
          <p:cNvPr id="2" name="Group 72"/>
          <p:cNvGrpSpPr/>
          <p:nvPr/>
        </p:nvGrpSpPr>
        <p:grpSpPr bwMode="auto">
          <a:xfrm>
            <a:off x="1428728" y="2928934"/>
            <a:ext cx="5638800" cy="1006475"/>
            <a:chOff x="521" y="1797"/>
            <a:chExt cx="3552" cy="634"/>
          </a:xfrm>
        </p:grpSpPr>
        <p:grpSp>
          <p:nvGrpSpPr>
            <p:cNvPr id="3" name="Group 61"/>
            <p:cNvGrpSpPr/>
            <p:nvPr/>
          </p:nvGrpSpPr>
          <p:grpSpPr bwMode="auto">
            <a:xfrm>
              <a:off x="521" y="1797"/>
              <a:ext cx="3552" cy="634"/>
              <a:chOff x="336" y="710"/>
              <a:chExt cx="3552" cy="634"/>
            </a:xfrm>
          </p:grpSpPr>
          <p:sp>
            <p:nvSpPr>
              <p:cNvPr id="47166" name="Text Box 62"/>
              <p:cNvSpPr txBox="1">
                <a:spLocks noChangeArrowheads="1"/>
              </p:cNvSpPr>
              <p:nvPr/>
            </p:nvSpPr>
            <p:spPr bwMode="auto">
              <a:xfrm>
                <a:off x="336" y="710"/>
                <a:ext cx="28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7167" name="Rectangle 63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576" cy="28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8" name="Text Box 64"/>
              <p:cNvSpPr txBox="1">
                <a:spLocks noChangeArrowheads="1"/>
              </p:cNvSpPr>
              <p:nvPr/>
            </p:nvSpPr>
            <p:spPr bwMode="auto">
              <a:xfrm>
                <a:off x="831" y="107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发送</a:t>
                </a:r>
              </a:p>
            </p:txBody>
          </p:sp>
          <p:sp>
            <p:nvSpPr>
              <p:cNvPr id="47169" name="Rectangle 65"/>
              <p:cNvSpPr>
                <a:spLocks noChangeArrowheads="1"/>
              </p:cNvSpPr>
              <p:nvPr/>
            </p:nvSpPr>
            <p:spPr bwMode="auto">
              <a:xfrm>
                <a:off x="3306" y="1025"/>
                <a:ext cx="576" cy="288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0" name="Text Box 66"/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接收</a:t>
                </a:r>
              </a:p>
            </p:txBody>
          </p:sp>
          <p:sp>
            <p:nvSpPr>
              <p:cNvPr id="47171" name="Line 67"/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2" name="Text Box 68"/>
              <p:cNvSpPr txBox="1">
                <a:spLocks noChangeArrowheads="1"/>
              </p:cNvSpPr>
              <p:nvPr/>
            </p:nvSpPr>
            <p:spPr bwMode="auto">
              <a:xfrm>
                <a:off x="1344" y="921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7173" name="Text Box 69"/>
              <p:cNvSpPr txBox="1">
                <a:spLocks noChangeArrowheads="1"/>
              </p:cNvSpPr>
              <p:nvPr/>
            </p:nvSpPr>
            <p:spPr bwMode="auto">
              <a:xfrm>
                <a:off x="2688" y="921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</p:grp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>
              <a:off x="1519" y="2251"/>
              <a:ext cx="19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75" name="Text Box 71"/>
          <p:cNvSpPr txBox="1">
            <a:spLocks noChangeArrowheads="1"/>
          </p:cNvSpPr>
          <p:nvPr/>
        </p:nvSpPr>
        <p:spPr bwMode="auto">
          <a:xfrm>
            <a:off x="1116013" y="4221163"/>
            <a:ext cx="3600450" cy="1801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特点：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单线通信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单向数据流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3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1428736"/>
            <a:ext cx="8229600" cy="649288"/>
          </a:xfrm>
        </p:spPr>
        <p:txBody>
          <a:bodyPr/>
          <a:lstStyle/>
          <a:p>
            <a:r>
              <a:rPr lang="zh-CN" altLang="en-US" sz="4000" dirty="0" smtClean="0"/>
              <a:t>地址说明</a:t>
            </a:r>
            <a:endParaRPr lang="zh-CN" altLang="en-US" sz="4000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21" y="2064183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关于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位接口芯片和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16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位数据总线</a:t>
            </a:r>
            <a:r>
              <a:rPr lang="zh-CN" altLang="en-US" b="1" dirty="0">
                <a:latin typeface="宋体" pitchFamily="2" charset="-122"/>
              </a:rPr>
              <a:t>的连接问题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8086CPU</a:t>
            </a:r>
            <a:r>
              <a:rPr lang="zh-CN" altLang="en-US" b="1" dirty="0">
                <a:latin typeface="宋体" pitchFamily="2" charset="-122"/>
              </a:rPr>
              <a:t>有一个必须遵守的约定，即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低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数据线总是与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偶地址</a:t>
            </a:r>
            <a:r>
              <a:rPr lang="zh-CN" altLang="en-US" b="1" dirty="0">
                <a:latin typeface="宋体" pitchFamily="2" charset="-122"/>
              </a:rPr>
              <a:t>存储单元或端口关联，而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高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数据线总是与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奇地址</a:t>
            </a:r>
            <a:r>
              <a:rPr lang="zh-CN" altLang="en-US" b="1" dirty="0">
                <a:latin typeface="宋体" pitchFamily="2" charset="-122"/>
              </a:rPr>
              <a:t>存储单元或端口关联，为满足这一要求，连接时在硬件上将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总线的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A</a:t>
            </a:r>
            <a:r>
              <a:rPr lang="en-US" altLang="zh-CN" b="1" baseline="-25000" dirty="0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8251A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C/D#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引脚</a:t>
            </a:r>
            <a:r>
              <a:rPr lang="zh-CN" altLang="en-US" b="1" dirty="0">
                <a:latin typeface="宋体" pitchFamily="2" charset="-122"/>
              </a:rPr>
              <a:t>相连接，而在软件设计时用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连续的偶地址代替端口的奇偶地址</a:t>
            </a:r>
            <a:r>
              <a:rPr lang="zh-CN" altLang="en-US" b="1" dirty="0">
                <a:latin typeface="宋体" pitchFamily="2" charset="-122"/>
              </a:rPr>
              <a:t>，就解决了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位接口芯片与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位数据总线的连接．</a:t>
            </a: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6.3.5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编程举例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0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．异步模式下的初始化程序举例</a:t>
            </a:r>
          </a:p>
          <a:p>
            <a:pPr>
              <a:buFontTx/>
              <a:buNone/>
            </a:pPr>
            <a:r>
              <a:rPr lang="zh-CN" altLang="en-US" b="1" dirty="0"/>
              <a:t>   设</a:t>
            </a:r>
            <a:r>
              <a:rPr lang="en-US" altLang="zh-CN" b="1" dirty="0"/>
              <a:t>8251A</a:t>
            </a:r>
            <a:r>
              <a:rPr lang="zh-CN" altLang="en-US" b="1" dirty="0"/>
              <a:t>工作在异步模式，波特率系数</a:t>
            </a:r>
            <a:r>
              <a:rPr lang="en-US" altLang="zh-CN" b="1" dirty="0"/>
              <a:t>(</a:t>
            </a:r>
            <a:r>
              <a:rPr lang="zh-CN" altLang="en-US" b="1" dirty="0"/>
              <a:t>因子</a:t>
            </a:r>
            <a:r>
              <a:rPr lang="en-US" altLang="zh-CN" b="1" dirty="0"/>
              <a:t>)</a:t>
            </a:r>
            <a:r>
              <a:rPr lang="zh-CN" altLang="en-US" b="1" dirty="0"/>
              <a:t>为</a:t>
            </a:r>
            <a:r>
              <a:rPr lang="en-US" altLang="zh-CN" b="1" dirty="0"/>
              <a:t>16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个数据位</a:t>
            </a:r>
            <a:r>
              <a:rPr lang="en-US" altLang="zh-CN" b="1" dirty="0"/>
              <a:t>/</a:t>
            </a:r>
            <a:r>
              <a:rPr lang="zh-CN" altLang="en-US" b="1" dirty="0"/>
              <a:t>字符，偶校验，</a:t>
            </a:r>
            <a:r>
              <a:rPr lang="en-US" altLang="zh-CN" b="1" dirty="0"/>
              <a:t>2</a:t>
            </a:r>
            <a:r>
              <a:rPr lang="zh-CN" altLang="en-US" b="1" dirty="0"/>
              <a:t>个停止位，发送、接收允许，设端口地址为</a:t>
            </a:r>
            <a:r>
              <a:rPr lang="en-US" altLang="zh-CN" b="1" u="sng" dirty="0">
                <a:solidFill>
                  <a:srgbClr val="FF3300"/>
                </a:solidFill>
              </a:rPr>
              <a:t>0042</a:t>
            </a:r>
            <a:r>
              <a:rPr lang="en-US" altLang="zh-CN" b="1" dirty="0"/>
              <a:t>H</a:t>
            </a:r>
            <a:r>
              <a:rPr lang="zh-CN" altLang="en-US" b="1" dirty="0"/>
              <a:t>。完成初始化程序。</a:t>
            </a:r>
          </a:p>
          <a:p>
            <a:pPr>
              <a:buFontTx/>
              <a:buNone/>
            </a:pPr>
            <a:r>
              <a:rPr lang="zh-CN" altLang="en-US" b="1" i="1" dirty="0"/>
              <a:t>   </a:t>
            </a:r>
            <a:r>
              <a:rPr lang="zh-CN" altLang="en-US" b="1" dirty="0"/>
              <a:t>分析：根据题目要求，可以</a:t>
            </a:r>
            <a:r>
              <a:rPr lang="zh-CN" altLang="en-US" b="1" dirty="0">
                <a:hlinkClick r:id="rId2" action="ppaction://hlinksldjump"/>
              </a:rPr>
              <a:t>确定模式字</a:t>
            </a:r>
            <a:r>
              <a:rPr lang="zh-CN" altLang="en-US" b="1" dirty="0"/>
              <a:t>为：</a:t>
            </a:r>
            <a:r>
              <a:rPr lang="en-US" altLang="zh-CN" b="1" dirty="0"/>
              <a:t>11111010B   </a:t>
            </a:r>
            <a:r>
              <a:rPr lang="zh-CN" altLang="en-US" b="1" dirty="0"/>
              <a:t>即</a:t>
            </a:r>
            <a:r>
              <a:rPr lang="en-US" altLang="zh-CN" b="1" dirty="0"/>
              <a:t>FAH</a:t>
            </a:r>
          </a:p>
          <a:p>
            <a:r>
              <a:rPr lang="zh-CN" altLang="en-US" b="1" dirty="0"/>
              <a:t>而</a:t>
            </a:r>
            <a:r>
              <a:rPr lang="zh-CN" altLang="en-US" b="1" dirty="0">
                <a:hlinkClick r:id="rId3" action="ppaction://hlinksldjump"/>
              </a:rPr>
              <a:t>控制字</a:t>
            </a:r>
            <a:r>
              <a:rPr lang="zh-CN" altLang="en-US" b="1" dirty="0"/>
              <a:t>为：</a:t>
            </a:r>
            <a:r>
              <a:rPr lang="en-US" altLang="zh-CN" b="1" dirty="0"/>
              <a:t>00110111B   </a:t>
            </a:r>
            <a:r>
              <a:rPr lang="zh-CN" altLang="en-US" b="1" dirty="0"/>
              <a:t>即</a:t>
            </a:r>
            <a:r>
              <a:rPr lang="en-US" altLang="zh-CN" b="1" dirty="0"/>
              <a:t>37H</a:t>
            </a:r>
            <a:r>
              <a:rPr lang="en-US" altLang="zh-CN" dirty="0"/>
              <a:t> 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5002324" y="644656"/>
            <a:ext cx="3586162" cy="2209800"/>
          </a:xfrm>
          <a:prstGeom prst="cloudCallout">
            <a:avLst>
              <a:gd name="adj1" fmla="val -22819"/>
              <a:gd name="adj2" fmla="val 76722"/>
            </a:avLst>
          </a:prstGeom>
          <a:solidFill>
            <a:srgbClr val="0000FF"/>
          </a:solidFill>
          <a:ln w="25400">
            <a:solidFill>
              <a:schemeClr val="bg1"/>
            </a:solidFill>
            <a:round/>
          </a:ln>
          <a:effectLst/>
        </p:spPr>
        <p:txBody>
          <a:bodyPr lIns="0" rIns="0"/>
          <a:lstStyle/>
          <a:p>
            <a:pPr marL="342900" indent="-342900"/>
            <a:r>
              <a:rPr lang="zh-CN" altLang="en-US" sz="2400">
                <a:solidFill>
                  <a:srgbClr val="FF3300"/>
                </a:solidFill>
              </a:rPr>
              <a:t>对于</a:t>
            </a:r>
            <a:r>
              <a:rPr lang="en-US" altLang="zh-CN" sz="2400">
                <a:solidFill>
                  <a:srgbClr val="FF3300"/>
                </a:solidFill>
              </a:rPr>
              <a:t>CPU</a:t>
            </a:r>
            <a:r>
              <a:rPr lang="zh-CN" altLang="en-US" sz="2400">
                <a:solidFill>
                  <a:srgbClr val="FF3300"/>
                </a:solidFill>
              </a:rPr>
              <a:t>来说是偶地址，对于接口是奇地址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54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7-2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596" y="2428868"/>
            <a:ext cx="8007350" cy="3463925"/>
          </a:xfrm>
          <a:noFill/>
        </p:spPr>
      </p:pic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00034" y="1071546"/>
            <a:ext cx="7143750" cy="11636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波特率因子为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16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7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个数据位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字符，</a:t>
            </a:r>
          </a:p>
          <a:p>
            <a:pPr marL="342900" indent="-342900" algn="l"/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   偶校验，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个停止位，发送、接收允许</a:t>
            </a:r>
          </a:p>
        </p:txBody>
      </p:sp>
      <p:grpSp>
        <p:nvGrpSpPr>
          <p:cNvPr id="106500" name="Group 4"/>
          <p:cNvGrpSpPr/>
          <p:nvPr/>
        </p:nvGrpSpPr>
        <p:grpSpPr bwMode="auto">
          <a:xfrm>
            <a:off x="4500563" y="2565400"/>
            <a:ext cx="801687" cy="180975"/>
            <a:chOff x="2928" y="1734"/>
            <a:chExt cx="505" cy="114"/>
          </a:xfrm>
        </p:grpSpPr>
        <p:pic>
          <p:nvPicPr>
            <p:cNvPr id="106501" name="Picture 5" descr="未命名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97" y="1734"/>
              <a:ext cx="13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502" name="Picture 6" descr="未命名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" y="1734"/>
              <a:ext cx="13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6503" name="Picture 7" descr="未命名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565400"/>
            <a:ext cx="2333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4" name="Picture 8" descr="未命名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25654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5" name="Picture 9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313" y="25654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6" name="Picture 10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175" y="25654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7" name="Picture 11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913" y="25654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8" name="Picture 12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650" y="25654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79" y="228574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59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7－2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4338" y="2054225"/>
            <a:ext cx="8507412" cy="3865563"/>
          </a:xfrm>
          <a:noFill/>
        </p:spPr>
      </p:pic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42910" y="1357298"/>
            <a:ext cx="4959350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/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发送、接收允许</a:t>
            </a:r>
          </a:p>
        </p:txBody>
      </p:sp>
      <p:pic>
        <p:nvPicPr>
          <p:cNvPr id="107524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6450" y="25892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25908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6035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75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8" name="Picture 8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25908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9" name="Picture 9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2593975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0" name="Picture 10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2200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1" name="Picture 11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2013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89" y="256913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208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285860"/>
            <a:ext cx="7932738" cy="5218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初始化程序如下：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MOV    AL</a:t>
            </a:r>
            <a:r>
              <a:rPr lang="zh-CN" altLang="en-US" b="1" dirty="0"/>
              <a:t>， </a:t>
            </a:r>
            <a:r>
              <a:rPr lang="en-US" altLang="zh-CN" b="1" dirty="0"/>
              <a:t>0FAH       </a:t>
            </a:r>
            <a:r>
              <a:rPr lang="zh-CN" altLang="en-US" b="1" dirty="0"/>
              <a:t>；送模式字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OUT    42H</a:t>
            </a:r>
            <a:r>
              <a:rPr lang="zh-CN" altLang="en-US" b="1" dirty="0"/>
              <a:t>， </a:t>
            </a:r>
            <a:r>
              <a:rPr lang="en-US" altLang="zh-CN" b="1" dirty="0"/>
              <a:t>AL          </a:t>
            </a:r>
            <a:r>
              <a:rPr lang="zh-CN" altLang="en-US" b="1" dirty="0"/>
              <a:t>；异步方式，</a:t>
            </a:r>
            <a:r>
              <a:rPr lang="en-US" altLang="zh-CN" b="1" dirty="0"/>
              <a:t>7</a:t>
            </a:r>
            <a:r>
              <a:rPr lang="zh-CN" altLang="en-US" b="1" dirty="0"/>
              <a:t>位</a:t>
            </a:r>
            <a:r>
              <a:rPr lang="en-US" altLang="zh-CN" b="1" dirty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                                               </a:t>
            </a:r>
            <a:r>
              <a:rPr lang="zh-CN" altLang="en-US" b="1" dirty="0"/>
              <a:t>字符，偶校验，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</a:t>
            </a:r>
            <a:r>
              <a:rPr lang="en-US" altLang="zh-CN" b="1" dirty="0"/>
              <a:t>2</a:t>
            </a:r>
            <a:r>
              <a:rPr lang="zh-CN" altLang="en-US" b="1" dirty="0"/>
              <a:t>个停止位   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  AL</a:t>
            </a:r>
            <a:r>
              <a:rPr lang="zh-CN" altLang="en-US" b="1" dirty="0"/>
              <a:t>， </a:t>
            </a:r>
            <a:r>
              <a:rPr lang="en-US" altLang="zh-CN" b="1" dirty="0"/>
              <a:t>37H        </a:t>
            </a:r>
            <a:r>
              <a:rPr lang="zh-CN" altLang="en-US" b="1" dirty="0"/>
              <a:t>；设置控制字，使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发送、接收允许，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清出错标志，使   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 42H</a:t>
            </a:r>
            <a:r>
              <a:rPr lang="zh-CN" altLang="en-US" b="1" dirty="0"/>
              <a:t>，  </a:t>
            </a:r>
            <a:r>
              <a:rPr lang="en-US" altLang="zh-CN" b="1" dirty="0"/>
              <a:t>AL          </a:t>
            </a:r>
            <a:r>
              <a:rPr lang="zh-CN" altLang="en-US" b="1" dirty="0"/>
              <a:t>；  有效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/>
          </a:p>
        </p:txBody>
      </p:sp>
      <p:graphicFrame>
        <p:nvGraphicFramePr>
          <p:cNvPr id="1085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57988" y="4584700"/>
          <a:ext cx="523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name="公式" r:id="rId3" imgW="7620000" imgH="5181600" progId="Equation.3">
                  <p:embed/>
                </p:oleObj>
              </mc:Choice>
              <mc:Fallback>
                <p:oleObj name="公式" r:id="rId3" imgW="7620000" imgH="5181600" progId="Equation.3">
                  <p:embed/>
                  <p:pic>
                    <p:nvPicPr>
                      <p:cNvPr id="108548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7988" y="4584700"/>
                        <a:ext cx="523875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426325" y="4576763"/>
          <a:ext cx="590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公式" r:id="rId5" imgW="8229600" imgH="4876800" progId="Equation.3">
                  <p:embed/>
                </p:oleObj>
              </mc:Choice>
              <mc:Fallback>
                <p:oleObj name="公式" r:id="rId5" imgW="8229600" imgH="4876800" progId="Equation.3">
                  <p:embed/>
                  <p:pic>
                    <p:nvPicPr>
                      <p:cNvPr id="108551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6325" y="4576763"/>
                        <a:ext cx="590550" cy="34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754E-3452-4980-8DC0-184F5E342522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553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357298"/>
            <a:ext cx="8229600" cy="64928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．同步模式下初始化程序举例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2071678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/>
              <a:t>   </a:t>
            </a:r>
            <a:r>
              <a:rPr lang="zh-CN" altLang="en-US" b="1" dirty="0"/>
              <a:t>设端口地址为</a:t>
            </a:r>
            <a:r>
              <a:rPr lang="en-US" altLang="zh-CN" b="1" dirty="0"/>
              <a:t>42H</a:t>
            </a:r>
            <a:r>
              <a:rPr lang="zh-CN" altLang="en-US" b="1" dirty="0"/>
              <a:t>，采用内同步方式，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个同步字符（设同步字符为</a:t>
            </a:r>
            <a:r>
              <a:rPr lang="en-US" altLang="zh-CN" b="1" dirty="0"/>
              <a:t>16H</a:t>
            </a:r>
            <a:r>
              <a:rPr lang="zh-CN" altLang="en-US" b="1" dirty="0"/>
              <a:t>），偶校验，</a:t>
            </a:r>
            <a:r>
              <a:rPr lang="en-US" altLang="zh-CN" b="1" dirty="0"/>
              <a:t>7</a:t>
            </a:r>
            <a:r>
              <a:rPr lang="zh-CN" altLang="en-US" b="1" dirty="0"/>
              <a:t>位数据位</a:t>
            </a:r>
            <a:r>
              <a:rPr lang="en-US" altLang="zh-CN" b="1" dirty="0"/>
              <a:t>/</a:t>
            </a:r>
            <a:r>
              <a:rPr lang="zh-CN" altLang="en-US" b="1" dirty="0"/>
              <a:t>字符 </a:t>
            </a:r>
          </a:p>
          <a:p>
            <a:pPr>
              <a:buFontTx/>
              <a:buNone/>
            </a:pPr>
            <a:r>
              <a:rPr lang="zh-CN" altLang="en-US" b="1" dirty="0"/>
              <a:t>   根据要求，确定</a:t>
            </a:r>
            <a:r>
              <a:rPr lang="zh-CN" altLang="en-US" b="1" dirty="0">
                <a:hlinkClick r:id="rId2" action="ppaction://hlinksldjump"/>
              </a:rPr>
              <a:t>模式字</a:t>
            </a:r>
            <a:r>
              <a:rPr lang="zh-CN" altLang="en-US" b="1" dirty="0"/>
              <a:t>为：</a:t>
            </a:r>
            <a:r>
              <a:rPr lang="en-US" altLang="zh-CN" b="1" dirty="0"/>
              <a:t>00111000B </a:t>
            </a:r>
            <a:r>
              <a:rPr lang="zh-CN" altLang="en-US" b="1" dirty="0"/>
              <a:t>即</a:t>
            </a:r>
            <a:r>
              <a:rPr lang="en-US" altLang="zh-CN" b="1" dirty="0"/>
              <a:t>38H</a:t>
            </a:r>
          </a:p>
          <a:p>
            <a:pPr>
              <a:buFontTx/>
              <a:buNone/>
            </a:pPr>
            <a:r>
              <a:rPr lang="en-US" altLang="zh-CN" b="1" dirty="0"/>
              <a:t>   </a:t>
            </a:r>
            <a:r>
              <a:rPr lang="zh-CN" altLang="en-US" b="1" dirty="0">
                <a:hlinkClick r:id="rId3" action="ppaction://hlinksldjump"/>
              </a:rPr>
              <a:t>控制字</a:t>
            </a:r>
            <a:r>
              <a:rPr lang="zh-CN" altLang="en-US" b="1" dirty="0"/>
              <a:t>为：</a:t>
            </a:r>
            <a:r>
              <a:rPr lang="en-US" altLang="zh-CN" b="1" dirty="0"/>
              <a:t>10010111B  </a:t>
            </a:r>
            <a:r>
              <a:rPr lang="zh-CN" altLang="en-US" b="1" dirty="0"/>
              <a:t>即</a:t>
            </a:r>
            <a:r>
              <a:rPr lang="en-US" altLang="zh-CN" b="1" dirty="0"/>
              <a:t>97H</a:t>
            </a:r>
            <a:r>
              <a:rPr lang="zh-CN" altLang="en-US" b="1" dirty="0"/>
              <a:t>。它使</a:t>
            </a:r>
            <a:r>
              <a:rPr lang="en-US" altLang="zh-CN" b="1" dirty="0"/>
              <a:t>8251A</a:t>
            </a:r>
            <a:r>
              <a:rPr lang="zh-CN" altLang="en-US" b="1" dirty="0"/>
              <a:t>对同步字符进行检索；同时使状态寄存器中的</a:t>
            </a:r>
            <a:r>
              <a:rPr lang="en-US" altLang="zh-CN" b="1" dirty="0"/>
              <a:t>3</a:t>
            </a:r>
            <a:r>
              <a:rPr lang="zh-CN" altLang="en-US" b="1" dirty="0"/>
              <a:t>个出错标志复位；此外，使</a:t>
            </a:r>
            <a:r>
              <a:rPr lang="en-US" altLang="zh-CN" b="1" dirty="0"/>
              <a:t>8251A</a:t>
            </a:r>
            <a:r>
              <a:rPr lang="zh-CN" altLang="en-US" b="1" dirty="0"/>
              <a:t>的发送器启动，接收器也启动；控制字还通知</a:t>
            </a:r>
            <a:r>
              <a:rPr lang="en-US" altLang="zh-CN" b="1" dirty="0"/>
              <a:t>8251A</a:t>
            </a:r>
            <a:r>
              <a:rPr lang="zh-CN" altLang="en-US" b="1" dirty="0"/>
              <a:t>，</a:t>
            </a:r>
            <a:r>
              <a:rPr lang="en-US" altLang="zh-CN" b="1" dirty="0"/>
              <a:t>CPU</a:t>
            </a:r>
            <a:r>
              <a:rPr lang="zh-CN" altLang="en-US" b="1" dirty="0"/>
              <a:t>当前已经准备好进行数据传输。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3389" y="256913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600" kern="0" smtClean="0"/>
              <a:t>6.3.5  8251A</a:t>
            </a:r>
            <a:r>
              <a:rPr lang="zh-CN" altLang="en-US" sz="3600" kern="0" smtClean="0"/>
              <a:t>应用举例</a:t>
            </a:r>
            <a:r>
              <a:rPr lang="zh-CN" altLang="en-US" kern="0" smtClean="0"/>
              <a:t> </a:t>
            </a:r>
            <a:endParaRPr lang="zh-CN" altLang="en-US" kern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34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7-2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1472" y="2571744"/>
            <a:ext cx="8007350" cy="4022725"/>
          </a:xfrm>
          <a:noFill/>
        </p:spPr>
      </p:pic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00034" y="1285860"/>
            <a:ext cx="7537450" cy="11636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采用内同步方式，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个同步字符（同步字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符为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16H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），偶校验，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7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位数据位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字符</a:t>
            </a:r>
          </a:p>
        </p:txBody>
      </p:sp>
      <p:pic>
        <p:nvPicPr>
          <p:cNvPr id="110596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2757488"/>
            <a:ext cx="2333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00" y="2752725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8" name="Picture 6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7475" y="27432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7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4538" y="27432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1" name="Picture 9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754313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2" name="Picture 10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2088" y="27559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3" name="Picture 11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6063" y="2741613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4" name="Picture 12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713" y="27432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89" y="256913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10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7－2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58" y="2571744"/>
            <a:ext cx="8507412" cy="3865563"/>
          </a:xfrm>
          <a:noFill/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57158" y="1357298"/>
            <a:ext cx="7935913" cy="13731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对同步字符进行检索；使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个出错标志复位；使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8251A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的发送器启动，接收器也启动；数据终端准备好。</a:t>
            </a:r>
          </a:p>
        </p:txBody>
      </p:sp>
      <p:pic>
        <p:nvPicPr>
          <p:cNvPr id="111620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6450" y="28813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1" name="Picture 5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28829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2" name="Picture 6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956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3" name="Picture 7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75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4" name="Picture 8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6138" y="28829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5" name="Picture 9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2886075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6" name="Picture 10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6488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7" name="Picture 11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963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96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8"/>
            <a:ext cx="8229600" cy="52181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/>
              <a:t>具体程序段如下： 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 AL</a:t>
            </a:r>
            <a:r>
              <a:rPr lang="zh-CN" altLang="en-US" b="1" dirty="0"/>
              <a:t>，</a:t>
            </a:r>
            <a:r>
              <a:rPr lang="en-US" altLang="zh-CN" b="1" dirty="0"/>
              <a:t>38H    </a:t>
            </a:r>
            <a:r>
              <a:rPr lang="zh-CN" altLang="en-US" b="1" dirty="0"/>
              <a:t>；设置模式字，同步模式，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                                     用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个同步字符，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</a:t>
            </a:r>
            <a:r>
              <a:rPr lang="zh-CN" altLang="en-US" b="1" dirty="0"/>
              <a:t>； </a:t>
            </a:r>
            <a:r>
              <a:rPr lang="en-US" altLang="zh-CN" b="1" dirty="0"/>
              <a:t>7</a:t>
            </a:r>
            <a:r>
              <a:rPr lang="zh-CN" altLang="en-US" b="1" dirty="0"/>
              <a:t>个数据位，偶校验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AL</a:t>
            </a:r>
            <a:r>
              <a:rPr lang="zh-CN" altLang="en-US" b="1" dirty="0"/>
              <a:t>，</a:t>
            </a:r>
            <a:r>
              <a:rPr lang="en-US" altLang="zh-CN" b="1" dirty="0"/>
              <a:t>16H   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</a:t>
            </a:r>
            <a:r>
              <a:rPr lang="zh-CN" altLang="en-US" b="1" dirty="0"/>
              <a:t>；送同步字符</a:t>
            </a:r>
            <a:r>
              <a:rPr lang="en-US" altLang="zh-CN" b="1" dirty="0"/>
              <a:t>16H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MOV   AL</a:t>
            </a:r>
            <a:r>
              <a:rPr lang="zh-CN" altLang="en-US" b="1" dirty="0"/>
              <a:t>， </a:t>
            </a:r>
            <a:r>
              <a:rPr lang="en-US" altLang="zh-CN" b="1" dirty="0"/>
              <a:t>97H     </a:t>
            </a:r>
            <a:r>
              <a:rPr lang="zh-CN" altLang="en-US" b="1" dirty="0"/>
              <a:t>；设置控制字，使发送器和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                                     接收器启动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42H</a:t>
            </a:r>
            <a:r>
              <a:rPr lang="zh-CN" altLang="en-US" b="1" dirty="0"/>
              <a:t>，</a:t>
            </a:r>
            <a:r>
              <a:rPr lang="en-US" altLang="zh-CN" b="1" dirty="0"/>
              <a:t>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b="1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43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500174"/>
            <a:ext cx="8229600" cy="64928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．利用状态字进行编程的举例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2432050"/>
            <a:ext cx="8229600" cy="4425950"/>
          </a:xfrm>
        </p:spPr>
        <p:txBody>
          <a:bodyPr/>
          <a:lstStyle/>
          <a:p>
            <a:r>
              <a:rPr lang="zh-CN" altLang="en-US" b="1" dirty="0"/>
              <a:t>先对</a:t>
            </a:r>
            <a:r>
              <a:rPr lang="en-US" altLang="zh-CN" b="1" dirty="0"/>
              <a:t>8251A</a:t>
            </a:r>
            <a:r>
              <a:rPr lang="zh-CN" altLang="en-US" b="1" dirty="0"/>
              <a:t>进行初始化，然后对状态字进行测试，以便输入字符。本程序段用来输入</a:t>
            </a:r>
            <a:r>
              <a:rPr lang="en-US" altLang="zh-CN" b="1" dirty="0"/>
              <a:t>80</a:t>
            </a:r>
            <a:r>
              <a:rPr lang="zh-CN" altLang="en-US" b="1" dirty="0"/>
              <a:t>个字符。</a:t>
            </a:r>
          </a:p>
          <a:p>
            <a:r>
              <a:rPr lang="zh-CN" altLang="en-US" b="1" dirty="0"/>
              <a:t>分析：</a:t>
            </a:r>
            <a:r>
              <a:rPr lang="en-US" altLang="zh-CN" b="1" dirty="0"/>
              <a:t>8251A</a:t>
            </a:r>
            <a:r>
              <a:rPr lang="zh-CN" altLang="en-US" b="1" dirty="0"/>
              <a:t>的控制和状态端口地址为</a:t>
            </a:r>
            <a:r>
              <a:rPr lang="en-US" altLang="zh-CN" b="1" dirty="0"/>
              <a:t>42H</a:t>
            </a:r>
            <a:r>
              <a:rPr lang="zh-CN" altLang="en-US" b="1" dirty="0"/>
              <a:t>，数据输入和输出端口地址为</a:t>
            </a:r>
            <a:r>
              <a:rPr lang="en-US" altLang="zh-CN" b="1" dirty="0"/>
              <a:t>40H</a:t>
            </a:r>
            <a:r>
              <a:rPr lang="zh-CN" altLang="en-US" b="1" dirty="0"/>
              <a:t>。字符输入后，放在</a:t>
            </a:r>
            <a:r>
              <a:rPr lang="en-US" altLang="zh-CN" b="1" dirty="0"/>
              <a:t>BUFFER</a:t>
            </a:r>
            <a:r>
              <a:rPr lang="zh-CN" altLang="en-US" b="1" dirty="0"/>
              <a:t>标号所指的内存缓冲区中。</a:t>
            </a:r>
          </a:p>
          <a:p>
            <a:r>
              <a:rPr lang="zh-CN" altLang="en-US" b="1" dirty="0"/>
              <a:t>具体的程序段如下：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30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142984"/>
            <a:ext cx="8229600" cy="5500726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1" dirty="0"/>
              <a:t>②</a:t>
            </a:r>
            <a:r>
              <a:rPr kumimoji="1" lang="zh-CN" altLang="en-US" b="1" dirty="0"/>
              <a:t>半双工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Half Duplex</a:t>
            </a:r>
            <a:r>
              <a:rPr lang="zh-CN" altLang="en-US" b="1" dirty="0">
                <a:latin typeface="宋体" pitchFamily="2" charset="-122"/>
              </a:rPr>
              <a:t>）</a:t>
            </a:r>
            <a:endParaRPr kumimoji="1" lang="zh-CN" altLang="en-US" b="1" dirty="0"/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若使用同一根传输线既作接收又作发送，虽然数据可以在两个方向上传送，但通信双方不能同时收发数据，这样的传送方式就是半双工制。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847704" y="5214942"/>
            <a:ext cx="58340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特点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：单线通信、分时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双向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数据流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500166" y="2857496"/>
            <a:ext cx="5715000" cy="1997075"/>
            <a:chOff x="1500166" y="2857496"/>
            <a:chExt cx="5715000" cy="1997075"/>
          </a:xfrm>
        </p:grpSpPr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4714876" y="4071942"/>
              <a:ext cx="10810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500166" y="2857496"/>
              <a:ext cx="5715000" cy="1997075"/>
              <a:chOff x="1500166" y="2857496"/>
              <a:chExt cx="5715000" cy="1997075"/>
            </a:xfrm>
          </p:grpSpPr>
          <p:grpSp>
            <p:nvGrpSpPr>
              <p:cNvPr id="2" name="Group 37"/>
              <p:cNvGrpSpPr/>
              <p:nvPr/>
            </p:nvGrpSpPr>
            <p:grpSpPr bwMode="auto">
              <a:xfrm>
                <a:off x="1500166" y="2857496"/>
                <a:ext cx="5715000" cy="1997075"/>
                <a:chOff x="472" y="1614"/>
                <a:chExt cx="3600" cy="1258"/>
              </a:xfrm>
            </p:grpSpPr>
            <p:grpSp>
              <p:nvGrpSpPr>
                <p:cNvPr id="3" name="Group 4"/>
                <p:cNvGrpSpPr/>
                <p:nvPr/>
              </p:nvGrpSpPr>
              <p:grpSpPr bwMode="auto">
                <a:xfrm>
                  <a:off x="472" y="1614"/>
                  <a:ext cx="3600" cy="1258"/>
                  <a:chOff x="336" y="1478"/>
                  <a:chExt cx="3600" cy="1258"/>
                </a:xfrm>
              </p:grpSpPr>
              <p:sp>
                <p:nvSpPr>
                  <p:cNvPr id="4813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1478"/>
                    <a:ext cx="336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kumimoji="1" lang="zh-CN" altLang="zh-CN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813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872"/>
                    <a:ext cx="624" cy="86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872"/>
                    <a:ext cx="288" cy="432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304"/>
                    <a:ext cx="288" cy="432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900"/>
                    <a:ext cx="240" cy="404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发送</a:t>
                    </a:r>
                  </a:p>
                </p:txBody>
              </p:sp>
              <p:sp>
                <p:nvSpPr>
                  <p:cNvPr id="4813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332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接收</a:t>
                    </a:r>
                  </a:p>
                </p:txBody>
              </p:sp>
              <p:sp>
                <p:nvSpPr>
                  <p:cNvPr id="4813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06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01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9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448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4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04" y="2112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5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4" y="2352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872"/>
                    <a:ext cx="624" cy="86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872"/>
                    <a:ext cx="288" cy="432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304"/>
                    <a:ext cx="288" cy="432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304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发送</a:t>
                    </a:r>
                  </a:p>
                </p:txBody>
              </p:sp>
              <p:sp>
                <p:nvSpPr>
                  <p:cNvPr id="481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872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接收</a:t>
                    </a:r>
                  </a:p>
                </p:txBody>
              </p:sp>
              <p:sp>
                <p:nvSpPr>
                  <p:cNvPr id="481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6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49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4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448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6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08" y="2304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2160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304"/>
                    <a:ext cx="196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91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TXD / RXD</a:t>
                    </a:r>
                  </a:p>
                </p:txBody>
              </p:sp>
            </p:grpSp>
            <p:sp>
              <p:nvSpPr>
                <p:cNvPr id="48162" name="Line 34"/>
                <p:cNvSpPr>
                  <a:spLocks noChangeShapeType="1"/>
                </p:cNvSpPr>
                <p:nvPr/>
              </p:nvSpPr>
              <p:spPr bwMode="auto">
                <a:xfrm>
                  <a:off x="1519" y="2432"/>
                  <a:ext cx="195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64" name="Line 36"/>
              <p:cNvSpPr>
                <a:spLocks noChangeShapeType="1"/>
              </p:cNvSpPr>
              <p:nvPr/>
            </p:nvSpPr>
            <p:spPr bwMode="auto">
              <a:xfrm flipH="1">
                <a:off x="3428992" y="4071942"/>
                <a:ext cx="7921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28596" y="285728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98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57158" y="1357298"/>
            <a:ext cx="3919537" cy="4752975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lIns="0" rIns="0"/>
          <a:lstStyle/>
          <a:p>
            <a:pPr marL="342900" indent="-342900"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AL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0FAH  </a:t>
            </a:r>
          </a:p>
          <a:p>
            <a:pPr marL="342900" indent="-342900"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OUT    42H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AL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AL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35H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OUT    42H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AL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DI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0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CX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80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zh-CN" altLang="en-US" sz="2400" dirty="0">
                <a:ea typeface="宋体" pitchFamily="2" charset="-122"/>
              </a:rPr>
              <a:t>：</a:t>
            </a:r>
            <a:r>
              <a:rPr kumimoji="1" lang="en-US" altLang="zh-CN" sz="2400" dirty="0">
                <a:ea typeface="宋体" pitchFamily="2" charset="-122"/>
              </a:rPr>
              <a:t>IN 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TEST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02H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JZ        B    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IN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40H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14691" name="Group 3"/>
          <p:cNvGrpSpPr/>
          <p:nvPr/>
        </p:nvGrpSpPr>
        <p:grpSpPr bwMode="auto">
          <a:xfrm>
            <a:off x="2311370" y="1623998"/>
            <a:ext cx="6197600" cy="1089025"/>
            <a:chOff x="1555" y="803"/>
            <a:chExt cx="3904" cy="686"/>
          </a:xfrm>
        </p:grpSpPr>
        <p:sp>
          <p:nvSpPr>
            <p:cNvPr id="114692" name="AutoShape 4"/>
            <p:cNvSpPr>
              <a:spLocks noChangeArrowheads="1"/>
            </p:cNvSpPr>
            <p:nvPr/>
          </p:nvSpPr>
          <p:spPr bwMode="auto">
            <a:xfrm>
              <a:off x="1555" y="803"/>
              <a:ext cx="3904" cy="686"/>
            </a:xfrm>
            <a:prstGeom prst="wedgeRectCallout">
              <a:avLst>
                <a:gd name="adj1" fmla="val -47157"/>
                <a:gd name="adj2" fmla="val 143440"/>
              </a:avLst>
            </a:prstGeom>
            <a:solidFill>
              <a:schemeClr val="folHlink"/>
            </a:solidFill>
            <a:ln w="9525" algn="ctr">
              <a:noFill/>
              <a:miter lim="800000"/>
            </a:ln>
            <a:effectLst/>
          </p:spPr>
          <p:txBody>
            <a:bodyPr lIns="0" rIns="0"/>
            <a:lstStyle/>
            <a:p>
              <a:pPr marL="342900" indent="-342900">
                <a:buFont typeface="Wingdings" pitchFamily="2" charset="2"/>
                <a:buChar char="n"/>
              </a:pPr>
              <a:endParaRPr lang="zh-CN" altLang="zh-CN" sz="3200">
                <a:ea typeface="宋体" pitchFamily="2" charset="-122"/>
              </a:endParaRPr>
            </a:p>
          </p:txBody>
        </p:sp>
        <p:pic>
          <p:nvPicPr>
            <p:cNvPr id="11469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5" y="849"/>
              <a:ext cx="3777" cy="538"/>
            </a:xfrm>
            <a:prstGeom prst="rect">
              <a:avLst/>
            </a:prstGeom>
            <a:noFill/>
          </p:spPr>
        </p:pic>
      </p:grp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4522758" y="1357298"/>
            <a:ext cx="4411662" cy="478155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lIns="0" rIns="0"/>
          <a:lstStyle/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</a:t>
            </a:r>
            <a:r>
              <a:rPr kumimoji="1" lang="en-US" altLang="zh-CN" sz="2400" dirty="0" err="1">
                <a:ea typeface="宋体" pitchFamily="2" charset="-122"/>
              </a:rPr>
              <a:t>MOV</a:t>
            </a:r>
            <a:r>
              <a:rPr kumimoji="1" lang="en-US" altLang="zh-CN" sz="2400" dirty="0">
                <a:ea typeface="宋体" pitchFamily="2" charset="-122"/>
              </a:rPr>
              <a:t>  </a:t>
            </a:r>
            <a:r>
              <a:rPr kumimoji="1" lang="en-US" altLang="zh-CN" sz="2400" dirty="0" smtClean="0">
                <a:ea typeface="宋体" pitchFamily="2" charset="-122"/>
              </a:rPr>
              <a:t>BX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OFFSET  BUFFER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</a:t>
            </a:r>
            <a:r>
              <a:rPr kumimoji="1" lang="en-US" altLang="zh-CN" sz="2400" dirty="0" err="1">
                <a:ea typeface="宋体" pitchFamily="2" charset="-122"/>
              </a:rPr>
              <a:t>MOV</a:t>
            </a:r>
            <a:r>
              <a:rPr kumimoji="1" lang="en-US" altLang="zh-CN" sz="2400" dirty="0">
                <a:ea typeface="宋体" pitchFamily="2" charset="-122"/>
              </a:rPr>
              <a:t>  </a:t>
            </a:r>
            <a:r>
              <a:rPr kumimoji="1" lang="en-US" altLang="zh-CN" sz="2400" dirty="0" smtClean="0">
                <a:ea typeface="宋体" pitchFamily="2" charset="-122"/>
              </a:rPr>
              <a:t>[</a:t>
            </a:r>
            <a:r>
              <a:rPr kumimoji="1" lang="en-US" altLang="zh-CN" sz="2400" dirty="0" err="1" smtClean="0">
                <a:ea typeface="宋体" pitchFamily="2" charset="-122"/>
              </a:rPr>
              <a:t>BX+DI</a:t>
            </a:r>
            <a:r>
              <a:rPr kumimoji="1" lang="en-US" altLang="zh-CN" sz="2400" dirty="0">
                <a:ea typeface="宋体" pitchFamily="2" charset="-122"/>
              </a:rPr>
              <a:t>]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AL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INC    DI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IN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TEST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38H 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JNZ     E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LOOP   B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JMP    EXIT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E</a:t>
            </a:r>
            <a:r>
              <a:rPr kumimoji="1" lang="zh-CN" altLang="en-US" sz="2400" dirty="0">
                <a:ea typeface="宋体" pitchFamily="2" charset="-122"/>
              </a:rPr>
              <a:t>： </a:t>
            </a:r>
            <a:r>
              <a:rPr kumimoji="1" lang="en-US" altLang="zh-CN" sz="2400" dirty="0">
                <a:ea typeface="宋体" pitchFamily="2" charset="-122"/>
              </a:rPr>
              <a:t>CALL  ERR-OUT   	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EXIT</a:t>
            </a:r>
            <a:r>
              <a:rPr kumimoji="1" lang="zh-CN" altLang="en-US" sz="2400" dirty="0">
                <a:ea typeface="宋体" pitchFamily="2" charset="-122"/>
              </a:rPr>
              <a:t>：</a:t>
            </a:r>
            <a:r>
              <a:rPr kumimoji="1" lang="en-US" altLang="zh-CN" sz="2400" dirty="0">
                <a:latin typeface="Arial"/>
                <a:ea typeface="宋体" pitchFamily="2" charset="-122"/>
              </a:rPr>
              <a:t>……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/>
            <a:endParaRPr kumimoji="1" lang="en-US" altLang="zh-CN" sz="2400" dirty="0">
              <a:ea typeface="宋体" pitchFamily="2" charset="-122"/>
            </a:endParaRPr>
          </a:p>
        </p:txBody>
      </p:sp>
      <p:grpSp>
        <p:nvGrpSpPr>
          <p:cNvPr id="114695" name="Group 7"/>
          <p:cNvGrpSpPr/>
          <p:nvPr/>
        </p:nvGrpSpPr>
        <p:grpSpPr bwMode="auto">
          <a:xfrm>
            <a:off x="1485870" y="5102210"/>
            <a:ext cx="6197600" cy="1089025"/>
            <a:chOff x="854" y="2904"/>
            <a:chExt cx="3904" cy="686"/>
          </a:xfrm>
        </p:grpSpPr>
        <p:sp>
          <p:nvSpPr>
            <p:cNvPr id="114696" name="AutoShape 8"/>
            <p:cNvSpPr>
              <a:spLocks noChangeArrowheads="1"/>
            </p:cNvSpPr>
            <p:nvPr/>
          </p:nvSpPr>
          <p:spPr bwMode="auto">
            <a:xfrm>
              <a:off x="854" y="2904"/>
              <a:ext cx="3904" cy="686"/>
            </a:xfrm>
            <a:prstGeom prst="wedgeRectCallout">
              <a:avLst>
                <a:gd name="adj1" fmla="val 31301"/>
                <a:gd name="adj2" fmla="val -231051"/>
              </a:avLst>
            </a:prstGeom>
            <a:solidFill>
              <a:schemeClr val="folHlink"/>
            </a:solidFill>
            <a:ln w="9525" algn="ctr">
              <a:noFill/>
              <a:miter lim="800000"/>
            </a:ln>
            <a:effectLst/>
          </p:spPr>
          <p:txBody>
            <a:bodyPr lIns="0" rIns="0"/>
            <a:lstStyle/>
            <a:p>
              <a:pPr marL="342900" indent="-342900">
                <a:buFont typeface="Wingdings" pitchFamily="2" charset="2"/>
                <a:buChar char="n"/>
              </a:pPr>
              <a:endParaRPr lang="zh-CN" altLang="zh-CN" sz="3200">
                <a:ea typeface="宋体" pitchFamily="2" charset="-122"/>
              </a:endParaRPr>
            </a:p>
          </p:txBody>
        </p:sp>
        <p:pic>
          <p:nvPicPr>
            <p:cNvPr id="114697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4" y="2950"/>
              <a:ext cx="3777" cy="538"/>
            </a:xfrm>
            <a:prstGeom prst="rect">
              <a:avLst/>
            </a:prstGeom>
            <a:noFill/>
          </p:spPr>
        </p:pic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9870" y="1777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88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5040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串行接口标准</a:t>
            </a:r>
            <a:r>
              <a:rPr lang="zh-CN" altLang="en-US" b="1" dirty="0">
                <a:latin typeface="宋体" pitchFamily="2" charset="-122"/>
              </a:rPr>
              <a:t>  指的是计算机或终端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数据终端设备</a:t>
            </a:r>
            <a:r>
              <a:rPr lang="en-US" altLang="zh-CN" b="1" dirty="0">
                <a:latin typeface="宋体" pitchFamily="2" charset="-122"/>
              </a:rPr>
              <a:t>DTE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/>
              <a:t>Data Terminal Equipment)</a:t>
            </a:r>
            <a:r>
              <a:rPr lang="en-US" altLang="zh-CN" dirty="0"/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的串行接口电路与调制解调器</a:t>
            </a:r>
            <a:r>
              <a:rPr lang="en-US" altLang="zh-CN" b="1" dirty="0">
                <a:latin typeface="宋体" pitchFamily="2" charset="-122"/>
              </a:rPr>
              <a:t>MODEM</a:t>
            </a:r>
            <a:r>
              <a:rPr lang="zh-CN" altLang="en-US" b="1" dirty="0">
                <a:latin typeface="宋体" pitchFamily="2" charset="-122"/>
              </a:rPr>
              <a:t>等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数据通信设备</a:t>
            </a:r>
            <a:r>
              <a:rPr lang="en-US" altLang="zh-CN" b="1" dirty="0">
                <a:latin typeface="宋体" pitchFamily="2" charset="-122"/>
              </a:rPr>
              <a:t>DCE</a:t>
            </a:r>
            <a:r>
              <a:rPr lang="zh-CN" altLang="en-US" b="1" dirty="0"/>
              <a:t>（</a:t>
            </a:r>
            <a:r>
              <a:rPr lang="en-US" altLang="zh-CN" b="1" dirty="0"/>
              <a:t>Data Communication Equipment)</a:t>
            </a:r>
            <a:r>
              <a:rPr lang="en-US" altLang="zh-CN" dirty="0"/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之间的连接标准。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RS-232C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标准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RS-323C</a:t>
            </a:r>
            <a:r>
              <a:rPr lang="zh-CN" altLang="en-US" b="1" dirty="0">
                <a:latin typeface="宋体" pitchFamily="2" charset="-122"/>
              </a:rPr>
              <a:t>标准是美国</a:t>
            </a:r>
            <a:r>
              <a:rPr lang="en-US" altLang="zh-CN" b="1" dirty="0">
                <a:latin typeface="宋体" pitchFamily="2" charset="-122"/>
              </a:rPr>
              <a:t>EIA(</a:t>
            </a:r>
            <a:r>
              <a:rPr lang="zh-CN" altLang="en-US" b="1" dirty="0">
                <a:latin typeface="宋体" pitchFamily="2" charset="-122"/>
              </a:rPr>
              <a:t>电子工业联合会）与</a:t>
            </a:r>
            <a:r>
              <a:rPr lang="en-US" altLang="zh-CN" b="1" dirty="0">
                <a:latin typeface="宋体" pitchFamily="2" charset="-122"/>
              </a:rPr>
              <a:t>BELL</a:t>
            </a:r>
            <a:r>
              <a:rPr lang="zh-CN" altLang="en-US" b="1" dirty="0">
                <a:latin typeface="宋体" pitchFamily="2" charset="-122"/>
              </a:rPr>
              <a:t>等公司一起开发的</a:t>
            </a:r>
            <a:r>
              <a:rPr lang="en-US" altLang="zh-CN" b="1" dirty="0">
                <a:latin typeface="宋体" pitchFamily="2" charset="-122"/>
              </a:rPr>
              <a:t>1969</a:t>
            </a:r>
            <a:r>
              <a:rPr lang="zh-CN" altLang="en-US" b="1" dirty="0">
                <a:latin typeface="宋体" pitchFamily="2" charset="-122"/>
              </a:rPr>
              <a:t>年公布的通信协议。 </a:t>
            </a:r>
            <a:br>
              <a:rPr lang="zh-CN" altLang="en-US" b="1" dirty="0">
                <a:latin typeface="宋体" pitchFamily="2" charset="-122"/>
              </a:rPr>
            </a:br>
            <a:r>
              <a:rPr lang="en-US" altLang="zh-CN" b="1" dirty="0">
                <a:latin typeface="宋体" pitchFamily="2" charset="-122"/>
              </a:rPr>
              <a:t>RS-232C</a:t>
            </a:r>
            <a:r>
              <a:rPr lang="zh-CN" altLang="en-US" b="1" dirty="0">
                <a:latin typeface="宋体" pitchFamily="2" charset="-122"/>
              </a:rPr>
              <a:t>是这样一种标准接口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并未考虑计算机系统的应用要求</a:t>
            </a:r>
            <a:r>
              <a:rPr lang="zh-CN" altLang="en-US" b="1" dirty="0"/>
              <a:t>。但目前它又广泛地被借来</a:t>
            </a:r>
            <a:r>
              <a:rPr lang="zh-CN" altLang="en-US" b="1" dirty="0">
                <a:solidFill>
                  <a:srgbClr val="0000FF"/>
                </a:solidFill>
              </a:rPr>
              <a:t>用于计算机（更准确的说，是计算机接口）与终端或外设之间的近端连接标准。</a:t>
            </a:r>
            <a:r>
              <a:rPr lang="zh-CN" altLang="en-US" b="1" dirty="0"/>
              <a:t>显然，这个标准的有些规定及和计算机系统是不一致的，甚至是相矛盾的。</a:t>
            </a:r>
            <a:r>
              <a:rPr lang="zh-CN" altLang="en-US" dirty="0"/>
              <a:t>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539552" y="404664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补充：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5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      </a:t>
            </a:r>
            <a:r>
              <a:rPr lang="zh-CN" altLang="en-US" b="1">
                <a:solidFill>
                  <a:srgbClr val="0000FF"/>
                </a:solidFill>
              </a:rPr>
              <a:t>微型计算机之间的串行通信是按照</a:t>
            </a:r>
            <a:r>
              <a:rPr lang="en-US" altLang="zh-CN" b="1">
                <a:solidFill>
                  <a:srgbClr val="0000FF"/>
                </a:solidFill>
              </a:rPr>
              <a:t>RS-232C</a:t>
            </a:r>
            <a:r>
              <a:rPr lang="zh-CN" altLang="en-US" b="1">
                <a:solidFill>
                  <a:srgbClr val="0000FF"/>
                </a:solidFill>
              </a:rPr>
              <a:t>标准设计的接口电路实现的</a:t>
            </a:r>
            <a:r>
              <a:rPr lang="zh-CN" altLang="en-US" b="1"/>
              <a:t>。使用一根电话线进行通信，使</a:t>
            </a:r>
            <a:r>
              <a:rPr lang="zh-CN" altLang="en-US" b="1">
                <a:solidFill>
                  <a:srgbClr val="FF3300"/>
                </a:solidFill>
              </a:rPr>
              <a:t>计算机和</a:t>
            </a:r>
            <a:r>
              <a:rPr lang="en-US" altLang="zh-CN" b="1">
                <a:solidFill>
                  <a:srgbClr val="FF3300"/>
                </a:solidFill>
              </a:rPr>
              <a:t>MODEM</a:t>
            </a:r>
            <a:r>
              <a:rPr lang="zh-CN" altLang="en-US" b="1">
                <a:solidFill>
                  <a:srgbClr val="FF3300"/>
                </a:solidFill>
              </a:rPr>
              <a:t>之间连接</a:t>
            </a:r>
            <a:r>
              <a:rPr lang="zh-CN" altLang="en-US" b="1"/>
              <a:t>。其连接及通信原理如下图所示</a:t>
            </a:r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997200"/>
            <a:ext cx="8281987" cy="2592388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2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42984"/>
            <a:ext cx="8229600" cy="5145088"/>
          </a:xfrm>
        </p:spPr>
        <p:txBody>
          <a:bodyPr/>
          <a:lstStyle/>
          <a:p>
            <a:r>
              <a:rPr lang="en-US" altLang="zh-CN" b="1" dirty="0"/>
              <a:t>RS-232C</a:t>
            </a:r>
            <a:r>
              <a:rPr lang="zh-CN" altLang="en-US" b="1" dirty="0"/>
              <a:t>是一种标准接口，</a:t>
            </a:r>
            <a:r>
              <a:rPr lang="en-US" altLang="zh-CN" b="1" dirty="0"/>
              <a:t>D</a:t>
            </a:r>
            <a:r>
              <a:rPr lang="zh-CN" altLang="en-US" b="1" dirty="0"/>
              <a:t>型插座，采用</a:t>
            </a:r>
            <a:r>
              <a:rPr lang="en-US" altLang="zh-CN" b="1" dirty="0"/>
              <a:t>25</a:t>
            </a:r>
            <a:r>
              <a:rPr lang="zh-CN" altLang="en-US" b="1" dirty="0"/>
              <a:t>芯引脚或</a:t>
            </a:r>
            <a:r>
              <a:rPr lang="en-US" altLang="zh-CN" b="1" dirty="0"/>
              <a:t>9</a:t>
            </a:r>
            <a:r>
              <a:rPr lang="zh-CN" altLang="en-US" b="1" dirty="0"/>
              <a:t>芯引脚的连接器，如下图 ：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064" y="2889101"/>
            <a:ext cx="2897187" cy="3600450"/>
          </a:xfrm>
          <a:prstGeom prst="rect">
            <a:avLst/>
          </a:prstGeom>
          <a:noFill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675" y="2708919"/>
            <a:ext cx="3568700" cy="3960813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63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</a:rPr>
              <a:t>1</a:t>
            </a:r>
            <a:r>
              <a:rPr lang="zh-CN" altLang="en-US" sz="3200" dirty="0" smtClean="0">
                <a:solidFill>
                  <a:srgbClr val="0000FF"/>
                </a:solidFill>
              </a:rPr>
              <a:t>）发送</a:t>
            </a:r>
            <a:r>
              <a:rPr lang="zh-CN" altLang="en-US" sz="3200" dirty="0">
                <a:solidFill>
                  <a:srgbClr val="0000FF"/>
                </a:solidFill>
              </a:rPr>
              <a:t>引脚信号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204" y="1196752"/>
            <a:ext cx="8229600" cy="4308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DSR#</a:t>
            </a:r>
            <a:r>
              <a:rPr lang="zh-CN" altLang="en-US" b="1" dirty="0"/>
              <a:t>（第</a:t>
            </a:r>
            <a:r>
              <a:rPr lang="en-US" altLang="zh-CN" b="1" dirty="0"/>
              <a:t>6</a:t>
            </a:r>
            <a:r>
              <a:rPr lang="zh-CN" altLang="en-US" b="1" dirty="0"/>
              <a:t>脚）：数据装置就绪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3300"/>
                </a:solidFill>
              </a:rPr>
              <a:t>即</a:t>
            </a:r>
            <a:r>
              <a:rPr lang="en-US" altLang="zh-CN" b="1" dirty="0">
                <a:solidFill>
                  <a:srgbClr val="FF3300"/>
                </a:solidFill>
              </a:rPr>
              <a:t>MODEM</a:t>
            </a:r>
            <a:r>
              <a:rPr lang="zh-CN" altLang="en-US" b="1" dirty="0">
                <a:solidFill>
                  <a:srgbClr val="FF3300"/>
                </a:solidFill>
              </a:rPr>
              <a:t>准备好</a:t>
            </a:r>
            <a:r>
              <a:rPr lang="en-US" altLang="zh-CN" b="1" dirty="0"/>
              <a:t>)</a:t>
            </a:r>
            <a:r>
              <a:rPr lang="zh-CN" altLang="en-US" b="1" dirty="0"/>
              <a:t>，输入。表示调制解调器可以使用，该</a:t>
            </a:r>
            <a:r>
              <a:rPr lang="zh-CN" altLang="en-US" b="1" dirty="0">
                <a:solidFill>
                  <a:srgbClr val="0000FF"/>
                </a:solidFill>
              </a:rPr>
              <a:t>信号有时直接接到电源上，这样当设备连通时即有效</a:t>
            </a:r>
            <a:r>
              <a:rPr lang="zh-CN" altLang="en-US" b="1" dirty="0"/>
              <a:t>。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b="1" dirty="0"/>
              <a:t>RTS#</a:t>
            </a:r>
            <a:r>
              <a:rPr lang="zh-CN" altLang="en-US" b="1" dirty="0"/>
              <a:t>（第</a:t>
            </a:r>
            <a:r>
              <a:rPr lang="en-US" altLang="zh-CN" b="1" dirty="0"/>
              <a:t>4</a:t>
            </a:r>
            <a:r>
              <a:rPr lang="zh-CN" altLang="en-US" b="1" dirty="0"/>
              <a:t>脚）：请求发送，输出。计算机通过此引脚通知</a:t>
            </a:r>
            <a:r>
              <a:rPr lang="en-US" altLang="zh-CN" b="1" dirty="0"/>
              <a:t>MODEM</a:t>
            </a:r>
            <a:r>
              <a:rPr lang="zh-CN" altLang="en-US" b="1" dirty="0"/>
              <a:t>，要求发送数据。</a:t>
            </a:r>
          </a:p>
          <a:p>
            <a:pPr>
              <a:buFontTx/>
              <a:buNone/>
            </a:pPr>
            <a:r>
              <a:rPr lang="en-US" altLang="zh-CN" b="1" dirty="0"/>
              <a:t>CTS#</a:t>
            </a:r>
            <a:r>
              <a:rPr lang="zh-CN" altLang="en-US" b="1" dirty="0"/>
              <a:t>（第</a:t>
            </a:r>
            <a:r>
              <a:rPr lang="en-US" altLang="zh-CN" b="1" dirty="0"/>
              <a:t>5</a:t>
            </a:r>
            <a:r>
              <a:rPr lang="zh-CN" altLang="en-US" b="1" dirty="0"/>
              <a:t>脚）：允许发送，输入。发出作为对</a:t>
            </a:r>
            <a:r>
              <a:rPr lang="en-US" altLang="zh-CN" b="1" dirty="0"/>
              <a:t>RTS#</a:t>
            </a:r>
            <a:r>
              <a:rPr lang="zh-CN" altLang="en-US" b="1" dirty="0"/>
              <a:t>的回答，计算机才可以进行发送数据。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9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）接收</a:t>
            </a:r>
            <a:r>
              <a:rPr lang="zh-CN" altLang="en-US" sz="3200" dirty="0"/>
              <a:t>引脚信号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宋体" pitchFamily="2" charset="-122"/>
              </a:rPr>
              <a:t> CD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脚）：载波检测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接收线信号测定器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，输入。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表示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MODEM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已与电话线路连接好。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• RI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22</a:t>
            </a:r>
            <a:r>
              <a:rPr lang="zh-CN" altLang="en-US" b="1" dirty="0">
                <a:latin typeface="宋体" pitchFamily="2" charset="-122"/>
              </a:rPr>
              <a:t>脚）：振铃指示，输入。</a:t>
            </a:r>
            <a:r>
              <a:rPr lang="en-US" altLang="zh-CN" b="1" dirty="0">
                <a:latin typeface="宋体" pitchFamily="2" charset="-122"/>
              </a:rPr>
              <a:t>MODEM</a:t>
            </a:r>
            <a:r>
              <a:rPr lang="zh-CN" altLang="en-US" b="1" dirty="0">
                <a:latin typeface="宋体" pitchFamily="2" charset="-122"/>
              </a:rPr>
              <a:t>若接到交换台送来的振铃呼叫信号，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就发出该信号来通知计算机或终端。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• DTR#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脚）：数据终端就绪，输出。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计算机收到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RI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信号以后，就发出信号到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MODEM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作为回答，以控制它的转换设备，建立通信链路。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86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串行总线标准</a:t>
            </a:r>
            <a:r>
              <a:rPr lang="en-US" altLang="zh-CN" b="1">
                <a:latin typeface="Arial"/>
              </a:rPr>
              <a:t>—</a:t>
            </a:r>
            <a:r>
              <a:rPr lang="en-US" altLang="zh-CN"/>
              <a:t>RS-232C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492896"/>
            <a:ext cx="6938962" cy="299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564481" y="1425450"/>
            <a:ext cx="5895975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DTE</a:t>
            </a:r>
            <a:r>
              <a:rPr lang="zh-CN" altLang="en-US" sz="3200" b="1" dirty="0"/>
              <a:t>与 </a:t>
            </a:r>
            <a:r>
              <a:rPr lang="en-US" altLang="zh-CN" sz="3200" b="1" dirty="0"/>
              <a:t>DCE</a:t>
            </a:r>
            <a:r>
              <a:rPr lang="zh-CN" altLang="en-US" sz="3200" b="1" dirty="0"/>
              <a:t>之间的接口标准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5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电气信号特性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RS-232C</a:t>
            </a:r>
            <a:r>
              <a:rPr lang="zh-CN" altLang="en-US"/>
              <a:t>采用负逻辑电平。规定：　</a:t>
            </a:r>
          </a:p>
          <a:p>
            <a:r>
              <a:rPr lang="en-US" altLang="zh-CN"/>
              <a:t>(1) MARK</a:t>
            </a:r>
            <a:r>
              <a:rPr lang="en-US" altLang="zh-CN">
                <a:latin typeface="Arial"/>
              </a:rPr>
              <a:t>“</a:t>
            </a:r>
            <a:r>
              <a:rPr lang="zh-CN" altLang="en-US"/>
              <a:t>传号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逻辑</a:t>
            </a:r>
            <a:r>
              <a:rPr lang="en-US" altLang="zh-CN"/>
              <a:t>1)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为</a:t>
            </a:r>
            <a:r>
              <a:rPr lang="en-US" altLang="zh-CN"/>
              <a:t>-3 V~-15 V </a:t>
            </a:r>
          </a:p>
          <a:p>
            <a:r>
              <a:rPr lang="en-US" altLang="zh-CN"/>
              <a:t>(2) SPACK</a:t>
            </a:r>
            <a:r>
              <a:rPr lang="en-US" altLang="zh-CN">
                <a:latin typeface="Arial"/>
              </a:rPr>
              <a:t>“</a:t>
            </a:r>
            <a:r>
              <a:rPr lang="zh-CN" altLang="en-US"/>
              <a:t>空号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逻辑</a:t>
            </a:r>
            <a:r>
              <a:rPr lang="en-US" altLang="zh-CN"/>
              <a:t>0) </a:t>
            </a:r>
            <a:r>
              <a:rPr lang="zh-CN" altLang="en-US"/>
              <a:t>规定为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+3 V~+15 V</a:t>
            </a:r>
            <a:r>
              <a:rPr lang="zh-CN" altLang="en-US"/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9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764" y="188640"/>
            <a:ext cx="8001000" cy="679473"/>
          </a:xfrm>
        </p:spPr>
        <p:txBody>
          <a:bodyPr/>
          <a:lstStyle/>
          <a:p>
            <a:r>
              <a:rPr lang="en-US" altLang="zh-CN" dirty="0" smtClean="0"/>
              <a:t>RS-232C</a:t>
            </a:r>
            <a:r>
              <a:rPr lang="zh-CN" altLang="en-US" dirty="0" smtClean="0"/>
              <a:t>总线</a:t>
            </a:r>
            <a:r>
              <a:rPr lang="zh-CN" altLang="en-US" dirty="0"/>
              <a:t>接收器和发送器的连接方法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4" y="1484784"/>
            <a:ext cx="4081213" cy="259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1700808"/>
            <a:ext cx="3411538" cy="1989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86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93037" cy="839787"/>
          </a:xfrm>
        </p:spPr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>1. </a:t>
            </a:r>
            <a:r>
              <a:rPr lang="zh-CN" altLang="en-US" sz="4000" dirty="0"/>
              <a:t>接口特性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59" y="1268760"/>
            <a:ext cx="7930051" cy="3816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2915816" y="5085184"/>
            <a:ext cx="4572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b="1" dirty="0"/>
              <a:t>BD-25</a:t>
            </a:r>
            <a:r>
              <a:rPr lang="zh-CN" altLang="en-US" b="1" dirty="0"/>
              <a:t>连接器机械图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97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229600" cy="5145088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1" dirty="0"/>
              <a:t>③</a:t>
            </a:r>
            <a:r>
              <a:rPr kumimoji="1" lang="zh-CN" altLang="en-US" b="1" dirty="0">
                <a:latin typeface="宋体" pitchFamily="2" charset="-122"/>
              </a:rPr>
              <a:t>全双工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Full Duplex</a:t>
            </a:r>
            <a:r>
              <a:rPr lang="zh-CN" altLang="en-US" b="1" dirty="0">
                <a:latin typeface="宋体" pitchFamily="2" charset="-122"/>
              </a:rPr>
              <a:t>）</a:t>
            </a:r>
            <a:endParaRPr kumimoji="1" lang="zh-CN" altLang="en-US" b="1" dirty="0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当数据的发送和接收分流，分别由两根不同的传输线传送时，通信双方都能在同一时刻进行发送和接收操作，这样的传送方式就是全双工制。</a:t>
            </a: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258888" y="2708275"/>
            <a:ext cx="4267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900113" y="4292600"/>
            <a:ext cx="7129462" cy="1801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特点：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双线通信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各线单向，双向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数据流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74044" y="3384579"/>
            <a:ext cx="5181600" cy="998538"/>
            <a:chOff x="1868488" y="3175000"/>
            <a:chExt cx="5181600" cy="998538"/>
          </a:xfrm>
        </p:grpSpPr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1868488" y="3352800"/>
              <a:ext cx="1066800" cy="631825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1868488" y="3352800"/>
              <a:ext cx="1066800" cy="31591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5983288" y="3352800"/>
              <a:ext cx="1066800" cy="6318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5983288" y="3352800"/>
              <a:ext cx="1066800" cy="31591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5983288" y="3668713"/>
              <a:ext cx="990600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发送</a:t>
              </a: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5983288" y="3352800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接收</a:t>
              </a: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2935288" y="3543300"/>
              <a:ext cx="3048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2935288" y="3795713"/>
              <a:ext cx="3048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24"/>
            <p:cNvGrpSpPr/>
            <p:nvPr/>
          </p:nvGrpSpPr>
          <p:grpSpPr bwMode="auto">
            <a:xfrm>
              <a:off x="1868488" y="3175000"/>
              <a:ext cx="4114800" cy="998538"/>
              <a:chOff x="1177" y="2000"/>
              <a:chExt cx="2592" cy="629"/>
            </a:xfrm>
          </p:grpSpPr>
          <p:sp>
            <p:nvSpPr>
              <p:cNvPr id="49173" name="Line 21"/>
              <p:cNvSpPr>
                <a:spLocks noChangeShapeType="1"/>
              </p:cNvSpPr>
              <p:nvPr/>
            </p:nvSpPr>
            <p:spPr bwMode="auto">
              <a:xfrm>
                <a:off x="1882" y="2205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1177" y="212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发送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1177" y="2303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接收</a:t>
                </a:r>
              </a:p>
            </p:txBody>
          </p:sp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1849" y="2040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3241" y="2398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9170" name="Text Box 18"/>
              <p:cNvSpPr txBox="1">
                <a:spLocks noChangeArrowheads="1"/>
              </p:cNvSpPr>
              <p:nvPr/>
            </p:nvSpPr>
            <p:spPr bwMode="auto">
              <a:xfrm>
                <a:off x="3241" y="2000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  <p:sp>
            <p:nvSpPr>
              <p:cNvPr id="49171" name="Text Box 19"/>
              <p:cNvSpPr txBox="1">
                <a:spLocks noChangeArrowheads="1"/>
              </p:cNvSpPr>
              <p:nvPr/>
            </p:nvSpPr>
            <p:spPr bwMode="auto">
              <a:xfrm>
                <a:off x="1897" y="2398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 flipH="1">
                <a:off x="1882" y="2387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0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93037" cy="650577"/>
          </a:xfrm>
        </p:spPr>
        <p:txBody>
          <a:bodyPr/>
          <a:lstStyle/>
          <a:p>
            <a:r>
              <a:rPr lang="en-US" altLang="zh-CN" dirty="0"/>
              <a:t>RS-232C</a:t>
            </a:r>
            <a:r>
              <a:rPr lang="zh-CN" altLang="en-US" dirty="0"/>
              <a:t>连接器引脚功能定义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344" y="1052736"/>
            <a:ext cx="7421562" cy="5272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0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614" y="260648"/>
            <a:ext cx="7793037" cy="623887"/>
          </a:xfrm>
        </p:spPr>
        <p:txBody>
          <a:bodyPr/>
          <a:lstStyle/>
          <a:p>
            <a:r>
              <a:rPr lang="en-US" altLang="zh-CN" sz="3200" dirty="0"/>
              <a:t>RS-232C</a:t>
            </a:r>
            <a:r>
              <a:rPr lang="zh-CN" altLang="en-US" sz="3200" dirty="0"/>
              <a:t>连接器引脚功能定义</a:t>
            </a:r>
            <a:r>
              <a:rPr lang="en-US" altLang="zh-CN" sz="3200" dirty="0"/>
              <a:t>-</a:t>
            </a:r>
            <a:r>
              <a:rPr lang="zh-CN" altLang="en-US" sz="3200" dirty="0"/>
              <a:t>续表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614" y="1124744"/>
            <a:ext cx="8285163" cy="4224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32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RS-232C</a:t>
            </a:r>
            <a:r>
              <a:rPr lang="zh-CN" altLang="en-US" dirty="0"/>
              <a:t>常用引脚</a:t>
            </a:r>
          </a:p>
        </p:txBody>
      </p:sp>
      <p:pic>
        <p:nvPicPr>
          <p:cNvPr id="1669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412776"/>
            <a:ext cx="5427663" cy="4560888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0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3 </a:t>
            </a:r>
            <a:r>
              <a:rPr lang="zh-CN" altLang="en-US" sz="3200" smtClean="0">
                <a:latin typeface="Times New Roman" panose="02020603050405020304" pitchFamily="18" charset="0"/>
              </a:rPr>
              <a:t>并行通信和并行接口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hlink"/>
                </a:solidFill>
                <a:latin typeface="宋体" panose="02010600030101010101" pitchFamily="2" charset="-122"/>
              </a:rPr>
              <a:t>并行通信：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mtClean="0"/>
              <a:t>一次传送一个字长的数据。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mtClean="0">
                <a:latin typeface="宋体" panose="02010600030101010101" pitchFamily="2" charset="-122"/>
              </a:rPr>
              <a:t>传输速度快、信息率高、用电缆多。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mtClean="0"/>
              <a:t>适合于外部设备与微机之间进行近距离、大量和快速的信息交换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1" smtClean="0"/>
              <a:t>例如：微机与并行接口打印机、磁盘驱动器</a:t>
            </a:r>
            <a:endParaRPr lang="zh-CN" altLang="en-US" b="1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zh-CN" altLang="en-US" b="1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	</a:t>
            </a:r>
            <a:endParaRPr lang="zh-CN" altLang="en-US" sz="340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09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x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6250"/>
            <a:ext cx="69088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268538" y="5445125"/>
            <a:ext cx="515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典型的并行接口和外设连接的示意图 </a:t>
            </a:r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>
            <a:off x="5541963" y="1831975"/>
            <a:ext cx="1584325" cy="360363"/>
          </a:xfrm>
          <a:prstGeom prst="leftArrow">
            <a:avLst>
              <a:gd name="adj1" fmla="val 74454"/>
              <a:gd name="adj2" fmla="val 55953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4" name="Freeform 8"/>
          <p:cNvSpPr>
            <a:spLocks/>
          </p:cNvSpPr>
          <p:nvPr/>
        </p:nvSpPr>
        <p:spPr bwMode="auto">
          <a:xfrm>
            <a:off x="5591175" y="1219200"/>
            <a:ext cx="1531938" cy="17463"/>
          </a:xfrm>
          <a:custGeom>
            <a:avLst/>
            <a:gdLst>
              <a:gd name="T0" fmla="*/ 1531938 w 965"/>
              <a:gd name="T1" fmla="*/ 0 h 11"/>
              <a:gd name="T2" fmla="*/ 0 w 965"/>
              <a:gd name="T3" fmla="*/ 17463 h 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5" h="11">
                <a:moveTo>
                  <a:pt x="965" y="0"/>
                </a:moveTo>
                <a:lnTo>
                  <a:pt x="0" y="11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5" name="Freeform 9"/>
          <p:cNvSpPr>
            <a:spLocks/>
          </p:cNvSpPr>
          <p:nvPr/>
        </p:nvSpPr>
        <p:spPr bwMode="auto">
          <a:xfrm>
            <a:off x="5573713" y="1527175"/>
            <a:ext cx="1531937" cy="17463"/>
          </a:xfrm>
          <a:custGeom>
            <a:avLst/>
            <a:gdLst>
              <a:gd name="T0" fmla="*/ 1531937 w 965"/>
              <a:gd name="T1" fmla="*/ 0 h 11"/>
              <a:gd name="T2" fmla="*/ 0 w 965"/>
              <a:gd name="T3" fmla="*/ 17463 h 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5" h="11">
                <a:moveTo>
                  <a:pt x="965" y="0"/>
                </a:moveTo>
                <a:lnTo>
                  <a:pt x="0" y="11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3635375" y="1819275"/>
            <a:ext cx="1657350" cy="36036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3635375" y="2959100"/>
            <a:ext cx="1657350" cy="36036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71" name="Freeform 15"/>
          <p:cNvSpPr>
            <a:spLocks/>
          </p:cNvSpPr>
          <p:nvPr/>
        </p:nvSpPr>
        <p:spPr bwMode="auto">
          <a:xfrm>
            <a:off x="5592763" y="1217613"/>
            <a:ext cx="1531937" cy="17462"/>
          </a:xfrm>
          <a:custGeom>
            <a:avLst/>
            <a:gdLst>
              <a:gd name="T0" fmla="*/ 1531937 w 965"/>
              <a:gd name="T1" fmla="*/ 0 h 11"/>
              <a:gd name="T2" fmla="*/ 0 w 965"/>
              <a:gd name="T3" fmla="*/ 17462 h 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5" h="11">
                <a:moveTo>
                  <a:pt x="965" y="0"/>
                </a:moveTo>
                <a:lnTo>
                  <a:pt x="0" y="1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73" name="AutoShape 17"/>
          <p:cNvSpPr>
            <a:spLocks noChangeArrowheads="1"/>
          </p:cNvSpPr>
          <p:nvPr/>
        </p:nvSpPr>
        <p:spPr bwMode="auto">
          <a:xfrm>
            <a:off x="5554663" y="1844675"/>
            <a:ext cx="1584325" cy="360363"/>
          </a:xfrm>
          <a:prstGeom prst="leftArrow">
            <a:avLst>
              <a:gd name="adj1" fmla="val 74454"/>
              <a:gd name="adj2" fmla="val 5595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443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4  </a:t>
            </a:r>
            <a:r>
              <a:rPr lang="zh-CN" altLang="en-US" sz="3200" smtClean="0">
                <a:latin typeface="Times New Roman" panose="02020603050405020304" pitchFamily="18" charset="0"/>
              </a:rPr>
              <a:t>可编程并行通信接口8255</a:t>
            </a:r>
            <a:r>
              <a:rPr lang="en-US" altLang="zh-CN" sz="3200" smtClean="0">
                <a:latin typeface="Times New Roman" panose="02020603050405020304" pitchFamily="18" charset="0"/>
              </a:rPr>
              <a:t>A </a:t>
            </a:r>
            <a:endParaRPr lang="zh-CN" altLang="en-US" sz="3200" smtClean="0">
              <a:latin typeface="Times New Roman" panose="02020603050405020304" pitchFamily="18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600" smtClean="0"/>
              <a:t>Intel</a:t>
            </a:r>
            <a:r>
              <a:rPr lang="zh-CN" altLang="en-US" sz="2600" smtClean="0">
                <a:latin typeface="宋体" panose="02010600030101010101" pitchFamily="2" charset="-122"/>
              </a:rPr>
              <a:t>系列的并行接口芯片。</a:t>
            </a:r>
            <a:endParaRPr lang="en-US" altLang="zh-CN" sz="260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可编程、通过软件设置工作方式。</a:t>
            </a:r>
            <a:endParaRPr lang="en-US" altLang="zh-CN" sz="260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连接外部设备时，通常不需外部电路。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43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6.</a:t>
            </a:r>
            <a:r>
              <a:rPr lang="en-US" altLang="zh-CN" smtClean="0">
                <a:latin typeface="Times New Roman" panose="02020603050405020304" pitchFamily="18" charset="0"/>
              </a:rPr>
              <a:t>4  </a:t>
            </a:r>
            <a:r>
              <a:rPr lang="zh-CN" altLang="en-US" smtClean="0">
                <a:latin typeface="Times New Roman" panose="02020603050405020304" pitchFamily="18" charset="0"/>
              </a:rPr>
              <a:t>可编程并行通信接口8255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hlinkClick r:id="" action="ppaction://hlinkshowjump?jump=nextslide"/>
              </a:rPr>
              <a:t>8255A</a:t>
            </a:r>
            <a:r>
              <a:rPr lang="zh-CN" altLang="en-US" smtClean="0">
                <a:hlinkClick r:id="" action="ppaction://hlinkshowjump?jump=nextslide"/>
              </a:rPr>
              <a:t>的内部结构</a:t>
            </a:r>
            <a:endParaRPr lang="zh-CN" altLang="en-US" smtClean="0"/>
          </a:p>
          <a:p>
            <a:pPr eaLnBrk="1" hangingPunct="1">
              <a:defRPr/>
            </a:pPr>
            <a:r>
              <a:rPr lang="en-US" altLang="zh-CN" smtClean="0">
                <a:hlinkClick r:id="rId2" action="ppaction://hlinksldjump"/>
              </a:rPr>
              <a:t>8255A</a:t>
            </a:r>
            <a:r>
              <a:rPr lang="zh-CN" altLang="en-US" smtClean="0">
                <a:hlinkClick r:id="rId2" action="ppaction://hlinksldjump"/>
              </a:rPr>
              <a:t>的芯片引脚信号</a:t>
            </a:r>
            <a:endParaRPr lang="zh-CN" altLang="en-US" smtClean="0"/>
          </a:p>
          <a:p>
            <a:pPr eaLnBrk="1" hangingPunct="1">
              <a:defRPr/>
            </a:pPr>
            <a:r>
              <a:rPr lang="en-US" altLang="zh-CN" smtClean="0">
                <a:hlinkClick r:id="rId3" action="ppaction://hlinksldjump"/>
              </a:rPr>
              <a:t>8255A</a:t>
            </a:r>
            <a:r>
              <a:rPr lang="zh-CN" altLang="en-US" smtClean="0">
                <a:hlinkClick r:id="rId3" action="ppaction://hlinksldjump"/>
              </a:rPr>
              <a:t>的控制字</a:t>
            </a:r>
            <a:endParaRPr lang="zh-CN" altLang="en-US" smtClean="0"/>
          </a:p>
          <a:p>
            <a:pPr eaLnBrk="1" hangingPunct="1">
              <a:defRPr/>
            </a:pPr>
            <a:r>
              <a:rPr lang="en-US" altLang="zh-CN" smtClean="0">
                <a:hlinkClick r:id="rId4" action="ppaction://hlinksldjump"/>
              </a:rPr>
              <a:t>8255A</a:t>
            </a:r>
            <a:r>
              <a:rPr lang="zh-CN" altLang="en-US" smtClean="0">
                <a:hlinkClick r:id="rId4" action="ppaction://hlinksldjump"/>
              </a:rPr>
              <a:t>的工作方式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4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6.</a:t>
            </a:r>
            <a:r>
              <a:rPr lang="en-US" altLang="zh-CN" sz="2800" smtClean="0">
                <a:latin typeface="Times New Roman" panose="02020603050405020304" pitchFamily="18" charset="0"/>
              </a:rPr>
              <a:t>4.1   8255A</a:t>
            </a:r>
            <a:r>
              <a:rPr lang="zh-CN" altLang="en-US" sz="2800" smtClean="0">
                <a:latin typeface="Times New Roman" panose="02020603050405020304" pitchFamily="18" charset="0"/>
              </a:rPr>
              <a:t>的内部结构 </a:t>
            </a:r>
          </a:p>
        </p:txBody>
      </p:sp>
      <p:pic>
        <p:nvPicPr>
          <p:cNvPr id="9219" name="Picture 5" descr="wx1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64008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2514600" y="56610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8255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的内部结构图</a:t>
            </a:r>
          </a:p>
        </p:txBody>
      </p:sp>
      <p:grpSp>
        <p:nvGrpSpPr>
          <p:cNvPr id="175117" name="Group 13"/>
          <p:cNvGrpSpPr>
            <a:grpSpLocks/>
          </p:cNvGrpSpPr>
          <p:nvPr/>
        </p:nvGrpSpPr>
        <p:grpSpPr bwMode="auto">
          <a:xfrm>
            <a:off x="5003800" y="1484313"/>
            <a:ext cx="1006475" cy="3457575"/>
            <a:chOff x="3152" y="935"/>
            <a:chExt cx="634" cy="2178"/>
          </a:xfrm>
        </p:grpSpPr>
        <p:sp>
          <p:nvSpPr>
            <p:cNvPr id="9228" name="Rectangle 9"/>
            <p:cNvSpPr>
              <a:spLocks noChangeArrowheads="1"/>
            </p:cNvSpPr>
            <p:nvPr/>
          </p:nvSpPr>
          <p:spPr bwMode="auto">
            <a:xfrm>
              <a:off x="3152" y="1525"/>
              <a:ext cx="634" cy="3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" name="Rectangle 10"/>
            <p:cNvSpPr>
              <a:spLocks noChangeArrowheads="1"/>
            </p:cNvSpPr>
            <p:nvPr/>
          </p:nvSpPr>
          <p:spPr bwMode="auto">
            <a:xfrm>
              <a:off x="3152" y="2160"/>
              <a:ext cx="634" cy="3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0" name="Rectangle 11"/>
            <p:cNvSpPr>
              <a:spLocks noChangeArrowheads="1"/>
            </p:cNvSpPr>
            <p:nvPr/>
          </p:nvSpPr>
          <p:spPr bwMode="auto">
            <a:xfrm>
              <a:off x="3152" y="2750"/>
              <a:ext cx="634" cy="3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1" name="Rectangle 12"/>
            <p:cNvSpPr>
              <a:spLocks noChangeArrowheads="1"/>
            </p:cNvSpPr>
            <p:nvPr/>
          </p:nvSpPr>
          <p:spPr bwMode="auto">
            <a:xfrm>
              <a:off x="3152" y="935"/>
              <a:ext cx="634" cy="3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5123" name="Group 19"/>
          <p:cNvGrpSpPr>
            <a:grpSpLocks/>
          </p:cNvGrpSpPr>
          <p:nvPr/>
        </p:nvGrpSpPr>
        <p:grpSpPr bwMode="auto">
          <a:xfrm>
            <a:off x="2987675" y="1484313"/>
            <a:ext cx="504825" cy="3457575"/>
            <a:chOff x="1882" y="935"/>
            <a:chExt cx="318" cy="2178"/>
          </a:xfrm>
        </p:grpSpPr>
        <p:sp>
          <p:nvSpPr>
            <p:cNvPr id="9226" name="Rectangle 17"/>
            <p:cNvSpPr>
              <a:spLocks noChangeArrowheads="1"/>
            </p:cNvSpPr>
            <p:nvPr/>
          </p:nvSpPr>
          <p:spPr bwMode="auto">
            <a:xfrm>
              <a:off x="1882" y="935"/>
              <a:ext cx="318" cy="363"/>
            </a:xfrm>
            <a:prstGeom prst="rect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7" name="Rectangle 18"/>
            <p:cNvSpPr>
              <a:spLocks noChangeArrowheads="1"/>
            </p:cNvSpPr>
            <p:nvPr/>
          </p:nvSpPr>
          <p:spPr bwMode="auto">
            <a:xfrm>
              <a:off x="1882" y="2750"/>
              <a:ext cx="318" cy="363"/>
            </a:xfrm>
            <a:prstGeom prst="rect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1763713" y="2924175"/>
            <a:ext cx="863600" cy="576263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1763713" y="4221163"/>
            <a:ext cx="863600" cy="863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903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1.  数据端口</a:t>
            </a:r>
            <a:r>
              <a:rPr lang="en-US" altLang="zh-CN" sz="3200" smtClean="0">
                <a:latin typeface="Times New Roman" panose="02020603050405020304" pitchFamily="18" charset="0"/>
              </a:rPr>
              <a:t>A、B、C </a:t>
            </a:r>
            <a:endParaRPr lang="zh-CN" altLang="en-US" sz="3200" smtClean="0">
              <a:latin typeface="Times New Roman" panose="02020603050405020304" pitchFamily="18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（1）端口</a:t>
            </a:r>
            <a:r>
              <a:rPr lang="en-US" altLang="zh-CN" sz="2800" dirty="0" smtClean="0"/>
              <a:t>A</a:t>
            </a:r>
            <a:r>
              <a:rPr lang="zh-CN" altLang="en-US" sz="2800" dirty="0" smtClean="0">
                <a:latin typeface="宋体" panose="02010600030101010101" pitchFamily="2" charset="-122"/>
              </a:rPr>
              <a:t>对应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1个8位数据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输入锁存器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1个8位数据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输出锁存器/缓冲器</a:t>
            </a: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lnSpc>
                <a:spcPct val="10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（2）端口</a:t>
            </a:r>
            <a:r>
              <a:rPr lang="en-US" altLang="zh-CN" sz="2800" dirty="0" smtClean="0"/>
              <a:t>B</a:t>
            </a:r>
            <a:r>
              <a:rPr lang="zh-CN" altLang="en-US" sz="2800" dirty="0" smtClean="0">
                <a:latin typeface="宋体" panose="02010600030101010101" pitchFamily="2" charset="-122"/>
              </a:rPr>
              <a:t>对应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1个8位数据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输入缓冲器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输出锁存器/缓冲器</a:t>
            </a: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。</a:t>
            </a:r>
            <a:r>
              <a:rPr lang="zh-CN" altLang="en-US" sz="2800" dirty="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（3）端口</a:t>
            </a:r>
            <a:r>
              <a:rPr lang="en-US" altLang="zh-CN" sz="2800" dirty="0" smtClean="0"/>
              <a:t>C</a:t>
            </a:r>
            <a:r>
              <a:rPr lang="zh-CN" altLang="en-US" sz="2800" dirty="0" smtClean="0">
                <a:latin typeface="宋体" panose="02010600030101010101" pitchFamily="2" charset="-122"/>
              </a:rPr>
              <a:t>对应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1个8位数据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输入缓冲器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输出锁存器/缓冲器</a:t>
            </a: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。</a:t>
            </a:r>
            <a:r>
              <a:rPr lang="zh-CN" altLang="en-US" sz="2800" dirty="0" smtClean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151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 1.  数据端口</a:t>
            </a:r>
            <a:r>
              <a:rPr lang="en-US" altLang="zh-CN" sz="3200" smtClean="0">
                <a:latin typeface="Times New Roman" panose="02020603050405020304" pitchFamily="18" charset="0"/>
              </a:rPr>
              <a:t>A、B、C</a:t>
            </a:r>
            <a:endParaRPr lang="zh-CN" altLang="en-US" sz="3200" smtClean="0">
              <a:latin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827088" y="1412875"/>
            <a:ext cx="6907212" cy="1801813"/>
          </a:xfrm>
          <a:prstGeom prst="rect">
            <a:avLst/>
          </a:prstGeom>
          <a:noFill/>
          <a:ln w="38100">
            <a:solidFill>
              <a:srgbClr val="A6AD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通常使用方法：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端口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A、B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作为独立的输入或者输出端口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端口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配合端口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A、B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395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752" y="1130606"/>
            <a:ext cx="7958138" cy="471700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itchFamily="18" charset="0"/>
              </a:rPr>
              <a:t>2.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</a:rPr>
              <a:t>同步方式和异步方式</a:t>
            </a:r>
          </a:p>
          <a:p>
            <a:pPr algn="just">
              <a:buFontTx/>
              <a:buNone/>
            </a:pPr>
            <a:r>
              <a:rPr lang="zh-CN" altLang="en-US" sz="2400" b="1" dirty="0">
                <a:solidFill>
                  <a:srgbClr val="FF6699"/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FF6699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6699"/>
                </a:solidFill>
                <a:latin typeface="宋体" pitchFamily="2" charset="-122"/>
              </a:rPr>
              <a:t>）异步通信</a:t>
            </a:r>
            <a:r>
              <a:rPr lang="zh-CN" altLang="en-US" sz="2400" b="1" dirty="0">
                <a:latin typeface="宋体" pitchFamily="2" charset="-122"/>
              </a:rPr>
              <a:t>：两个字符之间的传输间隔是任意的，每个字符的前后都要用一些数位来作为分隔位。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947890" y="3284984"/>
            <a:ext cx="7281862" cy="2408238"/>
            <a:chOff x="28" y="1742"/>
            <a:chExt cx="4587" cy="1517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286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61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320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941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431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数据位</a:t>
              </a:r>
            </a:p>
          </p:txBody>
        </p:sp>
        <p:grpSp>
          <p:nvGrpSpPr>
            <p:cNvPr id="3" name="Group 20"/>
            <p:cNvGrpSpPr/>
            <p:nvPr/>
          </p:nvGrpSpPr>
          <p:grpSpPr bwMode="auto">
            <a:xfrm>
              <a:off x="320" y="2231"/>
              <a:ext cx="317" cy="76"/>
              <a:chOff x="0" y="0"/>
              <a:chExt cx="19998" cy="20000"/>
            </a:xfrm>
          </p:grpSpPr>
          <p:grpSp>
            <p:nvGrpSpPr>
              <p:cNvPr id="4" name="Group 21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198" name="Arc 22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9" name="Arc 23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4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1" name="Arc 25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2" name="Arc 26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7"/>
            <p:cNvGrpSpPr/>
            <p:nvPr/>
          </p:nvGrpSpPr>
          <p:grpSpPr bwMode="auto">
            <a:xfrm>
              <a:off x="2863" y="2238"/>
              <a:ext cx="288" cy="90"/>
              <a:chOff x="0" y="0"/>
              <a:chExt cx="19998" cy="20000"/>
            </a:xfrm>
          </p:grpSpPr>
          <p:grpSp>
            <p:nvGrpSpPr>
              <p:cNvPr id="7" name="Group 28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205" name="Arc 29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6" name="Arc 30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1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8" name="Arc 32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9" name="Arc 33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/>
            <p:nvPr/>
          </p:nvGrpSpPr>
          <p:grpSpPr bwMode="auto">
            <a:xfrm>
              <a:off x="3200" y="2250"/>
              <a:ext cx="557" cy="39"/>
              <a:chOff x="0" y="0"/>
              <a:chExt cx="19999" cy="20000"/>
            </a:xfrm>
          </p:grpSpPr>
          <p:grpSp>
            <p:nvGrpSpPr>
              <p:cNvPr id="10" name="Group 35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12" name="Arc 36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3" name="Arc 37"/>
                <p:cNvSpPr/>
                <p:nvPr/>
              </p:nvSpPr>
              <p:spPr bwMode="auto">
                <a:xfrm flipH="1">
                  <a:off x="16395" y="1"/>
                  <a:ext cx="360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15" name="Arc 39"/>
                <p:cNvSpPr/>
                <p:nvPr/>
              </p:nvSpPr>
              <p:spPr bwMode="auto">
                <a:xfrm>
                  <a:off x="3378" y="7146"/>
                  <a:ext cx="16622" cy="1285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6" name="Arc 40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41"/>
            <p:cNvGrpSpPr/>
            <p:nvPr/>
          </p:nvGrpSpPr>
          <p:grpSpPr bwMode="auto">
            <a:xfrm>
              <a:off x="657" y="2193"/>
              <a:ext cx="2115" cy="122"/>
              <a:chOff x="0" y="-1"/>
              <a:chExt cx="20000" cy="20001"/>
            </a:xfrm>
          </p:grpSpPr>
          <p:sp>
            <p:nvSpPr>
              <p:cNvPr id="50218" name="Arc 42"/>
              <p:cNvSpPr/>
              <p:nvPr/>
            </p:nvSpPr>
            <p:spPr bwMode="auto">
              <a:xfrm flipH="1">
                <a:off x="0" y="11470"/>
                <a:ext cx="9405" cy="85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Arc 43"/>
              <p:cNvSpPr/>
              <p:nvPr/>
            </p:nvSpPr>
            <p:spPr bwMode="auto">
              <a:xfrm>
                <a:off x="10668" y="11470"/>
                <a:ext cx="9332" cy="825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44"/>
              <p:cNvGrpSpPr/>
              <p:nvPr/>
            </p:nvGrpSpPr>
            <p:grpSpPr bwMode="auto">
              <a:xfrm>
                <a:off x="9533" y="-1"/>
                <a:ext cx="1304" cy="9515"/>
                <a:chOff x="0" y="0"/>
                <a:chExt cx="19999" cy="20000"/>
              </a:xfrm>
            </p:grpSpPr>
            <p:sp>
              <p:nvSpPr>
                <p:cNvPr id="50221" name="Arc 45"/>
                <p:cNvSpPr/>
                <p:nvPr/>
              </p:nvSpPr>
              <p:spPr bwMode="auto">
                <a:xfrm flipH="1">
                  <a:off x="0" y="586"/>
                  <a:ext cx="10107" cy="1941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2" name="Arc 46"/>
                <p:cNvSpPr/>
                <p:nvPr/>
              </p:nvSpPr>
              <p:spPr bwMode="auto">
                <a:xfrm>
                  <a:off x="9938" y="0"/>
                  <a:ext cx="10061" cy="194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7"/>
            <p:cNvGrpSpPr/>
            <p:nvPr/>
          </p:nvGrpSpPr>
          <p:grpSpPr bwMode="auto">
            <a:xfrm>
              <a:off x="565" y="2807"/>
              <a:ext cx="674" cy="409"/>
              <a:chOff x="565" y="2865"/>
              <a:chExt cx="674" cy="409"/>
            </a:xfrm>
          </p:grpSpPr>
          <p:sp>
            <p:nvSpPr>
              <p:cNvPr id="50224" name="Rectangle 48"/>
              <p:cNvSpPr>
                <a:spLocks noChangeArrowheads="1"/>
              </p:cNvSpPr>
              <p:nvPr/>
            </p:nvSpPr>
            <p:spPr bwMode="auto">
              <a:xfrm>
                <a:off x="565" y="3070"/>
                <a:ext cx="674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低位</a:t>
                </a:r>
              </a:p>
            </p:txBody>
          </p:sp>
          <p:sp>
            <p:nvSpPr>
              <p:cNvPr id="50225" name="Line 49"/>
              <p:cNvSpPr>
                <a:spLocks noChangeShapeType="1"/>
              </p:cNvSpPr>
              <p:nvPr/>
            </p:nvSpPr>
            <p:spPr bwMode="auto">
              <a:xfrm flipV="1">
                <a:off x="830" y="2865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0"/>
            <p:cNvGrpSpPr/>
            <p:nvPr/>
          </p:nvGrpSpPr>
          <p:grpSpPr bwMode="auto">
            <a:xfrm>
              <a:off x="2244" y="2850"/>
              <a:ext cx="675" cy="409"/>
              <a:chOff x="2370" y="2646"/>
              <a:chExt cx="675" cy="409"/>
            </a:xfrm>
          </p:grpSpPr>
          <p:sp>
            <p:nvSpPr>
              <p:cNvPr id="50227" name="Rectangle 51"/>
              <p:cNvSpPr>
                <a:spLocks noChangeArrowheads="1"/>
              </p:cNvSpPr>
              <p:nvPr/>
            </p:nvSpPr>
            <p:spPr bwMode="auto">
              <a:xfrm>
                <a:off x="2370" y="2851"/>
                <a:ext cx="675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高位</a:t>
                </a:r>
              </a:p>
            </p:txBody>
          </p:sp>
          <p:sp>
            <p:nvSpPr>
              <p:cNvPr id="50228" name="Line 52"/>
              <p:cNvSpPr>
                <a:spLocks noChangeShapeType="1"/>
              </p:cNvSpPr>
              <p:nvPr/>
            </p:nvSpPr>
            <p:spPr bwMode="auto">
              <a:xfrm flipV="1">
                <a:off x="2710" y="2646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286" y="1753"/>
              <a:ext cx="3504" cy="587"/>
              <a:chOff x="0" y="0"/>
              <a:chExt cx="21294" cy="20000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>
                <a:off x="0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>
                <a:off x="21287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2" name="Line 56"/>
            <p:cNvSpPr>
              <a:spLocks noChangeShapeType="1"/>
            </p:cNvSpPr>
            <p:nvPr/>
          </p:nvSpPr>
          <p:spPr bwMode="auto">
            <a:xfrm>
              <a:off x="329" y="1848"/>
              <a:ext cx="34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1617" y="1742"/>
              <a:ext cx="675" cy="204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宋体" pitchFamily="2" charset="-122"/>
                  <a:ea typeface="宋体" pitchFamily="2" charset="-122"/>
                </a:rPr>
                <a:t>字符</a:t>
              </a:r>
            </a:p>
          </p:txBody>
        </p:sp>
        <p:grpSp>
          <p:nvGrpSpPr>
            <p:cNvPr id="17" name="Group 58"/>
            <p:cNvGrpSpPr/>
            <p:nvPr/>
          </p:nvGrpSpPr>
          <p:grpSpPr bwMode="auto">
            <a:xfrm>
              <a:off x="3957" y="2250"/>
              <a:ext cx="557" cy="39"/>
              <a:chOff x="0" y="0"/>
              <a:chExt cx="19999" cy="20000"/>
            </a:xfrm>
          </p:grpSpPr>
          <p:grpSp>
            <p:nvGrpSpPr>
              <p:cNvPr id="18" name="Group 59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36" name="Arc 60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37" name="Arc 61"/>
                <p:cNvSpPr/>
                <p:nvPr/>
              </p:nvSpPr>
              <p:spPr bwMode="auto">
                <a:xfrm flipH="1">
                  <a:off x="16375" y="1"/>
                  <a:ext cx="3625" cy="752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2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39" name="Arc 63"/>
                <p:cNvSpPr/>
                <p:nvPr/>
              </p:nvSpPr>
              <p:spPr bwMode="auto">
                <a:xfrm>
                  <a:off x="3378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40" name="Arc 64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65"/>
            <p:cNvGrpSpPr/>
            <p:nvPr/>
          </p:nvGrpSpPr>
          <p:grpSpPr bwMode="auto">
            <a:xfrm>
              <a:off x="84" y="2345"/>
              <a:ext cx="4137" cy="427"/>
              <a:chOff x="84" y="2345"/>
              <a:chExt cx="4137" cy="427"/>
            </a:xfrm>
          </p:grpSpPr>
          <p:grpSp>
            <p:nvGrpSpPr>
              <p:cNvPr id="21" name="Group 66"/>
              <p:cNvGrpSpPr/>
              <p:nvPr/>
            </p:nvGrpSpPr>
            <p:grpSpPr bwMode="auto">
              <a:xfrm>
                <a:off x="84" y="2346"/>
                <a:ext cx="1351" cy="426"/>
                <a:chOff x="760" y="3278"/>
                <a:chExt cx="1351" cy="426"/>
              </a:xfrm>
            </p:grpSpPr>
            <p:sp>
              <p:nvSpPr>
                <p:cNvPr id="50243" name="Rectangle 67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4" name="Rectangle 68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5" name="Freeform 69"/>
                <p:cNvSpPr/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6" y="0"/>
                    </a:cxn>
                    <a:cxn ang="0">
                      <a:pos x="206" y="425"/>
                    </a:cxn>
                    <a:cxn ang="0">
                      <a:pos x="590" y="425"/>
                    </a:cxn>
                  </a:cxnLst>
                  <a:rect l="0" t="0" r="r" b="b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0"/>
              <p:cNvGrpSpPr/>
              <p:nvPr/>
            </p:nvGrpSpPr>
            <p:grpSpPr bwMode="auto">
              <a:xfrm>
                <a:off x="2424" y="2346"/>
                <a:ext cx="1797" cy="426"/>
                <a:chOff x="2358" y="3278"/>
                <a:chExt cx="1797" cy="426"/>
              </a:xfrm>
            </p:grpSpPr>
            <p:sp>
              <p:nvSpPr>
                <p:cNvPr id="50247" name="Rectangle 71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8" name="Line 72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49" name="Rectangle 73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</p:grpSp>
          <p:sp>
            <p:nvSpPr>
              <p:cNvPr id="50250" name="Line 74"/>
              <p:cNvSpPr>
                <a:spLocks noChangeShapeType="1"/>
              </p:cNvSpPr>
              <p:nvPr/>
            </p:nvSpPr>
            <p:spPr bwMode="auto">
              <a:xfrm>
                <a:off x="1441" y="2345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51" name="Line 75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52" name="Text Box 76"/>
            <p:cNvSpPr txBox="1">
              <a:spLocks noChangeArrowheads="1"/>
            </p:cNvSpPr>
            <p:nvPr/>
          </p:nvSpPr>
          <p:spPr bwMode="auto">
            <a:xfrm>
              <a:off x="3273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3" name="Text Box 77"/>
            <p:cNvSpPr txBox="1">
              <a:spLocks noChangeArrowheads="1"/>
            </p:cNvSpPr>
            <p:nvPr/>
          </p:nvSpPr>
          <p:spPr bwMode="auto">
            <a:xfrm>
              <a:off x="35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</a:t>
              </a:r>
            </a:p>
          </p:txBody>
        </p:sp>
        <p:sp>
          <p:nvSpPr>
            <p:cNvPr id="50254" name="Text Box 78"/>
            <p:cNvSpPr txBox="1">
              <a:spLocks noChangeArrowheads="1"/>
            </p:cNvSpPr>
            <p:nvPr/>
          </p:nvSpPr>
          <p:spPr bwMode="auto">
            <a:xfrm>
              <a:off x="28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5" name="Text Box 79"/>
            <p:cNvSpPr txBox="1">
              <a:spLocks noChangeArrowheads="1"/>
            </p:cNvSpPr>
            <p:nvPr/>
          </p:nvSpPr>
          <p:spPr bwMode="auto">
            <a:xfrm>
              <a:off x="353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6" name="Text Box 80"/>
            <p:cNvSpPr txBox="1">
              <a:spLocks noChangeArrowheads="1"/>
            </p:cNvSpPr>
            <p:nvPr/>
          </p:nvSpPr>
          <p:spPr bwMode="auto">
            <a:xfrm>
              <a:off x="3850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7" name="Text Box 81"/>
            <p:cNvSpPr txBox="1">
              <a:spLocks noChangeArrowheads="1"/>
            </p:cNvSpPr>
            <p:nvPr/>
          </p:nvSpPr>
          <p:spPr bwMode="auto">
            <a:xfrm>
              <a:off x="1751" y="231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dirty="0">
                  <a:solidFill>
                    <a:schemeClr val="tx1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32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5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 </a:t>
            </a:r>
            <a:r>
              <a:rPr lang="en-US" altLang="zh-CN" sz="3200" smtClean="0">
                <a:latin typeface="Arial" panose="020B0604020202020204" pitchFamily="34" charset="0"/>
              </a:rPr>
              <a:t>A</a:t>
            </a:r>
            <a:r>
              <a:rPr lang="zh-CN" altLang="en-US" sz="3200" smtClean="0">
                <a:latin typeface="Times New Roman" panose="02020603050405020304" pitchFamily="18" charset="0"/>
              </a:rPr>
              <a:t>组控制和</a:t>
            </a:r>
            <a:r>
              <a:rPr lang="en-US" altLang="zh-CN" sz="3200" smtClean="0">
                <a:latin typeface="Arial" panose="020B0604020202020204" pitchFamily="34" charset="0"/>
              </a:rPr>
              <a:t>B</a:t>
            </a:r>
            <a:r>
              <a:rPr lang="zh-CN" altLang="en-US" sz="3200" smtClean="0">
                <a:latin typeface="Times New Roman" panose="02020603050405020304" pitchFamily="18" charset="0"/>
              </a:rPr>
              <a:t>组控制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latin typeface="宋体" panose="02010600030101010101" pitchFamily="2" charset="-122"/>
              </a:rPr>
              <a:t>（1）</a:t>
            </a:r>
            <a:r>
              <a:rPr lang="en-US" altLang="zh-CN" sz="2800" smtClean="0"/>
              <a:t>A</a:t>
            </a:r>
            <a:r>
              <a:rPr lang="zh-CN" altLang="en-US" sz="2800" smtClean="0">
                <a:latin typeface="宋体" panose="02010600030101010101" pitchFamily="2" charset="-122"/>
              </a:rPr>
              <a:t>组控制电路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smtClean="0">
                <a:ea typeface="华文中宋" panose="02010600040101010101" pitchFamily="2" charset="-122"/>
              </a:rPr>
              <a:t>控制端口</a:t>
            </a:r>
            <a:r>
              <a:rPr lang="en-US" altLang="zh-CN" sz="2400" smtClean="0">
                <a:ea typeface="华文中宋" panose="02010600040101010101" pitchFamily="2" charset="-122"/>
              </a:rPr>
              <a:t>A</a:t>
            </a:r>
            <a:r>
              <a:rPr lang="zh-CN" altLang="en-US" sz="2400" smtClean="0">
                <a:ea typeface="华文中宋" panose="02010600040101010101" pitchFamily="2" charset="-122"/>
              </a:rPr>
              <a:t>和端口</a:t>
            </a:r>
            <a:r>
              <a:rPr lang="en-US" altLang="zh-CN" sz="2400" smtClean="0">
                <a:ea typeface="华文中宋" panose="02010600040101010101" pitchFamily="2" charset="-122"/>
              </a:rPr>
              <a:t>C</a:t>
            </a:r>
            <a:r>
              <a:rPr lang="zh-CN" altLang="en-US" sz="2400" smtClean="0">
                <a:ea typeface="华文中宋" panose="02010600040101010101" pitchFamily="2" charset="-122"/>
              </a:rPr>
              <a:t>的高4位的工作方式和读写操作。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latin typeface="宋体" panose="02010600030101010101" pitchFamily="2" charset="-122"/>
              </a:rPr>
              <a:t>（2）</a:t>
            </a:r>
            <a:r>
              <a:rPr lang="en-US" altLang="zh-CN" sz="2800" smtClean="0"/>
              <a:t>B</a:t>
            </a:r>
            <a:r>
              <a:rPr lang="zh-CN" altLang="en-US" sz="2800" smtClean="0">
                <a:latin typeface="宋体" panose="02010600030101010101" pitchFamily="2" charset="-122"/>
              </a:rPr>
              <a:t>组控制电路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smtClean="0">
                <a:ea typeface="华文中宋" panose="02010600040101010101" pitchFamily="2" charset="-122"/>
              </a:rPr>
              <a:t>控制端口</a:t>
            </a:r>
            <a:r>
              <a:rPr lang="en-US" altLang="zh-CN" sz="2400" smtClean="0">
                <a:ea typeface="华文中宋" panose="02010600040101010101" pitchFamily="2" charset="-122"/>
              </a:rPr>
              <a:t>B</a:t>
            </a:r>
            <a:r>
              <a:rPr lang="zh-CN" altLang="en-US" sz="2400" smtClean="0">
                <a:ea typeface="华文中宋" panose="02010600040101010101" pitchFamily="2" charset="-122"/>
              </a:rPr>
              <a:t>和端口</a:t>
            </a:r>
            <a:r>
              <a:rPr lang="en-US" altLang="zh-CN" sz="2400" smtClean="0">
                <a:ea typeface="华文中宋" panose="02010600040101010101" pitchFamily="2" charset="-122"/>
              </a:rPr>
              <a:t>C</a:t>
            </a:r>
            <a:r>
              <a:rPr lang="zh-CN" altLang="en-US" sz="2400" smtClean="0">
                <a:ea typeface="华文中宋" panose="02010600040101010101" pitchFamily="2" charset="-122"/>
              </a:rPr>
              <a:t>的低4位的工作方式和读写操作。</a:t>
            </a:r>
            <a:r>
              <a:rPr lang="zh-CN" altLang="en-US" sz="2200" smtClean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11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3.  读写控制逻辑电路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sz="2800" dirty="0" smtClean="0">
                <a:latin typeface="宋体" panose="02010600030101010101" pitchFamily="2" charset="-122"/>
              </a:rPr>
              <a:t>管理数据传输过程。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CS#-</a:t>
            </a:r>
            <a:r>
              <a:rPr lang="zh-CN" altLang="en-US" sz="2800" dirty="0" smtClean="0"/>
              <a:t>片选信号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0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端口选择信号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RD#-</a:t>
            </a:r>
            <a:r>
              <a:rPr lang="zh-CN" altLang="en-US" sz="2800" dirty="0" smtClean="0"/>
              <a:t>读信号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WR</a:t>
            </a:r>
            <a:r>
              <a:rPr lang="en-US" altLang="zh-CN" sz="2800" dirty="0" smtClean="0"/>
              <a:t>#-</a:t>
            </a:r>
            <a:r>
              <a:rPr lang="zh-CN" altLang="en-US" sz="2800" dirty="0" smtClean="0"/>
              <a:t>写信号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RESET-</a:t>
            </a:r>
            <a:r>
              <a:rPr lang="zh-CN" altLang="en-US" sz="2800" dirty="0" smtClean="0"/>
              <a:t>复位信号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290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4.  数据总线缓冲器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双向三态8位数据缓冲器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hlink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sz="2800" smtClean="0">
                <a:latin typeface="宋体" panose="02010600030101010101" pitchFamily="2" charset="-122"/>
              </a:rPr>
              <a:t>通过它与系统数据总线相连。</a:t>
            </a:r>
            <a:r>
              <a:rPr lang="zh-CN" altLang="en-US" smtClean="0"/>
              <a:t> </a:t>
            </a:r>
          </a:p>
        </p:txBody>
      </p:sp>
      <p:sp>
        <p:nvSpPr>
          <p:cNvPr id="14340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885113" y="6308725"/>
            <a:ext cx="358775" cy="0"/>
          </a:xfrm>
          <a:prstGeom prst="line">
            <a:avLst/>
          </a:prstGeom>
          <a:noFill/>
          <a:ln w="28575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578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4.2 8255A</a:t>
            </a:r>
            <a:r>
              <a:rPr lang="zh-CN" altLang="en-US" sz="3200" smtClean="0">
                <a:latin typeface="Times New Roman" panose="02020603050405020304" pitchFamily="18" charset="0"/>
              </a:rPr>
              <a:t>的芯片引脚信号 </a:t>
            </a:r>
          </a:p>
        </p:txBody>
      </p:sp>
      <p:sp>
        <p:nvSpPr>
          <p:cNvPr id="181258" name="Rectangle 10"/>
          <p:cNvSpPr>
            <a:spLocks noGrp="1" noChangeArrowheads="1"/>
          </p:cNvSpPr>
          <p:nvPr>
            <p:ph idx="1"/>
          </p:nvPr>
        </p:nvSpPr>
        <p:spPr>
          <a:xfrm>
            <a:off x="539797" y="1662879"/>
            <a:ext cx="7958138" cy="47170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 err="1" smtClean="0"/>
              <a:t>PA</a:t>
            </a:r>
            <a:r>
              <a:rPr lang="en-US" altLang="zh-CN" sz="2600" baseline="-25000" dirty="0" err="1" smtClean="0"/>
              <a:t>7</a:t>
            </a:r>
            <a:r>
              <a:rPr lang="en-US" altLang="zh-CN" sz="2600" dirty="0" err="1" smtClean="0"/>
              <a:t>～PA</a:t>
            </a:r>
            <a:r>
              <a:rPr lang="en-US" altLang="zh-CN" sz="2600" baseline="-25000" dirty="0" err="1" smtClean="0"/>
              <a:t>0</a:t>
            </a:r>
            <a:r>
              <a:rPr lang="en-US" altLang="zh-CN" sz="2600" dirty="0" smtClean="0">
                <a:latin typeface="华文中宋" panose="02010600040101010101" pitchFamily="2" charset="-122"/>
              </a:rPr>
              <a:t>——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端口数据信号</a:t>
            </a:r>
          </a:p>
          <a:p>
            <a:pPr eaLnBrk="1" hangingPunct="1">
              <a:defRPr/>
            </a:pPr>
            <a:r>
              <a:rPr lang="en-US" altLang="zh-CN" sz="2600" dirty="0" err="1" smtClean="0"/>
              <a:t>PB</a:t>
            </a:r>
            <a:r>
              <a:rPr lang="en-US" altLang="zh-CN" sz="2600" baseline="-25000" dirty="0" err="1" smtClean="0"/>
              <a:t>7</a:t>
            </a:r>
            <a:r>
              <a:rPr lang="en-US" altLang="zh-CN" sz="2600" dirty="0" err="1" smtClean="0"/>
              <a:t>～PB</a:t>
            </a:r>
            <a:r>
              <a:rPr lang="en-US" altLang="zh-CN" sz="2600" baseline="-25000" dirty="0" err="1" smtClean="0"/>
              <a:t>0</a:t>
            </a:r>
            <a:r>
              <a:rPr lang="en-US" altLang="zh-CN" sz="2600" dirty="0" smtClean="0">
                <a:latin typeface="华文中宋" panose="02010600040101010101" pitchFamily="2" charset="-122"/>
              </a:rPr>
              <a:t>——</a:t>
            </a:r>
            <a:r>
              <a:rPr lang="en-US" altLang="zh-CN" sz="2600" dirty="0" smtClean="0"/>
              <a:t>B</a:t>
            </a:r>
            <a:r>
              <a:rPr lang="zh-CN" altLang="en-US" sz="2600" dirty="0" smtClean="0"/>
              <a:t>端口数据信号</a:t>
            </a:r>
          </a:p>
          <a:p>
            <a:pPr eaLnBrk="1" hangingPunct="1">
              <a:defRPr/>
            </a:pPr>
            <a:r>
              <a:rPr lang="en-US" altLang="zh-CN" sz="2600" dirty="0" err="1" smtClean="0"/>
              <a:t>PC</a:t>
            </a:r>
            <a:r>
              <a:rPr lang="en-US" altLang="zh-CN" sz="2600" baseline="-25000" dirty="0" err="1" smtClean="0"/>
              <a:t>7</a:t>
            </a:r>
            <a:r>
              <a:rPr lang="en-US" altLang="zh-CN" sz="2600" dirty="0" err="1" smtClean="0"/>
              <a:t>～PC</a:t>
            </a:r>
            <a:r>
              <a:rPr lang="en-US" altLang="zh-CN" sz="2600" baseline="-25000" dirty="0" err="1" smtClean="0"/>
              <a:t>0</a:t>
            </a:r>
            <a:r>
              <a:rPr lang="en-US" altLang="zh-CN" sz="2600" dirty="0" smtClean="0">
                <a:latin typeface="华文中宋" panose="02010600040101010101" pitchFamily="2" charset="-122"/>
              </a:rPr>
              <a:t>——</a:t>
            </a:r>
            <a:r>
              <a:rPr lang="en-US" altLang="zh-CN" sz="2600" dirty="0" smtClean="0"/>
              <a:t>C</a:t>
            </a:r>
            <a:r>
              <a:rPr lang="zh-CN" altLang="en-US" sz="2600" dirty="0" smtClean="0"/>
              <a:t>端口数据信号</a:t>
            </a:r>
          </a:p>
        </p:txBody>
      </p:sp>
      <p:pic>
        <p:nvPicPr>
          <p:cNvPr id="1812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981075"/>
            <a:ext cx="35052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338931" y="1143766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 和外设一边相连的信号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403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2. 和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一边相连的信号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sz="2000" dirty="0" smtClean="0"/>
              <a:t>RESET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复位信号，高电平有效</a:t>
            </a:r>
          </a:p>
          <a:p>
            <a:pPr eaLnBrk="1" hangingPunct="1">
              <a:defRPr/>
            </a:pPr>
            <a:r>
              <a:rPr lang="en-US" altLang="zh-CN" sz="2000" dirty="0" err="1" smtClean="0"/>
              <a:t>D</a:t>
            </a:r>
            <a:r>
              <a:rPr lang="en-US" altLang="zh-CN" sz="2000" baseline="-25000" dirty="0" err="1" smtClean="0"/>
              <a:t>7</a:t>
            </a:r>
            <a:r>
              <a:rPr lang="en-US" altLang="zh-CN" sz="2000" dirty="0" err="1" smtClean="0"/>
              <a:t>～D</a:t>
            </a:r>
            <a:r>
              <a:rPr lang="en-US" altLang="zh-CN" sz="2000" baseline="-25000" dirty="0" err="1" smtClean="0"/>
              <a:t>0</a:t>
            </a:r>
            <a:r>
              <a:rPr lang="en-US" altLang="zh-CN" sz="2000" dirty="0" smtClean="0">
                <a:latin typeface="宋体" panose="02010600030101010101" pitchFamily="2" charset="-122"/>
              </a:rPr>
              <a:t>  </a:t>
            </a:r>
            <a:r>
              <a:rPr lang="zh-CN" altLang="en-US" sz="2000" dirty="0" smtClean="0">
                <a:latin typeface="宋体" panose="02010600030101010101" pitchFamily="2" charset="-122"/>
              </a:rPr>
              <a:t>数据线</a:t>
            </a:r>
          </a:p>
          <a:p>
            <a:pPr eaLnBrk="1" hangingPunct="1">
              <a:defRPr/>
            </a:pPr>
            <a:r>
              <a:rPr lang="en-US" altLang="zh-CN" sz="2000" dirty="0" smtClean="0"/>
              <a:t>CS#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片选信号</a:t>
            </a:r>
          </a:p>
          <a:p>
            <a:pPr eaLnBrk="1" hangingPunct="1">
              <a:defRPr/>
            </a:pPr>
            <a:r>
              <a:rPr lang="en-US" altLang="zh-CN" sz="2000" dirty="0" smtClean="0"/>
              <a:t>RD#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读出信号</a:t>
            </a:r>
          </a:p>
          <a:p>
            <a:pPr eaLnBrk="1" hangingPunct="1">
              <a:defRPr/>
            </a:pPr>
            <a:r>
              <a:rPr lang="en-US" altLang="zh-CN" sz="2000" dirty="0" err="1" smtClean="0"/>
              <a:t>WR</a:t>
            </a:r>
            <a:r>
              <a:rPr lang="en-US" altLang="zh-CN" sz="2000" dirty="0" smtClean="0"/>
              <a:t>#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写入信号</a:t>
            </a:r>
          </a:p>
          <a:p>
            <a:pPr eaLnBrk="1" hangingPunct="1">
              <a:defRPr/>
            </a:pP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1</a:t>
            </a:r>
            <a:r>
              <a:rPr lang="en-US" altLang="zh-CN" sz="2000" dirty="0" err="1" smtClean="0"/>
              <a:t>、A</a:t>
            </a:r>
            <a:r>
              <a:rPr lang="en-US" altLang="zh-CN" sz="2000" baseline="-25000" dirty="0" err="1" smtClean="0"/>
              <a:t>0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端口选择信号 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052513"/>
            <a:ext cx="35052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3" name="AutoShape 7"/>
          <p:cNvSpPr>
            <a:spLocks noChangeArrowheads="1"/>
          </p:cNvSpPr>
          <p:nvPr/>
        </p:nvSpPr>
        <p:spPr bwMode="auto">
          <a:xfrm>
            <a:off x="468313" y="4292600"/>
            <a:ext cx="3600450" cy="1871663"/>
          </a:xfrm>
          <a:prstGeom prst="horizontalScroll">
            <a:avLst>
              <a:gd name="adj" fmla="val 12500"/>
            </a:avLst>
          </a:prstGeom>
          <a:noFill/>
          <a:ln w="381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个数据端口和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个控制端口：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 0   A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端口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 1   B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端口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 0   C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端口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1 1  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控制端口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410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24462" name="Group 206"/>
          <p:cNvGraphicFramePr>
            <a:graphicFrameLocks noGrp="1"/>
          </p:cNvGraphicFramePr>
          <p:nvPr/>
        </p:nvGraphicFramePr>
        <p:xfrm>
          <a:off x="228600" y="434975"/>
          <a:ext cx="8763000" cy="5564525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3411741810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338584159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66722187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62497769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1372327231"/>
                    </a:ext>
                  </a:extLst>
                </a:gridCol>
                <a:gridCol w="4938712">
                  <a:extLst>
                    <a:ext uri="{9D8B030D-6E8A-4147-A177-3AD203B41FA5}">
                      <a16:colId xmlns:a16="http://schemas.microsoft.com/office/drawing/2014/main" val="3122198307"/>
                    </a:ext>
                  </a:extLst>
                </a:gridCol>
              </a:tblGrid>
              <a:tr h="6095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CS#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RD#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WR#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传输说明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411528"/>
                  </a:ext>
                </a:extLst>
              </a:tr>
              <a:tr h="457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送数据总线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910699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送数据总线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8499"/>
                  </a:ext>
                </a:extLst>
              </a:tr>
              <a:tr h="458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送数据总线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3225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数据从数据总线送端口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92459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数据从数据总线送端口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90405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数据从数据总线送端口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74065"/>
                  </a:ext>
                </a:extLst>
              </a:tr>
              <a:tr h="100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为1，则由数据总线往控制寄存器写入控制字；如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为0，则由数据总线输入的数据作为对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端口的置1/置0命令。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71539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~D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进入高阻状态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38708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非法的信号组合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91609"/>
                  </a:ext>
                </a:extLst>
              </a:tr>
              <a:tr h="4730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~D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进入高阻状态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98357"/>
                  </a:ext>
                </a:extLst>
              </a:tr>
            </a:tbl>
          </a:graphicData>
        </a:graphic>
      </p:graphicFrame>
      <p:sp>
        <p:nvSpPr>
          <p:cNvPr id="17497" name="Line 207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885113" y="6308725"/>
            <a:ext cx="358775" cy="0"/>
          </a:xfrm>
          <a:prstGeom prst="line">
            <a:avLst/>
          </a:prstGeom>
          <a:noFill/>
          <a:ln w="28575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221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4.3 8255A</a:t>
            </a:r>
            <a:r>
              <a:rPr lang="zh-CN" altLang="en-US" sz="3200" smtClean="0">
                <a:latin typeface="Times New Roman" panose="02020603050405020304" pitchFamily="18" charset="0"/>
              </a:rPr>
              <a:t>的控制字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/>
              <a:t>控制字分为</a:t>
            </a:r>
            <a:r>
              <a:rPr lang="zh-CN" altLang="en-US" sz="2600" smtClean="0">
                <a:solidFill>
                  <a:schemeClr val="hlink"/>
                </a:solidFill>
              </a:rPr>
              <a:t>两类：</a:t>
            </a:r>
          </a:p>
          <a:p>
            <a:pPr marL="609600" indent="-609600" eaLnBrk="1" hangingPunct="1">
              <a:defRPr/>
            </a:pPr>
            <a:r>
              <a:rPr lang="zh-CN" altLang="en-US" sz="2600" smtClean="0"/>
              <a:t>各端口的方式选择控制字；</a:t>
            </a:r>
          </a:p>
          <a:p>
            <a:pPr marL="609600" indent="-609600" eaLnBrk="1" hangingPunct="1">
              <a:defRPr/>
            </a:pPr>
            <a:r>
              <a:rPr lang="en-US" altLang="zh-CN" sz="2600" smtClean="0">
                <a:ea typeface="Arial Unicode MS" pitchFamily="34" charset="-122"/>
              </a:rPr>
              <a:t>C</a:t>
            </a:r>
            <a:r>
              <a:rPr lang="zh-CN" altLang="en-US" sz="2600" smtClean="0"/>
              <a:t>端口按位置</a:t>
            </a:r>
            <a:r>
              <a:rPr lang="zh-CN" altLang="en-US" sz="2600" smtClean="0">
                <a:ea typeface="Arial Unicode MS" pitchFamily="34" charset="-122"/>
              </a:rPr>
              <a:t>1</a:t>
            </a:r>
            <a:r>
              <a:rPr lang="zh-CN" altLang="en-US" sz="2600" smtClean="0"/>
              <a:t>/置</a:t>
            </a:r>
            <a:r>
              <a:rPr lang="zh-CN" altLang="en-US" sz="2600" smtClean="0">
                <a:ea typeface="Arial Unicode MS" pitchFamily="34" charset="-122"/>
              </a:rPr>
              <a:t>0</a:t>
            </a:r>
            <a:r>
              <a:rPr lang="zh-CN" altLang="en-US" sz="2600" smtClean="0"/>
              <a:t>控制字。</a:t>
            </a:r>
            <a:r>
              <a:rPr lang="zh-CN" altLang="en-US" smtClean="0"/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989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1. 方式选择控制字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9" name="Picture 4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Line 6">
            <a:hlinkClick r:id="rId3" action="ppaction://hlinksldjump"/>
          </p:cNvPr>
          <p:cNvSpPr>
            <a:spLocks noChangeShapeType="1"/>
          </p:cNvSpPr>
          <p:nvPr/>
        </p:nvSpPr>
        <p:spPr bwMode="auto">
          <a:xfrm>
            <a:off x="7164388" y="6308725"/>
            <a:ext cx="720725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82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方式选择控制字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/>
              <a:t>8255</a:t>
            </a:r>
            <a:r>
              <a:rPr lang="en-US" altLang="zh-CN" sz="2600" smtClean="0"/>
              <a:t>A</a:t>
            </a:r>
            <a:r>
              <a:rPr lang="zh-CN" altLang="en-US" sz="2600" smtClean="0">
                <a:latin typeface="宋体" panose="02010600030101010101" pitchFamily="2" charset="-122"/>
              </a:rPr>
              <a:t>方式选择</a:t>
            </a:r>
            <a:r>
              <a:rPr lang="zh-CN" altLang="en-US" sz="2600" smtClean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</a:p>
          <a:p>
            <a:pPr marL="571500" indent="-571500" eaLnBrk="1" hangingPunct="1">
              <a:buClr>
                <a:srgbClr val="660066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有三种基本工作方式： </a:t>
            </a:r>
          </a:p>
          <a:p>
            <a:pPr marL="914400" lvl="1" indent="-569913" eaLnBrk="1" hangingPunct="1">
              <a:buClr>
                <a:srgbClr val="660066"/>
              </a:buClr>
              <a:buSzTx/>
              <a:defRPr/>
            </a:pPr>
            <a:r>
              <a:rPr lang="zh-CN" altLang="en-US" b="1" smtClean="0">
                <a:latin typeface="宋体" panose="02010600030101010101" pitchFamily="2" charset="-122"/>
              </a:rPr>
              <a:t>方式</a:t>
            </a:r>
            <a:r>
              <a:rPr lang="zh-CN" altLang="en-US" b="1" smtClean="0"/>
              <a:t>0</a:t>
            </a:r>
            <a:r>
              <a:rPr lang="zh-CN" altLang="en-US" b="1" smtClean="0">
                <a:latin typeface="宋体" panose="02010600030101010101" pitchFamily="2" charset="-122"/>
              </a:rPr>
              <a:t>——基本的输入输出方式 </a:t>
            </a:r>
          </a:p>
          <a:p>
            <a:pPr marL="914400" lvl="1" indent="-569913" eaLnBrk="1" hangingPunct="1">
              <a:buClr>
                <a:srgbClr val="660066"/>
              </a:buClr>
              <a:buSzTx/>
              <a:defRPr/>
            </a:pPr>
            <a:r>
              <a:rPr lang="zh-CN" altLang="en-US" b="1" smtClean="0">
                <a:latin typeface="宋体" panose="02010600030101010101" pitchFamily="2" charset="-122"/>
              </a:rPr>
              <a:t>方式</a:t>
            </a:r>
            <a:r>
              <a:rPr lang="zh-CN" altLang="en-US" b="1" smtClean="0"/>
              <a:t>1</a:t>
            </a:r>
            <a:r>
              <a:rPr lang="zh-CN" altLang="en-US" b="1" smtClean="0">
                <a:latin typeface="宋体" panose="02010600030101010101" pitchFamily="2" charset="-122"/>
              </a:rPr>
              <a:t>——选通的输入输出方式 </a:t>
            </a:r>
          </a:p>
          <a:p>
            <a:pPr marL="914400" lvl="1" indent="-569913" eaLnBrk="1" hangingPunct="1">
              <a:buClr>
                <a:srgbClr val="660066"/>
              </a:buClr>
              <a:buSzTx/>
              <a:defRPr/>
            </a:pPr>
            <a:r>
              <a:rPr lang="zh-CN" altLang="en-US" b="1" smtClean="0">
                <a:latin typeface="宋体" panose="02010600030101010101" pitchFamily="2" charset="-122"/>
              </a:rPr>
              <a:t>方式</a:t>
            </a:r>
            <a:r>
              <a:rPr lang="zh-CN" altLang="en-US" b="1" smtClean="0"/>
              <a:t>2</a:t>
            </a:r>
            <a:r>
              <a:rPr lang="zh-CN" altLang="en-US" b="1" smtClean="0">
                <a:latin typeface="宋体" panose="02010600030101010101" pitchFamily="2" charset="-122"/>
              </a:rPr>
              <a:t>——双向传输方式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</a:p>
          <a:p>
            <a:pPr marL="571500" indent="-571500" eaLnBrk="1" hangingPunct="1">
              <a:buClr>
                <a:srgbClr val="660066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只有端口</a:t>
            </a:r>
            <a:r>
              <a:rPr lang="en-US" altLang="zh-CN" sz="2600" smtClean="0"/>
              <a:t>A</a:t>
            </a:r>
            <a:r>
              <a:rPr lang="zh-CN" altLang="en-US" sz="2600" smtClean="0">
                <a:latin typeface="宋体" panose="02010600030101010101" pitchFamily="2" charset="-122"/>
              </a:rPr>
              <a:t>能工作在方式</a:t>
            </a:r>
            <a:r>
              <a:rPr lang="zh-CN" altLang="en-US" sz="2600" smtClean="0"/>
              <a:t>2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  <a:p>
            <a:pPr marL="571500" indent="-571500" eaLnBrk="1" hangingPunct="1">
              <a:buClr>
                <a:srgbClr val="660066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同一组的两端口可分别工作在输入和输出方式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836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27942"/>
            <a:ext cx="8001000" cy="679473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方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式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选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择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控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制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字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举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例</a:t>
            </a:r>
          </a:p>
        </p:txBody>
      </p:sp>
      <p:pic>
        <p:nvPicPr>
          <p:cNvPr id="21507" name="Picture 4" descr="图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60350"/>
            <a:ext cx="6192837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288" name="Group 8"/>
          <p:cNvGrpSpPr>
            <a:grpSpLocks/>
          </p:cNvGrpSpPr>
          <p:nvPr/>
        </p:nvGrpSpPr>
        <p:grpSpPr bwMode="auto">
          <a:xfrm>
            <a:off x="3059113" y="1125538"/>
            <a:ext cx="3025775" cy="719137"/>
            <a:chOff x="1927" y="709"/>
            <a:chExt cx="1906" cy="453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1927" y="709"/>
              <a:ext cx="54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2472" y="709"/>
              <a:ext cx="0" cy="4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>
              <a:off x="2472" y="1162"/>
              <a:ext cx="136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5294" name="Group 14"/>
          <p:cNvGrpSpPr>
            <a:grpSpLocks/>
          </p:cNvGrpSpPr>
          <p:nvPr/>
        </p:nvGrpSpPr>
        <p:grpSpPr bwMode="auto">
          <a:xfrm>
            <a:off x="3032125" y="908050"/>
            <a:ext cx="3052763" cy="3168650"/>
            <a:chOff x="1910" y="572"/>
            <a:chExt cx="1923" cy="1996"/>
          </a:xfrm>
        </p:grpSpPr>
        <p:sp>
          <p:nvSpPr>
            <p:cNvPr id="21511" name="Line 10"/>
            <p:cNvSpPr>
              <a:spLocks noChangeShapeType="1"/>
            </p:cNvSpPr>
            <p:nvPr/>
          </p:nvSpPr>
          <p:spPr bwMode="auto">
            <a:xfrm>
              <a:off x="2290" y="572"/>
              <a:ext cx="0" cy="199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2" name="Line 11"/>
            <p:cNvSpPr>
              <a:spLocks noChangeShapeType="1"/>
            </p:cNvSpPr>
            <p:nvPr/>
          </p:nvSpPr>
          <p:spPr bwMode="auto">
            <a:xfrm>
              <a:off x="2290" y="2568"/>
              <a:ext cx="154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Freeform 13"/>
            <p:cNvSpPr>
              <a:spLocks/>
            </p:cNvSpPr>
            <p:nvPr/>
          </p:nvSpPr>
          <p:spPr bwMode="auto">
            <a:xfrm>
              <a:off x="1910" y="582"/>
              <a:ext cx="376" cy="6"/>
            </a:xfrm>
            <a:custGeom>
              <a:avLst/>
              <a:gdLst>
                <a:gd name="T0" fmla="*/ 0 w 376"/>
                <a:gd name="T1" fmla="*/ 6 h 6"/>
                <a:gd name="T2" fmla="*/ 376 w 37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6" h="6">
                  <a:moveTo>
                    <a:pt x="0" y="6"/>
                  </a:moveTo>
                  <a:lnTo>
                    <a:pt x="376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1763713" y="765175"/>
            <a:ext cx="504825" cy="1008063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271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17933" y="4169157"/>
            <a:ext cx="7767637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buClrTx/>
              <a:buSzTx/>
              <a:buFontTx/>
              <a:buBlip>
                <a:blip r:embed="rId2"/>
              </a:buBlip>
            </a:pPr>
            <a:r>
              <a:rPr lang="zh-CN" altLang="en-US" sz="2800" b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起始位</a:t>
            </a:r>
            <a:r>
              <a:rPr lang="en-US" altLang="zh-CN" sz="2800" b="0">
                <a:solidFill>
                  <a:schemeClr val="tx1"/>
                </a:solidFill>
                <a:latin typeface="Arial"/>
                <a:ea typeface="宋体" pitchFamily="2" charset="-122"/>
              </a:rPr>
              <a:t>——</a:t>
            </a:r>
            <a:r>
              <a:rPr lang="zh-CN" altLang="en-US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每个字符开始传送的标志，起始位采用逻辑</a:t>
            </a:r>
            <a:r>
              <a: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417667" y="1289060"/>
            <a:ext cx="7281862" cy="2408238"/>
            <a:chOff x="28" y="1742"/>
            <a:chExt cx="4587" cy="1517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286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61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320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941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431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数据位</a:t>
              </a:r>
            </a:p>
          </p:txBody>
        </p:sp>
        <p:grpSp>
          <p:nvGrpSpPr>
            <p:cNvPr id="3" name="Group 20"/>
            <p:cNvGrpSpPr/>
            <p:nvPr/>
          </p:nvGrpSpPr>
          <p:grpSpPr bwMode="auto">
            <a:xfrm>
              <a:off x="320" y="2231"/>
              <a:ext cx="317" cy="76"/>
              <a:chOff x="0" y="0"/>
              <a:chExt cx="19998" cy="20000"/>
            </a:xfrm>
          </p:grpSpPr>
          <p:grpSp>
            <p:nvGrpSpPr>
              <p:cNvPr id="4" name="Group 21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198" name="Arc 22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9" name="Arc 23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4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1" name="Arc 25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2" name="Arc 26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7"/>
            <p:cNvGrpSpPr/>
            <p:nvPr/>
          </p:nvGrpSpPr>
          <p:grpSpPr bwMode="auto">
            <a:xfrm>
              <a:off x="2863" y="2238"/>
              <a:ext cx="288" cy="90"/>
              <a:chOff x="0" y="0"/>
              <a:chExt cx="19998" cy="20000"/>
            </a:xfrm>
          </p:grpSpPr>
          <p:grpSp>
            <p:nvGrpSpPr>
              <p:cNvPr id="7" name="Group 28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205" name="Arc 29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6" name="Arc 30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1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8" name="Arc 32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9" name="Arc 33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/>
            <p:nvPr/>
          </p:nvGrpSpPr>
          <p:grpSpPr bwMode="auto">
            <a:xfrm>
              <a:off x="3200" y="2250"/>
              <a:ext cx="557" cy="39"/>
              <a:chOff x="0" y="0"/>
              <a:chExt cx="19999" cy="20000"/>
            </a:xfrm>
          </p:grpSpPr>
          <p:grpSp>
            <p:nvGrpSpPr>
              <p:cNvPr id="10" name="Group 35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12" name="Arc 36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3" name="Arc 37"/>
                <p:cNvSpPr/>
                <p:nvPr/>
              </p:nvSpPr>
              <p:spPr bwMode="auto">
                <a:xfrm flipH="1">
                  <a:off x="16395" y="1"/>
                  <a:ext cx="360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15" name="Arc 39"/>
                <p:cNvSpPr/>
                <p:nvPr/>
              </p:nvSpPr>
              <p:spPr bwMode="auto">
                <a:xfrm>
                  <a:off x="3378" y="7146"/>
                  <a:ext cx="16622" cy="1285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6" name="Arc 40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41"/>
            <p:cNvGrpSpPr/>
            <p:nvPr/>
          </p:nvGrpSpPr>
          <p:grpSpPr bwMode="auto">
            <a:xfrm>
              <a:off x="657" y="2193"/>
              <a:ext cx="2115" cy="122"/>
              <a:chOff x="0" y="-1"/>
              <a:chExt cx="20000" cy="20001"/>
            </a:xfrm>
          </p:grpSpPr>
          <p:sp>
            <p:nvSpPr>
              <p:cNvPr id="50218" name="Arc 42"/>
              <p:cNvSpPr/>
              <p:nvPr/>
            </p:nvSpPr>
            <p:spPr bwMode="auto">
              <a:xfrm flipH="1">
                <a:off x="0" y="11470"/>
                <a:ext cx="9405" cy="85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Arc 43"/>
              <p:cNvSpPr/>
              <p:nvPr/>
            </p:nvSpPr>
            <p:spPr bwMode="auto">
              <a:xfrm>
                <a:off x="10668" y="11470"/>
                <a:ext cx="9332" cy="825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44"/>
              <p:cNvGrpSpPr/>
              <p:nvPr/>
            </p:nvGrpSpPr>
            <p:grpSpPr bwMode="auto">
              <a:xfrm>
                <a:off x="9533" y="-1"/>
                <a:ext cx="1304" cy="9515"/>
                <a:chOff x="0" y="0"/>
                <a:chExt cx="19999" cy="20000"/>
              </a:xfrm>
            </p:grpSpPr>
            <p:sp>
              <p:nvSpPr>
                <p:cNvPr id="50221" name="Arc 45"/>
                <p:cNvSpPr/>
                <p:nvPr/>
              </p:nvSpPr>
              <p:spPr bwMode="auto">
                <a:xfrm flipH="1">
                  <a:off x="0" y="586"/>
                  <a:ext cx="10107" cy="1941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2" name="Arc 46"/>
                <p:cNvSpPr/>
                <p:nvPr/>
              </p:nvSpPr>
              <p:spPr bwMode="auto">
                <a:xfrm>
                  <a:off x="9938" y="0"/>
                  <a:ext cx="10061" cy="194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7"/>
            <p:cNvGrpSpPr/>
            <p:nvPr/>
          </p:nvGrpSpPr>
          <p:grpSpPr bwMode="auto">
            <a:xfrm>
              <a:off x="565" y="2807"/>
              <a:ext cx="674" cy="409"/>
              <a:chOff x="565" y="2865"/>
              <a:chExt cx="674" cy="409"/>
            </a:xfrm>
          </p:grpSpPr>
          <p:sp>
            <p:nvSpPr>
              <p:cNvPr id="50224" name="Rectangle 48"/>
              <p:cNvSpPr>
                <a:spLocks noChangeArrowheads="1"/>
              </p:cNvSpPr>
              <p:nvPr/>
            </p:nvSpPr>
            <p:spPr bwMode="auto">
              <a:xfrm>
                <a:off x="565" y="3070"/>
                <a:ext cx="674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低位</a:t>
                </a:r>
              </a:p>
            </p:txBody>
          </p:sp>
          <p:sp>
            <p:nvSpPr>
              <p:cNvPr id="50225" name="Line 49"/>
              <p:cNvSpPr>
                <a:spLocks noChangeShapeType="1"/>
              </p:cNvSpPr>
              <p:nvPr/>
            </p:nvSpPr>
            <p:spPr bwMode="auto">
              <a:xfrm flipV="1">
                <a:off x="830" y="2865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0"/>
            <p:cNvGrpSpPr/>
            <p:nvPr/>
          </p:nvGrpSpPr>
          <p:grpSpPr bwMode="auto">
            <a:xfrm>
              <a:off x="2244" y="2850"/>
              <a:ext cx="675" cy="409"/>
              <a:chOff x="2370" y="2646"/>
              <a:chExt cx="675" cy="409"/>
            </a:xfrm>
          </p:grpSpPr>
          <p:sp>
            <p:nvSpPr>
              <p:cNvPr id="50227" name="Rectangle 51"/>
              <p:cNvSpPr>
                <a:spLocks noChangeArrowheads="1"/>
              </p:cNvSpPr>
              <p:nvPr/>
            </p:nvSpPr>
            <p:spPr bwMode="auto">
              <a:xfrm>
                <a:off x="2370" y="2851"/>
                <a:ext cx="675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高位</a:t>
                </a:r>
              </a:p>
            </p:txBody>
          </p:sp>
          <p:sp>
            <p:nvSpPr>
              <p:cNvPr id="50228" name="Line 52"/>
              <p:cNvSpPr>
                <a:spLocks noChangeShapeType="1"/>
              </p:cNvSpPr>
              <p:nvPr/>
            </p:nvSpPr>
            <p:spPr bwMode="auto">
              <a:xfrm flipV="1">
                <a:off x="2710" y="2646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286" y="1753"/>
              <a:ext cx="3504" cy="587"/>
              <a:chOff x="0" y="0"/>
              <a:chExt cx="21294" cy="20000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>
                <a:off x="0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>
                <a:off x="21287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2" name="Line 56"/>
            <p:cNvSpPr>
              <a:spLocks noChangeShapeType="1"/>
            </p:cNvSpPr>
            <p:nvPr/>
          </p:nvSpPr>
          <p:spPr bwMode="auto">
            <a:xfrm>
              <a:off x="329" y="1848"/>
              <a:ext cx="34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1617" y="1742"/>
              <a:ext cx="675" cy="204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宋体" pitchFamily="2" charset="-122"/>
                  <a:ea typeface="宋体" pitchFamily="2" charset="-122"/>
                </a:rPr>
                <a:t>字符</a:t>
              </a:r>
            </a:p>
          </p:txBody>
        </p:sp>
        <p:grpSp>
          <p:nvGrpSpPr>
            <p:cNvPr id="17" name="Group 58"/>
            <p:cNvGrpSpPr/>
            <p:nvPr/>
          </p:nvGrpSpPr>
          <p:grpSpPr bwMode="auto">
            <a:xfrm>
              <a:off x="3957" y="2250"/>
              <a:ext cx="557" cy="39"/>
              <a:chOff x="0" y="0"/>
              <a:chExt cx="19999" cy="20000"/>
            </a:xfrm>
          </p:grpSpPr>
          <p:grpSp>
            <p:nvGrpSpPr>
              <p:cNvPr id="18" name="Group 59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36" name="Arc 60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37" name="Arc 61"/>
                <p:cNvSpPr/>
                <p:nvPr/>
              </p:nvSpPr>
              <p:spPr bwMode="auto">
                <a:xfrm flipH="1">
                  <a:off x="16375" y="1"/>
                  <a:ext cx="3625" cy="752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2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39" name="Arc 63"/>
                <p:cNvSpPr/>
                <p:nvPr/>
              </p:nvSpPr>
              <p:spPr bwMode="auto">
                <a:xfrm>
                  <a:off x="3378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40" name="Arc 64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65"/>
            <p:cNvGrpSpPr/>
            <p:nvPr/>
          </p:nvGrpSpPr>
          <p:grpSpPr bwMode="auto">
            <a:xfrm>
              <a:off x="84" y="2345"/>
              <a:ext cx="4137" cy="427"/>
              <a:chOff x="84" y="2345"/>
              <a:chExt cx="4137" cy="427"/>
            </a:xfrm>
          </p:grpSpPr>
          <p:grpSp>
            <p:nvGrpSpPr>
              <p:cNvPr id="21" name="Group 66"/>
              <p:cNvGrpSpPr/>
              <p:nvPr/>
            </p:nvGrpSpPr>
            <p:grpSpPr bwMode="auto">
              <a:xfrm>
                <a:off x="84" y="2346"/>
                <a:ext cx="1351" cy="426"/>
                <a:chOff x="760" y="3278"/>
                <a:chExt cx="1351" cy="426"/>
              </a:xfrm>
            </p:grpSpPr>
            <p:sp>
              <p:nvSpPr>
                <p:cNvPr id="50243" name="Rectangle 67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4" name="Rectangle 68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5" name="Freeform 69"/>
                <p:cNvSpPr/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6" y="0"/>
                    </a:cxn>
                    <a:cxn ang="0">
                      <a:pos x="206" y="425"/>
                    </a:cxn>
                    <a:cxn ang="0">
                      <a:pos x="590" y="425"/>
                    </a:cxn>
                  </a:cxnLst>
                  <a:rect l="0" t="0" r="r" b="b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0"/>
              <p:cNvGrpSpPr/>
              <p:nvPr/>
            </p:nvGrpSpPr>
            <p:grpSpPr bwMode="auto">
              <a:xfrm>
                <a:off x="2424" y="2346"/>
                <a:ext cx="1797" cy="426"/>
                <a:chOff x="2358" y="3278"/>
                <a:chExt cx="1797" cy="426"/>
              </a:xfrm>
            </p:grpSpPr>
            <p:sp>
              <p:nvSpPr>
                <p:cNvPr id="50247" name="Rectangle 71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8" name="Line 72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49" name="Rectangle 73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</p:grpSp>
          <p:sp>
            <p:nvSpPr>
              <p:cNvPr id="50250" name="Line 74"/>
              <p:cNvSpPr>
                <a:spLocks noChangeShapeType="1"/>
              </p:cNvSpPr>
              <p:nvPr/>
            </p:nvSpPr>
            <p:spPr bwMode="auto">
              <a:xfrm>
                <a:off x="1441" y="2345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51" name="Line 75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52" name="Text Box 76"/>
            <p:cNvSpPr txBox="1">
              <a:spLocks noChangeArrowheads="1"/>
            </p:cNvSpPr>
            <p:nvPr/>
          </p:nvSpPr>
          <p:spPr bwMode="auto">
            <a:xfrm>
              <a:off x="3273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3" name="Text Box 77"/>
            <p:cNvSpPr txBox="1">
              <a:spLocks noChangeArrowheads="1"/>
            </p:cNvSpPr>
            <p:nvPr/>
          </p:nvSpPr>
          <p:spPr bwMode="auto">
            <a:xfrm>
              <a:off x="35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</a:t>
              </a:r>
            </a:p>
          </p:txBody>
        </p:sp>
        <p:sp>
          <p:nvSpPr>
            <p:cNvPr id="50254" name="Text Box 78"/>
            <p:cNvSpPr txBox="1">
              <a:spLocks noChangeArrowheads="1"/>
            </p:cNvSpPr>
            <p:nvPr/>
          </p:nvSpPr>
          <p:spPr bwMode="auto">
            <a:xfrm>
              <a:off x="28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5" name="Text Box 79"/>
            <p:cNvSpPr txBox="1">
              <a:spLocks noChangeArrowheads="1"/>
            </p:cNvSpPr>
            <p:nvPr/>
          </p:nvSpPr>
          <p:spPr bwMode="auto">
            <a:xfrm>
              <a:off x="353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6" name="Text Box 80"/>
            <p:cNvSpPr txBox="1">
              <a:spLocks noChangeArrowheads="1"/>
            </p:cNvSpPr>
            <p:nvPr/>
          </p:nvSpPr>
          <p:spPr bwMode="auto">
            <a:xfrm>
              <a:off x="3850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7" name="Text Box 81"/>
            <p:cNvSpPr txBox="1">
              <a:spLocks noChangeArrowheads="1"/>
            </p:cNvSpPr>
            <p:nvPr/>
          </p:nvSpPr>
          <p:spPr bwMode="auto">
            <a:xfrm>
              <a:off x="1751" y="231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dirty="0">
                  <a:solidFill>
                    <a:schemeClr val="tx1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32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06833" y="4256470"/>
            <a:ext cx="7767637" cy="1096962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数据位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数据位紧跟着起始位传送。由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个二进制位组成，低位先传送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589383" y="4343782"/>
            <a:ext cx="7767637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校验位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用于校验是否传送正确；可选择奇检验、偶校验或不传送校验位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675108" y="4431095"/>
            <a:ext cx="7767637" cy="1096962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停止位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表示该字符传送结束。停止位采用逻辑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电平，可选择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1.5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</a:t>
            </a:r>
          </a:p>
        </p:txBody>
      </p:sp>
      <p:sp>
        <p:nvSpPr>
          <p:cNvPr id="50261" name="Rectangle 85"/>
          <p:cNvSpPr>
            <a:spLocks noChangeArrowheads="1"/>
          </p:cNvSpPr>
          <p:nvPr/>
        </p:nvSpPr>
        <p:spPr bwMode="auto">
          <a:xfrm>
            <a:off x="762420" y="4518407"/>
            <a:ext cx="7767638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空闲位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传送字符之间的逻辑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电平，表示没有进行传送</a:t>
            </a:r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 animBg="1" autoUpdateAnimBg="0"/>
      <p:bldP spid="50258" grpId="0" animBg="1" autoUpdateAnimBg="0"/>
      <p:bldP spid="50259" grpId="0" animBg="1" autoUpdateAnimBg="0"/>
      <p:bldP spid="50260" grpId="0" animBg="1" autoUpdateAnimBg="0"/>
      <p:bldP spid="50261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smtClean="0">
                <a:latin typeface="Times New Roman" panose="02020603050405020304" pitchFamily="18" charset="0"/>
              </a:rPr>
              <a:t>8255A</a:t>
            </a:r>
            <a:r>
              <a:rPr lang="zh-CN" altLang="en-US" sz="2800" smtClean="0">
                <a:latin typeface="Times New Roman" panose="02020603050405020304" pitchFamily="18" charset="0"/>
              </a:rPr>
              <a:t>的端口地址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26558" name="Group 254"/>
          <p:cNvGraphicFramePr>
            <a:graphicFrameLocks noGrp="1"/>
          </p:cNvGraphicFramePr>
          <p:nvPr/>
        </p:nvGraphicFramePr>
        <p:xfrm>
          <a:off x="539750" y="908050"/>
          <a:ext cx="8153400" cy="543242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7598598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225879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97379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27339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680314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889411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59258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098318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808326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67451562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44237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10654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E2H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34959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E4H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0032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E6H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021485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E8H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15292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412299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2287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EEH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8575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805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latin typeface="Arial" panose="020B0604020202020204" pitchFamily="34" charset="0"/>
              </a:rPr>
              <a:t>J</a:t>
            </a:r>
            <a:r>
              <a:rPr lang="en-US" altLang="zh-CN" sz="2800" baseline="-25000" smtClean="0">
                <a:latin typeface="Arial" panose="020B0604020202020204" pitchFamily="34" charset="0"/>
              </a:rPr>
              <a:t>1</a:t>
            </a:r>
            <a:r>
              <a:rPr lang="zh-CN" altLang="en-US" sz="2800" smtClean="0">
                <a:latin typeface="Arial" panose="020B0604020202020204" pitchFamily="34" charset="0"/>
              </a:rPr>
              <a:t>各端口的工作方式设定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100" smtClean="0">
                <a:solidFill>
                  <a:srgbClr val="0000FF"/>
                </a:solidFill>
              </a:rPr>
              <a:t>端口</a:t>
            </a:r>
            <a:r>
              <a:rPr lang="en-US" altLang="zh-CN" sz="2100" smtClean="0">
                <a:solidFill>
                  <a:srgbClr val="0000FF"/>
                </a:solidFill>
              </a:rPr>
              <a:t>A	</a:t>
            </a:r>
            <a:r>
              <a:rPr lang="zh-CN" altLang="en-US" sz="2100" smtClean="0">
                <a:solidFill>
                  <a:srgbClr val="0000FF"/>
                </a:solidFill>
              </a:rPr>
              <a:t>方式0， 输出</a:t>
            </a:r>
          </a:p>
          <a:p>
            <a:pPr eaLnBrk="1" hangingPunct="1">
              <a:defRPr/>
            </a:pPr>
            <a:r>
              <a:rPr lang="zh-CN" altLang="en-US" sz="2100" smtClean="0">
                <a:solidFill>
                  <a:srgbClr val="0000FF"/>
                </a:solidFill>
              </a:rPr>
              <a:t>端口</a:t>
            </a:r>
            <a:r>
              <a:rPr lang="en-US" altLang="zh-CN" sz="2100" smtClean="0">
                <a:solidFill>
                  <a:srgbClr val="0000FF"/>
                </a:solidFill>
              </a:rPr>
              <a:t>B	</a:t>
            </a:r>
            <a:r>
              <a:rPr lang="zh-CN" altLang="en-US" sz="2100" smtClean="0">
                <a:solidFill>
                  <a:srgbClr val="0000FF"/>
                </a:solidFill>
              </a:rPr>
              <a:t>方式0， 输入</a:t>
            </a:r>
          </a:p>
          <a:p>
            <a:pPr eaLnBrk="1" hangingPunct="1">
              <a:defRPr/>
            </a:pPr>
            <a:r>
              <a:rPr lang="zh-CN" altLang="en-US" sz="2100" smtClean="0">
                <a:solidFill>
                  <a:srgbClr val="0000FF"/>
                </a:solidFill>
              </a:rPr>
              <a:t>端口</a:t>
            </a:r>
            <a:r>
              <a:rPr lang="en-US" altLang="zh-CN" sz="2100" smtClean="0">
                <a:solidFill>
                  <a:srgbClr val="0000FF"/>
                </a:solidFill>
              </a:rPr>
              <a:t>C</a:t>
            </a:r>
            <a:r>
              <a:rPr lang="zh-CN" altLang="en-US" sz="2100" smtClean="0">
                <a:solidFill>
                  <a:srgbClr val="0000FF"/>
                </a:solidFill>
              </a:rPr>
              <a:t>的高4位	 输出</a:t>
            </a:r>
          </a:p>
          <a:p>
            <a:pPr eaLnBrk="1" hangingPunct="1">
              <a:defRPr/>
            </a:pPr>
            <a:r>
              <a:rPr lang="zh-CN" altLang="en-US" sz="2100" smtClean="0">
                <a:solidFill>
                  <a:srgbClr val="0000FF"/>
                </a:solidFill>
              </a:rPr>
              <a:t>端口</a:t>
            </a:r>
            <a:r>
              <a:rPr lang="en-US" altLang="zh-CN" sz="2100" smtClean="0">
                <a:solidFill>
                  <a:srgbClr val="0000FF"/>
                </a:solidFill>
              </a:rPr>
              <a:t>C</a:t>
            </a:r>
            <a:r>
              <a:rPr lang="zh-CN" altLang="en-US" sz="2100" smtClean="0">
                <a:solidFill>
                  <a:srgbClr val="0000FF"/>
                </a:solidFill>
              </a:rPr>
              <a:t>的低4位	 输入</a:t>
            </a:r>
            <a:r>
              <a:rPr lang="zh-CN" altLang="en-US" sz="2600" smtClean="0">
                <a:solidFill>
                  <a:srgbClr val="0000FF"/>
                </a:solidFill>
              </a:rPr>
              <a:t>	</a:t>
            </a:r>
          </a:p>
        </p:txBody>
      </p:sp>
      <p:graphicFrame>
        <p:nvGraphicFramePr>
          <p:cNvPr id="228390" name="Group 38"/>
          <p:cNvGraphicFramePr>
            <a:graphicFrameLocks noGrp="1"/>
          </p:cNvGraphicFramePr>
          <p:nvPr/>
        </p:nvGraphicFramePr>
        <p:xfrm>
          <a:off x="684213" y="5445125"/>
          <a:ext cx="7315200" cy="5762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28232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88051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74147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0806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659581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2333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015923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2894497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07861"/>
                  </a:ext>
                </a:extLst>
              </a:tr>
            </a:tbl>
          </a:graphicData>
        </a:graphic>
      </p:graphicFrame>
      <p:pic>
        <p:nvPicPr>
          <p:cNvPr id="228389" name="Picture 37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91" name="Text Box 39"/>
          <p:cNvSpPr txBox="1">
            <a:spLocks noChangeArrowheads="1"/>
          </p:cNvSpPr>
          <p:nvPr/>
        </p:nvSpPr>
        <p:spPr bwMode="auto">
          <a:xfrm>
            <a:off x="7308850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8392" name="Text Box 40"/>
          <p:cNvSpPr txBox="1">
            <a:spLocks noChangeArrowheads="1"/>
          </p:cNvSpPr>
          <p:nvPr/>
        </p:nvSpPr>
        <p:spPr bwMode="auto">
          <a:xfrm>
            <a:off x="6516688" y="55165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8393" name="Text Box 41"/>
          <p:cNvSpPr txBox="1">
            <a:spLocks noChangeArrowheads="1"/>
          </p:cNvSpPr>
          <p:nvPr/>
        </p:nvSpPr>
        <p:spPr bwMode="auto">
          <a:xfrm>
            <a:off x="5580063" y="55165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4" name="Text Box 42"/>
          <p:cNvSpPr txBox="1">
            <a:spLocks noChangeArrowheads="1"/>
          </p:cNvSpPr>
          <p:nvPr/>
        </p:nvSpPr>
        <p:spPr bwMode="auto">
          <a:xfrm>
            <a:off x="4578350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5" name="Text Box 43"/>
          <p:cNvSpPr txBox="1">
            <a:spLocks noChangeArrowheads="1"/>
          </p:cNvSpPr>
          <p:nvPr/>
        </p:nvSpPr>
        <p:spPr bwMode="auto">
          <a:xfrm>
            <a:off x="3708400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6" name="Text Box 44"/>
          <p:cNvSpPr txBox="1">
            <a:spLocks noChangeArrowheads="1"/>
          </p:cNvSpPr>
          <p:nvPr/>
        </p:nvSpPr>
        <p:spPr bwMode="auto">
          <a:xfrm>
            <a:off x="2771775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7" name="Text Box 45"/>
          <p:cNvSpPr txBox="1">
            <a:spLocks noChangeArrowheads="1"/>
          </p:cNvSpPr>
          <p:nvPr/>
        </p:nvSpPr>
        <p:spPr bwMode="auto">
          <a:xfrm>
            <a:off x="1835150" y="5492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8" name="Text Box 46"/>
          <p:cNvSpPr txBox="1">
            <a:spLocks noChangeArrowheads="1"/>
          </p:cNvSpPr>
          <p:nvPr/>
        </p:nvSpPr>
        <p:spPr bwMode="auto">
          <a:xfrm>
            <a:off x="971550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5393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1" grpId="0"/>
      <p:bldP spid="228392" grpId="0"/>
      <p:bldP spid="228393" grpId="0"/>
      <p:bldP spid="228394" grpId="0"/>
      <p:bldP spid="228395" grpId="0"/>
      <p:bldP spid="228396" grpId="0"/>
      <p:bldP spid="228397" grpId="0"/>
      <p:bldP spid="22839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latin typeface="Arial" panose="020B0604020202020204" pitchFamily="34" charset="0"/>
              </a:rPr>
              <a:t>J</a:t>
            </a:r>
            <a:r>
              <a:rPr lang="en-US" altLang="zh-CN" sz="2800" baseline="-25000" smtClean="0">
                <a:latin typeface="Arial" panose="020B0604020202020204" pitchFamily="34" charset="0"/>
              </a:rPr>
              <a:t>2</a:t>
            </a:r>
            <a:r>
              <a:rPr lang="zh-CN" altLang="en-US" sz="2800" smtClean="0">
                <a:latin typeface="Arial" panose="020B0604020202020204" pitchFamily="34" charset="0"/>
              </a:rPr>
              <a:t>各端口的工作方式设定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solidFill>
                  <a:srgbClr val="0000FF"/>
                </a:solidFill>
              </a:rPr>
              <a:t>端口</a:t>
            </a:r>
            <a:r>
              <a:rPr lang="en-US" altLang="zh-CN" sz="2000" smtClean="0">
                <a:solidFill>
                  <a:srgbClr val="0000FF"/>
                </a:solidFill>
              </a:rPr>
              <a:t>A	</a:t>
            </a:r>
            <a:r>
              <a:rPr lang="zh-CN" altLang="en-US" sz="2000" smtClean="0">
                <a:solidFill>
                  <a:srgbClr val="0000FF"/>
                </a:solidFill>
              </a:rPr>
              <a:t>方式0，输入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solidFill>
                  <a:srgbClr val="0000FF"/>
                </a:solidFill>
              </a:rPr>
              <a:t>端口</a:t>
            </a:r>
            <a:r>
              <a:rPr lang="en-US" altLang="zh-CN" sz="2000" smtClean="0">
                <a:solidFill>
                  <a:srgbClr val="0000FF"/>
                </a:solidFill>
              </a:rPr>
              <a:t>B	</a:t>
            </a:r>
            <a:r>
              <a:rPr lang="zh-CN" altLang="en-US" sz="2000" smtClean="0">
                <a:solidFill>
                  <a:srgbClr val="0000FF"/>
                </a:solidFill>
              </a:rPr>
              <a:t>方式1，输出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solidFill>
                  <a:srgbClr val="0000FF"/>
                </a:solidFill>
              </a:rPr>
              <a:t>端口</a:t>
            </a:r>
            <a:r>
              <a:rPr lang="en-US" altLang="zh-CN" sz="2000" smtClean="0">
                <a:solidFill>
                  <a:srgbClr val="0000FF"/>
                </a:solidFill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</a:rPr>
              <a:t>的高4位	输出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solidFill>
                  <a:srgbClr val="0000FF"/>
                </a:solidFill>
              </a:rPr>
              <a:t>端口</a:t>
            </a:r>
            <a:r>
              <a:rPr lang="en-US" altLang="zh-CN" sz="2000" smtClean="0">
                <a:solidFill>
                  <a:srgbClr val="0000FF"/>
                </a:solidFill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</a:rPr>
              <a:t>的低4位	配合端口</a:t>
            </a:r>
            <a:r>
              <a:rPr lang="en-US" altLang="zh-CN" sz="2000" smtClean="0">
                <a:solidFill>
                  <a:srgbClr val="0000FF"/>
                </a:solidFill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</a:rPr>
              <a:t>工作</a:t>
            </a:r>
            <a:endParaRPr lang="zh-CN" altLang="en-US" sz="2400" smtClean="0">
              <a:solidFill>
                <a:srgbClr val="0000FF"/>
              </a:solidFill>
            </a:endParaRPr>
          </a:p>
        </p:txBody>
      </p:sp>
      <p:graphicFrame>
        <p:nvGraphicFramePr>
          <p:cNvPr id="229403" name="Group 27"/>
          <p:cNvGraphicFramePr>
            <a:graphicFrameLocks noGrp="1"/>
          </p:cNvGraphicFramePr>
          <p:nvPr/>
        </p:nvGraphicFramePr>
        <p:xfrm>
          <a:off x="990600" y="5373688"/>
          <a:ext cx="7086600" cy="503237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137792969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280562399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129251458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5605597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310095212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3676947868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33296622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250244572"/>
                    </a:ext>
                  </a:extLst>
                </a:gridCol>
              </a:tblGrid>
              <a:tr h="50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56959"/>
                  </a:ext>
                </a:extLst>
              </a:tr>
            </a:tbl>
          </a:graphicData>
        </a:graphic>
      </p:graphicFrame>
      <p:pic>
        <p:nvPicPr>
          <p:cNvPr id="229400" name="Picture 24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286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设置方式控制字的指令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ln w="57150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MOV AL，83H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MOV DX，00E6H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OUT DX，AL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MOV AL，94H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MOV DX，00EEH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OUT DX，AL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105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Arial" panose="020B0604020202020204" pitchFamily="34" charset="0"/>
              </a:rPr>
              <a:t>2.  端口</a:t>
            </a:r>
            <a:r>
              <a:rPr lang="en-US" altLang="zh-CN" sz="2800" smtClean="0">
                <a:latin typeface="Arial" panose="020B0604020202020204" pitchFamily="34" charset="0"/>
              </a:rPr>
              <a:t>C</a:t>
            </a:r>
            <a:r>
              <a:rPr lang="zh-CN" altLang="en-US" sz="2800" smtClean="0">
                <a:latin typeface="Arial" panose="020B0604020202020204" pitchFamily="34" charset="0"/>
              </a:rPr>
              <a:t>置1/置0控制字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7" name="Picture 4" descr="wx1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55713"/>
            <a:ext cx="65532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6">
            <a:hlinkClick r:id="rId3" action="ppaction://hlinksldjump"/>
          </p:cNvPr>
          <p:cNvSpPr>
            <a:spLocks noChangeShapeType="1"/>
          </p:cNvSpPr>
          <p:nvPr/>
        </p:nvSpPr>
        <p:spPr bwMode="auto">
          <a:xfrm>
            <a:off x="7235825" y="6453188"/>
            <a:ext cx="576263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35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置</a:t>
            </a:r>
            <a:r>
              <a:rPr lang="zh-CN" altLang="en-US" sz="2600" smtClean="0"/>
              <a:t>1/</a:t>
            </a:r>
            <a:r>
              <a:rPr lang="zh-CN" altLang="en-US" sz="2600" smtClean="0">
                <a:latin typeface="宋体" panose="02010600030101010101" pitchFamily="2" charset="-122"/>
              </a:rPr>
              <a:t>置</a:t>
            </a:r>
            <a:r>
              <a:rPr lang="zh-CN" altLang="en-US" sz="2600" smtClean="0"/>
              <a:t>0</a:t>
            </a:r>
            <a:r>
              <a:rPr lang="zh-CN" altLang="en-US" sz="2600" smtClean="0">
                <a:latin typeface="宋体" panose="02010600030101010101" pitchFamily="2" charset="-122"/>
              </a:rPr>
              <a:t>控制字</a:t>
            </a:r>
            <a:r>
              <a:rPr lang="zh-CN" altLang="en-US" sz="2600" smtClean="0">
                <a:solidFill>
                  <a:schemeClr val="hlink"/>
                </a:solidFill>
                <a:latin typeface="宋体" panose="02010600030101010101" pitchFamily="2" charset="-122"/>
              </a:rPr>
              <a:t>注意：</a:t>
            </a:r>
          </a:p>
          <a:p>
            <a:pPr marL="609600" indent="-609600"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必须写入控制端口</a:t>
            </a:r>
          </a:p>
          <a:p>
            <a:pPr marL="609600" indent="-609600" eaLnBrk="1" hangingPunct="1">
              <a:defRPr/>
            </a:pPr>
            <a:r>
              <a:rPr lang="en-US" altLang="zh-CN" sz="2600" smtClean="0"/>
              <a:t>D</a:t>
            </a:r>
            <a:r>
              <a:rPr lang="en-US" altLang="zh-CN" sz="2600" baseline="-25000" smtClean="0"/>
              <a:t>0</a:t>
            </a:r>
            <a:r>
              <a:rPr lang="zh-CN" altLang="en-US" sz="2600" smtClean="0">
                <a:latin typeface="宋体" panose="02010600030101010101" pitchFamily="2" charset="-122"/>
              </a:rPr>
              <a:t>位决定置</a:t>
            </a:r>
            <a:r>
              <a:rPr lang="zh-CN" altLang="en-US" sz="2600" smtClean="0"/>
              <a:t>1</a:t>
            </a:r>
            <a:r>
              <a:rPr lang="zh-CN" altLang="en-US" sz="2600" smtClean="0">
                <a:latin typeface="宋体" panose="02010600030101010101" pitchFamily="2" charset="-122"/>
              </a:rPr>
              <a:t>或置</a:t>
            </a:r>
            <a:r>
              <a:rPr lang="zh-CN" altLang="en-US" sz="2600" smtClean="0"/>
              <a:t>0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  <a:p>
            <a:pPr marL="609600" indent="-609600" eaLnBrk="1" hangingPunct="1">
              <a:defRPr/>
            </a:pPr>
            <a:r>
              <a:rPr lang="en-US" altLang="zh-CN" sz="2600" smtClean="0"/>
              <a:t>D</a:t>
            </a:r>
            <a:r>
              <a:rPr lang="en-US" altLang="zh-CN" sz="2600" baseline="-25000" smtClean="0"/>
              <a:t>3</a:t>
            </a:r>
            <a:r>
              <a:rPr lang="en-US" altLang="zh-CN" sz="2600" smtClean="0"/>
              <a:t>、D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、D</a:t>
            </a:r>
            <a:r>
              <a:rPr lang="en-US" altLang="zh-CN" sz="2600" baseline="-25000" smtClean="0"/>
              <a:t>1</a:t>
            </a:r>
            <a:r>
              <a:rPr lang="zh-CN" altLang="en-US" sz="2600" smtClean="0">
                <a:latin typeface="宋体" panose="02010600030101010101" pitchFamily="2" charset="-122"/>
              </a:rPr>
              <a:t>位决定了对哪一位操作 </a:t>
            </a:r>
          </a:p>
          <a:p>
            <a:pPr marL="609600" indent="-609600" eaLnBrk="1" hangingPunct="1">
              <a:defRPr/>
            </a:pPr>
            <a:r>
              <a:rPr lang="en-US" altLang="zh-CN" sz="2600" smtClean="0"/>
              <a:t>D</a:t>
            </a:r>
            <a:r>
              <a:rPr lang="en-US" altLang="zh-CN" sz="2600" baseline="-25000" smtClean="0"/>
              <a:t>7</a:t>
            </a:r>
            <a:r>
              <a:rPr lang="zh-CN" altLang="en-US" sz="2600" smtClean="0">
                <a:latin typeface="宋体" panose="02010600030101010101" pitchFamily="2" charset="-122"/>
              </a:rPr>
              <a:t>位必须为</a:t>
            </a:r>
            <a:r>
              <a:rPr lang="zh-CN" altLang="en-US" sz="2600" smtClean="0"/>
              <a:t>0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673100" y="333375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1pPr>
            <a:lvl2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2pPr>
            <a:lvl3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3pPr>
            <a:lvl4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4pPr>
            <a:lvl5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 端口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置1/置0控制字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2100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Arial" panose="020B0604020202020204" pitchFamily="34" charset="0"/>
              </a:rPr>
              <a:t>置1/置0控制字程序</a:t>
            </a:r>
            <a:endParaRPr lang="en-US" altLang="zh-CN" sz="3200" smtClean="0">
              <a:latin typeface="Arial" panose="020B0604020202020204" pitchFamily="34" charset="0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ln w="57150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 AL，0FH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 DX，00EEH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 DX，AL		</a:t>
            </a:r>
            <a:endParaRPr lang="zh-CN" altLang="en-US" sz="2800" smtClean="0">
              <a:solidFill>
                <a:srgbClr val="66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 AL，06H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 DX，AL		</a:t>
            </a:r>
            <a:endParaRPr lang="en-US" altLang="zh-CN" sz="2800" smtClean="0">
              <a:solidFill>
                <a:srgbClr val="660066"/>
              </a:solidFill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356100" y="2549525"/>
            <a:ext cx="3500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；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PC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7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进行置1操作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4392613" y="3500438"/>
            <a:ext cx="3500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；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PC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进行置0操作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5384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uiExpand="1" build="p" animBg="1"/>
      <p:bldP spid="231428" grpId="0"/>
      <p:bldP spid="23142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/>
              <a:defRPr/>
            </a:pPr>
            <a:r>
              <a:rPr lang="zh-CN" altLang="en-US" sz="2400" dirty="0" smtClean="0">
                <a:effectLst/>
              </a:rPr>
              <a:t>按下述要求对</a:t>
            </a:r>
            <a:r>
              <a:rPr lang="en-US" altLang="zh-CN" sz="2400" dirty="0" err="1" smtClean="0">
                <a:effectLst/>
              </a:rPr>
              <a:t>8255A</a:t>
            </a:r>
            <a:r>
              <a:rPr lang="zh-CN" altLang="en-US" sz="2400" dirty="0" smtClean="0">
                <a:effectLst/>
              </a:rPr>
              <a:t>进行初始化。要求</a:t>
            </a:r>
            <a:r>
              <a:rPr lang="en-US" altLang="zh-CN" sz="2400" dirty="0" smtClean="0">
                <a:effectLst/>
              </a:rPr>
              <a:t>A</a:t>
            </a:r>
            <a:r>
              <a:rPr lang="zh-CN" altLang="en-US" sz="2400" dirty="0" smtClean="0">
                <a:effectLst/>
              </a:rPr>
              <a:t>口设定为输出数据，工作方式为方式</a:t>
            </a:r>
            <a:r>
              <a:rPr lang="en-US" altLang="zh-CN" sz="2400" dirty="0" smtClean="0">
                <a:effectLst/>
              </a:rPr>
              <a:t>0</a:t>
            </a:r>
            <a:r>
              <a:rPr lang="zh-CN" altLang="en-US" sz="2400" dirty="0" smtClean="0">
                <a:effectLst/>
              </a:rPr>
              <a:t>；</a:t>
            </a:r>
            <a:r>
              <a:rPr lang="en-US" altLang="zh-CN" sz="2400" dirty="0" smtClean="0">
                <a:effectLst/>
              </a:rPr>
              <a:t>B</a:t>
            </a:r>
            <a:r>
              <a:rPr lang="zh-CN" altLang="en-US" sz="2400" dirty="0" smtClean="0">
                <a:effectLst/>
              </a:rPr>
              <a:t>口设定为输入数据，工作方式为方式</a:t>
            </a:r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；</a:t>
            </a:r>
            <a:r>
              <a:rPr lang="en-US" altLang="zh-CN" sz="2400" dirty="0" smtClean="0">
                <a:effectLst/>
              </a:rPr>
              <a:t>C</a:t>
            </a:r>
            <a:r>
              <a:rPr lang="zh-CN" altLang="en-US" sz="2400" dirty="0" smtClean="0">
                <a:effectLst/>
              </a:rPr>
              <a:t>口设定为高四位输入，低四位输出。</a:t>
            </a:r>
            <a:r>
              <a:rPr lang="en-US" altLang="zh-CN" sz="2400" dirty="0" smtClean="0">
                <a:effectLst/>
              </a:rPr>
              <a:t>(</a:t>
            </a:r>
            <a:r>
              <a:rPr lang="zh-CN" altLang="en-US" sz="2400" dirty="0" smtClean="0">
                <a:effectLst/>
              </a:rPr>
              <a:t>地址为</a:t>
            </a:r>
            <a:r>
              <a:rPr lang="en-US" altLang="zh-CN" sz="2400" dirty="0" err="1" smtClean="0">
                <a:effectLst/>
              </a:rPr>
              <a:t>200H~203H</a:t>
            </a:r>
            <a:r>
              <a:rPr lang="en-US" altLang="zh-CN" sz="2400" dirty="0" smtClean="0">
                <a:effectLst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ffectLst/>
              </a:rPr>
              <a:t>     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ffectLst/>
              </a:rPr>
              <a:t>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DX ,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203H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8255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控制口地址送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DX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AL ,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8EH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；写工作方式控制字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10001110B</a:t>
            </a:r>
            <a:endParaRPr lang="en-US" altLang="zh-CN" sz="2400" dirty="0" smtClean="0">
              <a:solidFill>
                <a:srgbClr val="0000CC"/>
              </a:solidFill>
              <a:effectLst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OUT  DX , AL  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；控制字送到控制口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2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27275"/>
            <a:ext cx="8001000" cy="67947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362" y="620688"/>
            <a:ext cx="7958138" cy="4716462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2"/>
              <a:defRPr/>
            </a:pPr>
            <a:r>
              <a:rPr lang="zh-CN" altLang="en-US" sz="2800" dirty="0" smtClean="0">
                <a:effectLst/>
              </a:rPr>
              <a:t>要求通过</a:t>
            </a:r>
            <a:r>
              <a:rPr lang="en-US" altLang="zh-CN" sz="2800" dirty="0" err="1" smtClean="0">
                <a:effectLst/>
              </a:rPr>
              <a:t>8255A</a:t>
            </a:r>
            <a:r>
              <a:rPr lang="zh-CN" altLang="en-US" sz="2800" dirty="0" smtClean="0">
                <a:effectLst/>
              </a:rPr>
              <a:t>芯片</a:t>
            </a:r>
            <a:r>
              <a:rPr lang="en-US" altLang="zh-CN" sz="2800" dirty="0" smtClean="0">
                <a:effectLst/>
              </a:rPr>
              <a:t>C</a:t>
            </a:r>
            <a:r>
              <a:rPr lang="zh-CN" altLang="en-US" sz="2800" dirty="0" smtClean="0">
                <a:effectLst/>
              </a:rPr>
              <a:t>口的</a:t>
            </a:r>
            <a:r>
              <a:rPr lang="en-US" altLang="zh-CN" sz="2800" dirty="0" err="1" smtClean="0">
                <a:effectLst/>
              </a:rPr>
              <a:t>PC</a:t>
            </a:r>
            <a:r>
              <a:rPr lang="en-US" altLang="zh-CN" sz="2800" baseline="-25000" dirty="0" err="1" smtClean="0">
                <a:effectLst/>
              </a:rPr>
              <a:t>2</a:t>
            </a:r>
            <a:r>
              <a:rPr lang="zh-CN" altLang="en-US" sz="2800" dirty="0" smtClean="0">
                <a:effectLst/>
              </a:rPr>
              <a:t>位产生一个方脉冲信号。（地址为</a:t>
            </a:r>
            <a:r>
              <a:rPr lang="en-US" altLang="zh-CN" sz="2800" dirty="0" err="1" smtClean="0">
                <a:effectLst/>
              </a:rPr>
              <a:t>200H~203H</a:t>
            </a:r>
            <a:r>
              <a:rPr lang="en-US" altLang="zh-CN" sz="2800" dirty="0" smtClean="0">
                <a:effectLst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ffectLst/>
              </a:rPr>
              <a:t>  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DX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203H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；控制口地址送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DX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AA∶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AL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05H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；对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PC</a:t>
            </a:r>
            <a:r>
              <a:rPr lang="en-US" altLang="zh-CN" sz="2400" baseline="-25000" dirty="0" err="1" smtClean="0">
                <a:solidFill>
                  <a:srgbClr val="0000CC"/>
                </a:solidFill>
                <a:effectLst/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置位的控制字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OUT    DX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AL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CALL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DELAY1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；调用延时程序（省略）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AL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04H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；对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PC</a:t>
            </a:r>
            <a:r>
              <a:rPr lang="en-US" altLang="zh-CN" sz="2400" baseline="-25000" dirty="0" err="1" smtClean="0">
                <a:solidFill>
                  <a:srgbClr val="0000CC"/>
                </a:solidFill>
                <a:effectLst/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复位的控制字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OUT    DX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AL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CALL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DELAY2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；调用延时程序（省略）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JMP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AA</a:t>
            </a:r>
            <a:endParaRPr lang="zh-CN" alt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9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4.4 8255A</a:t>
            </a:r>
            <a:r>
              <a:rPr lang="zh-CN" altLang="en-US" sz="3200" smtClean="0">
                <a:latin typeface="Times New Roman" panose="02020603050405020304" pitchFamily="18" charset="0"/>
              </a:rPr>
              <a:t>的工作方式 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方式</a:t>
            </a:r>
            <a:r>
              <a:rPr lang="en-US" altLang="zh-CN" smtClean="0"/>
              <a:t>0</a:t>
            </a:r>
            <a:r>
              <a:rPr lang="zh-CN" altLang="en-US" smtClean="0"/>
              <a:t>：基本输入输出方式</a:t>
            </a:r>
          </a:p>
          <a:p>
            <a:pPr lvl="1" eaLnBrk="1" hangingPunct="1">
              <a:defRPr/>
            </a:pPr>
            <a:r>
              <a:rPr lang="zh-CN" altLang="en-US" b="1" smtClean="0"/>
              <a:t>适用于无条件传送和查询方式的接口电路</a:t>
            </a:r>
          </a:p>
          <a:p>
            <a:pPr eaLnBrk="1" hangingPunct="1">
              <a:defRPr/>
            </a:pP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：选通输入输出方式</a:t>
            </a:r>
          </a:p>
          <a:p>
            <a:pPr lvl="1" eaLnBrk="1" hangingPunct="1">
              <a:defRPr/>
            </a:pPr>
            <a:r>
              <a:rPr lang="zh-CN" altLang="en-US" b="1" smtClean="0"/>
              <a:t>适用于查询和中断方式的接口电路</a:t>
            </a:r>
          </a:p>
          <a:p>
            <a:pPr eaLnBrk="1" hangingPunct="1">
              <a:defRPr/>
            </a:pPr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：双向选通传送方式</a:t>
            </a:r>
          </a:p>
          <a:p>
            <a:pPr lvl="1" eaLnBrk="1" hangingPunct="1">
              <a:defRPr/>
            </a:pPr>
            <a:r>
              <a:rPr lang="zh-CN" altLang="en-US" b="1" smtClean="0"/>
              <a:t>适用于双向传送数据的外设</a:t>
            </a:r>
          </a:p>
          <a:p>
            <a:pPr lvl="1" eaLnBrk="1" hangingPunct="1">
              <a:defRPr/>
            </a:pPr>
            <a:r>
              <a:rPr lang="zh-CN" altLang="en-US" b="1" smtClean="0"/>
              <a:t>适用于查询和中断方式的接口电路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60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9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10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0000FF"/>
      </a:hlink>
      <a:folHlink>
        <a:srgbClr val="FF9900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0000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61002</TotalTime>
  <Words>7932</Words>
  <Application>Microsoft Office PowerPoint</Application>
  <PresentationFormat>全屏显示(4:3)</PresentationFormat>
  <Paragraphs>1307</Paragraphs>
  <Slides>146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146</vt:i4>
      </vt:variant>
    </vt:vector>
  </HeadingPairs>
  <TitlesOfParts>
    <vt:vector size="164" baseType="lpstr">
      <vt:lpstr>Arial Unicode MS</vt:lpstr>
      <vt:lpstr>Batang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Garamond</vt:lpstr>
      <vt:lpstr>Tahoma</vt:lpstr>
      <vt:lpstr>Times New Roman</vt:lpstr>
      <vt:lpstr>Wingdings</vt:lpstr>
      <vt:lpstr>Profile</vt:lpstr>
      <vt:lpstr>Edge</vt:lpstr>
      <vt:lpstr>VISIO</vt:lpstr>
      <vt:lpstr>公式</vt:lpstr>
      <vt:lpstr>图像.文件</vt:lpstr>
      <vt:lpstr>第6章   串并行通信和接口技术</vt:lpstr>
      <vt:lpstr>本章要点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例：传送8位数据45H（0100,0101B），奇校验，1个停止位，则信号线上的波形为</vt:lpstr>
      <vt:lpstr>PowerPoint 演示文稿</vt:lpstr>
      <vt:lpstr> 同步通信</vt:lpstr>
      <vt:lpstr>PowerPoint 演示文稿</vt:lpstr>
      <vt:lpstr>PowerPoint 演示文稿</vt:lpstr>
      <vt:lpstr>PowerPoint 演示文稿</vt:lpstr>
      <vt:lpstr>PowerPoint 演示文稿</vt:lpstr>
      <vt:lpstr>  6.1串行接口和串行通信---6.1.2串行接口</vt:lpstr>
      <vt:lpstr>6.2可编程串行通信接口 8251A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6.2.3  8251A的对外信号</vt:lpstr>
      <vt:lpstr>连接信号可以分为四类</vt:lpstr>
      <vt:lpstr>PowerPoint 演示文稿</vt:lpstr>
      <vt:lpstr>PowerPoint 演示文稿</vt:lpstr>
      <vt:lpstr>PowerPoint 演示文稿</vt:lpstr>
      <vt:lpstr>2．8251A与外部设备之间的连接信号</vt:lpstr>
      <vt:lpstr>2．8251A与外部设备之间的连接信号</vt:lpstr>
      <vt:lpstr>PowerPoint 演示文稿</vt:lpstr>
      <vt:lpstr>2．8251A与外部设备之间的连接信号</vt:lpstr>
      <vt:lpstr> 3. 时钟、电源和地</vt:lpstr>
      <vt:lpstr>3. 时钟、电源和地</vt:lpstr>
      <vt:lpstr>3. 时钟、电源和地</vt:lpstr>
      <vt:lpstr>6.2.4 8251A的编程</vt:lpstr>
      <vt:lpstr>6.2.4 8251A的编程</vt:lpstr>
      <vt:lpstr>6.2.4 8251A的编程</vt:lpstr>
      <vt:lpstr>PowerPoint 演示文稿</vt:lpstr>
      <vt:lpstr>PowerPoint 演示文稿</vt:lpstr>
      <vt:lpstr>PowerPoint 演示文稿</vt:lpstr>
      <vt:lpstr>6.3.5 8251A编程举例</vt:lpstr>
      <vt:lpstr>地址说明</vt:lpstr>
      <vt:lpstr>6.3.5  8251A应用举例 </vt:lpstr>
      <vt:lpstr>6.3.5  8251A应用举例 </vt:lpstr>
      <vt:lpstr>6.3.5  8251A应用举例 </vt:lpstr>
      <vt:lpstr>6.3.5  8251A应用举例 </vt:lpstr>
      <vt:lpstr>2．同步模式下初始化程序举例 </vt:lpstr>
      <vt:lpstr>6.3.5  8251A应用举例 </vt:lpstr>
      <vt:lpstr>PowerPoint 演示文稿</vt:lpstr>
      <vt:lpstr>PowerPoint 演示文稿</vt:lpstr>
      <vt:lpstr>3．利用状态字进行编程的举例 </vt:lpstr>
      <vt:lpstr>PowerPoint 演示文稿</vt:lpstr>
      <vt:lpstr>PowerPoint 演示文稿</vt:lpstr>
      <vt:lpstr>PowerPoint 演示文稿</vt:lpstr>
      <vt:lpstr>PowerPoint 演示文稿</vt:lpstr>
      <vt:lpstr>（1）发送引脚信号</vt:lpstr>
      <vt:lpstr>（2）接收引脚信号</vt:lpstr>
      <vt:lpstr>8.3 串行总线标准—RS-232C</vt:lpstr>
      <vt:lpstr> 电气信号特性</vt:lpstr>
      <vt:lpstr>RS-232C总线接收器和发送器的连接方法</vt:lpstr>
      <vt:lpstr> 1. 接口特性</vt:lpstr>
      <vt:lpstr>RS-232C连接器引脚功能定义</vt:lpstr>
      <vt:lpstr>RS-232C连接器引脚功能定义-续表</vt:lpstr>
      <vt:lpstr> RS-232C常用引脚</vt:lpstr>
      <vt:lpstr>6.3 并行通信和并行接口 </vt:lpstr>
      <vt:lpstr>PowerPoint 演示文稿</vt:lpstr>
      <vt:lpstr>6.4  可编程并行通信接口8255A </vt:lpstr>
      <vt:lpstr>6.4  可编程并行通信接口8255A</vt:lpstr>
      <vt:lpstr>6.4.1   8255A的内部结构 </vt:lpstr>
      <vt:lpstr>1.  数据端口A、B、C </vt:lpstr>
      <vt:lpstr> 1.  数据端口A、B、C</vt:lpstr>
      <vt:lpstr>2.  A组控制和B组控制 </vt:lpstr>
      <vt:lpstr>3.  读写控制逻辑电路 </vt:lpstr>
      <vt:lpstr>4.  数据总线缓冲器 </vt:lpstr>
      <vt:lpstr>6.4.2 8255A的芯片引脚信号 </vt:lpstr>
      <vt:lpstr>2. 和CPU一边相连的信号 </vt:lpstr>
      <vt:lpstr>PowerPoint 演示文稿</vt:lpstr>
      <vt:lpstr>6.4.3 8255A的控制字 </vt:lpstr>
      <vt:lpstr>1. 方式选择控制字 </vt:lpstr>
      <vt:lpstr>方式选择控制字 </vt:lpstr>
      <vt:lpstr>方 式 选 择 控 制 字 举 例</vt:lpstr>
      <vt:lpstr>8255A的端口地址</vt:lpstr>
      <vt:lpstr>J1各端口的工作方式设定</vt:lpstr>
      <vt:lpstr>J2各端口的工作方式设定</vt:lpstr>
      <vt:lpstr>设置方式控制字的指令</vt:lpstr>
      <vt:lpstr>2.  端口C置1/置0控制字 </vt:lpstr>
      <vt:lpstr> </vt:lpstr>
      <vt:lpstr>置1/置0控制字程序</vt:lpstr>
      <vt:lpstr>思考题：</vt:lpstr>
      <vt:lpstr>思考题：</vt:lpstr>
      <vt:lpstr>6.4.4 8255A的工作方式 </vt:lpstr>
      <vt:lpstr>方式0：基本输入输出方式</vt:lpstr>
      <vt:lpstr>方式0：基本输入输出方式</vt:lpstr>
      <vt:lpstr>图6.20 方式0的输入时序</vt:lpstr>
      <vt:lpstr>方式0的应用</vt:lpstr>
      <vt:lpstr>方式0：基本输入输出方式</vt:lpstr>
      <vt:lpstr>8255A端口地址：</vt:lpstr>
      <vt:lpstr>PowerPoint 演示文稿</vt:lpstr>
      <vt:lpstr>PowerPoint 演示文稿</vt:lpstr>
      <vt:lpstr>思考题：</vt:lpstr>
      <vt:lpstr>PowerPoint 演示文稿</vt:lpstr>
      <vt:lpstr>思考题：</vt:lpstr>
      <vt:lpstr>PowerPoint 演示文稿</vt:lpstr>
      <vt:lpstr>PowerPoint 演示文稿</vt:lpstr>
      <vt:lpstr>思考题：</vt:lpstr>
      <vt:lpstr>2. 方式1 ：选通的输入输出方式</vt:lpstr>
      <vt:lpstr>2. 方式1 ：选通的输入输出方式</vt:lpstr>
      <vt:lpstr>PowerPoint 演示文稿</vt:lpstr>
      <vt:lpstr>方式1输入引脚：B端口</vt:lpstr>
      <vt:lpstr>方式1输入联络信号</vt:lpstr>
      <vt:lpstr>方式1输入联络信号</vt:lpstr>
      <vt:lpstr>PowerPoint 演示文稿</vt:lpstr>
      <vt:lpstr>2. 方式1 ：选通的输入输出方式</vt:lpstr>
      <vt:lpstr>PowerPoint 演示文稿</vt:lpstr>
      <vt:lpstr>方式1输出引脚：B端口</vt:lpstr>
      <vt:lpstr>方式1 输出联络信号</vt:lpstr>
      <vt:lpstr>PowerPoint 演示文稿</vt:lpstr>
      <vt:lpstr>2. 方式1 ：选通的输入输出方式</vt:lpstr>
      <vt:lpstr>PowerPoint 演示文稿</vt:lpstr>
      <vt:lpstr>PowerPoint 演示文稿</vt:lpstr>
      <vt:lpstr>PowerPoint 演示文稿</vt:lpstr>
      <vt:lpstr>PowerPoint 演示文稿</vt:lpstr>
      <vt:lpstr>3. 方式2：双向选通传送方式 </vt:lpstr>
      <vt:lpstr>PowerPoint 演示文稿</vt:lpstr>
      <vt:lpstr>PowerPoint 演示文稿</vt:lpstr>
      <vt:lpstr>PowerPoint 演示文稿</vt:lpstr>
      <vt:lpstr>3. 方式2：双向选通传送方式</vt:lpstr>
      <vt:lpstr>3. 方式2：双向选通传送方式</vt:lpstr>
      <vt:lpstr>PowerPoint 演示文稿</vt:lpstr>
      <vt:lpstr>PowerPoint 演示文稿</vt:lpstr>
      <vt:lpstr>思考题：</vt:lpstr>
      <vt:lpstr>思考题：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1385</cp:revision>
  <dcterms:created xsi:type="dcterms:W3CDTF">2005-09-14T13:58:57Z</dcterms:created>
  <dcterms:modified xsi:type="dcterms:W3CDTF">2019-04-22T01:50:17Z</dcterms:modified>
</cp:coreProperties>
</file>