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91" d="100"/>
          <a:sy n="91" d="100"/>
        </p:scale>
        <p:origin x="631" y="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EF7C6D8D-72AE-4D91-B455-3D7A3EE1B931}" type="datetimeFigureOut">
              <a:rPr lang="en-GB" smtClean="0"/>
              <a:t>30/11/2020</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F749EE8-7B48-4942-A5C8-92855EB06019}"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69528816"/>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7C6D8D-72AE-4D91-B455-3D7A3EE1B931}"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49EE8-7B48-4942-A5C8-92855EB06019}" type="slidenum">
              <a:rPr lang="en-GB" smtClean="0"/>
              <a:t>‹#›</a:t>
            </a:fld>
            <a:endParaRPr lang="en-GB"/>
          </a:p>
        </p:txBody>
      </p:sp>
    </p:spTree>
    <p:extLst>
      <p:ext uri="{BB962C8B-B14F-4D97-AF65-F5344CB8AC3E}">
        <p14:creationId xmlns:p14="http://schemas.microsoft.com/office/powerpoint/2010/main" val="179379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F7C6D8D-72AE-4D91-B455-3D7A3EE1B931}" type="datetimeFigureOut">
              <a:rPr lang="en-GB" smtClean="0"/>
              <a:t>30/11/2020</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F749EE8-7B48-4942-A5C8-92855EB06019}"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7C6D8D-72AE-4D91-B455-3D7A3EE1B931}"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49EE8-7B48-4942-A5C8-92855EB06019}" type="slidenum">
              <a:rPr lang="en-GB" smtClean="0"/>
              <a:t>‹#›</a:t>
            </a:fld>
            <a:endParaRPr lang="en-GB"/>
          </a:p>
        </p:txBody>
      </p:sp>
    </p:spTree>
    <p:extLst>
      <p:ext uri="{BB962C8B-B14F-4D97-AF65-F5344CB8AC3E}">
        <p14:creationId xmlns:p14="http://schemas.microsoft.com/office/powerpoint/2010/main" val="112543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F7C6D8D-72AE-4D91-B455-3D7A3EE1B931}" type="datetimeFigureOut">
              <a:rPr lang="en-GB" smtClean="0"/>
              <a:t>30/11/2020</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F749EE8-7B48-4942-A5C8-92855EB06019}"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06906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7C6D8D-72AE-4D91-B455-3D7A3EE1B931}" type="datetimeFigureOut">
              <a:rPr lang="en-GB" smtClean="0"/>
              <a:t>30/11/2020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749EE8-7B48-4942-A5C8-92855EB06019}" type="slidenum">
              <a:rPr lang="en-GB" smtClean="0"/>
              <a:t>‹#›</a:t>
            </a:fld>
            <a:endParaRPr lang="en-GB"/>
          </a:p>
        </p:txBody>
      </p:sp>
    </p:spTree>
    <p:extLst>
      <p:ext uri="{BB962C8B-B14F-4D97-AF65-F5344CB8AC3E}">
        <p14:creationId xmlns:p14="http://schemas.microsoft.com/office/powerpoint/2010/main" val="209829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7C6D8D-72AE-4D91-B455-3D7A3EE1B931}" type="datetimeFigureOut">
              <a:rPr lang="en-GB" smtClean="0"/>
              <a:t>30/11/2020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749EE8-7B48-4942-A5C8-92855EB06019}" type="slidenum">
              <a:rPr lang="en-GB" smtClean="0"/>
              <a:t>‹#›</a:t>
            </a:fld>
            <a:endParaRPr lang="en-GB"/>
          </a:p>
        </p:txBody>
      </p:sp>
    </p:spTree>
    <p:extLst>
      <p:ext uri="{BB962C8B-B14F-4D97-AF65-F5344CB8AC3E}">
        <p14:creationId xmlns:p14="http://schemas.microsoft.com/office/powerpoint/2010/main" val="53193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7C6D8D-72AE-4D91-B455-3D7A3EE1B931}" type="datetimeFigureOut">
              <a:rPr lang="en-GB" smtClean="0"/>
              <a:t>30/11/2020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749EE8-7B48-4942-A5C8-92855EB06019}" type="slidenum">
              <a:rPr lang="en-GB" smtClean="0"/>
              <a:t>‹#›</a:t>
            </a:fld>
            <a:endParaRPr lang="en-GB"/>
          </a:p>
        </p:txBody>
      </p:sp>
    </p:spTree>
    <p:extLst>
      <p:ext uri="{BB962C8B-B14F-4D97-AF65-F5344CB8AC3E}">
        <p14:creationId xmlns:p14="http://schemas.microsoft.com/office/powerpoint/2010/main" val="412922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EF7C6D8D-72AE-4D91-B455-3D7A3EE1B931}" type="datetimeFigureOut">
              <a:rPr lang="en-GB" smtClean="0"/>
              <a:t>30/11/2020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749EE8-7B48-4942-A5C8-92855EB06019}" type="slidenum">
              <a:rPr lang="en-GB" smtClean="0"/>
              <a:t>‹#›</a:t>
            </a:fld>
            <a:endParaRPr lang="en-GB"/>
          </a:p>
        </p:txBody>
      </p:sp>
    </p:spTree>
    <p:extLst>
      <p:ext uri="{BB962C8B-B14F-4D97-AF65-F5344CB8AC3E}">
        <p14:creationId xmlns:p14="http://schemas.microsoft.com/office/powerpoint/2010/main" val="237705476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F7C6D8D-72AE-4D91-B455-3D7A3EE1B931}" type="datetimeFigureOut">
              <a:rPr lang="en-GB" smtClean="0"/>
              <a:t>30/11/2020</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F749EE8-7B48-4942-A5C8-92855EB06019}" type="slidenum">
              <a:rPr lang="en-GB" smtClean="0"/>
              <a:t>‹#›</a:t>
            </a:fld>
            <a:endParaRPr lang="en-GB"/>
          </a:p>
        </p:txBody>
      </p:sp>
    </p:spTree>
    <p:extLst>
      <p:ext uri="{BB962C8B-B14F-4D97-AF65-F5344CB8AC3E}">
        <p14:creationId xmlns:p14="http://schemas.microsoft.com/office/powerpoint/2010/main" val="81770084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F7C6D8D-72AE-4D91-B455-3D7A3EE1B931}" type="datetimeFigureOut">
              <a:rPr lang="en-GB" smtClean="0"/>
              <a:t>30/11/2020</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F749EE8-7B48-4942-A5C8-92855EB06019}" type="slidenum">
              <a:rPr lang="en-GB" smtClean="0"/>
              <a:t>‹#›</a:t>
            </a:fld>
            <a:endParaRPr lang="en-GB"/>
          </a:p>
        </p:txBody>
      </p:sp>
    </p:spTree>
    <p:extLst>
      <p:ext uri="{BB962C8B-B14F-4D97-AF65-F5344CB8AC3E}">
        <p14:creationId xmlns:p14="http://schemas.microsoft.com/office/powerpoint/2010/main" val="80988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F7C6D8D-72AE-4D91-B455-3D7A3EE1B931}" type="datetimeFigureOut">
              <a:rPr lang="en-GB" smtClean="0"/>
              <a:t>30/11/2020</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F749EE8-7B48-4942-A5C8-92855EB06019}"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168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73152" y="2651332"/>
            <a:ext cx="3793678" cy="1731916"/>
          </a:xfrm>
        </p:spPr>
        <p:txBody>
          <a:bodyPr>
            <a:normAutofit/>
          </a:bodyPr>
          <a:lstStyle/>
          <a:p>
            <a:pPr algn="ctr"/>
            <a:r>
              <a:rPr lang="en-GB" dirty="0" smtClean="0"/>
              <a:t/>
            </a:r>
            <a:br>
              <a:rPr lang="en-GB" dirty="0" smtClean="0"/>
            </a:br>
            <a:endParaRPr lang="en-GB" dirty="0"/>
          </a:p>
        </p:txBody>
      </p:sp>
      <p:sp>
        <p:nvSpPr>
          <p:cNvPr id="3" name="Subtitle 2"/>
          <p:cNvSpPr>
            <a:spLocks noGrp="1"/>
          </p:cNvSpPr>
          <p:nvPr>
            <p:ph type="subTitle" idx="1"/>
          </p:nvPr>
        </p:nvSpPr>
        <p:spPr>
          <a:xfrm rot="802698">
            <a:off x="6779076" y="1859400"/>
            <a:ext cx="5689737" cy="2184666"/>
          </a:xfrm>
        </p:spPr>
        <p:txBody>
          <a:bodyPr>
            <a:noAutofit/>
          </a:bodyPr>
          <a:lstStyle/>
          <a:p>
            <a:pPr algn="ctr"/>
            <a:r>
              <a:rPr lang="en-GB" sz="4800" dirty="0" smtClean="0">
                <a:latin typeface="+mj-lt"/>
              </a:rPr>
              <a:t>Even MORE idioms!</a:t>
            </a:r>
            <a:endParaRPr lang="en-GB" sz="4800" dirty="0">
              <a:latin typeface="+mj-lt"/>
            </a:endParaRPr>
          </a:p>
        </p:txBody>
      </p:sp>
      <p:sp>
        <p:nvSpPr>
          <p:cNvPr id="5" name="Title 1"/>
          <p:cNvSpPr txBox="1">
            <a:spLocks/>
          </p:cNvSpPr>
          <p:nvPr/>
        </p:nvSpPr>
        <p:spPr>
          <a:xfrm>
            <a:off x="8073152" y="1176268"/>
            <a:ext cx="3793678" cy="1731916"/>
          </a:xfrm>
          <a:prstGeom prst="rect">
            <a:avLst/>
          </a:prstGeom>
        </p:spPr>
        <p:txBody>
          <a:bodyPr vert="horz" lIns="91440" tIns="45720" rIns="91440" bIns="45720" rtlCol="0" anchor="t">
            <a:normAutofit fontScale="97500"/>
          </a:bodyPr>
          <a:lstStyle>
            <a:lvl1pPr algn="l" defTabSz="914400" rtl="0" eaLnBrk="1" latinLnBrk="0" hangingPunct="1">
              <a:lnSpc>
                <a:spcPct val="105000"/>
              </a:lnSpc>
              <a:spcBef>
                <a:spcPct val="0"/>
              </a:spcBef>
              <a:buNone/>
              <a:defRPr sz="3900" kern="1200" baseline="0">
                <a:solidFill>
                  <a:schemeClr val="bg2"/>
                </a:solidFill>
                <a:latin typeface="+mj-lt"/>
                <a:ea typeface="+mj-ea"/>
                <a:cs typeface="+mj-cs"/>
              </a:defRPr>
            </a:lvl1pPr>
          </a:lstStyle>
          <a:p>
            <a:pPr algn="ctr"/>
            <a:endParaRPr lang="en-GB" dirty="0"/>
          </a:p>
        </p:txBody>
      </p:sp>
    </p:spTree>
    <p:extLst>
      <p:ext uri="{BB962C8B-B14F-4D97-AF65-F5344CB8AC3E}">
        <p14:creationId xmlns:p14="http://schemas.microsoft.com/office/powerpoint/2010/main" val="421497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0" end="0"/>
                                            </p:txEl>
                                          </p:spTgt>
                                        </p:tgtEl>
                                      </p:cBhvr>
                                    </p:animEffect>
                                    <p:animScale>
                                      <p:cBhvr>
                                        <p:cTn id="1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BATTEN DOWN THE HATCHES</a:t>
            </a:r>
            <a:br>
              <a:rPr lang="en-US" dirty="0"/>
            </a:br>
            <a:endParaRPr lang="en-GB" dirty="0"/>
          </a:p>
        </p:txBody>
      </p:sp>
      <p:sp>
        <p:nvSpPr>
          <p:cNvPr id="3" name="Content Placeholder 2"/>
          <p:cNvSpPr>
            <a:spLocks noGrp="1"/>
          </p:cNvSpPr>
          <p:nvPr>
            <p:ph sz="half" idx="1"/>
          </p:nvPr>
        </p:nvSpPr>
        <p:spPr/>
        <p:txBody>
          <a:bodyPr>
            <a:normAutofit/>
          </a:bodyPr>
          <a:lstStyle/>
          <a:p>
            <a:r>
              <a:rPr lang="en-US" dirty="0"/>
              <a:t>to get ready for trouble</a:t>
            </a:r>
          </a:p>
          <a:p>
            <a:r>
              <a:rPr lang="en-US" dirty="0"/>
              <a:t>to foresee issues and be prepared for the </a:t>
            </a:r>
            <a:r>
              <a:rPr lang="en-US" dirty="0" smtClean="0"/>
              <a:t>same</a:t>
            </a:r>
            <a:endParaRPr lang="en-US" dirty="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Ø"/>
            </a:pPr>
            <a:r>
              <a:rPr lang="en-US" dirty="0"/>
              <a:t>The army is wise to batten down the hatches near the border when our </a:t>
            </a:r>
            <a:r>
              <a:rPr lang="en-US" dirty="0" err="1"/>
              <a:t>neighbouring</a:t>
            </a:r>
            <a:r>
              <a:rPr lang="en-US" dirty="0"/>
              <a:t> country seems to be so hostile. </a:t>
            </a:r>
          </a:p>
        </p:txBody>
      </p:sp>
    </p:spTree>
    <p:extLst>
      <p:ext uri="{BB962C8B-B14F-4D97-AF65-F5344CB8AC3E}">
        <p14:creationId xmlns:p14="http://schemas.microsoft.com/office/powerpoint/2010/main" val="278075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BY THE SKIN OF YOUR TEETH</a:t>
            </a:r>
            <a:br>
              <a:rPr lang="en-US" dirty="0"/>
            </a:br>
            <a:endParaRPr lang="en-GB" dirty="0"/>
          </a:p>
        </p:txBody>
      </p:sp>
      <p:sp>
        <p:nvSpPr>
          <p:cNvPr id="3" name="Content Placeholder 2"/>
          <p:cNvSpPr>
            <a:spLocks noGrp="1"/>
          </p:cNvSpPr>
          <p:nvPr>
            <p:ph sz="half" idx="1"/>
          </p:nvPr>
        </p:nvSpPr>
        <p:spPr/>
        <p:txBody>
          <a:bodyPr>
            <a:normAutofit lnSpcReduction="10000"/>
          </a:bodyPr>
          <a:lstStyle/>
          <a:p>
            <a:r>
              <a:rPr lang="en-US" dirty="0"/>
              <a:t>barely manage to do something</a:t>
            </a:r>
          </a:p>
          <a:p>
            <a:r>
              <a:rPr lang="en-US" dirty="0"/>
              <a:t>narrowly succeed in doing something</a:t>
            </a:r>
          </a:p>
          <a:p>
            <a:r>
              <a:rPr lang="en-US" dirty="0"/>
              <a:t>manage to do something by the smallest </a:t>
            </a:r>
            <a:r>
              <a:rPr lang="en-US" dirty="0" smtClean="0"/>
              <a:t>margin</a:t>
            </a:r>
            <a:endParaRPr lang="en-US"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Ø"/>
            </a:pPr>
            <a:r>
              <a:rPr lang="en-US" dirty="0"/>
              <a:t>We managed to complete the project on time by the skin of our teeth.</a:t>
            </a:r>
          </a:p>
          <a:p>
            <a:pPr>
              <a:buFont typeface="Wingdings" panose="05000000000000000000" pitchFamily="2" charset="2"/>
              <a:buChar char="Ø"/>
            </a:pPr>
            <a:r>
              <a:rPr lang="en-US" dirty="0"/>
              <a:t>After being chased by the police a long way, the criminal managed to escape by the skin of his teeth.</a:t>
            </a:r>
          </a:p>
          <a:p>
            <a:pPr>
              <a:buFont typeface="Wingdings" panose="05000000000000000000" pitchFamily="2" charset="2"/>
              <a:buChar char="Ø"/>
            </a:pPr>
            <a:r>
              <a:rPr lang="en-US" dirty="0"/>
              <a:t>He made the final cut off list of the university by the skin of his teeth.</a:t>
            </a:r>
          </a:p>
          <a:p>
            <a:pPr>
              <a:buFont typeface="Wingdings" panose="05000000000000000000" pitchFamily="2" charset="2"/>
              <a:buChar char="Ø"/>
            </a:pPr>
            <a:r>
              <a:rPr lang="en-US" dirty="0"/>
              <a:t>I managed to pass the exam by the skin if my teeth</a:t>
            </a:r>
            <a:r>
              <a:rPr lang="en-US" dirty="0" smtClean="0"/>
              <a:t>.</a:t>
            </a:r>
            <a:endParaRPr lang="en-US" dirty="0"/>
          </a:p>
        </p:txBody>
      </p:sp>
    </p:spTree>
    <p:extLst>
      <p:ext uri="{BB962C8B-B14F-4D97-AF65-F5344CB8AC3E}">
        <p14:creationId xmlns:p14="http://schemas.microsoft.com/office/powerpoint/2010/main" val="119427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AN ARM AND A LEG</a:t>
            </a:r>
            <a:br>
              <a:rPr lang="en-US" dirty="0"/>
            </a:br>
            <a:endParaRPr lang="en-GB" dirty="0"/>
          </a:p>
        </p:txBody>
      </p:sp>
      <p:sp>
        <p:nvSpPr>
          <p:cNvPr id="3" name="Content Placeholder 2"/>
          <p:cNvSpPr>
            <a:spLocks noGrp="1"/>
          </p:cNvSpPr>
          <p:nvPr>
            <p:ph sz="half" idx="1"/>
          </p:nvPr>
        </p:nvSpPr>
        <p:spPr/>
        <p:txBody>
          <a:bodyPr>
            <a:normAutofit fontScale="92500" lnSpcReduction="10000"/>
          </a:bodyPr>
          <a:lstStyle/>
          <a:p>
            <a:r>
              <a:rPr lang="en-US" dirty="0"/>
              <a:t>very expensive</a:t>
            </a:r>
          </a:p>
          <a:p>
            <a:r>
              <a:rPr lang="en-US" dirty="0"/>
              <a:t>costing a lot of money</a:t>
            </a:r>
          </a:p>
          <a:p>
            <a:r>
              <a:rPr lang="en-US" dirty="0"/>
              <a:t>to be very expensive</a:t>
            </a:r>
          </a:p>
          <a:p>
            <a:r>
              <a:rPr lang="en-US" dirty="0"/>
              <a:t>a very large and exorbitant sum of </a:t>
            </a:r>
            <a:r>
              <a:rPr lang="en-US" dirty="0" smtClean="0"/>
              <a:t>money</a:t>
            </a:r>
            <a:endParaRPr lang="en-US" dirty="0"/>
          </a:p>
        </p:txBody>
      </p:sp>
      <p:sp>
        <p:nvSpPr>
          <p:cNvPr id="4" name="Content Placeholder 3"/>
          <p:cNvSpPr>
            <a:spLocks noGrp="1"/>
          </p:cNvSpPr>
          <p:nvPr>
            <p:ph sz="half" idx="2"/>
          </p:nvPr>
        </p:nvSpPr>
        <p:spPr/>
        <p:txBody>
          <a:bodyPr>
            <a:normAutofit fontScale="92500" lnSpcReduction="10000"/>
          </a:bodyPr>
          <a:lstStyle/>
          <a:p>
            <a:pPr>
              <a:buFont typeface="Wingdings" panose="05000000000000000000" pitchFamily="2" charset="2"/>
              <a:buChar char="Ø"/>
            </a:pPr>
            <a:r>
              <a:rPr lang="en-US" dirty="0"/>
              <a:t>I'd really like to have a new farm house, but it may cost me an arm and a leg.</a:t>
            </a:r>
          </a:p>
          <a:p>
            <a:pPr>
              <a:buFont typeface="Wingdings" panose="05000000000000000000" pitchFamily="2" charset="2"/>
              <a:buChar char="Ø"/>
            </a:pPr>
            <a:r>
              <a:rPr lang="en-US" dirty="0"/>
              <a:t>This dress is really nice, but it cost me an arm and a leg.</a:t>
            </a:r>
          </a:p>
          <a:p>
            <a:pPr>
              <a:buFont typeface="Wingdings" panose="05000000000000000000" pitchFamily="2" charset="2"/>
              <a:buChar char="Ø"/>
            </a:pPr>
            <a:r>
              <a:rPr lang="en-US" dirty="0"/>
              <a:t>You must visit that restaurant; the food is really good, and it doesn't cost you an arm and a leg.</a:t>
            </a:r>
          </a:p>
          <a:p>
            <a:pPr>
              <a:buFont typeface="Wingdings" panose="05000000000000000000" pitchFamily="2" charset="2"/>
              <a:buChar char="Ø"/>
            </a:pPr>
            <a:r>
              <a:rPr lang="en-US" dirty="0"/>
              <a:t>"How much would you pay for luxurious farmhouse by the beach? An arm and a leg</a:t>
            </a:r>
            <a:r>
              <a:rPr lang="en-US" dirty="0" smtClean="0"/>
              <a:t>?"</a:t>
            </a:r>
            <a:endParaRPr lang="en-US" dirty="0"/>
          </a:p>
        </p:txBody>
      </p:sp>
    </p:spTree>
    <p:extLst>
      <p:ext uri="{BB962C8B-B14F-4D97-AF65-F5344CB8AC3E}">
        <p14:creationId xmlns:p14="http://schemas.microsoft.com/office/powerpoint/2010/main" val="14680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BITE THE BULLET</a:t>
            </a:r>
            <a:br>
              <a:rPr lang="en-US" dirty="0"/>
            </a:br>
            <a:endParaRPr lang="en-GB" dirty="0"/>
          </a:p>
        </p:txBody>
      </p:sp>
      <p:sp>
        <p:nvSpPr>
          <p:cNvPr id="3" name="Content Placeholder 2"/>
          <p:cNvSpPr>
            <a:spLocks noGrp="1"/>
          </p:cNvSpPr>
          <p:nvPr>
            <p:ph sz="half" idx="1"/>
          </p:nvPr>
        </p:nvSpPr>
        <p:spPr/>
        <p:txBody>
          <a:bodyPr>
            <a:normAutofit fontScale="92500" lnSpcReduction="20000"/>
          </a:bodyPr>
          <a:lstStyle/>
          <a:p>
            <a:r>
              <a:rPr lang="en-US" dirty="0"/>
              <a:t>to endure a painful experience that you cannot avoid</a:t>
            </a:r>
          </a:p>
          <a:p>
            <a:r>
              <a:rPr lang="en-US" dirty="0"/>
              <a:t>to make yourself endure something unpleasant or painful</a:t>
            </a:r>
          </a:p>
          <a:p>
            <a:r>
              <a:rPr lang="en-US" dirty="0"/>
              <a:t>to be brave and face a difficult situation</a:t>
            </a:r>
          </a:p>
          <a:p>
            <a:r>
              <a:rPr lang="en-US" dirty="0"/>
              <a:t>to avoid showing fear or discomfort in an unpleasant </a:t>
            </a:r>
            <a:r>
              <a:rPr lang="en-US" dirty="0" smtClean="0"/>
              <a:t>situation</a:t>
            </a:r>
            <a:endParaRPr lang="en-US"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Ø"/>
            </a:pPr>
            <a:r>
              <a:rPr lang="en-US" dirty="0"/>
              <a:t>When the time comes, I'll bite the bullet and take my punishment without a fuss.</a:t>
            </a:r>
          </a:p>
          <a:p>
            <a:pPr>
              <a:buFont typeface="Wingdings" panose="05000000000000000000" pitchFamily="2" charset="2"/>
              <a:buChar char="Ø"/>
            </a:pPr>
            <a:r>
              <a:rPr lang="en-US" dirty="0"/>
              <a:t>The accused man bit the bullet as the judge handed down his sentence.</a:t>
            </a:r>
          </a:p>
          <a:p>
            <a:pPr>
              <a:buFont typeface="Wingdings" panose="05000000000000000000" pitchFamily="2" charset="2"/>
              <a:buChar char="Ø"/>
            </a:pPr>
            <a:r>
              <a:rPr lang="en-US" dirty="0"/>
              <a:t>Mary has to learn to bite the bullet and face her fears of flying.</a:t>
            </a:r>
          </a:p>
          <a:p>
            <a:pPr>
              <a:buFont typeface="Wingdings" panose="05000000000000000000" pitchFamily="2" charset="2"/>
              <a:buChar char="Ø"/>
            </a:pPr>
            <a:r>
              <a:rPr lang="en-US" dirty="0"/>
              <a:t>Given what was as stake, Lisa had to bite the bullet and ignore all the blood as she tried to help the accident victim</a:t>
            </a:r>
            <a:r>
              <a:rPr lang="en-US" dirty="0" smtClean="0"/>
              <a:t>.</a:t>
            </a:r>
            <a:endParaRPr lang="en-US" dirty="0"/>
          </a:p>
        </p:txBody>
      </p:sp>
    </p:spTree>
    <p:extLst>
      <p:ext uri="{BB962C8B-B14F-4D97-AF65-F5344CB8AC3E}">
        <p14:creationId xmlns:p14="http://schemas.microsoft.com/office/powerpoint/2010/main" val="307117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BEST OF BOTH WORLDS</a:t>
            </a:r>
            <a:br>
              <a:rPr lang="en-US" dirty="0"/>
            </a:br>
            <a:endParaRPr lang="en-GB" dirty="0"/>
          </a:p>
        </p:txBody>
      </p:sp>
      <p:sp>
        <p:nvSpPr>
          <p:cNvPr id="3" name="Content Placeholder 2"/>
          <p:cNvSpPr>
            <a:spLocks noGrp="1"/>
          </p:cNvSpPr>
          <p:nvPr>
            <p:ph sz="half" idx="1"/>
          </p:nvPr>
        </p:nvSpPr>
        <p:spPr/>
        <p:txBody>
          <a:bodyPr>
            <a:normAutofit fontScale="85000" lnSpcReduction="10000"/>
          </a:bodyPr>
          <a:lstStyle/>
          <a:p>
            <a:r>
              <a:rPr lang="en-US" dirty="0"/>
              <a:t>a win-win situation</a:t>
            </a:r>
          </a:p>
          <a:p>
            <a:r>
              <a:rPr lang="en-US" dirty="0"/>
              <a:t>a situation in which one can get the advantages of two different or contrasting things at the same time</a:t>
            </a:r>
          </a:p>
          <a:p>
            <a:r>
              <a:rPr lang="en-US" dirty="0"/>
              <a:t>a situation where one can enjoy the benefit of two different opportunities</a:t>
            </a:r>
          </a:p>
          <a:p>
            <a:r>
              <a:rPr lang="en-US" dirty="0"/>
              <a:t>the best features of two different </a:t>
            </a:r>
            <a:r>
              <a:rPr lang="en-US" dirty="0" smtClean="0"/>
              <a:t>things</a:t>
            </a:r>
          </a:p>
        </p:txBody>
      </p:sp>
      <p:sp>
        <p:nvSpPr>
          <p:cNvPr id="4" name="Content Placeholder 3"/>
          <p:cNvSpPr>
            <a:spLocks noGrp="1"/>
          </p:cNvSpPr>
          <p:nvPr>
            <p:ph sz="half" idx="2"/>
          </p:nvPr>
        </p:nvSpPr>
        <p:spPr/>
        <p:txBody>
          <a:bodyPr>
            <a:normAutofit fontScale="85000" lnSpcReduction="10000"/>
          </a:bodyPr>
          <a:lstStyle/>
          <a:p>
            <a:pPr>
              <a:buFont typeface="Wingdings" panose="05000000000000000000" pitchFamily="2" charset="2"/>
              <a:buChar char="Ø"/>
            </a:pPr>
            <a:r>
              <a:rPr lang="en-US" dirty="0"/>
              <a:t>"If you decide to live here you get the greenery of the countryside and the amenities of urban life. Its the best of both worlds, really."</a:t>
            </a:r>
          </a:p>
          <a:p>
            <a:pPr>
              <a:buFont typeface="Wingdings" panose="05000000000000000000" pitchFamily="2" charset="2"/>
              <a:buChar char="Ø"/>
            </a:pPr>
            <a:r>
              <a:rPr lang="en-US" dirty="0"/>
              <a:t>"You can get this item for cheap, but you'll have to compromise on quality. You cannot have the best of both worlds."</a:t>
            </a:r>
          </a:p>
          <a:p>
            <a:pPr>
              <a:buFont typeface="Wingdings" panose="05000000000000000000" pitchFamily="2" charset="2"/>
              <a:buChar char="Ø"/>
            </a:pPr>
            <a:r>
              <a:rPr lang="en-US" dirty="0"/>
              <a:t>My cousin is a research fellow at the university, so gets the freedom of a student and the privileges of a professor. He has the best of both worlds</a:t>
            </a:r>
            <a:r>
              <a:rPr lang="en-US" dirty="0" smtClean="0"/>
              <a:t>.</a:t>
            </a:r>
            <a:endParaRPr lang="en-US" dirty="0"/>
          </a:p>
        </p:txBody>
      </p:sp>
    </p:spTree>
    <p:extLst>
      <p:ext uri="{BB962C8B-B14F-4D97-AF65-F5344CB8AC3E}">
        <p14:creationId xmlns:p14="http://schemas.microsoft.com/office/powerpoint/2010/main" val="121548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PAINT THE TOWN RED</a:t>
            </a:r>
            <a:br>
              <a:rPr lang="en-US" dirty="0"/>
            </a:br>
            <a:endParaRPr lang="en-GB" dirty="0"/>
          </a:p>
        </p:txBody>
      </p:sp>
      <p:sp>
        <p:nvSpPr>
          <p:cNvPr id="3" name="Content Placeholder 2"/>
          <p:cNvSpPr>
            <a:spLocks noGrp="1"/>
          </p:cNvSpPr>
          <p:nvPr>
            <p:ph sz="half" idx="1"/>
          </p:nvPr>
        </p:nvSpPr>
        <p:spPr/>
        <p:txBody>
          <a:bodyPr>
            <a:normAutofit/>
          </a:bodyPr>
          <a:lstStyle/>
          <a:p>
            <a:r>
              <a:rPr lang="en-US" dirty="0"/>
              <a:t>to celebrate and have a wild time</a:t>
            </a:r>
          </a:p>
          <a:p>
            <a:r>
              <a:rPr lang="en-US" dirty="0"/>
              <a:t>to go out and have a lot to drink</a:t>
            </a:r>
          </a:p>
          <a:p>
            <a:r>
              <a:rPr lang="en-US" dirty="0"/>
              <a:t>to enjoy yourself </a:t>
            </a:r>
            <a:r>
              <a:rPr lang="en-US" dirty="0" smtClean="0"/>
              <a:t>flamboyantly</a:t>
            </a:r>
            <a:endParaRPr lang="en-US" dirty="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Ø"/>
            </a:pPr>
            <a:r>
              <a:rPr lang="en-US" dirty="0"/>
              <a:t>I can't wait to go out with my best friend and paint the town red!</a:t>
            </a:r>
          </a:p>
          <a:p>
            <a:pPr>
              <a:buFont typeface="Wingdings" panose="05000000000000000000" pitchFamily="2" charset="2"/>
              <a:buChar char="Ø"/>
            </a:pPr>
            <a:r>
              <a:rPr lang="en-US" dirty="0"/>
              <a:t>Let's go and paint the town red, Sarah.</a:t>
            </a:r>
          </a:p>
          <a:p>
            <a:pPr>
              <a:buFont typeface="Wingdings" panose="05000000000000000000" pitchFamily="2" charset="2"/>
              <a:buChar char="Ø"/>
            </a:pPr>
            <a:r>
              <a:rPr lang="en-US" dirty="0"/>
              <a:t>We are getting all dressed up next week and we are going to paint the town red</a:t>
            </a:r>
            <a:r>
              <a:rPr lang="en-US" dirty="0" smtClean="0"/>
              <a:t>.</a:t>
            </a:r>
            <a:endParaRPr lang="en-US" dirty="0"/>
          </a:p>
        </p:txBody>
      </p:sp>
    </p:spTree>
    <p:extLst>
      <p:ext uri="{BB962C8B-B14F-4D97-AF65-F5344CB8AC3E}">
        <p14:creationId xmlns:p14="http://schemas.microsoft.com/office/powerpoint/2010/main" val="24417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 RAIN CHECK</a:t>
            </a:r>
            <a:br>
              <a:rPr lang="en-US" dirty="0"/>
            </a:br>
            <a:endParaRPr lang="en-GB" dirty="0"/>
          </a:p>
        </p:txBody>
      </p:sp>
      <p:sp>
        <p:nvSpPr>
          <p:cNvPr id="3" name="Content Placeholder 2"/>
          <p:cNvSpPr>
            <a:spLocks noGrp="1"/>
          </p:cNvSpPr>
          <p:nvPr>
            <p:ph sz="half" idx="1"/>
          </p:nvPr>
        </p:nvSpPr>
        <p:spPr/>
        <p:txBody>
          <a:bodyPr>
            <a:normAutofit fontScale="92500" lnSpcReduction="10000"/>
          </a:bodyPr>
          <a:lstStyle/>
          <a:p>
            <a:r>
              <a:rPr lang="en-US" dirty="0"/>
              <a:t>decline an offer that might be taken up later</a:t>
            </a:r>
          </a:p>
          <a:p>
            <a:r>
              <a:rPr lang="en-US" dirty="0"/>
              <a:t>refuse an offer politely, but imply that it can be taken up later</a:t>
            </a:r>
          </a:p>
          <a:p>
            <a:r>
              <a:rPr lang="en-US" dirty="0"/>
              <a:t>cannot accept an invitation, but would like to do so later</a:t>
            </a:r>
          </a:p>
          <a:p>
            <a:endParaRPr lang="en-US" dirty="0"/>
          </a:p>
        </p:txBody>
      </p:sp>
      <p:sp>
        <p:nvSpPr>
          <p:cNvPr id="4" name="Content Placeholder 3"/>
          <p:cNvSpPr>
            <a:spLocks noGrp="1"/>
          </p:cNvSpPr>
          <p:nvPr>
            <p:ph sz="half" idx="2"/>
          </p:nvPr>
        </p:nvSpPr>
        <p:spPr/>
        <p:txBody>
          <a:bodyPr>
            <a:normAutofit fontScale="92500" lnSpcReduction="10000"/>
          </a:bodyPr>
          <a:lstStyle/>
          <a:p>
            <a:pPr>
              <a:buFont typeface="Wingdings" panose="05000000000000000000" pitchFamily="2" charset="2"/>
              <a:buChar char="Ø"/>
            </a:pPr>
            <a:r>
              <a:rPr lang="en-US" dirty="0"/>
              <a:t>I'll take a rain check on the party tonight, I have a lot of work to finish right now.</a:t>
            </a:r>
          </a:p>
          <a:p>
            <a:pPr>
              <a:buFont typeface="Wingdings" panose="05000000000000000000" pitchFamily="2" charset="2"/>
              <a:buChar char="Ø"/>
            </a:pPr>
            <a:r>
              <a:rPr lang="en-US" dirty="0"/>
              <a:t>He said he would take a rain check on visiting us today.</a:t>
            </a:r>
          </a:p>
          <a:p>
            <a:pPr>
              <a:buFont typeface="Wingdings" panose="05000000000000000000" pitchFamily="2" charset="2"/>
              <a:buChar char="Ø"/>
            </a:pPr>
            <a:r>
              <a:rPr lang="en-US" dirty="0"/>
              <a:t>I'll have to take a rain check on going to the movies this evening, I already have other plans.</a:t>
            </a:r>
          </a:p>
          <a:p>
            <a:pPr>
              <a:buFont typeface="Wingdings" panose="05000000000000000000" pitchFamily="2" charset="2"/>
              <a:buChar char="Ø"/>
            </a:pPr>
            <a:r>
              <a:rPr lang="en-US" dirty="0"/>
              <a:t>He couldn't attend the concert with his friends. He took a rain check instead</a:t>
            </a:r>
            <a:r>
              <a:rPr lang="en-US" dirty="0" smtClean="0"/>
              <a:t>.</a:t>
            </a:r>
            <a:endParaRPr lang="en-US" dirty="0"/>
          </a:p>
        </p:txBody>
      </p:sp>
    </p:spTree>
    <p:extLst>
      <p:ext uri="{BB962C8B-B14F-4D97-AF65-F5344CB8AC3E}">
        <p14:creationId xmlns:p14="http://schemas.microsoft.com/office/powerpoint/2010/main" val="298453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SHOOT FROM THE HIP</a:t>
            </a:r>
            <a:br>
              <a:rPr lang="en-US" dirty="0"/>
            </a:br>
            <a:endParaRPr lang="en-GB" dirty="0"/>
          </a:p>
        </p:txBody>
      </p:sp>
      <p:sp>
        <p:nvSpPr>
          <p:cNvPr id="3" name="Content Placeholder 2"/>
          <p:cNvSpPr>
            <a:spLocks noGrp="1"/>
          </p:cNvSpPr>
          <p:nvPr>
            <p:ph sz="half" idx="1"/>
          </p:nvPr>
        </p:nvSpPr>
        <p:spPr/>
        <p:txBody>
          <a:bodyPr>
            <a:normAutofit fontScale="92500"/>
          </a:bodyPr>
          <a:lstStyle/>
          <a:p>
            <a:r>
              <a:rPr lang="en-US" dirty="0"/>
              <a:t>Even if you don't agree with your boss' ideas, don't shoot from the hip. It won't be good for your growth.</a:t>
            </a:r>
          </a:p>
          <a:p>
            <a:r>
              <a:rPr lang="en-US" dirty="0"/>
              <a:t>He has a tendency to shoot from the hip, but what he says is usually true.</a:t>
            </a:r>
          </a:p>
          <a:p>
            <a:r>
              <a:rPr lang="en-US" dirty="0"/>
              <a:t>In an act of desperation, the minister started shooting from the hip to save his political career after the scandal broke out.</a:t>
            </a:r>
          </a:p>
          <a:p>
            <a:endParaRPr lang="en-US" dirty="0"/>
          </a:p>
        </p:txBody>
      </p:sp>
      <p:sp>
        <p:nvSpPr>
          <p:cNvPr id="4" name="Content Placeholder 3"/>
          <p:cNvSpPr>
            <a:spLocks noGrp="1"/>
          </p:cNvSpPr>
          <p:nvPr>
            <p:ph sz="half" idx="2"/>
          </p:nvPr>
        </p:nvSpPr>
        <p:spPr/>
        <p:txBody>
          <a:bodyPr>
            <a:normAutofit fontScale="92500"/>
          </a:bodyPr>
          <a:lstStyle/>
          <a:p>
            <a:pPr>
              <a:buFont typeface="Wingdings" panose="05000000000000000000" pitchFamily="2" charset="2"/>
              <a:buChar char="Ø"/>
            </a:pPr>
            <a:r>
              <a:rPr lang="en-US" dirty="0"/>
              <a:t>speak directly or bluntly, without caring for consequences</a:t>
            </a:r>
          </a:p>
          <a:p>
            <a:pPr>
              <a:buFont typeface="Wingdings" panose="05000000000000000000" pitchFamily="2" charset="2"/>
              <a:buChar char="Ø"/>
            </a:pPr>
            <a:r>
              <a:rPr lang="en-US" dirty="0"/>
              <a:t>react quickly or impulsively</a:t>
            </a:r>
          </a:p>
          <a:p>
            <a:pPr>
              <a:buFont typeface="Wingdings" panose="05000000000000000000" pitchFamily="2" charset="2"/>
              <a:buChar char="Ø"/>
            </a:pPr>
            <a:r>
              <a:rPr lang="en-US" dirty="0"/>
              <a:t>act recklessly, without considering the effects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1271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FORBIDDEN FRUIT </a:t>
            </a:r>
            <a:r>
              <a:rPr lang="en-US" dirty="0" smtClean="0"/>
              <a:t>(IS </a:t>
            </a:r>
            <a:r>
              <a:rPr lang="en-US" dirty="0"/>
              <a:t>ALWAYS THE </a:t>
            </a:r>
            <a:r>
              <a:rPr lang="en-US" dirty="0" smtClean="0"/>
              <a:t>SWEETEST)</a:t>
            </a:r>
            <a:r>
              <a:rPr lang="en-US" dirty="0"/>
              <a:t/>
            </a:r>
            <a:br>
              <a:rPr lang="en-US" dirty="0"/>
            </a:br>
            <a:endParaRPr lang="en-GB" dirty="0"/>
          </a:p>
        </p:txBody>
      </p:sp>
      <p:sp>
        <p:nvSpPr>
          <p:cNvPr id="3" name="Content Placeholder 2"/>
          <p:cNvSpPr>
            <a:spLocks noGrp="1"/>
          </p:cNvSpPr>
          <p:nvPr>
            <p:ph sz="half" idx="1"/>
          </p:nvPr>
        </p:nvSpPr>
        <p:spPr/>
        <p:txBody>
          <a:bodyPr>
            <a:normAutofit fontScale="85000" lnSpcReduction="20000"/>
          </a:bodyPr>
          <a:lstStyle/>
          <a:p>
            <a:r>
              <a:rPr lang="en-US" dirty="0"/>
              <a:t>to desire something that is not within a feasible reach</a:t>
            </a:r>
          </a:p>
          <a:p>
            <a:r>
              <a:rPr lang="en-US" dirty="0"/>
              <a:t>to want something that has been denied</a:t>
            </a:r>
          </a:p>
          <a:p>
            <a:r>
              <a:rPr lang="en-US" dirty="0"/>
              <a:t>to go after something which has been </a:t>
            </a:r>
            <a:r>
              <a:rPr lang="en-US" dirty="0" smtClean="0"/>
              <a:t>refused</a:t>
            </a:r>
            <a:endParaRPr lang="en-US" dirty="0"/>
          </a:p>
        </p:txBody>
      </p:sp>
      <p:sp>
        <p:nvSpPr>
          <p:cNvPr id="4" name="Content Placeholder 3"/>
          <p:cNvSpPr>
            <a:spLocks noGrp="1"/>
          </p:cNvSpPr>
          <p:nvPr>
            <p:ph sz="half" idx="2"/>
          </p:nvPr>
        </p:nvSpPr>
        <p:spPr/>
        <p:txBody>
          <a:bodyPr>
            <a:normAutofit fontScale="85000" lnSpcReduction="20000"/>
          </a:bodyPr>
          <a:lstStyle/>
          <a:p>
            <a:pPr>
              <a:buFont typeface="Wingdings" panose="05000000000000000000" pitchFamily="2" charset="2"/>
              <a:buChar char="Ø"/>
            </a:pPr>
            <a:r>
              <a:rPr lang="en-US" dirty="0"/>
              <a:t>The guy thinks that the forbidden fruit is always the sweetest and keeps asking her out even though she has refused him several times. I seem to think that this is becoming unhealthy and obsessive.</a:t>
            </a:r>
          </a:p>
          <a:p>
            <a:pPr>
              <a:buFont typeface="Wingdings" panose="05000000000000000000" pitchFamily="2" charset="2"/>
              <a:buChar char="Ø"/>
            </a:pPr>
            <a:r>
              <a:rPr lang="en-US" dirty="0"/>
              <a:t>I know that the forbidden fruit is always the sweetest but I will not be pursuing the career that my father has specifically asked me not to pick.</a:t>
            </a:r>
          </a:p>
          <a:p>
            <a:pPr>
              <a:buFont typeface="Wingdings" panose="05000000000000000000" pitchFamily="2" charset="2"/>
              <a:buChar char="Ø"/>
            </a:pPr>
            <a:r>
              <a:rPr lang="en-US" dirty="0"/>
              <a:t>It is true that the forbidden fruit is always the sweetest but please check the pros and cons of making such an impulsive decision</a:t>
            </a:r>
            <a:r>
              <a:rPr lang="en-US" dirty="0" smtClean="0"/>
              <a:t>.</a:t>
            </a:r>
            <a:endParaRPr lang="en-US" dirty="0"/>
          </a:p>
        </p:txBody>
      </p:sp>
    </p:spTree>
    <p:extLst>
      <p:ext uri="{BB962C8B-B14F-4D97-AF65-F5344CB8AC3E}">
        <p14:creationId xmlns:p14="http://schemas.microsoft.com/office/powerpoint/2010/main" val="380179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FROM SCRATCH</a:t>
            </a:r>
            <a:br>
              <a:rPr lang="en-US" dirty="0"/>
            </a:br>
            <a:endParaRPr lang="en-GB" dirty="0"/>
          </a:p>
        </p:txBody>
      </p:sp>
      <p:sp>
        <p:nvSpPr>
          <p:cNvPr id="3" name="Content Placeholder 2"/>
          <p:cNvSpPr>
            <a:spLocks noGrp="1"/>
          </p:cNvSpPr>
          <p:nvPr>
            <p:ph sz="half" idx="1"/>
          </p:nvPr>
        </p:nvSpPr>
        <p:spPr/>
        <p:txBody>
          <a:bodyPr>
            <a:normAutofit fontScale="92500"/>
          </a:bodyPr>
          <a:lstStyle/>
          <a:p>
            <a:r>
              <a:rPr lang="en-US" dirty="0"/>
              <a:t>to start doing something over from the beginning</a:t>
            </a:r>
          </a:p>
          <a:p>
            <a:r>
              <a:rPr lang="en-US" dirty="0"/>
              <a:t>to begin something from nothing</a:t>
            </a:r>
          </a:p>
          <a:p>
            <a:r>
              <a:rPr lang="en-US" dirty="0" smtClean="0"/>
              <a:t>restart</a:t>
            </a:r>
            <a:endParaRPr lang="en-US" dirty="0"/>
          </a:p>
        </p:txBody>
      </p:sp>
      <p:sp>
        <p:nvSpPr>
          <p:cNvPr id="4" name="Content Placeholder 3"/>
          <p:cNvSpPr>
            <a:spLocks noGrp="1"/>
          </p:cNvSpPr>
          <p:nvPr>
            <p:ph sz="half" idx="2"/>
          </p:nvPr>
        </p:nvSpPr>
        <p:spPr/>
        <p:txBody>
          <a:bodyPr>
            <a:normAutofit fontScale="92500"/>
          </a:bodyPr>
          <a:lstStyle/>
          <a:p>
            <a:pPr>
              <a:buFont typeface="Wingdings" panose="05000000000000000000" pitchFamily="2" charset="2"/>
              <a:buChar char="Ø"/>
            </a:pPr>
            <a:r>
              <a:rPr lang="en-US" dirty="0"/>
              <a:t>The class has started the lesson from scratch to be able to understand the basics in a better manner.</a:t>
            </a:r>
          </a:p>
          <a:p>
            <a:pPr>
              <a:buFont typeface="Wingdings" panose="05000000000000000000" pitchFamily="2" charset="2"/>
              <a:buChar char="Ø"/>
            </a:pPr>
            <a:r>
              <a:rPr lang="en-US" dirty="0"/>
              <a:t>I have worked hard and started this empire from scratch, so now I am considered an expert in the industry.</a:t>
            </a:r>
          </a:p>
          <a:p>
            <a:pPr>
              <a:buFont typeface="Wingdings" panose="05000000000000000000" pitchFamily="2" charset="2"/>
              <a:buChar char="Ø"/>
            </a:pPr>
            <a:r>
              <a:rPr lang="en-US" dirty="0"/>
              <a:t>I will have to start from scratch and redo the entire assignment because I missed a key point that was to be worked upon</a:t>
            </a:r>
            <a:r>
              <a:rPr lang="en-US" dirty="0" smtClean="0"/>
              <a:t>.</a:t>
            </a:r>
            <a:endParaRPr lang="en-US" dirty="0"/>
          </a:p>
        </p:txBody>
      </p:sp>
    </p:spTree>
    <p:extLst>
      <p:ext uri="{BB962C8B-B14F-4D97-AF65-F5344CB8AC3E}">
        <p14:creationId xmlns:p14="http://schemas.microsoft.com/office/powerpoint/2010/main" val="57043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GO BANANAS</a:t>
            </a:r>
            <a:br>
              <a:rPr lang="en-GB" dirty="0"/>
            </a:br>
            <a:endParaRPr lang="en-GB" dirty="0"/>
          </a:p>
        </p:txBody>
      </p:sp>
      <p:sp>
        <p:nvSpPr>
          <p:cNvPr id="3" name="Content Placeholder 2"/>
          <p:cNvSpPr>
            <a:spLocks noGrp="1"/>
          </p:cNvSpPr>
          <p:nvPr>
            <p:ph sz="half" idx="1"/>
          </p:nvPr>
        </p:nvSpPr>
        <p:spPr/>
        <p:txBody>
          <a:bodyPr>
            <a:normAutofit/>
          </a:bodyPr>
          <a:lstStyle/>
          <a:p>
            <a:r>
              <a:rPr lang="en-US" dirty="0"/>
              <a:t>become very </a:t>
            </a:r>
            <a:r>
              <a:rPr lang="en-US" dirty="0" smtClean="0"/>
              <a:t>angry</a:t>
            </a:r>
          </a:p>
          <a:p>
            <a:r>
              <a:rPr lang="en-US" dirty="0" smtClean="0"/>
              <a:t>act crazy</a:t>
            </a:r>
            <a:endParaRPr lang="en-US" dirty="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Ø"/>
            </a:pPr>
            <a:r>
              <a:rPr lang="en-US" dirty="0"/>
              <a:t>She'll go bananas if she sees </a:t>
            </a:r>
            <a:r>
              <a:rPr lang="en-US" dirty="0" smtClean="0"/>
              <a:t>the house in this (dirty) condition. </a:t>
            </a:r>
          </a:p>
          <a:p>
            <a:pPr>
              <a:buFont typeface="Wingdings" panose="05000000000000000000" pitchFamily="2" charset="2"/>
              <a:buChar char="Ø"/>
            </a:pPr>
            <a:r>
              <a:rPr lang="en-US" dirty="0"/>
              <a:t>I'll end up going bananas if I have to work in this cubicle for one more day!</a:t>
            </a:r>
          </a:p>
          <a:p>
            <a:pPr>
              <a:buFont typeface="Wingdings" panose="05000000000000000000" pitchFamily="2" charset="2"/>
              <a:buChar char="Ø"/>
            </a:pPr>
            <a:r>
              <a:rPr lang="en-US" dirty="0" smtClean="0"/>
              <a:t>The </a:t>
            </a:r>
            <a:r>
              <a:rPr lang="en-US" dirty="0"/>
              <a:t>kids are going to go bananas when we tell them about the trip.</a:t>
            </a:r>
          </a:p>
        </p:txBody>
      </p:sp>
    </p:spTree>
    <p:extLst>
      <p:ext uri="{BB962C8B-B14F-4D97-AF65-F5344CB8AC3E}">
        <p14:creationId xmlns:p14="http://schemas.microsoft.com/office/powerpoint/2010/main" val="181085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SIGHT, OUT OF MIND</a:t>
            </a:r>
            <a:br>
              <a:rPr lang="en-US" dirty="0"/>
            </a:br>
            <a:endParaRPr lang="en-GB" dirty="0"/>
          </a:p>
        </p:txBody>
      </p:sp>
      <p:sp>
        <p:nvSpPr>
          <p:cNvPr id="3" name="Content Placeholder 2"/>
          <p:cNvSpPr>
            <a:spLocks noGrp="1"/>
          </p:cNvSpPr>
          <p:nvPr>
            <p:ph sz="half" idx="1"/>
          </p:nvPr>
        </p:nvSpPr>
        <p:spPr/>
        <p:txBody>
          <a:bodyPr>
            <a:normAutofit fontScale="85000" lnSpcReduction="10000"/>
          </a:bodyPr>
          <a:lstStyle/>
          <a:p>
            <a:r>
              <a:rPr lang="en-US" dirty="0"/>
              <a:t>to not stay an active issue when something is not immediately visible</a:t>
            </a:r>
          </a:p>
          <a:p>
            <a:r>
              <a:rPr lang="en-US" dirty="0"/>
              <a:t>it refers to the reduced importance and emergence of something that is not within eyesight</a:t>
            </a:r>
          </a:p>
          <a:p>
            <a:r>
              <a:rPr lang="en-US" dirty="0"/>
              <a:t>to get miss something because it is not in view</a:t>
            </a:r>
          </a:p>
          <a:p>
            <a:r>
              <a:rPr lang="en-US" dirty="0"/>
              <a:t>to forget something that is not </a:t>
            </a:r>
            <a:r>
              <a:rPr lang="en-US" dirty="0" smtClean="0"/>
              <a:t>visible</a:t>
            </a:r>
            <a:endParaRPr lang="en-US" dirty="0"/>
          </a:p>
        </p:txBody>
      </p:sp>
      <p:sp>
        <p:nvSpPr>
          <p:cNvPr id="4" name="Content Placeholder 3"/>
          <p:cNvSpPr>
            <a:spLocks noGrp="1"/>
          </p:cNvSpPr>
          <p:nvPr>
            <p:ph sz="half" idx="2"/>
          </p:nvPr>
        </p:nvSpPr>
        <p:spPr/>
        <p:txBody>
          <a:bodyPr>
            <a:normAutofit fontScale="85000" lnSpcReduction="10000"/>
          </a:bodyPr>
          <a:lstStyle/>
          <a:p>
            <a:pPr>
              <a:buFont typeface="Wingdings" panose="05000000000000000000" pitchFamily="2" charset="2"/>
              <a:buChar char="Ø"/>
            </a:pPr>
            <a:r>
              <a:rPr lang="en-US" dirty="0"/>
              <a:t>The company's top managers do not consider these government policy changes and important for their strategic planning. It is out of sight, out of mind for them but that is not a good thing in any way.</a:t>
            </a:r>
          </a:p>
          <a:p>
            <a:pPr>
              <a:buFont typeface="Wingdings" panose="05000000000000000000" pitchFamily="2" charset="2"/>
              <a:buChar char="Ø"/>
            </a:pPr>
            <a:r>
              <a:rPr lang="en-US" dirty="0"/>
              <a:t>I will deal with your friend when he is back in the country. For now he is out of sight, out of mind for me.</a:t>
            </a:r>
          </a:p>
          <a:p>
            <a:pPr>
              <a:buFont typeface="Wingdings" panose="05000000000000000000" pitchFamily="2" charset="2"/>
              <a:buChar char="Ø"/>
            </a:pPr>
            <a:r>
              <a:rPr lang="en-US" dirty="0"/>
              <a:t>This issue is not out of sight, out of mind for us. But we have just decided to prioritize other things right now</a:t>
            </a:r>
            <a:r>
              <a:rPr lang="en-US" dirty="0" smtClean="0"/>
              <a:t>.</a:t>
            </a:r>
            <a:endParaRPr lang="en-US" dirty="0"/>
          </a:p>
        </p:txBody>
      </p:sp>
    </p:spTree>
    <p:extLst>
      <p:ext uri="{BB962C8B-B14F-4D97-AF65-F5344CB8AC3E}">
        <p14:creationId xmlns:p14="http://schemas.microsoft.com/office/powerpoint/2010/main" val="16015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BURY THE HATCHET</a:t>
            </a:r>
            <a:br>
              <a:rPr lang="en-US" dirty="0"/>
            </a:br>
            <a:endParaRPr lang="en-GB" dirty="0"/>
          </a:p>
        </p:txBody>
      </p:sp>
      <p:sp>
        <p:nvSpPr>
          <p:cNvPr id="3" name="Content Placeholder 2"/>
          <p:cNvSpPr>
            <a:spLocks noGrp="1"/>
          </p:cNvSpPr>
          <p:nvPr>
            <p:ph sz="half" idx="1"/>
          </p:nvPr>
        </p:nvSpPr>
        <p:spPr/>
        <p:txBody>
          <a:bodyPr>
            <a:normAutofit fontScale="92500"/>
          </a:bodyPr>
          <a:lstStyle/>
          <a:p>
            <a:r>
              <a:rPr lang="en-US" dirty="0"/>
              <a:t>make peace; end a </a:t>
            </a:r>
            <a:r>
              <a:rPr lang="en-US" dirty="0" smtClean="0"/>
              <a:t>quarrel</a:t>
            </a:r>
          </a:p>
          <a:p>
            <a:r>
              <a:rPr lang="en-US" dirty="0" smtClean="0"/>
              <a:t>settle </a:t>
            </a:r>
            <a:r>
              <a:rPr lang="en-US" dirty="0"/>
              <a:t>one's differences to become friends </a:t>
            </a:r>
            <a:r>
              <a:rPr lang="en-US" dirty="0" smtClean="0"/>
              <a:t>again</a:t>
            </a:r>
            <a:endParaRPr lang="en-US" dirty="0"/>
          </a:p>
        </p:txBody>
      </p:sp>
      <p:sp>
        <p:nvSpPr>
          <p:cNvPr id="4" name="Content Placeholder 3"/>
          <p:cNvSpPr>
            <a:spLocks noGrp="1"/>
          </p:cNvSpPr>
          <p:nvPr>
            <p:ph sz="half" idx="2"/>
          </p:nvPr>
        </p:nvSpPr>
        <p:spPr/>
        <p:txBody>
          <a:bodyPr>
            <a:normAutofit fontScale="92500"/>
          </a:bodyPr>
          <a:lstStyle/>
          <a:p>
            <a:pPr>
              <a:buFont typeface="Wingdings" panose="05000000000000000000" pitchFamily="2" charset="2"/>
              <a:buChar char="Ø"/>
            </a:pPr>
            <a:r>
              <a:rPr lang="en-US" dirty="0"/>
              <a:t>Let's stop arguing and bury the hatchet. </a:t>
            </a:r>
          </a:p>
          <a:p>
            <a:pPr>
              <a:buFont typeface="Wingdings" panose="05000000000000000000" pitchFamily="2" charset="2"/>
              <a:buChar char="Ø"/>
            </a:pPr>
            <a:r>
              <a:rPr lang="en-US" dirty="0" smtClean="0"/>
              <a:t>Can </a:t>
            </a:r>
            <a:r>
              <a:rPr lang="en-US" dirty="0"/>
              <a:t>you please bury the hatchet and make up with your sister already? I can't take the constant fighting</a:t>
            </a:r>
            <a:r>
              <a:rPr lang="en-US" dirty="0" smtClean="0"/>
              <a:t>.</a:t>
            </a:r>
          </a:p>
          <a:p>
            <a:pPr>
              <a:buFont typeface="Wingdings" panose="05000000000000000000" pitchFamily="2" charset="2"/>
              <a:buChar char="Ø"/>
            </a:pPr>
            <a:r>
              <a:rPr lang="en-US" dirty="0" smtClean="0"/>
              <a:t>By the fear of Police the gang of college requested to bury the hatchet to the guy who was beaten so badly just for not obeying gang's order. </a:t>
            </a:r>
            <a:endParaRPr lang="en-US" dirty="0"/>
          </a:p>
        </p:txBody>
      </p:sp>
    </p:spTree>
    <p:extLst>
      <p:ext uri="{BB962C8B-B14F-4D97-AF65-F5344CB8AC3E}">
        <p14:creationId xmlns:p14="http://schemas.microsoft.com/office/powerpoint/2010/main" val="40410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SEVENTH HEAVEN</a:t>
            </a:r>
            <a:br>
              <a:rPr lang="en-GB" dirty="0"/>
            </a:br>
            <a:endParaRPr lang="en-GB" dirty="0"/>
          </a:p>
        </p:txBody>
      </p:sp>
      <p:sp>
        <p:nvSpPr>
          <p:cNvPr id="3" name="Content Placeholder 2"/>
          <p:cNvSpPr>
            <a:spLocks noGrp="1"/>
          </p:cNvSpPr>
          <p:nvPr>
            <p:ph sz="half" idx="1"/>
          </p:nvPr>
        </p:nvSpPr>
        <p:spPr/>
        <p:txBody>
          <a:bodyPr>
            <a:normAutofit fontScale="77500" lnSpcReduction="20000"/>
          </a:bodyPr>
          <a:lstStyle/>
          <a:p>
            <a:r>
              <a:rPr lang="en-US" dirty="0"/>
              <a:t>being glad</a:t>
            </a:r>
          </a:p>
          <a:p>
            <a:r>
              <a:rPr lang="en-US" dirty="0"/>
              <a:t>to be happy about something</a:t>
            </a:r>
          </a:p>
          <a:p>
            <a:r>
              <a:rPr lang="en-US" dirty="0"/>
              <a:t>in state of extreme happiness</a:t>
            </a:r>
          </a:p>
          <a:p>
            <a:r>
              <a:rPr lang="en-US" dirty="0"/>
              <a:t>attaining a state of endless bliss</a:t>
            </a:r>
          </a:p>
          <a:p>
            <a:r>
              <a:rPr lang="en-US" dirty="0"/>
              <a:t>eternal joyousness</a:t>
            </a:r>
          </a:p>
          <a:p>
            <a:r>
              <a:rPr lang="en-US" dirty="0"/>
              <a:t>amused to a large </a:t>
            </a:r>
            <a:r>
              <a:rPr lang="en-US" dirty="0" smtClean="0"/>
              <a:t>extent</a:t>
            </a:r>
            <a:endParaRPr lang="en-US" dirty="0"/>
          </a:p>
        </p:txBody>
      </p:sp>
      <p:sp>
        <p:nvSpPr>
          <p:cNvPr id="4" name="Content Placeholder 3"/>
          <p:cNvSpPr>
            <a:spLocks noGrp="1"/>
          </p:cNvSpPr>
          <p:nvPr>
            <p:ph sz="half" idx="2"/>
          </p:nvPr>
        </p:nvSpPr>
        <p:spPr/>
        <p:txBody>
          <a:bodyPr>
            <a:normAutofit fontScale="77500" lnSpcReduction="20000"/>
          </a:bodyPr>
          <a:lstStyle/>
          <a:p>
            <a:pPr>
              <a:buFont typeface="Wingdings" panose="05000000000000000000" pitchFamily="2" charset="2"/>
              <a:buChar char="Ø"/>
            </a:pPr>
            <a:r>
              <a:rPr lang="en-US" dirty="0"/>
              <a:t>Nicole Kidman was in seventh heaven when she received the award for the best actress.</a:t>
            </a:r>
          </a:p>
          <a:p>
            <a:pPr>
              <a:buFont typeface="Wingdings" panose="05000000000000000000" pitchFamily="2" charset="2"/>
              <a:buChar char="Ø"/>
            </a:pPr>
            <a:r>
              <a:rPr lang="en-US" dirty="0"/>
              <a:t>I have been in seventh heaven since Harry entered my life.</a:t>
            </a:r>
          </a:p>
          <a:p>
            <a:pPr>
              <a:buFont typeface="Wingdings" panose="05000000000000000000" pitchFamily="2" charset="2"/>
              <a:buChar char="Ø"/>
            </a:pPr>
            <a:r>
              <a:rPr lang="en-US" dirty="0"/>
              <a:t>A full day in a resort with all three meals is just seventh heaven.</a:t>
            </a:r>
          </a:p>
          <a:p>
            <a:pPr>
              <a:buFont typeface="Wingdings" panose="05000000000000000000" pitchFamily="2" charset="2"/>
              <a:buChar char="Ø"/>
            </a:pPr>
            <a:r>
              <a:rPr lang="en-US" dirty="0"/>
              <a:t>Sara and Sam have been in seventh heaven since they got married.</a:t>
            </a:r>
          </a:p>
          <a:p>
            <a:pPr>
              <a:buFont typeface="Wingdings" panose="05000000000000000000" pitchFamily="2" charset="2"/>
              <a:buChar char="Ø"/>
            </a:pPr>
            <a:r>
              <a:rPr lang="en-US" dirty="0"/>
              <a:t>I was in my seventh heaven when I received my promotion letter.</a:t>
            </a:r>
          </a:p>
          <a:p>
            <a:pPr>
              <a:buFont typeface="Wingdings" panose="05000000000000000000" pitchFamily="2" charset="2"/>
              <a:buChar char="Ø"/>
            </a:pPr>
            <a:r>
              <a:rPr lang="en-US" dirty="0"/>
              <a:t>Granny was in 7th heaven to see their grandchildren after a long time</a:t>
            </a:r>
            <a:r>
              <a:rPr lang="en-US" dirty="0" smtClean="0"/>
              <a:t>.</a:t>
            </a:r>
            <a:endParaRPr lang="en-US" dirty="0"/>
          </a:p>
        </p:txBody>
      </p:sp>
    </p:spTree>
    <p:extLst>
      <p:ext uri="{BB962C8B-B14F-4D97-AF65-F5344CB8AC3E}">
        <p14:creationId xmlns:p14="http://schemas.microsoft.com/office/powerpoint/2010/main" val="411684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5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ARE TIED</a:t>
            </a:r>
            <a:br>
              <a:rPr lang="en-US" dirty="0"/>
            </a:br>
            <a:endParaRPr lang="en-GB" dirty="0"/>
          </a:p>
        </p:txBody>
      </p:sp>
      <p:sp>
        <p:nvSpPr>
          <p:cNvPr id="3" name="Content Placeholder 2"/>
          <p:cNvSpPr>
            <a:spLocks noGrp="1"/>
          </p:cNvSpPr>
          <p:nvPr>
            <p:ph sz="half" idx="1"/>
          </p:nvPr>
        </p:nvSpPr>
        <p:spPr/>
        <p:txBody>
          <a:bodyPr>
            <a:normAutofit/>
          </a:bodyPr>
          <a:lstStyle/>
          <a:p>
            <a:r>
              <a:rPr lang="en-US" dirty="0"/>
              <a:t>to not be able to do anything about a situation</a:t>
            </a:r>
          </a:p>
          <a:p>
            <a:r>
              <a:rPr lang="en-US" dirty="0"/>
              <a:t>to be helpless</a:t>
            </a:r>
          </a:p>
          <a:p>
            <a:r>
              <a:rPr lang="en-US" dirty="0"/>
              <a:t>to not have any other options</a:t>
            </a:r>
          </a:p>
          <a:p>
            <a:r>
              <a:rPr lang="en-US" dirty="0"/>
              <a:t>to act as per the situation rather than </a:t>
            </a:r>
            <a:r>
              <a:rPr lang="en-US" dirty="0" smtClean="0"/>
              <a:t>choice</a:t>
            </a:r>
            <a:endParaRPr lang="en-US" dirty="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Ø"/>
            </a:pPr>
            <a:r>
              <a:rPr lang="en-US" dirty="0" smtClean="0"/>
              <a:t>I </a:t>
            </a:r>
            <a:r>
              <a:rPr lang="en-US" dirty="0"/>
              <a:t>feel like my hands are tied in this situation and I cannot help her out even though I want to.</a:t>
            </a:r>
          </a:p>
          <a:p>
            <a:pPr>
              <a:buFont typeface="Wingdings" panose="05000000000000000000" pitchFamily="2" charset="2"/>
              <a:buChar char="Ø"/>
            </a:pPr>
            <a:r>
              <a:rPr lang="en-US" dirty="0"/>
              <a:t>You may know that my father's hands were tied back then which is why he could not finance my college education.</a:t>
            </a:r>
          </a:p>
          <a:p>
            <a:pPr>
              <a:buFont typeface="Wingdings" panose="05000000000000000000" pitchFamily="2" charset="2"/>
              <a:buChar char="Ø"/>
            </a:pPr>
            <a:r>
              <a:rPr lang="en-US" dirty="0" smtClean="0"/>
              <a:t>The </a:t>
            </a:r>
            <a:r>
              <a:rPr lang="en-US" dirty="0"/>
              <a:t>lawyer's hands were tied when his client decided to plead guilty</a:t>
            </a:r>
            <a:r>
              <a:rPr lang="en-US" dirty="0" smtClean="0"/>
              <a: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76233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THIRD </a:t>
            </a:r>
            <a:r>
              <a:rPr lang="en-US" dirty="0" smtClean="0"/>
              <a:t>WHEEL/FIFTH </a:t>
            </a:r>
            <a:r>
              <a:rPr lang="en-US" dirty="0"/>
              <a:t>WHEEL</a:t>
            </a:r>
            <a:br>
              <a:rPr lang="en-US" dirty="0"/>
            </a:br>
            <a:endParaRPr lang="en-GB" dirty="0"/>
          </a:p>
        </p:txBody>
      </p:sp>
      <p:sp>
        <p:nvSpPr>
          <p:cNvPr id="3" name="Content Placeholder 2"/>
          <p:cNvSpPr>
            <a:spLocks noGrp="1"/>
          </p:cNvSpPr>
          <p:nvPr>
            <p:ph sz="half" idx="1"/>
          </p:nvPr>
        </p:nvSpPr>
        <p:spPr/>
        <p:txBody>
          <a:bodyPr>
            <a:normAutofit fontScale="85000" lnSpcReduction="20000"/>
          </a:bodyPr>
          <a:lstStyle/>
          <a:p>
            <a:r>
              <a:rPr lang="en-US" dirty="0"/>
              <a:t>a person who is in a situation where they are not needed</a:t>
            </a:r>
          </a:p>
          <a:p>
            <a:r>
              <a:rPr lang="en-US" dirty="0"/>
              <a:t>an extra and unnecessary person or </a:t>
            </a:r>
            <a:r>
              <a:rPr lang="en-US" dirty="0" smtClean="0"/>
              <a:t>thing</a:t>
            </a:r>
            <a:endParaRPr lang="en-US" dirty="0"/>
          </a:p>
        </p:txBody>
      </p:sp>
      <p:sp>
        <p:nvSpPr>
          <p:cNvPr id="4" name="Content Placeholder 3"/>
          <p:cNvSpPr>
            <a:spLocks noGrp="1"/>
          </p:cNvSpPr>
          <p:nvPr>
            <p:ph sz="half" idx="2"/>
          </p:nvPr>
        </p:nvSpPr>
        <p:spPr/>
        <p:txBody>
          <a:bodyPr>
            <a:normAutofit fontScale="85000" lnSpcReduction="20000"/>
          </a:bodyPr>
          <a:lstStyle/>
          <a:p>
            <a:pPr>
              <a:buFont typeface="Wingdings" panose="05000000000000000000" pitchFamily="2" charset="2"/>
              <a:buChar char="Ø"/>
            </a:pPr>
            <a:r>
              <a:rPr lang="en-US" dirty="0"/>
              <a:t>I was the only person at the dinner party without a date. I felt like a third wheel.</a:t>
            </a:r>
          </a:p>
          <a:p>
            <a:pPr>
              <a:buFont typeface="Wingdings" panose="05000000000000000000" pitchFamily="2" charset="2"/>
              <a:buChar char="Ø"/>
            </a:pPr>
            <a:r>
              <a:rPr lang="en-US" dirty="0"/>
              <a:t>I felt like a fifth wheel when I couldn't speak English well with my English teacher.</a:t>
            </a:r>
          </a:p>
          <a:p>
            <a:pPr>
              <a:buFont typeface="Wingdings" panose="05000000000000000000" pitchFamily="2" charset="2"/>
              <a:buChar char="Ø"/>
            </a:pPr>
            <a:r>
              <a:rPr lang="en-US" dirty="0"/>
              <a:t>I'm going, I don't want to be a fifth wheel.</a:t>
            </a:r>
          </a:p>
          <a:p>
            <a:pPr>
              <a:buFont typeface="Wingdings" panose="05000000000000000000" pitchFamily="2" charset="2"/>
              <a:buChar char="Ø"/>
            </a:pPr>
            <a:r>
              <a:rPr lang="en-US" dirty="0"/>
              <a:t>I quit my bank job and am preparing for civil service. Now I feel like I am a third wheel.</a:t>
            </a:r>
          </a:p>
          <a:p>
            <a:pPr>
              <a:buFont typeface="Wingdings" panose="05000000000000000000" pitchFamily="2" charset="2"/>
              <a:buChar char="Ø"/>
            </a:pPr>
            <a:r>
              <a:rPr lang="en-US" dirty="0"/>
              <a:t>The way I live my life, I always feel like a fifth wheel</a:t>
            </a:r>
            <a:r>
              <a:rPr lang="en-US" dirty="0" smtClean="0"/>
              <a:t>.</a:t>
            </a:r>
            <a:endParaRPr lang="en-US" dirty="0"/>
          </a:p>
        </p:txBody>
      </p:sp>
    </p:spTree>
    <p:extLst>
      <p:ext uri="{BB962C8B-B14F-4D97-AF65-F5344CB8AC3E}">
        <p14:creationId xmlns:p14="http://schemas.microsoft.com/office/powerpoint/2010/main" val="333863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CASTLES IN THE AIR</a:t>
            </a:r>
            <a:br>
              <a:rPr lang="en-US" dirty="0"/>
            </a:br>
            <a:endParaRPr lang="en-GB" dirty="0"/>
          </a:p>
        </p:txBody>
      </p:sp>
      <p:sp>
        <p:nvSpPr>
          <p:cNvPr id="3" name="Content Placeholder 2"/>
          <p:cNvSpPr>
            <a:spLocks noGrp="1"/>
          </p:cNvSpPr>
          <p:nvPr>
            <p:ph sz="half" idx="1"/>
          </p:nvPr>
        </p:nvSpPr>
        <p:spPr/>
        <p:txBody>
          <a:bodyPr>
            <a:normAutofit fontScale="92500"/>
          </a:bodyPr>
          <a:lstStyle/>
          <a:p>
            <a:r>
              <a:rPr lang="en-US" dirty="0"/>
              <a:t>thinking of some impossible task</a:t>
            </a:r>
          </a:p>
          <a:p>
            <a:r>
              <a:rPr lang="en-US" dirty="0"/>
              <a:t>make plans or hopes that have very little chance of happening</a:t>
            </a:r>
          </a:p>
          <a:p>
            <a:r>
              <a:rPr lang="en-US" dirty="0"/>
              <a:t>imaginary unachievable </a:t>
            </a:r>
            <a:r>
              <a:rPr lang="en-US" dirty="0" smtClean="0"/>
              <a:t>plots</a:t>
            </a:r>
            <a:endParaRPr lang="en-US" dirty="0"/>
          </a:p>
        </p:txBody>
      </p:sp>
      <p:sp>
        <p:nvSpPr>
          <p:cNvPr id="4" name="Content Placeholder 3"/>
          <p:cNvSpPr>
            <a:spLocks noGrp="1"/>
          </p:cNvSpPr>
          <p:nvPr>
            <p:ph sz="half" idx="2"/>
          </p:nvPr>
        </p:nvSpPr>
        <p:spPr/>
        <p:txBody>
          <a:bodyPr>
            <a:normAutofit fontScale="92500"/>
          </a:bodyPr>
          <a:lstStyle/>
          <a:p>
            <a:pPr>
              <a:buFont typeface="Wingdings" panose="05000000000000000000" pitchFamily="2" charset="2"/>
              <a:buChar char="Ø"/>
            </a:pPr>
            <a:r>
              <a:rPr lang="en-US" dirty="0"/>
              <a:t>he keeps talking about her big-time ambitions, but it's all castles in the air.</a:t>
            </a:r>
          </a:p>
          <a:p>
            <a:pPr>
              <a:buFont typeface="Wingdings" panose="05000000000000000000" pitchFamily="2" charset="2"/>
              <a:buChar char="Ø"/>
            </a:pPr>
            <a:r>
              <a:rPr lang="en-US" dirty="0"/>
              <a:t>Don't build castles in the air, just and find some work to earn money.</a:t>
            </a:r>
          </a:p>
          <a:p>
            <a:pPr>
              <a:buFont typeface="Wingdings" panose="05000000000000000000" pitchFamily="2" charset="2"/>
              <a:buChar char="Ø"/>
            </a:pPr>
            <a:r>
              <a:rPr lang="en-US" dirty="0"/>
              <a:t>In order to make this business work you need to stop building castles in Spain and get to work.</a:t>
            </a:r>
          </a:p>
          <a:p>
            <a:pPr>
              <a:buFont typeface="Wingdings" panose="05000000000000000000" pitchFamily="2" charset="2"/>
              <a:buChar char="Ø"/>
            </a:pPr>
            <a:r>
              <a:rPr lang="en-US" dirty="0"/>
              <a:t>My brother just make the castles in the air - he does nothing</a:t>
            </a:r>
            <a:r>
              <a:rPr lang="en-US" dirty="0" smtClean="0"/>
              <a:t>.	</a:t>
            </a:r>
            <a:endParaRPr lang="en-US" dirty="0"/>
          </a:p>
        </p:txBody>
      </p:sp>
    </p:spTree>
    <p:extLst>
      <p:ext uri="{BB962C8B-B14F-4D97-AF65-F5344CB8AC3E}">
        <p14:creationId xmlns:p14="http://schemas.microsoft.com/office/powerpoint/2010/main" val="172674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LOSE TOUCH</a:t>
            </a:r>
            <a:br>
              <a:rPr lang="en-GB" dirty="0"/>
            </a:br>
            <a:endParaRPr lang="en-GB" dirty="0"/>
          </a:p>
        </p:txBody>
      </p:sp>
      <p:sp>
        <p:nvSpPr>
          <p:cNvPr id="3" name="Content Placeholder 2"/>
          <p:cNvSpPr>
            <a:spLocks noGrp="1"/>
          </p:cNvSpPr>
          <p:nvPr>
            <p:ph sz="half" idx="1"/>
          </p:nvPr>
        </p:nvSpPr>
        <p:spPr/>
        <p:txBody>
          <a:bodyPr>
            <a:normAutofit fontScale="70000" lnSpcReduction="20000"/>
          </a:bodyPr>
          <a:lstStyle/>
          <a:p>
            <a:r>
              <a:rPr lang="en-US" dirty="0"/>
              <a:t>fail to keep in contact</a:t>
            </a:r>
          </a:p>
          <a:p>
            <a:r>
              <a:rPr lang="en-US" dirty="0"/>
              <a:t>to be unable to communicate</a:t>
            </a:r>
          </a:p>
          <a:p>
            <a:r>
              <a:rPr lang="en-US" dirty="0"/>
              <a:t>lose the ability to do something as well as before</a:t>
            </a:r>
          </a:p>
          <a:p>
            <a:r>
              <a:rPr lang="en-US" dirty="0"/>
              <a:t>no longer able to handle something</a:t>
            </a:r>
          </a:p>
          <a:p>
            <a:r>
              <a:rPr lang="en-US" dirty="0"/>
              <a:t>lose the talent or skill in </a:t>
            </a:r>
            <a:r>
              <a:rPr lang="en-US" dirty="0" smtClean="0"/>
              <a:t>something</a:t>
            </a:r>
            <a:endParaRPr lang="en-US" dirty="0"/>
          </a:p>
        </p:txBody>
      </p:sp>
      <p:sp>
        <p:nvSpPr>
          <p:cNvPr id="4" name="Content Placeholder 3"/>
          <p:cNvSpPr>
            <a:spLocks noGrp="1"/>
          </p:cNvSpPr>
          <p:nvPr>
            <p:ph sz="half" idx="2"/>
          </p:nvPr>
        </p:nvSpPr>
        <p:spPr/>
        <p:txBody>
          <a:bodyPr>
            <a:normAutofit fontScale="70000" lnSpcReduction="20000"/>
          </a:bodyPr>
          <a:lstStyle/>
          <a:p>
            <a:pPr>
              <a:buFont typeface="Wingdings" panose="05000000000000000000" pitchFamily="2" charset="2"/>
              <a:buChar char="Ø"/>
            </a:pPr>
            <a:r>
              <a:rPr lang="en-US" dirty="0"/>
              <a:t>Michelle was my best friend at the university. But over the years we've lost touch.</a:t>
            </a:r>
          </a:p>
          <a:p>
            <a:pPr>
              <a:buFont typeface="Wingdings" panose="05000000000000000000" pitchFamily="2" charset="2"/>
              <a:buChar char="Ø"/>
            </a:pPr>
            <a:r>
              <a:rPr lang="en-US" dirty="0"/>
              <a:t>Don't ever lose touch you always be my best friends.</a:t>
            </a:r>
          </a:p>
          <a:p>
            <a:pPr>
              <a:buFont typeface="Wingdings" panose="05000000000000000000" pitchFamily="2" charset="2"/>
              <a:buChar char="Ø"/>
            </a:pPr>
            <a:r>
              <a:rPr lang="en-US" dirty="0"/>
              <a:t>The plane was flying above the Atlantic ocean when it lost touch.</a:t>
            </a:r>
          </a:p>
          <a:p>
            <a:pPr>
              <a:buFont typeface="Wingdings" panose="05000000000000000000" pitchFamily="2" charset="2"/>
              <a:buChar char="Ø"/>
            </a:pPr>
            <a:r>
              <a:rPr lang="en-US" dirty="0"/>
              <a:t>He was once a great player, but with age, he has lost his touch.</a:t>
            </a:r>
          </a:p>
          <a:p>
            <a:pPr>
              <a:buFont typeface="Wingdings" panose="05000000000000000000" pitchFamily="2" charset="2"/>
              <a:buChar char="Ø"/>
            </a:pPr>
            <a:r>
              <a:rPr lang="en-US" dirty="0"/>
              <a:t>She seems to have lost her touch managing children; they don't listen to her anymore.</a:t>
            </a:r>
          </a:p>
          <a:p>
            <a:pPr>
              <a:buFont typeface="Wingdings" panose="05000000000000000000" pitchFamily="2" charset="2"/>
              <a:buChar char="Ø"/>
            </a:pPr>
            <a:r>
              <a:rPr lang="en-US" dirty="0"/>
              <a:t>I can no longer sing like that. I've lost my touch since I had an infection years back.</a:t>
            </a:r>
          </a:p>
          <a:p>
            <a:pPr>
              <a:buFont typeface="Wingdings" panose="05000000000000000000" pitchFamily="2" charset="2"/>
              <a:buChar char="Ø"/>
            </a:pPr>
            <a:r>
              <a:rPr lang="en-US" dirty="0"/>
              <a:t>Its good to see that even after all these years, the performer has not lost his touch</a:t>
            </a:r>
            <a:r>
              <a:rPr lang="en-US" dirty="0" smtClean="0"/>
              <a:t>.</a:t>
            </a:r>
            <a:endParaRPr lang="en-US" dirty="0"/>
          </a:p>
        </p:txBody>
      </p:sp>
    </p:spTree>
    <p:extLst>
      <p:ext uri="{BB962C8B-B14F-4D97-AF65-F5344CB8AC3E}">
        <p14:creationId xmlns:p14="http://schemas.microsoft.com/office/powerpoint/2010/main" val="292699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500"/>
                                        <p:tgtEl>
                                          <p:spTgt spid="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fade">
                                      <p:cBhvr>
                                        <p:cTn id="47" dur="500"/>
                                        <p:tgtEl>
                                          <p:spTgt spid="3">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Effect transition="in" filter="fade">
                                      <p:cBhvr>
                                        <p:cTn id="52" dur="500"/>
                                        <p:tgtEl>
                                          <p:spTgt spid="3">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fade">
                                      <p:cBhvr>
                                        <p:cTn id="57" dur="500"/>
                                        <p:tgtEl>
                                          <p:spTgt spid="3">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fade">
                                      <p:cBhvr>
                                        <p:cTn id="6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NONE OF YOUR BUSINESS</a:t>
            </a:r>
            <a:br>
              <a:rPr lang="en-US" dirty="0"/>
            </a:br>
            <a:endParaRPr lang="en-GB" dirty="0"/>
          </a:p>
        </p:txBody>
      </p:sp>
      <p:sp>
        <p:nvSpPr>
          <p:cNvPr id="3" name="Content Placeholder 2"/>
          <p:cNvSpPr>
            <a:spLocks noGrp="1"/>
          </p:cNvSpPr>
          <p:nvPr>
            <p:ph sz="half" idx="1"/>
          </p:nvPr>
        </p:nvSpPr>
        <p:spPr/>
        <p:txBody>
          <a:bodyPr>
            <a:normAutofit fontScale="77500" lnSpcReduction="20000"/>
          </a:bodyPr>
          <a:lstStyle/>
          <a:p>
            <a:r>
              <a:rPr lang="en-US" dirty="0"/>
              <a:t>used to tell someone not to get involved in whatever you have going on</a:t>
            </a:r>
          </a:p>
          <a:p>
            <a:r>
              <a:rPr lang="en-US" dirty="0"/>
              <a:t>to refer to a private information that you do not want to share with someone </a:t>
            </a:r>
            <a:r>
              <a:rPr lang="en-US" dirty="0" smtClean="0"/>
              <a:t>else</a:t>
            </a:r>
            <a:endParaRPr lang="en-US" dirty="0"/>
          </a:p>
        </p:txBody>
      </p:sp>
      <p:sp>
        <p:nvSpPr>
          <p:cNvPr id="4" name="Content Placeholder 3"/>
          <p:cNvSpPr>
            <a:spLocks noGrp="1"/>
          </p:cNvSpPr>
          <p:nvPr>
            <p:ph sz="half" idx="2"/>
          </p:nvPr>
        </p:nvSpPr>
        <p:spPr/>
        <p:txBody>
          <a:bodyPr>
            <a:normAutofit fontScale="77500" lnSpcReduction="20000"/>
          </a:bodyPr>
          <a:lstStyle/>
          <a:p>
            <a:pPr>
              <a:buFont typeface="Wingdings" panose="05000000000000000000" pitchFamily="2" charset="2"/>
              <a:buChar char="Ø"/>
            </a:pPr>
            <a:r>
              <a:rPr lang="en-US" dirty="0"/>
              <a:t>My mother in law was not pleased when we politely told her that the honeymoon plan was none of her business.</a:t>
            </a:r>
          </a:p>
          <a:p>
            <a:pPr>
              <a:buFont typeface="Wingdings" panose="05000000000000000000" pitchFamily="2" charset="2"/>
              <a:buChar char="Ø"/>
            </a:pPr>
            <a:r>
              <a:rPr lang="en-US" dirty="0"/>
              <a:t>When Paul tried to inquire about the reason for my divorce, I had to let him know that it is none of his business.</a:t>
            </a:r>
          </a:p>
          <a:p>
            <a:pPr>
              <a:buFont typeface="Wingdings" panose="05000000000000000000" pitchFamily="2" charset="2"/>
              <a:buChar char="Ø"/>
            </a:pPr>
            <a:r>
              <a:rPr lang="en-US" dirty="0"/>
              <a:t>I know when to stay away from things that are none of my business.</a:t>
            </a:r>
          </a:p>
          <a:p>
            <a:pPr>
              <a:buFont typeface="Wingdings" panose="05000000000000000000" pitchFamily="2" charset="2"/>
              <a:buChar char="Ø"/>
            </a:pPr>
            <a:r>
              <a:rPr lang="en-US" dirty="0"/>
              <a:t>Most people have no idea when they should avoid things that are none of their business.</a:t>
            </a:r>
          </a:p>
          <a:p>
            <a:pPr>
              <a:buFont typeface="Wingdings" panose="05000000000000000000" pitchFamily="2" charset="2"/>
              <a:buChar char="Ø"/>
            </a:pPr>
            <a:r>
              <a:rPr lang="en-US" dirty="0"/>
              <a:t>In as much as she is my sister, I know that her dropping out of medical school to pursue music is really none of my business</a:t>
            </a:r>
            <a:r>
              <a:rPr lang="en-US" dirty="0" smtClean="0"/>
              <a:t>.</a:t>
            </a:r>
            <a:endParaRPr lang="en-US" dirty="0"/>
          </a:p>
        </p:txBody>
      </p:sp>
    </p:spTree>
    <p:extLst>
      <p:ext uri="{BB962C8B-B14F-4D97-AF65-F5344CB8AC3E}">
        <p14:creationId xmlns:p14="http://schemas.microsoft.com/office/powerpoint/2010/main" val="269881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IN </a:t>
            </a:r>
            <a:r>
              <a:rPr lang="en-US" dirty="0" smtClean="0"/>
              <a:t>ROME (DO </a:t>
            </a:r>
            <a:r>
              <a:rPr lang="en-US" dirty="0"/>
              <a:t>AS THE </a:t>
            </a:r>
            <a:r>
              <a:rPr lang="en-US" dirty="0" smtClean="0"/>
              <a:t>ROMANS)</a:t>
            </a:r>
            <a:r>
              <a:rPr lang="en-US" dirty="0"/>
              <a:t/>
            </a:r>
            <a:br>
              <a:rPr lang="en-US" dirty="0"/>
            </a:br>
            <a:endParaRPr lang="en-GB" dirty="0"/>
          </a:p>
        </p:txBody>
      </p:sp>
      <p:sp>
        <p:nvSpPr>
          <p:cNvPr id="3" name="Content Placeholder 2"/>
          <p:cNvSpPr>
            <a:spLocks noGrp="1"/>
          </p:cNvSpPr>
          <p:nvPr>
            <p:ph sz="half" idx="1"/>
          </p:nvPr>
        </p:nvSpPr>
        <p:spPr/>
        <p:txBody>
          <a:bodyPr>
            <a:normAutofit fontScale="70000" lnSpcReduction="20000"/>
          </a:bodyPr>
          <a:lstStyle/>
          <a:p>
            <a:r>
              <a:rPr lang="en-US" dirty="0"/>
              <a:t>to copy popular culture in order to blend in</a:t>
            </a:r>
          </a:p>
          <a:p>
            <a:r>
              <a:rPr lang="en-US" dirty="0"/>
              <a:t>respect and follow the custom of the native people while visiting their land to get </a:t>
            </a:r>
            <a:r>
              <a:rPr lang="en-US" dirty="0" err="1"/>
              <a:t>favour</a:t>
            </a:r>
            <a:endParaRPr lang="en-US" dirty="0"/>
          </a:p>
          <a:p>
            <a:r>
              <a:rPr lang="en-US" dirty="0"/>
              <a:t>it's good to follow the local customs for </a:t>
            </a:r>
            <a:r>
              <a:rPr lang="en-US" dirty="0" smtClean="0"/>
              <a:t>visitor</a:t>
            </a:r>
            <a:endParaRPr lang="en-US" dirty="0"/>
          </a:p>
        </p:txBody>
      </p:sp>
      <p:sp>
        <p:nvSpPr>
          <p:cNvPr id="4" name="Content Placeholder 3"/>
          <p:cNvSpPr>
            <a:spLocks noGrp="1"/>
          </p:cNvSpPr>
          <p:nvPr>
            <p:ph sz="half" idx="2"/>
          </p:nvPr>
        </p:nvSpPr>
        <p:spPr/>
        <p:txBody>
          <a:bodyPr>
            <a:normAutofit fontScale="70000" lnSpcReduction="20000"/>
          </a:bodyPr>
          <a:lstStyle/>
          <a:p>
            <a:pPr>
              <a:buFont typeface="Wingdings" panose="05000000000000000000" pitchFamily="2" charset="2"/>
              <a:buChar char="Ø"/>
            </a:pPr>
            <a:r>
              <a:rPr lang="en-US" dirty="0"/>
              <a:t>My mother always told us that when in Rome, do as the Romans. That is how today we are able to get along with any kind of people.</a:t>
            </a:r>
          </a:p>
          <a:p>
            <a:pPr>
              <a:buFont typeface="Wingdings" panose="05000000000000000000" pitchFamily="2" charset="2"/>
              <a:buChar char="Ø"/>
            </a:pPr>
            <a:r>
              <a:rPr lang="en-US" dirty="0"/>
              <a:t>I have tried when in Rome, do as the Romans but it really does not suit my personality.</a:t>
            </a:r>
          </a:p>
          <a:p>
            <a:pPr>
              <a:buFont typeface="Wingdings" panose="05000000000000000000" pitchFamily="2" charset="2"/>
              <a:buChar char="Ø"/>
            </a:pPr>
            <a:r>
              <a:rPr lang="en-US" dirty="0"/>
              <a:t>You will have to speak with the Asian kids at school because when in Rome, do as the Romans. You are in their land and have to learn to live with it.</a:t>
            </a:r>
          </a:p>
          <a:p>
            <a:pPr>
              <a:buFont typeface="Wingdings" panose="05000000000000000000" pitchFamily="2" charset="2"/>
              <a:buChar char="Ø"/>
            </a:pPr>
            <a:r>
              <a:rPr lang="en-US" dirty="0"/>
              <a:t>Having travelled so many countries, the only advice that this author regularly gives out is that when in Rome, do as the Romans.</a:t>
            </a:r>
          </a:p>
          <a:p>
            <a:pPr>
              <a:buFont typeface="Wingdings" panose="05000000000000000000" pitchFamily="2" charset="2"/>
              <a:buChar char="Ø"/>
            </a:pPr>
            <a:r>
              <a:rPr lang="en-US" dirty="0"/>
              <a:t>I didn't quite understand when in Rome, do as the Romans at first but when I started copying their cultural beliefs they gave me a lot more respect</a:t>
            </a:r>
            <a:r>
              <a:rPr lang="en-US" dirty="0" smtClean="0"/>
              <a:t>.</a:t>
            </a:r>
            <a:endParaRPr lang="en-US" dirty="0"/>
          </a:p>
        </p:txBody>
      </p:sp>
    </p:spTree>
    <p:extLst>
      <p:ext uri="{BB962C8B-B14F-4D97-AF65-F5344CB8AC3E}">
        <p14:creationId xmlns:p14="http://schemas.microsoft.com/office/powerpoint/2010/main" val="16678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BALL ROLLING</a:t>
            </a:r>
            <a:br>
              <a:rPr lang="en-US" dirty="0"/>
            </a:br>
            <a:endParaRPr lang="en-GB" dirty="0"/>
          </a:p>
        </p:txBody>
      </p:sp>
      <p:sp>
        <p:nvSpPr>
          <p:cNvPr id="3" name="Content Placeholder 2"/>
          <p:cNvSpPr>
            <a:spLocks noGrp="1"/>
          </p:cNvSpPr>
          <p:nvPr>
            <p:ph sz="half" idx="1"/>
          </p:nvPr>
        </p:nvSpPr>
        <p:spPr/>
        <p:txBody>
          <a:bodyPr>
            <a:normAutofit fontScale="70000" lnSpcReduction="20000"/>
          </a:bodyPr>
          <a:lstStyle/>
          <a:p>
            <a:r>
              <a:rPr lang="en-US" dirty="0"/>
              <a:t>to start a conversation in a social setting</a:t>
            </a:r>
          </a:p>
          <a:p>
            <a:r>
              <a:rPr lang="en-US" dirty="0"/>
              <a:t>to start something</a:t>
            </a:r>
          </a:p>
          <a:p>
            <a:r>
              <a:rPr lang="en-US" dirty="0"/>
              <a:t>to set something in motion which is then difficult to be stopped</a:t>
            </a:r>
          </a:p>
          <a:p>
            <a:r>
              <a:rPr lang="en-US" dirty="0"/>
              <a:t>maintain the activity level to ensure the continuity of a project</a:t>
            </a:r>
          </a:p>
          <a:p>
            <a:r>
              <a:rPr lang="en-US" dirty="0"/>
              <a:t>keep the enthusiasm in a task, activity or </a:t>
            </a:r>
            <a:r>
              <a:rPr lang="en-US" dirty="0" smtClean="0"/>
              <a:t>relationship</a:t>
            </a:r>
            <a:endParaRPr lang="en-US" dirty="0"/>
          </a:p>
        </p:txBody>
      </p:sp>
      <p:sp>
        <p:nvSpPr>
          <p:cNvPr id="4" name="Content Placeholder 3"/>
          <p:cNvSpPr>
            <a:spLocks noGrp="1"/>
          </p:cNvSpPr>
          <p:nvPr>
            <p:ph sz="half" idx="2"/>
          </p:nvPr>
        </p:nvSpPr>
        <p:spPr/>
        <p:txBody>
          <a:bodyPr>
            <a:normAutofit fontScale="70000" lnSpcReduction="20000"/>
          </a:bodyPr>
          <a:lstStyle/>
          <a:p>
            <a:pPr>
              <a:buFont typeface="Wingdings" panose="05000000000000000000" pitchFamily="2" charset="2"/>
              <a:buChar char="Ø"/>
            </a:pPr>
            <a:r>
              <a:rPr lang="en-US" dirty="0"/>
              <a:t>The ball was rolling when he struck that first conversation with her, she could not refuse his proposal knowing how charming he really was!</a:t>
            </a:r>
          </a:p>
          <a:p>
            <a:pPr>
              <a:buFont typeface="Wingdings" panose="05000000000000000000" pitchFamily="2" charset="2"/>
              <a:buChar char="Ø"/>
            </a:pPr>
            <a:r>
              <a:rPr lang="en-US" dirty="0"/>
              <a:t>The cabinet’s proposal on women’s safety was shot down earlier by the houses of the parliaments but the ball is rolling again after this really unfortunate incident.</a:t>
            </a:r>
          </a:p>
          <a:p>
            <a:pPr>
              <a:buFont typeface="Wingdings" panose="05000000000000000000" pitchFamily="2" charset="2"/>
              <a:buChar char="Ø"/>
            </a:pPr>
            <a:r>
              <a:rPr lang="en-US" dirty="0"/>
              <a:t>The ball was rolling for this movie to be an instant success when the director was able to sign such a huge star to play the lead role.</a:t>
            </a:r>
          </a:p>
          <a:p>
            <a:pPr>
              <a:buFont typeface="Wingdings" panose="05000000000000000000" pitchFamily="2" charset="2"/>
              <a:buChar char="Ø"/>
            </a:pPr>
            <a:r>
              <a:rPr lang="en-US" dirty="0"/>
              <a:t>The supporters of the student leader got the ball rolling by shouting slogans in </a:t>
            </a:r>
            <a:r>
              <a:rPr lang="en-US" dirty="0" err="1"/>
              <a:t>favour</a:t>
            </a:r>
            <a:r>
              <a:rPr lang="en-US" dirty="0"/>
              <a:t> of his candidature</a:t>
            </a:r>
            <a:r>
              <a:rPr lang="en-US" dirty="0" smtClean="0"/>
              <a:t>.</a:t>
            </a:r>
            <a:endParaRPr lang="en-US" dirty="0"/>
          </a:p>
        </p:txBody>
      </p:sp>
    </p:spTree>
    <p:extLst>
      <p:ext uri="{BB962C8B-B14F-4D97-AF65-F5344CB8AC3E}">
        <p14:creationId xmlns:p14="http://schemas.microsoft.com/office/powerpoint/2010/main" val="16561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ONCE IN A BLUE MOON</a:t>
            </a:r>
            <a:br>
              <a:rPr lang="en-US" dirty="0"/>
            </a:br>
            <a:endParaRPr lang="en-GB" dirty="0"/>
          </a:p>
        </p:txBody>
      </p:sp>
      <p:sp>
        <p:nvSpPr>
          <p:cNvPr id="3" name="Content Placeholder 2"/>
          <p:cNvSpPr>
            <a:spLocks noGrp="1"/>
          </p:cNvSpPr>
          <p:nvPr>
            <p:ph sz="half" idx="1"/>
          </p:nvPr>
        </p:nvSpPr>
        <p:spPr/>
        <p:txBody>
          <a:bodyPr>
            <a:normAutofit/>
          </a:bodyPr>
          <a:lstStyle/>
          <a:p>
            <a:r>
              <a:rPr lang="en-US" dirty="0"/>
              <a:t>very rarely</a:t>
            </a:r>
          </a:p>
          <a:p>
            <a:r>
              <a:rPr lang="en-US" dirty="0"/>
              <a:t>once after a long time</a:t>
            </a:r>
          </a:p>
          <a:p>
            <a:r>
              <a:rPr lang="en-US" dirty="0"/>
              <a:t>something that happens very seldom</a:t>
            </a:r>
          </a:p>
          <a:p>
            <a:r>
              <a:rPr lang="en-US" dirty="0"/>
              <a:t>on rare occasions</a:t>
            </a:r>
          </a:p>
          <a:p>
            <a:r>
              <a:rPr lang="en-US" dirty="0"/>
              <a:t>almost never</a:t>
            </a:r>
          </a:p>
          <a:p>
            <a:r>
              <a:rPr lang="en-US" dirty="0"/>
              <a:t>hardly </a:t>
            </a:r>
            <a:r>
              <a:rPr lang="en-US" dirty="0" smtClean="0"/>
              <a:t>ever</a:t>
            </a:r>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Ø"/>
            </a:pPr>
            <a:r>
              <a:rPr lang="en-US" dirty="0"/>
              <a:t>The earthquakes hits once in a blue moon in this part of the earth, we never felt it.</a:t>
            </a:r>
          </a:p>
          <a:p>
            <a:pPr>
              <a:buFont typeface="Wingdings" panose="05000000000000000000" pitchFamily="2" charset="2"/>
              <a:buChar char="Ø"/>
            </a:pPr>
            <a:r>
              <a:rPr lang="en-US" dirty="0"/>
              <a:t>I don't know why she bought that music system - she uses it once in a blue moon.</a:t>
            </a:r>
          </a:p>
          <a:p>
            <a:pPr>
              <a:buFont typeface="Wingdings" panose="05000000000000000000" pitchFamily="2" charset="2"/>
              <a:buChar char="Ø"/>
            </a:pPr>
            <a:r>
              <a:rPr lang="en-US" dirty="0"/>
              <a:t>"I think my grandson doesn't love me anymore, he comes to see me only once in a blue moon</a:t>
            </a:r>
            <a:r>
              <a:rPr lang="en-US" dirty="0" smtClean="0"/>
              <a:t>."</a:t>
            </a:r>
            <a:endParaRPr lang="en-US" dirty="0"/>
          </a:p>
        </p:txBody>
      </p:sp>
    </p:spTree>
    <p:extLst>
      <p:ext uri="{BB962C8B-B14F-4D97-AF65-F5344CB8AC3E}">
        <p14:creationId xmlns:p14="http://schemas.microsoft.com/office/powerpoint/2010/main" val="274057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HAND</a:t>
            </a:r>
            <a:br>
              <a:rPr lang="en-US" dirty="0"/>
            </a:br>
            <a:endParaRPr lang="en-GB" dirty="0"/>
          </a:p>
        </p:txBody>
      </p:sp>
      <p:sp>
        <p:nvSpPr>
          <p:cNvPr id="3" name="Content Placeholder 2"/>
          <p:cNvSpPr>
            <a:spLocks noGrp="1"/>
          </p:cNvSpPr>
          <p:nvPr>
            <p:ph sz="half" idx="1"/>
          </p:nvPr>
        </p:nvSpPr>
        <p:spPr/>
        <p:txBody>
          <a:bodyPr>
            <a:normAutofit fontScale="85000" lnSpcReduction="20000"/>
          </a:bodyPr>
          <a:lstStyle/>
          <a:p>
            <a:r>
              <a:rPr lang="en-US" dirty="0"/>
              <a:t>out of control</a:t>
            </a:r>
          </a:p>
          <a:p>
            <a:r>
              <a:rPr lang="en-US" dirty="0"/>
              <a:t>no longer in control of something or someone</a:t>
            </a:r>
          </a:p>
          <a:p>
            <a:r>
              <a:rPr lang="en-US" dirty="0"/>
              <a:t>difficult to control a situation</a:t>
            </a:r>
          </a:p>
          <a:p>
            <a:r>
              <a:rPr lang="en-US" dirty="0"/>
              <a:t>be chaotic or unmanageable</a:t>
            </a:r>
          </a:p>
          <a:p>
            <a:r>
              <a:rPr lang="en-US" dirty="0"/>
              <a:t>be in an unruly </a:t>
            </a:r>
            <a:r>
              <a:rPr lang="en-US" dirty="0" smtClean="0"/>
              <a:t>state</a:t>
            </a:r>
            <a:endParaRPr lang="en-US" dirty="0"/>
          </a:p>
        </p:txBody>
      </p:sp>
      <p:sp>
        <p:nvSpPr>
          <p:cNvPr id="4" name="Content Placeholder 3"/>
          <p:cNvSpPr>
            <a:spLocks noGrp="1"/>
          </p:cNvSpPr>
          <p:nvPr>
            <p:ph sz="half" idx="2"/>
          </p:nvPr>
        </p:nvSpPr>
        <p:spPr/>
        <p:txBody>
          <a:bodyPr>
            <a:normAutofit fontScale="85000" lnSpcReduction="20000"/>
          </a:bodyPr>
          <a:lstStyle/>
          <a:p>
            <a:pPr>
              <a:buFont typeface="Wingdings" panose="05000000000000000000" pitchFamily="2" charset="2"/>
              <a:buChar char="Ø"/>
            </a:pPr>
            <a:r>
              <a:rPr lang="en-US" dirty="0"/>
              <a:t>When the police arrived, they </a:t>
            </a:r>
            <a:r>
              <a:rPr lang="en-US" dirty="0" err="1"/>
              <a:t>realised</a:t>
            </a:r>
            <a:r>
              <a:rPr lang="en-US" dirty="0"/>
              <a:t> the party was getting out of hand.</a:t>
            </a:r>
          </a:p>
          <a:p>
            <a:pPr>
              <a:buFont typeface="Wingdings" panose="05000000000000000000" pitchFamily="2" charset="2"/>
              <a:buChar char="Ø"/>
            </a:pPr>
            <a:r>
              <a:rPr lang="en-US" dirty="0"/>
              <a:t>Jane and Sarah had a disagreement that suddenly got out of hand and then everyone was shouting.</a:t>
            </a:r>
          </a:p>
          <a:p>
            <a:pPr>
              <a:buFont typeface="Wingdings" panose="05000000000000000000" pitchFamily="2" charset="2"/>
              <a:buChar char="Ø"/>
            </a:pPr>
            <a:r>
              <a:rPr lang="en-US" dirty="0"/>
              <a:t>Their kids need some discipline, they are getting completely out of hand.</a:t>
            </a:r>
          </a:p>
          <a:p>
            <a:pPr>
              <a:buFont typeface="Wingdings" panose="05000000000000000000" pitchFamily="2" charset="2"/>
              <a:buChar char="Ø"/>
            </a:pPr>
            <a:r>
              <a:rPr lang="en-US" dirty="0"/>
              <a:t>Two of the children started fighting in the playground yesterday. It wasn't long before it all got out of hand.</a:t>
            </a:r>
          </a:p>
          <a:p>
            <a:pPr>
              <a:buFont typeface="Wingdings" panose="05000000000000000000" pitchFamily="2" charset="2"/>
              <a:buChar char="Ø"/>
            </a:pPr>
            <a:r>
              <a:rPr lang="en-US" dirty="0"/>
              <a:t>The farmer was trying to get all the sheep into the barn when it all got out of hand and they ended up in the road</a:t>
            </a:r>
            <a:r>
              <a:rPr lang="en-US" dirty="0" smtClean="0"/>
              <a:t>.</a:t>
            </a:r>
            <a:endParaRPr lang="en-US" dirty="0"/>
          </a:p>
        </p:txBody>
      </p:sp>
    </p:spTree>
    <p:extLst>
      <p:ext uri="{BB962C8B-B14F-4D97-AF65-F5344CB8AC3E}">
        <p14:creationId xmlns:p14="http://schemas.microsoft.com/office/powerpoint/2010/main" val="143050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BUSY AS A BEE</a:t>
            </a:r>
            <a:br>
              <a:rPr lang="en-US" dirty="0"/>
            </a:br>
            <a:endParaRPr lang="en-GB" dirty="0"/>
          </a:p>
        </p:txBody>
      </p:sp>
      <p:sp>
        <p:nvSpPr>
          <p:cNvPr id="3" name="Content Placeholder 2"/>
          <p:cNvSpPr>
            <a:spLocks noGrp="1"/>
          </p:cNvSpPr>
          <p:nvPr>
            <p:ph sz="half" idx="1"/>
          </p:nvPr>
        </p:nvSpPr>
        <p:spPr/>
        <p:txBody>
          <a:bodyPr>
            <a:normAutofit lnSpcReduction="10000"/>
          </a:bodyPr>
          <a:lstStyle/>
          <a:p>
            <a:r>
              <a:rPr lang="en-US" dirty="0"/>
              <a:t>very busy</a:t>
            </a:r>
          </a:p>
          <a:p>
            <a:r>
              <a:rPr lang="en-US" dirty="0"/>
              <a:t>hard working</a:t>
            </a:r>
          </a:p>
          <a:p>
            <a:r>
              <a:rPr lang="en-US" dirty="0"/>
              <a:t>totally full of activity and on the go</a:t>
            </a:r>
          </a:p>
          <a:p>
            <a:r>
              <a:rPr lang="en-US" dirty="0"/>
              <a:t>in a purposeful and pleasant </a:t>
            </a:r>
            <a:r>
              <a:rPr lang="en-US" dirty="0" smtClean="0"/>
              <a:t>way	</a:t>
            </a:r>
            <a:endParaRPr lang="en-US"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Ø"/>
            </a:pPr>
            <a:r>
              <a:rPr lang="en-US" dirty="0"/>
              <a:t>I am trying to complete my assignment by the </a:t>
            </a:r>
            <a:r>
              <a:rPr lang="en-US" dirty="0" smtClean="0"/>
              <a:t>weekend, I am </a:t>
            </a:r>
            <a:r>
              <a:rPr lang="en-US" dirty="0"/>
              <a:t>as busy as a bee</a:t>
            </a:r>
            <a:r>
              <a:rPr lang="en-US" dirty="0" smtClean="0"/>
              <a:t>.</a:t>
            </a:r>
            <a:endParaRPr lang="en-US" dirty="0"/>
          </a:p>
          <a:p>
            <a:pPr>
              <a:buFont typeface="Wingdings" panose="05000000000000000000" pitchFamily="2" charset="2"/>
              <a:buChar char="Ø"/>
            </a:pPr>
            <a:r>
              <a:rPr lang="en-US" dirty="0"/>
              <a:t>The children are as busy as bees, trying to complete their costumes before the concert tomorrow night.</a:t>
            </a:r>
          </a:p>
          <a:p>
            <a:pPr>
              <a:buFont typeface="Wingdings" panose="05000000000000000000" pitchFamily="2" charset="2"/>
              <a:buChar char="Ø"/>
            </a:pPr>
            <a:r>
              <a:rPr lang="en-US" dirty="0"/>
              <a:t>You never have time to hang out with your friends anymore. What has you as busy as a bee</a:t>
            </a:r>
            <a:r>
              <a:rPr lang="en-US" dirty="0" smtClean="0"/>
              <a:t>?</a:t>
            </a:r>
            <a:endParaRPr lang="en-US" dirty="0"/>
          </a:p>
        </p:txBody>
      </p:sp>
    </p:spTree>
    <p:extLst>
      <p:ext uri="{BB962C8B-B14F-4D97-AF65-F5344CB8AC3E}">
        <p14:creationId xmlns:p14="http://schemas.microsoft.com/office/powerpoint/2010/main" val="21134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sz="half" idx="1"/>
          </p:nvPr>
        </p:nvSpPr>
        <p:spPr/>
        <p:txBody>
          <a:bodyPr>
            <a:normAutofit/>
          </a:bodyPr>
          <a:lstStyle/>
          <a:p>
            <a:endParaRPr lang="en-US" dirty="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Ø"/>
            </a:pPr>
            <a:endParaRPr lang="en-US" dirty="0"/>
          </a:p>
        </p:txBody>
      </p:sp>
    </p:spTree>
    <p:extLst>
      <p:ext uri="{BB962C8B-B14F-4D97-AF65-F5344CB8AC3E}">
        <p14:creationId xmlns:p14="http://schemas.microsoft.com/office/powerpoint/2010/main" val="315675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NIGHT </a:t>
            </a:r>
            <a:r>
              <a:rPr lang="en-GB" dirty="0" smtClean="0"/>
              <a:t>OWL</a:t>
            </a:r>
            <a:endParaRPr lang="en-GB" dirty="0"/>
          </a:p>
        </p:txBody>
      </p:sp>
      <p:sp>
        <p:nvSpPr>
          <p:cNvPr id="3" name="Content Placeholder 2"/>
          <p:cNvSpPr>
            <a:spLocks noGrp="1"/>
          </p:cNvSpPr>
          <p:nvPr>
            <p:ph sz="half" idx="1"/>
          </p:nvPr>
        </p:nvSpPr>
        <p:spPr/>
        <p:txBody>
          <a:bodyPr>
            <a:normAutofit fontScale="92500" lnSpcReduction="10000"/>
          </a:bodyPr>
          <a:lstStyle/>
          <a:p>
            <a:r>
              <a:rPr lang="en-US" dirty="0"/>
              <a:t>Someone who is vigilant late at night.</a:t>
            </a:r>
          </a:p>
          <a:p>
            <a:r>
              <a:rPr lang="en-US" dirty="0"/>
              <a:t>In the current usage, night own refers to someone who works at night</a:t>
            </a:r>
            <a:r>
              <a:rPr lang="en-US" dirty="0" smtClean="0"/>
              <a:t>.		</a:t>
            </a:r>
            <a:endParaRPr lang="en-US" dirty="0"/>
          </a:p>
        </p:txBody>
      </p:sp>
      <p:sp>
        <p:nvSpPr>
          <p:cNvPr id="4" name="Content Placeholder 3"/>
          <p:cNvSpPr>
            <a:spLocks noGrp="1"/>
          </p:cNvSpPr>
          <p:nvPr>
            <p:ph sz="half" idx="2"/>
          </p:nvPr>
        </p:nvSpPr>
        <p:spPr/>
        <p:txBody>
          <a:bodyPr>
            <a:normAutofit fontScale="92500" lnSpcReduction="10000"/>
          </a:bodyPr>
          <a:lstStyle/>
          <a:p>
            <a:pPr>
              <a:buFont typeface="Wingdings" panose="05000000000000000000" pitchFamily="2" charset="2"/>
              <a:buChar char="Ø"/>
            </a:pPr>
            <a:r>
              <a:rPr lang="en-US" dirty="0"/>
              <a:t>In order to earn their bread so many people now have to turn into night owls. The customer service industry thrives on 24*7 availability of people.</a:t>
            </a:r>
          </a:p>
          <a:p>
            <a:pPr>
              <a:buFont typeface="Wingdings" panose="05000000000000000000" pitchFamily="2" charset="2"/>
              <a:buChar char="Ø"/>
            </a:pPr>
            <a:r>
              <a:rPr lang="en-US" dirty="0"/>
              <a:t>Every time the exams started, I would become a night owl.</a:t>
            </a:r>
          </a:p>
          <a:p>
            <a:pPr>
              <a:buFont typeface="Wingdings" panose="05000000000000000000" pitchFamily="2" charset="2"/>
              <a:buChar char="Ø"/>
            </a:pPr>
            <a:r>
              <a:rPr lang="en-US" dirty="0"/>
              <a:t>You can't just become a night owl and hope to catch up on the years that you have missed your education</a:t>
            </a:r>
            <a:r>
              <a:rPr lang="en-US" dirty="0" smtClean="0"/>
              <a:t>.</a:t>
            </a:r>
            <a:endParaRPr lang="en-US" dirty="0"/>
          </a:p>
        </p:txBody>
      </p:sp>
    </p:spTree>
    <p:extLst>
      <p:ext uri="{BB962C8B-B14F-4D97-AF65-F5344CB8AC3E}">
        <p14:creationId xmlns:p14="http://schemas.microsoft.com/office/powerpoint/2010/main" val="282768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 HAYWIRE</a:t>
            </a:r>
            <a:endParaRPr lang="en-GB" dirty="0"/>
          </a:p>
        </p:txBody>
      </p:sp>
      <p:sp>
        <p:nvSpPr>
          <p:cNvPr id="3" name="Content Placeholder 2"/>
          <p:cNvSpPr>
            <a:spLocks noGrp="1"/>
          </p:cNvSpPr>
          <p:nvPr>
            <p:ph sz="half" idx="1"/>
          </p:nvPr>
        </p:nvSpPr>
        <p:spPr/>
        <p:txBody>
          <a:bodyPr/>
          <a:lstStyle/>
          <a:p>
            <a:r>
              <a:rPr lang="en-US" dirty="0" smtClean="0"/>
              <a:t>To </a:t>
            </a:r>
            <a:r>
              <a:rPr lang="en-US" dirty="0"/>
              <a:t>start malfunctioning or having problems</a:t>
            </a:r>
            <a:r>
              <a:rPr lang="en-US" dirty="0" smtClean="0"/>
              <a:t>.</a:t>
            </a:r>
          </a:p>
          <a:p>
            <a:r>
              <a:rPr lang="en-US" dirty="0"/>
              <a:t>To become irrational or crazy.</a:t>
            </a:r>
            <a:endParaRPr lang="en-GB"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a:t>Well, the coffee pot has gone haywire yet again. Maybe it's time to get a new one</a:t>
            </a:r>
            <a:r>
              <a:rPr lang="en-US" dirty="0" smtClean="0"/>
              <a:t>.</a:t>
            </a:r>
          </a:p>
          <a:p>
            <a:pPr>
              <a:buFont typeface="Wingdings" panose="05000000000000000000" pitchFamily="2" charset="2"/>
              <a:buChar char="Ø"/>
            </a:pPr>
            <a:r>
              <a:rPr lang="en-US" dirty="0"/>
              <a:t>I'll end up going haywire if I have to work in this cubicle for one more day!</a:t>
            </a:r>
            <a:endParaRPr lang="en-GB" dirty="0"/>
          </a:p>
        </p:txBody>
      </p:sp>
    </p:spTree>
    <p:extLst>
      <p:ext uri="{BB962C8B-B14F-4D97-AF65-F5344CB8AC3E}">
        <p14:creationId xmlns:p14="http://schemas.microsoft.com/office/powerpoint/2010/main" val="131225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 TIGHT SHIP</a:t>
            </a:r>
            <a:br>
              <a:rPr lang="en-US" dirty="0"/>
            </a:br>
            <a:endParaRPr lang="en-GB" dirty="0"/>
          </a:p>
        </p:txBody>
      </p:sp>
      <p:sp>
        <p:nvSpPr>
          <p:cNvPr id="3" name="Content Placeholder 2"/>
          <p:cNvSpPr>
            <a:spLocks noGrp="1"/>
          </p:cNvSpPr>
          <p:nvPr>
            <p:ph sz="half" idx="1"/>
          </p:nvPr>
        </p:nvSpPr>
        <p:spPr/>
        <p:txBody>
          <a:bodyPr>
            <a:normAutofit fontScale="92500"/>
          </a:bodyPr>
          <a:lstStyle/>
          <a:p>
            <a:r>
              <a:rPr lang="en-US" dirty="0"/>
              <a:t>to be strict about something</a:t>
            </a:r>
          </a:p>
          <a:p>
            <a:r>
              <a:rPr lang="en-US" dirty="0"/>
              <a:t>to have rules in order to do something</a:t>
            </a:r>
          </a:p>
          <a:p>
            <a:r>
              <a:rPr lang="en-US" dirty="0"/>
              <a:t>to not let things go haywire in a particular situation</a:t>
            </a:r>
          </a:p>
          <a:p>
            <a:r>
              <a:rPr lang="en-US" dirty="0"/>
              <a:t>to control something or </a:t>
            </a:r>
            <a:r>
              <a:rPr lang="en-US" dirty="0" smtClean="0"/>
              <a:t>someone</a:t>
            </a:r>
            <a:endParaRPr lang="en-US" dirty="0"/>
          </a:p>
        </p:txBody>
      </p:sp>
      <p:sp>
        <p:nvSpPr>
          <p:cNvPr id="4" name="Content Placeholder 3"/>
          <p:cNvSpPr>
            <a:spLocks noGrp="1"/>
          </p:cNvSpPr>
          <p:nvPr>
            <p:ph sz="half" idx="2"/>
          </p:nvPr>
        </p:nvSpPr>
        <p:spPr/>
        <p:txBody>
          <a:bodyPr>
            <a:normAutofit fontScale="92500"/>
          </a:bodyPr>
          <a:lstStyle/>
          <a:p>
            <a:pPr>
              <a:buFont typeface="Wingdings" panose="05000000000000000000" pitchFamily="2" charset="2"/>
              <a:buChar char="Ø"/>
            </a:pPr>
            <a:r>
              <a:rPr lang="en-US" dirty="0"/>
              <a:t>Jane sure ran a tight ship around here. The department has devolved into chaos without her leadership.</a:t>
            </a:r>
          </a:p>
          <a:p>
            <a:pPr>
              <a:buFont typeface="Wingdings" panose="05000000000000000000" pitchFamily="2" charset="2"/>
              <a:buChar char="Ø"/>
            </a:pPr>
            <a:r>
              <a:rPr lang="en-US" dirty="0"/>
              <a:t>Martha runs a tight ship at home. With 4 kids to take care of at home, she cannot have it any other way.</a:t>
            </a:r>
          </a:p>
          <a:p>
            <a:pPr>
              <a:buFont typeface="Wingdings" panose="05000000000000000000" pitchFamily="2" charset="2"/>
              <a:buChar char="Ø"/>
            </a:pPr>
            <a:r>
              <a:rPr lang="en-US" dirty="0"/>
              <a:t>I am trying to run a tight ship at work but my team mates have not taken me seriously yet</a:t>
            </a:r>
            <a:r>
              <a:rPr lang="en-US" dirty="0" smtClean="0"/>
              <a:t>.</a:t>
            </a:r>
            <a:endParaRPr lang="en-US" dirty="0"/>
          </a:p>
        </p:txBody>
      </p:sp>
    </p:spTree>
    <p:extLst>
      <p:ext uri="{BB962C8B-B14F-4D97-AF65-F5344CB8AC3E}">
        <p14:creationId xmlns:p14="http://schemas.microsoft.com/office/powerpoint/2010/main" val="25904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cap="all" dirty="0"/>
              <a:t>TASTE OF OWN MEDICINE</a:t>
            </a:r>
            <a:br>
              <a:rPr lang="en-US" cap="all" dirty="0"/>
            </a:br>
            <a:endParaRPr lang="en-GB" dirty="0"/>
          </a:p>
        </p:txBody>
      </p:sp>
      <p:sp>
        <p:nvSpPr>
          <p:cNvPr id="3" name="Content Placeholder 2"/>
          <p:cNvSpPr>
            <a:spLocks noGrp="1"/>
          </p:cNvSpPr>
          <p:nvPr>
            <p:ph sz="half" idx="1"/>
          </p:nvPr>
        </p:nvSpPr>
        <p:spPr/>
        <p:txBody>
          <a:bodyPr>
            <a:normAutofit fontScale="92500"/>
          </a:bodyPr>
          <a:lstStyle/>
          <a:p>
            <a:r>
              <a:rPr lang="en-US" dirty="0"/>
              <a:t>when someone gets the same bad treatment that he has been giving others</a:t>
            </a:r>
          </a:p>
          <a:p>
            <a:r>
              <a:rPr lang="en-US" dirty="0"/>
              <a:t>a sample of the unpleasantness that someone has been giving others</a:t>
            </a:r>
          </a:p>
          <a:p>
            <a:r>
              <a:rPr lang="en-US" dirty="0"/>
              <a:t>do the same bad thing to a person who has done it to you</a:t>
            </a:r>
          </a:p>
          <a:p>
            <a:r>
              <a:rPr lang="en-US" dirty="0"/>
              <a:t>when someone is mistreated the same way </a:t>
            </a:r>
            <a:r>
              <a:rPr lang="en-US" dirty="0" smtClean="0"/>
              <a:t>they have </a:t>
            </a:r>
            <a:r>
              <a:rPr lang="en-US" dirty="0"/>
              <a:t>mistreated </a:t>
            </a:r>
            <a:r>
              <a:rPr lang="en-US" dirty="0" smtClean="0"/>
              <a:t>others</a:t>
            </a:r>
            <a:endParaRPr lang="en-US" dirty="0"/>
          </a:p>
        </p:txBody>
      </p:sp>
      <p:sp>
        <p:nvSpPr>
          <p:cNvPr id="4" name="Content Placeholder 3"/>
          <p:cNvSpPr>
            <a:spLocks noGrp="1"/>
          </p:cNvSpPr>
          <p:nvPr>
            <p:ph sz="half" idx="2"/>
          </p:nvPr>
        </p:nvSpPr>
        <p:spPr/>
        <p:txBody>
          <a:bodyPr>
            <a:normAutofit fontScale="92500"/>
          </a:bodyPr>
          <a:lstStyle/>
          <a:p>
            <a:pPr>
              <a:buFont typeface="Wingdings" panose="05000000000000000000" pitchFamily="2" charset="2"/>
              <a:buChar char="Ø"/>
            </a:pPr>
            <a:r>
              <a:rPr lang="en-US" dirty="0"/>
              <a:t>I'm tired of him always finding faults with me. I'm going to give him a taste of his own medicine.</a:t>
            </a:r>
          </a:p>
          <a:p>
            <a:pPr>
              <a:buFont typeface="Wingdings" panose="05000000000000000000" pitchFamily="2" charset="2"/>
              <a:buChar char="Ø"/>
            </a:pPr>
            <a:r>
              <a:rPr lang="en-US" dirty="0"/>
              <a:t>Its not for nothing that people are calling you names; you're getting a taste of your own medicine.</a:t>
            </a:r>
          </a:p>
          <a:p>
            <a:pPr>
              <a:buFont typeface="Wingdings" panose="05000000000000000000" pitchFamily="2" charset="2"/>
              <a:buChar char="Ø"/>
            </a:pPr>
            <a:r>
              <a:rPr lang="en-US" dirty="0"/>
              <a:t>Don't be rude to others. You won't like it when you get a taste of your own medicine</a:t>
            </a:r>
            <a:r>
              <a:rPr lang="en-US" dirty="0" smtClean="0"/>
              <a:t>.</a:t>
            </a:r>
            <a:endParaRPr lang="en-US" dirty="0"/>
          </a:p>
        </p:txBody>
      </p:sp>
    </p:spTree>
    <p:extLst>
      <p:ext uri="{BB962C8B-B14F-4D97-AF65-F5344CB8AC3E}">
        <p14:creationId xmlns:p14="http://schemas.microsoft.com/office/powerpoint/2010/main" val="327841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 THE MOON</a:t>
            </a:r>
            <a:br>
              <a:rPr lang="en-US" dirty="0"/>
            </a:br>
            <a:endParaRPr lang="en-GB" dirty="0"/>
          </a:p>
        </p:txBody>
      </p:sp>
      <p:sp>
        <p:nvSpPr>
          <p:cNvPr id="3" name="Content Placeholder 2"/>
          <p:cNvSpPr>
            <a:spLocks noGrp="1"/>
          </p:cNvSpPr>
          <p:nvPr>
            <p:ph sz="half" idx="1"/>
          </p:nvPr>
        </p:nvSpPr>
        <p:spPr/>
        <p:txBody>
          <a:bodyPr>
            <a:normAutofit lnSpcReduction="10000"/>
          </a:bodyPr>
          <a:lstStyle/>
          <a:p>
            <a:r>
              <a:rPr lang="en-US" dirty="0"/>
              <a:t>extremely pleased or happy</a:t>
            </a:r>
          </a:p>
          <a:p>
            <a:r>
              <a:rPr lang="en-US" dirty="0"/>
              <a:t>delighted</a:t>
            </a:r>
          </a:p>
          <a:p>
            <a:r>
              <a:rPr lang="en-US" dirty="0"/>
              <a:t>in a state of great </a:t>
            </a:r>
            <a:r>
              <a:rPr lang="en-US" dirty="0" smtClean="0"/>
              <a:t>happiness</a:t>
            </a:r>
            <a:endParaRPr lang="en-US"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Ø"/>
            </a:pPr>
            <a:r>
              <a:rPr lang="en-US" dirty="0"/>
              <a:t>Judy was over the moon when Tim proposed to her.</a:t>
            </a:r>
          </a:p>
          <a:p>
            <a:pPr>
              <a:buFont typeface="Wingdings" panose="05000000000000000000" pitchFamily="2" charset="2"/>
              <a:buChar char="Ø"/>
            </a:pPr>
            <a:r>
              <a:rPr lang="en-US" dirty="0"/>
              <a:t>He was over the moon when he got a job with his dream company.</a:t>
            </a:r>
          </a:p>
          <a:p>
            <a:pPr>
              <a:buFont typeface="Wingdings" panose="05000000000000000000" pitchFamily="2" charset="2"/>
              <a:buChar char="Ø"/>
            </a:pPr>
            <a:r>
              <a:rPr lang="en-US" dirty="0"/>
              <a:t>My daughter was over the moon when she got her new bicycle.</a:t>
            </a:r>
          </a:p>
          <a:p>
            <a:pPr>
              <a:buFont typeface="Wingdings" panose="05000000000000000000" pitchFamily="2" charset="2"/>
              <a:buChar char="Ø"/>
            </a:pPr>
            <a:r>
              <a:rPr lang="en-US" dirty="0"/>
              <a:t>The players were over the moon after overcoming a tough opponent to win the championship</a:t>
            </a:r>
            <a:r>
              <a:rPr lang="en-US" dirty="0" smtClean="0"/>
              <a:t>.</a:t>
            </a:r>
            <a:endParaRPr lang="en-US" dirty="0"/>
          </a:p>
        </p:txBody>
      </p:sp>
    </p:spTree>
    <p:extLst>
      <p:ext uri="{BB962C8B-B14F-4D97-AF65-F5344CB8AC3E}">
        <p14:creationId xmlns:p14="http://schemas.microsoft.com/office/powerpoint/2010/main" val="32602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PENNY SAVED IS A PENNY EARNED</a:t>
            </a:r>
            <a:br>
              <a:rPr lang="en-US" dirty="0"/>
            </a:br>
            <a:endParaRPr lang="en-GB" dirty="0"/>
          </a:p>
        </p:txBody>
      </p:sp>
      <p:sp>
        <p:nvSpPr>
          <p:cNvPr id="3" name="Content Placeholder 2"/>
          <p:cNvSpPr>
            <a:spLocks noGrp="1"/>
          </p:cNvSpPr>
          <p:nvPr>
            <p:ph sz="half" idx="1"/>
          </p:nvPr>
        </p:nvSpPr>
        <p:spPr/>
        <p:txBody>
          <a:bodyPr>
            <a:normAutofit fontScale="92500" lnSpcReduction="20000"/>
          </a:bodyPr>
          <a:lstStyle/>
          <a:p>
            <a:r>
              <a:rPr lang="en-US" dirty="0"/>
              <a:t>This phrase advises people to be cautious of their money and have savings.</a:t>
            </a:r>
          </a:p>
          <a:p>
            <a:r>
              <a:rPr lang="en-US" dirty="0"/>
              <a:t>It ascertains that when money is saved, it is as good as money that is earned</a:t>
            </a:r>
            <a:r>
              <a:rPr lang="en-US" dirty="0" smtClean="0"/>
              <a:t>.</a:t>
            </a:r>
            <a:endParaRPr lang="en-US"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Ø"/>
            </a:pPr>
            <a:r>
              <a:rPr lang="en-US" dirty="0"/>
              <a:t>Now that he has financial difficulties he will realize that a penny saved is as good as a penny earned.</a:t>
            </a:r>
          </a:p>
          <a:p>
            <a:pPr>
              <a:buFont typeface="Wingdings" panose="05000000000000000000" pitchFamily="2" charset="2"/>
              <a:buChar char="Ø"/>
            </a:pPr>
            <a:r>
              <a:rPr lang="en-US" dirty="0"/>
              <a:t>Being a financial consultant she always advises people to save money. She says to her clients quite often that a penny saved is a penny earned.</a:t>
            </a:r>
          </a:p>
          <a:p>
            <a:pPr>
              <a:buFont typeface="Wingdings" panose="05000000000000000000" pitchFamily="2" charset="2"/>
              <a:buChar char="Ø"/>
            </a:pPr>
            <a:r>
              <a:rPr lang="en-US" dirty="0"/>
              <a:t>At least 25% of your monthly income should be put aside as savings because a penny saved is a penny earned</a:t>
            </a:r>
            <a:r>
              <a:rPr lang="en-US" dirty="0" smtClean="0"/>
              <a:t>.</a:t>
            </a:r>
            <a:endParaRPr lang="en-US" dirty="0"/>
          </a:p>
        </p:txBody>
      </p:sp>
    </p:spTree>
    <p:extLst>
      <p:ext uri="{BB962C8B-B14F-4D97-AF65-F5344CB8AC3E}">
        <p14:creationId xmlns:p14="http://schemas.microsoft.com/office/powerpoint/2010/main" val="198499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905</TotalTime>
  <Words>3079</Words>
  <Application>Microsoft Office PowerPoint</Application>
  <PresentationFormat>Widescreen</PresentationFormat>
  <Paragraphs>243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Century Schoolbook</vt:lpstr>
      <vt:lpstr>Corbel</vt:lpstr>
      <vt:lpstr>Wingdings</vt:lpstr>
      <vt:lpstr>Feathered</vt:lpstr>
      <vt:lpstr> </vt:lpstr>
      <vt:lpstr>GO BANANAS </vt:lpstr>
      <vt:lpstr>ONCE IN A BLUE MOON </vt:lpstr>
      <vt:lpstr>NIGHT OWL</vt:lpstr>
      <vt:lpstr>GO HAYWIRE</vt:lpstr>
      <vt:lpstr>RUN A TIGHT SHIP </vt:lpstr>
      <vt:lpstr>TASTE OF OWN MEDICINE </vt:lpstr>
      <vt:lpstr>OVER THE MOON </vt:lpstr>
      <vt:lpstr>A PENNY SAVED IS A PENNY EARNED </vt:lpstr>
      <vt:lpstr>BATTEN DOWN THE HATCHES </vt:lpstr>
      <vt:lpstr>BY THE SKIN OF YOUR TEETH </vt:lpstr>
      <vt:lpstr>COST AN ARM AND A LEG </vt:lpstr>
      <vt:lpstr>BITE THE BULLET </vt:lpstr>
      <vt:lpstr>THE BEST OF BOTH WORLDS </vt:lpstr>
      <vt:lpstr>PAINT THE TOWN RED </vt:lpstr>
      <vt:lpstr>TAKE A RAIN CHECK </vt:lpstr>
      <vt:lpstr>SHOOT FROM THE HIP </vt:lpstr>
      <vt:lpstr>FORBIDDEN FRUIT (IS ALWAYS THE SWEETEST) </vt:lpstr>
      <vt:lpstr>START FROM SCRATCH </vt:lpstr>
      <vt:lpstr>OUT OF SIGHT, OUT OF MIND </vt:lpstr>
      <vt:lpstr>BURY THE HATCHET </vt:lpstr>
      <vt:lpstr>SEVENTH HEAVEN </vt:lpstr>
      <vt:lpstr>HANDS ARE TIED </vt:lpstr>
      <vt:lpstr>THIRD WHEEL/FIFTH WHEEL </vt:lpstr>
      <vt:lpstr>CASTLES IN THE AIR </vt:lpstr>
      <vt:lpstr>LOSE TOUCH </vt:lpstr>
      <vt:lpstr>NONE OF YOUR BUSINESS </vt:lpstr>
      <vt:lpstr>WHEN IN ROME (DO AS THE ROMANS) </vt:lpstr>
      <vt:lpstr>THE BALL ROLLING </vt:lpstr>
      <vt:lpstr>OUT OF HAND </vt:lpstr>
      <vt:lpstr>AS BUSY AS A BEE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dc:title>
  <dc:creator>Whale Egg</dc:creator>
  <cp:lastModifiedBy>Whale Egg</cp:lastModifiedBy>
  <cp:revision>31</cp:revision>
  <dcterms:created xsi:type="dcterms:W3CDTF">2020-11-14T14:46:45Z</dcterms:created>
  <dcterms:modified xsi:type="dcterms:W3CDTF">2020-11-30T03:07:04Z</dcterms:modified>
</cp:coreProperties>
</file>