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1" d="100"/>
          <a:sy n="71" d="100"/>
        </p:scale>
        <p:origin x="-4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4097"/>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4099" name="日期占位符 4098"/>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4100" name="幻灯片图像占位符 4099"/>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101" name="文本占位符 4100"/>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页脚占位符 4101"/>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4103" name="灯片编号占位符 4102"/>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122" name="幻灯片图像占位符 5121"/>
          <p:cNvSpPr>
            <a:spLocks noRot="1" noTextEdit="1"/>
          </p:cNvSpPr>
          <p:nvPr>
            <p:ph type="sldImg"/>
          </p:nvPr>
        </p:nvSpPr>
        <p:spPr>
          <a:ln/>
        </p:spPr>
      </p:sp>
      <p:sp>
        <p:nvSpPr>
          <p:cNvPr id="5123" name="文本占位符 512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554" name="幻灯片图像占位符 23553"/>
          <p:cNvSpPr>
            <a:spLocks noRot="1" noTextEdit="1"/>
          </p:cNvSpPr>
          <p:nvPr>
            <p:ph type="sldImg"/>
          </p:nvPr>
        </p:nvSpPr>
        <p:spPr>
          <a:ln/>
        </p:spPr>
      </p:sp>
      <p:sp>
        <p:nvSpPr>
          <p:cNvPr id="23555" name="文本占位符 2355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5602" name="幻灯片图像占位符 25601"/>
          <p:cNvSpPr>
            <a:spLocks noRot="1" noTextEdit="1"/>
          </p:cNvSpPr>
          <p:nvPr>
            <p:ph type="sldImg"/>
          </p:nvPr>
        </p:nvSpPr>
        <p:spPr>
          <a:ln/>
        </p:spPr>
      </p:sp>
      <p:sp>
        <p:nvSpPr>
          <p:cNvPr id="25603" name="文本占位符 2560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650" name="幻灯片图像占位符 27649"/>
          <p:cNvSpPr>
            <a:spLocks noRot="1" noTextEdit="1"/>
          </p:cNvSpPr>
          <p:nvPr>
            <p:ph type="sldImg"/>
          </p:nvPr>
        </p:nvSpPr>
        <p:spPr>
          <a:ln/>
        </p:spPr>
      </p:sp>
      <p:sp>
        <p:nvSpPr>
          <p:cNvPr id="27651" name="文本占位符 2765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9698" name="幻灯片图像占位符 29697"/>
          <p:cNvSpPr>
            <a:spLocks noRot="1" noTextEdit="1"/>
          </p:cNvSpPr>
          <p:nvPr>
            <p:ph type="sldImg"/>
          </p:nvPr>
        </p:nvSpPr>
        <p:spPr>
          <a:ln/>
        </p:spPr>
      </p:sp>
      <p:sp>
        <p:nvSpPr>
          <p:cNvPr id="29699" name="文本占位符 2969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1746" name="幻灯片图像占位符 31745"/>
          <p:cNvSpPr>
            <a:spLocks noRot="1" noTextEdit="1"/>
          </p:cNvSpPr>
          <p:nvPr>
            <p:ph type="sldImg"/>
          </p:nvPr>
        </p:nvSpPr>
        <p:spPr>
          <a:ln/>
        </p:spPr>
      </p:sp>
      <p:sp>
        <p:nvSpPr>
          <p:cNvPr id="31747" name="文本占位符 3174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3794" name="幻灯片图像占位符 33793"/>
          <p:cNvSpPr>
            <a:spLocks noRot="1" noTextEdit="1"/>
          </p:cNvSpPr>
          <p:nvPr>
            <p:ph type="sldImg"/>
          </p:nvPr>
        </p:nvSpPr>
        <p:spPr>
          <a:ln/>
        </p:spPr>
      </p:sp>
      <p:sp>
        <p:nvSpPr>
          <p:cNvPr id="33795" name="文本占位符 3379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842" name="幻灯片图像占位符 35841"/>
          <p:cNvSpPr>
            <a:spLocks noRot="1" noTextEdit="1"/>
          </p:cNvSpPr>
          <p:nvPr>
            <p:ph type="sldImg"/>
          </p:nvPr>
        </p:nvSpPr>
        <p:spPr>
          <a:ln/>
        </p:spPr>
      </p:sp>
      <p:sp>
        <p:nvSpPr>
          <p:cNvPr id="35843" name="文本占位符 3584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7890" name="幻灯片图像占位符 37889"/>
          <p:cNvSpPr>
            <a:spLocks noRot="1" noTextEdit="1"/>
          </p:cNvSpPr>
          <p:nvPr>
            <p:ph type="sldImg"/>
          </p:nvPr>
        </p:nvSpPr>
        <p:spPr>
          <a:ln/>
        </p:spPr>
      </p:sp>
      <p:sp>
        <p:nvSpPr>
          <p:cNvPr id="37891" name="文本占位符 3789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9938" name="幻灯片图像占位符 39937"/>
          <p:cNvSpPr>
            <a:spLocks noRot="1" noTextEdit="1"/>
          </p:cNvSpPr>
          <p:nvPr>
            <p:ph type="sldImg"/>
          </p:nvPr>
        </p:nvSpPr>
        <p:spPr>
          <a:ln/>
        </p:spPr>
      </p:sp>
      <p:sp>
        <p:nvSpPr>
          <p:cNvPr id="39939" name="文本占位符 3993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41986" name="幻灯片图像占位符 41985"/>
          <p:cNvSpPr>
            <a:spLocks noRot="1" noTextEdit="1"/>
          </p:cNvSpPr>
          <p:nvPr>
            <p:ph type="sldImg"/>
          </p:nvPr>
        </p:nvSpPr>
        <p:spPr>
          <a:ln/>
        </p:spPr>
      </p:sp>
      <p:sp>
        <p:nvSpPr>
          <p:cNvPr id="41987" name="文本占位符 4198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70" name="幻灯片图像占位符 7169"/>
          <p:cNvSpPr>
            <a:spLocks noRot="1" noTextEdit="1"/>
          </p:cNvSpPr>
          <p:nvPr>
            <p:ph type="sldImg"/>
          </p:nvPr>
        </p:nvSpPr>
        <p:spPr>
          <a:ln/>
        </p:spPr>
      </p:sp>
      <p:sp>
        <p:nvSpPr>
          <p:cNvPr id="7171" name="文本占位符 717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44034" name="幻灯片图像占位符 44033"/>
          <p:cNvSpPr>
            <a:spLocks noRot="1" noTextEdit="1"/>
          </p:cNvSpPr>
          <p:nvPr>
            <p:ph type="sldImg"/>
          </p:nvPr>
        </p:nvSpPr>
        <p:spPr>
          <a:ln/>
        </p:spPr>
      </p:sp>
      <p:sp>
        <p:nvSpPr>
          <p:cNvPr id="44035" name="文本占位符 4403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46082" name="幻灯片图像占位符 46081"/>
          <p:cNvSpPr>
            <a:spLocks noRot="1" noTextEdit="1"/>
          </p:cNvSpPr>
          <p:nvPr>
            <p:ph type="sldImg"/>
          </p:nvPr>
        </p:nvSpPr>
        <p:spPr>
          <a:ln/>
        </p:spPr>
      </p:sp>
      <p:sp>
        <p:nvSpPr>
          <p:cNvPr id="46083" name="文本占位符 4608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48130" name="幻灯片图像占位符 48129"/>
          <p:cNvSpPr>
            <a:spLocks noRot="1" noTextEdit="1"/>
          </p:cNvSpPr>
          <p:nvPr>
            <p:ph type="sldImg"/>
          </p:nvPr>
        </p:nvSpPr>
        <p:spPr>
          <a:ln/>
        </p:spPr>
      </p:sp>
      <p:sp>
        <p:nvSpPr>
          <p:cNvPr id="48131" name="文本占位符 4813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0178" name="幻灯片图像占位符 50177"/>
          <p:cNvSpPr>
            <a:spLocks noRot="1" noTextEdit="1"/>
          </p:cNvSpPr>
          <p:nvPr>
            <p:ph type="sldImg"/>
          </p:nvPr>
        </p:nvSpPr>
        <p:spPr>
          <a:ln/>
        </p:spPr>
      </p:sp>
      <p:sp>
        <p:nvSpPr>
          <p:cNvPr id="50179" name="文本占位符 5017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2226" name="幻灯片图像占位符 52225"/>
          <p:cNvSpPr>
            <a:spLocks noRot="1" noTextEdit="1"/>
          </p:cNvSpPr>
          <p:nvPr>
            <p:ph type="sldImg"/>
          </p:nvPr>
        </p:nvSpPr>
        <p:spPr>
          <a:ln/>
        </p:spPr>
      </p:sp>
      <p:sp>
        <p:nvSpPr>
          <p:cNvPr id="52227" name="文本占位符 5222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274" name="幻灯片图像占位符 54273"/>
          <p:cNvSpPr>
            <a:spLocks noRot="1" noTextEdit="1"/>
          </p:cNvSpPr>
          <p:nvPr>
            <p:ph type="sldImg"/>
          </p:nvPr>
        </p:nvSpPr>
        <p:spPr>
          <a:ln/>
        </p:spPr>
      </p:sp>
      <p:sp>
        <p:nvSpPr>
          <p:cNvPr id="54275" name="文本占位符 5427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322" name="幻灯片图像占位符 56321"/>
          <p:cNvSpPr>
            <a:spLocks noRot="1" noTextEdit="1"/>
          </p:cNvSpPr>
          <p:nvPr>
            <p:ph type="sldImg"/>
          </p:nvPr>
        </p:nvSpPr>
        <p:spPr>
          <a:ln/>
        </p:spPr>
      </p:sp>
      <p:sp>
        <p:nvSpPr>
          <p:cNvPr id="56323" name="文本占位符 5632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370" name="幻灯片图像占位符 58369"/>
          <p:cNvSpPr>
            <a:spLocks noRot="1" noTextEdit="1"/>
          </p:cNvSpPr>
          <p:nvPr>
            <p:ph type="sldImg"/>
          </p:nvPr>
        </p:nvSpPr>
        <p:spPr>
          <a:ln/>
        </p:spPr>
      </p:sp>
      <p:sp>
        <p:nvSpPr>
          <p:cNvPr id="58371" name="文本占位符 5837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418" name="幻灯片图像占位符 60417"/>
          <p:cNvSpPr>
            <a:spLocks noRot="1" noTextEdit="1"/>
          </p:cNvSpPr>
          <p:nvPr>
            <p:ph type="sldImg"/>
          </p:nvPr>
        </p:nvSpPr>
        <p:spPr>
          <a:ln/>
        </p:spPr>
      </p:sp>
      <p:sp>
        <p:nvSpPr>
          <p:cNvPr id="60419" name="文本占位符 6041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466" name="幻灯片图像占位符 62465"/>
          <p:cNvSpPr>
            <a:spLocks noRot="1" noTextEdit="1"/>
          </p:cNvSpPr>
          <p:nvPr>
            <p:ph type="sldImg"/>
          </p:nvPr>
        </p:nvSpPr>
        <p:spPr>
          <a:ln/>
        </p:spPr>
      </p:sp>
      <p:sp>
        <p:nvSpPr>
          <p:cNvPr id="62467" name="文本占位符 6246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218" name="幻灯片图像占位符 9217"/>
          <p:cNvSpPr>
            <a:spLocks noRot="1" noTextEdit="1"/>
          </p:cNvSpPr>
          <p:nvPr>
            <p:ph type="sldImg"/>
          </p:nvPr>
        </p:nvSpPr>
        <p:spPr>
          <a:ln/>
        </p:spPr>
      </p:sp>
      <p:sp>
        <p:nvSpPr>
          <p:cNvPr id="9219" name="文本占位符 921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4514" name="幻灯片图像占位符 64513"/>
          <p:cNvSpPr>
            <a:spLocks noRot="1" noTextEdit="1"/>
          </p:cNvSpPr>
          <p:nvPr>
            <p:ph type="sldImg"/>
          </p:nvPr>
        </p:nvSpPr>
        <p:spPr>
          <a:ln/>
        </p:spPr>
      </p:sp>
      <p:sp>
        <p:nvSpPr>
          <p:cNvPr id="64515" name="文本占位符 6451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6562" name="幻灯片图像占位符 66561"/>
          <p:cNvSpPr>
            <a:spLocks noRot="1" noTextEdit="1"/>
          </p:cNvSpPr>
          <p:nvPr>
            <p:ph type="sldImg"/>
          </p:nvPr>
        </p:nvSpPr>
        <p:spPr>
          <a:ln/>
        </p:spPr>
      </p:sp>
      <p:sp>
        <p:nvSpPr>
          <p:cNvPr id="66563" name="文本占位符 6656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610" name="幻灯片图像占位符 68609"/>
          <p:cNvSpPr>
            <a:spLocks noRot="1" noTextEdit="1"/>
          </p:cNvSpPr>
          <p:nvPr>
            <p:ph type="sldImg"/>
          </p:nvPr>
        </p:nvSpPr>
        <p:spPr>
          <a:ln/>
        </p:spPr>
      </p:sp>
      <p:sp>
        <p:nvSpPr>
          <p:cNvPr id="68611" name="文本占位符 6861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658" name="幻灯片图像占位符 70657"/>
          <p:cNvSpPr>
            <a:spLocks noRot="1" noTextEdit="1"/>
          </p:cNvSpPr>
          <p:nvPr>
            <p:ph type="sldImg"/>
          </p:nvPr>
        </p:nvSpPr>
        <p:spPr>
          <a:ln/>
        </p:spPr>
      </p:sp>
      <p:sp>
        <p:nvSpPr>
          <p:cNvPr id="70659" name="文本占位符 7065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706" name="幻灯片图像占位符 72705"/>
          <p:cNvSpPr>
            <a:spLocks noRot="1" noTextEdit="1"/>
          </p:cNvSpPr>
          <p:nvPr>
            <p:ph type="sldImg"/>
          </p:nvPr>
        </p:nvSpPr>
        <p:spPr>
          <a:ln/>
        </p:spPr>
      </p:sp>
      <p:sp>
        <p:nvSpPr>
          <p:cNvPr id="72707" name="文本占位符 7270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4754" name="幻灯片图像占位符 74753"/>
          <p:cNvSpPr>
            <a:spLocks noRot="1" noTextEdit="1"/>
          </p:cNvSpPr>
          <p:nvPr>
            <p:ph type="sldImg"/>
          </p:nvPr>
        </p:nvSpPr>
        <p:spPr>
          <a:ln/>
        </p:spPr>
      </p:sp>
      <p:sp>
        <p:nvSpPr>
          <p:cNvPr id="74755" name="文本占位符 7475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802" name="幻灯片图像占位符 76801"/>
          <p:cNvSpPr>
            <a:spLocks noRot="1" noTextEdit="1"/>
          </p:cNvSpPr>
          <p:nvPr>
            <p:ph type="sldImg"/>
          </p:nvPr>
        </p:nvSpPr>
        <p:spPr>
          <a:ln/>
        </p:spPr>
      </p:sp>
      <p:sp>
        <p:nvSpPr>
          <p:cNvPr id="76803" name="文本占位符 7680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850" name="幻灯片图像占位符 78849"/>
          <p:cNvSpPr>
            <a:spLocks noRot="1" noTextEdit="1"/>
          </p:cNvSpPr>
          <p:nvPr>
            <p:ph type="sldImg"/>
          </p:nvPr>
        </p:nvSpPr>
        <p:spPr>
          <a:ln/>
        </p:spPr>
      </p:sp>
      <p:sp>
        <p:nvSpPr>
          <p:cNvPr id="78851" name="文本占位符 7885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898" name="幻灯片图像占位符 80897"/>
          <p:cNvSpPr>
            <a:spLocks noRot="1" noTextEdit="1"/>
          </p:cNvSpPr>
          <p:nvPr>
            <p:ph type="sldImg"/>
          </p:nvPr>
        </p:nvSpPr>
        <p:spPr>
          <a:ln/>
        </p:spPr>
      </p:sp>
      <p:sp>
        <p:nvSpPr>
          <p:cNvPr id="80899" name="文本占位符 8089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2946" name="幻灯片图像占位符 82945"/>
          <p:cNvSpPr>
            <a:spLocks noRot="1" noTextEdit="1"/>
          </p:cNvSpPr>
          <p:nvPr>
            <p:ph type="sldImg"/>
          </p:nvPr>
        </p:nvSpPr>
        <p:spPr>
          <a:ln/>
        </p:spPr>
      </p:sp>
      <p:sp>
        <p:nvSpPr>
          <p:cNvPr id="82947" name="文本占位符 8294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1266" name="幻灯片图像占位符 11265"/>
          <p:cNvSpPr>
            <a:spLocks noRot="1" noTextEdit="1"/>
          </p:cNvSpPr>
          <p:nvPr>
            <p:ph type="sldImg"/>
          </p:nvPr>
        </p:nvSpPr>
        <p:spPr>
          <a:ln/>
        </p:spPr>
      </p:sp>
      <p:sp>
        <p:nvSpPr>
          <p:cNvPr id="11267" name="文本占位符 1126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994" name="幻灯片图像占位符 84993"/>
          <p:cNvSpPr>
            <a:spLocks noRot="1" noTextEdit="1"/>
          </p:cNvSpPr>
          <p:nvPr>
            <p:ph type="sldImg"/>
          </p:nvPr>
        </p:nvSpPr>
        <p:spPr>
          <a:ln/>
        </p:spPr>
      </p:sp>
      <p:sp>
        <p:nvSpPr>
          <p:cNvPr id="84995" name="文本占位符 8499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7042" name="幻灯片图像占位符 87041"/>
          <p:cNvSpPr>
            <a:spLocks noRot="1" noTextEdit="1"/>
          </p:cNvSpPr>
          <p:nvPr>
            <p:ph type="sldImg"/>
          </p:nvPr>
        </p:nvSpPr>
        <p:spPr>
          <a:ln/>
        </p:spPr>
      </p:sp>
      <p:sp>
        <p:nvSpPr>
          <p:cNvPr id="87043" name="文本占位符 8704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9090" name="幻灯片图像占位符 89089"/>
          <p:cNvSpPr>
            <a:spLocks noRot="1" noTextEdit="1"/>
          </p:cNvSpPr>
          <p:nvPr>
            <p:ph type="sldImg"/>
          </p:nvPr>
        </p:nvSpPr>
        <p:spPr>
          <a:ln/>
        </p:spPr>
      </p:sp>
      <p:sp>
        <p:nvSpPr>
          <p:cNvPr id="89091" name="文本占位符 8909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1138" name="幻灯片图像占位符 91137"/>
          <p:cNvSpPr>
            <a:spLocks noRot="1" noTextEdit="1"/>
          </p:cNvSpPr>
          <p:nvPr>
            <p:ph type="sldImg"/>
          </p:nvPr>
        </p:nvSpPr>
        <p:spPr>
          <a:ln/>
        </p:spPr>
      </p:sp>
      <p:sp>
        <p:nvSpPr>
          <p:cNvPr id="91139" name="文本占位符 9113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3186" name="幻灯片图像占位符 93185"/>
          <p:cNvSpPr>
            <a:spLocks noRot="1" noTextEdit="1"/>
          </p:cNvSpPr>
          <p:nvPr>
            <p:ph type="sldImg"/>
          </p:nvPr>
        </p:nvSpPr>
        <p:spPr>
          <a:ln/>
        </p:spPr>
      </p:sp>
      <p:sp>
        <p:nvSpPr>
          <p:cNvPr id="93187" name="文本占位符 9318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5234" name="幻灯片图像占位符 95233"/>
          <p:cNvSpPr>
            <a:spLocks noRot="1" noTextEdit="1"/>
          </p:cNvSpPr>
          <p:nvPr>
            <p:ph type="sldImg"/>
          </p:nvPr>
        </p:nvSpPr>
        <p:spPr>
          <a:ln/>
        </p:spPr>
      </p:sp>
      <p:sp>
        <p:nvSpPr>
          <p:cNvPr id="95235" name="文本占位符 9523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7282" name="幻灯片图像占位符 97281"/>
          <p:cNvSpPr>
            <a:spLocks noRot="1" noTextEdit="1"/>
          </p:cNvSpPr>
          <p:nvPr>
            <p:ph type="sldImg"/>
          </p:nvPr>
        </p:nvSpPr>
        <p:spPr>
          <a:ln/>
        </p:spPr>
      </p:sp>
      <p:sp>
        <p:nvSpPr>
          <p:cNvPr id="97283" name="文本占位符 9728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9330" name="幻灯片图像占位符 99329"/>
          <p:cNvSpPr>
            <a:spLocks noRot="1" noTextEdit="1"/>
          </p:cNvSpPr>
          <p:nvPr>
            <p:ph type="sldImg"/>
          </p:nvPr>
        </p:nvSpPr>
        <p:spPr>
          <a:ln/>
        </p:spPr>
      </p:sp>
      <p:sp>
        <p:nvSpPr>
          <p:cNvPr id="99331" name="文本占位符 9933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01378" name="幻灯片图像占位符 101377"/>
          <p:cNvSpPr>
            <a:spLocks noRot="1" noTextEdit="1"/>
          </p:cNvSpPr>
          <p:nvPr>
            <p:ph type="sldImg"/>
          </p:nvPr>
        </p:nvSpPr>
        <p:spPr>
          <a:ln/>
        </p:spPr>
      </p:sp>
      <p:sp>
        <p:nvSpPr>
          <p:cNvPr id="101379" name="文本占位符 10137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03426" name="幻灯片图像占位符 103425"/>
          <p:cNvSpPr>
            <a:spLocks noRot="1" noTextEdit="1"/>
          </p:cNvSpPr>
          <p:nvPr>
            <p:ph type="sldImg"/>
          </p:nvPr>
        </p:nvSpPr>
        <p:spPr>
          <a:ln/>
        </p:spPr>
      </p:sp>
      <p:sp>
        <p:nvSpPr>
          <p:cNvPr id="103427" name="文本占位符 10342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3314" name="幻灯片图像占位符 13313"/>
          <p:cNvSpPr>
            <a:spLocks noRot="1" noTextEdit="1"/>
          </p:cNvSpPr>
          <p:nvPr>
            <p:ph type="sldImg"/>
          </p:nvPr>
        </p:nvSpPr>
        <p:spPr>
          <a:ln/>
        </p:spPr>
      </p:sp>
      <p:sp>
        <p:nvSpPr>
          <p:cNvPr id="13315" name="文本占位符 1331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05474" name="幻灯片图像占位符 105473"/>
          <p:cNvSpPr>
            <a:spLocks noRot="1" noTextEdit="1"/>
          </p:cNvSpPr>
          <p:nvPr>
            <p:ph type="sldImg"/>
          </p:nvPr>
        </p:nvSpPr>
        <p:spPr>
          <a:ln/>
        </p:spPr>
      </p:sp>
      <p:sp>
        <p:nvSpPr>
          <p:cNvPr id="105475" name="文本占位符 105474"/>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5362" name="幻灯片图像占位符 15361"/>
          <p:cNvSpPr>
            <a:spLocks noRot="1" noTextEdit="1"/>
          </p:cNvSpPr>
          <p:nvPr>
            <p:ph type="sldImg"/>
          </p:nvPr>
        </p:nvSpPr>
        <p:spPr>
          <a:ln/>
        </p:spPr>
      </p:sp>
      <p:sp>
        <p:nvSpPr>
          <p:cNvPr id="15363" name="文本占位符 15362"/>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7410" name="幻灯片图像占位符 17409"/>
          <p:cNvSpPr>
            <a:spLocks noRot="1" noTextEdit="1"/>
          </p:cNvSpPr>
          <p:nvPr>
            <p:ph type="sldImg"/>
          </p:nvPr>
        </p:nvSpPr>
        <p:spPr>
          <a:ln/>
        </p:spPr>
      </p:sp>
      <p:sp>
        <p:nvSpPr>
          <p:cNvPr id="17411" name="文本占位符 17410"/>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9458" name="幻灯片图像占位符 19457"/>
          <p:cNvSpPr>
            <a:spLocks noRot="1" noTextEdit="1"/>
          </p:cNvSpPr>
          <p:nvPr>
            <p:ph type="sldImg"/>
          </p:nvPr>
        </p:nvSpPr>
        <p:spPr>
          <a:ln/>
        </p:spPr>
      </p:sp>
      <p:sp>
        <p:nvSpPr>
          <p:cNvPr id="19459" name="文本占位符 19458"/>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a:ln/>
        </p:spPr>
      </p:sp>
      <p:sp>
        <p:nvSpPr>
          <p:cNvPr id="21507" name="文本占位符 21506"/>
          <p:cNvSpPr>
            <a:spLocks noGrp="1"/>
          </p:cNvSpPr>
          <p:nvPr>
            <p:ph type="body" idx="1"/>
          </p:nvPr>
        </p:nvSpPr>
        <p:spPr>
          <a:xfrm>
            <a:off x="1143000" y="4343400"/>
            <a:ext cx="4572000" cy="4114800"/>
          </a:xfrm>
          <a:ln/>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image" Target="../media/image1.GIF"/><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23.xml"/><Relationship Id="rId7" Type="http://schemas.openxmlformats.org/officeDocument/2006/relationships/slide" Target="slide20.xml"/><Relationship Id="rId6" Type="http://schemas.openxmlformats.org/officeDocument/2006/relationships/slide" Target="slide3.xml"/><Relationship Id="rId5" Type="http://schemas.openxmlformats.org/officeDocument/2006/relationships/slide" Target="slide1.xml"/><Relationship Id="rId4" Type="http://schemas.openxmlformats.org/officeDocument/2006/relationships/image" Target="../media/image1.GIF"/><Relationship Id="rId3" Type="http://schemas.openxmlformats.org/officeDocument/2006/relationships/image" Target="../media/image2.jpeg"/><Relationship Id="rId2" Type="http://schemas.openxmlformats.org/officeDocument/2006/relationships/image" Target="../media/image4.jpeg"/><Relationship Id="rId10" Type="http://schemas.openxmlformats.org/officeDocument/2006/relationships/notesSlide" Target="../notesSlides/notesSlide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074" name="文本框 3073"/>
          <p:cNvSpPr txBox="1"/>
          <p:nvPr/>
        </p:nvSpPr>
        <p:spPr>
          <a:xfrm>
            <a:off x="2895600" y="685800"/>
            <a:ext cx="3581400" cy="579438"/>
          </a:xfrm>
          <a:prstGeom prst="rect">
            <a:avLst/>
          </a:prstGeom>
          <a:noFill/>
          <a:ln w="9525">
            <a:noFill/>
          </a:ln>
        </p:spPr>
        <p:txBody>
          <a:bodyPr>
            <a:spAutoFit/>
          </a:bodyPr>
          <a:p>
            <a:pPr algn="ctr" eaLnBrk="0" hangingPunct="0"/>
            <a:r>
              <a:rPr lang="zh-CN" altLang="en-US" sz="3200" b="1" dirty="0">
                <a:solidFill>
                  <a:srgbClr val="9900CC"/>
                </a:solidFill>
                <a:effectLst>
                  <a:outerShdw blurRad="38100" dist="38100" dir="2700000">
                    <a:srgbClr val="000000"/>
                  </a:outerShdw>
                </a:effectLst>
                <a:latin typeface="Times New Roman" panose="02020603050405020304" pitchFamily="18" charset="0"/>
              </a:rPr>
              <a:t>第</a:t>
            </a:r>
            <a:r>
              <a:rPr lang="en-US" altLang="zh-CN" sz="3200" b="1" dirty="0">
                <a:solidFill>
                  <a:srgbClr val="9900CC"/>
                </a:solidFill>
                <a:effectLst>
                  <a:outerShdw blurRad="38100" dist="38100" dir="2700000">
                    <a:srgbClr val="000000"/>
                  </a:outerShdw>
                </a:effectLst>
                <a:latin typeface="Times New Roman" panose="02020603050405020304" pitchFamily="18" charset="0"/>
              </a:rPr>
              <a:t>1</a:t>
            </a:r>
            <a:r>
              <a:rPr lang="zh-CN" altLang="en-US" sz="3200" b="1" dirty="0">
                <a:solidFill>
                  <a:srgbClr val="9900CC"/>
                </a:solidFill>
                <a:effectLst>
                  <a:outerShdw blurRad="38100" dist="38100" dir="2700000">
                    <a:srgbClr val="000000"/>
                  </a:outerShdw>
                </a:effectLst>
                <a:latin typeface="Times New Roman" panose="02020603050405020304" pitchFamily="18" charset="0"/>
              </a:rPr>
              <a:t>章 </a:t>
            </a:r>
            <a:r>
              <a:rPr lang="en-US" altLang="zh-CN" sz="3200" b="1" dirty="0">
                <a:solidFill>
                  <a:srgbClr val="9900CC"/>
                </a:solidFill>
                <a:effectLst>
                  <a:outerShdw blurRad="38100" dist="38100" dir="2700000">
                    <a:srgbClr val="000000"/>
                  </a:outerShdw>
                </a:effectLst>
                <a:latin typeface="Times New Roman" panose="02020603050405020304" pitchFamily="18" charset="0"/>
              </a:rPr>
              <a:t>DSP</a:t>
            </a:r>
            <a:r>
              <a:rPr lang="zh-CN" altLang="en-US" sz="3200" b="1" dirty="0">
                <a:solidFill>
                  <a:srgbClr val="9900CC"/>
                </a:solidFill>
                <a:effectLst>
                  <a:outerShdw blurRad="38100" dist="38100" dir="2700000">
                    <a:srgbClr val="000000"/>
                  </a:outerShdw>
                </a:effectLst>
                <a:latin typeface="Times New Roman" panose="02020603050405020304" pitchFamily="18" charset="0"/>
              </a:rPr>
              <a:t>绪论</a:t>
            </a:r>
            <a:endParaRPr lang="zh-CN" altLang="en-US" sz="3200" b="1" dirty="0">
              <a:solidFill>
                <a:srgbClr val="9900CC"/>
              </a:solidFill>
              <a:effectLst>
                <a:outerShdw blurRad="38100" dist="38100" dir="2700000">
                  <a:srgbClr val="000000"/>
                </a:outerShdw>
              </a:effectLst>
              <a:latin typeface="Times New Roman" panose="02020603050405020304" pitchFamily="18" charset="0"/>
            </a:endParaRPr>
          </a:p>
        </p:txBody>
      </p:sp>
      <p:pic>
        <p:nvPicPr>
          <p:cNvPr id="3075" name="图片 3074" descr="GIF-396"/>
          <p:cNvPicPr>
            <a:picLocks noChangeAspect="1"/>
          </p:cNvPicPr>
          <p:nvPr/>
        </p:nvPicPr>
        <p:blipFill>
          <a:blip r:embed="rId1"/>
          <a:stretch>
            <a:fillRect/>
          </a:stretch>
        </p:blipFill>
        <p:spPr>
          <a:xfrm>
            <a:off x="1600200" y="1371600"/>
            <a:ext cx="6400800" cy="141288"/>
          </a:xfrm>
          <a:prstGeom prst="rect">
            <a:avLst/>
          </a:prstGeom>
          <a:noFill/>
          <a:ln w="9525">
            <a:noFill/>
          </a:ln>
        </p:spPr>
      </p:pic>
      <p:pic>
        <p:nvPicPr>
          <p:cNvPr id="3076" name="图片 3075" descr="CorpPresSideFinal"/>
          <p:cNvPicPr>
            <a:picLocks noChangeAspect="1"/>
          </p:cNvPicPr>
          <p:nvPr/>
        </p:nvPicPr>
        <p:blipFill>
          <a:blip r:embed="rId2"/>
          <a:stretch>
            <a:fillRect/>
          </a:stretch>
        </p:blipFill>
        <p:spPr>
          <a:xfrm>
            <a:off x="0" y="0"/>
            <a:ext cx="1577975" cy="6858000"/>
          </a:xfrm>
          <a:prstGeom prst="rect">
            <a:avLst/>
          </a:prstGeom>
          <a:noFill/>
          <a:ln w="9525">
            <a:noFill/>
          </a:ln>
        </p:spPr>
      </p:pic>
      <p:sp>
        <p:nvSpPr>
          <p:cNvPr id="3077" name="矩形 3076"/>
          <p:cNvSpPr/>
          <p:nvPr/>
        </p:nvSpPr>
        <p:spPr>
          <a:xfrm>
            <a:off x="1600200" y="1600200"/>
            <a:ext cx="7162800" cy="4800600"/>
          </a:xfrm>
          <a:prstGeom prst="rect">
            <a:avLst/>
          </a:prstGeom>
          <a:noFill/>
          <a:ln w="9525">
            <a:noFill/>
          </a:ln>
          <a:effectLst>
            <a:outerShdw dist="35921" dir="2699999" algn="ctr" rotWithShape="0">
              <a:srgbClr val="FFFFFF"/>
            </a:outerShdw>
          </a:effectLst>
        </p:spPr>
        <p:txBody>
          <a:bodyPr/>
          <a:p>
            <a:pPr>
              <a:spcBef>
                <a:spcPct val="20000"/>
              </a:spcBef>
              <a:buClr>
                <a:schemeClr val="folHlink"/>
              </a:buClr>
              <a:buSzPct val="75000"/>
              <a:buFont typeface="Monotype Sorts" pitchFamily="2" charset="2"/>
            </a:pPr>
            <a:r>
              <a:rPr lang="zh-CN" altLang="en-US" sz="3200" b="1" dirty="0">
                <a:solidFill>
                  <a:srgbClr val="000000"/>
                </a:solidFill>
                <a:effectLst>
                  <a:outerShdw blurRad="38100" dist="38100" dir="2700000">
                    <a:srgbClr val="FFFFFF"/>
                  </a:outerShdw>
                </a:effectLst>
                <a:latin typeface="Times New Roman" panose="02020603050405020304" pitchFamily="18" charset="0"/>
              </a:rPr>
              <a:t>内容提要</a:t>
            </a:r>
            <a:r>
              <a:rPr lang="zh-CN" altLang="en-US" sz="3200" dirty="0">
                <a:effectLst>
                  <a:outerShdw blurRad="38100" dist="38100" dir="2700000">
                    <a:srgbClr val="FFFFFF"/>
                  </a:outerShdw>
                </a:effectLst>
                <a:latin typeface="Tahoma" panose="020B0604030504040204" pitchFamily="34" charset="0"/>
              </a:rPr>
              <a:t> </a:t>
            </a:r>
            <a:endParaRPr lang="zh-CN" altLang="en-US" sz="3200" dirty="0">
              <a:effectLst>
                <a:outerShdw blurRad="38100" dist="38100" dir="2700000">
                  <a:srgbClr val="FFFFFF"/>
                </a:outerShdw>
              </a:effectLst>
              <a:latin typeface="Tahoma" panose="020B0604030504040204" pitchFamily="34" charset="0"/>
            </a:endParaRPr>
          </a:p>
          <a:p>
            <a:pPr>
              <a:spcBef>
                <a:spcPct val="20000"/>
              </a:spcBef>
              <a:buClr>
                <a:schemeClr val="folHlink"/>
              </a:buClr>
              <a:buSzPct val="75000"/>
              <a:buFont typeface="Monotype Sorts" pitchFamily="2" charset="2"/>
            </a:pPr>
            <a:r>
              <a:rPr lang="zh-CN" altLang="en-US" sz="2400" dirty="0">
                <a:effectLst>
                  <a:outerShdw blurRad="38100" dist="38100" dir="2700000">
                    <a:srgbClr val="FFFFFF"/>
                  </a:outerShdw>
                </a:effectLst>
                <a:latin typeface="Tahoma" panose="020B0604030504040204" pitchFamily="34" charset="0"/>
              </a:rPr>
              <a:t>      </a:t>
            </a:r>
            <a:r>
              <a:rPr lang="zh-CN" altLang="en-US" sz="2400" b="1" dirty="0">
                <a:solidFill>
                  <a:srgbClr val="FF0000"/>
                </a:solidFill>
                <a:effectLst>
                  <a:outerShdw blurRad="38100" dist="38100" dir="2700000">
                    <a:srgbClr val="000000"/>
                  </a:outerShdw>
                </a:effectLst>
                <a:latin typeface="Times New Roman" panose="02020603050405020304" pitchFamily="18" charset="0"/>
              </a:rPr>
              <a:t>进入</a:t>
            </a:r>
            <a:r>
              <a:rPr lang="en-US" altLang="zh-CN" sz="2400" b="1">
                <a:solidFill>
                  <a:srgbClr val="FF0000"/>
                </a:solidFill>
                <a:effectLst>
                  <a:outerShdw blurRad="38100" dist="38100" dir="2700000">
                    <a:srgbClr val="000000"/>
                  </a:outerShdw>
                </a:effectLst>
                <a:latin typeface="Times New Roman" panose="02020603050405020304" pitchFamily="18" charset="0"/>
              </a:rPr>
              <a:t>21</a:t>
            </a:r>
            <a:r>
              <a:rPr lang="zh-CN" altLang="en-US" sz="2400" b="1" dirty="0">
                <a:solidFill>
                  <a:srgbClr val="FF0000"/>
                </a:solidFill>
                <a:effectLst>
                  <a:outerShdw blurRad="38100" dist="38100" dir="2700000">
                    <a:srgbClr val="000000"/>
                  </a:outerShdw>
                </a:effectLst>
                <a:latin typeface="Times New Roman" panose="02020603050405020304" pitchFamily="18" charset="0"/>
              </a:rPr>
              <a:t>世纪之后，数字化浪潮正在席卷全球，数字信号处理器</a:t>
            </a:r>
            <a:r>
              <a:rPr lang="en-US" altLang="zh-CN" sz="2400" b="1">
                <a:solidFill>
                  <a:srgbClr val="FF0000"/>
                </a:solidFill>
                <a:effectLst>
                  <a:outerShdw blurRad="38100" dist="38100" dir="2700000">
                    <a:srgbClr val="000000"/>
                  </a:outerShdw>
                </a:effectLst>
                <a:latin typeface="Times New Roman" panose="02020603050405020304" pitchFamily="18" charset="0"/>
              </a:rPr>
              <a:t>DSP</a:t>
            </a:r>
            <a:r>
              <a:rPr lang="zh-CN" altLang="en-US" sz="2400" b="1">
                <a:solidFill>
                  <a:srgbClr val="FF0000"/>
                </a:solidFill>
                <a:effectLst>
                  <a:outerShdw blurRad="38100" dist="38100" dir="2700000">
                    <a:srgbClr val="000000"/>
                  </a:outerShdw>
                </a:effectLst>
                <a:latin typeface="Times New Roman" panose="02020603050405020304" pitchFamily="18" charset="0"/>
              </a:rPr>
              <a:t>（</a:t>
            </a:r>
            <a:r>
              <a:rPr lang="en-US" altLang="zh-CN" sz="2400" b="1">
                <a:solidFill>
                  <a:srgbClr val="FF0000"/>
                </a:solidFill>
                <a:effectLst>
                  <a:outerShdw blurRad="38100" dist="38100" dir="2700000">
                    <a:srgbClr val="000000"/>
                  </a:outerShdw>
                </a:effectLst>
                <a:latin typeface="Times New Roman" panose="02020603050405020304" pitchFamily="18" charset="0"/>
              </a:rPr>
              <a:t>Digital Signal Processor</a:t>
            </a:r>
            <a:r>
              <a:rPr lang="zh-CN" altLang="en-US" sz="2400" b="1" dirty="0">
                <a:solidFill>
                  <a:srgbClr val="FF0000"/>
                </a:solidFill>
                <a:effectLst>
                  <a:outerShdw blurRad="38100" dist="38100" dir="2700000">
                    <a:srgbClr val="000000"/>
                  </a:outerShdw>
                </a:effectLst>
                <a:latin typeface="Times New Roman" panose="02020603050405020304" pitchFamily="18" charset="0"/>
              </a:rPr>
              <a:t>）正是这场数字化革命的核心，无论在其应用的广度还是深度方面，都在以前所未有的速度向前发展。</a:t>
            </a:r>
            <a:r>
              <a:rPr lang="zh-CN" altLang="en-US" sz="2400" b="1" dirty="0">
                <a:solidFill>
                  <a:srgbClr val="FF0000"/>
                </a:solidFill>
                <a:effectLst>
                  <a:outerShdw blurRad="38100" dist="38100" dir="2700000">
                    <a:srgbClr val="000000"/>
                  </a:outerShdw>
                </a:effectLst>
                <a:latin typeface="Tahoma" panose="020B0604030504040204" pitchFamily="34" charset="0"/>
              </a:rPr>
              <a:t>本章主要对数字信号处理进行简要介绍。</a:t>
            </a:r>
            <a:endParaRPr lang="zh-CN" altLang="en-US" sz="2400" b="1" dirty="0">
              <a:solidFill>
                <a:srgbClr val="FF0000"/>
              </a:solidFill>
              <a:effectLst>
                <a:outerShdw blurRad="38100" dist="38100" dir="2700000">
                  <a:srgbClr val="000000"/>
                </a:outerShdw>
              </a:effectLst>
              <a:latin typeface="Tahoma" panose="020B0604030504040204" pitchFamily="34" charset="0"/>
            </a:endParaRPr>
          </a:p>
          <a:p>
            <a:pPr>
              <a:spcBef>
                <a:spcPct val="20000"/>
              </a:spcBef>
              <a:buClr>
                <a:schemeClr val="folHlink"/>
              </a:buClr>
              <a:buSzPct val="75000"/>
              <a:buFont typeface="Monotype Sorts" pitchFamily="2" charset="2"/>
            </a:pPr>
            <a:r>
              <a:rPr lang="zh-CN" altLang="en-US" sz="2400" b="1" dirty="0">
                <a:solidFill>
                  <a:srgbClr val="000000"/>
                </a:solidFill>
                <a:effectLst>
                  <a:outerShdw blurRad="38100" dist="38100" dir="2700000">
                    <a:srgbClr val="FFFFFF"/>
                  </a:outerShdw>
                </a:effectLst>
                <a:latin typeface="Tahoma" panose="020B0604030504040204" pitchFamily="34" charset="0"/>
              </a:rPr>
              <a:t>      </a:t>
            </a:r>
            <a:r>
              <a:rPr lang="zh-CN" altLang="en-US" sz="2400" b="1" dirty="0">
                <a:solidFill>
                  <a:schemeClr val="folHlink"/>
                </a:solidFill>
                <a:effectLst>
                  <a:outerShdw blurRad="38100" dist="38100" dir="2700000">
                    <a:srgbClr val="000000"/>
                  </a:outerShdw>
                </a:effectLst>
                <a:latin typeface="Tahoma" panose="020B0604030504040204" pitchFamily="34" charset="0"/>
              </a:rPr>
              <a:t>首先对数字信号处理进行了概述，介绍了</a:t>
            </a:r>
            <a:r>
              <a:rPr lang="en-US" altLang="zh-CN" sz="2400" b="1">
                <a:solidFill>
                  <a:schemeClr val="fo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ahoma" panose="020B0604030504040204" pitchFamily="34" charset="0"/>
              </a:rPr>
              <a:t>的基本知识；接着介绍了可编程</a:t>
            </a:r>
            <a:r>
              <a:rPr lang="en-US" altLang="zh-CN" sz="2400" b="1">
                <a:solidFill>
                  <a:schemeClr val="fo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ahoma" panose="020B0604030504040204" pitchFamily="34" charset="0"/>
              </a:rPr>
              <a:t>芯片，对</a:t>
            </a:r>
            <a:r>
              <a:rPr lang="en-US" altLang="zh-CN" sz="2400" b="1">
                <a:solidFill>
                  <a:schemeClr val="fo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ahoma" panose="020B0604030504040204" pitchFamily="34" charset="0"/>
              </a:rPr>
              <a:t>芯片的发展、特点、分类、应用和发展趋势作了论述；然后介绍</a:t>
            </a:r>
            <a:r>
              <a:rPr lang="en-US" altLang="zh-CN" sz="2400" b="1">
                <a:solidFill>
                  <a:schemeClr val="fo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ahoma" panose="020B0604030504040204" pitchFamily="34" charset="0"/>
              </a:rPr>
              <a:t>系统，对</a:t>
            </a:r>
            <a:r>
              <a:rPr lang="en-US" altLang="zh-CN" sz="2400" b="1">
                <a:solidFill>
                  <a:schemeClr val="fo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ahoma" panose="020B0604030504040204" pitchFamily="34" charset="0"/>
              </a:rPr>
              <a:t>系统的构成、特点、设计过程以及芯片的选择进行了详细的介绍；最后对</a:t>
            </a:r>
            <a:r>
              <a:rPr lang="en-US" altLang="zh-CN" sz="2400" b="1">
                <a:solidFill>
                  <a:schemeClr val="fo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ahoma" panose="020B0604030504040204" pitchFamily="34" charset="0"/>
              </a:rPr>
              <a:t>产品作了简要介绍。</a:t>
            </a:r>
            <a:r>
              <a:rPr lang="zh-CN" altLang="en-US" sz="2400" b="1" dirty="0">
                <a:solidFill>
                  <a:srgbClr val="FF0000"/>
                </a:solidFill>
                <a:effectLst>
                  <a:outerShdw blurRad="38100" dist="38100" dir="2700000">
                    <a:srgbClr val="000000"/>
                  </a:outerShdw>
                </a:effectLst>
                <a:latin typeface="Tahoma" panose="020B0604030504040204" pitchFamily="34" charset="0"/>
              </a:rPr>
              <a:t> </a:t>
            </a:r>
            <a:endParaRPr lang="zh-CN" altLang="en-US" sz="2400" b="1" dirty="0">
              <a:solidFill>
                <a:srgbClr val="FF0000"/>
              </a:solidFill>
              <a:effectLst>
                <a:outerShdw blurRad="38100" dist="38100" dir="2700000">
                  <a:srgbClr val="000000"/>
                </a:outerShdw>
              </a:effectLst>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7">
                                            <p:txEl>
                                              <p:charRg st="0" end="6"/>
                                            </p:txEl>
                                          </p:spTgt>
                                        </p:tgtEl>
                                        <p:attrNameLst>
                                          <p:attrName>style.visibility</p:attrName>
                                        </p:attrNameLst>
                                      </p:cBhvr>
                                      <p:to>
                                        <p:strVal val="visible"/>
                                      </p:to>
                                    </p:set>
                                    <p:animEffect transition="in" filter="dissolve">
                                      <p:cBhvr>
                                        <p:cTn id="7" dur="500"/>
                                        <p:tgtEl>
                                          <p:spTgt spid="307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7">
                                            <p:txEl>
                                              <p:charRg st="6" end="132"/>
                                            </p:txEl>
                                          </p:spTgt>
                                        </p:tgtEl>
                                        <p:attrNameLst>
                                          <p:attrName>style.visibility</p:attrName>
                                        </p:attrNameLst>
                                      </p:cBhvr>
                                      <p:to>
                                        <p:strVal val="visible"/>
                                      </p:to>
                                    </p:set>
                                    <p:animEffect transition="in" filter="dissolve">
                                      <p:cBhvr>
                                        <p:cTn id="12" dur="500"/>
                                        <p:tgtEl>
                                          <p:spTgt spid="3077">
                                            <p:txEl>
                                              <p:charRg st="6" end="1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7">
                                            <p:txEl>
                                              <p:charRg st="132" end="267"/>
                                            </p:txEl>
                                          </p:spTgt>
                                        </p:tgtEl>
                                        <p:attrNameLst>
                                          <p:attrName>style.visibility</p:attrName>
                                        </p:attrNameLst>
                                      </p:cBhvr>
                                      <p:to>
                                        <p:strVal val="visible"/>
                                      </p:to>
                                    </p:set>
                                    <p:animEffect transition="in" filter="dissolve">
                                      <p:cBhvr>
                                        <p:cTn id="17" dur="500"/>
                                        <p:tgtEl>
                                          <p:spTgt spid="3077">
                                            <p:txEl>
                                              <p:charRg st="132"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2530" name="文本框 2252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22531" name="文本框 22530"/>
          <p:cNvSpPr txBox="1"/>
          <p:nvPr/>
        </p:nvSpPr>
        <p:spPr>
          <a:xfrm>
            <a:off x="0" y="990600"/>
            <a:ext cx="5257800" cy="579438"/>
          </a:xfrm>
          <a:prstGeom prst="rect">
            <a:avLst/>
          </a:prstGeom>
          <a:noFill/>
          <a:ln w="9525">
            <a:noFill/>
          </a:ln>
        </p:spPr>
        <p:txBody>
          <a:bodyPr lIns="198000">
            <a:spAutoFit/>
          </a:bodyPr>
          <a:p>
            <a:pPr algn="ct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a:t>
            </a:r>
            <a:r>
              <a:rPr lang="en-US" altLang="zh-CN" sz="3200"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a:t>
            </a:r>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2</a:t>
            </a:r>
            <a:r>
              <a:rPr lang="en-US" altLang="zh-CN" sz="3200"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a:t>
            </a:r>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芯片的发展概况</a:t>
            </a:r>
            <a:r>
              <a:rPr lang="zh-CN" altLang="en-US" sz="3200" b="1" dirty="0">
                <a:solidFill>
                  <a:srgbClr val="FF0000"/>
                </a:solidFill>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200" b="1" dirty="0">
              <a:solidFill>
                <a:srgbClr val="FF0000"/>
              </a:solidFill>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22532" name="矩形 22531"/>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22533" name="文本框 22532"/>
          <p:cNvSpPr txBox="1"/>
          <p:nvPr/>
        </p:nvSpPr>
        <p:spPr>
          <a:xfrm>
            <a:off x="0" y="1524000"/>
            <a:ext cx="8763000" cy="457200"/>
          </a:xfrm>
          <a:prstGeom prst="rect">
            <a:avLst/>
          </a:prstGeom>
          <a:noFill/>
          <a:ln w="9525">
            <a:noFill/>
          </a:ln>
        </p:spPr>
        <p:txBody>
          <a:bodyPr lIns="360000">
            <a:spAutoFit/>
          </a:bodyPr>
          <a:p>
            <a:pPr eaLnBrk="0" hangingPunct="0"/>
            <a:r>
              <a:rPr lang="zh-CN" altLang="en-US" sz="2400" b="1" dirty="0">
                <a:solidFill>
                  <a:srgbClr val="FF00FF"/>
                </a:solidFill>
                <a:effectLst>
                  <a:outerShdw blurRad="38100" dist="38100" dir="2700000">
                    <a:srgbClr val="000000"/>
                  </a:outerShdw>
                </a:effectLst>
                <a:latin typeface="Times New Roman" panose="02020603050405020304" pitchFamily="18" charset="0"/>
              </a:rPr>
              <a:t>第二阶段，</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的成熟阶段（</a:t>
            </a:r>
            <a:r>
              <a:rPr lang="en-US" altLang="zh-CN" sz="2400" b="1" dirty="0">
                <a:solidFill>
                  <a:srgbClr val="FF00FF"/>
                </a:solidFill>
                <a:effectLst>
                  <a:outerShdw blurRad="38100" dist="38100" dir="2700000">
                    <a:srgbClr val="000000"/>
                  </a:outerShdw>
                </a:effectLst>
                <a:latin typeface="Times New Roman" panose="02020603050405020304" pitchFamily="18" charset="0"/>
              </a:rPr>
              <a:t>1990</a:t>
            </a:r>
            <a:r>
              <a:rPr lang="zh-CN" altLang="en-US" sz="2400" b="1" dirty="0">
                <a:solidFill>
                  <a:srgbClr val="FF00FF"/>
                </a:solidFill>
                <a:effectLst>
                  <a:outerShdw blurRad="38100" dist="38100" dir="2700000">
                    <a:srgbClr val="000000"/>
                  </a:outerShdw>
                </a:effectLst>
                <a:latin typeface="Times New Roman" panose="02020603050405020304" pitchFamily="18" charset="0"/>
              </a:rPr>
              <a:t>年前后）。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22534" name="文本框 22533"/>
          <p:cNvSpPr txBox="1"/>
          <p:nvPr/>
        </p:nvSpPr>
        <p:spPr>
          <a:xfrm>
            <a:off x="0" y="1981200"/>
            <a:ext cx="8839200" cy="4473575"/>
          </a:xfrm>
          <a:prstGeom prst="rect">
            <a:avLst/>
          </a:prstGeom>
          <a:noFill/>
          <a:ln w="9525">
            <a:noFill/>
          </a:ln>
        </p:spPr>
        <p:txBody>
          <a:bodyPr lIns="468000">
            <a:spAutoFit/>
          </a:bodyPr>
          <a:p>
            <a:pPr eaLnBrk="0" hangingPunct="0"/>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这个时期的</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器件在硬件结构上更适合数字信号处理的要求，能进行硬件乘法、硬件</a:t>
            </a:r>
            <a:r>
              <a:rPr lang="en-US" altLang="zh-CN" sz="2400" b="1" dirty="0">
                <a:solidFill>
                  <a:srgbClr val="33CC33"/>
                </a:solidFill>
                <a:effectLst>
                  <a:outerShdw blurRad="38100" dist="38100" dir="2700000">
                    <a:srgbClr val="000000"/>
                  </a:outerShdw>
                </a:effectLst>
                <a:latin typeface="Times New Roman" panose="02020603050405020304" pitchFamily="18" charset="0"/>
              </a:rPr>
              <a:t>FFT</a:t>
            </a:r>
            <a:r>
              <a:rPr lang="zh-CN" altLang="en-US" sz="2400" b="1" dirty="0">
                <a:solidFill>
                  <a:srgbClr val="33CC33"/>
                </a:solidFill>
                <a:effectLst>
                  <a:outerShdw blurRad="38100" dist="38100" dir="2700000">
                    <a:srgbClr val="000000"/>
                  </a:outerShdw>
                </a:effectLst>
                <a:latin typeface="Times New Roman" panose="02020603050405020304" pitchFamily="18" charset="0"/>
              </a:rPr>
              <a:t>变换和单指令滤波处理，其单指令周期为</a:t>
            </a:r>
            <a:r>
              <a:rPr lang="en-US" altLang="zh-CN" sz="2400" b="1">
                <a:solidFill>
                  <a:srgbClr val="33CC33"/>
                </a:solidFill>
                <a:effectLst>
                  <a:outerShdw blurRad="38100" dist="38100" dir="2700000">
                    <a:srgbClr val="000000"/>
                  </a:outerShdw>
                </a:effectLst>
                <a:latin typeface="Times New Roman" panose="02020603050405020304" pitchFamily="18" charset="0"/>
              </a:rPr>
              <a:t>80~100ns</a:t>
            </a:r>
            <a:r>
              <a:rPr lang="zh-CN" altLang="en-US" sz="2400" b="1">
                <a:solidFill>
                  <a:srgbClr val="33CC33"/>
                </a:solidFill>
                <a:effectLst>
                  <a:outerShdw blurRad="38100" dist="38100" dir="2700000">
                    <a:srgbClr val="000000"/>
                  </a:outerShdw>
                </a:effectLst>
                <a:latin typeface="Times New Roman" panose="02020603050405020304" pitchFamily="18" charset="0"/>
              </a:rPr>
              <a:t>。</a:t>
            </a:r>
            <a:endParaRPr lang="zh-CN" altLang="en-US" sz="2400" b="1">
              <a:solidFill>
                <a:srgbClr val="33CC33"/>
              </a:solidFill>
              <a:effectLst>
                <a:outerShdw blurRad="38100" dist="38100" dir="2700000">
                  <a:srgbClr val="000000"/>
                </a:outerShdw>
              </a:effectLst>
              <a:latin typeface="Times New Roman" panose="02020603050405020304" pitchFamily="18" charset="0"/>
            </a:endParaRPr>
          </a:p>
          <a:p>
            <a:pPr eaLnBrk="0" hangingPunct="0"/>
            <a:r>
              <a:rPr lang="zh-CN" altLang="en-US" sz="2400" b="1">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如</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TI</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公司的</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TMS320C20</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，它是该公司的第二代</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器件</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采用了</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CMOS</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制造工艺，其存储容量和运算速度成倍提高，为语音处理、图像硬件处理技术的发展奠定了基础。</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a:p>
            <a:pPr eaLnBrk="0" hangingPunct="0"/>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r>
              <a:rPr lang="en-US" altLang="zh-CN" sz="2400" b="1" dirty="0">
                <a:solidFill>
                  <a:srgbClr val="FFCC00"/>
                </a:solidFill>
                <a:effectLst>
                  <a:outerShdw blurRad="38100" dist="38100" dir="2700000">
                    <a:srgbClr val="000000"/>
                  </a:outerShdw>
                </a:effectLst>
                <a:latin typeface="Times New Roman" panose="02020603050405020304" pitchFamily="18" charset="0"/>
              </a:rPr>
              <a:t>20</a:t>
            </a:r>
            <a:r>
              <a:rPr lang="zh-CN" altLang="en-US" sz="2400" b="1" dirty="0">
                <a:solidFill>
                  <a:srgbClr val="FFCC00"/>
                </a:solidFill>
                <a:effectLst>
                  <a:outerShdw blurRad="38100" dist="38100" dir="2700000">
                    <a:srgbClr val="000000"/>
                  </a:outerShdw>
                </a:effectLst>
                <a:latin typeface="Times New Roman" panose="02020603050405020304" pitchFamily="18" charset="0"/>
              </a:rPr>
              <a:t>世纪</a:t>
            </a:r>
            <a:r>
              <a:rPr lang="en-US" altLang="zh-CN" sz="2400" b="1" dirty="0">
                <a:solidFill>
                  <a:srgbClr val="FFCC00"/>
                </a:solidFill>
                <a:effectLst>
                  <a:outerShdw blurRad="38100" dist="38100" dir="2700000">
                    <a:srgbClr val="000000"/>
                  </a:outerShdw>
                </a:effectLst>
                <a:latin typeface="Times New Roman" panose="02020603050405020304" pitchFamily="18" charset="0"/>
              </a:rPr>
              <a:t>80</a:t>
            </a:r>
            <a:r>
              <a:rPr lang="zh-CN" altLang="en-US" sz="2400" b="1" dirty="0">
                <a:solidFill>
                  <a:srgbClr val="FFCC00"/>
                </a:solidFill>
                <a:effectLst>
                  <a:outerShdw blurRad="38100" dist="38100" dir="2700000">
                    <a:srgbClr val="000000"/>
                  </a:outerShdw>
                </a:effectLst>
                <a:latin typeface="Times New Roman" panose="02020603050405020304" pitchFamily="18" charset="0"/>
              </a:rPr>
              <a:t>年代后期，以</a:t>
            </a:r>
            <a:r>
              <a:rPr lang="en-US" altLang="zh-CN" sz="2400" b="1" dirty="0">
                <a:solidFill>
                  <a:srgbClr val="FFCC00"/>
                </a:solidFill>
                <a:effectLst>
                  <a:outerShdw blurRad="38100" dist="38100" dir="2700000">
                    <a:srgbClr val="000000"/>
                  </a:outerShdw>
                </a:effectLst>
                <a:latin typeface="Times New Roman" panose="02020603050405020304" pitchFamily="18" charset="0"/>
              </a:rPr>
              <a:t>TI</a:t>
            </a:r>
            <a:r>
              <a:rPr lang="zh-CN" altLang="en-US" sz="2400" b="1" dirty="0">
                <a:solidFill>
                  <a:srgbClr val="FFCC00"/>
                </a:solidFill>
                <a:effectLst>
                  <a:outerShdw blurRad="38100" dist="38100" dir="2700000">
                    <a:srgbClr val="000000"/>
                  </a:outerShdw>
                </a:effectLst>
                <a:latin typeface="Times New Roman" panose="02020603050405020304" pitchFamily="18" charset="0"/>
              </a:rPr>
              <a:t>公司的</a:t>
            </a:r>
            <a:r>
              <a:rPr lang="en-US" altLang="zh-CN" sz="2400" b="1" dirty="0">
                <a:solidFill>
                  <a:srgbClr val="FFCC00"/>
                </a:solidFill>
                <a:effectLst>
                  <a:outerShdw blurRad="38100" dist="38100" dir="2700000">
                    <a:srgbClr val="000000"/>
                  </a:outerShdw>
                </a:effectLst>
                <a:latin typeface="Times New Roman" panose="02020603050405020304" pitchFamily="18" charset="0"/>
              </a:rPr>
              <a:t>TMS320C30</a:t>
            </a:r>
            <a:r>
              <a:rPr lang="zh-CN" altLang="en-US" sz="2400" b="1" dirty="0">
                <a:solidFill>
                  <a:srgbClr val="FFCC00"/>
                </a:solidFill>
                <a:effectLst>
                  <a:outerShdw blurRad="38100" dist="38100" dir="2700000">
                    <a:srgbClr val="000000"/>
                  </a:outerShdw>
                </a:effectLst>
                <a:latin typeface="Times New Roman" panose="02020603050405020304" pitchFamily="18" charset="0"/>
              </a:rPr>
              <a:t>为代表的第三代</a:t>
            </a:r>
            <a:r>
              <a:rPr lang="en-US" altLang="zh-CN" sz="2400" b="1" dirty="0">
                <a:solidFill>
                  <a:srgbClr val="FFCC00"/>
                </a:solidFill>
                <a:effectLst>
                  <a:outerShdw blurRad="38100" dist="38100" dir="2700000">
                    <a:srgbClr val="000000"/>
                  </a:outerShdw>
                </a:effectLst>
                <a:latin typeface="Times New Roman" panose="02020603050405020304" pitchFamily="18" charset="0"/>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rPr>
              <a:t>芯片问世，伴随着运算速度的进一步提高，其应用范围逐步扩大到通信、计算机领域。</a:t>
            </a:r>
            <a:endParaRPr lang="zh-CN" altLang="en-US" sz="2400" b="1" dirty="0">
              <a:solidFill>
                <a:srgbClr val="FFCC00"/>
              </a:solidFill>
              <a:effectLst>
                <a:outerShdw blurRad="38100" dist="38100" dir="2700000">
                  <a:srgbClr val="000000"/>
                </a:outerShdw>
              </a:effectLst>
              <a:latin typeface="Times New Roman" panose="02020603050405020304" pitchFamily="18" charset="0"/>
            </a:endParaRPr>
          </a:p>
          <a:p>
            <a:pPr eaLnBrk="0" hangingPunct="0"/>
            <a:r>
              <a:rPr lang="zh-CN" altLang="en-US" sz="2400" b="1" dirty="0">
                <a:solidFill>
                  <a:schemeClr val="folHlink"/>
                </a:solidFill>
                <a:effectLst>
                  <a:outerShdw blurRad="38100" dist="38100" dir="2700000">
                    <a:srgbClr val="000000"/>
                  </a:outerShdw>
                </a:effectLst>
                <a:latin typeface="Times New Roman" panose="02020603050405020304" pitchFamily="18" charset="0"/>
              </a:rPr>
              <a:t>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这个时期的器件主要有</a:t>
            </a:r>
            <a:r>
              <a:rPr lang="en-US" altLang="zh-CN" sz="2400" b="1" dirty="0">
                <a:solidFill>
                  <a:schemeClr val="hlink"/>
                </a:solidFill>
                <a:effectLst>
                  <a:outerShdw blurRad="38100" dist="38100" dir="2700000">
                    <a:srgbClr val="000000"/>
                  </a:outerShdw>
                </a:effectLst>
                <a:latin typeface="Times New Roman" panose="02020603050405020304" pitchFamily="18" charset="0"/>
              </a:rPr>
              <a:t>:TI</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公司的</a:t>
            </a:r>
            <a:r>
              <a:rPr lang="en-US" altLang="zh-CN" sz="2400" b="1" dirty="0">
                <a:solidFill>
                  <a:schemeClr val="hlink"/>
                </a:solidFill>
                <a:effectLst>
                  <a:outerShdw blurRad="38100" dist="38100" dir="2700000">
                    <a:srgbClr val="000000"/>
                  </a:outerShdw>
                </a:effectLst>
                <a:latin typeface="Times New Roman" panose="02020603050405020304" pitchFamily="18" charset="0"/>
              </a:rPr>
              <a:t>TMS320C20</a:t>
            </a: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30</a:t>
            </a: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40</a:t>
            </a: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50</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系列，</a:t>
            </a:r>
            <a:r>
              <a:rPr lang="en-US" altLang="zh-CN" sz="2400" b="1" dirty="0">
                <a:solidFill>
                  <a:schemeClr val="hlink"/>
                </a:solidFill>
                <a:effectLst>
                  <a:outerShdw blurRad="38100" dist="38100" dir="2700000">
                    <a:srgbClr val="000000"/>
                  </a:outerShdw>
                </a:effectLst>
                <a:latin typeface="Times New Roman" panose="02020603050405020304" pitchFamily="18" charset="0"/>
              </a:rPr>
              <a:t>Motorola</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公司的</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DSP5600</a:t>
            </a: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9600</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系列，</a:t>
            </a:r>
            <a:r>
              <a:rPr lang="en-US" altLang="zh-CN" sz="2400" b="1" dirty="0">
                <a:solidFill>
                  <a:schemeClr val="hlink"/>
                </a:solidFill>
                <a:effectLst>
                  <a:outerShdw blurRad="38100" dist="38100" dir="2700000">
                    <a:srgbClr val="000000"/>
                  </a:outerShdw>
                </a:effectLst>
                <a:latin typeface="Times New Roman" panose="02020603050405020304" pitchFamily="18" charset="0"/>
              </a:rPr>
              <a:t>AT&amp;T</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公司的</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DSP32</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等。</a:t>
            </a:r>
            <a:r>
              <a:rPr lang="zh-CN" altLang="en-US" sz="2400" b="1" dirty="0">
                <a:solidFill>
                  <a:srgbClr val="FFCC00"/>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a:solidFill>
                  <a:srgbClr val="33CC33"/>
                </a:solidFill>
                <a:effectLst>
                  <a:outerShdw blurRad="38100" dist="38100" dir="2700000">
                    <a:srgbClr val="000000"/>
                  </a:outerShdw>
                </a:effectLst>
                <a:latin typeface="Times New Roman" panose="02020603050405020304" pitchFamily="18" charset="0"/>
              </a:rPr>
              <a:t> </a:t>
            </a:r>
            <a:endParaRPr lang="zh-CN" altLang="en-US" sz="2400" b="1">
              <a:solidFill>
                <a:srgbClr val="33CC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1+#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2531"/>
                                        </p:tgtEl>
                                        <p:attrNameLst>
                                          <p:attrName>style.visibility</p:attrName>
                                        </p:attrNameLst>
                                      </p:cBhvr>
                                      <p:to>
                                        <p:strVal val="visible"/>
                                      </p:to>
                                    </p:set>
                                    <p:animEffect transition="in" filter="wipe(left)">
                                      <p:cBhvr>
                                        <p:cTn id="13" dur="75"/>
                                        <p:tgtEl>
                                          <p:spTgt spid="22531"/>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2533">
                                            <p:txEl>
                                              <p:charRg st="0" end="25"/>
                                            </p:txEl>
                                          </p:spTgt>
                                        </p:tgtEl>
                                        <p:attrNameLst>
                                          <p:attrName>style.visibility</p:attrName>
                                        </p:attrNameLst>
                                      </p:cBhvr>
                                      <p:to>
                                        <p:strVal val="visible"/>
                                      </p:to>
                                    </p:set>
                                    <p:animEffect transition="in" filter="checkerboard(across)">
                                      <p:cBhvr>
                                        <p:cTn id="18" dur="500"/>
                                        <p:tgtEl>
                                          <p:spTgt spid="22533">
                                            <p:txEl>
                                              <p:charRg st="0" end="2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2534">
                                            <p:txEl>
                                              <p:charRg st="0" end="78"/>
                                            </p:txEl>
                                          </p:spTgt>
                                        </p:tgtEl>
                                        <p:attrNameLst>
                                          <p:attrName>style.visibility</p:attrName>
                                        </p:attrNameLst>
                                      </p:cBhvr>
                                      <p:to>
                                        <p:strVal val="visible"/>
                                      </p:to>
                                    </p:set>
                                    <p:animEffect transition="in" filter="checkerboard(across)">
                                      <p:cBhvr>
                                        <p:cTn id="23" dur="500"/>
                                        <p:tgtEl>
                                          <p:spTgt spid="22534">
                                            <p:txEl>
                                              <p:charRg st="0" end="7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2534">
                                            <p:txEl>
                                              <p:charRg st="78" end="168"/>
                                            </p:txEl>
                                          </p:spTgt>
                                        </p:tgtEl>
                                        <p:attrNameLst>
                                          <p:attrName>style.visibility</p:attrName>
                                        </p:attrNameLst>
                                      </p:cBhvr>
                                      <p:to>
                                        <p:strVal val="visible"/>
                                      </p:to>
                                    </p:set>
                                    <p:animEffect transition="in" filter="checkerboard(across)">
                                      <p:cBhvr>
                                        <p:cTn id="28" dur="500"/>
                                        <p:tgtEl>
                                          <p:spTgt spid="22534">
                                            <p:txEl>
                                              <p:charRg st="78" end="16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2534">
                                            <p:txEl>
                                              <p:charRg st="168" end="251"/>
                                            </p:txEl>
                                          </p:spTgt>
                                        </p:tgtEl>
                                        <p:attrNameLst>
                                          <p:attrName>style.visibility</p:attrName>
                                        </p:attrNameLst>
                                      </p:cBhvr>
                                      <p:to>
                                        <p:strVal val="visible"/>
                                      </p:to>
                                    </p:set>
                                    <p:animEffect transition="in" filter="checkerboard(across)">
                                      <p:cBhvr>
                                        <p:cTn id="33" dur="500"/>
                                        <p:tgtEl>
                                          <p:spTgt spid="22534">
                                            <p:txEl>
                                              <p:charRg st="168" end="25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2534">
                                            <p:txEl>
                                              <p:charRg st="251" end="340"/>
                                            </p:txEl>
                                          </p:spTgt>
                                        </p:tgtEl>
                                        <p:attrNameLst>
                                          <p:attrName>style.visibility</p:attrName>
                                        </p:attrNameLst>
                                      </p:cBhvr>
                                      <p:to>
                                        <p:strVal val="visible"/>
                                      </p:to>
                                    </p:set>
                                    <p:animEffect transition="in" filter="checkerboard(across)">
                                      <p:cBhvr>
                                        <p:cTn id="38" dur="500"/>
                                        <p:tgtEl>
                                          <p:spTgt spid="22534">
                                            <p:txEl>
                                              <p:charRg st="251" end="3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3" grpId="0" build="p"/>
      <p:bldP spid="2253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4578" name="文本框 24577"/>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24579" name="文本框 24578"/>
          <p:cNvSpPr txBox="1"/>
          <p:nvPr/>
        </p:nvSpPr>
        <p:spPr>
          <a:xfrm>
            <a:off x="0" y="990600"/>
            <a:ext cx="5257800" cy="579438"/>
          </a:xfrm>
          <a:prstGeom prst="rect">
            <a:avLst/>
          </a:prstGeom>
          <a:noFill/>
          <a:ln w="9525">
            <a:noFill/>
          </a:ln>
        </p:spPr>
        <p:txBody>
          <a:bodyPr lIns="198000">
            <a:spAutoFit/>
          </a:bodyPr>
          <a:p>
            <a:pPr algn="ct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a:t>
            </a:r>
            <a:r>
              <a:rPr lang="en-US" altLang="zh-CN" sz="3200"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a:t>
            </a:r>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2</a:t>
            </a:r>
            <a:r>
              <a:rPr lang="en-US" altLang="zh-CN" sz="3200"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a:t>
            </a:r>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芯片的发展概况</a:t>
            </a:r>
            <a:r>
              <a:rPr lang="zh-CN" altLang="en-US" sz="3200" b="1" dirty="0">
                <a:solidFill>
                  <a:srgbClr val="FF0000"/>
                </a:solidFill>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200" b="1" dirty="0">
              <a:solidFill>
                <a:srgbClr val="FF0000"/>
              </a:solidFill>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24580" name="矩形 24579"/>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24581" name="文本框 24580"/>
          <p:cNvSpPr txBox="1"/>
          <p:nvPr/>
        </p:nvSpPr>
        <p:spPr>
          <a:xfrm>
            <a:off x="0" y="1524000"/>
            <a:ext cx="8763000" cy="457200"/>
          </a:xfrm>
          <a:prstGeom prst="rect">
            <a:avLst/>
          </a:prstGeom>
          <a:noFill/>
          <a:ln w="9525">
            <a:noFill/>
          </a:ln>
        </p:spPr>
        <p:txBody>
          <a:bodyPr lIns="360000">
            <a:spAutoFit/>
          </a:bodyPr>
          <a:p>
            <a:pPr eaLnBrk="0" hangingPunct="0"/>
            <a:r>
              <a:rPr lang="zh-CN" altLang="en-US" sz="2400" b="1" dirty="0">
                <a:solidFill>
                  <a:srgbClr val="FF00FF"/>
                </a:solidFill>
                <a:effectLst>
                  <a:outerShdw blurRad="38100" dist="38100" dir="2700000">
                    <a:srgbClr val="000000"/>
                  </a:outerShdw>
                </a:effectLst>
                <a:latin typeface="Times New Roman" panose="02020603050405020304" pitchFamily="18" charset="0"/>
              </a:rPr>
              <a:t>第三阶段，</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的完善阶段（</a:t>
            </a:r>
            <a:r>
              <a:rPr lang="en-US" altLang="zh-CN" sz="2400" b="1" dirty="0">
                <a:solidFill>
                  <a:srgbClr val="FF00FF"/>
                </a:solidFill>
                <a:effectLst>
                  <a:outerShdw blurRad="38100" dist="38100" dir="2700000">
                    <a:srgbClr val="000000"/>
                  </a:outerShdw>
                </a:effectLst>
                <a:latin typeface="Times New Roman" panose="02020603050405020304" pitchFamily="18" charset="0"/>
              </a:rPr>
              <a:t>2000</a:t>
            </a:r>
            <a:r>
              <a:rPr lang="zh-CN" altLang="en-US" sz="2400" b="1" dirty="0">
                <a:solidFill>
                  <a:srgbClr val="FF00FF"/>
                </a:solidFill>
                <a:effectLst>
                  <a:outerShdw blurRad="38100" dist="38100" dir="2700000">
                    <a:srgbClr val="000000"/>
                  </a:outerShdw>
                </a:effectLst>
                <a:latin typeface="Times New Roman" panose="02020603050405020304" pitchFamily="18" charset="0"/>
              </a:rPr>
              <a:t>年以后）。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24582" name="文本框 24581"/>
          <p:cNvSpPr txBox="1"/>
          <p:nvPr/>
        </p:nvSpPr>
        <p:spPr>
          <a:xfrm>
            <a:off x="0" y="1905000"/>
            <a:ext cx="8915400" cy="4473575"/>
          </a:xfrm>
          <a:prstGeom prst="rect">
            <a:avLst/>
          </a:prstGeom>
          <a:noFill/>
          <a:ln w="9525">
            <a:noFill/>
          </a:ln>
        </p:spPr>
        <p:txBody>
          <a:bodyPr lIns="468000">
            <a:spAutoFit/>
          </a:bodyPr>
          <a:p>
            <a:pPr eaLnBrk="0" hangingPunct="0"/>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这一时期各</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制造商不仅使信号处理能力更加完善</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而且使系统开发更加方便、程序编辑调试更加灵活、功耗进一步降低、成本不断下降。尤其是各种通用外设集成到片上</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大大地提高了数字信号处理能力。这一时期的</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运算速度可达到单指令周期</a:t>
            </a:r>
            <a:r>
              <a:rPr lang="en-US" altLang="zh-CN" sz="2400" b="1" dirty="0">
                <a:solidFill>
                  <a:srgbClr val="33CC33"/>
                </a:solidFill>
                <a:effectLst>
                  <a:outerShdw blurRad="38100" dist="38100" dir="2700000">
                    <a:srgbClr val="000000"/>
                  </a:outerShdw>
                </a:effectLst>
                <a:latin typeface="Times New Roman" panose="02020603050405020304" pitchFamily="18" charset="0"/>
              </a:rPr>
              <a:t>10ns</a:t>
            </a:r>
            <a:r>
              <a:rPr lang="zh-CN" altLang="en-US" sz="2400" b="1" dirty="0">
                <a:solidFill>
                  <a:srgbClr val="33CC33"/>
                </a:solidFill>
                <a:effectLst>
                  <a:outerShdw blurRad="38100" dist="38100" dir="2700000">
                    <a:srgbClr val="000000"/>
                  </a:outerShdw>
                </a:effectLst>
                <a:latin typeface="Times New Roman" panose="02020603050405020304" pitchFamily="18" charset="0"/>
              </a:rPr>
              <a:t>左右，可在</a:t>
            </a:r>
            <a:r>
              <a:rPr lang="en-US" altLang="zh-CN" sz="2400" b="1" dirty="0">
                <a:solidFill>
                  <a:srgbClr val="33CC33"/>
                </a:solidFill>
                <a:effectLst>
                  <a:outerShdw blurRad="38100" dist="38100" dir="2700000">
                    <a:srgbClr val="000000"/>
                  </a:outerShdw>
                </a:effectLst>
                <a:latin typeface="Times New Roman" panose="02020603050405020304" pitchFamily="18" charset="0"/>
              </a:rPr>
              <a:t>Windows</a:t>
            </a:r>
            <a:r>
              <a:rPr lang="zh-CN" altLang="en-US" sz="2400" b="1" dirty="0">
                <a:solidFill>
                  <a:srgbClr val="33CC33"/>
                </a:solidFill>
                <a:effectLst>
                  <a:outerShdw blurRad="38100" dist="38100" dir="2700000">
                    <a:srgbClr val="000000"/>
                  </a:outerShdw>
                </a:effectLst>
                <a:latin typeface="Times New Roman" panose="02020603050405020304" pitchFamily="18" charset="0"/>
              </a:rPr>
              <a:t>环境下直接用</a:t>
            </a:r>
            <a:r>
              <a:rPr lang="en-US" altLang="zh-CN" sz="2400" b="1" dirty="0">
                <a:solidFill>
                  <a:srgbClr val="33CC33"/>
                </a:solidFill>
                <a:effectLst>
                  <a:outerShdw blurRad="38100" dist="38100" dir="2700000">
                    <a:srgbClr val="000000"/>
                  </a:outerShdw>
                </a:effectLst>
                <a:latin typeface="Times New Roman" panose="02020603050405020304" pitchFamily="18" charset="0"/>
              </a:rPr>
              <a:t>C</a:t>
            </a:r>
            <a:r>
              <a:rPr lang="zh-CN" altLang="en-US" sz="2400" b="1" dirty="0">
                <a:solidFill>
                  <a:srgbClr val="33CC33"/>
                </a:solidFill>
                <a:effectLst>
                  <a:outerShdw blurRad="38100" dist="38100" dir="2700000">
                    <a:srgbClr val="000000"/>
                  </a:outerShdw>
                </a:effectLst>
                <a:latin typeface="Times New Roman" panose="02020603050405020304" pitchFamily="18" charset="0"/>
              </a:rPr>
              <a:t>语言编程</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使用方便灵活，使</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芯片不仅在通信、计算机领域得到了广泛的应用，而且逐渐渗透到人们日常消费领域。</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a:p>
            <a:pPr eaLnBrk="0" hangingPunct="0"/>
            <a:r>
              <a:rPr lang="zh-CN" altLang="en-US"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目前</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芯片的发展非常迅速。硬件方面主要是向多处理器的并行处理结构、便于外部数据交换的串行总线传输、大容量片上</a:t>
            </a:r>
            <a:r>
              <a:rPr lang="en-US" altLang="zh-CN" sz="2400" b="1" dirty="0">
                <a:solidFill>
                  <a:schemeClr val="hlink"/>
                </a:solidFill>
                <a:effectLst>
                  <a:outerShdw blurRad="38100" dist="38100" dir="2700000">
                    <a:srgbClr val="000000"/>
                  </a:outerShdw>
                </a:effectLst>
                <a:latin typeface="Times New Roman" panose="02020603050405020304" pitchFamily="18" charset="0"/>
              </a:rPr>
              <a:t>RAM</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和</a:t>
            </a:r>
            <a:r>
              <a:rPr lang="en-US" altLang="zh-CN" sz="2400" b="1" dirty="0">
                <a:solidFill>
                  <a:schemeClr val="hlink"/>
                </a:solidFill>
                <a:effectLst>
                  <a:outerShdw blurRad="38100" dist="38100" dir="2700000">
                    <a:srgbClr val="000000"/>
                  </a:outerShdw>
                </a:effectLst>
                <a:latin typeface="Times New Roman" panose="02020603050405020304" pitchFamily="18" charset="0"/>
              </a:rPr>
              <a:t>ROM</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、程序加密、增加</a:t>
            </a:r>
            <a:r>
              <a:rPr lang="en-US" altLang="zh-CN" sz="2400" b="1" dirty="0">
                <a:solidFill>
                  <a:schemeClr val="hlink"/>
                </a:solidFill>
                <a:effectLst>
                  <a:outerShdw blurRad="38100" dist="38100" dir="2700000">
                    <a:srgbClr val="000000"/>
                  </a:outerShdw>
                </a:effectLst>
                <a:latin typeface="Times New Roman" panose="02020603050405020304" pitchFamily="18" charset="0"/>
              </a:rPr>
              <a:t>I/O</a:t>
            </a:r>
            <a:r>
              <a:rPr lang="zh-CN" altLang="en-US" sz="2400" b="1" dirty="0">
                <a:solidFill>
                  <a:schemeClr val="hlink"/>
                </a:solidFill>
                <a:effectLst>
                  <a:outerShdw blurRad="38100" dist="38100" dir="2700000">
                    <a:srgbClr val="000000"/>
                  </a:outerShdw>
                </a:effectLst>
                <a:latin typeface="Times New Roman" panose="02020603050405020304" pitchFamily="18" charset="0"/>
              </a:rPr>
              <a:t>驱动能力、外围电路内装化、低功耗等方面发展。软件方面主要是综合开发平台的完善，使</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的应用开发更加灵活方便。</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4579"/>
                                        </p:tgtEl>
                                        <p:attrNameLst>
                                          <p:attrName>style.visibility</p:attrName>
                                        </p:attrNameLst>
                                      </p:cBhvr>
                                      <p:to>
                                        <p:strVal val="visible"/>
                                      </p:to>
                                    </p:set>
                                    <p:animEffect transition="in" filter="wipe(left)">
                                      <p:cBhvr>
                                        <p:cTn id="13" dur="75"/>
                                        <p:tgtEl>
                                          <p:spTgt spid="2457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4581">
                                            <p:txEl>
                                              <p:charRg st="0" end="25"/>
                                            </p:txEl>
                                          </p:spTgt>
                                        </p:tgtEl>
                                        <p:attrNameLst>
                                          <p:attrName>style.visibility</p:attrName>
                                        </p:attrNameLst>
                                      </p:cBhvr>
                                      <p:to>
                                        <p:strVal val="visible"/>
                                      </p:to>
                                    </p:set>
                                    <p:animEffect transition="in" filter="checkerboard(across)">
                                      <p:cBhvr>
                                        <p:cTn id="18" dur="500"/>
                                        <p:tgtEl>
                                          <p:spTgt spid="24581">
                                            <p:txEl>
                                              <p:charRg st="0" end="2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4582">
                                            <p:txEl>
                                              <p:charRg st="0" end="200"/>
                                            </p:txEl>
                                          </p:spTgt>
                                        </p:tgtEl>
                                        <p:attrNameLst>
                                          <p:attrName>style.visibility</p:attrName>
                                        </p:attrNameLst>
                                      </p:cBhvr>
                                      <p:to>
                                        <p:strVal val="visible"/>
                                      </p:to>
                                    </p:set>
                                    <p:animEffect transition="in" filter="checkerboard(across)">
                                      <p:cBhvr>
                                        <p:cTn id="23" dur="500"/>
                                        <p:tgtEl>
                                          <p:spTgt spid="24582">
                                            <p:txEl>
                                              <p:charRg st="0" end="20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4582">
                                            <p:txEl>
                                              <p:charRg st="200" end="341"/>
                                            </p:txEl>
                                          </p:spTgt>
                                        </p:tgtEl>
                                        <p:attrNameLst>
                                          <p:attrName>style.visibility</p:attrName>
                                        </p:attrNameLst>
                                      </p:cBhvr>
                                      <p:to>
                                        <p:strVal val="visible"/>
                                      </p:to>
                                    </p:set>
                                    <p:animEffect transition="in" filter="checkerboard(across)">
                                      <p:cBhvr>
                                        <p:cTn id="28" dur="500"/>
                                        <p:tgtEl>
                                          <p:spTgt spid="24582">
                                            <p:txEl>
                                              <p:charRg st="200" end="3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1" grpId="0" build="p"/>
      <p:bldP spid="2458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6626" name="文本框 26625"/>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26627" name="文本框 26626"/>
          <p:cNvSpPr txBox="1"/>
          <p:nvPr/>
        </p:nvSpPr>
        <p:spPr>
          <a:xfrm>
            <a:off x="0" y="1173163"/>
            <a:ext cx="5257800" cy="579437"/>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1.2.2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芯片的特点</a:t>
            </a:r>
            <a:r>
              <a:rPr lang="zh-CN" altLang="en-US" sz="3200"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26628" name="矩形 26627"/>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26629" name="文本框 26628"/>
          <p:cNvSpPr txBox="1"/>
          <p:nvPr/>
        </p:nvSpPr>
        <p:spPr>
          <a:xfrm>
            <a:off x="0" y="1800225"/>
            <a:ext cx="8686800" cy="4181475"/>
          </a:xfrm>
          <a:prstGeom prst="rect">
            <a:avLst/>
          </a:prstGeom>
          <a:noFill/>
          <a:ln w="9525">
            <a:noFill/>
          </a:ln>
        </p:spPr>
        <p:txBody>
          <a:bodyPr lIns="468000">
            <a:spAutoFit/>
          </a:bodyPr>
          <a:p>
            <a:pPr eaLnBrk="0" hangingPunct="0">
              <a:lnSpc>
                <a:spcPct val="140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数字信号处理不同于普通的科学计算与分析，它强调运算的实时性。除了具备普通微处理器所强调的高速运算和控制能力外</a:t>
            </a:r>
            <a:r>
              <a:rPr lang="en-US" altLang="zh-CN" sz="2400" b="1" dirty="0">
                <a:solidFill>
                  <a:schemeClr val="hlink"/>
                </a:solidFill>
                <a:effectLst>
                  <a:outerShdw blurRad="38100" dist="38100" dir="2700000">
                    <a:srgbClr val="000000"/>
                  </a:outerShdw>
                </a:effectLst>
                <a:latin typeface="Times New Roman" panose="02020603050405020304" pitchFamily="18" charset="0"/>
              </a:rPr>
              <a:t>,</a:t>
            </a:r>
            <a:r>
              <a:rPr lang="zh-CN" altLang="en-US" sz="2400" b="1" dirty="0">
                <a:solidFill>
                  <a:schemeClr val="hlink"/>
                </a:solidFill>
                <a:effectLst>
                  <a:outerShdw blurRad="38100" dist="38100" dir="2700000">
                    <a:srgbClr val="000000"/>
                  </a:outerShdw>
                </a:effectLst>
                <a:latin typeface="Times New Roman" panose="02020603050405020304" pitchFamily="18" charset="0"/>
              </a:rPr>
              <a:t>针对实时数字信号处理的特点</a:t>
            </a:r>
            <a:r>
              <a:rPr lang="en-US" altLang="zh-CN" sz="2400" b="1" dirty="0">
                <a:solidFill>
                  <a:schemeClr val="hlink"/>
                </a:solidFill>
                <a:effectLst>
                  <a:outerShdw blurRad="38100" dist="38100" dir="2700000">
                    <a:srgbClr val="000000"/>
                  </a:outerShdw>
                </a:effectLst>
                <a:latin typeface="Times New Roman" panose="02020603050405020304" pitchFamily="18" charset="0"/>
              </a:rPr>
              <a:t>,</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在处理器的结构、指令系统、指令流程上作了很大的改进</a:t>
            </a:r>
            <a:r>
              <a:rPr lang="en-US" altLang="zh-CN" sz="2400" b="1" dirty="0">
                <a:solidFill>
                  <a:schemeClr val="hlink"/>
                </a:solidFill>
                <a:effectLst>
                  <a:outerShdw blurRad="38100" dist="38100" dir="2700000">
                    <a:srgbClr val="000000"/>
                  </a:outerShdw>
                </a:effectLst>
                <a:latin typeface="Times New Roman" panose="02020603050405020304" pitchFamily="18" charset="0"/>
              </a:rPr>
              <a:t>,</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其主要特点如下：</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．采用哈佛结构</a:t>
            </a: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40000"/>
              </a:lnSpc>
            </a:pPr>
            <a:r>
              <a:rPr lang="zh-CN" altLang="en-US" sz="2400" b="1">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芯片普遍采用数据总线和程序总线分离的哈佛结构或改进的哈佛结构</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比传统处理器的冯</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诺伊曼结构有更快的指令执行速度。</a:t>
            </a: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1+#ppt_w/2"/>
                                          </p:val>
                                        </p:tav>
                                        <p:tav tm="100000">
                                          <p:val>
                                            <p:strVal val="#ppt_x"/>
                                          </p:val>
                                        </p:tav>
                                      </p:tavLst>
                                    </p:anim>
                                    <p:anim calcmode="lin" valueType="num">
                                      <p:cBhvr additive="base">
                                        <p:cTn id="8"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6627"/>
                                        </p:tgtEl>
                                        <p:attrNameLst>
                                          <p:attrName>style.visibility</p:attrName>
                                        </p:attrNameLst>
                                      </p:cBhvr>
                                      <p:to>
                                        <p:strVal val="visible"/>
                                      </p:to>
                                    </p:set>
                                    <p:animEffect transition="in" filter="wipe(left)">
                                      <p:cBhvr>
                                        <p:cTn id="13" dur="75"/>
                                        <p:tgtEl>
                                          <p:spTgt spid="2662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6629">
                                            <p:txEl>
                                              <p:charRg st="0" end="113"/>
                                            </p:txEl>
                                          </p:spTgt>
                                        </p:tgtEl>
                                        <p:attrNameLst>
                                          <p:attrName>style.visibility</p:attrName>
                                        </p:attrNameLst>
                                      </p:cBhvr>
                                      <p:to>
                                        <p:strVal val="visible"/>
                                      </p:to>
                                    </p:set>
                                    <p:animEffect transition="in" filter="checkerboard(across)">
                                      <p:cBhvr>
                                        <p:cTn id="18" dur="500"/>
                                        <p:tgtEl>
                                          <p:spTgt spid="26629">
                                            <p:txEl>
                                              <p:charRg st="0" end="11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6629">
                                            <p:txEl>
                                              <p:charRg st="113" end="123"/>
                                            </p:txEl>
                                          </p:spTgt>
                                        </p:tgtEl>
                                        <p:attrNameLst>
                                          <p:attrName>style.visibility</p:attrName>
                                        </p:attrNameLst>
                                      </p:cBhvr>
                                      <p:to>
                                        <p:strVal val="visible"/>
                                      </p:to>
                                    </p:set>
                                    <p:animEffect transition="in" filter="checkerboard(across)">
                                      <p:cBhvr>
                                        <p:cTn id="23" dur="500"/>
                                        <p:tgtEl>
                                          <p:spTgt spid="26629">
                                            <p:txEl>
                                              <p:charRg st="113" end="12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6629">
                                            <p:txEl>
                                              <p:charRg st="123" end="194"/>
                                            </p:txEl>
                                          </p:spTgt>
                                        </p:tgtEl>
                                        <p:attrNameLst>
                                          <p:attrName>style.visibility</p:attrName>
                                        </p:attrNameLst>
                                      </p:cBhvr>
                                      <p:to>
                                        <p:strVal val="visible"/>
                                      </p:to>
                                    </p:set>
                                    <p:animEffect transition="in" filter="checkerboard(across)">
                                      <p:cBhvr>
                                        <p:cTn id="28" dur="500"/>
                                        <p:tgtEl>
                                          <p:spTgt spid="26629">
                                            <p:txEl>
                                              <p:charRg st="123"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8674" name="文本框 28673"/>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28675" name="文本框 28674"/>
          <p:cNvSpPr txBox="1"/>
          <p:nvPr/>
        </p:nvSpPr>
        <p:spPr>
          <a:xfrm>
            <a:off x="0" y="10668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 </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．采用哈佛结构</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28676" name="矩形 28675"/>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28677" name="文本框 28676"/>
          <p:cNvSpPr txBox="1"/>
          <p:nvPr/>
        </p:nvSpPr>
        <p:spPr>
          <a:xfrm>
            <a:off x="0" y="16002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en-US" altLang="zh-CN" sz="2400" b="1" dirty="0">
                <a:solidFill>
                  <a:srgbClr val="FF0000"/>
                </a:solidFill>
                <a:effectLst>
                  <a:outerShdw blurRad="38100" dist="38100" dir="2700000">
                    <a:srgbClr val="000000"/>
                  </a:outerShdw>
                </a:effectLst>
                <a:latin typeface="Times New Roman" panose="02020603050405020304" pitchFamily="18" charset="0"/>
              </a:rPr>
              <a:t>(1) </a:t>
            </a:r>
            <a:r>
              <a:rPr lang="zh-CN" altLang="en-US" sz="2400" b="1" dirty="0">
                <a:solidFill>
                  <a:srgbClr val="FF0000"/>
                </a:solidFill>
                <a:effectLst>
                  <a:outerShdw blurRad="38100" dist="38100" dir="2700000">
                    <a:srgbClr val="000000"/>
                  </a:outerShdw>
                </a:effectLst>
                <a:latin typeface="Times New Roman" panose="02020603050405020304" pitchFamily="18" charset="0"/>
              </a:rPr>
              <a:t>冯</a:t>
            </a:r>
            <a:r>
              <a:rPr lang="en-US" altLang="zh-CN" sz="2400" b="1" dirty="0">
                <a:solidFill>
                  <a:srgbClr val="FF0000"/>
                </a:solidFill>
                <a:effectLst>
                  <a:outerShdw blurRad="38100" dist="38100" dir="2700000">
                    <a:srgbClr val="000000"/>
                  </a:outerShdw>
                </a:effectLst>
                <a:latin typeface="Times New Roman" panose="02020603050405020304" pitchFamily="18" charset="0"/>
              </a:rPr>
              <a:t>·</a:t>
            </a:r>
            <a:r>
              <a:rPr lang="zh-CN" altLang="en-US" sz="2400" b="1" dirty="0">
                <a:solidFill>
                  <a:srgbClr val="FF0000"/>
                </a:solidFill>
                <a:effectLst>
                  <a:outerShdw blurRad="38100" dist="38100" dir="2700000">
                    <a:srgbClr val="000000"/>
                  </a:outerShdw>
                </a:effectLst>
                <a:latin typeface="Times New Roman" panose="02020603050405020304" pitchFamily="18" charset="0"/>
              </a:rPr>
              <a:t>诺伊曼（</a:t>
            </a:r>
            <a:r>
              <a:rPr lang="en-US" altLang="zh-CN" sz="2400" b="1" err="1">
                <a:solidFill>
                  <a:srgbClr val="FF0000"/>
                </a:solidFill>
                <a:effectLst>
                  <a:outerShdw blurRad="38100" dist="38100" dir="2700000">
                    <a:srgbClr val="000000"/>
                  </a:outerShdw>
                </a:effectLst>
                <a:latin typeface="Times New Roman" panose="02020603050405020304" pitchFamily="18" charset="0"/>
              </a:rPr>
              <a:t>Von Neuman</a:t>
            </a:r>
            <a:r>
              <a:rPr lang="zh-CN" altLang="en-US" sz="2400" b="1" dirty="0">
                <a:solidFill>
                  <a:srgbClr val="FF0000"/>
                </a:solidFill>
                <a:effectLst>
                  <a:outerShdw blurRad="38100" dist="38100" dir="2700000">
                    <a:srgbClr val="000000"/>
                  </a:outerShdw>
                </a:effectLst>
                <a:latin typeface="Times New Roman" panose="02020603050405020304" pitchFamily="18" charset="0"/>
              </a:rPr>
              <a:t>）结构</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
        <p:nvSpPr>
          <p:cNvPr id="28678" name="文本框 28677"/>
          <p:cNvSpPr txBox="1"/>
          <p:nvPr/>
        </p:nvSpPr>
        <p:spPr>
          <a:xfrm>
            <a:off x="0" y="2133600"/>
            <a:ext cx="8458200" cy="3378200"/>
          </a:xfrm>
          <a:prstGeom prst="rect">
            <a:avLst/>
          </a:prstGeom>
          <a:noFill/>
          <a:ln w="9525">
            <a:noFill/>
          </a:ln>
        </p:spPr>
        <p:txBody>
          <a:bodyPr lIns="468000">
            <a:spAutoFit/>
          </a:bodyPr>
          <a:p>
            <a:pPr eaLnBrk="0" hangingPunct="0">
              <a:lnSpc>
                <a:spcPct val="150000"/>
              </a:lnSpc>
            </a:pPr>
            <a:r>
              <a:rPr lang="en-US" altLang="zh-CN" sz="2400" b="1" dirty="0">
                <a:solidFill>
                  <a:srgbClr val="FF0000"/>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该结构采用单存储空间，即程序指令和数据共用一个存储空间，使用单一的地址和数据总线，取指令和取操作数都是通过一条总线分时进行。</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当进行高速运算时，不但不能同时进行取指令和取操作数，而且还会造成数据传输通道的瓶颈现象，其工作速度较慢。</a:t>
            </a:r>
            <a:r>
              <a:rPr lang="zh-CN" altLang="en-US" sz="2400" b="1" dirty="0">
                <a:solidFill>
                  <a:srgbClr val="FF0000"/>
                </a:solidFill>
                <a:effectLst>
                  <a:outerShdw blurRad="38100" dist="38100" dir="2700000">
                    <a:srgbClr val="000000"/>
                  </a:outerShdw>
                </a:effectLst>
                <a:latin typeface="Times New Roman" panose="02020603050405020304" pitchFamily="18" charset="0"/>
              </a:rPr>
              <a:t> </a:t>
            </a:r>
            <a:endParaRPr lang="zh-CN" altLang="en-US" sz="2400" b="1" dirty="0">
              <a:solidFill>
                <a:srgbClr val="FF0000"/>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1+#ppt_w/2"/>
                                          </p:val>
                                        </p:tav>
                                        <p:tav tm="100000">
                                          <p:val>
                                            <p:strVal val="#ppt_x"/>
                                          </p:val>
                                        </p:tav>
                                      </p:tavLst>
                                    </p:anim>
                                    <p:anim calcmode="lin" valueType="num">
                                      <p:cBhvr additive="base">
                                        <p:cTn id="8"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8675"/>
                                        </p:tgtEl>
                                        <p:attrNameLst>
                                          <p:attrName>style.visibility</p:attrName>
                                        </p:attrNameLst>
                                      </p:cBhvr>
                                      <p:to>
                                        <p:strVal val="visible"/>
                                      </p:to>
                                    </p:set>
                                    <p:animEffect transition="in" filter="wipe(left)">
                                      <p:cBhvr>
                                        <p:cTn id="13" dur="75"/>
                                        <p:tgtEl>
                                          <p:spTgt spid="2867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8677">
                                            <p:txEl>
                                              <p:charRg st="0" end="34"/>
                                            </p:txEl>
                                          </p:spTgt>
                                        </p:tgtEl>
                                        <p:attrNameLst>
                                          <p:attrName>style.visibility</p:attrName>
                                        </p:attrNameLst>
                                      </p:cBhvr>
                                      <p:to>
                                        <p:strVal val="visible"/>
                                      </p:to>
                                    </p:set>
                                    <p:animEffect transition="in" filter="checkerboard(across)">
                                      <p:cBhvr>
                                        <p:cTn id="18" dur="500"/>
                                        <p:tgtEl>
                                          <p:spTgt spid="28677">
                                            <p:txEl>
                                              <p:charRg st="0" end="3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8678">
                                            <p:txEl>
                                              <p:charRg st="0" end="71"/>
                                            </p:txEl>
                                          </p:spTgt>
                                        </p:tgtEl>
                                        <p:attrNameLst>
                                          <p:attrName>style.visibility</p:attrName>
                                        </p:attrNameLst>
                                      </p:cBhvr>
                                      <p:to>
                                        <p:strVal val="visible"/>
                                      </p:to>
                                    </p:set>
                                    <p:animEffect transition="in" filter="checkerboard(across)">
                                      <p:cBhvr>
                                        <p:cTn id="23" dur="500"/>
                                        <p:tgtEl>
                                          <p:spTgt spid="28678">
                                            <p:txEl>
                                              <p:charRg st="0" end="7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8678">
                                            <p:txEl>
                                              <p:charRg st="71" end="133"/>
                                            </p:txEl>
                                          </p:spTgt>
                                        </p:tgtEl>
                                        <p:attrNameLst>
                                          <p:attrName>style.visibility</p:attrName>
                                        </p:attrNameLst>
                                      </p:cBhvr>
                                      <p:to>
                                        <p:strVal val="visible"/>
                                      </p:to>
                                    </p:set>
                                    <p:animEffect transition="in" filter="checkerboard(across)">
                                      <p:cBhvr>
                                        <p:cTn id="28" dur="500"/>
                                        <p:tgtEl>
                                          <p:spTgt spid="28678">
                                            <p:txEl>
                                              <p:charRg st="71"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7" grpId="0" build="p"/>
      <p:bldP spid="2867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0722" name="文本框 3072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30723" name="文本框 30722"/>
          <p:cNvSpPr txBox="1"/>
          <p:nvPr/>
        </p:nvSpPr>
        <p:spPr>
          <a:xfrm>
            <a:off x="0" y="10668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 </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．采用哈佛结构</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30724" name="矩形 30723"/>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30725" name="文本框 30724"/>
          <p:cNvSpPr txBox="1"/>
          <p:nvPr/>
        </p:nvSpPr>
        <p:spPr>
          <a:xfrm>
            <a:off x="0" y="16002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en-US" altLang="zh-CN" sz="2400" b="1" dirty="0">
                <a:solidFill>
                  <a:srgbClr val="FF0000"/>
                </a:solidFill>
                <a:effectLst>
                  <a:outerShdw blurRad="38100" dist="38100" dir="2700000">
                    <a:srgbClr val="000000"/>
                  </a:outerShdw>
                </a:effectLst>
                <a:latin typeface="Times New Roman" panose="02020603050405020304" pitchFamily="18" charset="0"/>
              </a:rPr>
              <a:t>(1) </a:t>
            </a:r>
            <a:r>
              <a:rPr lang="zh-CN" altLang="en-US" sz="2400" b="1" dirty="0">
                <a:solidFill>
                  <a:srgbClr val="FF0000"/>
                </a:solidFill>
                <a:effectLst>
                  <a:outerShdw blurRad="38100" dist="38100" dir="2700000">
                    <a:srgbClr val="000000"/>
                  </a:outerShdw>
                </a:effectLst>
                <a:latin typeface="Times New Roman" panose="02020603050405020304" pitchFamily="18" charset="0"/>
              </a:rPr>
              <a:t>冯</a:t>
            </a:r>
            <a:r>
              <a:rPr lang="en-US" altLang="zh-CN" sz="2400" b="1" dirty="0">
                <a:solidFill>
                  <a:srgbClr val="FF0000"/>
                </a:solidFill>
                <a:effectLst>
                  <a:outerShdw blurRad="38100" dist="38100" dir="2700000">
                    <a:srgbClr val="000000"/>
                  </a:outerShdw>
                </a:effectLst>
                <a:latin typeface="Times New Roman" panose="02020603050405020304" pitchFamily="18" charset="0"/>
              </a:rPr>
              <a:t>·</a:t>
            </a:r>
            <a:r>
              <a:rPr lang="zh-CN" altLang="en-US" sz="2400" b="1" dirty="0">
                <a:solidFill>
                  <a:srgbClr val="FF0000"/>
                </a:solidFill>
                <a:effectLst>
                  <a:outerShdw blurRad="38100" dist="38100" dir="2700000">
                    <a:srgbClr val="000000"/>
                  </a:outerShdw>
                </a:effectLst>
                <a:latin typeface="Times New Roman" panose="02020603050405020304" pitchFamily="18" charset="0"/>
              </a:rPr>
              <a:t>诺伊曼（</a:t>
            </a:r>
            <a:r>
              <a:rPr lang="en-US" altLang="zh-CN" sz="2400" b="1" err="1">
                <a:solidFill>
                  <a:srgbClr val="FF0000"/>
                </a:solidFill>
                <a:effectLst>
                  <a:outerShdw blurRad="38100" dist="38100" dir="2700000">
                    <a:srgbClr val="000000"/>
                  </a:outerShdw>
                </a:effectLst>
                <a:latin typeface="Times New Roman" panose="02020603050405020304" pitchFamily="18" charset="0"/>
              </a:rPr>
              <a:t>Von Neuman</a:t>
            </a:r>
            <a:r>
              <a:rPr lang="zh-CN" altLang="en-US" sz="2400" b="1" dirty="0">
                <a:solidFill>
                  <a:srgbClr val="FF0000"/>
                </a:solidFill>
                <a:effectLst>
                  <a:outerShdw blurRad="38100" dist="38100" dir="2700000">
                    <a:srgbClr val="000000"/>
                  </a:outerShdw>
                </a:effectLst>
                <a:latin typeface="Times New Roman" panose="02020603050405020304" pitchFamily="18" charset="0"/>
              </a:rPr>
              <a:t>）结构</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grpSp>
        <p:nvGrpSpPr>
          <p:cNvPr id="30726" name="组合 30725"/>
          <p:cNvGrpSpPr/>
          <p:nvPr/>
        </p:nvGrpSpPr>
        <p:grpSpPr>
          <a:xfrm>
            <a:off x="552450" y="2514600"/>
            <a:ext cx="7219950" cy="3886200"/>
            <a:chOff x="348" y="1584"/>
            <a:chExt cx="4548" cy="2448"/>
          </a:xfrm>
        </p:grpSpPr>
        <p:sp>
          <p:nvSpPr>
            <p:cNvPr id="30727" name="矩形 30726"/>
            <p:cNvSpPr/>
            <p:nvPr/>
          </p:nvSpPr>
          <p:spPr>
            <a:xfrm>
              <a:off x="1950" y="3692"/>
              <a:ext cx="1842" cy="340"/>
            </a:xfrm>
            <a:prstGeom prst="rect">
              <a:avLst/>
            </a:prstGeom>
            <a:noFill/>
            <a:ln w="9525">
              <a:noFill/>
            </a:ln>
          </p:spPr>
          <p:txBody>
            <a:bodyPr lIns="0" tIns="36000" rIns="0" bIns="36000"/>
            <a:p>
              <a:pPr algn="just" eaLnBrk="0" hangingPunct="0"/>
              <a:r>
                <a:rPr lang="zh-CN" altLang="en-US" sz="1600" b="1" dirty="0">
                  <a:solidFill>
                    <a:schemeClr val="hlink"/>
                  </a:solidFill>
                  <a:effectLst>
                    <a:outerShdw blurRad="38100" dist="38100" dir="2700000">
                      <a:srgbClr val="000000"/>
                    </a:outerShdw>
                  </a:effectLst>
                  <a:latin typeface="Times New Roman" panose="02020603050405020304" pitchFamily="18" charset="0"/>
                </a:rPr>
                <a:t>图</a:t>
              </a:r>
              <a:r>
                <a:rPr lang="en-US" altLang="zh-CN" sz="1600" b="1" dirty="0">
                  <a:solidFill>
                    <a:schemeClr val="hlink"/>
                  </a:solidFill>
                  <a:effectLst>
                    <a:outerShdw blurRad="38100" dist="38100" dir="2700000">
                      <a:srgbClr val="000000"/>
                    </a:outerShdw>
                  </a:effectLst>
                  <a:latin typeface="宋体" panose="02010600030101010101" pitchFamily="2" charset="-122"/>
                </a:rPr>
                <a:t>1.2.1 </a:t>
              </a:r>
              <a:r>
                <a:rPr lang="zh-CN" altLang="en-US" sz="1600" b="1" dirty="0">
                  <a:solidFill>
                    <a:schemeClr val="hlink"/>
                  </a:solidFill>
                  <a:effectLst>
                    <a:outerShdw blurRad="38100" dist="38100" dir="2700000">
                      <a:srgbClr val="000000"/>
                    </a:outerShdw>
                  </a:effectLst>
                  <a:latin typeface="宋体" panose="02010600030101010101" pitchFamily="2" charset="-122"/>
                </a:rPr>
                <a:t>冯</a:t>
              </a:r>
              <a:r>
                <a:rPr lang="en-US" altLang="zh-CN" sz="1600" b="1">
                  <a:solidFill>
                    <a:schemeClr val="hlink"/>
                  </a:solidFill>
                  <a:effectLst>
                    <a:outerShdw blurRad="38100" dist="38100" dir="2700000">
                      <a:srgbClr val="000000"/>
                    </a:outerShdw>
                  </a:effectLst>
                  <a:latin typeface="Times New Roman" panose="02020603050405020304" pitchFamily="18" charset="0"/>
                </a:rPr>
                <a:t>·</a:t>
              </a:r>
              <a:r>
                <a:rPr lang="zh-CN" altLang="en-US" sz="1600" b="1" dirty="0">
                  <a:solidFill>
                    <a:schemeClr val="hlink"/>
                  </a:solidFill>
                  <a:effectLst>
                    <a:outerShdw blurRad="38100" dist="38100" dir="2700000">
                      <a:srgbClr val="000000"/>
                    </a:outerShdw>
                  </a:effectLst>
                  <a:latin typeface="宋体" panose="02010600030101010101" pitchFamily="2" charset="-122"/>
                </a:rPr>
                <a:t>诺伊曼结构</a:t>
              </a:r>
              <a:endParaRPr lang="zh-CN" altLang="en-US" sz="16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30728" name="矩形 30727"/>
            <p:cNvSpPr/>
            <p:nvPr/>
          </p:nvSpPr>
          <p:spPr>
            <a:xfrm>
              <a:off x="348" y="1856"/>
              <a:ext cx="702" cy="1394"/>
            </a:xfrm>
            <a:prstGeom prst="rect">
              <a:avLst/>
            </a:prstGeom>
            <a:solidFill>
              <a:srgbClr val="9900FF"/>
            </a:solidFill>
            <a:ln w="22225" cap="flat" cmpd="sng">
              <a:solidFill>
                <a:srgbClr val="000000"/>
              </a:solidFill>
              <a:prstDash val="solid"/>
              <a:miter/>
              <a:headEnd type="none" w="med" len="med"/>
              <a:tailEnd type="none" w="med" len="med"/>
            </a:ln>
          </p:spPr>
          <p:txBody>
            <a:bodyPr lIns="0" tIns="36000" rIns="0" bIns="36000"/>
            <a:p>
              <a:pPr algn="ctr" eaLnBrk="0" hangingPunct="0"/>
              <a:endParaRPr lang="en-US" altLang="zh-CN" sz="1200" b="1" dirty="0">
                <a:solidFill>
                  <a:srgbClr val="FFFFFF"/>
                </a:solidFill>
                <a:latin typeface="Times New Roman" panose="02020603050405020304" pitchFamily="18" charset="0"/>
              </a:endParaRPr>
            </a:p>
            <a:p>
              <a:pPr algn="ctr" eaLnBrk="0" hangingPunct="0"/>
              <a:endParaRPr lang="en-US" altLang="zh-CN" sz="1200" b="1" dirty="0">
                <a:solidFill>
                  <a:srgbClr val="FFFFFF"/>
                </a:solidFill>
                <a:latin typeface="Times New Roman" panose="02020603050405020304" pitchFamily="18" charset="0"/>
              </a:endParaRPr>
            </a:p>
            <a:p>
              <a:pPr algn="ctr" eaLnBrk="0" hangingPunct="0"/>
              <a:endParaRPr lang="en-US" altLang="zh-CN" sz="1200" b="1" dirty="0">
                <a:solidFill>
                  <a:srgbClr val="FFFFFF"/>
                </a:solidFill>
                <a:latin typeface="Times New Roman" panose="02020603050405020304" pitchFamily="18" charset="0"/>
              </a:endParaRPr>
            </a:p>
            <a:p>
              <a:pPr algn="ctr" eaLnBrk="0" hangingPunct="0"/>
              <a:endParaRPr lang="en-US" altLang="zh-CN" sz="1200" b="1" dirty="0">
                <a:solidFill>
                  <a:srgbClr val="FFFFFF"/>
                </a:solidFill>
                <a:latin typeface="Times New Roman" panose="02020603050405020304" pitchFamily="18" charset="0"/>
              </a:endParaRPr>
            </a:p>
            <a:p>
              <a:pPr algn="ctr" eaLnBrk="0" hangingPunct="0"/>
              <a:endParaRPr lang="en-US" altLang="zh-CN" sz="1200" b="1" dirty="0">
                <a:solidFill>
                  <a:srgbClr val="FFFFFF"/>
                </a:solidFill>
                <a:effectLst>
                  <a:outerShdw blurRad="38100" dist="38100" dir="2700000">
                    <a:srgbClr val="000000"/>
                  </a:outerShdw>
                </a:effectLst>
                <a:latin typeface="Tahoma" panose="020B0604030504040204" pitchFamily="34" charset="0"/>
              </a:endParaRPr>
            </a:p>
            <a:p>
              <a:pPr algn="ctr" eaLnBrk="0" hangingPunct="0"/>
              <a:r>
                <a:rPr lang="en-US" altLang="zh-CN" sz="2400" b="1">
                  <a:solidFill>
                    <a:srgbClr val="FFFFFF"/>
                  </a:solidFill>
                  <a:effectLst>
                    <a:outerShdw blurRad="38100" dist="38100" dir="2700000">
                      <a:srgbClr val="000000"/>
                    </a:outerShdw>
                  </a:effectLst>
                  <a:latin typeface="Tahoma" panose="020B0604030504040204" pitchFamily="34" charset="0"/>
                </a:rPr>
                <a:t>CPU</a:t>
              </a:r>
              <a:endParaRPr lang="en-US" altLang="zh-CN" sz="2400" b="1">
                <a:solidFill>
                  <a:srgbClr val="FFFFFF"/>
                </a:solidFill>
                <a:effectLst>
                  <a:outerShdw blurRad="38100" dist="38100" dir="2700000">
                    <a:srgbClr val="000000"/>
                  </a:outerShdw>
                </a:effectLst>
                <a:latin typeface="Tahoma" panose="020B0604030504040204" pitchFamily="34" charset="0"/>
              </a:endParaRPr>
            </a:p>
          </p:txBody>
        </p:sp>
        <p:sp>
          <p:nvSpPr>
            <p:cNvPr id="30729" name="矩形 30728"/>
            <p:cNvSpPr/>
            <p:nvPr/>
          </p:nvSpPr>
          <p:spPr>
            <a:xfrm>
              <a:off x="1522" y="1593"/>
              <a:ext cx="517" cy="254"/>
            </a:xfrm>
            <a:prstGeom prst="rect">
              <a:avLst/>
            </a:prstGeom>
            <a:solidFill>
              <a:srgbClr val="99CC00"/>
            </a:solidFill>
            <a:ln w="22225" cap="flat" cmpd="sng">
              <a:solidFill>
                <a:srgbClr val="000000"/>
              </a:solidFill>
              <a:prstDash val="solid"/>
              <a:miter/>
              <a:headEnd type="none" w="med" len="med"/>
              <a:tailEnd type="none" w="med" len="med"/>
            </a:ln>
          </p:spPr>
          <p:txBody>
            <a:bodyPr lIns="0" tIns="72000" rIns="0" bIns="36000"/>
            <a:p>
              <a:pPr algn="ctr" eaLnBrk="0" hangingPunct="0"/>
              <a:r>
                <a:rPr lang="en-US" altLang="zh-CN" sz="1600" b="1">
                  <a:solidFill>
                    <a:srgbClr val="FFFFFF"/>
                  </a:solidFill>
                  <a:effectLst>
                    <a:outerShdw blurRad="38100" dist="38100" dir="2700000">
                      <a:srgbClr val="000000"/>
                    </a:outerShdw>
                  </a:effectLst>
                  <a:latin typeface="Tahoma" panose="020B0604030504040204" pitchFamily="34" charset="0"/>
                </a:rPr>
                <a:t>I/O</a:t>
              </a:r>
              <a:r>
                <a:rPr lang="zh-CN" altLang="en-US" sz="1600" b="1" dirty="0">
                  <a:solidFill>
                    <a:srgbClr val="FFFFFF"/>
                  </a:solidFill>
                  <a:effectLst>
                    <a:outerShdw blurRad="38100" dist="38100" dir="2700000">
                      <a:srgbClr val="000000"/>
                    </a:outerShdw>
                  </a:effectLst>
                  <a:latin typeface="Times New Roman" panose="02020603050405020304" pitchFamily="18" charset="0"/>
                </a:rPr>
                <a:t>口</a:t>
              </a:r>
              <a:endParaRPr lang="zh-CN" altLang="en-US" sz="1600" b="1" dirty="0">
                <a:solidFill>
                  <a:srgbClr val="FFFFFF"/>
                </a:solidFill>
                <a:effectLst>
                  <a:outerShdw blurRad="38100" dist="38100" dir="2700000">
                    <a:srgbClr val="000000"/>
                  </a:outerShdw>
                </a:effectLst>
                <a:latin typeface="Times New Roman" panose="02020603050405020304" pitchFamily="18" charset="0"/>
              </a:endParaRPr>
            </a:p>
          </p:txBody>
        </p:sp>
        <p:sp>
          <p:nvSpPr>
            <p:cNvPr id="30730" name="矩形 30729"/>
            <p:cNvSpPr/>
            <p:nvPr/>
          </p:nvSpPr>
          <p:spPr>
            <a:xfrm>
              <a:off x="1509" y="3234"/>
              <a:ext cx="517" cy="254"/>
            </a:xfrm>
            <a:prstGeom prst="rect">
              <a:avLst/>
            </a:prstGeom>
            <a:solidFill>
              <a:srgbClr val="0000FF"/>
            </a:solidFill>
            <a:ln w="22225" cap="flat" cmpd="sng">
              <a:solidFill>
                <a:srgbClr val="000000"/>
              </a:solidFill>
              <a:prstDash val="solid"/>
              <a:miter/>
              <a:headEnd type="none" w="med" len="med"/>
              <a:tailEnd type="none" w="med" len="med"/>
            </a:ln>
          </p:spPr>
          <p:txBody>
            <a:bodyPr lIns="0" tIns="72000" rIns="0" bIns="36000"/>
            <a:p>
              <a:pPr algn="ctr" eaLnBrk="0" hangingPunct="0"/>
              <a:r>
                <a:rPr lang="en-US" altLang="zh-CN" sz="1600" b="1">
                  <a:solidFill>
                    <a:srgbClr val="FFFFFF"/>
                  </a:solidFill>
                  <a:effectLst>
                    <a:outerShdw blurRad="38100" dist="38100" dir="2700000">
                      <a:srgbClr val="000000"/>
                    </a:outerShdw>
                  </a:effectLst>
                  <a:latin typeface="Tahoma" panose="020B0604030504040204" pitchFamily="34" charset="0"/>
                </a:rPr>
                <a:t>ROM</a:t>
              </a:r>
              <a:endParaRPr lang="en-US" altLang="zh-CN" sz="1600" b="1">
                <a:solidFill>
                  <a:srgbClr val="FFFFFF"/>
                </a:solidFill>
                <a:effectLst>
                  <a:outerShdw blurRad="38100" dist="38100" dir="2700000">
                    <a:srgbClr val="000000"/>
                  </a:outerShdw>
                </a:effectLst>
                <a:latin typeface="Tahoma" panose="020B0604030504040204" pitchFamily="34" charset="0"/>
              </a:endParaRPr>
            </a:p>
          </p:txBody>
        </p:sp>
        <p:sp>
          <p:nvSpPr>
            <p:cNvPr id="30731" name="矩形 30730"/>
            <p:cNvSpPr/>
            <p:nvPr/>
          </p:nvSpPr>
          <p:spPr>
            <a:xfrm>
              <a:off x="2351" y="1589"/>
              <a:ext cx="592" cy="255"/>
            </a:xfrm>
            <a:prstGeom prst="rect">
              <a:avLst/>
            </a:prstGeom>
            <a:solidFill>
              <a:srgbClr val="993366"/>
            </a:solidFill>
            <a:ln w="22225" cap="flat" cmpd="sng">
              <a:solidFill>
                <a:srgbClr val="000000"/>
              </a:solidFill>
              <a:prstDash val="solid"/>
              <a:miter/>
              <a:headEnd type="none" w="med" len="med"/>
              <a:tailEnd type="none" w="med" len="med"/>
            </a:ln>
          </p:spPr>
          <p:txBody>
            <a:bodyPr lIns="0" tIns="72000" rIns="0" bIns="36000"/>
            <a:p>
              <a:pPr algn="ctr" eaLnBrk="0" hangingPunct="0"/>
              <a:r>
                <a:rPr lang="zh-CN" altLang="en-US" sz="1600" b="1" dirty="0">
                  <a:solidFill>
                    <a:srgbClr val="FFFFFF"/>
                  </a:solidFill>
                  <a:effectLst>
                    <a:outerShdw blurRad="38100" dist="38100" dir="2700000">
                      <a:srgbClr val="000000"/>
                    </a:outerShdw>
                  </a:effectLst>
                  <a:latin typeface="Times New Roman" panose="02020603050405020304" pitchFamily="18" charset="0"/>
                </a:rPr>
                <a:t>串行接口</a:t>
              </a:r>
              <a:endParaRPr lang="zh-CN" altLang="en-US" sz="1600" b="1" dirty="0">
                <a:solidFill>
                  <a:srgbClr val="FFFFFF"/>
                </a:solidFill>
                <a:effectLst>
                  <a:outerShdw blurRad="38100" dist="38100" dir="2700000">
                    <a:srgbClr val="000000"/>
                  </a:outerShdw>
                </a:effectLst>
                <a:latin typeface="Times New Roman" panose="02020603050405020304" pitchFamily="18" charset="0"/>
              </a:endParaRPr>
            </a:p>
          </p:txBody>
        </p:sp>
        <p:sp>
          <p:nvSpPr>
            <p:cNvPr id="30732" name="矩形 30731"/>
            <p:cNvSpPr/>
            <p:nvPr/>
          </p:nvSpPr>
          <p:spPr>
            <a:xfrm>
              <a:off x="2382" y="3236"/>
              <a:ext cx="517" cy="253"/>
            </a:xfrm>
            <a:prstGeom prst="rect">
              <a:avLst/>
            </a:prstGeom>
            <a:solidFill>
              <a:srgbClr val="339966"/>
            </a:solidFill>
            <a:ln w="22225" cap="flat" cmpd="sng">
              <a:solidFill>
                <a:srgbClr val="000000"/>
              </a:solidFill>
              <a:prstDash val="solid"/>
              <a:miter/>
              <a:headEnd type="none" w="med" len="med"/>
              <a:tailEnd type="none" w="med" len="med"/>
            </a:ln>
          </p:spPr>
          <p:txBody>
            <a:bodyPr lIns="0" tIns="72000" rIns="0" bIns="36000"/>
            <a:p>
              <a:pPr algn="ctr" eaLnBrk="0" hangingPunct="0"/>
              <a:r>
                <a:rPr lang="en-US" altLang="zh-CN" sz="1600" b="1">
                  <a:solidFill>
                    <a:srgbClr val="FFFFFF"/>
                  </a:solidFill>
                  <a:effectLst>
                    <a:outerShdw blurRad="38100" dist="38100" dir="2700000">
                      <a:srgbClr val="000000"/>
                    </a:outerShdw>
                  </a:effectLst>
                  <a:latin typeface="Tahoma" panose="020B0604030504040204" pitchFamily="34" charset="0"/>
                </a:rPr>
                <a:t>RAM</a:t>
              </a:r>
              <a:endParaRPr lang="en-US" altLang="zh-CN" sz="1600" b="1">
                <a:solidFill>
                  <a:srgbClr val="FFFFFF"/>
                </a:solidFill>
                <a:effectLst>
                  <a:outerShdw blurRad="38100" dist="38100" dir="2700000">
                    <a:srgbClr val="000000"/>
                  </a:outerShdw>
                </a:effectLst>
                <a:latin typeface="Tahoma" panose="020B0604030504040204" pitchFamily="34" charset="0"/>
              </a:endParaRPr>
            </a:p>
          </p:txBody>
        </p:sp>
        <p:sp>
          <p:nvSpPr>
            <p:cNvPr id="30733" name="矩形 30732"/>
            <p:cNvSpPr/>
            <p:nvPr/>
          </p:nvSpPr>
          <p:spPr>
            <a:xfrm>
              <a:off x="3256" y="1584"/>
              <a:ext cx="565" cy="254"/>
            </a:xfrm>
            <a:prstGeom prst="rect">
              <a:avLst/>
            </a:prstGeom>
            <a:solidFill>
              <a:srgbClr val="666699"/>
            </a:solidFill>
            <a:ln w="22225" cap="flat" cmpd="sng">
              <a:solidFill>
                <a:srgbClr val="000000"/>
              </a:solidFill>
              <a:prstDash val="solid"/>
              <a:miter/>
              <a:headEnd type="none" w="med" len="med"/>
              <a:tailEnd type="none" w="med" len="med"/>
            </a:ln>
          </p:spPr>
          <p:txBody>
            <a:bodyPr lIns="0" tIns="72000" rIns="0" bIns="36000"/>
            <a:p>
              <a:pPr algn="ctr" eaLnBrk="0" hangingPunct="0"/>
              <a:r>
                <a:rPr lang="zh-CN" altLang="en-US" sz="1600" b="1" dirty="0">
                  <a:solidFill>
                    <a:srgbClr val="FFFFFF"/>
                  </a:solidFill>
                  <a:effectLst>
                    <a:outerShdw blurRad="38100" dist="38100" dir="2700000">
                      <a:srgbClr val="000000"/>
                    </a:outerShdw>
                  </a:effectLst>
                  <a:latin typeface="Times New Roman" panose="02020603050405020304" pitchFamily="18" charset="0"/>
                </a:rPr>
                <a:t>并行接口</a:t>
              </a:r>
              <a:endParaRPr lang="zh-CN" altLang="en-US" sz="1600" b="1" dirty="0">
                <a:solidFill>
                  <a:srgbClr val="FFFFFF"/>
                </a:solidFill>
                <a:effectLst>
                  <a:outerShdw blurRad="38100" dist="38100" dir="2700000">
                    <a:srgbClr val="000000"/>
                  </a:outerShdw>
                </a:effectLst>
                <a:latin typeface="Times New Roman" panose="02020603050405020304" pitchFamily="18" charset="0"/>
              </a:endParaRPr>
            </a:p>
          </p:txBody>
        </p:sp>
        <p:sp>
          <p:nvSpPr>
            <p:cNvPr id="30734" name="矩形 30733"/>
            <p:cNvSpPr/>
            <p:nvPr/>
          </p:nvSpPr>
          <p:spPr>
            <a:xfrm>
              <a:off x="3238" y="3179"/>
              <a:ext cx="638" cy="374"/>
            </a:xfrm>
            <a:prstGeom prst="rect">
              <a:avLst/>
            </a:prstGeom>
            <a:solidFill>
              <a:srgbClr val="FF9900"/>
            </a:solidFill>
            <a:ln w="22225" cap="flat" cmpd="sng">
              <a:solidFill>
                <a:srgbClr val="000000"/>
              </a:solidFill>
              <a:prstDash val="solid"/>
              <a:miter/>
              <a:headEnd type="none" w="med" len="med"/>
              <a:tailEnd type="none" w="med" len="med"/>
            </a:ln>
          </p:spPr>
          <p:txBody>
            <a:bodyPr lIns="0" tIns="36000" rIns="0" bIns="36000"/>
            <a:p>
              <a:pPr algn="ctr" eaLnBrk="0" hangingPunct="0"/>
              <a:r>
                <a:rPr lang="zh-CN" altLang="en-US" sz="1600" b="1" dirty="0">
                  <a:solidFill>
                    <a:srgbClr val="FFFFFF"/>
                  </a:solidFill>
                  <a:effectLst>
                    <a:outerShdw blurRad="38100" dist="38100" dir="2700000">
                      <a:srgbClr val="000000"/>
                    </a:outerShdw>
                  </a:effectLst>
                  <a:latin typeface="Times New Roman" panose="02020603050405020304" pitchFamily="18" charset="0"/>
                </a:rPr>
                <a:t>外部存储</a:t>
              </a:r>
              <a:endParaRPr lang="zh-CN" altLang="en-US" sz="1600" b="1" dirty="0">
                <a:solidFill>
                  <a:srgbClr val="FFFFFF"/>
                </a:solidFill>
                <a:effectLst>
                  <a:outerShdw blurRad="38100" dist="38100" dir="2700000">
                    <a:srgbClr val="000000"/>
                  </a:outerShdw>
                </a:effectLst>
                <a:latin typeface="Times New Roman" panose="02020603050405020304" pitchFamily="18" charset="0"/>
              </a:endParaRPr>
            </a:p>
            <a:p>
              <a:pPr algn="ctr" eaLnBrk="0" hangingPunct="0"/>
              <a:r>
                <a:rPr lang="zh-CN" altLang="en-US" sz="1600" b="1" dirty="0">
                  <a:solidFill>
                    <a:srgbClr val="FFFFFF"/>
                  </a:solidFill>
                  <a:effectLst>
                    <a:outerShdw blurRad="38100" dist="38100" dir="2700000">
                      <a:srgbClr val="000000"/>
                    </a:outerShdw>
                  </a:effectLst>
                  <a:latin typeface="Times New Roman" panose="02020603050405020304" pitchFamily="18" charset="0"/>
                </a:rPr>
                <a:t>器接口</a:t>
              </a:r>
              <a:endParaRPr lang="zh-CN" altLang="en-US" sz="1600" b="1" dirty="0">
                <a:solidFill>
                  <a:srgbClr val="CCECFF"/>
                </a:solidFill>
                <a:effectLst>
                  <a:outerShdw blurRad="38100" dist="38100" dir="2700000">
                    <a:srgbClr val="000000"/>
                  </a:outerShdw>
                </a:effectLst>
                <a:latin typeface="Times New Roman" panose="02020603050405020304" pitchFamily="18" charset="0"/>
              </a:endParaRPr>
            </a:p>
          </p:txBody>
        </p:sp>
        <p:sp>
          <p:nvSpPr>
            <p:cNvPr id="30735" name="直接连接符 30734"/>
            <p:cNvSpPr/>
            <p:nvPr/>
          </p:nvSpPr>
          <p:spPr>
            <a:xfrm>
              <a:off x="1048" y="2345"/>
              <a:ext cx="3091" cy="0"/>
            </a:xfrm>
            <a:prstGeom prst="line">
              <a:avLst/>
            </a:prstGeom>
            <a:ln w="25400" cap="flat" cmpd="sng">
              <a:solidFill>
                <a:srgbClr val="000000"/>
              </a:solidFill>
              <a:prstDash val="solid"/>
              <a:headEnd type="triangle" w="sm" len="med"/>
              <a:tailEnd type="triangle" w="sm" len="med"/>
            </a:ln>
          </p:spPr>
        </p:sp>
        <p:sp>
          <p:nvSpPr>
            <p:cNvPr id="30736" name="直接连接符 30735"/>
            <p:cNvSpPr/>
            <p:nvPr/>
          </p:nvSpPr>
          <p:spPr>
            <a:xfrm>
              <a:off x="1906" y="1850"/>
              <a:ext cx="0" cy="495"/>
            </a:xfrm>
            <a:prstGeom prst="line">
              <a:avLst/>
            </a:prstGeom>
            <a:ln w="22225" cap="flat" cmpd="sng">
              <a:solidFill>
                <a:srgbClr val="000000"/>
              </a:solidFill>
              <a:prstDash val="solid"/>
              <a:headEnd type="triangle" w="sm" len="med"/>
              <a:tailEnd type="triangle" w="sm" len="med"/>
            </a:ln>
          </p:spPr>
        </p:sp>
        <p:sp>
          <p:nvSpPr>
            <p:cNvPr id="30737" name="直接连接符 30736"/>
            <p:cNvSpPr/>
            <p:nvPr/>
          </p:nvSpPr>
          <p:spPr>
            <a:xfrm flipH="1" flipV="1">
              <a:off x="1908" y="2350"/>
              <a:ext cx="0" cy="883"/>
            </a:xfrm>
            <a:prstGeom prst="line">
              <a:avLst/>
            </a:prstGeom>
            <a:ln w="22225" cap="flat" cmpd="sng">
              <a:solidFill>
                <a:srgbClr val="000000"/>
              </a:solidFill>
              <a:prstDash val="solid"/>
              <a:headEnd type="triangle" w="sm" len="med"/>
              <a:tailEnd type="triangle" w="sm" len="med"/>
            </a:ln>
          </p:spPr>
        </p:sp>
        <p:sp>
          <p:nvSpPr>
            <p:cNvPr id="30738" name="直接连接符 30737"/>
            <p:cNvSpPr/>
            <p:nvPr/>
          </p:nvSpPr>
          <p:spPr>
            <a:xfrm>
              <a:off x="2762" y="1847"/>
              <a:ext cx="0" cy="495"/>
            </a:xfrm>
            <a:prstGeom prst="line">
              <a:avLst/>
            </a:prstGeom>
            <a:ln w="22225" cap="flat" cmpd="sng">
              <a:solidFill>
                <a:srgbClr val="000000"/>
              </a:solidFill>
              <a:prstDash val="solid"/>
              <a:headEnd type="triangle" w="sm" len="med"/>
              <a:tailEnd type="triangle" w="sm" len="med"/>
            </a:ln>
          </p:spPr>
        </p:sp>
        <p:sp>
          <p:nvSpPr>
            <p:cNvPr id="30739" name="直接连接符 30738"/>
            <p:cNvSpPr/>
            <p:nvPr/>
          </p:nvSpPr>
          <p:spPr>
            <a:xfrm flipV="1">
              <a:off x="2762" y="2350"/>
              <a:ext cx="0" cy="876"/>
            </a:xfrm>
            <a:prstGeom prst="line">
              <a:avLst/>
            </a:prstGeom>
            <a:ln w="22225" cap="flat" cmpd="sng">
              <a:solidFill>
                <a:srgbClr val="000000"/>
              </a:solidFill>
              <a:prstDash val="solid"/>
              <a:headEnd type="triangle" w="sm" len="med"/>
              <a:tailEnd type="triangle" w="sm" len="med"/>
            </a:ln>
          </p:spPr>
        </p:sp>
        <p:sp>
          <p:nvSpPr>
            <p:cNvPr id="30740" name="直接连接符 30739"/>
            <p:cNvSpPr/>
            <p:nvPr/>
          </p:nvSpPr>
          <p:spPr>
            <a:xfrm>
              <a:off x="3684" y="1840"/>
              <a:ext cx="0" cy="496"/>
            </a:xfrm>
            <a:prstGeom prst="line">
              <a:avLst/>
            </a:prstGeom>
            <a:ln w="22225" cap="flat" cmpd="sng">
              <a:solidFill>
                <a:srgbClr val="000000"/>
              </a:solidFill>
              <a:prstDash val="solid"/>
              <a:headEnd type="triangle" w="sm" len="med"/>
              <a:tailEnd type="triangle" w="sm" len="med"/>
            </a:ln>
          </p:spPr>
        </p:sp>
        <p:sp>
          <p:nvSpPr>
            <p:cNvPr id="30741" name="直接连接符 30740"/>
            <p:cNvSpPr/>
            <p:nvPr/>
          </p:nvSpPr>
          <p:spPr>
            <a:xfrm flipH="1" flipV="1">
              <a:off x="3684" y="2354"/>
              <a:ext cx="0" cy="818"/>
            </a:xfrm>
            <a:prstGeom prst="line">
              <a:avLst/>
            </a:prstGeom>
            <a:ln w="22225" cap="flat" cmpd="sng">
              <a:solidFill>
                <a:srgbClr val="000000"/>
              </a:solidFill>
              <a:prstDash val="solid"/>
              <a:headEnd type="triangle" w="sm" len="med"/>
              <a:tailEnd type="triangle" w="sm" len="med"/>
            </a:ln>
          </p:spPr>
        </p:sp>
        <p:sp>
          <p:nvSpPr>
            <p:cNvPr id="30742" name="直接连接符 30741"/>
            <p:cNvSpPr/>
            <p:nvPr/>
          </p:nvSpPr>
          <p:spPr>
            <a:xfrm flipV="1">
              <a:off x="1045" y="2736"/>
              <a:ext cx="3093" cy="0"/>
            </a:xfrm>
            <a:prstGeom prst="line">
              <a:avLst/>
            </a:prstGeom>
            <a:ln w="25400" cap="flat" cmpd="sng">
              <a:solidFill>
                <a:srgbClr val="000000"/>
              </a:solidFill>
              <a:prstDash val="solid"/>
              <a:headEnd type="none" w="sm" len="med"/>
              <a:tailEnd type="triangle" w="sm" len="med"/>
            </a:ln>
          </p:spPr>
        </p:sp>
        <p:sp>
          <p:nvSpPr>
            <p:cNvPr id="30743" name="直接连接符 30742"/>
            <p:cNvSpPr/>
            <p:nvPr/>
          </p:nvSpPr>
          <p:spPr>
            <a:xfrm flipV="1">
              <a:off x="1655" y="2736"/>
              <a:ext cx="0" cy="494"/>
            </a:xfrm>
            <a:prstGeom prst="line">
              <a:avLst/>
            </a:prstGeom>
            <a:ln w="22225" cap="flat" cmpd="sng">
              <a:solidFill>
                <a:srgbClr val="000000"/>
              </a:solidFill>
              <a:prstDash val="solid"/>
              <a:headEnd type="triangle" w="sm" len="med"/>
              <a:tailEnd type="oval" w="sm" len="sm"/>
            </a:ln>
          </p:spPr>
        </p:sp>
        <p:sp>
          <p:nvSpPr>
            <p:cNvPr id="30744" name="直接连接符 30743"/>
            <p:cNvSpPr/>
            <p:nvPr/>
          </p:nvSpPr>
          <p:spPr>
            <a:xfrm>
              <a:off x="1657" y="1849"/>
              <a:ext cx="1" cy="888"/>
            </a:xfrm>
            <a:prstGeom prst="line">
              <a:avLst/>
            </a:prstGeom>
            <a:ln w="22225" cap="flat" cmpd="sng">
              <a:solidFill>
                <a:srgbClr val="000000"/>
              </a:solidFill>
              <a:prstDash val="solid"/>
              <a:headEnd type="triangle" w="sm" len="med"/>
              <a:tailEnd type="none" w="sm" len="med"/>
            </a:ln>
          </p:spPr>
        </p:sp>
        <p:sp>
          <p:nvSpPr>
            <p:cNvPr id="30745" name="直接连接符 30744"/>
            <p:cNvSpPr/>
            <p:nvPr/>
          </p:nvSpPr>
          <p:spPr>
            <a:xfrm flipV="1">
              <a:off x="2515" y="2736"/>
              <a:ext cx="0" cy="494"/>
            </a:xfrm>
            <a:prstGeom prst="line">
              <a:avLst/>
            </a:prstGeom>
            <a:ln w="22225" cap="flat" cmpd="sng">
              <a:solidFill>
                <a:srgbClr val="000000"/>
              </a:solidFill>
              <a:prstDash val="solid"/>
              <a:headEnd type="triangle" w="sm" len="med"/>
              <a:tailEnd type="oval" w="sm" len="sm"/>
            </a:ln>
          </p:spPr>
        </p:sp>
        <p:sp>
          <p:nvSpPr>
            <p:cNvPr id="30746" name="直接连接符 30745"/>
            <p:cNvSpPr/>
            <p:nvPr/>
          </p:nvSpPr>
          <p:spPr>
            <a:xfrm>
              <a:off x="2514" y="1848"/>
              <a:ext cx="0" cy="886"/>
            </a:xfrm>
            <a:prstGeom prst="line">
              <a:avLst/>
            </a:prstGeom>
            <a:ln w="22225" cap="flat" cmpd="sng">
              <a:solidFill>
                <a:srgbClr val="000000"/>
              </a:solidFill>
              <a:prstDash val="solid"/>
              <a:headEnd type="triangle" w="sm" len="med"/>
              <a:tailEnd type="none" w="sm" len="med"/>
            </a:ln>
          </p:spPr>
        </p:sp>
        <p:sp>
          <p:nvSpPr>
            <p:cNvPr id="30747" name="直接连接符 30746"/>
            <p:cNvSpPr/>
            <p:nvPr/>
          </p:nvSpPr>
          <p:spPr>
            <a:xfrm flipV="1">
              <a:off x="3419" y="2720"/>
              <a:ext cx="0" cy="454"/>
            </a:xfrm>
            <a:prstGeom prst="line">
              <a:avLst/>
            </a:prstGeom>
            <a:ln w="22225" cap="flat" cmpd="sng">
              <a:solidFill>
                <a:srgbClr val="000000"/>
              </a:solidFill>
              <a:prstDash val="solid"/>
              <a:headEnd type="triangle" w="sm" len="med"/>
              <a:tailEnd type="none" w="sm" len="med"/>
            </a:ln>
          </p:spPr>
        </p:sp>
        <p:sp>
          <p:nvSpPr>
            <p:cNvPr id="30748" name="直接连接符 30747"/>
            <p:cNvSpPr/>
            <p:nvPr/>
          </p:nvSpPr>
          <p:spPr>
            <a:xfrm flipV="1">
              <a:off x="3419" y="1843"/>
              <a:ext cx="0" cy="893"/>
            </a:xfrm>
            <a:prstGeom prst="line">
              <a:avLst/>
            </a:prstGeom>
            <a:ln w="22225" cap="flat" cmpd="sng">
              <a:solidFill>
                <a:srgbClr val="000000"/>
              </a:solidFill>
              <a:prstDash val="solid"/>
              <a:headEnd type="oval" w="sm" len="sm"/>
              <a:tailEnd type="triangle" w="sm" len="med"/>
            </a:ln>
          </p:spPr>
        </p:sp>
        <p:sp>
          <p:nvSpPr>
            <p:cNvPr id="30749" name="矩形 30748"/>
            <p:cNvSpPr/>
            <p:nvPr/>
          </p:nvSpPr>
          <p:spPr>
            <a:xfrm>
              <a:off x="4137" y="2620"/>
              <a:ext cx="759" cy="260"/>
            </a:xfrm>
            <a:prstGeom prst="rect">
              <a:avLst/>
            </a:prstGeom>
            <a:noFill/>
            <a:ln w="9525">
              <a:noFill/>
            </a:ln>
          </p:spPr>
          <p:txBody>
            <a:bodyPr lIns="18000" tIns="36000" rIns="18000" bIns="36000"/>
            <a:p>
              <a:pPr algn="just" eaLnBrk="0" hangingPunct="0"/>
              <a:r>
                <a:rPr lang="zh-CN" altLang="en-US" sz="1600" b="1" dirty="0">
                  <a:solidFill>
                    <a:srgbClr val="000000"/>
                  </a:solidFill>
                  <a:effectLst>
                    <a:outerShdw blurRad="38100" dist="38100" dir="2700000">
                      <a:srgbClr val="FFFFFF"/>
                    </a:outerShdw>
                  </a:effectLst>
                  <a:latin typeface="Times New Roman" panose="02020603050405020304" pitchFamily="18" charset="0"/>
                </a:rPr>
                <a:t>地址总线</a:t>
              </a:r>
              <a:r>
                <a:rPr lang="en-US" altLang="zh-CN" sz="1600" b="1">
                  <a:solidFill>
                    <a:srgbClr val="000000"/>
                  </a:solidFill>
                  <a:effectLst>
                    <a:outerShdw blurRad="38100" dist="38100" dir="2700000">
                      <a:srgbClr val="FFFFFF"/>
                    </a:outerShdw>
                  </a:effectLst>
                  <a:latin typeface="Tahoma" panose="020B0604030504040204" pitchFamily="34" charset="0"/>
                </a:rPr>
                <a:t>AB</a:t>
              </a:r>
              <a:endParaRPr lang="en-US" altLang="zh-CN" sz="1600" b="1">
                <a:solidFill>
                  <a:srgbClr val="000000"/>
                </a:solidFill>
                <a:effectLst>
                  <a:outerShdw blurRad="38100" dist="38100" dir="2700000">
                    <a:srgbClr val="FFFFFF"/>
                  </a:outerShdw>
                </a:effectLst>
                <a:latin typeface="Tahoma" panose="020B0604030504040204" pitchFamily="34" charset="0"/>
              </a:endParaRPr>
            </a:p>
          </p:txBody>
        </p:sp>
        <p:sp>
          <p:nvSpPr>
            <p:cNvPr id="30750" name="矩形 30749"/>
            <p:cNvSpPr/>
            <p:nvPr/>
          </p:nvSpPr>
          <p:spPr>
            <a:xfrm>
              <a:off x="4137" y="2236"/>
              <a:ext cx="759" cy="260"/>
            </a:xfrm>
            <a:prstGeom prst="rect">
              <a:avLst/>
            </a:prstGeom>
            <a:noFill/>
            <a:ln w="9525">
              <a:noFill/>
            </a:ln>
          </p:spPr>
          <p:txBody>
            <a:bodyPr lIns="18000" tIns="36000" rIns="18000" bIns="36000"/>
            <a:p>
              <a:pPr algn="just" eaLnBrk="0" hangingPunct="0"/>
              <a:r>
                <a:rPr lang="zh-CN" altLang="en-US" sz="1600" b="1" dirty="0">
                  <a:solidFill>
                    <a:srgbClr val="000000"/>
                  </a:solidFill>
                  <a:effectLst>
                    <a:outerShdw blurRad="38100" dist="38100" dir="2700000">
                      <a:srgbClr val="FFFFFF"/>
                    </a:outerShdw>
                  </a:effectLst>
                  <a:latin typeface="Times New Roman" panose="02020603050405020304" pitchFamily="18" charset="0"/>
                </a:rPr>
                <a:t>数据总线</a:t>
              </a:r>
              <a:r>
                <a:rPr lang="en-US" altLang="zh-CN" sz="1600" b="1">
                  <a:solidFill>
                    <a:srgbClr val="000000"/>
                  </a:solidFill>
                  <a:effectLst>
                    <a:outerShdw blurRad="38100" dist="38100" dir="2700000">
                      <a:srgbClr val="FFFFFF"/>
                    </a:outerShdw>
                  </a:effectLst>
                  <a:latin typeface="Tahoma" panose="020B0604030504040204" pitchFamily="34" charset="0"/>
                </a:rPr>
                <a:t>DB</a:t>
              </a:r>
              <a:endParaRPr lang="en-US" altLang="zh-CN" sz="1600" b="1">
                <a:solidFill>
                  <a:srgbClr val="000000"/>
                </a:solidFill>
                <a:effectLst>
                  <a:outerShdw blurRad="38100" dist="38100" dir="2700000">
                    <a:srgbClr val="FFFFFF"/>
                  </a:outerShdw>
                </a:effectLst>
                <a:latin typeface="Tahoma" panose="020B060403050404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dissolve">
                                      <p:cBhvr>
                                        <p:cTn id="7"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2770" name="文本框 3276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32771" name="文本框 32770"/>
          <p:cNvSpPr txBox="1"/>
          <p:nvPr/>
        </p:nvSpPr>
        <p:spPr>
          <a:xfrm>
            <a:off x="0" y="1173163"/>
            <a:ext cx="5257800" cy="579437"/>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 </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．采用哈佛结构</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32772" name="矩形 32771"/>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32773" name="文本框 32772"/>
          <p:cNvSpPr txBox="1"/>
          <p:nvPr/>
        </p:nvSpPr>
        <p:spPr>
          <a:xfrm>
            <a:off x="0" y="183515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FF0000"/>
                </a:solidFill>
                <a:effectLst>
                  <a:outerShdw blurRad="38100" dist="38100" dir="2700000">
                    <a:srgbClr val="000000"/>
                  </a:outerShdw>
                </a:effectLst>
                <a:latin typeface="Times New Roman" panose="02020603050405020304" pitchFamily="18" charset="0"/>
              </a:rPr>
              <a:t>（</a:t>
            </a:r>
            <a:r>
              <a:rPr lang="en-US" altLang="zh-CN" sz="2400" b="1" dirty="0">
                <a:solidFill>
                  <a:srgbClr val="FF0000"/>
                </a:solidFill>
                <a:effectLst>
                  <a:outerShdw blurRad="38100" dist="38100" dir="2700000">
                    <a:srgbClr val="000000"/>
                  </a:outerShdw>
                </a:effectLst>
                <a:latin typeface="Times New Roman" panose="02020603050405020304" pitchFamily="18" charset="0"/>
              </a:rPr>
              <a:t>2</a:t>
            </a:r>
            <a:r>
              <a:rPr lang="zh-CN" altLang="en-US" sz="2400" b="1" dirty="0">
                <a:solidFill>
                  <a:srgbClr val="FF0000"/>
                </a:solidFill>
                <a:effectLst>
                  <a:outerShdw blurRad="38100" dist="38100" dir="2700000">
                    <a:srgbClr val="000000"/>
                  </a:outerShdw>
                </a:effectLst>
                <a:latin typeface="Times New Roman" panose="02020603050405020304" pitchFamily="18" charset="0"/>
              </a:rPr>
              <a:t>）哈佛（</a:t>
            </a:r>
            <a:r>
              <a:rPr lang="en-US" altLang="zh-CN" sz="2400" b="1" dirty="0">
                <a:solidFill>
                  <a:srgbClr val="FF0000"/>
                </a:solidFill>
                <a:effectLst>
                  <a:outerShdw blurRad="38100" dist="38100" dir="2700000">
                    <a:srgbClr val="000000"/>
                  </a:outerShdw>
                </a:effectLst>
                <a:latin typeface="Times New Roman" panose="02020603050405020304" pitchFamily="18" charset="0"/>
              </a:rPr>
              <a:t>Harvard</a:t>
            </a:r>
            <a:r>
              <a:rPr lang="zh-CN" altLang="en-US" sz="2400" b="1" dirty="0">
                <a:solidFill>
                  <a:srgbClr val="FF0000"/>
                </a:solidFill>
                <a:effectLst>
                  <a:outerShdw blurRad="38100" dist="38100" dir="2700000">
                    <a:srgbClr val="000000"/>
                  </a:outerShdw>
                </a:effectLst>
                <a:latin typeface="Times New Roman" panose="02020603050405020304" pitchFamily="18" charset="0"/>
              </a:rPr>
              <a:t>）结构 </a:t>
            </a:r>
            <a:endParaRPr lang="zh-CN" altLang="en-US" sz="2400" b="1" dirty="0">
              <a:solidFill>
                <a:srgbClr val="FF0000"/>
              </a:solidFill>
              <a:effectLst>
                <a:outerShdw blurRad="38100" dist="38100" dir="2700000">
                  <a:srgbClr val="000000"/>
                </a:outerShdw>
              </a:effectLst>
              <a:latin typeface="Times New Roman" panose="02020603050405020304" pitchFamily="18" charset="0"/>
            </a:endParaRPr>
          </a:p>
        </p:txBody>
      </p:sp>
      <p:sp>
        <p:nvSpPr>
          <p:cNvPr id="32774" name="文本框 32773"/>
          <p:cNvSpPr txBox="1"/>
          <p:nvPr/>
        </p:nvSpPr>
        <p:spPr>
          <a:xfrm>
            <a:off x="0" y="2413000"/>
            <a:ext cx="8458200" cy="3378200"/>
          </a:xfrm>
          <a:prstGeom prst="rect">
            <a:avLst/>
          </a:prstGeom>
          <a:noFill/>
          <a:ln w="9525">
            <a:noFill/>
          </a:ln>
        </p:spPr>
        <p:txBody>
          <a:bodyPr lIns="468000">
            <a:spAutoFit/>
          </a:bodyPr>
          <a:p>
            <a:pPr eaLnBrk="0" hangingPunct="0">
              <a:lnSpc>
                <a:spcPct val="150000"/>
              </a:lnSpc>
            </a:pPr>
            <a:r>
              <a:rPr lang="en-US" altLang="zh-CN" sz="2400" b="1" dirty="0">
                <a:solidFill>
                  <a:srgbClr val="FF0000"/>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该结构采用双存储空间，程序存储器和数据存储器分开，有各自独立的程序总线和数据总线，可独立编址和独立访问，可对程序和数据进行独立传输，使取指令操作、指令执行操作、数据吞吐并行完成，大大地提高了数据处理能力和指令的执行速度，非常适合于实时的数字信号处理。微处理器的哈佛结构如图</a:t>
            </a:r>
            <a:r>
              <a:rPr lang="en-US" altLang="zh-CN" sz="2400" b="1">
                <a:solidFill>
                  <a:srgbClr val="FF00FF"/>
                </a:solidFill>
                <a:effectLst>
                  <a:outerShdw blurRad="38100" dist="38100" dir="2700000">
                    <a:srgbClr val="000000"/>
                  </a:outerShdw>
                </a:effectLst>
                <a:latin typeface="Times New Roman" panose="02020603050405020304" pitchFamily="18" charset="0"/>
              </a:rPr>
              <a:t>1.2.2</a:t>
            </a:r>
            <a:r>
              <a:rPr lang="zh-CN" altLang="en-US" sz="2400" b="1" dirty="0">
                <a:solidFill>
                  <a:srgbClr val="FF00FF"/>
                </a:solidFill>
                <a:effectLst>
                  <a:outerShdw blurRad="38100" dist="38100" dir="2700000">
                    <a:srgbClr val="000000"/>
                  </a:outerShdw>
                </a:effectLst>
                <a:latin typeface="Times New Roman" panose="02020603050405020304" pitchFamily="18" charset="0"/>
              </a:rPr>
              <a:t>所示。</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4">
                                            <p:txEl>
                                              <p:charRg st="0" end="154"/>
                                            </p:txEl>
                                          </p:spTgt>
                                        </p:tgtEl>
                                        <p:attrNameLst>
                                          <p:attrName>style.visibility</p:attrName>
                                        </p:attrNameLst>
                                      </p:cBhvr>
                                      <p:to>
                                        <p:strVal val="visible"/>
                                      </p:to>
                                    </p:set>
                                    <p:animEffect transition="in" filter="checkerboard(across)">
                                      <p:cBhvr>
                                        <p:cTn id="7" dur="500"/>
                                        <p:tgtEl>
                                          <p:spTgt spid="32774">
                                            <p:txEl>
                                              <p:charRg st="0"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4818" name="文本框 34817"/>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34819" name="文本框 34818"/>
          <p:cNvSpPr txBox="1"/>
          <p:nvPr/>
        </p:nvSpPr>
        <p:spPr>
          <a:xfrm>
            <a:off x="0" y="10668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 </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．采用哈佛结构</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34820" name="矩形 34819"/>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34821" name="文本框 34820"/>
          <p:cNvSpPr txBox="1"/>
          <p:nvPr/>
        </p:nvSpPr>
        <p:spPr>
          <a:xfrm>
            <a:off x="0" y="16764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FF0000"/>
                </a:solidFill>
                <a:effectLst>
                  <a:outerShdw blurRad="38100" dist="38100" dir="2700000">
                    <a:srgbClr val="000000"/>
                  </a:outerShdw>
                </a:effectLst>
                <a:latin typeface="Times New Roman" panose="02020603050405020304" pitchFamily="18" charset="0"/>
              </a:rPr>
              <a:t>（</a:t>
            </a:r>
            <a:r>
              <a:rPr lang="en-US" altLang="zh-CN" sz="2400" b="1" dirty="0">
                <a:solidFill>
                  <a:srgbClr val="FF0000"/>
                </a:solidFill>
                <a:effectLst>
                  <a:outerShdw blurRad="38100" dist="38100" dir="2700000">
                    <a:srgbClr val="000000"/>
                  </a:outerShdw>
                </a:effectLst>
                <a:latin typeface="Times New Roman" panose="02020603050405020304" pitchFamily="18" charset="0"/>
              </a:rPr>
              <a:t>2</a:t>
            </a:r>
            <a:r>
              <a:rPr lang="zh-CN" altLang="en-US" sz="2400" b="1" dirty="0">
                <a:solidFill>
                  <a:srgbClr val="FF0000"/>
                </a:solidFill>
                <a:effectLst>
                  <a:outerShdw blurRad="38100" dist="38100" dir="2700000">
                    <a:srgbClr val="000000"/>
                  </a:outerShdw>
                </a:effectLst>
                <a:latin typeface="Times New Roman" panose="02020603050405020304" pitchFamily="18" charset="0"/>
              </a:rPr>
              <a:t>）哈佛（</a:t>
            </a:r>
            <a:r>
              <a:rPr lang="en-US" altLang="zh-CN" sz="2400" b="1" dirty="0">
                <a:solidFill>
                  <a:srgbClr val="FF0000"/>
                </a:solidFill>
                <a:effectLst>
                  <a:outerShdw blurRad="38100" dist="38100" dir="2700000">
                    <a:srgbClr val="000000"/>
                  </a:outerShdw>
                </a:effectLst>
                <a:latin typeface="Times New Roman" panose="02020603050405020304" pitchFamily="18" charset="0"/>
              </a:rPr>
              <a:t>Harvard</a:t>
            </a:r>
            <a:r>
              <a:rPr lang="zh-CN" altLang="en-US" sz="2400" b="1" dirty="0">
                <a:solidFill>
                  <a:srgbClr val="FF0000"/>
                </a:solidFill>
                <a:effectLst>
                  <a:outerShdw blurRad="38100" dist="38100" dir="2700000">
                    <a:srgbClr val="000000"/>
                  </a:outerShdw>
                </a:effectLst>
                <a:latin typeface="Times New Roman" panose="02020603050405020304" pitchFamily="18" charset="0"/>
              </a:rPr>
              <a:t>）结构 </a:t>
            </a:r>
            <a:endParaRPr lang="zh-CN" altLang="en-US" sz="2400" b="1" dirty="0">
              <a:solidFill>
                <a:srgbClr val="FF0000"/>
              </a:solidFill>
              <a:effectLst>
                <a:outerShdw blurRad="38100" dist="38100" dir="2700000">
                  <a:srgbClr val="000000"/>
                </a:outerShdw>
              </a:effectLst>
              <a:latin typeface="Times New Roman" panose="02020603050405020304" pitchFamily="18" charset="0"/>
            </a:endParaRPr>
          </a:p>
        </p:txBody>
      </p:sp>
      <p:sp>
        <p:nvSpPr>
          <p:cNvPr id="34822" name="矩形 34821"/>
          <p:cNvSpPr/>
          <p:nvPr/>
        </p:nvSpPr>
        <p:spPr>
          <a:xfrm>
            <a:off x="6484938" y="3314700"/>
            <a:ext cx="1668462" cy="266700"/>
          </a:xfrm>
          <a:prstGeom prst="rect">
            <a:avLst/>
          </a:prstGeom>
          <a:noFill/>
          <a:ln w="9525">
            <a:noFill/>
          </a:ln>
        </p:spPr>
        <p:txBody>
          <a:bodyPr lIns="18000" tIns="0" rIns="18000" bIns="0"/>
          <a:p>
            <a:pPr algn="just" eaLnBrk="0" hangingPunct="0"/>
            <a:r>
              <a:rPr lang="zh-CN" altLang="en-US" sz="1400" b="1" dirty="0">
                <a:solidFill>
                  <a:srgbClr val="000000"/>
                </a:solidFill>
                <a:latin typeface="Times New Roman" panose="02020603050405020304" pitchFamily="18" charset="0"/>
              </a:rPr>
              <a:t>外部管理数据总线</a:t>
            </a:r>
            <a:endParaRPr lang="zh-CN" altLang="en-US" sz="1400" b="1" dirty="0">
              <a:solidFill>
                <a:srgbClr val="000000"/>
              </a:solidFill>
              <a:latin typeface="Times New Roman" panose="02020603050405020304" pitchFamily="18" charset="0"/>
            </a:endParaRPr>
          </a:p>
        </p:txBody>
      </p:sp>
      <p:sp>
        <p:nvSpPr>
          <p:cNvPr id="34823" name="矩形 34822"/>
          <p:cNvSpPr/>
          <p:nvPr/>
        </p:nvSpPr>
        <p:spPr>
          <a:xfrm>
            <a:off x="6484938" y="3579813"/>
            <a:ext cx="1516062" cy="230187"/>
          </a:xfrm>
          <a:prstGeom prst="rect">
            <a:avLst/>
          </a:prstGeom>
          <a:noFill/>
          <a:ln w="9525">
            <a:noFill/>
          </a:ln>
        </p:spPr>
        <p:txBody>
          <a:bodyPr lIns="18000" tIns="0" rIns="18000" bIns="0"/>
          <a:p>
            <a:pPr algn="just" eaLnBrk="0" hangingPunct="0"/>
            <a:r>
              <a:rPr lang="zh-CN" altLang="en-US" sz="1400" b="1" dirty="0">
                <a:solidFill>
                  <a:srgbClr val="000000"/>
                </a:solidFill>
                <a:latin typeface="Times New Roman" panose="02020603050405020304" pitchFamily="18" charset="0"/>
              </a:rPr>
              <a:t>外部管理地址总线</a:t>
            </a:r>
            <a:endParaRPr lang="zh-CN" altLang="en-US" sz="1400" b="1" dirty="0">
              <a:solidFill>
                <a:srgbClr val="000000"/>
              </a:solidFill>
              <a:latin typeface="Times New Roman" panose="02020603050405020304" pitchFamily="18" charset="0"/>
            </a:endParaRPr>
          </a:p>
        </p:txBody>
      </p:sp>
      <p:sp>
        <p:nvSpPr>
          <p:cNvPr id="34824" name="矩形 34823"/>
          <p:cNvSpPr/>
          <p:nvPr/>
        </p:nvSpPr>
        <p:spPr>
          <a:xfrm>
            <a:off x="6494463" y="3844925"/>
            <a:ext cx="1190625" cy="290513"/>
          </a:xfrm>
          <a:prstGeom prst="rect">
            <a:avLst/>
          </a:prstGeom>
          <a:noFill/>
          <a:ln w="9525">
            <a:noFill/>
          </a:ln>
        </p:spPr>
        <p:txBody>
          <a:bodyPr lIns="18000" tIns="0" rIns="18000" bIns="0"/>
          <a:p>
            <a:pPr algn="just" eaLnBrk="0" hangingPunct="0"/>
            <a:r>
              <a:rPr lang="zh-CN" altLang="en-US" sz="1400" b="1" dirty="0">
                <a:solidFill>
                  <a:srgbClr val="000000"/>
                </a:solidFill>
                <a:latin typeface="Times New Roman" panose="02020603050405020304" pitchFamily="18" charset="0"/>
              </a:rPr>
              <a:t>数据总线</a:t>
            </a:r>
            <a:endParaRPr lang="zh-CN" altLang="en-US" sz="1400" b="1" dirty="0">
              <a:solidFill>
                <a:srgbClr val="000000"/>
              </a:solidFill>
              <a:latin typeface="Times New Roman" panose="02020603050405020304" pitchFamily="18" charset="0"/>
            </a:endParaRPr>
          </a:p>
        </p:txBody>
      </p:sp>
      <p:sp>
        <p:nvSpPr>
          <p:cNvPr id="34825" name="矩形 34824"/>
          <p:cNvSpPr/>
          <p:nvPr/>
        </p:nvSpPr>
        <p:spPr>
          <a:xfrm>
            <a:off x="6499225" y="4108450"/>
            <a:ext cx="1192213" cy="292100"/>
          </a:xfrm>
          <a:prstGeom prst="rect">
            <a:avLst/>
          </a:prstGeom>
          <a:noFill/>
          <a:ln w="9525">
            <a:noFill/>
          </a:ln>
        </p:spPr>
        <p:txBody>
          <a:bodyPr lIns="18000" tIns="0" rIns="18000" bIns="0"/>
          <a:p>
            <a:pPr algn="just" eaLnBrk="0" hangingPunct="0"/>
            <a:r>
              <a:rPr lang="zh-CN" altLang="en-US" sz="1400" b="1" dirty="0">
                <a:solidFill>
                  <a:srgbClr val="000000"/>
                </a:solidFill>
                <a:latin typeface="Times New Roman" panose="02020603050405020304" pitchFamily="18" charset="0"/>
              </a:rPr>
              <a:t>数据地址总线</a:t>
            </a:r>
            <a:endParaRPr lang="zh-CN" altLang="en-US" sz="1400" b="1" dirty="0">
              <a:solidFill>
                <a:srgbClr val="000000"/>
              </a:solidFill>
              <a:latin typeface="Times New Roman" panose="02020603050405020304" pitchFamily="18" charset="0"/>
            </a:endParaRPr>
          </a:p>
        </p:txBody>
      </p:sp>
      <p:sp>
        <p:nvSpPr>
          <p:cNvPr id="34826" name="矩形 34825"/>
          <p:cNvSpPr/>
          <p:nvPr/>
        </p:nvSpPr>
        <p:spPr>
          <a:xfrm>
            <a:off x="6505575" y="4394200"/>
            <a:ext cx="1190625" cy="292100"/>
          </a:xfrm>
          <a:prstGeom prst="rect">
            <a:avLst/>
          </a:prstGeom>
          <a:noFill/>
          <a:ln w="9525">
            <a:noFill/>
          </a:ln>
        </p:spPr>
        <p:txBody>
          <a:bodyPr lIns="18000" tIns="0" rIns="18000" bIns="0"/>
          <a:p>
            <a:pPr algn="just" eaLnBrk="0" hangingPunct="0"/>
            <a:r>
              <a:rPr lang="zh-CN" altLang="en-US" sz="1400" b="1" dirty="0">
                <a:solidFill>
                  <a:srgbClr val="000000"/>
                </a:solidFill>
                <a:latin typeface="Times New Roman" panose="02020603050405020304" pitchFamily="18" charset="0"/>
              </a:rPr>
              <a:t>程序数据总线</a:t>
            </a:r>
            <a:endParaRPr lang="zh-CN" altLang="en-US" sz="1400" b="1" dirty="0">
              <a:solidFill>
                <a:srgbClr val="000000"/>
              </a:solidFill>
              <a:latin typeface="Times New Roman" panose="02020603050405020304" pitchFamily="18" charset="0"/>
            </a:endParaRPr>
          </a:p>
        </p:txBody>
      </p:sp>
      <p:sp>
        <p:nvSpPr>
          <p:cNvPr id="34827" name="矩形 34826"/>
          <p:cNvSpPr/>
          <p:nvPr/>
        </p:nvSpPr>
        <p:spPr>
          <a:xfrm>
            <a:off x="6499225" y="4637088"/>
            <a:ext cx="1192213" cy="292100"/>
          </a:xfrm>
          <a:prstGeom prst="rect">
            <a:avLst/>
          </a:prstGeom>
          <a:noFill/>
          <a:ln w="9525">
            <a:noFill/>
          </a:ln>
        </p:spPr>
        <p:txBody>
          <a:bodyPr lIns="18000" tIns="0" rIns="18000" bIns="0"/>
          <a:p>
            <a:pPr algn="just" eaLnBrk="0" hangingPunct="0"/>
            <a:r>
              <a:rPr lang="zh-CN" altLang="en-US" sz="1400" b="1" dirty="0">
                <a:solidFill>
                  <a:srgbClr val="000000"/>
                </a:solidFill>
                <a:latin typeface="Times New Roman" panose="02020603050405020304" pitchFamily="18" charset="0"/>
              </a:rPr>
              <a:t>程序地址总线</a:t>
            </a:r>
            <a:endParaRPr lang="zh-CN" altLang="en-US" sz="1400" b="1" dirty="0">
              <a:solidFill>
                <a:srgbClr val="000000"/>
              </a:solidFill>
              <a:latin typeface="Times New Roman" panose="02020603050405020304" pitchFamily="18" charset="0"/>
            </a:endParaRPr>
          </a:p>
        </p:txBody>
      </p:sp>
      <p:grpSp>
        <p:nvGrpSpPr>
          <p:cNvPr id="34828" name="组合 34827"/>
          <p:cNvGrpSpPr/>
          <p:nvPr/>
        </p:nvGrpSpPr>
        <p:grpSpPr>
          <a:xfrm>
            <a:off x="1371600" y="2438400"/>
            <a:ext cx="5054600" cy="3962400"/>
            <a:chOff x="864" y="1536"/>
            <a:chExt cx="3184" cy="2496"/>
          </a:xfrm>
        </p:grpSpPr>
        <p:sp>
          <p:nvSpPr>
            <p:cNvPr id="34829" name="矩形 34828"/>
            <p:cNvSpPr/>
            <p:nvPr/>
          </p:nvSpPr>
          <p:spPr>
            <a:xfrm>
              <a:off x="864" y="1969"/>
              <a:ext cx="543" cy="1177"/>
            </a:xfrm>
            <a:prstGeom prst="rect">
              <a:avLst/>
            </a:prstGeom>
            <a:solidFill>
              <a:srgbClr val="9900FF"/>
            </a:solidFill>
            <a:ln w="22225" cap="flat" cmpd="sng">
              <a:solidFill>
                <a:srgbClr val="000000"/>
              </a:solidFill>
              <a:prstDash val="solid"/>
              <a:miter/>
              <a:headEnd type="none" w="med" len="med"/>
              <a:tailEnd type="none" w="med" len="med"/>
            </a:ln>
          </p:spPr>
          <p:txBody>
            <a:bodyPr lIns="0" tIns="396000" rIns="0" bIns="0"/>
            <a:p>
              <a:pPr algn="ctr" eaLnBrk="0" hangingPunct="0"/>
              <a:endParaRPr lang="en-US" altLang="zh-CN" sz="2400" b="1">
                <a:solidFill>
                  <a:srgbClr val="FFFFFF"/>
                </a:solidFill>
                <a:effectLst>
                  <a:outerShdw blurRad="38100" dist="38100" dir="2700000">
                    <a:srgbClr val="000000"/>
                  </a:outerShdw>
                </a:effectLst>
                <a:latin typeface="黑体" panose="02010609060101010101" pitchFamily="2" charset="-122"/>
              </a:endParaRPr>
            </a:p>
            <a:p>
              <a:pPr algn="ctr" eaLnBrk="0" hangingPunct="0"/>
              <a:r>
                <a:rPr lang="en-US" altLang="zh-CN" sz="2400" b="1">
                  <a:solidFill>
                    <a:srgbClr val="FFFFFF"/>
                  </a:solidFill>
                  <a:effectLst>
                    <a:outerShdw blurRad="38100" dist="38100" dir="2700000">
                      <a:srgbClr val="000000"/>
                    </a:outerShdw>
                  </a:effectLst>
                  <a:latin typeface="黑体" panose="02010609060101010101" pitchFamily="2" charset="-122"/>
                </a:rPr>
                <a:t>CPU</a:t>
              </a:r>
              <a:endParaRPr lang="en-US" altLang="zh-CN" sz="2400" b="1">
                <a:solidFill>
                  <a:srgbClr val="FFFFFF"/>
                </a:solidFill>
                <a:effectLst>
                  <a:outerShdw blurRad="38100" dist="38100" dir="2700000">
                    <a:srgbClr val="000000"/>
                  </a:outerShdw>
                </a:effectLst>
                <a:latin typeface="黑体" panose="02010609060101010101" pitchFamily="2" charset="-122"/>
              </a:endParaRPr>
            </a:p>
          </p:txBody>
        </p:sp>
        <p:sp>
          <p:nvSpPr>
            <p:cNvPr id="34830" name="矩形 34829"/>
            <p:cNvSpPr/>
            <p:nvPr/>
          </p:nvSpPr>
          <p:spPr>
            <a:xfrm>
              <a:off x="1813" y="1543"/>
              <a:ext cx="442" cy="210"/>
            </a:xfrm>
            <a:prstGeom prst="rect">
              <a:avLst/>
            </a:prstGeom>
            <a:solidFill>
              <a:srgbClr val="99CC00"/>
            </a:solidFill>
            <a:ln w="22225" cap="flat" cmpd="sng">
              <a:solidFill>
                <a:srgbClr val="000000"/>
              </a:solidFill>
              <a:prstDash val="solid"/>
              <a:miter/>
              <a:headEnd type="none" w="med" len="med"/>
              <a:tailEnd type="none" w="med" len="med"/>
            </a:ln>
          </p:spPr>
          <p:txBody>
            <a:bodyPr lIns="0" tIns="36000" rIns="0" bIns="0"/>
            <a:p>
              <a:pPr algn="ctr" eaLnBrk="0" hangingPunct="0"/>
              <a:r>
                <a:rPr lang="en-US" altLang="zh-CN" sz="1400" b="1" dirty="0">
                  <a:solidFill>
                    <a:srgbClr val="FFFFFF"/>
                  </a:solidFill>
                  <a:effectLst>
                    <a:outerShdw blurRad="38100" dist="38100" dir="2700000">
                      <a:srgbClr val="000000"/>
                    </a:outerShdw>
                  </a:effectLst>
                  <a:latin typeface="Tahoma" panose="020B0604030504040204" pitchFamily="34" charset="0"/>
                </a:rPr>
                <a:t>I/O</a:t>
              </a:r>
              <a:r>
                <a:rPr lang="zh-CN" altLang="en-US" sz="1400" b="1" dirty="0">
                  <a:solidFill>
                    <a:srgbClr val="FFFFFF"/>
                  </a:solidFill>
                  <a:effectLst>
                    <a:outerShdw blurRad="38100" dist="38100" dir="2700000">
                      <a:srgbClr val="000000"/>
                    </a:outerShdw>
                  </a:effectLst>
                  <a:latin typeface="Tahoma" panose="020B0604030504040204" pitchFamily="34" charset="0"/>
                </a:rPr>
                <a:t>口</a:t>
              </a:r>
              <a:endParaRPr lang="zh-CN" altLang="en-US" sz="1400" b="1" dirty="0">
                <a:solidFill>
                  <a:srgbClr val="FFFFFF"/>
                </a:solidFill>
                <a:effectLst>
                  <a:outerShdw blurRad="38100" dist="38100" dir="2700000">
                    <a:srgbClr val="000000"/>
                  </a:outerShdw>
                </a:effectLst>
                <a:latin typeface="Tahoma" panose="020B0604030504040204" pitchFamily="34" charset="0"/>
              </a:endParaRPr>
            </a:p>
          </p:txBody>
        </p:sp>
        <p:sp>
          <p:nvSpPr>
            <p:cNvPr id="34831" name="矩形 34830"/>
            <p:cNvSpPr/>
            <p:nvPr/>
          </p:nvSpPr>
          <p:spPr>
            <a:xfrm>
              <a:off x="1800" y="3380"/>
              <a:ext cx="443" cy="211"/>
            </a:xfrm>
            <a:prstGeom prst="rect">
              <a:avLst/>
            </a:prstGeom>
            <a:solidFill>
              <a:srgbClr val="0000FF"/>
            </a:solidFill>
            <a:ln w="22225" cap="flat" cmpd="sng">
              <a:solidFill>
                <a:srgbClr val="000000"/>
              </a:solidFill>
              <a:prstDash val="solid"/>
              <a:miter/>
              <a:headEnd type="none" w="med" len="med"/>
              <a:tailEnd type="none" w="med" len="med"/>
            </a:ln>
          </p:spPr>
          <p:txBody>
            <a:bodyPr lIns="0" tIns="36000" rIns="0" bIns="0"/>
            <a:p>
              <a:pPr algn="ctr" eaLnBrk="0" hangingPunct="0"/>
              <a:r>
                <a:rPr lang="en-US" altLang="zh-CN" sz="1400" b="1">
                  <a:solidFill>
                    <a:srgbClr val="FFFFFF"/>
                  </a:solidFill>
                  <a:effectLst>
                    <a:outerShdw blurRad="38100" dist="38100" dir="2700000">
                      <a:srgbClr val="000000"/>
                    </a:outerShdw>
                  </a:effectLst>
                  <a:latin typeface="Tahoma" panose="020B0604030504040204" pitchFamily="34" charset="0"/>
                </a:rPr>
                <a:t>ROM</a:t>
              </a:r>
              <a:endParaRPr lang="en-US" altLang="zh-CN" sz="1400" b="1">
                <a:solidFill>
                  <a:srgbClr val="FFFFFF"/>
                </a:solidFill>
                <a:effectLst>
                  <a:outerShdw blurRad="38100" dist="38100" dir="2700000">
                    <a:srgbClr val="000000"/>
                  </a:outerShdw>
                </a:effectLst>
                <a:latin typeface="Tahoma" panose="020B0604030504040204" pitchFamily="34" charset="0"/>
              </a:endParaRPr>
            </a:p>
          </p:txBody>
        </p:sp>
        <p:sp>
          <p:nvSpPr>
            <p:cNvPr id="34832" name="矩形 34831"/>
            <p:cNvSpPr/>
            <p:nvPr/>
          </p:nvSpPr>
          <p:spPr>
            <a:xfrm>
              <a:off x="2519" y="1540"/>
              <a:ext cx="506" cy="212"/>
            </a:xfrm>
            <a:prstGeom prst="rect">
              <a:avLst/>
            </a:prstGeom>
            <a:solidFill>
              <a:srgbClr val="993366"/>
            </a:solidFill>
            <a:ln w="22225" cap="flat" cmpd="sng">
              <a:solidFill>
                <a:srgbClr val="000000"/>
              </a:solidFill>
              <a:prstDash val="solid"/>
              <a:miter/>
              <a:headEnd type="none" w="med" len="med"/>
              <a:tailEnd type="none" w="med" len="med"/>
            </a:ln>
          </p:spPr>
          <p:txBody>
            <a:bodyPr lIns="0" tIns="36000" rIns="0" bIns="0"/>
            <a:p>
              <a:pPr algn="ctr" eaLnBrk="0" hangingPunct="0"/>
              <a:r>
                <a:rPr lang="zh-CN" altLang="en-US" sz="1400" b="1" dirty="0">
                  <a:solidFill>
                    <a:srgbClr val="FFFFFF"/>
                  </a:solidFill>
                  <a:effectLst>
                    <a:outerShdw blurRad="38100" dist="38100" dir="2700000">
                      <a:srgbClr val="000000"/>
                    </a:outerShdw>
                  </a:effectLst>
                  <a:latin typeface="黑体" panose="02010609060101010101" pitchFamily="2" charset="-122"/>
                </a:rPr>
                <a:t>串行接口</a:t>
              </a:r>
              <a:endParaRPr lang="zh-CN" altLang="en-US" sz="1400" b="1" dirty="0">
                <a:solidFill>
                  <a:srgbClr val="FFFFFF"/>
                </a:solidFill>
                <a:effectLst>
                  <a:outerShdw blurRad="38100" dist="38100" dir="2700000">
                    <a:srgbClr val="000000"/>
                  </a:outerShdw>
                </a:effectLst>
                <a:latin typeface="黑体" panose="02010609060101010101" pitchFamily="2" charset="-122"/>
              </a:endParaRPr>
            </a:p>
          </p:txBody>
        </p:sp>
        <p:sp>
          <p:nvSpPr>
            <p:cNvPr id="34833" name="矩形 34832"/>
            <p:cNvSpPr/>
            <p:nvPr/>
          </p:nvSpPr>
          <p:spPr>
            <a:xfrm>
              <a:off x="2545" y="3381"/>
              <a:ext cx="442" cy="211"/>
            </a:xfrm>
            <a:prstGeom prst="rect">
              <a:avLst/>
            </a:prstGeom>
            <a:solidFill>
              <a:srgbClr val="339966"/>
            </a:solidFill>
            <a:ln w="22225" cap="flat" cmpd="sng">
              <a:solidFill>
                <a:srgbClr val="000000"/>
              </a:solidFill>
              <a:prstDash val="solid"/>
              <a:miter/>
              <a:headEnd type="none" w="med" len="med"/>
              <a:tailEnd type="none" w="med" len="med"/>
            </a:ln>
          </p:spPr>
          <p:txBody>
            <a:bodyPr lIns="0" tIns="36000" rIns="0" bIns="0"/>
            <a:p>
              <a:pPr algn="ctr" eaLnBrk="0" hangingPunct="0"/>
              <a:r>
                <a:rPr lang="en-US" altLang="zh-CN" sz="1400" b="1">
                  <a:solidFill>
                    <a:srgbClr val="FFFFFF"/>
                  </a:solidFill>
                  <a:effectLst>
                    <a:outerShdw blurRad="38100" dist="38100" dir="2700000">
                      <a:srgbClr val="000000"/>
                    </a:outerShdw>
                  </a:effectLst>
                  <a:latin typeface="Tahoma" panose="020B0604030504040204" pitchFamily="34" charset="0"/>
                </a:rPr>
                <a:t>RAM</a:t>
              </a:r>
              <a:endParaRPr lang="en-US" altLang="zh-CN" sz="1400" b="1">
                <a:solidFill>
                  <a:srgbClr val="FFFFFF"/>
                </a:solidFill>
                <a:effectLst>
                  <a:outerShdw blurRad="38100" dist="38100" dir="2700000">
                    <a:srgbClr val="000000"/>
                  </a:outerShdw>
                </a:effectLst>
                <a:latin typeface="Tahoma" panose="020B0604030504040204" pitchFamily="34" charset="0"/>
              </a:endParaRPr>
            </a:p>
          </p:txBody>
        </p:sp>
        <p:sp>
          <p:nvSpPr>
            <p:cNvPr id="34834" name="矩形 34833"/>
            <p:cNvSpPr/>
            <p:nvPr/>
          </p:nvSpPr>
          <p:spPr>
            <a:xfrm>
              <a:off x="3291" y="1536"/>
              <a:ext cx="481" cy="211"/>
            </a:xfrm>
            <a:prstGeom prst="rect">
              <a:avLst/>
            </a:prstGeom>
            <a:solidFill>
              <a:srgbClr val="666699"/>
            </a:solidFill>
            <a:ln w="22225" cap="flat" cmpd="sng">
              <a:solidFill>
                <a:srgbClr val="000000"/>
              </a:solidFill>
              <a:prstDash val="solid"/>
              <a:miter/>
              <a:headEnd type="none" w="med" len="med"/>
              <a:tailEnd type="none" w="med" len="med"/>
            </a:ln>
          </p:spPr>
          <p:txBody>
            <a:bodyPr lIns="0" tIns="36000" rIns="0" bIns="0"/>
            <a:p>
              <a:pPr algn="ctr" eaLnBrk="0" hangingPunct="0"/>
              <a:r>
                <a:rPr lang="zh-CN" altLang="en-US" sz="1400" b="1" dirty="0">
                  <a:solidFill>
                    <a:srgbClr val="FFFFFF"/>
                  </a:solidFill>
                  <a:latin typeface="黑体" panose="02010609060101010101" pitchFamily="2" charset="-122"/>
                </a:rPr>
                <a:t>并行接口</a:t>
              </a:r>
              <a:endParaRPr lang="zh-CN" altLang="en-US" sz="1400" b="1" dirty="0">
                <a:solidFill>
                  <a:srgbClr val="FFFFFF"/>
                </a:solidFill>
                <a:latin typeface="黑体" panose="02010609060101010101" pitchFamily="2" charset="-122"/>
              </a:endParaRPr>
            </a:p>
          </p:txBody>
        </p:sp>
        <p:sp>
          <p:nvSpPr>
            <p:cNvPr id="34835" name="矩形 34834"/>
            <p:cNvSpPr/>
            <p:nvPr/>
          </p:nvSpPr>
          <p:spPr>
            <a:xfrm>
              <a:off x="3277" y="3335"/>
              <a:ext cx="543" cy="310"/>
            </a:xfrm>
            <a:prstGeom prst="rect">
              <a:avLst/>
            </a:prstGeom>
            <a:solidFill>
              <a:srgbClr val="FF9900"/>
            </a:solidFill>
            <a:ln w="22225" cap="flat" cmpd="sng">
              <a:solidFill>
                <a:srgbClr val="000000"/>
              </a:solidFill>
              <a:prstDash val="solid"/>
              <a:miter/>
              <a:headEnd type="none" w="med" len="med"/>
              <a:tailEnd type="none" w="med" len="med"/>
            </a:ln>
          </p:spPr>
          <p:txBody>
            <a:bodyPr lIns="0" tIns="18000" rIns="0" bIns="0"/>
            <a:p>
              <a:pPr algn="ctr" eaLnBrk="0" hangingPunct="0"/>
              <a:r>
                <a:rPr lang="zh-CN" altLang="en-US" sz="1400" b="1" dirty="0">
                  <a:solidFill>
                    <a:srgbClr val="FFFFFF"/>
                  </a:solidFill>
                  <a:effectLst>
                    <a:outerShdw blurRad="38100" dist="38100" dir="2700000">
                      <a:srgbClr val="000000"/>
                    </a:outerShdw>
                  </a:effectLst>
                  <a:latin typeface="黑体" panose="02010609060101010101" pitchFamily="2" charset="-122"/>
                </a:rPr>
                <a:t>外部存储</a:t>
              </a:r>
              <a:endParaRPr lang="zh-CN" altLang="en-US" sz="1400" b="1" dirty="0">
                <a:solidFill>
                  <a:srgbClr val="FFFFFF"/>
                </a:solidFill>
                <a:effectLst>
                  <a:outerShdw blurRad="38100" dist="38100" dir="2700000">
                    <a:srgbClr val="000000"/>
                  </a:outerShdw>
                </a:effectLst>
                <a:latin typeface="黑体" panose="02010609060101010101" pitchFamily="2" charset="-122"/>
              </a:endParaRPr>
            </a:p>
            <a:p>
              <a:pPr algn="ctr" eaLnBrk="0" hangingPunct="0"/>
              <a:r>
                <a:rPr lang="zh-CN" altLang="en-US" sz="1400" b="1" dirty="0">
                  <a:solidFill>
                    <a:srgbClr val="FFFFFF"/>
                  </a:solidFill>
                  <a:effectLst>
                    <a:outerShdw blurRad="38100" dist="38100" dir="2700000">
                      <a:srgbClr val="000000"/>
                    </a:outerShdw>
                  </a:effectLst>
                  <a:latin typeface="黑体" panose="02010609060101010101" pitchFamily="2" charset="-122"/>
                </a:rPr>
                <a:t>器接口</a:t>
              </a:r>
              <a:endParaRPr lang="zh-CN" altLang="en-US" sz="1400" b="1" dirty="0">
                <a:solidFill>
                  <a:srgbClr val="FFFFFF"/>
                </a:solidFill>
                <a:effectLst>
                  <a:outerShdw blurRad="38100" dist="38100" dir="2700000">
                    <a:srgbClr val="000000"/>
                  </a:outerShdw>
                </a:effectLst>
                <a:latin typeface="黑体" panose="02010609060101010101" pitchFamily="2" charset="-122"/>
              </a:endParaRPr>
            </a:p>
          </p:txBody>
        </p:sp>
        <p:sp>
          <p:nvSpPr>
            <p:cNvPr id="34836" name="直接连接符 34835"/>
            <p:cNvSpPr/>
            <p:nvPr/>
          </p:nvSpPr>
          <p:spPr>
            <a:xfrm>
              <a:off x="1407" y="2168"/>
              <a:ext cx="2638" cy="0"/>
            </a:xfrm>
            <a:prstGeom prst="line">
              <a:avLst/>
            </a:prstGeom>
            <a:ln w="25400" cap="flat" cmpd="sng">
              <a:solidFill>
                <a:srgbClr val="000000"/>
              </a:solidFill>
              <a:prstDash val="solid"/>
              <a:headEnd type="triangle" w="sm" len="med"/>
              <a:tailEnd type="triangle" w="sm" len="med"/>
            </a:ln>
          </p:spPr>
        </p:sp>
        <p:sp>
          <p:nvSpPr>
            <p:cNvPr id="34837" name="直接连接符 34836"/>
            <p:cNvSpPr/>
            <p:nvPr/>
          </p:nvSpPr>
          <p:spPr>
            <a:xfrm>
              <a:off x="2139" y="1757"/>
              <a:ext cx="0" cy="411"/>
            </a:xfrm>
            <a:prstGeom prst="line">
              <a:avLst/>
            </a:prstGeom>
            <a:ln w="22225" cap="flat" cmpd="sng">
              <a:solidFill>
                <a:srgbClr val="000000"/>
              </a:solidFill>
              <a:prstDash val="solid"/>
              <a:headEnd type="triangle" w="sm" len="med"/>
              <a:tailEnd type="triangle" w="sm" len="med"/>
            </a:ln>
          </p:spPr>
        </p:sp>
        <p:sp>
          <p:nvSpPr>
            <p:cNvPr id="34838" name="直接连接符 34837"/>
            <p:cNvSpPr/>
            <p:nvPr/>
          </p:nvSpPr>
          <p:spPr>
            <a:xfrm flipH="1" flipV="1">
              <a:off x="2139" y="2835"/>
              <a:ext cx="0" cy="544"/>
            </a:xfrm>
            <a:prstGeom prst="line">
              <a:avLst/>
            </a:prstGeom>
            <a:ln w="22225" cap="flat" cmpd="sng">
              <a:solidFill>
                <a:srgbClr val="000000"/>
              </a:solidFill>
              <a:prstDash val="solid"/>
              <a:headEnd type="triangle" w="sm" len="med"/>
              <a:tailEnd type="triangle" w="sm" len="med"/>
            </a:ln>
          </p:spPr>
        </p:sp>
        <p:sp>
          <p:nvSpPr>
            <p:cNvPr id="34839" name="直接连接符 34838"/>
            <p:cNvSpPr/>
            <p:nvPr/>
          </p:nvSpPr>
          <p:spPr>
            <a:xfrm>
              <a:off x="2871" y="1755"/>
              <a:ext cx="0" cy="411"/>
            </a:xfrm>
            <a:prstGeom prst="line">
              <a:avLst/>
            </a:prstGeom>
            <a:ln w="22225" cap="flat" cmpd="sng">
              <a:solidFill>
                <a:srgbClr val="000000"/>
              </a:solidFill>
              <a:prstDash val="solid"/>
              <a:headEnd type="triangle" w="sm" len="med"/>
              <a:tailEnd type="triangle" w="sm" len="med"/>
            </a:ln>
          </p:spPr>
        </p:sp>
        <p:sp>
          <p:nvSpPr>
            <p:cNvPr id="34840" name="直接连接符 34839"/>
            <p:cNvSpPr/>
            <p:nvPr/>
          </p:nvSpPr>
          <p:spPr>
            <a:xfrm flipV="1">
              <a:off x="2871" y="2502"/>
              <a:ext cx="0" cy="878"/>
            </a:xfrm>
            <a:prstGeom prst="line">
              <a:avLst/>
            </a:prstGeom>
            <a:ln w="22225" cap="flat" cmpd="sng">
              <a:solidFill>
                <a:srgbClr val="000000"/>
              </a:solidFill>
              <a:prstDash val="solid"/>
              <a:headEnd type="triangle" w="sm" len="med"/>
              <a:tailEnd type="triangle" w="sm" len="med"/>
            </a:ln>
          </p:spPr>
        </p:sp>
        <p:sp>
          <p:nvSpPr>
            <p:cNvPr id="34841" name="直接连接符 34840"/>
            <p:cNvSpPr/>
            <p:nvPr/>
          </p:nvSpPr>
          <p:spPr>
            <a:xfrm>
              <a:off x="3650" y="1748"/>
              <a:ext cx="0" cy="411"/>
            </a:xfrm>
            <a:prstGeom prst="line">
              <a:avLst/>
            </a:prstGeom>
            <a:ln w="22225" cap="flat" cmpd="sng">
              <a:solidFill>
                <a:srgbClr val="000000"/>
              </a:solidFill>
              <a:prstDash val="solid"/>
              <a:headEnd type="triangle" w="sm" len="med"/>
              <a:tailEnd type="triangle" w="sm" len="med"/>
            </a:ln>
          </p:spPr>
        </p:sp>
        <p:sp>
          <p:nvSpPr>
            <p:cNvPr id="34842" name="直接连接符 34841"/>
            <p:cNvSpPr/>
            <p:nvPr/>
          </p:nvSpPr>
          <p:spPr>
            <a:xfrm flipH="1" flipV="1">
              <a:off x="3654" y="2169"/>
              <a:ext cx="0" cy="1166"/>
            </a:xfrm>
            <a:prstGeom prst="line">
              <a:avLst/>
            </a:prstGeom>
            <a:ln w="22225" cap="flat" cmpd="sng">
              <a:solidFill>
                <a:srgbClr val="000000"/>
              </a:solidFill>
              <a:prstDash val="solid"/>
              <a:headEnd type="triangle" w="sm" len="med"/>
              <a:tailEnd type="triangle" w="sm" len="med"/>
            </a:ln>
          </p:spPr>
        </p:sp>
        <p:sp>
          <p:nvSpPr>
            <p:cNvPr id="34843" name="直接连接符 34842"/>
            <p:cNvSpPr/>
            <p:nvPr/>
          </p:nvSpPr>
          <p:spPr>
            <a:xfrm flipV="1">
              <a:off x="1409" y="2336"/>
              <a:ext cx="2639" cy="0"/>
            </a:xfrm>
            <a:prstGeom prst="line">
              <a:avLst/>
            </a:prstGeom>
            <a:ln w="25400" cap="flat" cmpd="sng">
              <a:solidFill>
                <a:srgbClr val="000000"/>
              </a:solidFill>
              <a:prstDash val="solid"/>
              <a:headEnd type="none" w="sm" len="med"/>
              <a:tailEnd type="triangle" w="sm" len="med"/>
            </a:ln>
          </p:spPr>
        </p:sp>
        <p:sp>
          <p:nvSpPr>
            <p:cNvPr id="34844" name="直接连接符 34843"/>
            <p:cNvSpPr/>
            <p:nvPr/>
          </p:nvSpPr>
          <p:spPr>
            <a:xfrm flipH="1" flipV="1">
              <a:off x="1924" y="2990"/>
              <a:ext cx="0" cy="389"/>
            </a:xfrm>
            <a:prstGeom prst="line">
              <a:avLst/>
            </a:prstGeom>
            <a:ln w="22225" cap="flat" cmpd="sng">
              <a:solidFill>
                <a:srgbClr val="000000"/>
              </a:solidFill>
              <a:prstDash val="solid"/>
              <a:headEnd type="triangle" w="sm" len="med"/>
              <a:tailEnd type="oval" w="sm" len="sm"/>
            </a:ln>
          </p:spPr>
        </p:sp>
        <p:sp>
          <p:nvSpPr>
            <p:cNvPr id="34845" name="直接连接符 34844"/>
            <p:cNvSpPr/>
            <p:nvPr/>
          </p:nvSpPr>
          <p:spPr>
            <a:xfrm flipH="1">
              <a:off x="1924" y="1758"/>
              <a:ext cx="0" cy="578"/>
            </a:xfrm>
            <a:prstGeom prst="line">
              <a:avLst/>
            </a:prstGeom>
            <a:ln w="22225" cap="flat" cmpd="sng">
              <a:solidFill>
                <a:srgbClr val="000000"/>
              </a:solidFill>
              <a:prstDash val="solid"/>
              <a:headEnd type="triangle" w="sm" len="med"/>
              <a:tailEnd type="oval" w="sm" len="sm"/>
            </a:ln>
          </p:spPr>
        </p:sp>
        <p:sp>
          <p:nvSpPr>
            <p:cNvPr id="34846" name="直接连接符 34845"/>
            <p:cNvSpPr/>
            <p:nvPr/>
          </p:nvSpPr>
          <p:spPr>
            <a:xfrm flipH="1" flipV="1">
              <a:off x="2654" y="2669"/>
              <a:ext cx="0" cy="710"/>
            </a:xfrm>
            <a:prstGeom prst="line">
              <a:avLst/>
            </a:prstGeom>
            <a:ln w="22225" cap="flat" cmpd="sng">
              <a:solidFill>
                <a:srgbClr val="000000"/>
              </a:solidFill>
              <a:prstDash val="solid"/>
              <a:headEnd type="triangle" w="sm" len="med"/>
              <a:tailEnd type="oval" w="sm" len="sm"/>
            </a:ln>
          </p:spPr>
        </p:sp>
        <p:sp>
          <p:nvSpPr>
            <p:cNvPr id="34847" name="直接连接符 34846"/>
            <p:cNvSpPr/>
            <p:nvPr/>
          </p:nvSpPr>
          <p:spPr>
            <a:xfrm flipH="1">
              <a:off x="2654" y="1747"/>
              <a:ext cx="0" cy="589"/>
            </a:xfrm>
            <a:prstGeom prst="line">
              <a:avLst/>
            </a:prstGeom>
            <a:ln w="22225" cap="flat" cmpd="sng">
              <a:solidFill>
                <a:srgbClr val="000000"/>
              </a:solidFill>
              <a:prstDash val="solid"/>
              <a:headEnd type="triangle" w="sm" len="med"/>
              <a:tailEnd type="oval" w="sm" len="sm"/>
            </a:ln>
          </p:spPr>
        </p:sp>
        <p:sp>
          <p:nvSpPr>
            <p:cNvPr id="34848" name="直接连接符 34847"/>
            <p:cNvSpPr/>
            <p:nvPr/>
          </p:nvSpPr>
          <p:spPr>
            <a:xfrm flipH="1" flipV="1">
              <a:off x="3427" y="2291"/>
              <a:ext cx="0" cy="1044"/>
            </a:xfrm>
            <a:prstGeom prst="line">
              <a:avLst/>
            </a:prstGeom>
            <a:ln w="22225" cap="flat" cmpd="sng">
              <a:solidFill>
                <a:srgbClr val="000000"/>
              </a:solidFill>
              <a:prstDash val="solid"/>
              <a:headEnd type="triangle" w="sm" len="med"/>
              <a:tailEnd type="none" w="sm" len="med"/>
            </a:ln>
          </p:spPr>
        </p:sp>
        <p:sp>
          <p:nvSpPr>
            <p:cNvPr id="34849" name="直接连接符 34848"/>
            <p:cNvSpPr/>
            <p:nvPr/>
          </p:nvSpPr>
          <p:spPr>
            <a:xfrm flipV="1">
              <a:off x="3427" y="1747"/>
              <a:ext cx="0" cy="589"/>
            </a:xfrm>
            <a:prstGeom prst="line">
              <a:avLst/>
            </a:prstGeom>
            <a:ln w="22225" cap="flat" cmpd="sng">
              <a:solidFill>
                <a:srgbClr val="000000"/>
              </a:solidFill>
              <a:prstDash val="solid"/>
              <a:headEnd type="oval" w="sm" len="sm"/>
              <a:tailEnd type="triangle" w="sm" len="med"/>
            </a:ln>
          </p:spPr>
        </p:sp>
        <p:sp>
          <p:nvSpPr>
            <p:cNvPr id="34850" name="直接连接符 34849"/>
            <p:cNvSpPr/>
            <p:nvPr/>
          </p:nvSpPr>
          <p:spPr>
            <a:xfrm>
              <a:off x="1404" y="2501"/>
              <a:ext cx="2639" cy="0"/>
            </a:xfrm>
            <a:prstGeom prst="line">
              <a:avLst/>
            </a:prstGeom>
            <a:ln w="25400" cap="flat" cmpd="sng">
              <a:solidFill>
                <a:srgbClr val="000000"/>
              </a:solidFill>
              <a:prstDash val="solid"/>
              <a:headEnd type="triangle" w="sm" len="med"/>
              <a:tailEnd type="triangle" w="sm" len="med"/>
            </a:ln>
          </p:spPr>
        </p:sp>
        <p:sp>
          <p:nvSpPr>
            <p:cNvPr id="34851" name="直接连接符 34850"/>
            <p:cNvSpPr/>
            <p:nvPr/>
          </p:nvSpPr>
          <p:spPr>
            <a:xfrm flipV="1">
              <a:off x="1407" y="2669"/>
              <a:ext cx="2638" cy="0"/>
            </a:xfrm>
            <a:prstGeom prst="line">
              <a:avLst/>
            </a:prstGeom>
            <a:ln w="25400" cap="flat" cmpd="sng">
              <a:solidFill>
                <a:srgbClr val="000000"/>
              </a:solidFill>
              <a:prstDash val="solid"/>
              <a:headEnd type="none" w="sm" len="med"/>
              <a:tailEnd type="triangle" w="sm" len="med"/>
            </a:ln>
          </p:spPr>
        </p:sp>
        <p:sp>
          <p:nvSpPr>
            <p:cNvPr id="34852" name="直接连接符 34851"/>
            <p:cNvSpPr/>
            <p:nvPr/>
          </p:nvSpPr>
          <p:spPr>
            <a:xfrm>
              <a:off x="1407" y="2835"/>
              <a:ext cx="2638" cy="0"/>
            </a:xfrm>
            <a:prstGeom prst="line">
              <a:avLst/>
            </a:prstGeom>
            <a:ln w="25400" cap="flat" cmpd="sng">
              <a:solidFill>
                <a:srgbClr val="000000"/>
              </a:solidFill>
              <a:prstDash val="solid"/>
              <a:headEnd type="triangle" w="sm" len="med"/>
              <a:tailEnd type="triangle" w="sm" len="med"/>
            </a:ln>
          </p:spPr>
        </p:sp>
        <p:sp>
          <p:nvSpPr>
            <p:cNvPr id="34853" name="直接连接符 34852"/>
            <p:cNvSpPr/>
            <p:nvPr/>
          </p:nvSpPr>
          <p:spPr>
            <a:xfrm flipV="1">
              <a:off x="1409" y="2990"/>
              <a:ext cx="2639" cy="0"/>
            </a:xfrm>
            <a:prstGeom prst="line">
              <a:avLst/>
            </a:prstGeom>
            <a:ln w="25400" cap="flat" cmpd="sng">
              <a:solidFill>
                <a:srgbClr val="000000"/>
              </a:solidFill>
              <a:prstDash val="solid"/>
              <a:headEnd type="none" w="sm" len="med"/>
              <a:tailEnd type="triangle" w="sm" len="med"/>
            </a:ln>
          </p:spPr>
        </p:sp>
        <p:sp>
          <p:nvSpPr>
            <p:cNvPr id="34854" name="矩形 34853"/>
            <p:cNvSpPr/>
            <p:nvPr/>
          </p:nvSpPr>
          <p:spPr>
            <a:xfrm>
              <a:off x="2156" y="3849"/>
              <a:ext cx="1476" cy="183"/>
            </a:xfrm>
            <a:prstGeom prst="rect">
              <a:avLst/>
            </a:prstGeom>
            <a:noFill/>
            <a:ln w="9525">
              <a:noFill/>
            </a:ln>
          </p:spPr>
          <p:txBody>
            <a:bodyPr lIns="18000" tIns="0" rIns="18000" bIns="0"/>
            <a:p>
              <a:pPr algn="just" eaLnBrk="0" hangingPunct="0"/>
              <a:r>
                <a:rPr lang="zh-CN" altLang="en-US" sz="1600" b="1" dirty="0">
                  <a:solidFill>
                    <a:srgbClr val="FF6600"/>
                  </a:solidFill>
                  <a:effectLst>
                    <a:outerShdw blurRad="38100" dist="38100" dir="2700000">
                      <a:srgbClr val="000000"/>
                    </a:outerShdw>
                  </a:effectLst>
                  <a:latin typeface="Times New Roman" panose="02020603050405020304" pitchFamily="18" charset="0"/>
                </a:rPr>
                <a:t>图</a:t>
              </a:r>
              <a:r>
                <a:rPr lang="en-US" altLang="zh-CN" sz="1600" b="1" dirty="0">
                  <a:solidFill>
                    <a:srgbClr val="FF6600"/>
                  </a:solidFill>
                  <a:effectLst>
                    <a:outerShdw blurRad="38100" dist="38100" dir="2700000">
                      <a:srgbClr val="000000"/>
                    </a:outerShdw>
                  </a:effectLst>
                  <a:latin typeface="宋体" panose="02010600030101010101" pitchFamily="2" charset="-122"/>
                </a:rPr>
                <a:t>1.2.2 </a:t>
              </a:r>
              <a:r>
                <a:rPr lang="zh-CN" altLang="en-US" sz="1600" b="1" dirty="0">
                  <a:solidFill>
                    <a:srgbClr val="FF6600"/>
                  </a:solidFill>
                  <a:effectLst>
                    <a:outerShdw blurRad="38100" dist="38100" dir="2700000">
                      <a:srgbClr val="000000"/>
                    </a:outerShdw>
                  </a:effectLst>
                  <a:latin typeface="宋体" panose="02010600030101010101" pitchFamily="2" charset="-122"/>
                </a:rPr>
                <a:t>哈佛结构</a:t>
              </a:r>
              <a:endParaRPr lang="zh-CN" altLang="en-US" sz="1600" dirty="0">
                <a:solidFill>
                  <a:srgbClr val="FF6600"/>
                </a:solidFill>
                <a:effectLst>
                  <a:outerShdw blurRad="38100" dist="38100" dir="2700000">
                    <a:srgbClr val="000000"/>
                  </a:outerShdw>
                </a:effectLst>
                <a:latin typeface="Times New Roman" panose="02020603050405020304" pitchFamily="18" charset="0"/>
              </a:endParaRPr>
            </a:p>
          </p:txBody>
        </p:sp>
      </p:grpSp>
      <p:sp>
        <p:nvSpPr>
          <p:cNvPr id="34855" name="圆角矩形标注 34854"/>
          <p:cNvSpPr/>
          <p:nvPr/>
        </p:nvSpPr>
        <p:spPr>
          <a:xfrm>
            <a:off x="6172200" y="2895600"/>
            <a:ext cx="1828800" cy="304800"/>
          </a:xfrm>
          <a:prstGeom prst="wedgeRoundRectCallout">
            <a:avLst>
              <a:gd name="adj1" fmla="val -47569"/>
              <a:gd name="adj2" fmla="val 119273"/>
              <a:gd name="adj3" fmla="val 16667"/>
            </a:avLst>
          </a:prstGeom>
          <a:solidFill>
            <a:schemeClr val="accent1"/>
          </a:solidFill>
          <a:ln w="22225" cap="sq" cmpd="sng">
            <a:solidFill>
              <a:srgbClr val="000000"/>
            </a:solidFill>
            <a:prstDash val="solid"/>
            <a:miter/>
            <a:headEnd type="none" w="sm" len="sm"/>
            <a:tailEnd type="none" w="sm" len="sm"/>
          </a:ln>
        </p:spPr>
        <p:txBody>
          <a:bodyPr lIns="18000" tIns="0" rIns="18000" bIns="0"/>
          <a:p>
            <a:pPr algn="ctr" eaLnBrk="0" hangingPunct="0"/>
            <a:r>
              <a:rPr lang="zh-CN" altLang="en-US" sz="1400" b="1" dirty="0">
                <a:solidFill>
                  <a:srgbClr val="FFFFFF"/>
                </a:solidFill>
                <a:effectLst>
                  <a:outerShdw blurRad="38100" dist="38100" dir="2700000">
                    <a:srgbClr val="000000"/>
                  </a:outerShdw>
                </a:effectLst>
                <a:latin typeface="Times New Roman" panose="02020603050405020304" pitchFamily="18" charset="0"/>
              </a:rPr>
              <a:t>外部管理数据总线</a:t>
            </a:r>
            <a:endParaRPr lang="zh-CN" altLang="en-US" sz="1400" b="1" dirty="0">
              <a:solidFill>
                <a:srgbClr val="FFFFFF"/>
              </a:solidFill>
              <a:effectLst>
                <a:outerShdw blurRad="38100" dist="38100" dir="2700000">
                  <a:srgbClr val="000000"/>
                </a:outerShdw>
              </a:effectLst>
              <a:latin typeface="Times New Roman" panose="02020603050405020304" pitchFamily="18" charset="0"/>
            </a:endParaRPr>
          </a:p>
        </p:txBody>
      </p:sp>
      <p:sp>
        <p:nvSpPr>
          <p:cNvPr id="34856" name="圆角矩形标注 34855"/>
          <p:cNvSpPr/>
          <p:nvPr/>
        </p:nvSpPr>
        <p:spPr>
          <a:xfrm>
            <a:off x="4495800" y="3276600"/>
            <a:ext cx="1828800" cy="304800"/>
          </a:xfrm>
          <a:prstGeom prst="wedgeRoundRectCallout">
            <a:avLst>
              <a:gd name="adj1" fmla="val -47569"/>
              <a:gd name="adj2" fmla="val 81773"/>
              <a:gd name="adj3" fmla="val 16667"/>
            </a:avLst>
          </a:prstGeom>
          <a:solidFill>
            <a:schemeClr val="accent1"/>
          </a:solidFill>
          <a:ln w="22225" cap="sq" cmpd="sng">
            <a:solidFill>
              <a:srgbClr val="000000"/>
            </a:solidFill>
            <a:prstDash val="solid"/>
            <a:miter/>
            <a:headEnd type="none" w="sm" len="sm"/>
            <a:tailEnd type="none" w="sm" len="sm"/>
          </a:ln>
        </p:spPr>
        <p:txBody>
          <a:bodyPr lIns="18000" tIns="0" rIns="18000" bIns="0"/>
          <a:p>
            <a:pPr algn="ctr" eaLnBrk="0" hangingPunct="0"/>
            <a:r>
              <a:rPr lang="zh-CN" altLang="en-US" sz="1400" b="1" dirty="0">
                <a:solidFill>
                  <a:srgbClr val="FFFFFF"/>
                </a:solidFill>
                <a:effectLst>
                  <a:outerShdw blurRad="38100" dist="38100" dir="2700000">
                    <a:srgbClr val="000000"/>
                  </a:outerShdw>
                </a:effectLst>
                <a:latin typeface="Times New Roman" panose="02020603050405020304" pitchFamily="18" charset="0"/>
              </a:rPr>
              <a:t>外部管理地址总线</a:t>
            </a:r>
            <a:endParaRPr lang="zh-CN" altLang="en-US" sz="1400" b="1" dirty="0">
              <a:solidFill>
                <a:srgbClr val="FFFFFF"/>
              </a:solidFill>
              <a:effectLst>
                <a:outerShdw blurRad="38100" dist="38100" dir="2700000">
                  <a:srgbClr val="000000"/>
                </a:outerShdw>
              </a:effectLst>
              <a:latin typeface="Times New Roman" panose="02020603050405020304" pitchFamily="18" charset="0"/>
            </a:endParaRPr>
          </a:p>
        </p:txBody>
      </p:sp>
      <p:sp>
        <p:nvSpPr>
          <p:cNvPr id="34857" name="圆角矩形标注 34856"/>
          <p:cNvSpPr/>
          <p:nvPr/>
        </p:nvSpPr>
        <p:spPr>
          <a:xfrm>
            <a:off x="3429000" y="3429000"/>
            <a:ext cx="1295400" cy="304800"/>
          </a:xfrm>
          <a:prstGeom prst="wedgeRoundRectCallout">
            <a:avLst>
              <a:gd name="adj1" fmla="val -46569"/>
              <a:gd name="adj2" fmla="val 119273"/>
              <a:gd name="adj3" fmla="val 16667"/>
            </a:avLst>
          </a:prstGeom>
          <a:solidFill>
            <a:schemeClr val="accent1"/>
          </a:solidFill>
          <a:ln w="22225" cap="sq" cmpd="sng">
            <a:solidFill>
              <a:srgbClr val="000000"/>
            </a:solidFill>
            <a:prstDash val="solid"/>
            <a:miter/>
            <a:headEnd type="none" w="sm" len="sm"/>
            <a:tailEnd type="none" w="sm" len="sm"/>
          </a:ln>
        </p:spPr>
        <p:txBody>
          <a:bodyPr lIns="18000" tIns="0" rIns="18000" bIns="0"/>
          <a:p>
            <a:pPr algn="ctr" eaLnBrk="0" hangingPunct="0"/>
            <a:r>
              <a:rPr lang="zh-CN" altLang="en-US" sz="1400" b="1" dirty="0">
                <a:solidFill>
                  <a:srgbClr val="FFFFFF"/>
                </a:solidFill>
                <a:effectLst>
                  <a:outerShdw blurRad="38100" dist="38100" dir="2700000">
                    <a:srgbClr val="000000"/>
                  </a:outerShdw>
                </a:effectLst>
                <a:latin typeface="Times New Roman" panose="02020603050405020304" pitchFamily="18" charset="0"/>
              </a:rPr>
              <a:t>数据总线</a:t>
            </a:r>
            <a:endParaRPr lang="zh-CN" altLang="en-US" sz="1400" b="1" dirty="0">
              <a:solidFill>
                <a:srgbClr val="FFFFFF"/>
              </a:solidFill>
              <a:effectLst>
                <a:outerShdw blurRad="38100" dist="38100" dir="2700000">
                  <a:srgbClr val="000000"/>
                </a:outerShdw>
              </a:effectLst>
              <a:latin typeface="Times New Roman" panose="02020603050405020304" pitchFamily="18" charset="0"/>
            </a:endParaRPr>
          </a:p>
        </p:txBody>
      </p:sp>
      <p:sp>
        <p:nvSpPr>
          <p:cNvPr id="34858" name="圆角矩形标注 34857"/>
          <p:cNvSpPr/>
          <p:nvPr/>
        </p:nvSpPr>
        <p:spPr>
          <a:xfrm>
            <a:off x="3429000" y="4495800"/>
            <a:ext cx="1295400" cy="304800"/>
          </a:xfrm>
          <a:prstGeom prst="wedgeRoundRectCallout">
            <a:avLst>
              <a:gd name="adj1" fmla="val -47551"/>
              <a:gd name="adj2" fmla="val -134898"/>
              <a:gd name="adj3" fmla="val 16667"/>
            </a:avLst>
          </a:prstGeom>
          <a:solidFill>
            <a:schemeClr val="accent1"/>
          </a:solidFill>
          <a:ln w="22225" cap="sq" cmpd="sng">
            <a:solidFill>
              <a:srgbClr val="000000"/>
            </a:solidFill>
            <a:prstDash val="solid"/>
            <a:miter/>
            <a:headEnd type="none" w="sm" len="sm"/>
            <a:tailEnd type="none" w="sm" len="sm"/>
          </a:ln>
        </p:spPr>
        <p:txBody>
          <a:bodyPr lIns="18000" tIns="0" rIns="18000" bIns="0"/>
          <a:p>
            <a:pPr algn="ctr" eaLnBrk="0" hangingPunct="0"/>
            <a:r>
              <a:rPr lang="zh-CN" altLang="en-US" sz="1400" b="1" dirty="0">
                <a:solidFill>
                  <a:srgbClr val="FFFFFF"/>
                </a:solidFill>
                <a:effectLst>
                  <a:outerShdw blurRad="38100" dist="38100" dir="2700000">
                    <a:srgbClr val="000000"/>
                  </a:outerShdw>
                </a:effectLst>
                <a:latin typeface="Times New Roman" panose="02020603050405020304" pitchFamily="18" charset="0"/>
              </a:rPr>
              <a:t>数据地址总线</a:t>
            </a:r>
            <a:endParaRPr lang="zh-CN" altLang="en-US" sz="1400" b="1" dirty="0">
              <a:solidFill>
                <a:srgbClr val="FFFFFF"/>
              </a:solidFill>
              <a:effectLst>
                <a:outerShdw blurRad="38100" dist="38100" dir="2700000">
                  <a:srgbClr val="000000"/>
                </a:outerShdw>
              </a:effectLst>
              <a:latin typeface="Times New Roman" panose="02020603050405020304" pitchFamily="18" charset="0"/>
            </a:endParaRPr>
          </a:p>
        </p:txBody>
      </p:sp>
      <p:sp>
        <p:nvSpPr>
          <p:cNvPr id="34859" name="圆角矩形标注 34858"/>
          <p:cNvSpPr/>
          <p:nvPr/>
        </p:nvSpPr>
        <p:spPr>
          <a:xfrm>
            <a:off x="4800600" y="4724400"/>
            <a:ext cx="1295400" cy="304800"/>
          </a:xfrm>
          <a:prstGeom prst="wedgeRoundRectCallout">
            <a:avLst>
              <a:gd name="adj1" fmla="val -46569"/>
              <a:gd name="adj2" fmla="val -126565"/>
              <a:gd name="adj3" fmla="val 16667"/>
            </a:avLst>
          </a:prstGeom>
          <a:solidFill>
            <a:schemeClr val="accent1"/>
          </a:solidFill>
          <a:ln w="22225" cap="sq" cmpd="sng">
            <a:solidFill>
              <a:srgbClr val="000000"/>
            </a:solidFill>
            <a:prstDash val="solid"/>
            <a:miter/>
            <a:headEnd type="none" w="sm" len="sm"/>
            <a:tailEnd type="none" w="sm" len="sm"/>
          </a:ln>
        </p:spPr>
        <p:txBody>
          <a:bodyPr lIns="18000" tIns="0" rIns="18000" bIns="0"/>
          <a:p>
            <a:pPr algn="ctr" eaLnBrk="0" hangingPunct="0"/>
            <a:r>
              <a:rPr lang="zh-CN" altLang="en-US" sz="1400" b="1" dirty="0">
                <a:solidFill>
                  <a:srgbClr val="FFFFFF"/>
                </a:solidFill>
                <a:effectLst>
                  <a:outerShdw blurRad="38100" dist="38100" dir="2700000">
                    <a:srgbClr val="000000"/>
                  </a:outerShdw>
                </a:effectLst>
                <a:latin typeface="Times New Roman" panose="02020603050405020304" pitchFamily="18" charset="0"/>
              </a:rPr>
              <a:t>程序数据总线</a:t>
            </a:r>
            <a:endParaRPr lang="zh-CN" altLang="en-US" sz="1400" b="1" dirty="0">
              <a:solidFill>
                <a:srgbClr val="FFFFFF"/>
              </a:solidFill>
              <a:effectLst>
                <a:outerShdw blurRad="38100" dist="38100" dir="2700000">
                  <a:srgbClr val="000000"/>
                </a:outerShdw>
              </a:effectLst>
              <a:latin typeface="Times New Roman" panose="02020603050405020304" pitchFamily="18" charset="0"/>
            </a:endParaRPr>
          </a:p>
        </p:txBody>
      </p:sp>
      <p:sp>
        <p:nvSpPr>
          <p:cNvPr id="34860" name="圆角矩形标注 34859"/>
          <p:cNvSpPr/>
          <p:nvPr/>
        </p:nvSpPr>
        <p:spPr>
          <a:xfrm>
            <a:off x="6248400" y="5029200"/>
            <a:ext cx="1295400" cy="304800"/>
          </a:xfrm>
          <a:prstGeom prst="wedgeRoundRectCallout">
            <a:avLst>
              <a:gd name="adj1" fmla="val -45588"/>
              <a:gd name="adj2" fmla="val -139065"/>
              <a:gd name="adj3" fmla="val 16667"/>
            </a:avLst>
          </a:prstGeom>
          <a:solidFill>
            <a:schemeClr val="accent1"/>
          </a:solidFill>
          <a:ln w="22225" cap="sq" cmpd="sng">
            <a:solidFill>
              <a:srgbClr val="000000"/>
            </a:solidFill>
            <a:prstDash val="solid"/>
            <a:miter/>
            <a:headEnd type="none" w="sm" len="sm"/>
            <a:tailEnd type="none" w="sm" len="sm"/>
          </a:ln>
        </p:spPr>
        <p:txBody>
          <a:bodyPr lIns="18000" tIns="0" rIns="18000" bIns="0"/>
          <a:p>
            <a:pPr algn="ctr" eaLnBrk="0" hangingPunct="0"/>
            <a:r>
              <a:rPr lang="zh-CN" altLang="en-US" sz="1400" b="1" dirty="0">
                <a:solidFill>
                  <a:srgbClr val="FFFFFF"/>
                </a:solidFill>
                <a:effectLst>
                  <a:outerShdw blurRad="38100" dist="38100" dir="2700000">
                    <a:srgbClr val="000000"/>
                  </a:outerShdw>
                </a:effectLst>
                <a:latin typeface="Times New Roman" panose="02020603050405020304" pitchFamily="18" charset="0"/>
              </a:rPr>
              <a:t>程序地址总线</a:t>
            </a:r>
            <a:endParaRPr lang="zh-CN" altLang="en-US" sz="1400" b="1" dirty="0">
              <a:solidFill>
                <a:srgbClr val="FFFFFF"/>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828"/>
                                        </p:tgtEl>
                                        <p:attrNameLst>
                                          <p:attrName>style.visibility</p:attrName>
                                        </p:attrNameLst>
                                      </p:cBhvr>
                                      <p:to>
                                        <p:strVal val="visible"/>
                                      </p:to>
                                    </p:set>
                                    <p:animEffect transition="in" filter="dissolve">
                                      <p:cBhvr>
                                        <p:cTn id="7" dur="500"/>
                                        <p:tgtEl>
                                          <p:spTgt spid="3482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4855"/>
                                        </p:tgtEl>
                                        <p:attrNameLst>
                                          <p:attrName>style.visibility</p:attrName>
                                        </p:attrNameLst>
                                      </p:cBhvr>
                                      <p:to>
                                        <p:strVal val="visible"/>
                                      </p:to>
                                    </p:set>
                                    <p:anim calcmode="lin" valueType="num">
                                      <p:cBhvr>
                                        <p:cTn id="12" dur="500" fill="hold"/>
                                        <p:tgtEl>
                                          <p:spTgt spid="34855"/>
                                        </p:tgtEl>
                                        <p:attrNameLst>
                                          <p:attrName>ppt_x</p:attrName>
                                        </p:attrNameLst>
                                      </p:cBhvr>
                                      <p:tavLst>
                                        <p:tav tm="0">
                                          <p:val>
                                            <p:strVal val="#ppt_x-#ppt_w/2"/>
                                          </p:val>
                                        </p:tav>
                                        <p:tav tm="100000">
                                          <p:val>
                                            <p:strVal val="#ppt_x"/>
                                          </p:val>
                                        </p:tav>
                                      </p:tavLst>
                                    </p:anim>
                                    <p:anim calcmode="lin" valueType="num">
                                      <p:cBhvr>
                                        <p:cTn id="13" dur="500" fill="hold"/>
                                        <p:tgtEl>
                                          <p:spTgt spid="34855"/>
                                        </p:tgtEl>
                                        <p:attrNameLst>
                                          <p:attrName>ppt_y</p:attrName>
                                        </p:attrNameLst>
                                      </p:cBhvr>
                                      <p:tavLst>
                                        <p:tav tm="0">
                                          <p:val>
                                            <p:strVal val="#ppt_y"/>
                                          </p:val>
                                        </p:tav>
                                        <p:tav tm="100000">
                                          <p:val>
                                            <p:strVal val="#ppt_y"/>
                                          </p:val>
                                        </p:tav>
                                      </p:tavLst>
                                    </p:anim>
                                    <p:anim calcmode="lin" valueType="num">
                                      <p:cBhvr>
                                        <p:cTn id="14" dur="500" fill="hold"/>
                                        <p:tgtEl>
                                          <p:spTgt spid="34855"/>
                                        </p:tgtEl>
                                        <p:attrNameLst>
                                          <p:attrName>ppt_w</p:attrName>
                                        </p:attrNameLst>
                                      </p:cBhvr>
                                      <p:tavLst>
                                        <p:tav tm="0">
                                          <p:val>
                                            <p:fltVal val="0.000000"/>
                                          </p:val>
                                        </p:tav>
                                        <p:tav tm="100000">
                                          <p:val>
                                            <p:strVal val="#ppt_w"/>
                                          </p:val>
                                        </p:tav>
                                      </p:tavLst>
                                    </p:anim>
                                    <p:anim calcmode="lin" valueType="num">
                                      <p:cBhvr>
                                        <p:cTn id="15" dur="500" fill="hold"/>
                                        <p:tgtEl>
                                          <p:spTgt spid="3485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3485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4822"/>
                                        </p:tgtEl>
                                        <p:attrNameLst>
                                          <p:attrName>style.visibility</p:attrName>
                                        </p:attrNameLst>
                                      </p:cBhvr>
                                      <p:to>
                                        <p:strVal val="visible"/>
                                      </p:to>
                                    </p:set>
                                    <p:animEffect transition="in" filter="wipe(left)">
                                      <p:cBhvr>
                                        <p:cTn id="20" dur="500"/>
                                        <p:tgtEl>
                                          <p:spTgt spid="34822"/>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34856"/>
                                        </p:tgtEl>
                                        <p:attrNameLst>
                                          <p:attrName>style.visibility</p:attrName>
                                        </p:attrNameLst>
                                      </p:cBhvr>
                                      <p:to>
                                        <p:strVal val="visible"/>
                                      </p:to>
                                    </p:set>
                                    <p:anim calcmode="lin" valueType="num">
                                      <p:cBhvr>
                                        <p:cTn id="25" dur="500" fill="hold"/>
                                        <p:tgtEl>
                                          <p:spTgt spid="34856"/>
                                        </p:tgtEl>
                                        <p:attrNameLst>
                                          <p:attrName>ppt_x</p:attrName>
                                        </p:attrNameLst>
                                      </p:cBhvr>
                                      <p:tavLst>
                                        <p:tav tm="0">
                                          <p:val>
                                            <p:strVal val="#ppt_x-#ppt_w/2"/>
                                          </p:val>
                                        </p:tav>
                                        <p:tav tm="100000">
                                          <p:val>
                                            <p:strVal val="#ppt_x"/>
                                          </p:val>
                                        </p:tav>
                                      </p:tavLst>
                                    </p:anim>
                                    <p:anim calcmode="lin" valueType="num">
                                      <p:cBhvr>
                                        <p:cTn id="26" dur="500" fill="hold"/>
                                        <p:tgtEl>
                                          <p:spTgt spid="34856"/>
                                        </p:tgtEl>
                                        <p:attrNameLst>
                                          <p:attrName>ppt_y</p:attrName>
                                        </p:attrNameLst>
                                      </p:cBhvr>
                                      <p:tavLst>
                                        <p:tav tm="0">
                                          <p:val>
                                            <p:strVal val="#ppt_y"/>
                                          </p:val>
                                        </p:tav>
                                        <p:tav tm="100000">
                                          <p:val>
                                            <p:strVal val="#ppt_y"/>
                                          </p:val>
                                        </p:tav>
                                      </p:tavLst>
                                    </p:anim>
                                    <p:anim calcmode="lin" valueType="num">
                                      <p:cBhvr>
                                        <p:cTn id="27" dur="500" fill="hold"/>
                                        <p:tgtEl>
                                          <p:spTgt spid="34856"/>
                                        </p:tgtEl>
                                        <p:attrNameLst>
                                          <p:attrName>ppt_w</p:attrName>
                                        </p:attrNameLst>
                                      </p:cBhvr>
                                      <p:tavLst>
                                        <p:tav tm="0">
                                          <p:val>
                                            <p:fltVal val="0.000000"/>
                                          </p:val>
                                        </p:tav>
                                        <p:tav tm="100000">
                                          <p:val>
                                            <p:strVal val="#ppt_w"/>
                                          </p:val>
                                        </p:tav>
                                      </p:tavLst>
                                    </p:anim>
                                    <p:anim calcmode="lin" valueType="num">
                                      <p:cBhvr>
                                        <p:cTn id="28" dur="500" fill="hold"/>
                                        <p:tgtEl>
                                          <p:spTgt spid="3485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3485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823"/>
                                        </p:tgtEl>
                                        <p:attrNameLst>
                                          <p:attrName>style.visibility</p:attrName>
                                        </p:attrNameLst>
                                      </p:cBhvr>
                                      <p:to>
                                        <p:strVal val="visible"/>
                                      </p:to>
                                    </p:set>
                                    <p:animEffect transition="in" filter="wipe(left)">
                                      <p:cBhvr>
                                        <p:cTn id="33" dur="500"/>
                                        <p:tgtEl>
                                          <p:spTgt spid="34823"/>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34857"/>
                                        </p:tgtEl>
                                        <p:attrNameLst>
                                          <p:attrName>style.visibility</p:attrName>
                                        </p:attrNameLst>
                                      </p:cBhvr>
                                      <p:to>
                                        <p:strVal val="visible"/>
                                      </p:to>
                                    </p:set>
                                    <p:anim calcmode="lin" valueType="num">
                                      <p:cBhvr>
                                        <p:cTn id="38" dur="500" fill="hold"/>
                                        <p:tgtEl>
                                          <p:spTgt spid="34857"/>
                                        </p:tgtEl>
                                        <p:attrNameLst>
                                          <p:attrName>ppt_x</p:attrName>
                                        </p:attrNameLst>
                                      </p:cBhvr>
                                      <p:tavLst>
                                        <p:tav tm="0">
                                          <p:val>
                                            <p:strVal val="#ppt_x-#ppt_w/2"/>
                                          </p:val>
                                        </p:tav>
                                        <p:tav tm="100000">
                                          <p:val>
                                            <p:strVal val="#ppt_x"/>
                                          </p:val>
                                        </p:tav>
                                      </p:tavLst>
                                    </p:anim>
                                    <p:anim calcmode="lin" valueType="num">
                                      <p:cBhvr>
                                        <p:cTn id="39" dur="500" fill="hold"/>
                                        <p:tgtEl>
                                          <p:spTgt spid="34857"/>
                                        </p:tgtEl>
                                        <p:attrNameLst>
                                          <p:attrName>ppt_y</p:attrName>
                                        </p:attrNameLst>
                                      </p:cBhvr>
                                      <p:tavLst>
                                        <p:tav tm="0">
                                          <p:val>
                                            <p:strVal val="#ppt_y"/>
                                          </p:val>
                                        </p:tav>
                                        <p:tav tm="100000">
                                          <p:val>
                                            <p:strVal val="#ppt_y"/>
                                          </p:val>
                                        </p:tav>
                                      </p:tavLst>
                                    </p:anim>
                                    <p:anim calcmode="lin" valueType="num">
                                      <p:cBhvr>
                                        <p:cTn id="40" dur="500" fill="hold"/>
                                        <p:tgtEl>
                                          <p:spTgt spid="34857"/>
                                        </p:tgtEl>
                                        <p:attrNameLst>
                                          <p:attrName>ppt_w</p:attrName>
                                        </p:attrNameLst>
                                      </p:cBhvr>
                                      <p:tavLst>
                                        <p:tav tm="0">
                                          <p:val>
                                            <p:fltVal val="0.000000"/>
                                          </p:val>
                                        </p:tav>
                                        <p:tav tm="100000">
                                          <p:val>
                                            <p:strVal val="#ppt_w"/>
                                          </p:val>
                                        </p:tav>
                                      </p:tavLst>
                                    </p:anim>
                                    <p:anim calcmode="lin" valueType="num">
                                      <p:cBhvr>
                                        <p:cTn id="41" dur="500" fill="hold"/>
                                        <p:tgtEl>
                                          <p:spTgt spid="3485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34857"/>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824"/>
                                        </p:tgtEl>
                                        <p:attrNameLst>
                                          <p:attrName>style.visibility</p:attrName>
                                        </p:attrNameLst>
                                      </p:cBhvr>
                                      <p:to>
                                        <p:strVal val="visible"/>
                                      </p:to>
                                    </p:set>
                                    <p:animEffect transition="in" filter="wipe(left)">
                                      <p:cBhvr>
                                        <p:cTn id="46" dur="500"/>
                                        <p:tgtEl>
                                          <p:spTgt spid="34824"/>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34858"/>
                                        </p:tgtEl>
                                        <p:attrNameLst>
                                          <p:attrName>style.visibility</p:attrName>
                                        </p:attrNameLst>
                                      </p:cBhvr>
                                      <p:to>
                                        <p:strVal val="visible"/>
                                      </p:to>
                                    </p:set>
                                    <p:anim calcmode="lin" valueType="num">
                                      <p:cBhvr>
                                        <p:cTn id="51" dur="500" fill="hold"/>
                                        <p:tgtEl>
                                          <p:spTgt spid="34858"/>
                                        </p:tgtEl>
                                        <p:attrNameLst>
                                          <p:attrName>ppt_x</p:attrName>
                                        </p:attrNameLst>
                                      </p:cBhvr>
                                      <p:tavLst>
                                        <p:tav tm="0">
                                          <p:val>
                                            <p:strVal val="#ppt_x-#ppt_w/2"/>
                                          </p:val>
                                        </p:tav>
                                        <p:tav tm="100000">
                                          <p:val>
                                            <p:strVal val="#ppt_x"/>
                                          </p:val>
                                        </p:tav>
                                      </p:tavLst>
                                    </p:anim>
                                    <p:anim calcmode="lin" valueType="num">
                                      <p:cBhvr>
                                        <p:cTn id="52" dur="500" fill="hold"/>
                                        <p:tgtEl>
                                          <p:spTgt spid="34858"/>
                                        </p:tgtEl>
                                        <p:attrNameLst>
                                          <p:attrName>ppt_y</p:attrName>
                                        </p:attrNameLst>
                                      </p:cBhvr>
                                      <p:tavLst>
                                        <p:tav tm="0">
                                          <p:val>
                                            <p:strVal val="#ppt_y"/>
                                          </p:val>
                                        </p:tav>
                                        <p:tav tm="100000">
                                          <p:val>
                                            <p:strVal val="#ppt_y"/>
                                          </p:val>
                                        </p:tav>
                                      </p:tavLst>
                                    </p:anim>
                                    <p:anim calcmode="lin" valueType="num">
                                      <p:cBhvr>
                                        <p:cTn id="53" dur="500" fill="hold"/>
                                        <p:tgtEl>
                                          <p:spTgt spid="34858"/>
                                        </p:tgtEl>
                                        <p:attrNameLst>
                                          <p:attrName>ppt_w</p:attrName>
                                        </p:attrNameLst>
                                      </p:cBhvr>
                                      <p:tavLst>
                                        <p:tav tm="0">
                                          <p:val>
                                            <p:fltVal val="0.000000"/>
                                          </p:val>
                                        </p:tav>
                                        <p:tav tm="100000">
                                          <p:val>
                                            <p:strVal val="#ppt_w"/>
                                          </p:val>
                                        </p:tav>
                                      </p:tavLst>
                                    </p:anim>
                                    <p:anim calcmode="lin" valueType="num">
                                      <p:cBhvr>
                                        <p:cTn id="54" dur="500" fill="hold"/>
                                        <p:tgtEl>
                                          <p:spTgt spid="3485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3485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4825"/>
                                        </p:tgtEl>
                                        <p:attrNameLst>
                                          <p:attrName>style.visibility</p:attrName>
                                        </p:attrNameLst>
                                      </p:cBhvr>
                                      <p:to>
                                        <p:strVal val="visible"/>
                                      </p:to>
                                    </p:set>
                                    <p:animEffect transition="in" filter="wipe(left)">
                                      <p:cBhvr>
                                        <p:cTn id="59" dur="500"/>
                                        <p:tgtEl>
                                          <p:spTgt spid="34825"/>
                                        </p:tgtEl>
                                      </p:cBhvr>
                                    </p:animEffect>
                                  </p:childTnLst>
                                </p:cTn>
                              </p:par>
                            </p:childTnLst>
                          </p:cTn>
                        </p:par>
                      </p:childTnLst>
                    </p:cTn>
                  </p:par>
                  <p:par>
                    <p:cTn id="60" fill="hold">
                      <p:stCondLst>
                        <p:cond delay="indefinite"/>
                      </p:stCondLst>
                      <p:childTnLst>
                        <p:par>
                          <p:cTn id="61" fill="hold">
                            <p:stCondLst>
                              <p:cond delay="0"/>
                            </p:stCondLst>
                            <p:childTnLst>
                              <p:par>
                                <p:cTn id="62" presetID="17" presetClass="entr" presetSubtype="8" fill="hold" grpId="0" nodeType="clickEffect">
                                  <p:stCondLst>
                                    <p:cond delay="0"/>
                                  </p:stCondLst>
                                  <p:childTnLst>
                                    <p:set>
                                      <p:cBhvr>
                                        <p:cTn id="63" dur="1" fill="hold">
                                          <p:stCondLst>
                                            <p:cond delay="0"/>
                                          </p:stCondLst>
                                        </p:cTn>
                                        <p:tgtEl>
                                          <p:spTgt spid="34859"/>
                                        </p:tgtEl>
                                        <p:attrNameLst>
                                          <p:attrName>style.visibility</p:attrName>
                                        </p:attrNameLst>
                                      </p:cBhvr>
                                      <p:to>
                                        <p:strVal val="visible"/>
                                      </p:to>
                                    </p:set>
                                    <p:anim calcmode="lin" valueType="num">
                                      <p:cBhvr>
                                        <p:cTn id="64" dur="500" fill="hold"/>
                                        <p:tgtEl>
                                          <p:spTgt spid="34859"/>
                                        </p:tgtEl>
                                        <p:attrNameLst>
                                          <p:attrName>ppt_x</p:attrName>
                                        </p:attrNameLst>
                                      </p:cBhvr>
                                      <p:tavLst>
                                        <p:tav tm="0">
                                          <p:val>
                                            <p:strVal val="#ppt_x-#ppt_w/2"/>
                                          </p:val>
                                        </p:tav>
                                        <p:tav tm="100000">
                                          <p:val>
                                            <p:strVal val="#ppt_x"/>
                                          </p:val>
                                        </p:tav>
                                      </p:tavLst>
                                    </p:anim>
                                    <p:anim calcmode="lin" valueType="num">
                                      <p:cBhvr>
                                        <p:cTn id="65" dur="500" fill="hold"/>
                                        <p:tgtEl>
                                          <p:spTgt spid="34859"/>
                                        </p:tgtEl>
                                        <p:attrNameLst>
                                          <p:attrName>ppt_y</p:attrName>
                                        </p:attrNameLst>
                                      </p:cBhvr>
                                      <p:tavLst>
                                        <p:tav tm="0">
                                          <p:val>
                                            <p:strVal val="#ppt_y"/>
                                          </p:val>
                                        </p:tav>
                                        <p:tav tm="100000">
                                          <p:val>
                                            <p:strVal val="#ppt_y"/>
                                          </p:val>
                                        </p:tav>
                                      </p:tavLst>
                                    </p:anim>
                                    <p:anim calcmode="lin" valueType="num">
                                      <p:cBhvr>
                                        <p:cTn id="66" dur="500" fill="hold"/>
                                        <p:tgtEl>
                                          <p:spTgt spid="34859"/>
                                        </p:tgtEl>
                                        <p:attrNameLst>
                                          <p:attrName>ppt_w</p:attrName>
                                        </p:attrNameLst>
                                      </p:cBhvr>
                                      <p:tavLst>
                                        <p:tav tm="0">
                                          <p:val>
                                            <p:fltVal val="0.000000"/>
                                          </p:val>
                                        </p:tav>
                                        <p:tav tm="100000">
                                          <p:val>
                                            <p:strVal val="#ppt_w"/>
                                          </p:val>
                                        </p:tav>
                                      </p:tavLst>
                                    </p:anim>
                                    <p:anim calcmode="lin" valueType="num">
                                      <p:cBhvr>
                                        <p:cTn id="67" dur="500" fill="hold"/>
                                        <p:tgtEl>
                                          <p:spTgt spid="3485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34859"/>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4826"/>
                                        </p:tgtEl>
                                        <p:attrNameLst>
                                          <p:attrName>style.visibility</p:attrName>
                                        </p:attrNameLst>
                                      </p:cBhvr>
                                      <p:to>
                                        <p:strVal val="visible"/>
                                      </p:to>
                                    </p:set>
                                    <p:animEffect transition="in" filter="wipe(left)">
                                      <p:cBhvr>
                                        <p:cTn id="72" dur="500"/>
                                        <p:tgtEl>
                                          <p:spTgt spid="34826"/>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34860"/>
                                        </p:tgtEl>
                                        <p:attrNameLst>
                                          <p:attrName>style.visibility</p:attrName>
                                        </p:attrNameLst>
                                      </p:cBhvr>
                                      <p:to>
                                        <p:strVal val="visible"/>
                                      </p:to>
                                    </p:set>
                                    <p:anim calcmode="lin" valueType="num">
                                      <p:cBhvr>
                                        <p:cTn id="77" dur="500" fill="hold"/>
                                        <p:tgtEl>
                                          <p:spTgt spid="34860"/>
                                        </p:tgtEl>
                                        <p:attrNameLst>
                                          <p:attrName>ppt_x</p:attrName>
                                        </p:attrNameLst>
                                      </p:cBhvr>
                                      <p:tavLst>
                                        <p:tav tm="0">
                                          <p:val>
                                            <p:strVal val="#ppt_x-#ppt_w/2"/>
                                          </p:val>
                                        </p:tav>
                                        <p:tav tm="100000">
                                          <p:val>
                                            <p:strVal val="#ppt_x"/>
                                          </p:val>
                                        </p:tav>
                                      </p:tavLst>
                                    </p:anim>
                                    <p:anim calcmode="lin" valueType="num">
                                      <p:cBhvr>
                                        <p:cTn id="78" dur="500" fill="hold"/>
                                        <p:tgtEl>
                                          <p:spTgt spid="34860"/>
                                        </p:tgtEl>
                                        <p:attrNameLst>
                                          <p:attrName>ppt_y</p:attrName>
                                        </p:attrNameLst>
                                      </p:cBhvr>
                                      <p:tavLst>
                                        <p:tav tm="0">
                                          <p:val>
                                            <p:strVal val="#ppt_y"/>
                                          </p:val>
                                        </p:tav>
                                        <p:tav tm="100000">
                                          <p:val>
                                            <p:strVal val="#ppt_y"/>
                                          </p:val>
                                        </p:tav>
                                      </p:tavLst>
                                    </p:anim>
                                    <p:anim calcmode="lin" valueType="num">
                                      <p:cBhvr>
                                        <p:cTn id="79" dur="500" fill="hold"/>
                                        <p:tgtEl>
                                          <p:spTgt spid="34860"/>
                                        </p:tgtEl>
                                        <p:attrNameLst>
                                          <p:attrName>ppt_w</p:attrName>
                                        </p:attrNameLst>
                                      </p:cBhvr>
                                      <p:tavLst>
                                        <p:tav tm="0">
                                          <p:val>
                                            <p:fltVal val="0.000000"/>
                                          </p:val>
                                        </p:tav>
                                        <p:tav tm="100000">
                                          <p:val>
                                            <p:strVal val="#ppt_w"/>
                                          </p:val>
                                        </p:tav>
                                      </p:tavLst>
                                    </p:anim>
                                    <p:anim calcmode="lin" valueType="num">
                                      <p:cBhvr>
                                        <p:cTn id="80" dur="500" fill="hold"/>
                                        <p:tgtEl>
                                          <p:spTgt spid="3486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3486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4827"/>
                                        </p:tgtEl>
                                        <p:attrNameLst>
                                          <p:attrName>style.visibility</p:attrName>
                                        </p:attrNameLst>
                                      </p:cBhvr>
                                      <p:to>
                                        <p:strVal val="visible"/>
                                      </p:to>
                                    </p:set>
                                    <p:animEffect transition="in" filter="wipe(left)">
                                      <p:cBhvr>
                                        <p:cTn id="85" dur="500"/>
                                        <p:tgtEl>
                                          <p:spTgt spid="34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P spid="34823" grpId="0"/>
      <p:bldP spid="34824" grpId="0"/>
      <p:bldP spid="34825" grpId="0"/>
      <p:bldP spid="34826" grpId="0"/>
      <p:bldP spid="34827" grpId="0"/>
      <p:bldP spid="34855" grpId="0" animBg="1"/>
      <p:bldP spid="34856" grpId="0" animBg="1"/>
      <p:bldP spid="34857" grpId="0" animBg="1"/>
      <p:bldP spid="34858" grpId="0" animBg="1"/>
      <p:bldP spid="34859" grpId="0" animBg="1"/>
      <p:bldP spid="348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6866" name="文本框 36865"/>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36867" name="文本框 36866"/>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 </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．采用哈佛结构</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36868" name="矩形 36867"/>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36869" name="文本框 36868"/>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FF0000"/>
                </a:solidFill>
                <a:effectLst>
                  <a:outerShdw blurRad="38100" dist="38100" dir="2700000">
                    <a:srgbClr val="000000"/>
                  </a:outerShdw>
                </a:effectLst>
                <a:latin typeface="Times New Roman" panose="02020603050405020304" pitchFamily="18" charset="0"/>
              </a:rPr>
              <a:t>（</a:t>
            </a:r>
            <a:r>
              <a:rPr lang="en-US" altLang="zh-CN" sz="2400" b="1" dirty="0">
                <a:solidFill>
                  <a:srgbClr val="FF0000"/>
                </a:solidFill>
                <a:effectLst>
                  <a:outerShdw blurRad="38100" dist="38100" dir="2700000">
                    <a:srgbClr val="000000"/>
                  </a:outerShdw>
                </a:effectLst>
                <a:latin typeface="Times New Roman" panose="02020603050405020304" pitchFamily="18" charset="0"/>
              </a:rPr>
              <a:t>3</a:t>
            </a:r>
            <a:r>
              <a:rPr lang="zh-CN" altLang="en-US" sz="2400" b="1" dirty="0">
                <a:solidFill>
                  <a:srgbClr val="FF0000"/>
                </a:solidFill>
                <a:effectLst>
                  <a:outerShdw blurRad="38100" dist="38100" dir="2700000">
                    <a:srgbClr val="000000"/>
                  </a:outerShdw>
                </a:effectLst>
                <a:latin typeface="Times New Roman" panose="02020603050405020304" pitchFamily="18" charset="0"/>
              </a:rPr>
              <a:t>）改进型的哈佛结构 </a:t>
            </a:r>
            <a:endParaRPr lang="zh-CN" altLang="en-US" sz="2400" b="1" dirty="0">
              <a:solidFill>
                <a:srgbClr val="FF0000"/>
              </a:solidFill>
              <a:effectLst>
                <a:outerShdw blurRad="38100" dist="38100" dir="2700000">
                  <a:srgbClr val="000000"/>
                </a:outerShdw>
              </a:effectLst>
              <a:latin typeface="Times New Roman" panose="02020603050405020304" pitchFamily="18" charset="0"/>
            </a:endParaRPr>
          </a:p>
        </p:txBody>
      </p:sp>
      <p:sp>
        <p:nvSpPr>
          <p:cNvPr id="36870" name="文本框 36869"/>
          <p:cNvSpPr txBox="1"/>
          <p:nvPr/>
        </p:nvSpPr>
        <p:spPr>
          <a:xfrm>
            <a:off x="0" y="2057400"/>
            <a:ext cx="8534400" cy="1041400"/>
          </a:xfrm>
          <a:prstGeom prst="rect">
            <a:avLst/>
          </a:prstGeom>
          <a:noFill/>
          <a:ln w="9525">
            <a:noFill/>
          </a:ln>
        </p:spPr>
        <p:txBody>
          <a:bodyPr lIns="468000">
            <a:spAutoFit/>
          </a:bodyPr>
          <a:p>
            <a:pPr eaLnBrk="0" hangingPunct="0">
              <a:lnSpc>
                <a:spcPct val="130000"/>
              </a:lnSpc>
            </a:pPr>
            <a:r>
              <a:rPr lang="en-US" altLang="zh-CN" sz="2400" b="1" dirty="0">
                <a:solidFill>
                  <a:srgbClr val="FF0000"/>
                </a:solidFill>
                <a:effectLst>
                  <a:outerShdw blurRad="38100" dist="38100" dir="2700000">
                    <a:srgbClr val="000000"/>
                  </a:outerShdw>
                </a:effectLst>
                <a:latin typeface="Times New Roman" panose="02020603050405020304" pitchFamily="18" charset="0"/>
              </a:rPr>
              <a:t>         </a:t>
            </a:r>
            <a:r>
              <a:rPr lang="zh-CN" altLang="en-US" sz="2400" b="1" dirty="0">
                <a:solidFill>
                  <a:srgbClr val="6600CC"/>
                </a:solidFill>
                <a:effectLst>
                  <a:outerShdw blurRad="38100" dist="38100" dir="2700000">
                    <a:srgbClr val="000000"/>
                  </a:outerShdw>
                </a:effectLst>
                <a:latin typeface="Times New Roman" panose="02020603050405020304" pitchFamily="18" charset="0"/>
              </a:rPr>
              <a:t>改进型的哈佛结构是采用双存储空间和数条总线，即一条程序总线和多条数据总线。其特点如下：</a:t>
            </a: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36871" name="文本框 36870"/>
          <p:cNvSpPr txBox="1"/>
          <p:nvPr/>
        </p:nvSpPr>
        <p:spPr>
          <a:xfrm>
            <a:off x="0" y="2895600"/>
            <a:ext cx="8610600" cy="1041400"/>
          </a:xfrm>
          <a:prstGeom prst="rect">
            <a:avLst/>
          </a:prstGeom>
          <a:noFill/>
          <a:ln w="9525">
            <a:noFill/>
          </a:ln>
        </p:spPr>
        <p:txBody>
          <a:bodyPr lIns="468000">
            <a:spAutoFit/>
          </a:bodyPr>
          <a:p>
            <a:pPr eaLnBrk="0" hangingPunct="0">
              <a:lnSpc>
                <a:spcPct val="130000"/>
              </a:lnSpc>
            </a:pPr>
            <a:r>
              <a:rPr lang="en-US" altLang="zh-CN" sz="2400" b="1" dirty="0">
                <a:solidFill>
                  <a:srgbClr val="FF0000"/>
                </a:solidFill>
                <a:effectLst>
                  <a:outerShdw blurRad="38100" dist="38100" dir="2700000">
                    <a:srgbClr val="000000"/>
                  </a:outerShdw>
                </a:effectLst>
                <a:latin typeface="Times New Roman" panose="02020603050405020304" pitchFamily="18" charset="0"/>
              </a:rPr>
              <a:t>         </a:t>
            </a:r>
            <a:r>
              <a:rPr lang="en-US" altLang="zh-CN" sz="2400" b="1" dirty="0">
                <a:solidFill>
                  <a:srgbClr val="FF00FF"/>
                </a:solidFill>
                <a:effectLst>
                  <a:outerShdw blurRad="38100" dist="38100" dir="2700000">
                    <a:srgbClr val="000000"/>
                  </a:outerShdw>
                </a:effectLst>
                <a:latin typeface="Times New Roman" panose="02020603050405020304" pitchFamily="18" charset="0"/>
              </a:rPr>
              <a:t>① </a:t>
            </a:r>
            <a:r>
              <a:rPr lang="zh-CN" altLang="en-US" sz="2400" b="1" dirty="0">
                <a:solidFill>
                  <a:srgbClr val="FF00FF"/>
                </a:solidFill>
                <a:effectLst>
                  <a:outerShdw blurRad="38100" dist="38100" dir="2700000">
                    <a:srgbClr val="000000"/>
                  </a:outerShdw>
                </a:effectLst>
                <a:latin typeface="Times New Roman" panose="02020603050405020304" pitchFamily="18" charset="0"/>
              </a:rPr>
              <a:t>允许在程序空间和数据空间之间相互传送数据</a:t>
            </a:r>
            <a:r>
              <a:rPr lang="en-US" altLang="zh-CN" sz="2400" b="1" dirty="0">
                <a:solidFill>
                  <a:srgbClr val="FF00FF"/>
                </a:solidFill>
                <a:effectLst>
                  <a:outerShdw blurRad="38100" dist="38100" dir="2700000">
                    <a:srgbClr val="000000"/>
                  </a:outerShdw>
                </a:effectLst>
                <a:latin typeface="Times New Roman" panose="02020603050405020304" pitchFamily="18" charset="0"/>
              </a:rPr>
              <a:t>,</a:t>
            </a:r>
            <a:r>
              <a:rPr lang="zh-CN" altLang="en-US" sz="2400" b="1" dirty="0">
                <a:solidFill>
                  <a:srgbClr val="FF00FF"/>
                </a:solidFill>
                <a:effectLst>
                  <a:outerShdw blurRad="38100" dist="38100" dir="2700000">
                    <a:srgbClr val="000000"/>
                  </a:outerShdw>
                </a:effectLst>
                <a:latin typeface="Times New Roman" panose="02020603050405020304" pitchFamily="18" charset="0"/>
              </a:rPr>
              <a:t>使这些数据可以由算术运算指令直接调用</a:t>
            </a:r>
            <a:r>
              <a:rPr lang="en-US" altLang="zh-CN" sz="2400" b="1" dirty="0">
                <a:solidFill>
                  <a:srgbClr val="FF00FF"/>
                </a:solidFill>
                <a:effectLst>
                  <a:outerShdw blurRad="38100" dist="38100" dir="2700000">
                    <a:srgbClr val="000000"/>
                  </a:outerShdw>
                </a:effectLst>
                <a:latin typeface="Times New Roman" panose="02020603050405020304" pitchFamily="18" charset="0"/>
              </a:rPr>
              <a:t>,</a:t>
            </a:r>
            <a:r>
              <a:rPr lang="zh-CN" altLang="en-US" sz="2400" b="1" dirty="0">
                <a:solidFill>
                  <a:srgbClr val="FF00FF"/>
                </a:solidFill>
                <a:effectLst>
                  <a:outerShdw blurRad="38100" dist="38100" dir="2700000">
                    <a:srgbClr val="000000"/>
                  </a:outerShdw>
                </a:effectLst>
                <a:latin typeface="Times New Roman" panose="02020603050405020304" pitchFamily="18" charset="0"/>
              </a:rPr>
              <a:t>增强芯片的灵活性；</a:t>
            </a:r>
            <a:r>
              <a:rPr lang="zh-CN" altLang="en-US" sz="2400" b="1" dirty="0">
                <a:solidFill>
                  <a:srgbClr val="6600CC"/>
                </a:solidFill>
                <a:effectLst>
                  <a:outerShdw blurRad="38100" dist="38100" dir="2700000">
                    <a:srgbClr val="000000"/>
                  </a:outerShdw>
                </a:effectLst>
                <a:latin typeface="Times New Roman" panose="02020603050405020304" pitchFamily="18" charset="0"/>
              </a:rPr>
              <a:t> </a:t>
            </a:r>
            <a:endParaRPr lang="zh-CN" altLang="en-US" sz="2400" b="1" dirty="0">
              <a:solidFill>
                <a:srgbClr val="6600CC"/>
              </a:solidFill>
              <a:effectLst>
                <a:outerShdw blurRad="38100" dist="38100" dir="2700000">
                  <a:srgbClr val="000000"/>
                </a:outerShdw>
              </a:effectLst>
              <a:latin typeface="Times New Roman" panose="02020603050405020304" pitchFamily="18" charset="0"/>
            </a:endParaRPr>
          </a:p>
        </p:txBody>
      </p:sp>
      <p:sp>
        <p:nvSpPr>
          <p:cNvPr id="36872" name="文本框 36871"/>
          <p:cNvSpPr txBox="1"/>
          <p:nvPr/>
        </p:nvSpPr>
        <p:spPr>
          <a:xfrm>
            <a:off x="0" y="3810000"/>
            <a:ext cx="8534400" cy="2465388"/>
          </a:xfrm>
          <a:prstGeom prst="rect">
            <a:avLst/>
          </a:prstGeom>
          <a:noFill/>
          <a:ln w="9525">
            <a:noFill/>
          </a:ln>
        </p:spPr>
        <p:txBody>
          <a:bodyPr lIns="468000">
            <a:spAutoFit/>
          </a:bodyPr>
          <a:p>
            <a:pPr eaLnBrk="0" hangingPunct="0">
              <a:lnSpc>
                <a:spcPct val="130000"/>
              </a:lnSpc>
            </a:pPr>
            <a:r>
              <a:rPr lang="en-US" altLang="zh-CN" sz="2400" b="1" dirty="0">
                <a:solidFill>
                  <a:srgbClr val="FF0000"/>
                </a:solidFill>
                <a:effectLst>
                  <a:outerShdw blurRad="38100" dist="38100" dir="2700000">
                    <a:srgbClr val="000000"/>
                  </a:outerShdw>
                </a:effectLst>
                <a:latin typeface="Times New Roman" panose="02020603050405020304" pitchFamily="18" charset="0"/>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rPr>
              <a:t>② </a:t>
            </a:r>
            <a:r>
              <a:rPr lang="zh-CN" altLang="en-US" sz="2400" b="1" dirty="0">
                <a:solidFill>
                  <a:srgbClr val="33CC33"/>
                </a:solidFill>
                <a:effectLst>
                  <a:outerShdw blurRad="38100" dist="38100" dir="2700000">
                    <a:srgbClr val="000000"/>
                  </a:outerShdw>
                </a:effectLst>
                <a:latin typeface="Times New Roman" panose="02020603050405020304" pitchFamily="18" charset="0"/>
              </a:rPr>
              <a:t>提供了存储指令的高速缓冲器（</a:t>
            </a:r>
            <a:r>
              <a:rPr lang="en-US" altLang="zh-CN" sz="2400" b="1" dirty="0">
                <a:solidFill>
                  <a:srgbClr val="33CC33"/>
                </a:solidFill>
                <a:effectLst>
                  <a:outerShdw blurRad="38100" dist="38100" dir="2700000">
                    <a:srgbClr val="000000"/>
                  </a:outerShdw>
                </a:effectLst>
                <a:latin typeface="Times New Roman" panose="02020603050405020304" pitchFamily="18" charset="0"/>
              </a:rPr>
              <a:t>cache</a:t>
            </a:r>
            <a:r>
              <a:rPr lang="zh-CN" altLang="en-US" sz="2400" b="1" dirty="0">
                <a:solidFill>
                  <a:srgbClr val="33CC33"/>
                </a:solidFill>
                <a:effectLst>
                  <a:outerShdw blurRad="38100" dist="38100" dir="2700000">
                    <a:srgbClr val="000000"/>
                  </a:outerShdw>
                </a:effectLst>
                <a:latin typeface="Times New Roman" panose="02020603050405020304" pitchFamily="18" charset="0"/>
              </a:rPr>
              <a:t>）和相应的指令</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当重复执行这些指令时</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只需读入一次就可连续使用，不需要再次从程序存储器中读出</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从而减少了指令执行作需要的时间。如：</a:t>
            </a:r>
            <a:r>
              <a:rPr lang="en-US" altLang="zh-CN" sz="2400" b="1" dirty="0">
                <a:solidFill>
                  <a:srgbClr val="33CC33"/>
                </a:solidFill>
                <a:effectLst>
                  <a:outerShdw blurRad="38100" dist="38100" dir="2700000">
                    <a:srgbClr val="000000"/>
                  </a:outerShdw>
                </a:effectLst>
                <a:latin typeface="Times New Roman" panose="02020603050405020304" pitchFamily="18" charset="0"/>
              </a:rPr>
              <a:t>TMS320C6200</a:t>
            </a:r>
            <a:r>
              <a:rPr lang="zh-CN" altLang="en-US" sz="2400" b="1" dirty="0">
                <a:solidFill>
                  <a:srgbClr val="33CC33"/>
                </a:solidFill>
                <a:effectLst>
                  <a:outerShdw blurRad="38100" dist="38100" dir="2700000">
                    <a:srgbClr val="000000"/>
                  </a:outerShdw>
                </a:effectLst>
                <a:latin typeface="Times New Roman" panose="02020603050405020304" pitchFamily="18" charset="0"/>
              </a:rPr>
              <a:t>系列的</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整个片内程序存储器都可以配制成高速缓冲结构。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70">
                                            <p:txEl>
                                              <p:charRg st="0" end="54"/>
                                            </p:txEl>
                                          </p:spTgt>
                                        </p:tgtEl>
                                        <p:attrNameLst>
                                          <p:attrName>style.visibility</p:attrName>
                                        </p:attrNameLst>
                                      </p:cBhvr>
                                      <p:to>
                                        <p:strVal val="visible"/>
                                      </p:to>
                                    </p:set>
                                    <p:animEffect transition="in" filter="checkerboard(across)">
                                      <p:cBhvr>
                                        <p:cTn id="7" dur="500"/>
                                        <p:tgtEl>
                                          <p:spTgt spid="36870">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871">
                                            <p:txEl>
                                              <p:charRg st="0" end="62"/>
                                            </p:txEl>
                                          </p:spTgt>
                                        </p:tgtEl>
                                        <p:attrNameLst>
                                          <p:attrName>style.visibility</p:attrName>
                                        </p:attrNameLst>
                                      </p:cBhvr>
                                      <p:to>
                                        <p:strVal val="visible"/>
                                      </p:to>
                                    </p:set>
                                    <p:animEffect transition="in" filter="checkerboard(across)">
                                      <p:cBhvr>
                                        <p:cTn id="12" dur="500"/>
                                        <p:tgtEl>
                                          <p:spTgt spid="36871">
                                            <p:txEl>
                                              <p:charRg st="0"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6872">
                                            <p:txEl>
                                              <p:charRg st="0" end="137"/>
                                            </p:txEl>
                                          </p:spTgt>
                                        </p:tgtEl>
                                        <p:attrNameLst>
                                          <p:attrName>style.visibility</p:attrName>
                                        </p:attrNameLst>
                                      </p:cBhvr>
                                      <p:to>
                                        <p:strVal val="visible"/>
                                      </p:to>
                                    </p:set>
                                    <p:animEffect transition="in" filter="checkerboard(across)">
                                      <p:cBhvr>
                                        <p:cTn id="17" dur="500"/>
                                        <p:tgtEl>
                                          <p:spTgt spid="36872">
                                            <p:txEl>
                                              <p:charRg st="0"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build="p"/>
      <p:bldP spid="36871" grpId="0" build="p"/>
      <p:bldP spid="3687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8914" name="文本框 38913"/>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38915" name="文本框 38914"/>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1.2.2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芯片的特点</a:t>
            </a:r>
            <a:r>
              <a:rPr lang="zh-CN" altLang="en-US" sz="3200"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38916" name="矩形 38915"/>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38917" name="文本框 38916"/>
          <p:cNvSpPr txBox="1"/>
          <p:nvPr/>
        </p:nvSpPr>
        <p:spPr>
          <a:xfrm>
            <a:off x="0" y="14478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2</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．采用多总线结构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
        <p:nvSpPr>
          <p:cNvPr id="38918" name="文本框 38917"/>
          <p:cNvSpPr txBox="1"/>
          <p:nvPr/>
        </p:nvSpPr>
        <p:spPr>
          <a:xfrm>
            <a:off x="0" y="2057400"/>
            <a:ext cx="8686800" cy="2616200"/>
          </a:xfrm>
          <a:prstGeom prst="rect">
            <a:avLst/>
          </a:prstGeom>
          <a:noFill/>
          <a:ln w="9525">
            <a:noFill/>
          </a:ln>
        </p:spPr>
        <p:txBody>
          <a:bodyPr lIns="468000">
            <a:spAutoFit/>
          </a:bodyPr>
          <a:p>
            <a:pPr eaLnBrk="0" hangingPunct="0">
              <a:lnSpc>
                <a:spcPct val="115000"/>
              </a:lnSpc>
            </a:pPr>
            <a:r>
              <a:rPr lang="en-US" altLang="zh-CN" sz="2400" b="1">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芯片都采用多总线结构，可同时进行取指令和多个数据存取操作，并由辅助寄存器自动增减地址进行寻址，使</a:t>
            </a:r>
            <a:r>
              <a:rPr lang="en-US" altLang="zh-CN" sz="2400" b="1" dirty="0">
                <a:solidFill>
                  <a:srgbClr val="33CC33"/>
                </a:solidFill>
                <a:effectLst>
                  <a:outerShdw blurRad="38100" dist="38100" dir="2700000">
                    <a:srgbClr val="000000"/>
                  </a:outerShdw>
                </a:effectLst>
                <a:latin typeface="Times New Roman" panose="02020603050405020304" pitchFamily="18" charset="0"/>
              </a:rPr>
              <a:t>CPU</a:t>
            </a:r>
            <a:r>
              <a:rPr lang="zh-CN" altLang="en-US" sz="2400" b="1" dirty="0">
                <a:solidFill>
                  <a:srgbClr val="33CC33"/>
                </a:solidFill>
                <a:effectLst>
                  <a:outerShdw blurRad="38100" dist="38100" dir="2700000">
                    <a:srgbClr val="000000"/>
                  </a:outerShdw>
                </a:effectLst>
                <a:latin typeface="Times New Roman" panose="02020603050405020304" pitchFamily="18" charset="0"/>
              </a:rPr>
              <a:t>在一个机器周期内可多次对程序空间和数据空间进行访问，大大地提高了</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的运行速度。如：</a:t>
            </a:r>
            <a:r>
              <a:rPr lang="en-US" altLang="zh-CN" sz="2400" b="1" dirty="0">
                <a:solidFill>
                  <a:srgbClr val="33CC33"/>
                </a:solidFill>
                <a:effectLst>
                  <a:outerShdw blurRad="38100" dist="38100" dir="2700000">
                    <a:srgbClr val="000000"/>
                  </a:outerShdw>
                </a:effectLst>
                <a:latin typeface="Times New Roman" panose="02020603050405020304" pitchFamily="18" charset="0"/>
              </a:rPr>
              <a:t>TMS320C54x</a:t>
            </a:r>
            <a:r>
              <a:rPr lang="zh-CN" altLang="en-US" sz="2400" b="1" dirty="0">
                <a:solidFill>
                  <a:srgbClr val="33CC33"/>
                </a:solidFill>
                <a:effectLst>
                  <a:outerShdw blurRad="38100" dist="38100" dir="2700000">
                    <a:srgbClr val="000000"/>
                  </a:outerShdw>
                </a:effectLst>
                <a:latin typeface="Times New Roman" panose="02020603050405020304" pitchFamily="18" charset="0"/>
              </a:rPr>
              <a:t>系列内部有</a:t>
            </a:r>
            <a:r>
              <a:rPr lang="en-US" altLang="zh-CN" sz="2400" b="1" dirty="0">
                <a:solidFill>
                  <a:srgbClr val="33CC33"/>
                </a:solidFill>
                <a:effectLst>
                  <a:outerShdw blurRad="38100" dist="38100" dir="2700000">
                    <a:srgbClr val="000000"/>
                  </a:outerShdw>
                </a:effectLst>
                <a:latin typeface="Times New Roman" panose="02020603050405020304" pitchFamily="18" charset="0"/>
              </a:rPr>
              <a:t>P</a:t>
            </a:r>
            <a:r>
              <a:rPr lang="zh-CN" altLang="en-US" sz="2400" b="1" dirty="0">
                <a:solidFill>
                  <a:srgbClr val="33CC33"/>
                </a:solidFill>
                <a:effectLst>
                  <a:outerShdw blurRad="38100" dist="38100" dir="2700000">
                    <a:srgbClr val="000000"/>
                  </a:outerShdw>
                </a:effectLst>
                <a:latin typeface="Times New Roman" panose="02020603050405020304" pitchFamily="18" charset="0"/>
              </a:rPr>
              <a:t>、</a:t>
            </a:r>
            <a:r>
              <a:rPr lang="en-US" altLang="zh-CN" sz="2400" b="1" dirty="0">
                <a:solidFill>
                  <a:srgbClr val="33CC33"/>
                </a:solidFill>
                <a:effectLst>
                  <a:outerShdw blurRad="38100" dist="38100" dir="2700000">
                    <a:srgbClr val="000000"/>
                  </a:outerShdw>
                </a:effectLst>
                <a:latin typeface="Times New Roman" panose="02020603050405020304" pitchFamily="18" charset="0"/>
              </a:rPr>
              <a:t>C</a:t>
            </a:r>
            <a:r>
              <a:rPr lang="zh-CN" altLang="en-US" sz="2400" b="1" dirty="0">
                <a:solidFill>
                  <a:srgbClr val="33CC33"/>
                </a:solidFill>
                <a:effectLst>
                  <a:outerShdw blurRad="38100" dist="38100" dir="2700000">
                    <a:srgbClr val="000000"/>
                  </a:outerShdw>
                </a:effectLst>
                <a:latin typeface="Times New Roman" panose="02020603050405020304" pitchFamily="18" charset="0"/>
              </a:rPr>
              <a:t>、</a:t>
            </a:r>
            <a:r>
              <a:rPr lang="en-US" altLang="zh-CN" sz="2400" b="1" dirty="0">
                <a:solidFill>
                  <a:srgbClr val="33CC33"/>
                </a:solidFill>
                <a:effectLst>
                  <a:outerShdw blurRad="38100" dist="38100" dir="2700000">
                    <a:srgbClr val="000000"/>
                  </a:outerShdw>
                </a:effectLst>
                <a:latin typeface="Times New Roman" panose="02020603050405020304" pitchFamily="18" charset="0"/>
              </a:rPr>
              <a:t>D</a:t>
            </a:r>
            <a:r>
              <a:rPr lang="zh-CN" altLang="en-US" sz="2400" b="1" dirty="0">
                <a:solidFill>
                  <a:srgbClr val="33CC33"/>
                </a:solidFill>
                <a:effectLst>
                  <a:outerShdw blurRad="38100" dist="38100" dir="2700000">
                    <a:srgbClr val="000000"/>
                  </a:outerShdw>
                </a:effectLst>
                <a:latin typeface="Times New Roman" panose="02020603050405020304" pitchFamily="18" charset="0"/>
              </a:rPr>
              <a:t>、</a:t>
            </a:r>
            <a:r>
              <a:rPr lang="en-US" altLang="zh-CN" sz="2400" b="1" dirty="0">
                <a:solidFill>
                  <a:srgbClr val="33CC33"/>
                </a:solidFill>
                <a:effectLst>
                  <a:outerShdw blurRad="38100" dist="38100" dir="2700000">
                    <a:srgbClr val="000000"/>
                  </a:outerShdw>
                </a:effectLst>
                <a:latin typeface="Times New Roman" panose="02020603050405020304" pitchFamily="18" charset="0"/>
              </a:rPr>
              <a:t>E</a:t>
            </a:r>
            <a:r>
              <a:rPr lang="zh-CN" altLang="en-US" sz="2400" b="1" dirty="0">
                <a:solidFill>
                  <a:srgbClr val="33CC33"/>
                </a:solidFill>
                <a:effectLst>
                  <a:outerShdw blurRad="38100" dist="38100" dir="2700000">
                    <a:srgbClr val="000000"/>
                  </a:outerShdw>
                </a:effectLst>
                <a:latin typeface="Times New Roman" panose="02020603050405020304" pitchFamily="18" charset="0"/>
              </a:rPr>
              <a:t>等</a:t>
            </a:r>
            <a:r>
              <a:rPr lang="en-US" altLang="zh-CN" sz="2400" b="1" dirty="0">
                <a:solidFill>
                  <a:srgbClr val="33CC33"/>
                </a:solidFill>
                <a:effectLst>
                  <a:outerShdw blurRad="38100" dist="38100" dir="2700000">
                    <a:srgbClr val="000000"/>
                  </a:outerShdw>
                </a:effectLst>
                <a:latin typeface="Times New Roman" panose="02020603050405020304" pitchFamily="18" charset="0"/>
              </a:rPr>
              <a:t>4</a:t>
            </a:r>
            <a:r>
              <a:rPr lang="zh-CN" altLang="en-US" sz="2400" b="1" dirty="0">
                <a:solidFill>
                  <a:srgbClr val="33CC33"/>
                </a:solidFill>
                <a:effectLst>
                  <a:outerShdw blurRad="38100" dist="38100" dir="2700000">
                    <a:srgbClr val="000000"/>
                  </a:outerShdw>
                </a:effectLst>
                <a:latin typeface="Times New Roman" panose="02020603050405020304" pitchFamily="18" charset="0"/>
              </a:rPr>
              <a:t>组总线，每组总线中都有地址总线和数据总线，这样在一个机器周期内可以完成如下操作：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
        <p:nvSpPr>
          <p:cNvPr id="38919" name="文本框 38918"/>
          <p:cNvSpPr txBox="1"/>
          <p:nvPr/>
        </p:nvSpPr>
        <p:spPr>
          <a:xfrm>
            <a:off x="0" y="4648200"/>
            <a:ext cx="8686800" cy="603250"/>
          </a:xfrm>
          <a:prstGeom prst="rect">
            <a:avLst/>
          </a:prstGeom>
          <a:noFill/>
          <a:ln w="9525">
            <a:noFill/>
          </a:ln>
        </p:spPr>
        <p:txBody>
          <a:bodyPr lIns="468000">
            <a:spAutoFit/>
          </a:bodyPr>
          <a:p>
            <a:pPr algn="just"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400" b="1" dirty="0">
                <a:solidFill>
                  <a:srgbClr val="FF3300"/>
                </a:solidFill>
                <a:effectLst>
                  <a:outerShdw blurRad="38100" dist="38100" dir="2700000">
                    <a:srgbClr val="000000"/>
                  </a:outerShdw>
                </a:effectLst>
                <a:latin typeface="Times New Roman" panose="02020603050405020304" pitchFamily="18" charset="0"/>
                <a:ea typeface="Arial Unicode MS" pitchFamily="34" charset="-122"/>
              </a:rPr>
              <a:t>① </a:t>
            </a:r>
            <a:r>
              <a:rPr lang="zh-CN" altLang="en-US" sz="2400" b="1" dirty="0">
                <a:solidFill>
                  <a:srgbClr val="FF3300"/>
                </a:solidFill>
                <a:effectLst>
                  <a:outerShdw blurRad="38100" dist="38100" dir="2700000">
                    <a:srgbClr val="000000"/>
                  </a:outerShdw>
                </a:effectLst>
                <a:latin typeface="Times New Roman" panose="02020603050405020304" pitchFamily="18" charset="0"/>
                <a:ea typeface="Arial Unicode MS" pitchFamily="34" charset="-122"/>
              </a:rPr>
              <a:t>从程序存储器中取一条指令；</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p:txBody>
      </p:sp>
      <p:sp>
        <p:nvSpPr>
          <p:cNvPr id="38920" name="文本框 38919"/>
          <p:cNvSpPr txBox="1"/>
          <p:nvPr/>
        </p:nvSpPr>
        <p:spPr>
          <a:xfrm>
            <a:off x="0" y="5181600"/>
            <a:ext cx="8686800" cy="603250"/>
          </a:xfrm>
          <a:prstGeom prst="rect">
            <a:avLst/>
          </a:prstGeom>
          <a:noFill/>
          <a:ln w="9525">
            <a:noFill/>
          </a:ln>
        </p:spPr>
        <p:txBody>
          <a:bodyPr lIns="468000">
            <a:spAutoFit/>
          </a:bodyPr>
          <a:p>
            <a:pPr algn="just"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400" b="1" dirty="0">
                <a:solidFill>
                  <a:srgbClr val="FF3300"/>
                </a:solidFill>
                <a:effectLst>
                  <a:outerShdw blurRad="38100" dist="38100" dir="2700000">
                    <a:srgbClr val="000000"/>
                  </a:outerShdw>
                </a:effectLst>
                <a:latin typeface="Times New Roman" panose="02020603050405020304" pitchFamily="18" charset="0"/>
              </a:rPr>
              <a:t>② </a:t>
            </a:r>
            <a:r>
              <a:rPr lang="zh-CN" altLang="en-US" sz="2400" b="1" dirty="0">
                <a:solidFill>
                  <a:srgbClr val="FF3300"/>
                </a:solidFill>
                <a:effectLst>
                  <a:outerShdw blurRad="38100" dist="38100" dir="2700000">
                    <a:srgbClr val="000000"/>
                  </a:outerShdw>
                </a:effectLst>
                <a:latin typeface="Times New Roman" panose="02020603050405020304" pitchFamily="18" charset="0"/>
                <a:ea typeface="Arial Unicode MS" pitchFamily="34" charset="-122"/>
              </a:rPr>
              <a:t>从数据存储器中读两个操作数；</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p:txBody>
      </p:sp>
      <p:sp>
        <p:nvSpPr>
          <p:cNvPr id="38921" name="文本框 38920"/>
          <p:cNvSpPr txBox="1"/>
          <p:nvPr/>
        </p:nvSpPr>
        <p:spPr>
          <a:xfrm>
            <a:off x="0" y="5791200"/>
            <a:ext cx="8686800" cy="457200"/>
          </a:xfrm>
          <a:prstGeom prst="rect">
            <a:avLst/>
          </a:prstGeom>
          <a:noFill/>
          <a:ln w="9525">
            <a:noFill/>
          </a:ln>
        </p:spPr>
        <p:txBody>
          <a:bodyPr lIns="468000">
            <a:spAutoFit/>
          </a:bodyPr>
          <a:p>
            <a:pPr algn="just" eaLnBrk="0" hangingPunct="0"/>
            <a:r>
              <a:rPr lang="en-US" altLang="zh-CN" sz="2400" b="1" dirty="0">
                <a:solidFill>
                  <a:srgbClr val="FFCC00"/>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400" b="1" dirty="0">
                <a:solidFill>
                  <a:srgbClr val="FF3300"/>
                </a:solidFill>
                <a:effectLst>
                  <a:outerShdw blurRad="38100" dist="38100" dir="2700000">
                    <a:srgbClr val="000000"/>
                  </a:outerShdw>
                </a:effectLst>
                <a:latin typeface="Times New Roman" panose="02020603050405020304" pitchFamily="18" charset="0"/>
              </a:rPr>
              <a:t>③ </a:t>
            </a:r>
            <a:r>
              <a:rPr lang="zh-CN" altLang="en-US" sz="2400" b="1" dirty="0">
                <a:solidFill>
                  <a:srgbClr val="FF3300"/>
                </a:solidFill>
                <a:effectLst>
                  <a:outerShdw blurRad="38100" dist="38100" dir="2700000">
                    <a:srgbClr val="000000"/>
                  </a:outerShdw>
                </a:effectLst>
                <a:latin typeface="Times New Roman" panose="02020603050405020304" pitchFamily="18" charset="0"/>
              </a:rPr>
              <a:t>向数据存储器写一个操作数。</a:t>
            </a:r>
            <a:r>
              <a:rPr lang="zh-CN" altLang="en-US" sz="2400" b="1" dirty="0">
                <a:solidFill>
                  <a:srgbClr val="FF3300"/>
                </a:solidFill>
                <a:effectLst>
                  <a:outerShdw blurRad="38100" dist="38100" dir="2700000">
                    <a:srgbClr val="000000"/>
                  </a:outerShdw>
                </a:effectLst>
                <a:latin typeface="Times New Roman" panose="02020603050405020304" pitchFamily="18" charset="0"/>
                <a:ea typeface="Arial Unicode MS" pitchFamily="34" charset="-122"/>
              </a:rPr>
              <a:t> </a:t>
            </a:r>
            <a:endParaRPr lang="zh-CN" altLang="en-US" sz="2400" b="1" dirty="0">
              <a:solidFill>
                <a:srgbClr val="FF3300"/>
              </a:solidFill>
              <a:effectLst>
                <a:outerShdw blurRad="38100" dist="38100" dir="2700000">
                  <a:srgbClr val="000000"/>
                </a:outerShdw>
              </a:effectLst>
              <a:latin typeface="Times New Roman" panose="02020603050405020304" pitchFamily="18" charset="0"/>
              <a:ea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1+#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38915"/>
                                        </p:tgtEl>
                                        <p:attrNameLst>
                                          <p:attrName>style.visibility</p:attrName>
                                        </p:attrNameLst>
                                      </p:cBhvr>
                                      <p:to>
                                        <p:strVal val="visible"/>
                                      </p:to>
                                    </p:set>
                                    <p:animEffect transition="in" filter="wipe(left)">
                                      <p:cBhvr>
                                        <p:cTn id="13" dur="75"/>
                                        <p:tgtEl>
                                          <p:spTgt spid="3891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8917">
                                            <p:txEl>
                                              <p:charRg st="0" end="11"/>
                                            </p:txEl>
                                          </p:spTgt>
                                        </p:tgtEl>
                                        <p:attrNameLst>
                                          <p:attrName>style.visibility</p:attrName>
                                        </p:attrNameLst>
                                      </p:cBhvr>
                                      <p:to>
                                        <p:strVal val="visible"/>
                                      </p:to>
                                    </p:set>
                                    <p:animEffect transition="in" filter="checkerboard(across)">
                                      <p:cBhvr>
                                        <p:cTn id="18" dur="500"/>
                                        <p:tgtEl>
                                          <p:spTgt spid="38917">
                                            <p:txEl>
                                              <p:charRg st="0"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8918"/>
                                        </p:tgtEl>
                                        <p:attrNameLst>
                                          <p:attrName>style.visibility</p:attrName>
                                        </p:attrNameLst>
                                      </p:cBhvr>
                                      <p:to>
                                        <p:strVal val="visible"/>
                                      </p:to>
                                    </p:set>
                                    <p:animEffect transition="in" filter="dissolve">
                                      <p:cBhvr>
                                        <p:cTn id="23" dur="500"/>
                                        <p:tgtEl>
                                          <p:spTgt spid="38918"/>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iterate type="lt">
                                    <p:tmPct val="100000"/>
                                  </p:iterate>
                                  <p:childTnLst>
                                    <p:set>
                                      <p:cBhvr>
                                        <p:cTn id="27" dur="1" fill="hold">
                                          <p:stCondLst>
                                            <p:cond delay="0"/>
                                          </p:stCondLst>
                                        </p:cTn>
                                        <p:tgtEl>
                                          <p:spTgt spid="38919"/>
                                        </p:tgtEl>
                                        <p:attrNameLst>
                                          <p:attrName>style.visibility</p:attrName>
                                        </p:attrNameLst>
                                      </p:cBhvr>
                                      <p:to>
                                        <p:strVal val="visible"/>
                                      </p:to>
                                    </p:set>
                                    <p:animEffect transition="in" filter="slide(fromLeft)">
                                      <p:cBhvr>
                                        <p:cTn id="28" dur="75"/>
                                        <p:tgtEl>
                                          <p:spTgt spid="3891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iterate type="lt">
                                    <p:tmPct val="100000"/>
                                  </p:iterate>
                                  <p:childTnLst>
                                    <p:set>
                                      <p:cBhvr>
                                        <p:cTn id="32" dur="1" fill="hold">
                                          <p:stCondLst>
                                            <p:cond delay="0"/>
                                          </p:stCondLst>
                                        </p:cTn>
                                        <p:tgtEl>
                                          <p:spTgt spid="38920"/>
                                        </p:tgtEl>
                                        <p:attrNameLst>
                                          <p:attrName>style.visibility</p:attrName>
                                        </p:attrNameLst>
                                      </p:cBhvr>
                                      <p:to>
                                        <p:strVal val="visible"/>
                                      </p:to>
                                    </p:set>
                                    <p:animEffect transition="in" filter="slide(fromLeft)">
                                      <p:cBhvr>
                                        <p:cTn id="33" dur="75"/>
                                        <p:tgtEl>
                                          <p:spTgt spid="3892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iterate type="lt">
                                    <p:tmPct val="100000"/>
                                  </p:iterate>
                                  <p:childTnLst>
                                    <p:set>
                                      <p:cBhvr>
                                        <p:cTn id="37" dur="1" fill="hold">
                                          <p:stCondLst>
                                            <p:cond delay="0"/>
                                          </p:stCondLst>
                                        </p:cTn>
                                        <p:tgtEl>
                                          <p:spTgt spid="38921"/>
                                        </p:tgtEl>
                                        <p:attrNameLst>
                                          <p:attrName>style.visibility</p:attrName>
                                        </p:attrNameLst>
                                      </p:cBhvr>
                                      <p:to>
                                        <p:strVal val="visible"/>
                                      </p:to>
                                    </p:set>
                                    <p:animEffect transition="in" filter="slide(fromLeft)">
                                      <p:cBhvr>
                                        <p:cTn id="38" dur="75"/>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7" grpId="0" build="p"/>
      <p:bldP spid="38918" grpId="0"/>
      <p:bldP spid="38919" grpId="0"/>
      <p:bldP spid="38920" grpId="0"/>
      <p:bldP spid="389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0962" name="文本框 4096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40963" name="文本框 40962"/>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1.2.2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芯片的特点</a:t>
            </a:r>
            <a:r>
              <a:rPr lang="zh-CN" altLang="en-US" sz="3200"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40964" name="矩形 40963"/>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40965" name="文本框 40964"/>
          <p:cNvSpPr txBox="1"/>
          <p:nvPr/>
        </p:nvSpPr>
        <p:spPr>
          <a:xfrm>
            <a:off x="0" y="14478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3</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．采用流水线技术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40966" name="文本框 40965"/>
          <p:cNvSpPr txBox="1"/>
          <p:nvPr/>
        </p:nvSpPr>
        <p:spPr>
          <a:xfrm>
            <a:off x="0" y="2057400"/>
            <a:ext cx="8686800" cy="1774825"/>
          </a:xfrm>
          <a:prstGeom prst="rect">
            <a:avLst/>
          </a:prstGeom>
          <a:noFill/>
          <a:ln w="9525">
            <a:noFill/>
          </a:ln>
        </p:spPr>
        <p:txBody>
          <a:bodyPr lIns="468000">
            <a:spAutoFit/>
          </a:bodyPr>
          <a:p>
            <a:pPr eaLnBrk="0" hangingPunct="0">
              <a:lnSpc>
                <a:spcPct val="115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每条指令可通过片内多功能单元完成取指、译码、取操作数和执行等多个步骤，实现多条指令的并行执行，从而在不提高系统时钟频率的条件下减少每条指令的执行时间。其过程如图</a:t>
            </a:r>
            <a:r>
              <a:rPr lang="en-US" altLang="zh-CN" sz="2400" b="1">
                <a:solidFill>
                  <a:srgbClr val="33CC33"/>
                </a:solidFill>
                <a:effectLst>
                  <a:outerShdw blurRad="38100" dist="38100" dir="2700000">
                    <a:srgbClr val="000000"/>
                  </a:outerShdw>
                </a:effectLst>
                <a:latin typeface="Times New Roman" panose="02020603050405020304" pitchFamily="18" charset="0"/>
              </a:rPr>
              <a:t>1.2.3</a:t>
            </a:r>
            <a:r>
              <a:rPr lang="zh-CN" altLang="en-US" sz="2400" b="1" dirty="0">
                <a:solidFill>
                  <a:srgbClr val="33CC33"/>
                </a:solidFill>
                <a:effectLst>
                  <a:outerShdw blurRad="38100" dist="38100" dir="2700000">
                    <a:srgbClr val="000000"/>
                  </a:outerShdw>
                </a:effectLst>
                <a:latin typeface="Times New Roman" panose="02020603050405020304" pitchFamily="18" charset="0"/>
              </a:rPr>
              <a:t>所示。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grpSp>
        <p:nvGrpSpPr>
          <p:cNvPr id="40967" name="组合 40966"/>
          <p:cNvGrpSpPr/>
          <p:nvPr/>
        </p:nvGrpSpPr>
        <p:grpSpPr>
          <a:xfrm>
            <a:off x="1074738" y="3810000"/>
            <a:ext cx="6240462" cy="2514600"/>
            <a:chOff x="677" y="2400"/>
            <a:chExt cx="3931" cy="1584"/>
          </a:xfrm>
        </p:grpSpPr>
        <p:sp>
          <p:nvSpPr>
            <p:cNvPr id="40968" name="矩形 40967"/>
            <p:cNvSpPr/>
            <p:nvPr/>
          </p:nvSpPr>
          <p:spPr>
            <a:xfrm>
              <a:off x="811" y="2632"/>
              <a:ext cx="450"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zh-CN" altLang="en-US" sz="1400" b="1" dirty="0">
                  <a:solidFill>
                    <a:srgbClr val="9900FF"/>
                  </a:solidFill>
                  <a:effectLst>
                    <a:outerShdw blurRad="38100" dist="38100" dir="2700000">
                      <a:srgbClr val="000000"/>
                    </a:outerShdw>
                  </a:effectLst>
                  <a:latin typeface="Times New Roman" panose="02020603050405020304" pitchFamily="18" charset="0"/>
                </a:rPr>
                <a:t>时钟</a:t>
              </a:r>
              <a:endParaRPr lang="zh-CN" altLang="en-US" sz="1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40969" name="矩形 40968"/>
            <p:cNvSpPr/>
            <p:nvPr/>
          </p:nvSpPr>
          <p:spPr>
            <a:xfrm>
              <a:off x="801" y="2863"/>
              <a:ext cx="449"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zh-CN" altLang="en-US" sz="1400" b="1" dirty="0">
                  <a:solidFill>
                    <a:srgbClr val="9900FF"/>
                  </a:solidFill>
                  <a:effectLst>
                    <a:outerShdw blurRad="38100" dist="38100" dir="2700000">
                      <a:srgbClr val="000000"/>
                    </a:outerShdw>
                  </a:effectLst>
                  <a:latin typeface="Times New Roman" panose="02020603050405020304" pitchFamily="18" charset="0"/>
                </a:rPr>
                <a:t>取指令</a:t>
              </a:r>
              <a:endParaRPr lang="zh-CN" altLang="en-US" sz="1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40970" name="矩形 40969"/>
            <p:cNvSpPr/>
            <p:nvPr/>
          </p:nvSpPr>
          <p:spPr>
            <a:xfrm>
              <a:off x="689" y="3084"/>
              <a:ext cx="606" cy="183"/>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zh-CN" altLang="en-US" sz="1400" b="1" dirty="0">
                  <a:solidFill>
                    <a:srgbClr val="9900FF"/>
                  </a:solidFill>
                  <a:effectLst>
                    <a:outerShdw blurRad="38100" dist="38100" dir="2700000">
                      <a:srgbClr val="000000"/>
                    </a:outerShdw>
                  </a:effectLst>
                  <a:latin typeface="Times New Roman" panose="02020603050405020304" pitchFamily="18" charset="0"/>
                </a:rPr>
                <a:t>指令译码</a:t>
              </a:r>
              <a:endParaRPr lang="zh-CN" altLang="en-US" sz="1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40971" name="矩形 40970"/>
            <p:cNvSpPr/>
            <p:nvPr/>
          </p:nvSpPr>
          <p:spPr>
            <a:xfrm>
              <a:off x="698" y="3287"/>
              <a:ext cx="574"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zh-CN" altLang="en-US" sz="1400" b="1" dirty="0">
                  <a:solidFill>
                    <a:srgbClr val="9900FF"/>
                  </a:solidFill>
                  <a:effectLst>
                    <a:outerShdw blurRad="38100" dist="38100" dir="2700000">
                      <a:srgbClr val="000000"/>
                    </a:outerShdw>
                  </a:effectLst>
                  <a:latin typeface="Times New Roman" panose="02020603050405020304" pitchFamily="18" charset="0"/>
                </a:rPr>
                <a:t>取操作数</a:t>
              </a:r>
              <a:endParaRPr lang="zh-CN" altLang="en-US" sz="1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40972" name="矩形 40971"/>
            <p:cNvSpPr/>
            <p:nvPr/>
          </p:nvSpPr>
          <p:spPr>
            <a:xfrm>
              <a:off x="677" y="3493"/>
              <a:ext cx="619" cy="169"/>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zh-CN" altLang="en-US" sz="1400" b="1" dirty="0">
                  <a:solidFill>
                    <a:srgbClr val="9900FF"/>
                  </a:solidFill>
                  <a:effectLst>
                    <a:outerShdw blurRad="38100" dist="38100" dir="2700000">
                      <a:srgbClr val="000000"/>
                    </a:outerShdw>
                  </a:effectLst>
                  <a:latin typeface="Times New Roman" panose="02020603050405020304" pitchFamily="18" charset="0"/>
                </a:rPr>
                <a:t>执行指令</a:t>
              </a:r>
              <a:endParaRPr lang="zh-CN" altLang="en-US" sz="1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40973" name="直接连接符 40972"/>
            <p:cNvSpPr/>
            <p:nvPr/>
          </p:nvSpPr>
          <p:spPr>
            <a:xfrm>
              <a:off x="1590" y="2795"/>
              <a:ext cx="335" cy="0"/>
            </a:xfrm>
            <a:prstGeom prst="line">
              <a:avLst/>
            </a:prstGeom>
            <a:ln w="19050" cap="flat" cmpd="sng">
              <a:solidFill>
                <a:srgbClr val="993366"/>
              </a:solidFill>
              <a:prstDash val="solid"/>
              <a:headEnd type="none" w="med" len="med"/>
              <a:tailEnd type="none" w="med" len="med"/>
            </a:ln>
          </p:spPr>
        </p:sp>
        <p:sp>
          <p:nvSpPr>
            <p:cNvPr id="40974" name="直接连接符 40973"/>
            <p:cNvSpPr/>
            <p:nvPr/>
          </p:nvSpPr>
          <p:spPr>
            <a:xfrm flipV="1">
              <a:off x="1925" y="2592"/>
              <a:ext cx="0" cy="203"/>
            </a:xfrm>
            <a:prstGeom prst="line">
              <a:avLst/>
            </a:prstGeom>
            <a:ln w="19050" cap="flat" cmpd="sng">
              <a:solidFill>
                <a:srgbClr val="993366"/>
              </a:solidFill>
              <a:prstDash val="solid"/>
              <a:headEnd type="none" w="med" len="med"/>
              <a:tailEnd type="none" w="med" len="med"/>
            </a:ln>
          </p:spPr>
        </p:sp>
        <p:sp>
          <p:nvSpPr>
            <p:cNvPr id="40975" name="直接连接符 40974"/>
            <p:cNvSpPr/>
            <p:nvPr/>
          </p:nvSpPr>
          <p:spPr>
            <a:xfrm>
              <a:off x="1925" y="2592"/>
              <a:ext cx="335" cy="0"/>
            </a:xfrm>
            <a:prstGeom prst="line">
              <a:avLst/>
            </a:prstGeom>
            <a:ln w="19050" cap="flat" cmpd="sng">
              <a:solidFill>
                <a:srgbClr val="993366"/>
              </a:solidFill>
              <a:prstDash val="solid"/>
              <a:headEnd type="none" w="med" len="med"/>
              <a:tailEnd type="none" w="med" len="med"/>
            </a:ln>
          </p:spPr>
        </p:sp>
        <p:sp>
          <p:nvSpPr>
            <p:cNvPr id="40976" name="直接连接符 40975"/>
            <p:cNvSpPr/>
            <p:nvPr/>
          </p:nvSpPr>
          <p:spPr>
            <a:xfrm>
              <a:off x="2260" y="2795"/>
              <a:ext cx="336" cy="0"/>
            </a:xfrm>
            <a:prstGeom prst="line">
              <a:avLst/>
            </a:prstGeom>
            <a:ln w="19050" cap="flat" cmpd="sng">
              <a:solidFill>
                <a:srgbClr val="993366"/>
              </a:solidFill>
              <a:prstDash val="solid"/>
              <a:headEnd type="none" w="med" len="med"/>
              <a:tailEnd type="none" w="med" len="med"/>
            </a:ln>
          </p:spPr>
        </p:sp>
        <p:sp>
          <p:nvSpPr>
            <p:cNvPr id="40977" name="直接连接符 40976"/>
            <p:cNvSpPr/>
            <p:nvPr/>
          </p:nvSpPr>
          <p:spPr>
            <a:xfrm flipV="1">
              <a:off x="2596" y="2592"/>
              <a:ext cx="0" cy="203"/>
            </a:xfrm>
            <a:prstGeom prst="line">
              <a:avLst/>
            </a:prstGeom>
            <a:ln w="19050" cap="flat" cmpd="sng">
              <a:solidFill>
                <a:srgbClr val="993366"/>
              </a:solidFill>
              <a:prstDash val="solid"/>
              <a:headEnd type="none" w="med" len="med"/>
              <a:tailEnd type="none" w="med" len="med"/>
            </a:ln>
          </p:spPr>
        </p:sp>
        <p:sp>
          <p:nvSpPr>
            <p:cNvPr id="40978" name="直接连接符 40977"/>
            <p:cNvSpPr/>
            <p:nvPr/>
          </p:nvSpPr>
          <p:spPr>
            <a:xfrm>
              <a:off x="2596" y="2592"/>
              <a:ext cx="335" cy="0"/>
            </a:xfrm>
            <a:prstGeom prst="line">
              <a:avLst/>
            </a:prstGeom>
            <a:ln w="19050" cap="flat" cmpd="sng">
              <a:solidFill>
                <a:srgbClr val="993366"/>
              </a:solidFill>
              <a:prstDash val="solid"/>
              <a:headEnd type="none" w="med" len="med"/>
              <a:tailEnd type="none" w="med" len="med"/>
            </a:ln>
          </p:spPr>
        </p:sp>
        <p:sp>
          <p:nvSpPr>
            <p:cNvPr id="40979" name="直接连接符 40978"/>
            <p:cNvSpPr/>
            <p:nvPr/>
          </p:nvSpPr>
          <p:spPr>
            <a:xfrm flipV="1">
              <a:off x="2931" y="2592"/>
              <a:ext cx="0" cy="203"/>
            </a:xfrm>
            <a:prstGeom prst="line">
              <a:avLst/>
            </a:prstGeom>
            <a:ln w="19050" cap="flat" cmpd="sng">
              <a:solidFill>
                <a:srgbClr val="993366"/>
              </a:solidFill>
              <a:prstDash val="solid"/>
              <a:headEnd type="none" w="med" len="med"/>
              <a:tailEnd type="none" w="med" len="med"/>
            </a:ln>
          </p:spPr>
        </p:sp>
        <p:sp>
          <p:nvSpPr>
            <p:cNvPr id="40980" name="直接连接符 40979"/>
            <p:cNvSpPr/>
            <p:nvPr/>
          </p:nvSpPr>
          <p:spPr>
            <a:xfrm>
              <a:off x="2931" y="2795"/>
              <a:ext cx="336" cy="0"/>
            </a:xfrm>
            <a:prstGeom prst="line">
              <a:avLst/>
            </a:prstGeom>
            <a:ln w="19050" cap="flat" cmpd="sng">
              <a:solidFill>
                <a:srgbClr val="993366"/>
              </a:solidFill>
              <a:prstDash val="solid"/>
              <a:headEnd type="none" w="med" len="med"/>
              <a:tailEnd type="none" w="med" len="med"/>
            </a:ln>
          </p:spPr>
        </p:sp>
        <p:sp>
          <p:nvSpPr>
            <p:cNvPr id="40981" name="直接连接符 40980"/>
            <p:cNvSpPr/>
            <p:nvPr/>
          </p:nvSpPr>
          <p:spPr>
            <a:xfrm flipV="1">
              <a:off x="3267" y="2592"/>
              <a:ext cx="0" cy="203"/>
            </a:xfrm>
            <a:prstGeom prst="line">
              <a:avLst/>
            </a:prstGeom>
            <a:ln w="19050" cap="flat" cmpd="sng">
              <a:solidFill>
                <a:srgbClr val="993366"/>
              </a:solidFill>
              <a:prstDash val="solid"/>
              <a:headEnd type="none" w="med" len="med"/>
              <a:tailEnd type="none" w="med" len="med"/>
            </a:ln>
          </p:spPr>
        </p:sp>
        <p:sp>
          <p:nvSpPr>
            <p:cNvPr id="40982" name="直接连接符 40981"/>
            <p:cNvSpPr/>
            <p:nvPr/>
          </p:nvSpPr>
          <p:spPr>
            <a:xfrm>
              <a:off x="3267" y="2592"/>
              <a:ext cx="335" cy="0"/>
            </a:xfrm>
            <a:prstGeom prst="line">
              <a:avLst/>
            </a:prstGeom>
            <a:ln w="19050" cap="flat" cmpd="sng">
              <a:solidFill>
                <a:srgbClr val="993366"/>
              </a:solidFill>
              <a:prstDash val="solid"/>
              <a:headEnd type="none" w="med" len="med"/>
              <a:tailEnd type="none" w="med" len="med"/>
            </a:ln>
          </p:spPr>
        </p:sp>
        <p:sp>
          <p:nvSpPr>
            <p:cNvPr id="40983" name="直接连接符 40982"/>
            <p:cNvSpPr/>
            <p:nvPr/>
          </p:nvSpPr>
          <p:spPr>
            <a:xfrm flipV="1">
              <a:off x="3602" y="2592"/>
              <a:ext cx="0" cy="203"/>
            </a:xfrm>
            <a:prstGeom prst="line">
              <a:avLst/>
            </a:prstGeom>
            <a:ln w="19050" cap="flat" cmpd="sng">
              <a:solidFill>
                <a:srgbClr val="993366"/>
              </a:solidFill>
              <a:prstDash val="solid"/>
              <a:headEnd type="none" w="med" len="med"/>
              <a:tailEnd type="none" w="med" len="med"/>
            </a:ln>
          </p:spPr>
        </p:sp>
        <p:sp>
          <p:nvSpPr>
            <p:cNvPr id="40984" name="直接连接符 40983"/>
            <p:cNvSpPr/>
            <p:nvPr/>
          </p:nvSpPr>
          <p:spPr>
            <a:xfrm>
              <a:off x="3602" y="2795"/>
              <a:ext cx="336" cy="0"/>
            </a:xfrm>
            <a:prstGeom prst="line">
              <a:avLst/>
            </a:prstGeom>
            <a:ln w="19050" cap="flat" cmpd="sng">
              <a:solidFill>
                <a:srgbClr val="993366"/>
              </a:solidFill>
              <a:prstDash val="solid"/>
              <a:headEnd type="none" w="med" len="med"/>
              <a:tailEnd type="none" w="med" len="med"/>
            </a:ln>
          </p:spPr>
        </p:sp>
        <p:sp>
          <p:nvSpPr>
            <p:cNvPr id="40985" name="直接连接符 40984"/>
            <p:cNvSpPr/>
            <p:nvPr/>
          </p:nvSpPr>
          <p:spPr>
            <a:xfrm flipV="1">
              <a:off x="3938" y="2592"/>
              <a:ext cx="0" cy="203"/>
            </a:xfrm>
            <a:prstGeom prst="line">
              <a:avLst/>
            </a:prstGeom>
            <a:ln w="19050" cap="flat" cmpd="sng">
              <a:solidFill>
                <a:srgbClr val="993366"/>
              </a:solidFill>
              <a:prstDash val="solid"/>
              <a:headEnd type="none" w="med" len="med"/>
              <a:tailEnd type="none" w="med" len="med"/>
            </a:ln>
          </p:spPr>
        </p:sp>
        <p:sp>
          <p:nvSpPr>
            <p:cNvPr id="40986" name="直接连接符 40985"/>
            <p:cNvSpPr/>
            <p:nvPr/>
          </p:nvSpPr>
          <p:spPr>
            <a:xfrm>
              <a:off x="3938" y="2592"/>
              <a:ext cx="335" cy="0"/>
            </a:xfrm>
            <a:prstGeom prst="line">
              <a:avLst/>
            </a:prstGeom>
            <a:ln w="19050" cap="flat" cmpd="sng">
              <a:solidFill>
                <a:srgbClr val="993366"/>
              </a:solidFill>
              <a:prstDash val="solid"/>
              <a:headEnd type="none" w="med" len="med"/>
              <a:tailEnd type="none" w="med" len="med"/>
            </a:ln>
          </p:spPr>
        </p:sp>
        <p:sp>
          <p:nvSpPr>
            <p:cNvPr id="40987" name="直接连接符 40986"/>
            <p:cNvSpPr/>
            <p:nvPr/>
          </p:nvSpPr>
          <p:spPr>
            <a:xfrm flipV="1">
              <a:off x="4273" y="2592"/>
              <a:ext cx="0" cy="203"/>
            </a:xfrm>
            <a:prstGeom prst="line">
              <a:avLst/>
            </a:prstGeom>
            <a:ln w="19050" cap="flat" cmpd="sng">
              <a:solidFill>
                <a:srgbClr val="993366"/>
              </a:solidFill>
              <a:prstDash val="solid"/>
              <a:headEnd type="none" w="med" len="med"/>
              <a:tailEnd type="none" w="med" len="med"/>
            </a:ln>
          </p:spPr>
        </p:sp>
        <p:sp>
          <p:nvSpPr>
            <p:cNvPr id="40988" name="直接连接符 40987"/>
            <p:cNvSpPr/>
            <p:nvPr/>
          </p:nvSpPr>
          <p:spPr>
            <a:xfrm>
              <a:off x="4273" y="2795"/>
              <a:ext cx="335" cy="0"/>
            </a:xfrm>
            <a:prstGeom prst="line">
              <a:avLst/>
            </a:prstGeom>
            <a:ln w="19050" cap="flat" cmpd="sng">
              <a:solidFill>
                <a:srgbClr val="993366"/>
              </a:solidFill>
              <a:prstDash val="solid"/>
              <a:headEnd type="none" w="med" len="med"/>
              <a:tailEnd type="none" w="med" len="med"/>
            </a:ln>
          </p:spPr>
        </p:sp>
        <p:sp>
          <p:nvSpPr>
            <p:cNvPr id="40989" name="直接连接符 40988"/>
            <p:cNvSpPr/>
            <p:nvPr/>
          </p:nvSpPr>
          <p:spPr>
            <a:xfrm flipV="1">
              <a:off x="2260" y="2592"/>
              <a:ext cx="0" cy="203"/>
            </a:xfrm>
            <a:prstGeom prst="line">
              <a:avLst/>
            </a:prstGeom>
            <a:ln w="19050" cap="flat" cmpd="sng">
              <a:solidFill>
                <a:srgbClr val="993366"/>
              </a:solidFill>
              <a:prstDash val="solid"/>
              <a:headEnd type="none" w="med" len="med"/>
              <a:tailEnd type="none" w="med" len="med"/>
            </a:ln>
          </p:spPr>
        </p:sp>
        <p:sp>
          <p:nvSpPr>
            <p:cNvPr id="40990" name="直接连接符 40989"/>
            <p:cNvSpPr/>
            <p:nvPr/>
          </p:nvSpPr>
          <p:spPr>
            <a:xfrm flipV="1">
              <a:off x="1590" y="2440"/>
              <a:ext cx="0" cy="1168"/>
            </a:xfrm>
            <a:prstGeom prst="line">
              <a:avLst/>
            </a:prstGeom>
            <a:ln w="9525" cap="flat" cmpd="sng">
              <a:solidFill>
                <a:srgbClr val="000000"/>
              </a:solidFill>
              <a:prstDash val="dash"/>
              <a:headEnd type="none" w="med" len="med"/>
              <a:tailEnd type="none" w="med" len="med"/>
            </a:ln>
          </p:spPr>
        </p:sp>
        <p:sp>
          <p:nvSpPr>
            <p:cNvPr id="40991" name="直接连接符 40990"/>
            <p:cNvSpPr/>
            <p:nvPr/>
          </p:nvSpPr>
          <p:spPr>
            <a:xfrm flipV="1">
              <a:off x="2260" y="2440"/>
              <a:ext cx="0" cy="1168"/>
            </a:xfrm>
            <a:prstGeom prst="line">
              <a:avLst/>
            </a:prstGeom>
            <a:ln w="9525" cap="flat" cmpd="sng">
              <a:solidFill>
                <a:srgbClr val="000000"/>
              </a:solidFill>
              <a:prstDash val="dash"/>
              <a:headEnd type="none" w="med" len="med"/>
              <a:tailEnd type="none" w="med" len="med"/>
            </a:ln>
          </p:spPr>
        </p:sp>
        <p:sp>
          <p:nvSpPr>
            <p:cNvPr id="40992" name="直接连接符 40991"/>
            <p:cNvSpPr/>
            <p:nvPr/>
          </p:nvSpPr>
          <p:spPr>
            <a:xfrm flipV="1">
              <a:off x="2931" y="2440"/>
              <a:ext cx="0" cy="1168"/>
            </a:xfrm>
            <a:prstGeom prst="line">
              <a:avLst/>
            </a:prstGeom>
            <a:ln w="9525" cap="flat" cmpd="sng">
              <a:solidFill>
                <a:srgbClr val="000000"/>
              </a:solidFill>
              <a:prstDash val="dash"/>
              <a:headEnd type="none" w="med" len="med"/>
              <a:tailEnd type="none" w="med" len="med"/>
            </a:ln>
          </p:spPr>
        </p:sp>
        <p:sp>
          <p:nvSpPr>
            <p:cNvPr id="40993" name="直接连接符 40992"/>
            <p:cNvSpPr/>
            <p:nvPr/>
          </p:nvSpPr>
          <p:spPr>
            <a:xfrm flipV="1">
              <a:off x="3602" y="2440"/>
              <a:ext cx="0" cy="1168"/>
            </a:xfrm>
            <a:prstGeom prst="line">
              <a:avLst/>
            </a:prstGeom>
            <a:ln w="9525" cap="flat" cmpd="sng">
              <a:solidFill>
                <a:srgbClr val="000000"/>
              </a:solidFill>
              <a:prstDash val="dash"/>
              <a:headEnd type="none" w="med" len="med"/>
              <a:tailEnd type="none" w="med" len="med"/>
            </a:ln>
          </p:spPr>
        </p:sp>
        <p:sp>
          <p:nvSpPr>
            <p:cNvPr id="40994" name="直接连接符 40993"/>
            <p:cNvSpPr/>
            <p:nvPr/>
          </p:nvSpPr>
          <p:spPr>
            <a:xfrm flipV="1">
              <a:off x="4273" y="2440"/>
              <a:ext cx="0" cy="1168"/>
            </a:xfrm>
            <a:prstGeom prst="line">
              <a:avLst/>
            </a:prstGeom>
            <a:ln w="9525" cap="flat" cmpd="sng">
              <a:solidFill>
                <a:srgbClr val="000000"/>
              </a:solidFill>
              <a:prstDash val="dash"/>
              <a:headEnd type="none" w="med" len="med"/>
              <a:tailEnd type="none" w="med" len="med"/>
            </a:ln>
          </p:spPr>
        </p:sp>
        <p:grpSp>
          <p:nvGrpSpPr>
            <p:cNvPr id="40995" name="组合 40994"/>
            <p:cNvGrpSpPr/>
            <p:nvPr/>
          </p:nvGrpSpPr>
          <p:grpSpPr>
            <a:xfrm>
              <a:off x="1590" y="2999"/>
              <a:ext cx="2683" cy="0"/>
              <a:chOff x="1248" y="2784"/>
              <a:chExt cx="1920" cy="0"/>
            </a:xfrm>
          </p:grpSpPr>
          <p:sp>
            <p:nvSpPr>
              <p:cNvPr id="40996" name="直接连接符 40995"/>
              <p:cNvSpPr/>
              <p:nvPr/>
            </p:nvSpPr>
            <p:spPr>
              <a:xfrm>
                <a:off x="1248" y="2784"/>
                <a:ext cx="480" cy="0"/>
              </a:xfrm>
              <a:prstGeom prst="line">
                <a:avLst/>
              </a:prstGeom>
              <a:ln w="9525" cap="flat" cmpd="sng">
                <a:solidFill>
                  <a:srgbClr val="FF9900"/>
                </a:solidFill>
                <a:prstDash val="solid"/>
                <a:headEnd type="none" w="med" len="med"/>
                <a:tailEnd type="triangle" w="sm" len="lg"/>
              </a:ln>
            </p:spPr>
          </p:sp>
          <p:sp>
            <p:nvSpPr>
              <p:cNvPr id="40997" name="直接连接符 40996"/>
              <p:cNvSpPr/>
              <p:nvPr/>
            </p:nvSpPr>
            <p:spPr>
              <a:xfrm>
                <a:off x="1728" y="2784"/>
                <a:ext cx="480" cy="0"/>
              </a:xfrm>
              <a:prstGeom prst="line">
                <a:avLst/>
              </a:prstGeom>
              <a:ln w="9525" cap="flat" cmpd="sng">
                <a:solidFill>
                  <a:srgbClr val="FF9900"/>
                </a:solidFill>
                <a:prstDash val="solid"/>
                <a:headEnd type="none" w="med" len="med"/>
                <a:tailEnd type="triangle" w="sm" len="lg"/>
              </a:ln>
            </p:spPr>
          </p:sp>
          <p:sp>
            <p:nvSpPr>
              <p:cNvPr id="40998" name="直接连接符 40997"/>
              <p:cNvSpPr/>
              <p:nvPr/>
            </p:nvSpPr>
            <p:spPr>
              <a:xfrm>
                <a:off x="2208" y="2784"/>
                <a:ext cx="480" cy="0"/>
              </a:xfrm>
              <a:prstGeom prst="line">
                <a:avLst/>
              </a:prstGeom>
              <a:ln w="9525" cap="flat" cmpd="sng">
                <a:solidFill>
                  <a:srgbClr val="FF9900"/>
                </a:solidFill>
                <a:prstDash val="solid"/>
                <a:headEnd type="none" w="med" len="med"/>
                <a:tailEnd type="triangle" w="sm" len="lg"/>
              </a:ln>
            </p:spPr>
          </p:sp>
          <p:sp>
            <p:nvSpPr>
              <p:cNvPr id="40999" name="直接连接符 40998"/>
              <p:cNvSpPr/>
              <p:nvPr/>
            </p:nvSpPr>
            <p:spPr>
              <a:xfrm>
                <a:off x="2688" y="2784"/>
                <a:ext cx="480" cy="0"/>
              </a:xfrm>
              <a:prstGeom prst="line">
                <a:avLst/>
              </a:prstGeom>
              <a:ln w="9525" cap="flat" cmpd="sng">
                <a:solidFill>
                  <a:srgbClr val="FF9900"/>
                </a:solidFill>
                <a:prstDash val="solid"/>
                <a:headEnd type="none" w="med" len="med"/>
                <a:tailEnd type="triangle" w="sm" len="lg"/>
              </a:ln>
            </p:spPr>
          </p:sp>
        </p:grpSp>
        <p:grpSp>
          <p:nvGrpSpPr>
            <p:cNvPr id="41000" name="组合 40999"/>
            <p:cNvGrpSpPr/>
            <p:nvPr/>
          </p:nvGrpSpPr>
          <p:grpSpPr>
            <a:xfrm>
              <a:off x="1590" y="3202"/>
              <a:ext cx="2683" cy="0"/>
              <a:chOff x="1248" y="2784"/>
              <a:chExt cx="1920" cy="0"/>
            </a:xfrm>
          </p:grpSpPr>
          <p:sp>
            <p:nvSpPr>
              <p:cNvPr id="41001" name="直接连接符 41000"/>
              <p:cNvSpPr/>
              <p:nvPr/>
            </p:nvSpPr>
            <p:spPr>
              <a:xfrm>
                <a:off x="1248" y="2784"/>
                <a:ext cx="480" cy="0"/>
              </a:xfrm>
              <a:prstGeom prst="line">
                <a:avLst/>
              </a:prstGeom>
              <a:ln w="9525" cap="flat" cmpd="sng">
                <a:solidFill>
                  <a:srgbClr val="FF9900"/>
                </a:solidFill>
                <a:prstDash val="solid"/>
                <a:headEnd type="none" w="med" len="med"/>
                <a:tailEnd type="triangle" w="sm" len="lg"/>
              </a:ln>
            </p:spPr>
          </p:sp>
          <p:sp>
            <p:nvSpPr>
              <p:cNvPr id="41002" name="直接连接符 41001"/>
              <p:cNvSpPr/>
              <p:nvPr/>
            </p:nvSpPr>
            <p:spPr>
              <a:xfrm>
                <a:off x="1728" y="2784"/>
                <a:ext cx="480" cy="0"/>
              </a:xfrm>
              <a:prstGeom prst="line">
                <a:avLst/>
              </a:prstGeom>
              <a:ln w="9525" cap="flat" cmpd="sng">
                <a:solidFill>
                  <a:srgbClr val="FF9900"/>
                </a:solidFill>
                <a:prstDash val="solid"/>
                <a:headEnd type="none" w="med" len="med"/>
                <a:tailEnd type="triangle" w="sm" len="lg"/>
              </a:ln>
            </p:spPr>
          </p:sp>
          <p:sp>
            <p:nvSpPr>
              <p:cNvPr id="41003" name="直接连接符 41002"/>
              <p:cNvSpPr/>
              <p:nvPr/>
            </p:nvSpPr>
            <p:spPr>
              <a:xfrm>
                <a:off x="2208" y="2784"/>
                <a:ext cx="480" cy="0"/>
              </a:xfrm>
              <a:prstGeom prst="line">
                <a:avLst/>
              </a:prstGeom>
              <a:ln w="9525" cap="flat" cmpd="sng">
                <a:solidFill>
                  <a:srgbClr val="FF9900"/>
                </a:solidFill>
                <a:prstDash val="solid"/>
                <a:headEnd type="none" w="med" len="med"/>
                <a:tailEnd type="triangle" w="sm" len="lg"/>
              </a:ln>
            </p:spPr>
          </p:sp>
          <p:sp>
            <p:nvSpPr>
              <p:cNvPr id="41004" name="直接连接符 41003"/>
              <p:cNvSpPr/>
              <p:nvPr/>
            </p:nvSpPr>
            <p:spPr>
              <a:xfrm>
                <a:off x="2688" y="2784"/>
                <a:ext cx="480" cy="0"/>
              </a:xfrm>
              <a:prstGeom prst="line">
                <a:avLst/>
              </a:prstGeom>
              <a:ln w="9525" cap="flat" cmpd="sng">
                <a:solidFill>
                  <a:srgbClr val="FF9900"/>
                </a:solidFill>
                <a:prstDash val="solid"/>
                <a:headEnd type="none" w="med" len="med"/>
                <a:tailEnd type="triangle" w="sm" len="lg"/>
              </a:ln>
            </p:spPr>
          </p:sp>
        </p:grpSp>
        <p:grpSp>
          <p:nvGrpSpPr>
            <p:cNvPr id="41005" name="组合 41004"/>
            <p:cNvGrpSpPr/>
            <p:nvPr/>
          </p:nvGrpSpPr>
          <p:grpSpPr>
            <a:xfrm>
              <a:off x="1590" y="3405"/>
              <a:ext cx="2683" cy="0"/>
              <a:chOff x="1248" y="2784"/>
              <a:chExt cx="1920" cy="0"/>
            </a:xfrm>
          </p:grpSpPr>
          <p:sp>
            <p:nvSpPr>
              <p:cNvPr id="41006" name="直接连接符 41005"/>
              <p:cNvSpPr/>
              <p:nvPr/>
            </p:nvSpPr>
            <p:spPr>
              <a:xfrm>
                <a:off x="1248" y="2784"/>
                <a:ext cx="480" cy="0"/>
              </a:xfrm>
              <a:prstGeom prst="line">
                <a:avLst/>
              </a:prstGeom>
              <a:ln w="9525" cap="flat" cmpd="sng">
                <a:solidFill>
                  <a:srgbClr val="FF9900"/>
                </a:solidFill>
                <a:prstDash val="solid"/>
                <a:headEnd type="none" w="med" len="med"/>
                <a:tailEnd type="triangle" w="sm" len="lg"/>
              </a:ln>
            </p:spPr>
          </p:sp>
          <p:sp>
            <p:nvSpPr>
              <p:cNvPr id="41007" name="直接连接符 41006"/>
              <p:cNvSpPr/>
              <p:nvPr/>
            </p:nvSpPr>
            <p:spPr>
              <a:xfrm>
                <a:off x="1728" y="2784"/>
                <a:ext cx="480" cy="0"/>
              </a:xfrm>
              <a:prstGeom prst="line">
                <a:avLst/>
              </a:prstGeom>
              <a:ln w="9525" cap="flat" cmpd="sng">
                <a:solidFill>
                  <a:srgbClr val="FF9900"/>
                </a:solidFill>
                <a:prstDash val="solid"/>
                <a:headEnd type="none" w="med" len="med"/>
                <a:tailEnd type="triangle" w="sm" len="lg"/>
              </a:ln>
            </p:spPr>
          </p:sp>
          <p:sp>
            <p:nvSpPr>
              <p:cNvPr id="41008" name="直接连接符 41007"/>
              <p:cNvSpPr/>
              <p:nvPr/>
            </p:nvSpPr>
            <p:spPr>
              <a:xfrm>
                <a:off x="2208" y="2784"/>
                <a:ext cx="480" cy="0"/>
              </a:xfrm>
              <a:prstGeom prst="line">
                <a:avLst/>
              </a:prstGeom>
              <a:ln w="9525" cap="flat" cmpd="sng">
                <a:solidFill>
                  <a:srgbClr val="FF9900"/>
                </a:solidFill>
                <a:prstDash val="solid"/>
                <a:headEnd type="none" w="med" len="med"/>
                <a:tailEnd type="triangle" w="sm" len="lg"/>
              </a:ln>
            </p:spPr>
          </p:sp>
          <p:sp>
            <p:nvSpPr>
              <p:cNvPr id="41009" name="直接连接符 41008"/>
              <p:cNvSpPr/>
              <p:nvPr/>
            </p:nvSpPr>
            <p:spPr>
              <a:xfrm>
                <a:off x="2688" y="2784"/>
                <a:ext cx="480" cy="0"/>
              </a:xfrm>
              <a:prstGeom prst="line">
                <a:avLst/>
              </a:prstGeom>
              <a:ln w="9525" cap="flat" cmpd="sng">
                <a:solidFill>
                  <a:srgbClr val="FF9900"/>
                </a:solidFill>
                <a:prstDash val="solid"/>
                <a:headEnd type="none" w="med" len="med"/>
                <a:tailEnd type="triangle" w="sm" len="lg"/>
              </a:ln>
            </p:spPr>
          </p:sp>
        </p:grpSp>
        <p:grpSp>
          <p:nvGrpSpPr>
            <p:cNvPr id="41010" name="组合 41009"/>
            <p:cNvGrpSpPr/>
            <p:nvPr/>
          </p:nvGrpSpPr>
          <p:grpSpPr>
            <a:xfrm>
              <a:off x="1590" y="3608"/>
              <a:ext cx="2683" cy="0"/>
              <a:chOff x="1248" y="2784"/>
              <a:chExt cx="1920" cy="0"/>
            </a:xfrm>
          </p:grpSpPr>
          <p:sp>
            <p:nvSpPr>
              <p:cNvPr id="41011" name="直接连接符 41010"/>
              <p:cNvSpPr/>
              <p:nvPr/>
            </p:nvSpPr>
            <p:spPr>
              <a:xfrm>
                <a:off x="1248" y="2784"/>
                <a:ext cx="480" cy="0"/>
              </a:xfrm>
              <a:prstGeom prst="line">
                <a:avLst/>
              </a:prstGeom>
              <a:ln w="9525" cap="flat" cmpd="sng">
                <a:solidFill>
                  <a:srgbClr val="FF9900"/>
                </a:solidFill>
                <a:prstDash val="solid"/>
                <a:headEnd type="none" w="med" len="med"/>
                <a:tailEnd type="triangle" w="sm" len="lg"/>
              </a:ln>
            </p:spPr>
          </p:sp>
          <p:sp>
            <p:nvSpPr>
              <p:cNvPr id="41012" name="直接连接符 41011"/>
              <p:cNvSpPr/>
              <p:nvPr/>
            </p:nvSpPr>
            <p:spPr>
              <a:xfrm>
                <a:off x="1728" y="2784"/>
                <a:ext cx="480" cy="0"/>
              </a:xfrm>
              <a:prstGeom prst="line">
                <a:avLst/>
              </a:prstGeom>
              <a:ln w="9525" cap="flat" cmpd="sng">
                <a:solidFill>
                  <a:srgbClr val="FF9900"/>
                </a:solidFill>
                <a:prstDash val="solid"/>
                <a:headEnd type="none" w="med" len="med"/>
                <a:tailEnd type="triangle" w="sm" len="lg"/>
              </a:ln>
            </p:spPr>
          </p:sp>
          <p:sp>
            <p:nvSpPr>
              <p:cNvPr id="41013" name="直接连接符 41012"/>
              <p:cNvSpPr/>
              <p:nvPr/>
            </p:nvSpPr>
            <p:spPr>
              <a:xfrm>
                <a:off x="2208" y="2784"/>
                <a:ext cx="480" cy="0"/>
              </a:xfrm>
              <a:prstGeom prst="line">
                <a:avLst/>
              </a:prstGeom>
              <a:ln w="9525" cap="flat" cmpd="sng">
                <a:solidFill>
                  <a:srgbClr val="FF9900"/>
                </a:solidFill>
                <a:prstDash val="solid"/>
                <a:headEnd type="none" w="med" len="med"/>
                <a:tailEnd type="triangle" w="sm" len="lg"/>
              </a:ln>
            </p:spPr>
          </p:sp>
          <p:sp>
            <p:nvSpPr>
              <p:cNvPr id="41014" name="直接连接符 41013"/>
              <p:cNvSpPr/>
              <p:nvPr/>
            </p:nvSpPr>
            <p:spPr>
              <a:xfrm>
                <a:off x="2688" y="2784"/>
                <a:ext cx="480" cy="0"/>
              </a:xfrm>
              <a:prstGeom prst="line">
                <a:avLst/>
              </a:prstGeom>
              <a:ln w="9525" cap="flat" cmpd="sng">
                <a:solidFill>
                  <a:srgbClr val="FF9900"/>
                </a:solidFill>
                <a:prstDash val="solid"/>
                <a:headEnd type="none" w="med" len="med"/>
                <a:tailEnd type="triangle" w="sm" len="lg"/>
              </a:ln>
            </p:spPr>
          </p:sp>
        </p:grpSp>
        <p:sp>
          <p:nvSpPr>
            <p:cNvPr id="41015" name="矩形 41014"/>
            <p:cNvSpPr/>
            <p:nvPr/>
          </p:nvSpPr>
          <p:spPr>
            <a:xfrm>
              <a:off x="1818" y="2400"/>
              <a:ext cx="320" cy="161"/>
            </a:xfrm>
            <a:prstGeom prst="rect">
              <a:avLst/>
            </a:prstGeom>
            <a:noFill/>
            <a:ln w="12700">
              <a:noFill/>
            </a:ln>
            <a:effectLst>
              <a:outerShdw dist="17961" dir="2699999" algn="ctr" rotWithShape="0">
                <a:srgbClr val="FFFFFF"/>
              </a:outerShdw>
            </a:effectLst>
          </p:spPr>
          <p:txBody>
            <a:bodyPr wrap="none" lIns="0" tIns="0" rIns="0" bIns="0" anchor="ctr"/>
            <a:p>
              <a:pPr algn="ctr" eaLnBrk="0" hangingPunct="0"/>
              <a:r>
                <a:rPr lang="en-US" altLang="zh-CN" sz="1400" b="1">
                  <a:solidFill>
                    <a:srgbClr val="FF00FF"/>
                  </a:solidFill>
                  <a:effectLst>
                    <a:outerShdw blurRad="38100" dist="38100" dir="2700000">
                      <a:srgbClr val="000000"/>
                    </a:outerShdw>
                  </a:effectLst>
                  <a:latin typeface="黑体" panose="02010609060101010101" pitchFamily="2" charset="-122"/>
                </a:rPr>
                <a:t>T1</a:t>
              </a:r>
              <a:endParaRPr lang="en-US" altLang="zh-CN" sz="1400" b="1">
                <a:solidFill>
                  <a:srgbClr val="FF00FF"/>
                </a:solidFill>
                <a:effectLst>
                  <a:outerShdw blurRad="38100" dist="38100" dir="2700000">
                    <a:srgbClr val="000000"/>
                  </a:outerShdw>
                </a:effectLst>
                <a:latin typeface="黑体" panose="02010609060101010101" pitchFamily="2" charset="-122"/>
              </a:endParaRPr>
            </a:p>
          </p:txBody>
        </p:sp>
        <p:sp>
          <p:nvSpPr>
            <p:cNvPr id="41016" name="矩形 41015"/>
            <p:cNvSpPr/>
            <p:nvPr/>
          </p:nvSpPr>
          <p:spPr>
            <a:xfrm>
              <a:off x="2459" y="2400"/>
              <a:ext cx="320"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FF00FF"/>
                  </a:solidFill>
                  <a:effectLst>
                    <a:outerShdw blurRad="38100" dist="38100" dir="2700000">
                      <a:srgbClr val="000000"/>
                    </a:outerShdw>
                  </a:effectLst>
                  <a:latin typeface="黑体" panose="02010609060101010101" pitchFamily="2" charset="-122"/>
                </a:rPr>
                <a:t>T2</a:t>
              </a:r>
              <a:endParaRPr lang="en-US" altLang="zh-CN" sz="1400" b="1">
                <a:solidFill>
                  <a:srgbClr val="FF00FF"/>
                </a:solidFill>
                <a:effectLst>
                  <a:outerShdw blurRad="38100" dist="38100" dir="2700000">
                    <a:srgbClr val="000000"/>
                  </a:outerShdw>
                </a:effectLst>
                <a:latin typeface="黑体" panose="02010609060101010101" pitchFamily="2" charset="-122"/>
              </a:endParaRPr>
            </a:p>
          </p:txBody>
        </p:sp>
        <p:sp>
          <p:nvSpPr>
            <p:cNvPr id="41017" name="矩形 41016"/>
            <p:cNvSpPr/>
            <p:nvPr/>
          </p:nvSpPr>
          <p:spPr>
            <a:xfrm>
              <a:off x="3145" y="2400"/>
              <a:ext cx="319"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FF00FF"/>
                  </a:solidFill>
                  <a:effectLst>
                    <a:outerShdw blurRad="38100" dist="38100" dir="2700000">
                      <a:srgbClr val="000000"/>
                    </a:outerShdw>
                  </a:effectLst>
                  <a:latin typeface="黑体" panose="02010609060101010101" pitchFamily="2" charset="-122"/>
                </a:rPr>
                <a:t>T3</a:t>
              </a:r>
              <a:endParaRPr lang="en-US" altLang="zh-CN" sz="1400" b="1">
                <a:solidFill>
                  <a:srgbClr val="FF00FF"/>
                </a:solidFill>
                <a:effectLst>
                  <a:outerShdw blurRad="38100" dist="38100" dir="2700000">
                    <a:srgbClr val="000000"/>
                  </a:outerShdw>
                </a:effectLst>
                <a:latin typeface="黑体" panose="02010609060101010101" pitchFamily="2" charset="-122"/>
              </a:endParaRPr>
            </a:p>
          </p:txBody>
        </p:sp>
        <p:sp>
          <p:nvSpPr>
            <p:cNvPr id="41018" name="矩形 41017"/>
            <p:cNvSpPr/>
            <p:nvPr/>
          </p:nvSpPr>
          <p:spPr>
            <a:xfrm>
              <a:off x="3830" y="2400"/>
              <a:ext cx="321"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FF00FF"/>
                  </a:solidFill>
                  <a:effectLst>
                    <a:outerShdw blurRad="38100" dist="38100" dir="2700000">
                      <a:srgbClr val="000000"/>
                    </a:outerShdw>
                  </a:effectLst>
                  <a:latin typeface="黑体" panose="02010609060101010101" pitchFamily="2" charset="-122"/>
                </a:rPr>
                <a:t>T4</a:t>
              </a:r>
              <a:endParaRPr lang="en-US" altLang="zh-CN" sz="1400" b="1">
                <a:solidFill>
                  <a:srgbClr val="FF00FF"/>
                </a:solidFill>
                <a:effectLst>
                  <a:outerShdw blurRad="38100" dist="38100" dir="2700000">
                    <a:srgbClr val="000000"/>
                  </a:outerShdw>
                </a:effectLst>
                <a:latin typeface="黑体" panose="02010609060101010101" pitchFamily="2" charset="-122"/>
              </a:endParaRPr>
            </a:p>
          </p:txBody>
        </p:sp>
        <p:sp>
          <p:nvSpPr>
            <p:cNvPr id="41019" name="矩形 41018"/>
            <p:cNvSpPr/>
            <p:nvPr/>
          </p:nvSpPr>
          <p:spPr>
            <a:xfrm>
              <a:off x="1773" y="2843"/>
              <a:ext cx="320" cy="161"/>
            </a:xfrm>
            <a:prstGeom prst="rect">
              <a:avLst/>
            </a:prstGeom>
            <a:noFill/>
            <a:ln w="12700">
              <a:noFill/>
            </a:ln>
            <a:effectLst>
              <a:outerShdw dist="17961" dir="2699999" algn="ctr" rotWithShape="0">
                <a:srgbClr val="FFFFFF"/>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0" name="矩形 41019"/>
            <p:cNvSpPr/>
            <p:nvPr/>
          </p:nvSpPr>
          <p:spPr>
            <a:xfrm>
              <a:off x="1773" y="3044"/>
              <a:ext cx="320" cy="161"/>
            </a:xfrm>
            <a:prstGeom prst="rect">
              <a:avLst/>
            </a:prstGeom>
            <a:noFill/>
            <a:ln w="12700">
              <a:noFill/>
            </a:ln>
            <a:effectLst>
              <a:outerShdw dist="17961" dir="2699999" algn="ctr" rotWithShape="0">
                <a:srgbClr val="FFFFFF"/>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N-1</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1" name="矩形 41020"/>
            <p:cNvSpPr/>
            <p:nvPr/>
          </p:nvSpPr>
          <p:spPr>
            <a:xfrm>
              <a:off x="1773" y="3246"/>
              <a:ext cx="320" cy="160"/>
            </a:xfrm>
            <a:prstGeom prst="rect">
              <a:avLst/>
            </a:prstGeom>
            <a:noFill/>
            <a:ln w="12700">
              <a:noFill/>
            </a:ln>
            <a:effectLst>
              <a:outerShdw dist="17961" dir="2699999" algn="ctr" rotWithShape="0">
                <a:srgbClr val="FFFFFF"/>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N-2</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2" name="矩形 41021"/>
            <p:cNvSpPr/>
            <p:nvPr/>
          </p:nvSpPr>
          <p:spPr>
            <a:xfrm>
              <a:off x="1773" y="3447"/>
              <a:ext cx="320" cy="161"/>
            </a:xfrm>
            <a:prstGeom prst="rect">
              <a:avLst/>
            </a:prstGeom>
            <a:noFill/>
            <a:ln w="12700">
              <a:noFill/>
            </a:ln>
            <a:effectLst>
              <a:outerShdw dist="17961" dir="2699999" algn="ctr" rotWithShape="0">
                <a:srgbClr val="FFFFFF"/>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N-3</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3" name="矩形 41022"/>
            <p:cNvSpPr/>
            <p:nvPr/>
          </p:nvSpPr>
          <p:spPr>
            <a:xfrm>
              <a:off x="2459" y="2843"/>
              <a:ext cx="320"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N+1</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4" name="矩形 41023"/>
            <p:cNvSpPr/>
            <p:nvPr/>
          </p:nvSpPr>
          <p:spPr>
            <a:xfrm>
              <a:off x="2459" y="3044"/>
              <a:ext cx="320"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5" name="矩形 41024"/>
            <p:cNvSpPr/>
            <p:nvPr/>
          </p:nvSpPr>
          <p:spPr>
            <a:xfrm>
              <a:off x="2459" y="3246"/>
              <a:ext cx="320" cy="160"/>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N-1</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6" name="矩形 41025"/>
            <p:cNvSpPr/>
            <p:nvPr/>
          </p:nvSpPr>
          <p:spPr>
            <a:xfrm>
              <a:off x="2459" y="3447"/>
              <a:ext cx="320"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N-2</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7" name="矩形 41026"/>
            <p:cNvSpPr/>
            <p:nvPr/>
          </p:nvSpPr>
          <p:spPr>
            <a:xfrm>
              <a:off x="3099" y="2843"/>
              <a:ext cx="320"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N+2</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8" name="矩形 41027"/>
            <p:cNvSpPr/>
            <p:nvPr/>
          </p:nvSpPr>
          <p:spPr>
            <a:xfrm>
              <a:off x="3099" y="3044"/>
              <a:ext cx="320"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N+1</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29" name="矩形 41028"/>
            <p:cNvSpPr/>
            <p:nvPr/>
          </p:nvSpPr>
          <p:spPr>
            <a:xfrm>
              <a:off x="3099" y="3246"/>
              <a:ext cx="320" cy="160"/>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30" name="矩形 41029"/>
            <p:cNvSpPr/>
            <p:nvPr/>
          </p:nvSpPr>
          <p:spPr>
            <a:xfrm>
              <a:off x="3099" y="3447"/>
              <a:ext cx="320"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N-1</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31" name="矩形 41030"/>
            <p:cNvSpPr/>
            <p:nvPr/>
          </p:nvSpPr>
          <p:spPr>
            <a:xfrm>
              <a:off x="3784" y="2843"/>
              <a:ext cx="321"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N+3</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32" name="矩形 41031"/>
            <p:cNvSpPr/>
            <p:nvPr/>
          </p:nvSpPr>
          <p:spPr>
            <a:xfrm>
              <a:off x="3784" y="3044"/>
              <a:ext cx="321"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N+2</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33" name="矩形 41032"/>
            <p:cNvSpPr/>
            <p:nvPr/>
          </p:nvSpPr>
          <p:spPr>
            <a:xfrm>
              <a:off x="3784" y="3246"/>
              <a:ext cx="321" cy="160"/>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N+1</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34" name="矩形 41033"/>
            <p:cNvSpPr/>
            <p:nvPr/>
          </p:nvSpPr>
          <p:spPr>
            <a:xfrm>
              <a:off x="3784" y="3447"/>
              <a:ext cx="321" cy="161"/>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en-US" altLang="zh-CN" sz="1400" b="1">
                  <a:solidFill>
                    <a:srgbClr val="996633"/>
                  </a:solidFill>
                  <a:effectLst>
                    <a:outerShdw blurRad="38100" dist="38100" dir="2700000">
                      <a:srgbClr val="000000"/>
                    </a:outerShdw>
                  </a:effectLst>
                  <a:latin typeface="黑体" panose="02010609060101010101" pitchFamily="2" charset="-122"/>
                </a:rPr>
                <a:t>N</a:t>
              </a:r>
              <a:endParaRPr lang="en-US" altLang="zh-CN" sz="1400" b="1">
                <a:solidFill>
                  <a:srgbClr val="996633"/>
                </a:solidFill>
                <a:effectLst>
                  <a:outerShdw blurRad="38100" dist="38100" dir="2700000">
                    <a:srgbClr val="000000"/>
                  </a:outerShdw>
                </a:effectLst>
                <a:latin typeface="黑体" panose="02010609060101010101" pitchFamily="2" charset="-122"/>
              </a:endParaRPr>
            </a:p>
          </p:txBody>
        </p:sp>
        <p:sp>
          <p:nvSpPr>
            <p:cNvPr id="41035" name="矩形 41034"/>
            <p:cNvSpPr/>
            <p:nvPr/>
          </p:nvSpPr>
          <p:spPr>
            <a:xfrm>
              <a:off x="1867" y="3800"/>
              <a:ext cx="1955" cy="184"/>
            </a:xfrm>
            <a:prstGeom prst="rect">
              <a:avLst/>
            </a:prstGeom>
            <a:noFill/>
            <a:ln w="12700">
              <a:noFill/>
            </a:ln>
            <a:effectLst>
              <a:outerShdw dist="17961" dir="2699999" algn="ctr" rotWithShape="0">
                <a:srgbClr val="000000"/>
              </a:outerShdw>
            </a:effectLst>
          </p:spPr>
          <p:txBody>
            <a:bodyPr wrap="none" lIns="0" tIns="0" rIns="0" bIns="0" anchor="ctr"/>
            <a:p>
              <a:pPr algn="ctr" eaLnBrk="0" hangingPunct="0"/>
              <a:r>
                <a:rPr lang="zh-CN" altLang="en-US" sz="2000" b="1" dirty="0">
                  <a:solidFill>
                    <a:srgbClr val="FF3300"/>
                  </a:solidFill>
                  <a:effectLst>
                    <a:outerShdw blurRad="38100" dist="38100" dir="2700000">
                      <a:srgbClr val="000000"/>
                    </a:outerShdw>
                  </a:effectLst>
                  <a:latin typeface="Times New Roman" panose="02020603050405020304" pitchFamily="18" charset="0"/>
                </a:rPr>
                <a:t>图</a:t>
              </a:r>
              <a:r>
                <a:rPr lang="en-US" altLang="zh-CN" sz="2000" b="1">
                  <a:solidFill>
                    <a:srgbClr val="FF3300"/>
                  </a:solidFill>
                  <a:effectLst>
                    <a:outerShdw blurRad="38100" dist="38100" dir="2700000">
                      <a:srgbClr val="000000"/>
                    </a:outerShdw>
                  </a:effectLst>
                  <a:latin typeface="宋体" panose="02010600030101010101" pitchFamily="2" charset="-122"/>
                </a:rPr>
                <a:t>1.2.3 </a:t>
              </a:r>
              <a:r>
                <a:rPr lang="zh-CN" altLang="en-US" sz="2000" b="1" dirty="0">
                  <a:solidFill>
                    <a:srgbClr val="FF3300"/>
                  </a:solidFill>
                  <a:effectLst>
                    <a:outerShdw blurRad="38100" dist="38100" dir="2700000">
                      <a:srgbClr val="000000"/>
                    </a:outerShdw>
                  </a:effectLst>
                  <a:latin typeface="Times New Roman" panose="02020603050405020304" pitchFamily="18" charset="0"/>
                </a:rPr>
                <a:t>四级流水线操作</a:t>
              </a:r>
              <a:endParaRPr lang="zh-CN" altLang="en-US" sz="2000" b="1" dirty="0">
                <a:solidFill>
                  <a:srgbClr val="FF3300"/>
                </a:solidFill>
                <a:effectLst>
                  <a:outerShdw blurRad="38100" dist="38100" dir="2700000">
                    <a:srgbClr val="000000"/>
                  </a:outerShdw>
                </a:effectLst>
                <a:latin typeface="Times New Roman" panose="02020603050405020304" pitchFamily="18" charset="0"/>
              </a:endParaRPr>
            </a:p>
          </p:txBody>
        </p:sp>
        <p:sp>
          <p:nvSpPr>
            <p:cNvPr id="41036" name="直接连接符 41035"/>
            <p:cNvSpPr/>
            <p:nvPr/>
          </p:nvSpPr>
          <p:spPr>
            <a:xfrm flipV="1">
              <a:off x="1588" y="2592"/>
              <a:ext cx="0" cy="203"/>
            </a:xfrm>
            <a:prstGeom prst="line">
              <a:avLst/>
            </a:prstGeom>
            <a:ln w="19050" cap="flat" cmpd="sng">
              <a:solidFill>
                <a:srgbClr val="993366"/>
              </a:solidFill>
              <a:prstDash val="solid"/>
              <a:headEnd type="none" w="med" len="med"/>
              <a:tailEnd type="none" w="med" len="med"/>
            </a:ln>
          </p:spPr>
        </p:sp>
        <p:sp>
          <p:nvSpPr>
            <p:cNvPr id="41037" name="直接连接符 41036"/>
            <p:cNvSpPr/>
            <p:nvPr/>
          </p:nvSpPr>
          <p:spPr>
            <a:xfrm>
              <a:off x="1253" y="2592"/>
              <a:ext cx="335" cy="0"/>
            </a:xfrm>
            <a:prstGeom prst="line">
              <a:avLst/>
            </a:prstGeom>
            <a:ln w="19050" cap="flat" cmpd="sng">
              <a:solidFill>
                <a:srgbClr val="993366"/>
              </a:solidFill>
              <a:prstDash val="solid"/>
              <a:headEnd type="none" w="med" len="med"/>
              <a:tailEnd type="none" w="med" len="med"/>
            </a:ln>
          </p:spPr>
        </p:sp>
      </p:grpSp>
      <p:sp useBgFill="1">
        <p:nvSpPr>
          <p:cNvPr id="41038" name="矩形 41037"/>
          <p:cNvSpPr/>
          <p:nvPr/>
        </p:nvSpPr>
        <p:spPr>
          <a:xfrm>
            <a:off x="0" y="2133600"/>
            <a:ext cx="9144000" cy="1676400"/>
          </a:xfrm>
          <a:prstGeom prst="rect">
            <a:avLst/>
          </a:prstGeom>
          <a:ln w="12700">
            <a:noFill/>
          </a:ln>
        </p:spPr>
        <p:txBody>
          <a:bodyPr/>
          <a:p>
            <a:endParaRPr lang="zh-CN" altLang="en-US"/>
          </a:p>
        </p:txBody>
      </p:sp>
      <p:sp>
        <p:nvSpPr>
          <p:cNvPr id="41039" name="文本框 41038"/>
          <p:cNvSpPr txBox="1"/>
          <p:nvPr/>
        </p:nvSpPr>
        <p:spPr>
          <a:xfrm>
            <a:off x="0" y="1981200"/>
            <a:ext cx="8686800" cy="1354138"/>
          </a:xfrm>
          <a:prstGeom prst="rect">
            <a:avLst/>
          </a:prstGeom>
          <a:noFill/>
          <a:ln w="9525">
            <a:noFill/>
          </a:ln>
        </p:spPr>
        <p:txBody>
          <a:bodyPr lIns="468000" rIns="198000">
            <a:spAutoFit/>
          </a:bodyPr>
          <a:p>
            <a:pPr eaLnBrk="0" hangingPunct="0">
              <a:lnSpc>
                <a:spcPct val="115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996633"/>
                </a:solidFill>
                <a:effectLst>
                  <a:outerShdw blurRad="38100" dist="38100" dir="2700000">
                    <a:srgbClr val="000000"/>
                  </a:outerShdw>
                </a:effectLst>
                <a:latin typeface="Times New Roman" panose="02020603050405020304" pitchFamily="18" charset="0"/>
              </a:rPr>
              <a:t>利用这种流水线结构，加上执行重复操作，就能保证在单指令周期内完成数字信号处理中用得最多的乘法 </a:t>
            </a:r>
            <a:r>
              <a:rPr lang="en-US" altLang="zh-CN" sz="2400" b="1">
                <a:solidFill>
                  <a:srgbClr val="996633"/>
                </a:solidFill>
                <a:effectLst>
                  <a:outerShdw blurRad="38100" dist="38100" dir="2700000">
                    <a:srgbClr val="000000"/>
                  </a:outerShdw>
                </a:effectLst>
                <a:latin typeface="宋体" panose="02010600030101010101" pitchFamily="2" charset="-122"/>
              </a:rPr>
              <a:t>-</a:t>
            </a:r>
            <a:r>
              <a:rPr lang="en-US" altLang="zh-CN" sz="2400" b="1" dirty="0">
                <a:solidFill>
                  <a:srgbClr val="996633"/>
                </a:solidFill>
                <a:effectLst>
                  <a:outerShdw blurRad="38100" dist="38100" dir="2700000">
                    <a:srgbClr val="000000"/>
                  </a:outerShdw>
                </a:effectLst>
                <a:latin typeface="Times New Roman" panose="02020603050405020304" pitchFamily="18" charset="0"/>
              </a:rPr>
              <a:t> </a:t>
            </a:r>
            <a:r>
              <a:rPr lang="zh-CN" altLang="en-US" sz="2400" b="1" dirty="0">
                <a:solidFill>
                  <a:srgbClr val="996633"/>
                </a:solidFill>
                <a:effectLst>
                  <a:outerShdw blurRad="38100" dist="38100" dir="2700000">
                    <a:srgbClr val="000000"/>
                  </a:outerShdw>
                </a:effectLst>
                <a:latin typeface="Times New Roman" panose="02020603050405020304" pitchFamily="18" charset="0"/>
              </a:rPr>
              <a:t>累加运算。如：</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graphicFrame>
        <p:nvGraphicFramePr>
          <p:cNvPr id="41040" name="对象 41039"/>
          <p:cNvGraphicFramePr/>
          <p:nvPr/>
        </p:nvGraphicFramePr>
        <p:xfrm>
          <a:off x="2971800" y="2895600"/>
          <a:ext cx="1428750" cy="846138"/>
        </p:xfrm>
        <a:graphic>
          <a:graphicData uri="http://schemas.openxmlformats.org/presentationml/2006/ole">
            <mc:AlternateContent xmlns:mc="http://schemas.openxmlformats.org/markup-compatibility/2006">
              <mc:Choice xmlns:v="urn:schemas-microsoft-com:vml" Requires="v">
                <p:oleObj spid="_x0000_s3076" name="" r:id="rId1" imgW="723900" imgH="431800" progId="Equation.3">
                  <p:embed/>
                </p:oleObj>
              </mc:Choice>
              <mc:Fallback>
                <p:oleObj name="" r:id="rId1" imgW="723900" imgH="431800" progId="Equation.3">
                  <p:embed/>
                  <p:pic>
                    <p:nvPicPr>
                      <p:cNvPr id="0" name="图片 3075"/>
                      <p:cNvPicPr/>
                      <p:nvPr/>
                    </p:nvPicPr>
                    <p:blipFill>
                      <a:blip r:embed="rId2"/>
                      <a:stretch>
                        <a:fillRect/>
                      </a:stretch>
                    </p:blipFill>
                    <p:spPr>
                      <a:xfrm>
                        <a:off x="2971800" y="2895600"/>
                        <a:ext cx="1428750" cy="8461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1+#ppt_w/2"/>
                                          </p:val>
                                        </p:tav>
                                        <p:tav tm="100000">
                                          <p:val>
                                            <p:strVal val="#ppt_x"/>
                                          </p:val>
                                        </p:tav>
                                      </p:tavLst>
                                    </p:anim>
                                    <p:anim calcmode="lin" valueType="num">
                                      <p:cBhvr additive="base">
                                        <p:cTn id="8"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40963"/>
                                        </p:tgtEl>
                                        <p:attrNameLst>
                                          <p:attrName>style.visibility</p:attrName>
                                        </p:attrNameLst>
                                      </p:cBhvr>
                                      <p:to>
                                        <p:strVal val="visible"/>
                                      </p:to>
                                    </p:set>
                                    <p:animEffect transition="in" filter="wipe(left)">
                                      <p:cBhvr>
                                        <p:cTn id="13" dur="75"/>
                                        <p:tgtEl>
                                          <p:spTgt spid="4096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0965">
                                            <p:txEl>
                                              <p:charRg st="0" end="11"/>
                                            </p:txEl>
                                          </p:spTgt>
                                        </p:tgtEl>
                                        <p:attrNameLst>
                                          <p:attrName>style.visibility</p:attrName>
                                        </p:attrNameLst>
                                      </p:cBhvr>
                                      <p:to>
                                        <p:strVal val="visible"/>
                                      </p:to>
                                    </p:set>
                                    <p:animEffect transition="in" filter="checkerboard(across)">
                                      <p:cBhvr>
                                        <p:cTn id="18" dur="500"/>
                                        <p:tgtEl>
                                          <p:spTgt spid="40965">
                                            <p:txEl>
                                              <p:charRg st="0"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0966"/>
                                        </p:tgtEl>
                                        <p:attrNameLst>
                                          <p:attrName>style.visibility</p:attrName>
                                        </p:attrNameLst>
                                      </p:cBhvr>
                                      <p:to>
                                        <p:strVal val="visible"/>
                                      </p:to>
                                    </p:set>
                                    <p:animEffect transition="in" filter="dissolve">
                                      <p:cBhvr>
                                        <p:cTn id="23" dur="500"/>
                                        <p:tgtEl>
                                          <p:spTgt spid="4096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0967"/>
                                        </p:tgtEl>
                                        <p:attrNameLst>
                                          <p:attrName>style.visibility</p:attrName>
                                        </p:attrNameLst>
                                      </p:cBhvr>
                                      <p:to>
                                        <p:strVal val="visible"/>
                                      </p:to>
                                    </p:set>
                                    <p:animEffect transition="in" filter="dissolve">
                                      <p:cBhvr>
                                        <p:cTn id="28" dur="500"/>
                                        <p:tgtEl>
                                          <p:spTgt spid="4096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41038"/>
                                        </p:tgtEl>
                                        <p:attrNameLst>
                                          <p:attrName>style.visibility</p:attrName>
                                        </p:attrNameLst>
                                      </p:cBhvr>
                                      <p:to>
                                        <p:strVal val="visible"/>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41039"/>
                                        </p:tgtEl>
                                        <p:attrNameLst>
                                          <p:attrName>style.visibility</p:attrName>
                                        </p:attrNameLst>
                                      </p:cBhvr>
                                      <p:to>
                                        <p:strVal val="visible"/>
                                      </p:to>
                                    </p:set>
                                    <p:animEffect transition="in" filter="dissolve">
                                      <p:cBhvr>
                                        <p:cTn id="36" dur="500"/>
                                        <p:tgtEl>
                                          <p:spTgt spid="4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1040"/>
                                        </p:tgtEl>
                                        <p:attrNameLst>
                                          <p:attrName>style.visibility</p:attrName>
                                        </p:attrNameLst>
                                      </p:cBhvr>
                                      <p:to>
                                        <p:strVal val="visible"/>
                                      </p:to>
                                    </p:set>
                                    <p:animEffect transition="in" filter="wipe(left)">
                                      <p:cBhvr>
                                        <p:cTn id="41" dur="500"/>
                                        <p:tgtEl>
                                          <p:spTgt spid="4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5" grpId="0" build="p"/>
      <p:bldP spid="40966" grpId="0"/>
      <p:bldP spid="410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6146" name="组合 6145"/>
          <p:cNvGrpSpPr/>
          <p:nvPr/>
        </p:nvGrpSpPr>
        <p:grpSpPr>
          <a:xfrm>
            <a:off x="6492875" y="3276600"/>
            <a:ext cx="2651125" cy="3048000"/>
            <a:chOff x="3466" y="9930"/>
            <a:chExt cx="4173" cy="4800"/>
          </a:xfrm>
        </p:grpSpPr>
        <p:pic>
          <p:nvPicPr>
            <p:cNvPr id="6147" name="图片 6146" descr="TelePict"/>
            <p:cNvPicPr>
              <a:picLocks noChangeAspect="1"/>
            </p:cNvPicPr>
            <p:nvPr/>
          </p:nvPicPr>
          <p:blipFill>
            <a:blip r:embed="rId1">
              <a:lum bright="-12000"/>
            </a:blip>
            <a:stretch>
              <a:fillRect/>
            </a:stretch>
          </p:blipFill>
          <p:spPr>
            <a:xfrm>
              <a:off x="3466" y="9930"/>
              <a:ext cx="4173" cy="4800"/>
            </a:xfrm>
            <a:prstGeom prst="rect">
              <a:avLst/>
            </a:prstGeom>
            <a:noFill/>
            <a:ln w="9525">
              <a:noFill/>
            </a:ln>
          </p:spPr>
        </p:pic>
        <p:sp>
          <p:nvSpPr>
            <p:cNvPr id="6148" name="矩形 6147" descr="蓝色砂纸"/>
            <p:cNvSpPr/>
            <p:nvPr/>
          </p:nvSpPr>
          <p:spPr>
            <a:xfrm>
              <a:off x="5956" y="9945"/>
              <a:ext cx="1664" cy="2040"/>
            </a:xfrm>
            <a:prstGeom prst="rect">
              <a:avLst/>
            </a:prstGeom>
            <a:blipFill rotWithShape="0">
              <a:blip r:embed="rId2"/>
            </a:blipFill>
            <a:ln w="9525">
              <a:noFill/>
            </a:ln>
          </p:spPr>
          <p:txBody>
            <a:bodyPr/>
            <a:p>
              <a:endParaRPr lang="zh-CN" altLang="en-US"/>
            </a:p>
          </p:txBody>
        </p:sp>
        <p:sp>
          <p:nvSpPr>
            <p:cNvPr id="6149" name="矩形 6148" descr="蓝色砂纸"/>
            <p:cNvSpPr/>
            <p:nvPr/>
          </p:nvSpPr>
          <p:spPr>
            <a:xfrm>
              <a:off x="6992" y="12000"/>
              <a:ext cx="630" cy="1605"/>
            </a:xfrm>
            <a:prstGeom prst="rect">
              <a:avLst/>
            </a:prstGeom>
            <a:blipFill rotWithShape="0">
              <a:blip r:embed="rId2"/>
            </a:blipFill>
            <a:ln w="9525">
              <a:noFill/>
            </a:ln>
          </p:spPr>
          <p:txBody>
            <a:bodyPr/>
            <a:p>
              <a:endParaRPr lang="zh-CN" altLang="en-US"/>
            </a:p>
          </p:txBody>
        </p:sp>
        <p:sp>
          <p:nvSpPr>
            <p:cNvPr id="6150" name="矩形 6149" descr="蓝色砂纸"/>
            <p:cNvSpPr/>
            <p:nvPr/>
          </p:nvSpPr>
          <p:spPr>
            <a:xfrm>
              <a:off x="6886" y="13605"/>
              <a:ext cx="734" cy="1110"/>
            </a:xfrm>
            <a:prstGeom prst="rect">
              <a:avLst/>
            </a:prstGeom>
            <a:blipFill rotWithShape="0">
              <a:blip r:embed="rId2"/>
            </a:blipFill>
            <a:ln w="9525">
              <a:noFill/>
            </a:ln>
          </p:spPr>
          <p:txBody>
            <a:bodyPr/>
            <a:p>
              <a:endParaRPr lang="zh-CN" altLang="en-US"/>
            </a:p>
          </p:txBody>
        </p:sp>
        <p:sp>
          <p:nvSpPr>
            <p:cNvPr id="6151" name="矩形 6150" descr="蓝色砂纸"/>
            <p:cNvSpPr/>
            <p:nvPr/>
          </p:nvSpPr>
          <p:spPr>
            <a:xfrm>
              <a:off x="3466" y="12285"/>
              <a:ext cx="1396" cy="2445"/>
            </a:xfrm>
            <a:prstGeom prst="rect">
              <a:avLst/>
            </a:prstGeom>
            <a:blipFill rotWithShape="0">
              <a:blip r:embed="rId2"/>
            </a:blipFill>
            <a:ln w="9525">
              <a:noFill/>
            </a:ln>
          </p:spPr>
          <p:txBody>
            <a:bodyPr/>
            <a:p>
              <a:endParaRPr lang="zh-CN" altLang="en-US"/>
            </a:p>
          </p:txBody>
        </p:sp>
        <p:sp>
          <p:nvSpPr>
            <p:cNvPr id="6152" name="矩形 6151" descr="蓝色砂纸"/>
            <p:cNvSpPr/>
            <p:nvPr/>
          </p:nvSpPr>
          <p:spPr>
            <a:xfrm>
              <a:off x="4848" y="13605"/>
              <a:ext cx="1154" cy="1110"/>
            </a:xfrm>
            <a:prstGeom prst="rect">
              <a:avLst/>
            </a:prstGeom>
            <a:blipFill rotWithShape="0">
              <a:blip r:embed="rId2"/>
            </a:blipFill>
            <a:ln w="9525">
              <a:noFill/>
            </a:ln>
          </p:spPr>
          <p:txBody>
            <a:bodyPr/>
            <a:p>
              <a:endParaRPr lang="zh-CN" altLang="en-US"/>
            </a:p>
          </p:txBody>
        </p:sp>
        <p:sp>
          <p:nvSpPr>
            <p:cNvPr id="6153" name="矩形 6152" descr="蓝色砂纸"/>
            <p:cNvSpPr/>
            <p:nvPr/>
          </p:nvSpPr>
          <p:spPr>
            <a:xfrm>
              <a:off x="3466" y="11070"/>
              <a:ext cx="598" cy="1260"/>
            </a:xfrm>
            <a:prstGeom prst="rect">
              <a:avLst/>
            </a:prstGeom>
            <a:blipFill rotWithShape="0">
              <a:blip r:embed="rId2"/>
            </a:blipFill>
            <a:ln w="9525">
              <a:noFill/>
            </a:ln>
          </p:spPr>
          <p:txBody>
            <a:bodyPr/>
            <a:p>
              <a:endParaRPr lang="zh-CN" altLang="en-US"/>
            </a:p>
          </p:txBody>
        </p:sp>
        <p:sp>
          <p:nvSpPr>
            <p:cNvPr id="6154" name="矩形 6153" descr="蓝色砂纸"/>
            <p:cNvSpPr/>
            <p:nvPr/>
          </p:nvSpPr>
          <p:spPr>
            <a:xfrm>
              <a:off x="6002" y="14370"/>
              <a:ext cx="914" cy="345"/>
            </a:xfrm>
            <a:prstGeom prst="rect">
              <a:avLst/>
            </a:prstGeom>
            <a:blipFill rotWithShape="0">
              <a:blip r:embed="rId2"/>
            </a:blipFill>
            <a:ln w="9525">
              <a:noFill/>
            </a:ln>
          </p:spPr>
          <p:txBody>
            <a:bodyPr/>
            <a:p>
              <a:endParaRPr lang="zh-CN" altLang="en-US"/>
            </a:p>
          </p:txBody>
        </p:sp>
        <p:sp>
          <p:nvSpPr>
            <p:cNvPr id="6155" name="矩形 6154" descr="蓝色砂纸"/>
            <p:cNvSpPr/>
            <p:nvPr/>
          </p:nvSpPr>
          <p:spPr>
            <a:xfrm>
              <a:off x="3466" y="9945"/>
              <a:ext cx="2536" cy="375"/>
            </a:xfrm>
            <a:prstGeom prst="rect">
              <a:avLst/>
            </a:prstGeom>
            <a:blipFill rotWithShape="0">
              <a:blip r:embed="rId2"/>
            </a:blipFill>
            <a:ln w="9525">
              <a:noFill/>
            </a:ln>
          </p:spPr>
          <p:txBody>
            <a:bodyPr/>
            <a:p>
              <a:endParaRPr lang="zh-CN" altLang="en-US"/>
            </a:p>
          </p:txBody>
        </p:sp>
        <p:sp>
          <p:nvSpPr>
            <p:cNvPr id="6156" name="矩形 6155" descr="蓝色砂纸"/>
            <p:cNvSpPr/>
            <p:nvPr/>
          </p:nvSpPr>
          <p:spPr>
            <a:xfrm>
              <a:off x="6018" y="11730"/>
              <a:ext cx="240" cy="390"/>
            </a:xfrm>
            <a:prstGeom prst="rect">
              <a:avLst/>
            </a:prstGeom>
            <a:blipFill rotWithShape="0">
              <a:blip r:embed="rId2"/>
            </a:blipFill>
            <a:ln w="9525">
              <a:noFill/>
            </a:ln>
          </p:spPr>
          <p:txBody>
            <a:bodyPr/>
            <a:p>
              <a:endParaRPr lang="zh-CN" altLang="en-US"/>
            </a:p>
          </p:txBody>
        </p:sp>
        <p:sp>
          <p:nvSpPr>
            <p:cNvPr id="6157" name="流程图: 手动输入 6156" descr="蓝色砂纸"/>
            <p:cNvSpPr/>
            <p:nvPr/>
          </p:nvSpPr>
          <p:spPr>
            <a:xfrm rot="9554788" flipH="1">
              <a:off x="4686" y="10254"/>
              <a:ext cx="390" cy="104"/>
            </a:xfrm>
            <a:prstGeom prst="flowChartManualInput">
              <a:avLst/>
            </a:prstGeom>
            <a:blipFill rotWithShape="0">
              <a:blip r:embed="rId2"/>
            </a:blipFill>
            <a:ln w="9525">
              <a:noFill/>
            </a:ln>
          </p:spPr>
          <p:txBody>
            <a:bodyPr/>
            <a:p>
              <a:endParaRPr lang="zh-CN" altLang="en-US"/>
            </a:p>
          </p:txBody>
        </p:sp>
        <p:sp>
          <p:nvSpPr>
            <p:cNvPr id="6158" name="直角三角形 6157" descr="蓝色砂纸"/>
            <p:cNvSpPr/>
            <p:nvPr/>
          </p:nvSpPr>
          <p:spPr>
            <a:xfrm>
              <a:off x="4066" y="11640"/>
              <a:ext cx="988" cy="1065"/>
            </a:xfrm>
            <a:prstGeom prst="rtTriangle">
              <a:avLst/>
            </a:prstGeom>
            <a:blipFill rotWithShape="0">
              <a:blip r:embed="rId2"/>
            </a:blipFill>
            <a:ln w="9525">
              <a:noFill/>
            </a:ln>
          </p:spPr>
          <p:txBody>
            <a:bodyPr/>
            <a:p>
              <a:endParaRPr lang="zh-CN" altLang="en-US"/>
            </a:p>
          </p:txBody>
        </p:sp>
        <p:sp>
          <p:nvSpPr>
            <p:cNvPr id="6159" name="直角三角形 6158" descr="蓝色砂纸"/>
            <p:cNvSpPr/>
            <p:nvPr/>
          </p:nvSpPr>
          <p:spPr>
            <a:xfrm flipH="1">
              <a:off x="5972" y="13575"/>
              <a:ext cx="928" cy="1080"/>
            </a:xfrm>
            <a:prstGeom prst="rtTriangle">
              <a:avLst/>
            </a:prstGeom>
            <a:blipFill rotWithShape="0">
              <a:blip r:embed="rId2"/>
            </a:blipFill>
            <a:ln w="9525">
              <a:noFill/>
            </a:ln>
          </p:spPr>
          <p:txBody>
            <a:bodyPr/>
            <a:p>
              <a:endParaRPr lang="zh-CN" altLang="en-US"/>
            </a:p>
          </p:txBody>
        </p:sp>
        <p:sp>
          <p:nvSpPr>
            <p:cNvPr id="6160" name="矩形 6159" descr="蓝色砂纸"/>
            <p:cNvSpPr/>
            <p:nvPr/>
          </p:nvSpPr>
          <p:spPr>
            <a:xfrm rot="6487449">
              <a:off x="4865" y="11321"/>
              <a:ext cx="168" cy="530"/>
            </a:xfrm>
            <a:prstGeom prst="rect">
              <a:avLst/>
            </a:prstGeom>
            <a:blipFill rotWithShape="0">
              <a:blip r:embed="rId2"/>
            </a:blipFill>
            <a:ln w="9525">
              <a:noFill/>
            </a:ln>
          </p:spPr>
          <p:txBody>
            <a:bodyPr/>
            <a:p>
              <a:endParaRPr lang="zh-CN" altLang="en-US"/>
            </a:p>
          </p:txBody>
        </p:sp>
        <p:sp>
          <p:nvSpPr>
            <p:cNvPr id="6161" name="直角三角形 6160" descr="蓝色砂纸"/>
            <p:cNvSpPr/>
            <p:nvPr/>
          </p:nvSpPr>
          <p:spPr>
            <a:xfrm rot="-5400000" flipH="1">
              <a:off x="5603" y="10251"/>
              <a:ext cx="372" cy="330"/>
            </a:xfrm>
            <a:prstGeom prst="rtTriangle">
              <a:avLst/>
            </a:prstGeom>
            <a:blipFill rotWithShape="0">
              <a:blip r:embed="rId2"/>
            </a:blipFill>
            <a:ln w="9525">
              <a:noFill/>
            </a:ln>
          </p:spPr>
          <p:txBody>
            <a:bodyPr/>
            <a:p>
              <a:endParaRPr lang="zh-CN" altLang="en-US"/>
            </a:p>
          </p:txBody>
        </p:sp>
        <p:sp>
          <p:nvSpPr>
            <p:cNvPr id="6162" name="直角三角形 6161" descr="蓝色砂纸"/>
            <p:cNvSpPr/>
            <p:nvPr/>
          </p:nvSpPr>
          <p:spPr>
            <a:xfrm rot="-5400000" flipV="1">
              <a:off x="3557" y="10633"/>
              <a:ext cx="342" cy="496"/>
            </a:xfrm>
            <a:prstGeom prst="rtTriangle">
              <a:avLst/>
            </a:prstGeom>
            <a:blipFill rotWithShape="0">
              <a:blip r:embed="rId2"/>
            </a:blipFill>
            <a:ln w="9525">
              <a:noFill/>
            </a:ln>
          </p:spPr>
          <p:txBody>
            <a:bodyPr/>
            <a:p>
              <a:endParaRPr lang="zh-CN" altLang="en-US"/>
            </a:p>
          </p:txBody>
        </p:sp>
        <p:sp>
          <p:nvSpPr>
            <p:cNvPr id="6163" name="矩形 6162" descr="蓝色砂纸"/>
            <p:cNvSpPr/>
            <p:nvPr/>
          </p:nvSpPr>
          <p:spPr>
            <a:xfrm>
              <a:off x="3482" y="10200"/>
              <a:ext cx="1292" cy="210"/>
            </a:xfrm>
            <a:prstGeom prst="rect">
              <a:avLst/>
            </a:prstGeom>
            <a:blipFill rotWithShape="0">
              <a:blip r:embed="rId2"/>
            </a:blipFill>
            <a:ln w="9525">
              <a:noFill/>
            </a:ln>
          </p:spPr>
          <p:txBody>
            <a:bodyPr/>
            <a:p>
              <a:endParaRPr lang="zh-CN" altLang="en-US"/>
            </a:p>
          </p:txBody>
        </p:sp>
        <p:sp>
          <p:nvSpPr>
            <p:cNvPr id="6164" name="直角三角形 6163" descr="蓝色砂纸"/>
            <p:cNvSpPr/>
            <p:nvPr/>
          </p:nvSpPr>
          <p:spPr>
            <a:xfrm rot="5400000">
              <a:off x="3325" y="10325"/>
              <a:ext cx="552" cy="242"/>
            </a:xfrm>
            <a:prstGeom prst="rtTriangle">
              <a:avLst/>
            </a:prstGeom>
            <a:blipFill rotWithShape="0">
              <a:blip r:embed="rId2"/>
            </a:blipFill>
            <a:ln w="9525">
              <a:noFill/>
            </a:ln>
          </p:spPr>
          <p:txBody>
            <a:bodyPr/>
            <a:p>
              <a:endParaRPr lang="zh-CN" altLang="en-US"/>
            </a:p>
          </p:txBody>
        </p:sp>
        <p:sp>
          <p:nvSpPr>
            <p:cNvPr id="6165" name="直角三角形 6164" descr="蓝色砂纸"/>
            <p:cNvSpPr/>
            <p:nvPr/>
          </p:nvSpPr>
          <p:spPr>
            <a:xfrm rot="-8509568" flipV="1">
              <a:off x="3735" y="10095"/>
              <a:ext cx="777" cy="622"/>
            </a:xfrm>
            <a:prstGeom prst="rtTriangle">
              <a:avLst/>
            </a:prstGeom>
            <a:blipFill rotWithShape="0">
              <a:blip r:embed="rId2"/>
            </a:blipFill>
            <a:ln w="9525">
              <a:noFill/>
            </a:ln>
          </p:spPr>
          <p:txBody>
            <a:bodyPr/>
            <a:p>
              <a:endParaRPr lang="zh-CN" altLang="en-US"/>
            </a:p>
          </p:txBody>
        </p:sp>
        <p:sp>
          <p:nvSpPr>
            <p:cNvPr id="6166" name="直角三角形 6165" descr="蓝色砂纸"/>
            <p:cNvSpPr/>
            <p:nvPr/>
          </p:nvSpPr>
          <p:spPr>
            <a:xfrm rot="6244987">
              <a:off x="4260" y="10199"/>
              <a:ext cx="777" cy="622"/>
            </a:xfrm>
            <a:prstGeom prst="rtTriangle">
              <a:avLst/>
            </a:prstGeom>
            <a:blipFill rotWithShape="0">
              <a:blip r:embed="rId2"/>
            </a:blipFill>
            <a:ln w="9525">
              <a:noFill/>
            </a:ln>
          </p:spPr>
          <p:txBody>
            <a:bodyPr/>
            <a:p>
              <a:endParaRPr lang="zh-CN" altLang="en-US"/>
            </a:p>
          </p:txBody>
        </p:sp>
        <p:sp>
          <p:nvSpPr>
            <p:cNvPr id="6167" name="流程图: 手动输入 6166" descr="蓝色砂纸"/>
            <p:cNvSpPr/>
            <p:nvPr/>
          </p:nvSpPr>
          <p:spPr>
            <a:xfrm rot="11475684" flipH="1">
              <a:off x="5316" y="10269"/>
              <a:ext cx="390" cy="104"/>
            </a:xfrm>
            <a:prstGeom prst="flowChartManualInput">
              <a:avLst/>
            </a:prstGeom>
            <a:blipFill rotWithShape="0">
              <a:blip r:embed="rId2"/>
            </a:blipFill>
            <a:ln w="9525">
              <a:noFill/>
            </a:ln>
          </p:spPr>
          <p:txBody>
            <a:bodyPr/>
            <a:p>
              <a:endParaRPr lang="zh-CN" altLang="en-US"/>
            </a:p>
          </p:txBody>
        </p:sp>
        <p:sp>
          <p:nvSpPr>
            <p:cNvPr id="6168" name="流程图: 手动输入 6167" descr="蓝色砂纸"/>
            <p:cNvSpPr/>
            <p:nvPr/>
          </p:nvSpPr>
          <p:spPr>
            <a:xfrm rot="9331094" flipH="1">
              <a:off x="6170" y="11964"/>
              <a:ext cx="390" cy="104"/>
            </a:xfrm>
            <a:prstGeom prst="flowChartManualInput">
              <a:avLst/>
            </a:prstGeom>
            <a:blipFill rotWithShape="0">
              <a:blip r:embed="rId2"/>
            </a:blipFill>
            <a:ln w="9525">
              <a:noFill/>
            </a:ln>
          </p:spPr>
          <p:txBody>
            <a:bodyPr/>
            <a:p>
              <a:endParaRPr lang="zh-CN" altLang="en-US"/>
            </a:p>
          </p:txBody>
        </p:sp>
        <p:sp>
          <p:nvSpPr>
            <p:cNvPr id="6169" name="直角三角形 6168" descr="蓝色砂纸"/>
            <p:cNvSpPr/>
            <p:nvPr/>
          </p:nvSpPr>
          <p:spPr>
            <a:xfrm rot="-2230747" flipV="1">
              <a:off x="6704" y="12846"/>
              <a:ext cx="682" cy="730"/>
            </a:xfrm>
            <a:prstGeom prst="rtTriangle">
              <a:avLst/>
            </a:prstGeom>
            <a:blipFill rotWithShape="0">
              <a:blip r:embed="rId2"/>
            </a:blipFill>
            <a:ln w="9525">
              <a:noFill/>
            </a:ln>
          </p:spPr>
          <p:txBody>
            <a:bodyPr/>
            <a:p>
              <a:endParaRPr lang="zh-CN" altLang="en-US"/>
            </a:p>
          </p:txBody>
        </p:sp>
        <p:sp>
          <p:nvSpPr>
            <p:cNvPr id="6170" name="流程图: 手动输入 6169" descr="蓝色砂纸"/>
            <p:cNvSpPr/>
            <p:nvPr/>
          </p:nvSpPr>
          <p:spPr>
            <a:xfrm rot="9970156" flipH="1">
              <a:off x="4790" y="10243"/>
              <a:ext cx="390" cy="104"/>
            </a:xfrm>
            <a:prstGeom prst="flowChartManualInput">
              <a:avLst/>
            </a:prstGeom>
            <a:blipFill rotWithShape="0">
              <a:blip r:embed="rId2"/>
            </a:blipFill>
            <a:ln w="9525">
              <a:noFill/>
            </a:ln>
          </p:spPr>
          <p:txBody>
            <a:bodyPr/>
            <a:p>
              <a:endParaRPr lang="zh-CN" altLang="en-US"/>
            </a:p>
          </p:txBody>
        </p:sp>
        <p:sp>
          <p:nvSpPr>
            <p:cNvPr id="6171" name="流程图: 手动输入 6170" descr="蓝色砂纸"/>
            <p:cNvSpPr/>
            <p:nvPr/>
          </p:nvSpPr>
          <p:spPr>
            <a:xfrm rot="7295772" flipH="1">
              <a:off x="6643" y="12806"/>
              <a:ext cx="390" cy="104"/>
            </a:xfrm>
            <a:prstGeom prst="flowChartManualInput">
              <a:avLst/>
            </a:prstGeom>
            <a:blipFill rotWithShape="0">
              <a:blip r:embed="rId2"/>
            </a:blipFill>
            <a:ln w="9525">
              <a:noFill/>
            </a:ln>
          </p:spPr>
          <p:txBody>
            <a:bodyPr/>
            <a:p>
              <a:endParaRPr lang="zh-CN" altLang="en-US"/>
            </a:p>
          </p:txBody>
        </p:sp>
        <p:sp>
          <p:nvSpPr>
            <p:cNvPr id="6172" name="流程图: 手动输入 6171" descr="蓝色砂纸"/>
            <p:cNvSpPr/>
            <p:nvPr/>
          </p:nvSpPr>
          <p:spPr>
            <a:xfrm rot="6529312" flipH="1">
              <a:off x="6787" y="12521"/>
              <a:ext cx="390" cy="104"/>
            </a:xfrm>
            <a:prstGeom prst="flowChartManualInput">
              <a:avLst/>
            </a:prstGeom>
            <a:blipFill rotWithShape="0">
              <a:blip r:embed="rId2"/>
            </a:blipFill>
            <a:ln w="9525">
              <a:noFill/>
            </a:ln>
          </p:spPr>
          <p:txBody>
            <a:bodyPr/>
            <a:p>
              <a:endParaRPr lang="zh-CN" altLang="en-US"/>
            </a:p>
          </p:txBody>
        </p:sp>
        <p:sp>
          <p:nvSpPr>
            <p:cNvPr id="6173" name="新月形 6172" descr="蓝色砂纸"/>
            <p:cNvSpPr/>
            <p:nvPr/>
          </p:nvSpPr>
          <p:spPr>
            <a:xfrm rot="971218" flipH="1">
              <a:off x="6674" y="11916"/>
              <a:ext cx="494" cy="1320"/>
            </a:xfrm>
            <a:prstGeom prst="moon">
              <a:avLst>
                <a:gd name="adj" fmla="val 50000"/>
              </a:avLst>
            </a:prstGeom>
            <a:blipFill rotWithShape="0">
              <a:blip r:embed="rId2"/>
            </a:blipFill>
            <a:ln w="9525">
              <a:noFill/>
            </a:ln>
          </p:spPr>
          <p:txBody>
            <a:bodyPr/>
            <a:p>
              <a:endParaRPr lang="zh-CN" altLang="en-US"/>
            </a:p>
          </p:txBody>
        </p:sp>
        <p:sp>
          <p:nvSpPr>
            <p:cNvPr id="6174" name="新月形 6173" descr="蓝色砂纸"/>
            <p:cNvSpPr/>
            <p:nvPr/>
          </p:nvSpPr>
          <p:spPr>
            <a:xfrm rot="-15324042" flipH="1">
              <a:off x="5045" y="13093"/>
              <a:ext cx="483" cy="1030"/>
            </a:xfrm>
            <a:prstGeom prst="moon">
              <a:avLst>
                <a:gd name="adj" fmla="val 68407"/>
              </a:avLst>
            </a:prstGeom>
            <a:blipFill rotWithShape="0">
              <a:blip r:embed="rId2"/>
            </a:blipFill>
            <a:ln w="9525">
              <a:noFill/>
            </a:ln>
          </p:spPr>
          <p:txBody>
            <a:bodyPr/>
            <a:p>
              <a:endParaRPr lang="zh-CN" altLang="en-US"/>
            </a:p>
          </p:txBody>
        </p:sp>
        <p:sp>
          <p:nvSpPr>
            <p:cNvPr id="6175" name="新月形 6174" descr="蓝色砂纸"/>
            <p:cNvSpPr/>
            <p:nvPr/>
          </p:nvSpPr>
          <p:spPr>
            <a:xfrm rot="-16658046" flipH="1">
              <a:off x="4953" y="11042"/>
              <a:ext cx="491" cy="902"/>
            </a:xfrm>
            <a:prstGeom prst="moon">
              <a:avLst>
                <a:gd name="adj" fmla="val 61282"/>
              </a:avLst>
            </a:prstGeom>
            <a:blipFill rotWithShape="0">
              <a:blip r:embed="rId2"/>
            </a:blipFill>
            <a:ln w="9525">
              <a:noFill/>
            </a:ln>
          </p:spPr>
          <p:txBody>
            <a:bodyPr/>
            <a:p>
              <a:endParaRPr lang="zh-CN" altLang="en-US"/>
            </a:p>
          </p:txBody>
        </p:sp>
        <p:sp>
          <p:nvSpPr>
            <p:cNvPr id="6176" name="新月形 6175" descr="蓝色砂纸"/>
            <p:cNvSpPr/>
            <p:nvPr/>
          </p:nvSpPr>
          <p:spPr>
            <a:xfrm rot="-18928605" flipH="1">
              <a:off x="5716" y="10824"/>
              <a:ext cx="386" cy="639"/>
            </a:xfrm>
            <a:prstGeom prst="moon">
              <a:avLst>
                <a:gd name="adj" fmla="val 80856"/>
              </a:avLst>
            </a:prstGeom>
            <a:blipFill rotWithShape="0">
              <a:blip r:embed="rId2"/>
            </a:blipFill>
            <a:ln w="9525">
              <a:noFill/>
            </a:ln>
          </p:spPr>
          <p:txBody>
            <a:bodyPr/>
            <a:p>
              <a:endParaRPr lang="zh-CN" altLang="en-US"/>
            </a:p>
          </p:txBody>
        </p:sp>
        <p:sp>
          <p:nvSpPr>
            <p:cNvPr id="6177" name="矩形 6176" descr="蓝色砂纸"/>
            <p:cNvSpPr/>
            <p:nvPr/>
          </p:nvSpPr>
          <p:spPr>
            <a:xfrm>
              <a:off x="5568" y="11295"/>
              <a:ext cx="508" cy="675"/>
            </a:xfrm>
            <a:prstGeom prst="rect">
              <a:avLst/>
            </a:prstGeom>
            <a:blipFill rotWithShape="0">
              <a:blip r:embed="rId2"/>
            </a:blipFill>
            <a:ln w="9525">
              <a:noFill/>
            </a:ln>
          </p:spPr>
          <p:txBody>
            <a:bodyPr/>
            <a:p>
              <a:endParaRPr lang="zh-CN" altLang="en-US"/>
            </a:p>
          </p:txBody>
        </p:sp>
        <p:sp>
          <p:nvSpPr>
            <p:cNvPr id="6178" name="矩形 6177" descr="蓝色砂纸"/>
            <p:cNvSpPr/>
            <p:nvPr/>
          </p:nvSpPr>
          <p:spPr>
            <a:xfrm>
              <a:off x="5252" y="11430"/>
              <a:ext cx="344" cy="525"/>
            </a:xfrm>
            <a:prstGeom prst="rect">
              <a:avLst/>
            </a:prstGeom>
            <a:blipFill rotWithShape="0">
              <a:blip r:embed="rId2"/>
            </a:blipFill>
            <a:ln w="9525">
              <a:noFill/>
            </a:ln>
          </p:spPr>
          <p:txBody>
            <a:bodyPr/>
            <a:p>
              <a:endParaRPr lang="zh-CN" altLang="en-US"/>
            </a:p>
          </p:txBody>
        </p:sp>
        <p:sp>
          <p:nvSpPr>
            <p:cNvPr id="6179" name="矩形 6178" descr="蓝色砂纸"/>
            <p:cNvSpPr/>
            <p:nvPr/>
          </p:nvSpPr>
          <p:spPr>
            <a:xfrm>
              <a:off x="4936" y="11460"/>
              <a:ext cx="344" cy="360"/>
            </a:xfrm>
            <a:prstGeom prst="rect">
              <a:avLst/>
            </a:prstGeom>
            <a:blipFill rotWithShape="0">
              <a:blip r:embed="rId2"/>
            </a:blipFill>
            <a:ln w="9525">
              <a:noFill/>
            </a:ln>
          </p:spPr>
          <p:txBody>
            <a:bodyPr/>
            <a:p>
              <a:endParaRPr lang="zh-CN" altLang="en-US"/>
            </a:p>
          </p:txBody>
        </p:sp>
        <p:sp>
          <p:nvSpPr>
            <p:cNvPr id="6180" name="新月形 6179" descr="蓝色砂纸"/>
            <p:cNvSpPr/>
            <p:nvPr/>
          </p:nvSpPr>
          <p:spPr>
            <a:xfrm rot="-16730720" flipH="1">
              <a:off x="4878" y="10704"/>
              <a:ext cx="657" cy="1514"/>
            </a:xfrm>
            <a:prstGeom prst="moon">
              <a:avLst>
                <a:gd name="adj" fmla="val 55588"/>
              </a:avLst>
            </a:prstGeom>
            <a:blipFill rotWithShape="0">
              <a:blip r:embed="rId2"/>
            </a:blipFill>
            <a:ln w="9525">
              <a:noFill/>
            </a:ln>
          </p:spPr>
          <p:txBody>
            <a:bodyPr/>
            <a:p>
              <a:endParaRPr lang="zh-CN" altLang="en-US"/>
            </a:p>
          </p:txBody>
        </p:sp>
        <p:sp>
          <p:nvSpPr>
            <p:cNvPr id="6181" name="新月形 6180" descr="蓝色砂纸"/>
            <p:cNvSpPr/>
            <p:nvPr/>
          </p:nvSpPr>
          <p:spPr>
            <a:xfrm rot="-22241400" flipH="1">
              <a:off x="5472" y="13626"/>
              <a:ext cx="704" cy="750"/>
            </a:xfrm>
            <a:prstGeom prst="moon">
              <a:avLst>
                <a:gd name="adj" fmla="val 43088"/>
              </a:avLst>
            </a:prstGeom>
            <a:blipFill rotWithShape="0">
              <a:blip r:embed="rId2"/>
            </a:blipFill>
            <a:ln w="9525">
              <a:noFill/>
            </a:ln>
          </p:spPr>
          <p:txBody>
            <a:bodyPr/>
            <a:p>
              <a:endParaRPr lang="zh-CN" altLang="en-US"/>
            </a:p>
          </p:txBody>
        </p:sp>
        <p:sp>
          <p:nvSpPr>
            <p:cNvPr id="6182" name="矩形 6181" descr="蓝色砂纸"/>
            <p:cNvSpPr/>
            <p:nvPr/>
          </p:nvSpPr>
          <p:spPr>
            <a:xfrm rot="-15509784">
              <a:off x="4600" y="11213"/>
              <a:ext cx="99" cy="324"/>
            </a:xfrm>
            <a:prstGeom prst="rect">
              <a:avLst/>
            </a:prstGeom>
            <a:blipFill rotWithShape="0">
              <a:blip r:embed="rId2"/>
            </a:blipFill>
            <a:ln w="9525">
              <a:noFill/>
            </a:ln>
          </p:spPr>
          <p:txBody>
            <a:bodyPr/>
            <a:p>
              <a:endParaRPr lang="zh-CN" altLang="en-US"/>
            </a:p>
          </p:txBody>
        </p:sp>
        <p:sp>
          <p:nvSpPr>
            <p:cNvPr id="6183" name="新月形 6182" descr="蓝色砂纸"/>
            <p:cNvSpPr/>
            <p:nvPr/>
          </p:nvSpPr>
          <p:spPr>
            <a:xfrm rot="-14841346" flipH="1">
              <a:off x="5037" y="11399"/>
              <a:ext cx="116" cy="898"/>
            </a:xfrm>
            <a:prstGeom prst="moon">
              <a:avLst>
                <a:gd name="adj" fmla="val 87500"/>
              </a:avLst>
            </a:prstGeom>
            <a:blipFill rotWithShape="0">
              <a:blip r:embed="rId2"/>
            </a:blipFill>
            <a:ln w="9525">
              <a:noFill/>
            </a:ln>
          </p:spPr>
          <p:txBody>
            <a:bodyPr/>
            <a:p>
              <a:endParaRPr lang="zh-CN" altLang="en-US"/>
            </a:p>
          </p:txBody>
        </p:sp>
        <p:sp>
          <p:nvSpPr>
            <p:cNvPr id="6184" name="新月形 6183" descr="蓝色砂纸"/>
            <p:cNvSpPr/>
            <p:nvPr/>
          </p:nvSpPr>
          <p:spPr>
            <a:xfrm rot="-14729874" flipH="1">
              <a:off x="4738" y="11963"/>
              <a:ext cx="375" cy="1060"/>
            </a:xfrm>
            <a:prstGeom prst="moon">
              <a:avLst>
                <a:gd name="adj" fmla="val 83255"/>
              </a:avLst>
            </a:prstGeom>
            <a:blipFill rotWithShape="0">
              <a:blip r:embed="rId2"/>
            </a:blipFill>
            <a:ln w="9525">
              <a:noFill/>
            </a:ln>
          </p:spPr>
          <p:txBody>
            <a:bodyPr/>
            <a:p>
              <a:endParaRPr lang="zh-CN" altLang="en-US"/>
            </a:p>
          </p:txBody>
        </p:sp>
        <p:sp>
          <p:nvSpPr>
            <p:cNvPr id="6185" name="直角三角形 6184" descr="蓝色砂纸"/>
            <p:cNvSpPr/>
            <p:nvPr/>
          </p:nvSpPr>
          <p:spPr>
            <a:xfrm flipV="1">
              <a:off x="4410" y="12555"/>
              <a:ext cx="928" cy="1080"/>
            </a:xfrm>
            <a:prstGeom prst="rtTriangle">
              <a:avLst/>
            </a:prstGeom>
            <a:blipFill rotWithShape="0">
              <a:blip r:embed="rId2"/>
            </a:blipFill>
            <a:ln w="9525">
              <a:noFill/>
            </a:ln>
          </p:spPr>
          <p:txBody>
            <a:bodyPr/>
            <a:p>
              <a:endParaRPr lang="zh-CN" altLang="en-US"/>
            </a:p>
          </p:txBody>
        </p:sp>
        <p:sp>
          <p:nvSpPr>
            <p:cNvPr id="6186" name="直角三角形 6185" descr="蓝色砂纸"/>
            <p:cNvSpPr/>
            <p:nvPr/>
          </p:nvSpPr>
          <p:spPr>
            <a:xfrm flipH="1" flipV="1">
              <a:off x="5446" y="11880"/>
              <a:ext cx="642" cy="255"/>
            </a:xfrm>
            <a:prstGeom prst="rtTriangle">
              <a:avLst/>
            </a:prstGeom>
            <a:blipFill rotWithShape="0">
              <a:blip r:embed="rId2"/>
            </a:blipFill>
            <a:ln w="9525">
              <a:noFill/>
            </a:ln>
          </p:spPr>
          <p:txBody>
            <a:bodyPr/>
            <a:p>
              <a:endParaRPr lang="zh-CN" altLang="en-US"/>
            </a:p>
          </p:txBody>
        </p:sp>
      </p:grpSp>
      <p:sp>
        <p:nvSpPr>
          <p:cNvPr id="6187" name="文本框 6186"/>
          <p:cNvSpPr txBox="1"/>
          <p:nvPr/>
        </p:nvSpPr>
        <p:spPr>
          <a:xfrm>
            <a:off x="2895600" y="685800"/>
            <a:ext cx="3581400" cy="579438"/>
          </a:xfrm>
          <a:prstGeom prst="rect">
            <a:avLst/>
          </a:prstGeom>
          <a:noFill/>
          <a:ln w="9525">
            <a:noFill/>
          </a:ln>
        </p:spPr>
        <p:txBody>
          <a:bodyPr>
            <a:spAutoFit/>
          </a:bodyPr>
          <a:p>
            <a:pPr algn="ctr" eaLnBrk="0" hangingPunct="0"/>
            <a:r>
              <a:rPr lang="zh-CN" altLang="en-US" sz="3200" b="1" dirty="0">
                <a:solidFill>
                  <a:srgbClr val="9900CC"/>
                </a:solidFill>
                <a:effectLst>
                  <a:outerShdw blurRad="38100" dist="38100" dir="2700000">
                    <a:srgbClr val="000000"/>
                  </a:outerShdw>
                </a:effectLst>
                <a:latin typeface="Times New Roman" panose="02020603050405020304" pitchFamily="18" charset="0"/>
              </a:rPr>
              <a:t>第</a:t>
            </a:r>
            <a:r>
              <a:rPr lang="en-US" altLang="zh-CN" sz="3200" b="1" dirty="0">
                <a:solidFill>
                  <a:srgbClr val="9900CC"/>
                </a:solidFill>
                <a:effectLst>
                  <a:outerShdw blurRad="38100" dist="38100" dir="2700000">
                    <a:srgbClr val="000000"/>
                  </a:outerShdw>
                </a:effectLst>
                <a:latin typeface="Times New Roman" panose="02020603050405020304" pitchFamily="18" charset="0"/>
              </a:rPr>
              <a:t>1</a:t>
            </a:r>
            <a:r>
              <a:rPr lang="zh-CN" altLang="en-US" sz="3200" b="1" dirty="0">
                <a:solidFill>
                  <a:srgbClr val="9900CC"/>
                </a:solidFill>
                <a:effectLst>
                  <a:outerShdw blurRad="38100" dist="38100" dir="2700000">
                    <a:srgbClr val="000000"/>
                  </a:outerShdw>
                </a:effectLst>
                <a:latin typeface="Times New Roman" panose="02020603050405020304" pitchFamily="18" charset="0"/>
              </a:rPr>
              <a:t>章 </a:t>
            </a:r>
            <a:r>
              <a:rPr lang="en-US" altLang="zh-CN" sz="3200" b="1" dirty="0">
                <a:solidFill>
                  <a:srgbClr val="9900CC"/>
                </a:solidFill>
                <a:effectLst>
                  <a:outerShdw blurRad="38100" dist="38100" dir="2700000">
                    <a:srgbClr val="000000"/>
                  </a:outerShdw>
                </a:effectLst>
                <a:latin typeface="Times New Roman" panose="02020603050405020304" pitchFamily="18" charset="0"/>
              </a:rPr>
              <a:t>DSP</a:t>
            </a:r>
            <a:r>
              <a:rPr lang="zh-CN" altLang="en-US" sz="3200" b="1" dirty="0">
                <a:solidFill>
                  <a:srgbClr val="9900CC"/>
                </a:solidFill>
                <a:effectLst>
                  <a:outerShdw blurRad="38100" dist="38100" dir="2700000">
                    <a:srgbClr val="000000"/>
                  </a:outerShdw>
                </a:effectLst>
                <a:latin typeface="Times New Roman" panose="02020603050405020304" pitchFamily="18" charset="0"/>
              </a:rPr>
              <a:t>绪论</a:t>
            </a:r>
            <a:endParaRPr lang="zh-CN" altLang="en-US" sz="3200" b="1" dirty="0">
              <a:solidFill>
                <a:srgbClr val="9900CC"/>
              </a:solidFill>
              <a:effectLst>
                <a:outerShdw blurRad="38100" dist="38100" dir="2700000">
                  <a:srgbClr val="000000"/>
                </a:outerShdw>
              </a:effectLst>
              <a:latin typeface="Times New Roman" panose="02020603050405020304" pitchFamily="18" charset="0"/>
            </a:endParaRPr>
          </a:p>
        </p:txBody>
      </p:sp>
      <p:pic>
        <p:nvPicPr>
          <p:cNvPr id="6188" name="图片 6187" descr="GIF-396"/>
          <p:cNvPicPr>
            <a:picLocks noChangeAspect="1"/>
          </p:cNvPicPr>
          <p:nvPr/>
        </p:nvPicPr>
        <p:blipFill>
          <a:blip r:embed="rId3"/>
          <a:stretch>
            <a:fillRect/>
          </a:stretch>
        </p:blipFill>
        <p:spPr>
          <a:xfrm>
            <a:off x="1600200" y="1371600"/>
            <a:ext cx="6400800" cy="141288"/>
          </a:xfrm>
          <a:prstGeom prst="rect">
            <a:avLst/>
          </a:prstGeom>
          <a:noFill/>
          <a:ln w="9525">
            <a:noFill/>
          </a:ln>
        </p:spPr>
      </p:pic>
      <p:sp>
        <p:nvSpPr>
          <p:cNvPr id="6189" name="矩形 6188"/>
          <p:cNvSpPr/>
          <p:nvPr/>
        </p:nvSpPr>
        <p:spPr>
          <a:xfrm>
            <a:off x="1676400" y="1828800"/>
            <a:ext cx="2133600" cy="685800"/>
          </a:xfrm>
          <a:prstGeom prst="rect">
            <a:avLst/>
          </a:prstGeom>
          <a:noFill/>
          <a:ln w="9525">
            <a:noFill/>
          </a:ln>
          <a:effectLst>
            <a:outerShdw dist="35921" dir="2699999" algn="ctr" rotWithShape="0">
              <a:srgbClr val="FFFFFF"/>
            </a:outerShdw>
          </a:effectLst>
        </p:spPr>
        <p:txBody>
          <a:bodyPr/>
          <a:p>
            <a:pPr eaLnBrk="0" hangingPunct="0"/>
            <a:r>
              <a:rPr lang="zh-CN" altLang="en-US" sz="3200" b="1" dirty="0">
                <a:solidFill>
                  <a:srgbClr val="000000"/>
                </a:solidFill>
                <a:effectLst>
                  <a:outerShdw blurRad="38100" dist="38100" dir="2700000">
                    <a:srgbClr val="FFFFFF"/>
                  </a:outerShdw>
                </a:effectLst>
                <a:latin typeface="Times New Roman" panose="02020603050405020304" pitchFamily="18" charset="0"/>
              </a:rPr>
              <a:t>知识要点 </a:t>
            </a:r>
            <a:endParaRPr lang="zh-CN" altLang="en-US" sz="2400" b="1" dirty="0">
              <a:solidFill>
                <a:srgbClr val="FF0000"/>
              </a:solidFill>
              <a:effectLst>
                <a:outerShdw blurRad="38100" dist="38100" dir="2700000">
                  <a:srgbClr val="000000"/>
                </a:outerShdw>
              </a:effectLst>
              <a:latin typeface="Tahoma" panose="020B0604030504040204" pitchFamily="34" charset="0"/>
            </a:endParaRPr>
          </a:p>
        </p:txBody>
      </p:sp>
      <p:sp>
        <p:nvSpPr>
          <p:cNvPr id="6190" name="矩形 6189"/>
          <p:cNvSpPr/>
          <p:nvPr/>
        </p:nvSpPr>
        <p:spPr>
          <a:xfrm>
            <a:off x="1600200" y="2514600"/>
            <a:ext cx="5486400" cy="762000"/>
          </a:xfrm>
          <a:prstGeom prst="rect">
            <a:avLst/>
          </a:prstGeom>
          <a:noFill/>
          <a:ln w="9525">
            <a:noFill/>
          </a:ln>
          <a:effectLst>
            <a:outerShdw dist="35921" dir="2699999" algn="ctr" rotWithShape="0">
              <a:srgbClr val="FFFFFF"/>
            </a:outerShdw>
          </a:effectLst>
        </p:spPr>
        <p:txBody>
          <a:bodyPr/>
          <a:p>
            <a:pPr algn="just" eaLnBrk="0" hangingPunct="0"/>
            <a:r>
              <a:rPr lang="en-US" altLang="zh-CN" sz="3200" b="1" dirty="0">
                <a:solidFill>
                  <a:srgbClr val="9900FF"/>
                </a:solidFill>
                <a:effectLst>
                  <a:outerShdw blurRad="38100" dist="38100" dir="2700000">
                    <a:srgbClr val="000000"/>
                  </a:outerShdw>
                </a:effectLst>
                <a:latin typeface="Times New Roman" panose="02020603050405020304" pitchFamily="18" charset="0"/>
              </a:rPr>
              <a:t>     ●</a:t>
            </a:r>
            <a:r>
              <a:rPr lang="en-US" altLang="zh-CN" sz="3200" b="1" dirty="0">
                <a:solidFill>
                  <a:srgbClr val="000000"/>
                </a:solidFill>
                <a:effectLst>
                  <a:outerShdw blurRad="38100" dist="38100" dir="2700000">
                    <a:srgbClr val="FFFFFF"/>
                  </a:outerShdw>
                </a:effectLst>
                <a:latin typeface="Times New Roman" panose="02020603050405020304" pitchFamily="18" charset="0"/>
              </a:rPr>
              <a:t> </a:t>
            </a:r>
            <a:r>
              <a:rPr lang="zh-CN" altLang="en-US" sz="3200" b="1" dirty="0">
                <a:solidFill>
                  <a:srgbClr val="FF0000"/>
                </a:solidFill>
                <a:effectLst>
                  <a:outerShdw blurRad="38100" dist="38100" dir="2700000">
                    <a:srgbClr val="000000"/>
                  </a:outerShdw>
                </a:effectLst>
                <a:latin typeface="Times New Roman" panose="02020603050405020304" pitchFamily="18" charset="0"/>
              </a:rPr>
              <a:t>数字信号处理</a:t>
            </a:r>
            <a:endParaRPr lang="zh-CN" altLang="en-US" sz="3200" b="1" dirty="0">
              <a:solidFill>
                <a:srgbClr val="FF0000"/>
              </a:solidFill>
              <a:effectLst>
                <a:outerShdw blurRad="38100" dist="38100" dir="2700000">
                  <a:srgbClr val="000000"/>
                </a:outerShdw>
              </a:effectLst>
              <a:latin typeface="Times New Roman" panose="02020603050405020304" pitchFamily="18" charset="0"/>
            </a:endParaRPr>
          </a:p>
        </p:txBody>
      </p:sp>
      <p:sp>
        <p:nvSpPr>
          <p:cNvPr id="6191" name="矩形 6190"/>
          <p:cNvSpPr/>
          <p:nvPr/>
        </p:nvSpPr>
        <p:spPr>
          <a:xfrm>
            <a:off x="1600200" y="3352800"/>
            <a:ext cx="5486400" cy="762000"/>
          </a:xfrm>
          <a:prstGeom prst="rect">
            <a:avLst/>
          </a:prstGeom>
          <a:noFill/>
          <a:ln w="9525">
            <a:noFill/>
          </a:ln>
          <a:effectLst>
            <a:outerShdw dist="35921" dir="2699999" algn="ctr" rotWithShape="0">
              <a:srgbClr val="FFFFFF"/>
            </a:outerShdw>
          </a:effectLst>
        </p:spPr>
        <p:txBody>
          <a:bodyPr/>
          <a:p>
            <a:pPr algn="just" eaLnBrk="0" hangingPunct="0"/>
            <a:r>
              <a:rPr lang="en-US" altLang="zh-CN" sz="3200" b="1" dirty="0">
                <a:solidFill>
                  <a:srgbClr val="9900FF"/>
                </a:solidFill>
                <a:effectLst>
                  <a:outerShdw blurRad="38100" dist="38100" dir="2700000">
                    <a:srgbClr val="000000"/>
                  </a:outerShdw>
                </a:effectLst>
                <a:latin typeface="Times New Roman" panose="02020603050405020304" pitchFamily="18" charset="0"/>
              </a:rPr>
              <a:t>          ●</a:t>
            </a:r>
            <a:r>
              <a:rPr lang="en-US" altLang="zh-CN" sz="3200" b="1" dirty="0">
                <a:solidFill>
                  <a:srgbClr val="000000"/>
                </a:solidFill>
                <a:effectLst>
                  <a:outerShdw blurRad="38100" dist="38100" dir="2700000">
                    <a:srgbClr val="FFFFFF"/>
                  </a:outerShdw>
                </a:effectLst>
                <a:latin typeface="Times New Roman" panose="02020603050405020304" pitchFamily="18" charset="0"/>
              </a:rPr>
              <a:t> </a:t>
            </a:r>
            <a:r>
              <a:rPr lang="en-US" altLang="zh-CN" sz="3200" b="1" dirty="0">
                <a:solidFill>
                  <a:srgbClr val="FF0000"/>
                </a:solidFill>
                <a:effectLst>
                  <a:outerShdw blurRad="38100" dist="38100" dir="2700000">
                    <a:srgbClr val="000000"/>
                  </a:outerShdw>
                </a:effectLst>
                <a:latin typeface="Times New Roman" panose="02020603050405020304" pitchFamily="18" charset="0"/>
              </a:rPr>
              <a:t>DSP</a:t>
            </a:r>
            <a:r>
              <a:rPr lang="zh-CN" altLang="en-US" sz="3200" b="1" dirty="0">
                <a:solidFill>
                  <a:srgbClr val="FF0000"/>
                </a:solidFill>
                <a:effectLst>
                  <a:outerShdw blurRad="38100" dist="38100" dir="2700000">
                    <a:srgbClr val="000000"/>
                  </a:outerShdw>
                </a:effectLst>
                <a:latin typeface="Times New Roman" panose="02020603050405020304" pitchFamily="18" charset="0"/>
              </a:rPr>
              <a:t>芯片的特点 </a:t>
            </a:r>
            <a:endParaRPr lang="zh-CN" altLang="en-US" sz="3200" b="1" dirty="0">
              <a:solidFill>
                <a:srgbClr val="FF0000"/>
              </a:solidFill>
              <a:effectLst>
                <a:outerShdw blurRad="38100" dist="38100" dir="2700000">
                  <a:srgbClr val="000000"/>
                </a:outerShdw>
              </a:effectLst>
              <a:latin typeface="Times New Roman" panose="02020603050405020304" pitchFamily="18" charset="0"/>
            </a:endParaRPr>
          </a:p>
        </p:txBody>
      </p:sp>
      <p:sp>
        <p:nvSpPr>
          <p:cNvPr id="6192" name="矩形 6191"/>
          <p:cNvSpPr/>
          <p:nvPr/>
        </p:nvSpPr>
        <p:spPr>
          <a:xfrm>
            <a:off x="1600200" y="4267200"/>
            <a:ext cx="5486400" cy="762000"/>
          </a:xfrm>
          <a:prstGeom prst="rect">
            <a:avLst/>
          </a:prstGeom>
          <a:noFill/>
          <a:ln w="9525">
            <a:noFill/>
          </a:ln>
          <a:effectLst>
            <a:outerShdw dist="35921" dir="2699999" algn="ctr" rotWithShape="0">
              <a:srgbClr val="FFFFFF"/>
            </a:outerShdw>
          </a:effectLst>
        </p:spPr>
        <p:txBody>
          <a:bodyPr/>
          <a:p>
            <a:pPr algn="just" eaLnBrk="0" hangingPunct="0"/>
            <a:r>
              <a:rPr lang="en-US" altLang="zh-CN" sz="3200" b="1" dirty="0">
                <a:solidFill>
                  <a:srgbClr val="9900FF"/>
                </a:solidFill>
                <a:effectLst>
                  <a:outerShdw blurRad="38100" dist="38100" dir="2700000">
                    <a:srgbClr val="000000"/>
                  </a:outerShdw>
                </a:effectLst>
                <a:latin typeface="Times New Roman" panose="02020603050405020304" pitchFamily="18" charset="0"/>
              </a:rPr>
              <a:t>               ●</a:t>
            </a:r>
            <a:r>
              <a:rPr lang="en-US" altLang="zh-CN" sz="3200" b="1" dirty="0">
                <a:solidFill>
                  <a:srgbClr val="000000"/>
                </a:solidFill>
                <a:effectLst>
                  <a:outerShdw blurRad="38100" dist="38100" dir="2700000">
                    <a:srgbClr val="FFFFFF"/>
                  </a:outerShdw>
                </a:effectLst>
                <a:latin typeface="Times New Roman" panose="02020603050405020304" pitchFamily="18" charset="0"/>
              </a:rPr>
              <a:t> </a:t>
            </a:r>
            <a:r>
              <a:rPr lang="en-US" altLang="zh-CN" sz="3200" b="1" dirty="0">
                <a:solidFill>
                  <a:srgbClr val="FF0000"/>
                </a:solidFill>
                <a:effectLst>
                  <a:outerShdw blurRad="38100" dist="38100" dir="2700000">
                    <a:srgbClr val="000000"/>
                  </a:outerShdw>
                </a:effectLst>
                <a:latin typeface="Times New Roman" panose="02020603050405020304" pitchFamily="18" charset="0"/>
              </a:rPr>
              <a:t>DSP</a:t>
            </a:r>
            <a:r>
              <a:rPr lang="zh-CN" altLang="en-US" sz="3200" b="1" dirty="0">
                <a:solidFill>
                  <a:srgbClr val="FF0000"/>
                </a:solidFill>
                <a:effectLst>
                  <a:outerShdw blurRad="38100" dist="38100" dir="2700000">
                    <a:srgbClr val="000000"/>
                  </a:outerShdw>
                </a:effectLst>
                <a:latin typeface="Times New Roman" panose="02020603050405020304" pitchFamily="18" charset="0"/>
              </a:rPr>
              <a:t>系统 </a:t>
            </a:r>
            <a:endParaRPr lang="zh-CN" altLang="en-US" sz="3200" b="1" dirty="0">
              <a:solidFill>
                <a:srgbClr val="FF0000"/>
              </a:solidFill>
              <a:effectLst>
                <a:outerShdw blurRad="38100" dist="38100" dir="2700000">
                  <a:srgbClr val="000000"/>
                </a:outerShdw>
              </a:effectLst>
              <a:latin typeface="Times New Roman" panose="02020603050405020304" pitchFamily="18" charset="0"/>
            </a:endParaRPr>
          </a:p>
        </p:txBody>
      </p:sp>
      <p:sp>
        <p:nvSpPr>
          <p:cNvPr id="6193" name="矩形 6192"/>
          <p:cNvSpPr/>
          <p:nvPr/>
        </p:nvSpPr>
        <p:spPr>
          <a:xfrm>
            <a:off x="1600200" y="5181600"/>
            <a:ext cx="6629400" cy="762000"/>
          </a:xfrm>
          <a:prstGeom prst="rect">
            <a:avLst/>
          </a:prstGeom>
          <a:noFill/>
          <a:ln w="9525">
            <a:noFill/>
          </a:ln>
          <a:effectLst>
            <a:outerShdw dist="35921" dir="2699999" algn="ctr" rotWithShape="0">
              <a:srgbClr val="FFFFFF"/>
            </a:outerShdw>
          </a:effectLst>
        </p:spPr>
        <p:txBody>
          <a:bodyPr/>
          <a:p>
            <a:pPr algn="just" eaLnBrk="0" hangingPunct="0"/>
            <a:r>
              <a:rPr lang="en-US" altLang="zh-CN" sz="3200" b="1" dirty="0">
                <a:solidFill>
                  <a:srgbClr val="9900FF"/>
                </a:solidFill>
                <a:effectLst>
                  <a:outerShdw blurRad="38100" dist="38100" dir="2700000">
                    <a:srgbClr val="000000"/>
                  </a:outerShdw>
                </a:effectLst>
                <a:latin typeface="Times New Roman" panose="02020603050405020304" pitchFamily="18" charset="0"/>
              </a:rPr>
              <a:t>                    ●</a:t>
            </a:r>
            <a:r>
              <a:rPr lang="en-US" altLang="zh-CN" sz="3200" b="1" dirty="0">
                <a:solidFill>
                  <a:srgbClr val="000000"/>
                </a:solidFill>
                <a:effectLst>
                  <a:outerShdw blurRad="38100" dist="38100" dir="2700000">
                    <a:srgbClr val="FFFFFF"/>
                  </a:outerShdw>
                </a:effectLst>
                <a:latin typeface="Times New Roman" panose="02020603050405020304" pitchFamily="18" charset="0"/>
              </a:rPr>
              <a:t> </a:t>
            </a:r>
            <a:r>
              <a:rPr lang="en-US" altLang="zh-CN" sz="3200" b="1" dirty="0">
                <a:solidFill>
                  <a:srgbClr val="FF0000"/>
                </a:solidFill>
                <a:effectLst>
                  <a:outerShdw blurRad="38100" dist="38100" dir="2700000">
                    <a:srgbClr val="000000"/>
                  </a:outerShdw>
                </a:effectLst>
                <a:latin typeface="Times New Roman" panose="02020603050405020304" pitchFamily="18" charset="0"/>
              </a:rPr>
              <a:t>DSP</a:t>
            </a:r>
            <a:r>
              <a:rPr lang="zh-CN" altLang="en-US" sz="3200" b="1" dirty="0">
                <a:solidFill>
                  <a:srgbClr val="FF0000"/>
                </a:solidFill>
                <a:effectLst>
                  <a:outerShdw blurRad="38100" dist="38100" dir="2700000">
                    <a:srgbClr val="000000"/>
                  </a:outerShdw>
                </a:effectLst>
                <a:latin typeface="Times New Roman" panose="02020603050405020304" pitchFamily="18" charset="0"/>
              </a:rPr>
              <a:t>系统的设计过程 </a:t>
            </a:r>
            <a:endParaRPr lang="zh-CN" altLang="en-US" sz="3200" b="1" dirty="0">
              <a:solidFill>
                <a:srgbClr val="FF0000"/>
              </a:solidFill>
              <a:effectLst>
                <a:outerShdw blurRad="38100" dist="38100" dir="2700000">
                  <a:srgbClr val="000000"/>
                </a:outerShdw>
              </a:effectLst>
              <a:latin typeface="Times New Roman" panose="02020603050405020304" pitchFamily="18" charset="0"/>
            </a:endParaRPr>
          </a:p>
        </p:txBody>
      </p:sp>
      <p:pic>
        <p:nvPicPr>
          <p:cNvPr id="6194" name="图片 6193" descr="CorpPresSideFinal"/>
          <p:cNvPicPr>
            <a:picLocks noChangeAspect="1"/>
          </p:cNvPicPr>
          <p:nvPr/>
        </p:nvPicPr>
        <p:blipFill>
          <a:blip r:embed="rId4"/>
          <a:stretch>
            <a:fillRect/>
          </a:stretch>
        </p:blipFill>
        <p:spPr>
          <a:xfrm>
            <a:off x="0" y="0"/>
            <a:ext cx="1577975" cy="68580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189"/>
                                        </p:tgtEl>
                                        <p:attrNameLst>
                                          <p:attrName>style.visibility</p:attrName>
                                        </p:attrNameLst>
                                      </p:cBhvr>
                                      <p:to>
                                        <p:strVal val="visible"/>
                                      </p:to>
                                    </p:set>
                                    <p:animEffect transition="in" filter="slide(fromLeft)">
                                      <p:cBhvr>
                                        <p:cTn id="7" dur="500"/>
                                        <p:tgtEl>
                                          <p:spTgt spid="61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190"/>
                                        </p:tgtEl>
                                        <p:attrNameLst>
                                          <p:attrName>style.visibility</p:attrName>
                                        </p:attrNameLst>
                                      </p:cBhvr>
                                      <p:to>
                                        <p:strVal val="visible"/>
                                      </p:to>
                                    </p:set>
                                    <p:animEffect transition="in" filter="wipe(left)">
                                      <p:cBhvr>
                                        <p:cTn id="12" dur="75"/>
                                        <p:tgtEl>
                                          <p:spTgt spid="61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191"/>
                                        </p:tgtEl>
                                        <p:attrNameLst>
                                          <p:attrName>style.visibility</p:attrName>
                                        </p:attrNameLst>
                                      </p:cBhvr>
                                      <p:to>
                                        <p:strVal val="visible"/>
                                      </p:to>
                                    </p:set>
                                    <p:animEffect transition="in" filter="wipe(left)">
                                      <p:cBhvr>
                                        <p:cTn id="17" dur="75"/>
                                        <p:tgtEl>
                                          <p:spTgt spid="61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6192"/>
                                        </p:tgtEl>
                                        <p:attrNameLst>
                                          <p:attrName>style.visibility</p:attrName>
                                        </p:attrNameLst>
                                      </p:cBhvr>
                                      <p:to>
                                        <p:strVal val="visible"/>
                                      </p:to>
                                    </p:set>
                                    <p:animEffect transition="in" filter="wipe(left)">
                                      <p:cBhvr>
                                        <p:cTn id="22" dur="75"/>
                                        <p:tgtEl>
                                          <p:spTgt spid="61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6193"/>
                                        </p:tgtEl>
                                        <p:attrNameLst>
                                          <p:attrName>style.visibility</p:attrName>
                                        </p:attrNameLst>
                                      </p:cBhvr>
                                      <p:to>
                                        <p:strVal val="visible"/>
                                      </p:to>
                                    </p:set>
                                    <p:animEffect transition="in" filter="wipe(left)">
                                      <p:cBhvr>
                                        <p:cTn id="27" dur="75"/>
                                        <p:tgtEl>
                                          <p:spTgt spid="6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9" grpId="0"/>
      <p:bldP spid="6190" grpId="0"/>
      <p:bldP spid="6191" grpId="0"/>
      <p:bldP spid="6192" grpId="0"/>
      <p:bldP spid="61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3010" name="文本框 4300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43011" name="文本框 43010"/>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1.2.2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芯片的特点</a:t>
            </a:r>
            <a:r>
              <a:rPr lang="zh-CN" altLang="en-US" sz="3200"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43012" name="矩形 43011"/>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43013" name="文本框 43012"/>
          <p:cNvSpPr txBox="1"/>
          <p:nvPr/>
        </p:nvSpPr>
        <p:spPr>
          <a:xfrm>
            <a:off x="0" y="1447800"/>
            <a:ext cx="8686800" cy="603250"/>
          </a:xfrm>
          <a:prstGeom prst="rect">
            <a:avLst/>
          </a:prstGeom>
          <a:noFill/>
          <a:ln w="9525">
            <a:noFill/>
          </a:ln>
        </p:spPr>
        <p:txBody>
          <a:bodyPr lIns="468000">
            <a:spAutoFit/>
          </a:bodyPr>
          <a:p>
            <a:pPr eaLnBrk="0" hangingPunct="0">
              <a:lnSpc>
                <a:spcPct val="140000"/>
              </a:lnSpc>
            </a:pPr>
            <a:r>
              <a:rPr lang="en-US" altLang="zh-CN" sz="2400" b="1">
                <a:solidFill>
                  <a:srgbClr val="FFCC00"/>
                </a:solidFill>
                <a:effectLst>
                  <a:outerShdw blurRad="38100" dist="38100" dir="2700000">
                    <a:srgbClr val="000000"/>
                  </a:outerShdw>
                </a:effectLst>
                <a:latin typeface="Times New Roman" panose="02020603050405020304" pitchFamily="18" charset="0"/>
                <a:ea typeface="楷体_GB2312" pitchFamily="49" charset="-122"/>
              </a:rPr>
              <a:t>4.</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 </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配有专用的硬件乘法</a:t>
            </a:r>
            <a:r>
              <a:rPr lang="en-US" altLang="zh-CN" sz="2400" b="1">
                <a:solidFill>
                  <a:srgbClr val="FFCC00"/>
                </a:solidFill>
                <a:effectLst>
                  <a:outerShdw blurRad="38100" dist="38100" dir="2700000">
                    <a:srgbClr val="000000"/>
                  </a:outerShdw>
                </a:effectLst>
                <a:latin typeface="宋体" panose="02010600030101010101" pitchFamily="2" charset="-122"/>
              </a:rPr>
              <a:t>-</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累加器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43014" name="文本框 43013"/>
          <p:cNvSpPr txBox="1"/>
          <p:nvPr/>
        </p:nvSpPr>
        <p:spPr>
          <a:xfrm>
            <a:off x="0" y="1981200"/>
            <a:ext cx="8610600" cy="1990725"/>
          </a:xfrm>
          <a:prstGeom prst="rect">
            <a:avLst/>
          </a:prstGeom>
          <a:noFill/>
          <a:ln w="9525">
            <a:noFill/>
          </a:ln>
        </p:spPr>
        <p:txBody>
          <a:bodyPr lIns="468000" rIns="198000">
            <a:spAutoFit/>
          </a:bodyPr>
          <a:p>
            <a:pPr eaLnBrk="0" hangingPunct="0">
              <a:lnSpc>
                <a:spcPct val="130000"/>
              </a:lnSpc>
            </a:pPr>
            <a:r>
              <a:rPr lang="en-US" altLang="zh-CN" sz="2400" b="1" dirty="0">
                <a:solidFill>
                  <a:srgbClr val="996633"/>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为了适应数字信号处理的需要，当前的</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芯片都配有专用的硬件乘法</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累加器，可在一个周期内完成一次乘法和一次累加操作，从而可实现数据的乘法</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累加操作。如矩阵运算、</a:t>
            </a:r>
            <a:r>
              <a:rPr lang="en-US" altLang="zh-CN" sz="2400" b="1" dirty="0">
                <a:solidFill>
                  <a:srgbClr val="33CC33"/>
                </a:solidFill>
                <a:effectLst>
                  <a:outerShdw blurRad="38100" dist="38100" dir="2700000">
                    <a:srgbClr val="000000"/>
                  </a:outerShdw>
                </a:effectLst>
                <a:latin typeface="Times New Roman" panose="02020603050405020304" pitchFamily="18" charset="0"/>
              </a:rPr>
              <a:t>FIR</a:t>
            </a:r>
            <a:r>
              <a:rPr lang="zh-CN" altLang="en-US" sz="2400" b="1" dirty="0">
                <a:solidFill>
                  <a:srgbClr val="33CC33"/>
                </a:solidFill>
                <a:effectLst>
                  <a:outerShdw blurRad="38100" dist="38100" dir="2700000">
                    <a:srgbClr val="000000"/>
                  </a:outerShdw>
                </a:effectLst>
                <a:latin typeface="Times New Roman" panose="02020603050405020304" pitchFamily="18" charset="0"/>
              </a:rPr>
              <a:t>和</a:t>
            </a:r>
            <a:r>
              <a:rPr lang="en-US" altLang="zh-CN" sz="2400" b="1" dirty="0">
                <a:solidFill>
                  <a:srgbClr val="33CC33"/>
                </a:solidFill>
                <a:effectLst>
                  <a:outerShdw blurRad="38100" dist="38100" dir="2700000">
                    <a:srgbClr val="000000"/>
                  </a:outerShdw>
                </a:effectLst>
                <a:latin typeface="Times New Roman" panose="02020603050405020304" pitchFamily="18" charset="0"/>
              </a:rPr>
              <a:t>IIR</a:t>
            </a:r>
            <a:r>
              <a:rPr lang="zh-CN" altLang="en-US" sz="2400" b="1" dirty="0">
                <a:solidFill>
                  <a:srgbClr val="33CC33"/>
                </a:solidFill>
                <a:effectLst>
                  <a:outerShdw blurRad="38100" dist="38100" dir="2700000">
                    <a:srgbClr val="000000"/>
                  </a:outerShdw>
                </a:effectLst>
                <a:latin typeface="Times New Roman" panose="02020603050405020304" pitchFamily="18" charset="0"/>
              </a:rPr>
              <a:t>滤波、</a:t>
            </a:r>
            <a:r>
              <a:rPr lang="en-US" altLang="zh-CN" sz="2400" b="1" dirty="0">
                <a:solidFill>
                  <a:srgbClr val="33CC33"/>
                </a:solidFill>
                <a:effectLst>
                  <a:outerShdw blurRad="38100" dist="38100" dir="2700000">
                    <a:srgbClr val="000000"/>
                  </a:outerShdw>
                </a:effectLst>
                <a:latin typeface="Times New Roman" panose="02020603050405020304" pitchFamily="18" charset="0"/>
              </a:rPr>
              <a:t>FFT</a:t>
            </a:r>
            <a:r>
              <a:rPr lang="zh-CN" altLang="en-US" sz="2400" b="1" dirty="0">
                <a:solidFill>
                  <a:srgbClr val="33CC33"/>
                </a:solidFill>
                <a:effectLst>
                  <a:outerShdw blurRad="38100" dist="38100" dir="2700000">
                    <a:srgbClr val="000000"/>
                  </a:outerShdw>
                </a:effectLst>
                <a:latin typeface="Times New Roman" panose="02020603050405020304" pitchFamily="18" charset="0"/>
              </a:rPr>
              <a:t>变换等专用信号的处理。</a:t>
            </a:r>
            <a:r>
              <a:rPr lang="zh-CN" altLang="en-US" sz="2400" b="1" dirty="0">
                <a:solidFill>
                  <a:srgbClr val="996633"/>
                </a:solidFill>
                <a:effectLst>
                  <a:outerShdw blurRad="38100" dist="38100" dir="2700000">
                    <a:srgbClr val="000000"/>
                  </a:outerShdw>
                </a:effectLst>
                <a:latin typeface="Times New Roman" panose="02020603050405020304" pitchFamily="18" charset="0"/>
              </a:rPr>
              <a:t> </a:t>
            </a:r>
            <a:endParaRPr lang="zh-CN" altLang="en-US" sz="2400" b="1" dirty="0">
              <a:solidFill>
                <a:srgbClr val="996633"/>
              </a:solidFill>
              <a:effectLst>
                <a:outerShdw blurRad="38100" dist="38100" dir="2700000">
                  <a:srgbClr val="000000"/>
                </a:outerShdw>
              </a:effectLst>
              <a:latin typeface="Times New Roman" panose="02020603050405020304" pitchFamily="18" charset="0"/>
            </a:endParaRPr>
          </a:p>
        </p:txBody>
      </p:sp>
      <p:sp>
        <p:nvSpPr>
          <p:cNvPr id="43015" name="文本框 43014"/>
          <p:cNvSpPr txBox="1"/>
          <p:nvPr/>
        </p:nvSpPr>
        <p:spPr>
          <a:xfrm>
            <a:off x="0" y="389255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5. </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具有特殊的</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指令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43016" name="文本框 43015"/>
          <p:cNvSpPr txBox="1"/>
          <p:nvPr/>
        </p:nvSpPr>
        <p:spPr>
          <a:xfrm>
            <a:off x="0" y="4473575"/>
            <a:ext cx="8686800" cy="1990725"/>
          </a:xfrm>
          <a:prstGeom prst="rect">
            <a:avLst/>
          </a:prstGeom>
          <a:noFill/>
          <a:ln w="9525">
            <a:noFill/>
          </a:ln>
        </p:spPr>
        <p:txBody>
          <a:bodyPr lIns="468000" rIns="198000">
            <a:spAutoFit/>
          </a:bodyPr>
          <a:p>
            <a:pPr eaLnBrk="0" hangingPunct="0">
              <a:lnSpc>
                <a:spcPct val="130000"/>
              </a:lnSpc>
            </a:pPr>
            <a:r>
              <a:rPr lang="en-US" altLang="zh-CN" sz="2400" b="1" dirty="0">
                <a:solidFill>
                  <a:srgbClr val="996633"/>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为了满足数字信号处理的需要，在</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的指令系统中，设计了一些完成特殊功能的指令。</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a:p>
            <a:pPr eaLnBrk="0" hangingPunct="0">
              <a:lnSpc>
                <a:spcPct val="130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rPr>
              <a:t>        如：</a:t>
            </a:r>
            <a:r>
              <a:rPr lang="en-US" altLang="zh-CN" sz="2400" b="1" dirty="0">
                <a:solidFill>
                  <a:srgbClr val="FF00FF"/>
                </a:solidFill>
                <a:effectLst>
                  <a:outerShdw blurRad="38100" dist="38100" dir="2700000">
                    <a:srgbClr val="000000"/>
                  </a:outerShdw>
                </a:effectLst>
                <a:latin typeface="Times New Roman" panose="02020603050405020304" pitchFamily="18" charset="0"/>
              </a:rPr>
              <a:t>TMS320C54x</a:t>
            </a:r>
            <a:r>
              <a:rPr lang="zh-CN" altLang="en-US" sz="2400" b="1" dirty="0">
                <a:solidFill>
                  <a:srgbClr val="FF00FF"/>
                </a:solidFill>
                <a:effectLst>
                  <a:outerShdw blurRad="38100" dist="38100" dir="2700000">
                    <a:srgbClr val="000000"/>
                  </a:outerShdw>
                </a:effectLst>
                <a:latin typeface="Times New Roman" panose="02020603050405020304" pitchFamily="18" charset="0"/>
              </a:rPr>
              <a:t>中的</a:t>
            </a:r>
            <a:r>
              <a:rPr lang="en-US" altLang="zh-CN" sz="2400" b="1" dirty="0">
                <a:solidFill>
                  <a:srgbClr val="FF00FF"/>
                </a:solidFill>
                <a:effectLst>
                  <a:outerShdw blurRad="38100" dist="38100" dir="2700000">
                    <a:srgbClr val="000000"/>
                  </a:outerShdw>
                </a:effectLst>
                <a:latin typeface="Times New Roman" panose="02020603050405020304" pitchFamily="18" charset="0"/>
              </a:rPr>
              <a:t>FIRS</a:t>
            </a:r>
            <a:r>
              <a:rPr lang="zh-CN" altLang="en-US" sz="2400" b="1" dirty="0">
                <a:solidFill>
                  <a:srgbClr val="FF00FF"/>
                </a:solidFill>
                <a:effectLst>
                  <a:outerShdw blurRad="38100" dist="38100" dir="2700000">
                    <a:srgbClr val="000000"/>
                  </a:outerShdw>
                </a:effectLst>
                <a:latin typeface="Times New Roman" panose="02020603050405020304" pitchFamily="18" charset="0"/>
              </a:rPr>
              <a:t>和</a:t>
            </a:r>
            <a:r>
              <a:rPr lang="en-US" altLang="zh-CN" sz="2400" b="1" dirty="0">
                <a:solidFill>
                  <a:srgbClr val="FF00FF"/>
                </a:solidFill>
                <a:effectLst>
                  <a:outerShdw blurRad="38100" dist="38100" dir="2700000">
                    <a:srgbClr val="000000"/>
                  </a:outerShdw>
                </a:effectLst>
                <a:latin typeface="Times New Roman" panose="02020603050405020304" pitchFamily="18" charset="0"/>
              </a:rPr>
              <a:t>LMS</a:t>
            </a:r>
            <a:r>
              <a:rPr lang="zh-CN" altLang="en-US" sz="2400" b="1" dirty="0">
                <a:solidFill>
                  <a:srgbClr val="FF00FF"/>
                </a:solidFill>
                <a:effectLst>
                  <a:outerShdw blurRad="38100" dist="38100" dir="2700000">
                    <a:srgbClr val="000000"/>
                  </a:outerShdw>
                </a:effectLst>
                <a:latin typeface="Times New Roman" panose="02020603050405020304" pitchFamily="18" charset="0"/>
              </a:rPr>
              <a:t>指令，专门用于完成系数对称的</a:t>
            </a:r>
            <a:r>
              <a:rPr lang="en-US" altLang="zh-CN" sz="2400" b="1" dirty="0">
                <a:solidFill>
                  <a:srgbClr val="FF00FF"/>
                </a:solidFill>
                <a:effectLst>
                  <a:outerShdw blurRad="38100" dist="38100" dir="2700000">
                    <a:srgbClr val="000000"/>
                  </a:outerShdw>
                </a:effectLst>
                <a:latin typeface="Times New Roman" panose="02020603050405020304" pitchFamily="18" charset="0"/>
              </a:rPr>
              <a:t>FIR</a:t>
            </a:r>
            <a:r>
              <a:rPr lang="zh-CN" altLang="en-US" sz="2400" b="1" dirty="0">
                <a:solidFill>
                  <a:srgbClr val="FF00FF"/>
                </a:solidFill>
                <a:effectLst>
                  <a:outerShdw blurRad="38100" dist="38100" dir="2700000">
                    <a:srgbClr val="000000"/>
                  </a:outerShdw>
                </a:effectLst>
                <a:latin typeface="Times New Roman" panose="02020603050405020304" pitchFamily="18" charset="0"/>
              </a:rPr>
              <a:t>滤波器和</a:t>
            </a:r>
            <a:r>
              <a:rPr lang="en-US" altLang="zh-CN" sz="2400" b="1" dirty="0">
                <a:solidFill>
                  <a:srgbClr val="FF00FF"/>
                </a:solidFill>
                <a:effectLst>
                  <a:outerShdw blurRad="38100" dist="38100" dir="2700000">
                    <a:srgbClr val="000000"/>
                  </a:outerShdw>
                </a:effectLst>
                <a:latin typeface="Times New Roman" panose="02020603050405020304" pitchFamily="18" charset="0"/>
              </a:rPr>
              <a:t>LMS</a:t>
            </a:r>
            <a:r>
              <a:rPr lang="zh-CN" altLang="en-US" sz="2400" b="1" dirty="0">
                <a:solidFill>
                  <a:srgbClr val="FF00FF"/>
                </a:solidFill>
                <a:effectLst>
                  <a:outerShdw blurRad="38100" dist="38100" dir="2700000">
                    <a:srgbClr val="000000"/>
                  </a:outerShdw>
                </a:effectLst>
                <a:latin typeface="Times New Roman" panose="02020603050405020304" pitchFamily="18" charset="0"/>
              </a:rPr>
              <a:t>算法。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1+#ppt_w/2"/>
                                          </p:val>
                                        </p:tav>
                                        <p:tav tm="100000">
                                          <p:val>
                                            <p:strVal val="#ppt_x"/>
                                          </p:val>
                                        </p:tav>
                                      </p:tavLst>
                                    </p:anim>
                                    <p:anim calcmode="lin" valueType="num">
                                      <p:cBhvr additive="base">
                                        <p:cTn id="8" dur="500" fill="hold"/>
                                        <p:tgtEl>
                                          <p:spTgt spid="430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43011"/>
                                        </p:tgtEl>
                                        <p:attrNameLst>
                                          <p:attrName>style.visibility</p:attrName>
                                        </p:attrNameLst>
                                      </p:cBhvr>
                                      <p:to>
                                        <p:strVal val="visible"/>
                                      </p:to>
                                    </p:set>
                                    <p:animEffect transition="in" filter="wipe(left)">
                                      <p:cBhvr>
                                        <p:cTn id="13" dur="75"/>
                                        <p:tgtEl>
                                          <p:spTgt spid="43011"/>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3013">
                                            <p:txEl>
                                              <p:charRg st="0" end="18"/>
                                            </p:txEl>
                                          </p:spTgt>
                                        </p:tgtEl>
                                        <p:attrNameLst>
                                          <p:attrName>style.visibility</p:attrName>
                                        </p:attrNameLst>
                                      </p:cBhvr>
                                      <p:to>
                                        <p:strVal val="visible"/>
                                      </p:to>
                                    </p:set>
                                    <p:animEffect transition="in" filter="checkerboard(across)">
                                      <p:cBhvr>
                                        <p:cTn id="18" dur="500"/>
                                        <p:tgtEl>
                                          <p:spTgt spid="43013">
                                            <p:txEl>
                                              <p:charRg st="0" end="1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3014"/>
                                        </p:tgtEl>
                                        <p:attrNameLst>
                                          <p:attrName>style.visibility</p:attrName>
                                        </p:attrNameLst>
                                      </p:cBhvr>
                                      <p:to>
                                        <p:strVal val="visible"/>
                                      </p:to>
                                    </p:set>
                                    <p:animEffect transition="in" filter="dissolve">
                                      <p:cBhvr>
                                        <p:cTn id="23" dur="500"/>
                                        <p:tgtEl>
                                          <p:spTgt spid="4301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3015">
                                            <p:txEl>
                                              <p:charRg st="0" end="15"/>
                                            </p:txEl>
                                          </p:spTgt>
                                        </p:tgtEl>
                                        <p:attrNameLst>
                                          <p:attrName>style.visibility</p:attrName>
                                        </p:attrNameLst>
                                      </p:cBhvr>
                                      <p:to>
                                        <p:strVal val="visible"/>
                                      </p:to>
                                    </p:set>
                                    <p:animEffect transition="in" filter="checkerboard(across)">
                                      <p:cBhvr>
                                        <p:cTn id="28" dur="500"/>
                                        <p:tgtEl>
                                          <p:spTgt spid="43015">
                                            <p:txEl>
                                              <p:charRg st="0" end="1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3016"/>
                                        </p:tgtEl>
                                        <p:attrNameLst>
                                          <p:attrName>style.visibility</p:attrName>
                                        </p:attrNameLst>
                                      </p:cBhvr>
                                      <p:to>
                                        <p:strVal val="visible"/>
                                      </p:to>
                                    </p:set>
                                    <p:animEffect transition="in" filter="dissolve">
                                      <p:cBhvr>
                                        <p:cTn id="33"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3" grpId="0" build="p"/>
      <p:bldP spid="43014" grpId="0"/>
      <p:bldP spid="43015" grpId="0" build="p"/>
      <p:bldP spid="430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5058" name="文本框 45057"/>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45059" name="文本框 45058"/>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1.2.2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芯片的特点</a:t>
            </a:r>
            <a:r>
              <a:rPr lang="zh-CN" altLang="en-US" sz="3200"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45060" name="矩形 45059"/>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45061" name="文本框 45060"/>
          <p:cNvSpPr txBox="1"/>
          <p:nvPr/>
        </p:nvSpPr>
        <p:spPr>
          <a:xfrm>
            <a:off x="0" y="14478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6</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．快速的指令周期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45062" name="文本框 45061"/>
          <p:cNvSpPr txBox="1"/>
          <p:nvPr/>
        </p:nvSpPr>
        <p:spPr>
          <a:xfrm>
            <a:off x="0" y="1981200"/>
            <a:ext cx="8686800" cy="1698625"/>
          </a:xfrm>
          <a:prstGeom prst="rect">
            <a:avLst/>
          </a:prstGeom>
          <a:noFill/>
          <a:ln w="9525">
            <a:noFill/>
          </a:ln>
        </p:spPr>
        <p:txBody>
          <a:bodyPr lIns="468000" rIns="198000">
            <a:spAutoFit/>
          </a:bodyPr>
          <a:p>
            <a:pPr eaLnBrk="0" hangingPunct="0">
              <a:lnSpc>
                <a:spcPct val="110000"/>
              </a:lnSpc>
            </a:pPr>
            <a:r>
              <a:rPr lang="en-US" altLang="zh-CN" sz="2400" b="1" dirty="0">
                <a:solidFill>
                  <a:srgbClr val="996633"/>
                </a:solidFill>
                <a:effectLst>
                  <a:outerShdw blurRad="38100" dist="38100" dir="2700000">
                    <a:srgbClr val="000000"/>
                  </a:outerShdw>
                </a:effectLst>
                <a:latin typeface="Times New Roman" panose="02020603050405020304" pitchFamily="18" charset="0"/>
              </a:rPr>
              <a:t>        </a:t>
            </a:r>
            <a:r>
              <a:rPr lang="zh-CN" altLang="en-US" sz="2400" b="1" dirty="0">
                <a:solidFill>
                  <a:srgbClr val="FF3300"/>
                </a:solidFill>
                <a:effectLst>
                  <a:outerShdw blurRad="38100" dist="38100" dir="2700000">
                    <a:srgbClr val="000000"/>
                  </a:outerShdw>
                </a:effectLst>
                <a:latin typeface="Times New Roman" panose="02020603050405020304" pitchFamily="18" charset="0"/>
              </a:rPr>
              <a:t>由于采用哈佛结构、流水线操作、专用的硬件乘法器、特殊的指令以及集成电路的优化设计，使指令周期可在</a:t>
            </a:r>
            <a:r>
              <a:rPr lang="en-US" altLang="zh-CN" sz="2400" b="1" dirty="0">
                <a:solidFill>
                  <a:srgbClr val="FF3300"/>
                </a:solidFill>
                <a:effectLst>
                  <a:outerShdw blurRad="38100" dist="38100" dir="2700000">
                    <a:srgbClr val="000000"/>
                  </a:outerShdw>
                </a:effectLst>
                <a:latin typeface="Times New Roman" panose="02020603050405020304" pitchFamily="18" charset="0"/>
              </a:rPr>
              <a:t>20ns</a:t>
            </a:r>
            <a:r>
              <a:rPr lang="zh-CN" altLang="en-US" sz="2400" b="1" dirty="0">
                <a:solidFill>
                  <a:srgbClr val="FF3300"/>
                </a:solidFill>
                <a:effectLst>
                  <a:outerShdw blurRad="38100" dist="38100" dir="2700000">
                    <a:srgbClr val="000000"/>
                  </a:outerShdw>
                </a:effectLst>
                <a:latin typeface="Times New Roman" panose="02020603050405020304" pitchFamily="18" charset="0"/>
              </a:rPr>
              <a:t>以下。如：</a:t>
            </a:r>
            <a:r>
              <a:rPr lang="en-US" altLang="zh-CN" sz="2400" b="1" dirty="0">
                <a:solidFill>
                  <a:srgbClr val="FF3300"/>
                </a:solidFill>
                <a:effectLst>
                  <a:outerShdw blurRad="38100" dist="38100" dir="2700000">
                    <a:srgbClr val="000000"/>
                  </a:outerShdw>
                </a:effectLst>
                <a:latin typeface="Times New Roman" panose="02020603050405020304" pitchFamily="18" charset="0"/>
              </a:rPr>
              <a:t>TMS320C54x</a:t>
            </a:r>
            <a:r>
              <a:rPr lang="zh-CN" altLang="en-US" sz="2400" b="1" dirty="0">
                <a:solidFill>
                  <a:srgbClr val="FF3300"/>
                </a:solidFill>
                <a:effectLst>
                  <a:outerShdw blurRad="38100" dist="38100" dir="2700000">
                    <a:srgbClr val="000000"/>
                  </a:outerShdw>
                </a:effectLst>
                <a:latin typeface="Times New Roman" panose="02020603050405020304" pitchFamily="18" charset="0"/>
              </a:rPr>
              <a:t>的运算速度为</a:t>
            </a:r>
            <a:r>
              <a:rPr lang="en-US" altLang="zh-CN" sz="2400" b="1" dirty="0">
                <a:solidFill>
                  <a:srgbClr val="FF3300"/>
                </a:solidFill>
                <a:effectLst>
                  <a:outerShdw blurRad="38100" dist="38100" dir="2700000">
                    <a:srgbClr val="000000"/>
                  </a:outerShdw>
                </a:effectLst>
                <a:latin typeface="Times New Roman" panose="02020603050405020304" pitchFamily="18" charset="0"/>
              </a:rPr>
              <a:t>100MIPS</a:t>
            </a:r>
            <a:r>
              <a:rPr lang="zh-CN" altLang="en-US" sz="2400" b="1" dirty="0">
                <a:solidFill>
                  <a:srgbClr val="FF3300"/>
                </a:solidFill>
                <a:effectLst>
                  <a:outerShdw blurRad="38100" dist="38100" dir="2700000">
                    <a:srgbClr val="000000"/>
                  </a:outerShdw>
                </a:effectLst>
                <a:latin typeface="Times New Roman" panose="02020603050405020304" pitchFamily="18" charset="0"/>
              </a:rPr>
              <a:t>，即</a:t>
            </a:r>
            <a:r>
              <a:rPr lang="en-US" altLang="zh-CN" sz="2400" b="1" dirty="0">
                <a:solidFill>
                  <a:srgbClr val="FF3300"/>
                </a:solidFill>
                <a:effectLst>
                  <a:outerShdw blurRad="38100" dist="38100" dir="2700000">
                    <a:srgbClr val="000000"/>
                  </a:outerShdw>
                </a:effectLst>
                <a:latin typeface="Times New Roman" panose="02020603050405020304" pitchFamily="18" charset="0"/>
              </a:rPr>
              <a:t>100</a:t>
            </a:r>
            <a:r>
              <a:rPr lang="zh-CN" altLang="en-US" sz="2400" b="1" dirty="0">
                <a:solidFill>
                  <a:srgbClr val="FF3300"/>
                </a:solidFill>
                <a:effectLst>
                  <a:outerShdw blurRad="38100" dist="38100" dir="2700000">
                    <a:srgbClr val="000000"/>
                  </a:outerShdw>
                </a:effectLst>
                <a:latin typeface="Times New Roman" panose="02020603050405020304" pitchFamily="18" charset="0"/>
              </a:rPr>
              <a:t>百万条</a:t>
            </a:r>
            <a:r>
              <a:rPr lang="en-US" altLang="zh-CN" sz="2400" b="1" dirty="0">
                <a:solidFill>
                  <a:srgbClr val="FF3300"/>
                </a:solidFill>
                <a:effectLst>
                  <a:outerShdw blurRad="38100" dist="38100" dir="2700000">
                    <a:srgbClr val="000000"/>
                  </a:outerShdw>
                </a:effectLst>
                <a:latin typeface="Times New Roman" panose="02020603050405020304" pitchFamily="18" charset="0"/>
              </a:rPr>
              <a:t>/</a:t>
            </a:r>
            <a:r>
              <a:rPr lang="zh-CN" altLang="en-US" sz="2400" b="1" dirty="0">
                <a:solidFill>
                  <a:srgbClr val="FF3300"/>
                </a:solidFill>
                <a:effectLst>
                  <a:outerShdw blurRad="38100" dist="38100" dir="2700000">
                    <a:srgbClr val="000000"/>
                  </a:outerShdw>
                </a:effectLst>
                <a:latin typeface="Times New Roman" panose="02020603050405020304" pitchFamily="18" charset="0"/>
              </a:rPr>
              <a:t>秒。</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p:txBody>
      </p:sp>
      <p:sp>
        <p:nvSpPr>
          <p:cNvPr id="45063" name="文本框 45062"/>
          <p:cNvSpPr txBox="1"/>
          <p:nvPr/>
        </p:nvSpPr>
        <p:spPr>
          <a:xfrm>
            <a:off x="0" y="35814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7</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．硬件配置强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45064" name="文本框 45063"/>
          <p:cNvSpPr txBox="1"/>
          <p:nvPr/>
        </p:nvSpPr>
        <p:spPr>
          <a:xfrm>
            <a:off x="0" y="4114800"/>
            <a:ext cx="8686800" cy="2100263"/>
          </a:xfrm>
          <a:prstGeom prst="rect">
            <a:avLst/>
          </a:prstGeom>
          <a:noFill/>
          <a:ln w="9525">
            <a:noFill/>
          </a:ln>
        </p:spPr>
        <p:txBody>
          <a:bodyPr lIns="468000" rIns="198000">
            <a:spAutoFit/>
          </a:bodyPr>
          <a:p>
            <a:pPr eaLnBrk="0" hangingPunct="0">
              <a:lnSpc>
                <a:spcPct val="110000"/>
              </a:lnSpc>
            </a:pPr>
            <a:r>
              <a:rPr lang="en-US" altLang="zh-CN" sz="2400" b="1" dirty="0">
                <a:solidFill>
                  <a:srgbClr val="996633"/>
                </a:solidFill>
                <a:effectLst>
                  <a:outerShdw blurRad="38100" dist="38100" dir="2700000">
                    <a:srgbClr val="000000"/>
                  </a:outerShdw>
                </a:effectLst>
                <a:latin typeface="Times New Roman" panose="02020603050405020304" pitchFamily="18" charset="0"/>
              </a:rPr>
              <a:t>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新一代的</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芯片具有较强的接口功能，除了具有串行口、定时器、主机接口（</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HPI</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DMA</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控制器、软件可编程等待状态发生器等片内外设外，还配有中断处理器、</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PLL</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、片内存储器、测试接口等单元电路，可以方便地构成一个嵌入式自封闭控制的处理系统。</a:t>
            </a:r>
            <a:r>
              <a:rPr lang="zh-CN" altLang="en-US" sz="2400" b="1" dirty="0">
                <a:solidFill>
                  <a:srgbClr val="996633"/>
                </a:solidFill>
                <a:effectLst>
                  <a:outerShdw blurRad="38100" dist="38100" dir="2700000">
                    <a:srgbClr val="000000"/>
                  </a:outerShdw>
                </a:effectLst>
                <a:latin typeface="Times New Roman" panose="02020603050405020304" pitchFamily="18" charset="0"/>
              </a:rPr>
              <a:t> </a:t>
            </a:r>
            <a:endParaRPr lang="zh-CN" altLang="en-US" sz="2400" b="1" dirty="0">
              <a:solidFill>
                <a:srgbClr val="9966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1+#ppt_w/2"/>
                                          </p:val>
                                        </p:tav>
                                        <p:tav tm="100000">
                                          <p:val>
                                            <p:strVal val="#ppt_x"/>
                                          </p:val>
                                        </p:tav>
                                      </p:tavLst>
                                    </p:anim>
                                    <p:anim calcmode="lin" valueType="num">
                                      <p:cBhvr additive="base">
                                        <p:cTn id="8"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45059"/>
                                        </p:tgtEl>
                                        <p:attrNameLst>
                                          <p:attrName>style.visibility</p:attrName>
                                        </p:attrNameLst>
                                      </p:cBhvr>
                                      <p:to>
                                        <p:strVal val="visible"/>
                                      </p:to>
                                    </p:set>
                                    <p:animEffect transition="in" filter="wipe(left)">
                                      <p:cBhvr>
                                        <p:cTn id="13" dur="75"/>
                                        <p:tgtEl>
                                          <p:spTgt spid="4505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5061">
                                            <p:txEl>
                                              <p:charRg st="0" end="11"/>
                                            </p:txEl>
                                          </p:spTgt>
                                        </p:tgtEl>
                                        <p:attrNameLst>
                                          <p:attrName>style.visibility</p:attrName>
                                        </p:attrNameLst>
                                      </p:cBhvr>
                                      <p:to>
                                        <p:strVal val="visible"/>
                                      </p:to>
                                    </p:set>
                                    <p:animEffect transition="in" filter="checkerboard(across)">
                                      <p:cBhvr>
                                        <p:cTn id="18" dur="500"/>
                                        <p:tgtEl>
                                          <p:spTgt spid="45061">
                                            <p:txEl>
                                              <p:charRg st="0"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5062"/>
                                        </p:tgtEl>
                                        <p:attrNameLst>
                                          <p:attrName>style.visibility</p:attrName>
                                        </p:attrNameLst>
                                      </p:cBhvr>
                                      <p:to>
                                        <p:strVal val="visible"/>
                                      </p:to>
                                    </p:set>
                                    <p:animEffect transition="in" filter="dissolve">
                                      <p:cBhvr>
                                        <p:cTn id="23" dur="500"/>
                                        <p:tgtEl>
                                          <p:spTgt spid="4506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5063">
                                            <p:txEl>
                                              <p:charRg st="0" end="9"/>
                                            </p:txEl>
                                          </p:spTgt>
                                        </p:tgtEl>
                                        <p:attrNameLst>
                                          <p:attrName>style.visibility</p:attrName>
                                        </p:attrNameLst>
                                      </p:cBhvr>
                                      <p:to>
                                        <p:strVal val="visible"/>
                                      </p:to>
                                    </p:set>
                                    <p:animEffect transition="in" filter="checkerboard(across)">
                                      <p:cBhvr>
                                        <p:cTn id="28" dur="500"/>
                                        <p:tgtEl>
                                          <p:spTgt spid="45063">
                                            <p:txEl>
                                              <p:charRg st="0"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5064"/>
                                        </p:tgtEl>
                                        <p:attrNameLst>
                                          <p:attrName>style.visibility</p:attrName>
                                        </p:attrNameLst>
                                      </p:cBhvr>
                                      <p:to>
                                        <p:strVal val="visible"/>
                                      </p:to>
                                    </p:set>
                                    <p:animEffect transition="in" filter="dissolve">
                                      <p:cBhvr>
                                        <p:cTn id="33" dur="500"/>
                                        <p:tgtEl>
                                          <p:spTgt spid="45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1" grpId="0" build="p"/>
      <p:bldP spid="45062" grpId="0"/>
      <p:bldP spid="45063" grpId="0" build="p"/>
      <p:bldP spid="450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7106" name="文本框 47105"/>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47107" name="文本框 47106"/>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1.2.2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芯片的特点</a:t>
            </a:r>
            <a:r>
              <a:rPr lang="zh-CN" altLang="en-US" sz="3200"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47108" name="矩形 47107"/>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47109" name="文本框 47108"/>
          <p:cNvSpPr txBox="1"/>
          <p:nvPr/>
        </p:nvSpPr>
        <p:spPr>
          <a:xfrm>
            <a:off x="0" y="14478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8</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．支持多处理器结构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47110" name="文本框 47109"/>
          <p:cNvSpPr txBox="1"/>
          <p:nvPr/>
        </p:nvSpPr>
        <p:spPr>
          <a:xfrm>
            <a:off x="0" y="1981200"/>
            <a:ext cx="8610600" cy="2392363"/>
          </a:xfrm>
          <a:prstGeom prst="rect">
            <a:avLst/>
          </a:prstGeom>
          <a:noFill/>
          <a:ln w="9525">
            <a:noFill/>
          </a:ln>
        </p:spPr>
        <p:txBody>
          <a:bodyPr lIns="468000" rIns="198000">
            <a:spAutoFit/>
          </a:bodyPr>
          <a:p>
            <a:pPr algn="just" eaLnBrk="0" hangingPunct="0">
              <a:lnSpc>
                <a:spcPct val="130000"/>
              </a:lnSpc>
            </a:pPr>
            <a:r>
              <a:rPr lang="en-US" altLang="zh-CN" sz="2400" b="1" dirty="0">
                <a:solidFill>
                  <a:srgbClr val="996633"/>
                </a:solidFill>
                <a:effectLst>
                  <a:outerShdw blurRad="38100" dist="38100" dir="2700000">
                    <a:srgbClr val="000000"/>
                  </a:outerShdw>
                </a:effectLst>
                <a:latin typeface="Times New Roman" panose="02020603050405020304" pitchFamily="18" charset="0"/>
                <a:ea typeface="Arial Unicode MS" pitchFamily="34" charset="-122"/>
              </a:rPr>
              <a:t>         </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rPr>
              <a:t>为了满足多处理器系统的设计，许多</a:t>
            </a:r>
            <a:r>
              <a:rPr lang="en-US" altLang="zh-CN" sz="2400" b="1">
                <a:solidFill>
                  <a:srgbClr val="9900FF"/>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rPr>
              <a:t>芯片都采用支持多处理器的结构。如：</a:t>
            </a:r>
            <a:r>
              <a:rPr lang="en-US" altLang="zh-CN" sz="2400" b="1">
                <a:solidFill>
                  <a:srgbClr val="9900FF"/>
                </a:solidFill>
                <a:effectLst>
                  <a:outerShdw blurRad="38100" dist="38100" dir="2700000">
                    <a:srgbClr val="000000"/>
                  </a:outerShdw>
                </a:effectLst>
                <a:latin typeface="Times New Roman" panose="02020603050405020304" pitchFamily="18" charset="0"/>
                <a:cs typeface="Times New Roman" panose="02020603050405020304" pitchFamily="18" charset="0"/>
              </a:rPr>
              <a:t>TMS320C40</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rPr>
              <a:t>提供了</a:t>
            </a:r>
            <a:r>
              <a:rPr lang="en-US" altLang="zh-CN" sz="2400" b="1">
                <a:solidFill>
                  <a:srgbClr val="9900FF"/>
                </a:solidFill>
                <a:effectLst>
                  <a:outerShdw blurRad="38100" dist="38100" dir="2700000">
                    <a:srgbClr val="000000"/>
                  </a:outerShdw>
                </a:effectLst>
                <a:latin typeface="Times New Roman" panose="02020603050405020304" pitchFamily="18" charset="0"/>
                <a:cs typeface="Times New Roman" panose="02020603050405020304" pitchFamily="18" charset="0"/>
              </a:rPr>
              <a:t>6</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rPr>
              <a:t>个用于处理器间高速通信的</a:t>
            </a:r>
            <a:r>
              <a:rPr lang="en-US" altLang="zh-CN" sz="2400" b="1">
                <a:solidFill>
                  <a:srgbClr val="9900FF"/>
                </a:solidFill>
                <a:effectLst>
                  <a:outerShdw blurRad="38100" dist="38100" dir="2700000">
                    <a:srgbClr val="000000"/>
                  </a:outerShdw>
                </a:effectLst>
                <a:latin typeface="Times New Roman" panose="02020603050405020304" pitchFamily="18" charset="0"/>
                <a:cs typeface="Times New Roman" panose="02020603050405020304" pitchFamily="18" charset="0"/>
              </a:rPr>
              <a:t>32</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rPr>
              <a:t>位专用通信接口，使处理器之间可直接对通，应用灵活、使用方便；</a:t>
            </a:r>
            <a:endParaRPr lang="zh-CN" altLang="en-US" sz="24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10000"/>
              </a:lnSpc>
            </a:pPr>
            <a:endParaRPr lang="zh-CN" altLang="en-US" sz="2400" b="1" dirty="0">
              <a:solidFill>
                <a:srgbClr val="996633"/>
              </a:solidFill>
              <a:effectLst>
                <a:outerShdw blurRad="38100" dist="38100" dir="2700000">
                  <a:srgbClr val="000000"/>
                </a:outerShdw>
              </a:effectLst>
              <a:latin typeface="Times New Roman" panose="02020603050405020304" pitchFamily="18" charset="0"/>
            </a:endParaRPr>
          </a:p>
        </p:txBody>
      </p:sp>
      <p:sp>
        <p:nvSpPr>
          <p:cNvPr id="47111" name="文本框 47110"/>
          <p:cNvSpPr txBox="1"/>
          <p:nvPr/>
        </p:nvSpPr>
        <p:spPr>
          <a:xfrm>
            <a:off x="0" y="40386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9</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．省电管理和低功耗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47112" name="文本框 47111"/>
          <p:cNvSpPr txBox="1"/>
          <p:nvPr/>
        </p:nvSpPr>
        <p:spPr>
          <a:xfrm>
            <a:off x="0" y="4648200"/>
            <a:ext cx="8686800" cy="1006475"/>
          </a:xfrm>
          <a:prstGeom prst="rect">
            <a:avLst/>
          </a:prstGeom>
          <a:noFill/>
          <a:ln w="9525">
            <a:noFill/>
          </a:ln>
        </p:spPr>
        <p:txBody>
          <a:bodyPr lIns="468000" rIns="198000">
            <a:spAutoFit/>
          </a:bodyPr>
          <a:p>
            <a:pPr eaLnBrk="0" hangingPunct="0">
              <a:lnSpc>
                <a:spcPct val="125000"/>
              </a:lnSpc>
            </a:pPr>
            <a:r>
              <a:rPr lang="en-US" altLang="zh-CN" sz="2400" b="1" dirty="0">
                <a:solidFill>
                  <a:srgbClr val="996633"/>
                </a:solidFill>
                <a:effectLst>
                  <a:outerShdw blurRad="38100" dist="38100" dir="2700000">
                    <a:srgbClr val="000000"/>
                  </a:outerShdw>
                </a:effectLst>
                <a:latin typeface="Times New Roman" panose="02020603050405020304" pitchFamily="18" charset="0"/>
              </a:rPr>
              <a:t>        </a:t>
            </a:r>
            <a:r>
              <a:rPr lang="en-US" altLang="zh-CN" sz="2400" b="1" dirty="0">
                <a:solidFill>
                  <a:srgbClr val="6600CC"/>
                </a:solidFill>
                <a:effectLst>
                  <a:outerShdw blurRad="38100" dist="38100" dir="2700000">
                    <a:srgbClr val="000000"/>
                  </a:outerShdw>
                </a:effectLst>
                <a:latin typeface="Times New Roman" panose="02020603050405020304" pitchFamily="18" charset="0"/>
              </a:rPr>
              <a:t>DSP</a:t>
            </a:r>
            <a:r>
              <a:rPr lang="zh-CN" altLang="en-US" sz="2400" b="1" dirty="0">
                <a:solidFill>
                  <a:srgbClr val="6600CC"/>
                </a:solidFill>
                <a:effectLst>
                  <a:outerShdw blurRad="38100" dist="38100" dir="2700000">
                    <a:srgbClr val="000000"/>
                  </a:outerShdw>
                </a:effectLst>
                <a:latin typeface="Times New Roman" panose="02020603050405020304" pitchFamily="18" charset="0"/>
              </a:rPr>
              <a:t>功耗一般为</a:t>
            </a:r>
            <a:r>
              <a:rPr lang="en-US" altLang="zh-CN" sz="2400" b="1">
                <a:solidFill>
                  <a:srgbClr val="6600CC"/>
                </a:solidFill>
                <a:effectLst>
                  <a:outerShdw blurRad="38100" dist="38100" dir="2700000">
                    <a:srgbClr val="000000"/>
                  </a:outerShdw>
                </a:effectLst>
                <a:latin typeface="Times New Roman" panose="02020603050405020304" pitchFamily="18" charset="0"/>
              </a:rPr>
              <a:t>0</a:t>
            </a:r>
            <a:r>
              <a:rPr lang="en-US" altLang="zh-CN" sz="2400" b="1">
                <a:solidFill>
                  <a:srgbClr val="6600CC"/>
                </a:solidFill>
                <a:effectLst>
                  <a:outerShdw blurRad="38100" dist="38100" dir="2700000">
                    <a:srgbClr val="000000"/>
                  </a:outerShdw>
                </a:effectLst>
                <a:latin typeface="Times New Roman" panose="02020603050405020304" pitchFamily="18" charset="0"/>
              </a:rPr>
              <a:t>.</a:t>
            </a:r>
            <a:r>
              <a:rPr lang="en-US" altLang="zh-CN" sz="2400" b="1" dirty="0">
                <a:solidFill>
                  <a:srgbClr val="6600CC"/>
                </a:solidFill>
                <a:effectLst>
                  <a:outerShdw blurRad="38100" dist="38100" dir="2700000">
                    <a:srgbClr val="000000"/>
                  </a:outerShdw>
                </a:effectLst>
                <a:latin typeface="Times New Roman" panose="02020603050405020304" pitchFamily="18" charset="0"/>
              </a:rPr>
              <a:t>5~4W</a:t>
            </a:r>
            <a:r>
              <a:rPr lang="zh-CN" altLang="en-US" sz="2400" b="1" dirty="0">
                <a:solidFill>
                  <a:srgbClr val="6600CC"/>
                </a:solidFill>
                <a:effectLst>
                  <a:outerShdw blurRad="38100" dist="38100" dir="2700000">
                    <a:srgbClr val="000000"/>
                  </a:outerShdw>
                </a:effectLst>
                <a:latin typeface="Times New Roman" panose="02020603050405020304" pitchFamily="18" charset="0"/>
              </a:rPr>
              <a:t>，若采用低功耗技术可使功耗降到</a:t>
            </a:r>
            <a:r>
              <a:rPr lang="en-US" altLang="zh-CN" sz="2400" b="1">
                <a:solidFill>
                  <a:srgbClr val="6600CC"/>
                </a:solidFill>
                <a:effectLst>
                  <a:outerShdw blurRad="38100" dist="38100" dir="2700000">
                    <a:srgbClr val="000000"/>
                  </a:outerShdw>
                </a:effectLst>
                <a:latin typeface="Times New Roman" panose="02020603050405020304" pitchFamily="18" charset="0"/>
              </a:rPr>
              <a:t>0</a:t>
            </a:r>
            <a:r>
              <a:rPr lang="en-US" altLang="zh-CN" sz="2400" b="1">
                <a:solidFill>
                  <a:srgbClr val="6600CC"/>
                </a:solidFill>
                <a:effectLst>
                  <a:outerShdw blurRad="38100" dist="38100" dir="2700000">
                    <a:srgbClr val="000000"/>
                  </a:outerShdw>
                </a:effectLst>
                <a:latin typeface="Times New Roman" panose="02020603050405020304" pitchFamily="18" charset="0"/>
              </a:rPr>
              <a:t>.</a:t>
            </a:r>
            <a:r>
              <a:rPr lang="en-US" altLang="zh-CN" sz="2400" b="1" dirty="0">
                <a:solidFill>
                  <a:srgbClr val="6600CC"/>
                </a:solidFill>
                <a:effectLst>
                  <a:outerShdw blurRad="38100" dist="38100" dir="2700000">
                    <a:srgbClr val="000000"/>
                  </a:outerShdw>
                </a:effectLst>
                <a:latin typeface="Times New Roman" panose="02020603050405020304" pitchFamily="18" charset="0"/>
              </a:rPr>
              <a:t>25W</a:t>
            </a:r>
            <a:r>
              <a:rPr lang="zh-CN" altLang="en-US" sz="2400" b="1" dirty="0">
                <a:solidFill>
                  <a:srgbClr val="6600CC"/>
                </a:solidFill>
                <a:effectLst>
                  <a:outerShdw blurRad="38100" dist="38100" dir="2700000">
                    <a:srgbClr val="000000"/>
                  </a:outerShdw>
                </a:effectLst>
                <a:latin typeface="Times New Roman" panose="02020603050405020304" pitchFamily="18" charset="0"/>
              </a:rPr>
              <a:t>，可用电池供电，适用于便携式数字终端设备。</a:t>
            </a:r>
            <a:r>
              <a:rPr lang="zh-CN" altLang="en-US" sz="2400" b="1" dirty="0">
                <a:solidFill>
                  <a:srgbClr val="996633"/>
                </a:solidFill>
                <a:effectLst>
                  <a:outerShdw blurRad="38100" dist="38100" dir="2700000">
                    <a:srgbClr val="000000"/>
                  </a:outerShdw>
                </a:effectLst>
                <a:latin typeface="Times New Roman" panose="02020603050405020304" pitchFamily="18" charset="0"/>
              </a:rPr>
              <a:t> </a:t>
            </a:r>
            <a:endParaRPr lang="zh-CN" altLang="en-US" sz="2400" b="1" dirty="0">
              <a:solidFill>
                <a:srgbClr val="9966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47108"/>
                                        </p:tgtEl>
                                        <p:attrNameLst>
                                          <p:attrName>style.visibility</p:attrName>
                                        </p:attrNameLst>
                                      </p:cBhvr>
                                      <p:to>
                                        <p:strVal val="visible"/>
                                      </p:to>
                                    </p:set>
                                    <p:anim calcmode="lin" valueType="num">
                                      <p:cBhvr additive="base">
                                        <p:cTn id="7" dur="500" fill="hold"/>
                                        <p:tgtEl>
                                          <p:spTgt spid="47108"/>
                                        </p:tgtEl>
                                        <p:attrNameLst>
                                          <p:attrName>ppt_x</p:attrName>
                                        </p:attrNameLst>
                                      </p:cBhvr>
                                      <p:tavLst>
                                        <p:tav tm="0">
                                          <p:val>
                                            <p:strVal val="1+#ppt_w/2"/>
                                          </p:val>
                                        </p:tav>
                                        <p:tav tm="100000">
                                          <p:val>
                                            <p:strVal val="#ppt_x"/>
                                          </p:val>
                                        </p:tav>
                                      </p:tavLst>
                                    </p:anim>
                                    <p:anim calcmode="lin" valueType="num">
                                      <p:cBhvr additive="base">
                                        <p:cTn id="8"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47107"/>
                                        </p:tgtEl>
                                        <p:attrNameLst>
                                          <p:attrName>style.visibility</p:attrName>
                                        </p:attrNameLst>
                                      </p:cBhvr>
                                      <p:to>
                                        <p:strVal val="visible"/>
                                      </p:to>
                                    </p:set>
                                    <p:animEffect transition="in" filter="wipe(left)">
                                      <p:cBhvr>
                                        <p:cTn id="13" dur="75"/>
                                        <p:tgtEl>
                                          <p:spTgt spid="4710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7109">
                                            <p:txEl>
                                              <p:charRg st="0" end="12"/>
                                            </p:txEl>
                                          </p:spTgt>
                                        </p:tgtEl>
                                        <p:attrNameLst>
                                          <p:attrName>style.visibility</p:attrName>
                                        </p:attrNameLst>
                                      </p:cBhvr>
                                      <p:to>
                                        <p:strVal val="visible"/>
                                      </p:to>
                                    </p:set>
                                    <p:animEffect transition="in" filter="checkerboard(across)">
                                      <p:cBhvr>
                                        <p:cTn id="18" dur="500"/>
                                        <p:tgtEl>
                                          <p:spTgt spid="47109">
                                            <p:txEl>
                                              <p:charRg st="0" end="1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7110"/>
                                        </p:tgtEl>
                                        <p:attrNameLst>
                                          <p:attrName>style.visibility</p:attrName>
                                        </p:attrNameLst>
                                      </p:cBhvr>
                                      <p:to>
                                        <p:strVal val="visible"/>
                                      </p:to>
                                    </p:set>
                                    <p:animEffect transition="in" filter="dissolve">
                                      <p:cBhvr>
                                        <p:cTn id="23" dur="500"/>
                                        <p:tgtEl>
                                          <p:spTgt spid="47110"/>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7111">
                                            <p:txEl>
                                              <p:charRg st="0" end="12"/>
                                            </p:txEl>
                                          </p:spTgt>
                                        </p:tgtEl>
                                        <p:attrNameLst>
                                          <p:attrName>style.visibility</p:attrName>
                                        </p:attrNameLst>
                                      </p:cBhvr>
                                      <p:to>
                                        <p:strVal val="visible"/>
                                      </p:to>
                                    </p:set>
                                    <p:animEffect transition="in" filter="checkerboard(across)">
                                      <p:cBhvr>
                                        <p:cTn id="28" dur="500"/>
                                        <p:tgtEl>
                                          <p:spTgt spid="47111">
                                            <p:txEl>
                                              <p:charRg st="0" end="1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7112"/>
                                        </p:tgtEl>
                                        <p:attrNameLst>
                                          <p:attrName>style.visibility</p:attrName>
                                        </p:attrNameLst>
                                      </p:cBhvr>
                                      <p:to>
                                        <p:strVal val="visible"/>
                                      </p:to>
                                    </p:set>
                                    <p:animEffect transition="in" filter="dissolve">
                                      <p:cBhvr>
                                        <p:cTn id="33" dur="5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9" grpId="0" build="p"/>
      <p:bldP spid="47110" grpId="0"/>
      <p:bldP spid="47111" grpId="0" build="p"/>
      <p:bldP spid="471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9154" name="文本框 49153"/>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49155" name="文本框 49154"/>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1.2.3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芯片的分类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49156" name="矩形 49155"/>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49157" name="文本框 49156"/>
          <p:cNvSpPr txBox="1"/>
          <p:nvPr/>
        </p:nvSpPr>
        <p:spPr>
          <a:xfrm>
            <a:off x="0" y="1524000"/>
            <a:ext cx="8763000" cy="2136775"/>
          </a:xfrm>
          <a:prstGeom prst="rect">
            <a:avLst/>
          </a:prstGeom>
          <a:noFill/>
          <a:ln w="9525">
            <a:noFill/>
          </a:ln>
        </p:spPr>
        <p:txBody>
          <a:bodyPr lIns="468000" rIns="198000">
            <a:spAutoFit/>
          </a:bodyPr>
          <a:p>
            <a:pPr algn="just"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FF3300"/>
                </a:solidFill>
                <a:effectLst>
                  <a:outerShdw blurRad="38100" dist="38100" dir="2700000">
                    <a:srgbClr val="000000"/>
                  </a:outerShdw>
                </a:effectLst>
                <a:latin typeface="Times New Roman" panose="02020603050405020304" pitchFamily="18" charset="0"/>
              </a:rPr>
              <a:t>为了适应数字信号处理各种各样的实际应用，</a:t>
            </a:r>
            <a:r>
              <a:rPr lang="en-US" altLang="zh-CN" sz="2400" b="1">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厂商生产出多种类型和档次的</a:t>
            </a:r>
            <a:r>
              <a:rPr lang="en-US" altLang="zh-CN" sz="2400" b="1">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芯片。在众多的</a:t>
            </a:r>
            <a:r>
              <a:rPr lang="en-US" altLang="zh-CN" sz="2400" b="1">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芯片中，可以按照下列</a:t>
            </a:r>
            <a:r>
              <a:rPr lang="en-US" altLang="zh-CN" sz="2400" b="1">
                <a:solidFill>
                  <a:srgbClr val="FF3300"/>
                </a:solidFill>
                <a:effectLst>
                  <a:outerShdw blurRad="38100" dist="38100" dir="2700000">
                    <a:srgbClr val="000000"/>
                  </a:outerShdw>
                </a:effectLst>
                <a:latin typeface="Times New Roman" panose="02020603050405020304" pitchFamily="18" charset="0"/>
              </a:rPr>
              <a:t>3</a:t>
            </a:r>
            <a:r>
              <a:rPr lang="zh-CN" altLang="en-US" sz="2400" b="1" dirty="0">
                <a:solidFill>
                  <a:srgbClr val="FF3300"/>
                </a:solidFill>
                <a:effectLst>
                  <a:outerShdw blurRad="38100" dist="38100" dir="2700000">
                    <a:srgbClr val="000000"/>
                  </a:outerShdw>
                </a:effectLst>
                <a:latin typeface="Times New Roman" panose="02020603050405020304" pitchFamily="18" charset="0"/>
              </a:rPr>
              <a:t>种方式进行分类。</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rPr>
              <a:t> </a:t>
            </a:r>
            <a:endParaRPr lang="zh-CN" altLang="en-US" sz="24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10000"/>
              </a:lnSpc>
            </a:pPr>
            <a:endParaRPr lang="zh-CN" altLang="en-US" sz="2400" b="1" dirty="0">
              <a:solidFill>
                <a:srgbClr val="996633"/>
              </a:solidFill>
              <a:effectLst>
                <a:outerShdw blurRad="38100" dist="38100" dir="2700000">
                  <a:srgbClr val="000000"/>
                </a:outerShdw>
              </a:effectLst>
              <a:latin typeface="Times New Roman" panose="02020603050405020304" pitchFamily="18" charset="0"/>
            </a:endParaRPr>
          </a:p>
        </p:txBody>
      </p:sp>
      <p:sp>
        <p:nvSpPr>
          <p:cNvPr id="49158" name="文本框 49157"/>
          <p:cNvSpPr txBox="1"/>
          <p:nvPr/>
        </p:nvSpPr>
        <p:spPr>
          <a:xfrm>
            <a:off x="0" y="3225800"/>
            <a:ext cx="8686800" cy="2794000"/>
          </a:xfrm>
          <a:prstGeom prst="rect">
            <a:avLst/>
          </a:prstGeom>
          <a:noFill/>
          <a:ln w="9525">
            <a:noFill/>
          </a:ln>
        </p:spPr>
        <p:txBody>
          <a:bodyPr lIns="468000">
            <a:spAutoFit/>
          </a:bodyPr>
          <a:p>
            <a:pPr eaLnBrk="0" hangingPunct="0">
              <a:lnSpc>
                <a:spcPct val="20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                 1. </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按基础特性分类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a:p>
            <a:pPr eaLnBrk="0" hangingPunct="0">
              <a:lnSpc>
                <a:spcPct val="200000"/>
              </a:lnSpc>
            </a:pP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                 </a:t>
            </a:r>
            <a:r>
              <a:rPr lang="en-US" altLang="zh-CN" sz="2400" b="1">
                <a:solidFill>
                  <a:srgbClr val="FFCC00"/>
                </a:solidFill>
                <a:effectLst>
                  <a:outerShdw blurRad="38100" dist="38100" dir="2700000">
                    <a:srgbClr val="000000"/>
                  </a:outerShdw>
                </a:effectLst>
                <a:latin typeface="Times New Roman" panose="02020603050405020304" pitchFamily="18" charset="0"/>
                <a:ea typeface="楷体_GB2312" pitchFamily="49" charset="-122"/>
              </a:rPr>
              <a:t>2.</a:t>
            </a:r>
            <a:r>
              <a:rPr lang="en-US" altLang="zh-CN" sz="2400" b="1">
                <a:solidFill>
                  <a:srgbClr val="FFCC00"/>
                </a:solidFill>
                <a:effectLst>
                  <a:outerShdw blurRad="38100" dist="38100" dir="2700000">
                    <a:srgbClr val="000000"/>
                  </a:outerShdw>
                </a:effectLst>
                <a:latin typeface="楷体_GB2312" pitchFamily="49" charset="-122"/>
                <a:ea typeface="楷体_GB2312" pitchFamily="49" charset="-122"/>
              </a:rPr>
              <a:t> </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按用途分类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a:p>
            <a:pPr algn="just" eaLnBrk="0" hangingPunct="0">
              <a:lnSpc>
                <a:spcPct val="200000"/>
              </a:lnSpc>
            </a:pP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                 </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3. </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按数据格式分类</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Arial Unicode MS" pitchFamily="34" charset="-122"/>
            </a:endParaRPr>
          </a:p>
          <a:p>
            <a:pPr eaLnBrk="0" hangingPunct="0">
              <a:lnSpc>
                <a:spcPct val="140000"/>
              </a:lnSpc>
            </a:pP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1+#ppt_w/2"/>
                                          </p:val>
                                        </p:tav>
                                        <p:tav tm="100000">
                                          <p:val>
                                            <p:strVal val="#ppt_x"/>
                                          </p:val>
                                        </p:tav>
                                      </p:tavLst>
                                    </p:anim>
                                    <p:anim calcmode="lin" valueType="num">
                                      <p:cBhvr additive="base">
                                        <p:cTn id="8"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49155"/>
                                        </p:tgtEl>
                                        <p:attrNameLst>
                                          <p:attrName>style.visibility</p:attrName>
                                        </p:attrNameLst>
                                      </p:cBhvr>
                                      <p:to>
                                        <p:strVal val="visible"/>
                                      </p:to>
                                    </p:set>
                                    <p:animEffect transition="in" filter="wipe(left)">
                                      <p:cBhvr>
                                        <p:cTn id="13" dur="75"/>
                                        <p:tgtEl>
                                          <p:spTgt spid="4915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9157"/>
                                        </p:tgtEl>
                                        <p:attrNameLst>
                                          <p:attrName>style.visibility</p:attrName>
                                        </p:attrNameLst>
                                      </p:cBhvr>
                                      <p:to>
                                        <p:strVal val="visible"/>
                                      </p:to>
                                    </p:set>
                                    <p:animEffect transition="in" filter="dissolve">
                                      <p:cBhvr>
                                        <p:cTn id="18" dur="500"/>
                                        <p:tgtEl>
                                          <p:spTgt spid="4915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9158">
                                            <p:txEl>
                                              <p:charRg st="0" end="29"/>
                                            </p:txEl>
                                          </p:spTgt>
                                        </p:tgtEl>
                                        <p:attrNameLst>
                                          <p:attrName>style.visibility</p:attrName>
                                        </p:attrNameLst>
                                      </p:cBhvr>
                                      <p:to>
                                        <p:strVal val="visible"/>
                                      </p:to>
                                    </p:set>
                                    <p:animEffect transition="in" filter="checkerboard(across)">
                                      <p:cBhvr>
                                        <p:cTn id="23" dur="500"/>
                                        <p:tgtEl>
                                          <p:spTgt spid="49158">
                                            <p:txEl>
                                              <p:charRg st="0" end="2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9158">
                                            <p:txEl>
                                              <p:charRg st="29" end="56"/>
                                            </p:txEl>
                                          </p:spTgt>
                                        </p:tgtEl>
                                        <p:attrNameLst>
                                          <p:attrName>style.visibility</p:attrName>
                                        </p:attrNameLst>
                                      </p:cBhvr>
                                      <p:to>
                                        <p:strVal val="visible"/>
                                      </p:to>
                                    </p:set>
                                    <p:animEffect transition="in" filter="checkerboard(across)">
                                      <p:cBhvr>
                                        <p:cTn id="28" dur="500"/>
                                        <p:tgtEl>
                                          <p:spTgt spid="49158">
                                            <p:txEl>
                                              <p:charRg st="29" end="5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9158">
                                            <p:txEl>
                                              <p:charRg st="56" end="84"/>
                                            </p:txEl>
                                          </p:spTgt>
                                        </p:tgtEl>
                                        <p:attrNameLst>
                                          <p:attrName>style.visibility</p:attrName>
                                        </p:attrNameLst>
                                      </p:cBhvr>
                                      <p:to>
                                        <p:strVal val="visible"/>
                                      </p:to>
                                    </p:set>
                                    <p:animEffect transition="in" filter="checkerboard(across)">
                                      <p:cBhvr>
                                        <p:cTn id="33" dur="500"/>
                                        <p:tgtEl>
                                          <p:spTgt spid="49158">
                                            <p:txEl>
                                              <p:charRg st="56"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7" grpId="0"/>
      <p:bldP spid="4915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1202" name="文本框 5120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51203" name="文本框 51202"/>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1.2.3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芯片的分类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51204" name="矩形 51203"/>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51205" name="文本框 51204"/>
          <p:cNvSpPr txBox="1"/>
          <p:nvPr/>
        </p:nvSpPr>
        <p:spPr>
          <a:xfrm>
            <a:off x="0" y="16002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．按基础特性分类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51206" name="文本框 51205"/>
          <p:cNvSpPr txBox="1"/>
          <p:nvPr/>
        </p:nvSpPr>
        <p:spPr>
          <a:xfrm>
            <a:off x="0" y="2209800"/>
            <a:ext cx="8991600" cy="1006475"/>
          </a:xfrm>
          <a:prstGeom prst="rect">
            <a:avLst/>
          </a:prstGeom>
          <a:noFill/>
          <a:ln w="9525">
            <a:noFill/>
          </a:ln>
        </p:spPr>
        <p:txBody>
          <a:bodyPr lIns="468000" rIns="198000">
            <a:spAutoFit/>
          </a:bodyPr>
          <a:p>
            <a:pPr eaLnBrk="0" hangingPunct="0">
              <a:lnSpc>
                <a:spcPct val="125000"/>
              </a:lnSpc>
            </a:pPr>
            <a:r>
              <a:rPr lang="en-US" altLang="zh-CN" sz="2400" b="1" dirty="0">
                <a:solidFill>
                  <a:srgbClr val="6600CC"/>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这种分类是依据</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芯片的工作时钟和指令类型进行的。</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a:p>
            <a:pPr eaLnBrk="0" hangingPunct="0">
              <a:lnSpc>
                <a:spcPct val="125000"/>
              </a:lnSpc>
            </a:pP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可分为静态</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芯片和一致性</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芯片。</a:t>
            </a:r>
            <a:r>
              <a:rPr lang="zh-CN" altLang="en-US" sz="2400" b="1" dirty="0">
                <a:solidFill>
                  <a:srgbClr val="6600CC"/>
                </a:solidFill>
                <a:effectLst>
                  <a:outerShdw blurRad="38100" dist="38100" dir="2700000">
                    <a:srgbClr val="000000"/>
                  </a:outerShdw>
                </a:effectLst>
                <a:latin typeface="Times New Roman" panose="02020603050405020304" pitchFamily="18" charset="0"/>
              </a:rPr>
              <a:t> </a:t>
            </a:r>
            <a:endParaRPr lang="zh-CN" altLang="en-US" sz="2400" b="1" dirty="0">
              <a:solidFill>
                <a:srgbClr val="6600CC"/>
              </a:solidFill>
              <a:effectLst>
                <a:outerShdw blurRad="38100" dist="38100" dir="2700000">
                  <a:srgbClr val="000000"/>
                </a:outerShdw>
              </a:effectLst>
              <a:latin typeface="Times New Roman" panose="02020603050405020304" pitchFamily="18" charset="0"/>
            </a:endParaRPr>
          </a:p>
        </p:txBody>
      </p:sp>
      <p:sp>
        <p:nvSpPr>
          <p:cNvPr id="51207" name="文本框 51206"/>
          <p:cNvSpPr txBox="1"/>
          <p:nvPr/>
        </p:nvSpPr>
        <p:spPr>
          <a:xfrm>
            <a:off x="0" y="3200400"/>
            <a:ext cx="8991600" cy="2647950"/>
          </a:xfrm>
          <a:prstGeom prst="rect">
            <a:avLst/>
          </a:prstGeom>
          <a:noFill/>
          <a:ln w="9525">
            <a:noFill/>
          </a:ln>
        </p:spPr>
        <p:txBody>
          <a:bodyPr lIns="468000" rIns="198000">
            <a:spAutoFit/>
          </a:bodyPr>
          <a:p>
            <a:pPr eaLnBrk="0" hangingPunct="0">
              <a:lnSpc>
                <a:spcPct val="140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9900FF"/>
                </a:solidFill>
                <a:effectLst>
                  <a:outerShdw blurRad="38100" dist="38100" dir="2700000">
                    <a:srgbClr val="000000"/>
                  </a:outerShdw>
                </a:effectLst>
                <a:latin typeface="Times New Roman" panose="02020603050405020304" pitchFamily="18" charset="0"/>
              </a:rPr>
              <a:t>如果</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芯片在某时钟频率范围内的任何频率上都能正常工作，除计算速度有变化外，没有性能的下降，这类</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芯片一般称之为静态</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芯片。</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a:p>
            <a:pPr eaLnBrk="0" hangingPunct="0">
              <a:lnSpc>
                <a:spcPct val="140000"/>
              </a:lnSpc>
            </a:pP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FF3300"/>
                </a:solidFill>
                <a:effectLst>
                  <a:outerShdw blurRad="38100" dist="38100" dir="2700000">
                    <a:srgbClr val="000000"/>
                  </a:outerShdw>
                </a:effectLst>
                <a:latin typeface="Times New Roman" panose="02020603050405020304" pitchFamily="18" charset="0"/>
              </a:rPr>
              <a:t>例如，</a:t>
            </a:r>
            <a:r>
              <a:rPr lang="en-US" altLang="zh-CN" sz="2400" b="1" dirty="0">
                <a:solidFill>
                  <a:srgbClr val="FF3300"/>
                </a:solidFill>
                <a:effectLst>
                  <a:outerShdw blurRad="38100" dist="38100" dir="2700000">
                    <a:srgbClr val="000000"/>
                  </a:outerShdw>
                </a:effectLst>
                <a:latin typeface="Times New Roman" panose="02020603050405020304" pitchFamily="18" charset="0"/>
              </a:rPr>
              <a:t>TI</a:t>
            </a:r>
            <a:r>
              <a:rPr lang="zh-CN" altLang="en-US" sz="2400" b="1" dirty="0">
                <a:solidFill>
                  <a:srgbClr val="FF3300"/>
                </a:solidFill>
                <a:effectLst>
                  <a:outerShdw blurRad="38100" dist="38100" dir="2700000">
                    <a:srgbClr val="000000"/>
                  </a:outerShdw>
                </a:effectLst>
                <a:latin typeface="Times New Roman" panose="02020603050405020304" pitchFamily="18" charset="0"/>
              </a:rPr>
              <a:t>公司的</a:t>
            </a:r>
            <a:r>
              <a:rPr lang="en-US" altLang="zh-CN" sz="2400" b="1" dirty="0">
                <a:solidFill>
                  <a:srgbClr val="FF3300"/>
                </a:solidFill>
                <a:effectLst>
                  <a:outerShdw blurRad="38100" dist="38100" dir="2700000">
                    <a:srgbClr val="000000"/>
                  </a:outerShdw>
                </a:effectLst>
                <a:latin typeface="Times New Roman" panose="02020603050405020304" pitchFamily="18" charset="0"/>
              </a:rPr>
              <a:t>TMS320</a:t>
            </a:r>
            <a:r>
              <a:rPr lang="zh-CN" altLang="en-US" sz="2400" b="1" dirty="0">
                <a:solidFill>
                  <a:srgbClr val="FF3300"/>
                </a:solidFill>
                <a:effectLst>
                  <a:outerShdw blurRad="38100" dist="38100" dir="2700000">
                    <a:srgbClr val="000000"/>
                  </a:outerShdw>
                </a:effectLst>
                <a:latin typeface="Times New Roman" panose="02020603050405020304" pitchFamily="18" charset="0"/>
              </a:rPr>
              <a:t>系列芯片、日本</a:t>
            </a:r>
            <a:r>
              <a:rPr lang="en-US" altLang="zh-CN" sz="2400" b="1" dirty="0">
                <a:solidFill>
                  <a:srgbClr val="FF3300"/>
                </a:solidFill>
                <a:effectLst>
                  <a:outerShdw blurRad="38100" dist="38100" dir="2700000">
                    <a:srgbClr val="000000"/>
                  </a:outerShdw>
                </a:effectLst>
                <a:latin typeface="Times New Roman" panose="02020603050405020304" pitchFamily="18" charset="0"/>
              </a:rPr>
              <a:t>OKI</a:t>
            </a:r>
            <a:r>
              <a:rPr lang="zh-CN" altLang="en-US" sz="2400" b="1" dirty="0">
                <a:solidFill>
                  <a:srgbClr val="FF3300"/>
                </a:solidFill>
                <a:effectLst>
                  <a:outerShdw blurRad="38100" dist="38100" dir="2700000">
                    <a:srgbClr val="000000"/>
                  </a:outerShdw>
                </a:effectLst>
                <a:latin typeface="Times New Roman" panose="02020603050405020304" pitchFamily="18" charset="0"/>
              </a:rPr>
              <a:t>电气公司的</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芯片都属于这一类芯片。</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 useBgFill="1">
        <p:nvSpPr>
          <p:cNvPr id="51208" name="矩形 51207"/>
          <p:cNvSpPr/>
          <p:nvPr/>
        </p:nvSpPr>
        <p:spPr>
          <a:xfrm>
            <a:off x="0" y="3276600"/>
            <a:ext cx="8839200" cy="2743200"/>
          </a:xfrm>
          <a:prstGeom prst="rect">
            <a:avLst/>
          </a:prstGeom>
          <a:ln w="12700">
            <a:noFill/>
          </a:ln>
        </p:spPr>
        <p:txBody>
          <a:bodyPr/>
          <a:p>
            <a:endParaRPr lang="zh-CN" altLang="en-US"/>
          </a:p>
        </p:txBody>
      </p:sp>
      <p:sp>
        <p:nvSpPr>
          <p:cNvPr id="51209" name="文本框 51208"/>
          <p:cNvSpPr txBox="1"/>
          <p:nvPr/>
        </p:nvSpPr>
        <p:spPr>
          <a:xfrm>
            <a:off x="0" y="3276600"/>
            <a:ext cx="8991600" cy="2282825"/>
          </a:xfrm>
          <a:prstGeom prst="rect">
            <a:avLst/>
          </a:prstGeom>
          <a:noFill/>
          <a:ln w="9525">
            <a:noFill/>
          </a:ln>
        </p:spPr>
        <p:txBody>
          <a:bodyPr lIns="468000" rIns="198000">
            <a:spAutoFit/>
          </a:bodyPr>
          <a:p>
            <a:pPr eaLnBrk="0" hangingPunct="0">
              <a:lnSpc>
                <a:spcPct val="150000"/>
              </a:lnSpc>
            </a:pPr>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996633"/>
                </a:solidFill>
                <a:effectLst>
                  <a:outerShdw blurRad="38100" dist="38100" dir="2700000">
                    <a:srgbClr val="000000"/>
                  </a:outerShdw>
                </a:effectLst>
                <a:latin typeface="Times New Roman" panose="02020603050405020304" pitchFamily="18" charset="0"/>
              </a:rPr>
              <a:t>如果有两种或两种以上的</a:t>
            </a:r>
            <a:r>
              <a:rPr lang="en-US" altLang="zh-CN" sz="2400" b="1" dirty="0">
                <a:solidFill>
                  <a:srgbClr val="996633"/>
                </a:solidFill>
                <a:effectLst>
                  <a:outerShdw blurRad="38100" dist="38100" dir="2700000">
                    <a:srgbClr val="000000"/>
                  </a:outerShdw>
                </a:effectLst>
                <a:latin typeface="Times New Roman" panose="02020603050405020304" pitchFamily="18" charset="0"/>
              </a:rPr>
              <a:t>DSP</a:t>
            </a:r>
            <a:r>
              <a:rPr lang="zh-CN" altLang="en-US" sz="2400" b="1" dirty="0">
                <a:solidFill>
                  <a:srgbClr val="996633"/>
                </a:solidFill>
                <a:effectLst>
                  <a:outerShdw blurRad="38100" dist="38100" dir="2700000">
                    <a:srgbClr val="000000"/>
                  </a:outerShdw>
                </a:effectLst>
                <a:latin typeface="Times New Roman" panose="02020603050405020304" pitchFamily="18" charset="0"/>
              </a:rPr>
              <a:t>芯片，它们的指令集和相应的机器代码及管脚结构相互兼容，则这类</a:t>
            </a:r>
            <a:r>
              <a:rPr lang="en-US" altLang="zh-CN" sz="2400" b="1" dirty="0">
                <a:solidFill>
                  <a:srgbClr val="996633"/>
                </a:solidFill>
                <a:effectLst>
                  <a:outerShdw blurRad="38100" dist="38100" dir="2700000">
                    <a:srgbClr val="000000"/>
                  </a:outerShdw>
                </a:effectLst>
                <a:latin typeface="Times New Roman" panose="02020603050405020304" pitchFamily="18" charset="0"/>
              </a:rPr>
              <a:t>DSP</a:t>
            </a:r>
            <a:r>
              <a:rPr lang="zh-CN" altLang="en-US" sz="2400" b="1" dirty="0">
                <a:solidFill>
                  <a:srgbClr val="996633"/>
                </a:solidFill>
                <a:effectLst>
                  <a:outerShdw blurRad="38100" dist="38100" dir="2700000">
                    <a:srgbClr val="000000"/>
                  </a:outerShdw>
                </a:effectLst>
                <a:latin typeface="Times New Roman" panose="02020603050405020304" pitchFamily="18" charset="0"/>
              </a:rPr>
              <a:t>芯片被称之为一致性的</a:t>
            </a:r>
            <a:r>
              <a:rPr lang="en-US" altLang="zh-CN" sz="2400" b="1" dirty="0">
                <a:solidFill>
                  <a:srgbClr val="996633"/>
                </a:solidFill>
                <a:effectLst>
                  <a:outerShdw blurRad="38100" dist="38100" dir="2700000">
                    <a:srgbClr val="000000"/>
                  </a:outerShdw>
                </a:effectLst>
                <a:latin typeface="Times New Roman" panose="02020603050405020304" pitchFamily="18" charset="0"/>
              </a:rPr>
              <a:t>DSP</a:t>
            </a:r>
            <a:r>
              <a:rPr lang="zh-CN" altLang="en-US" sz="2400" b="1" dirty="0">
                <a:solidFill>
                  <a:srgbClr val="996633"/>
                </a:solidFill>
                <a:effectLst>
                  <a:outerShdw blurRad="38100" dist="38100" dir="2700000">
                    <a:srgbClr val="000000"/>
                  </a:outerShdw>
                </a:effectLst>
                <a:latin typeface="Times New Roman" panose="02020603050405020304" pitchFamily="18" charset="0"/>
              </a:rPr>
              <a:t>芯片。</a:t>
            </a:r>
            <a:endParaRPr lang="zh-CN" altLang="en-US" sz="2400" b="1" dirty="0">
              <a:solidFill>
                <a:srgbClr val="996633"/>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CC0099"/>
                </a:solidFill>
                <a:effectLst>
                  <a:outerShdw blurRad="38100" dist="38100" dir="2700000">
                    <a:srgbClr val="000000"/>
                  </a:outerShdw>
                </a:effectLst>
                <a:latin typeface="Times New Roman" panose="02020603050405020304" pitchFamily="18" charset="0"/>
              </a:rPr>
              <a:t>例如，</a:t>
            </a:r>
            <a:r>
              <a:rPr lang="en-US" altLang="zh-CN" sz="2400" b="1" dirty="0">
                <a:solidFill>
                  <a:srgbClr val="CC0099"/>
                </a:solidFill>
                <a:effectLst>
                  <a:outerShdw blurRad="38100" dist="38100" dir="2700000">
                    <a:srgbClr val="000000"/>
                  </a:outerShdw>
                </a:effectLst>
                <a:latin typeface="Times New Roman" panose="02020603050405020304" pitchFamily="18" charset="0"/>
              </a:rPr>
              <a:t>TI</a:t>
            </a:r>
            <a:r>
              <a:rPr lang="zh-CN" altLang="en-US" sz="2400" b="1" dirty="0">
                <a:solidFill>
                  <a:srgbClr val="CC0099"/>
                </a:solidFill>
                <a:effectLst>
                  <a:outerShdw blurRad="38100" dist="38100" dir="2700000">
                    <a:srgbClr val="000000"/>
                  </a:outerShdw>
                </a:effectLst>
                <a:latin typeface="Times New Roman" panose="02020603050405020304" pitchFamily="18" charset="0"/>
              </a:rPr>
              <a:t>公司的</a:t>
            </a:r>
            <a:r>
              <a:rPr lang="en-US" altLang="zh-CN" sz="2400" b="1">
                <a:solidFill>
                  <a:srgbClr val="CC0099"/>
                </a:solidFill>
                <a:effectLst>
                  <a:outerShdw blurRad="38100" dist="38100" dir="2700000">
                    <a:srgbClr val="000000"/>
                  </a:outerShdw>
                </a:effectLst>
                <a:latin typeface="Times New Roman" panose="02020603050405020304" pitchFamily="18" charset="0"/>
              </a:rPr>
              <a:t>TMS320C54x</a:t>
            </a:r>
            <a:r>
              <a:rPr lang="zh-CN" altLang="en-US" sz="2400" b="1">
                <a:solidFill>
                  <a:srgbClr val="CC0099"/>
                </a:solidFill>
                <a:effectLst>
                  <a:outerShdw blurRad="38100" dist="38100" dir="2700000">
                    <a:srgbClr val="000000"/>
                  </a:outerShdw>
                </a:effectLst>
                <a:latin typeface="Times New Roman" panose="02020603050405020304" pitchFamily="18" charset="0"/>
              </a:rPr>
              <a:t>。 </a:t>
            </a:r>
            <a:endParaRPr lang="zh-CN" altLang="en-US" sz="2400" b="1">
              <a:solidFill>
                <a:srgbClr val="CC0099"/>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1+#ppt_w/2"/>
                                          </p:val>
                                        </p:tav>
                                        <p:tav tm="100000">
                                          <p:val>
                                            <p:strVal val="#ppt_x"/>
                                          </p:val>
                                        </p:tav>
                                      </p:tavLst>
                                    </p:anim>
                                    <p:anim calcmode="lin" valueType="num">
                                      <p:cBhvr additive="base">
                                        <p:cTn id="8"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51203"/>
                                        </p:tgtEl>
                                        <p:attrNameLst>
                                          <p:attrName>style.visibility</p:attrName>
                                        </p:attrNameLst>
                                      </p:cBhvr>
                                      <p:to>
                                        <p:strVal val="visible"/>
                                      </p:to>
                                    </p:set>
                                    <p:animEffect transition="in" filter="slide(fromTop)">
                                      <p:cBhvr>
                                        <p:cTn id="13" dur="500"/>
                                        <p:tgtEl>
                                          <p:spTgt spid="5120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1205">
                                            <p:txEl>
                                              <p:charRg st="0" end="11"/>
                                            </p:txEl>
                                          </p:spTgt>
                                        </p:tgtEl>
                                        <p:attrNameLst>
                                          <p:attrName>style.visibility</p:attrName>
                                        </p:attrNameLst>
                                      </p:cBhvr>
                                      <p:to>
                                        <p:strVal val="visible"/>
                                      </p:to>
                                    </p:set>
                                    <p:animEffect transition="in" filter="checkerboard(across)">
                                      <p:cBhvr>
                                        <p:cTn id="18" dur="500"/>
                                        <p:tgtEl>
                                          <p:spTgt spid="51205">
                                            <p:txEl>
                                              <p:charRg st="0"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1206">
                                            <p:txEl>
                                              <p:charRg st="0" end="35"/>
                                            </p:txEl>
                                          </p:spTgt>
                                        </p:tgtEl>
                                        <p:attrNameLst>
                                          <p:attrName>style.visibility</p:attrName>
                                        </p:attrNameLst>
                                      </p:cBhvr>
                                      <p:to>
                                        <p:strVal val="visible"/>
                                      </p:to>
                                    </p:set>
                                    <p:animEffect transition="in" filter="dissolve">
                                      <p:cBhvr>
                                        <p:cTn id="23" dur="500"/>
                                        <p:tgtEl>
                                          <p:spTgt spid="51206">
                                            <p:txEl>
                                              <p:charRg st="0" end="3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1206">
                                            <p:txEl>
                                              <p:charRg st="35" end="65"/>
                                            </p:txEl>
                                          </p:spTgt>
                                        </p:tgtEl>
                                        <p:attrNameLst>
                                          <p:attrName>style.visibility</p:attrName>
                                        </p:attrNameLst>
                                      </p:cBhvr>
                                      <p:to>
                                        <p:strVal val="visible"/>
                                      </p:to>
                                    </p:set>
                                    <p:animEffect transition="in" filter="dissolve">
                                      <p:cBhvr>
                                        <p:cTn id="28" dur="500"/>
                                        <p:tgtEl>
                                          <p:spTgt spid="51206">
                                            <p:txEl>
                                              <p:charRg st="35" end="6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1207">
                                            <p:txEl>
                                              <p:charRg st="0" end="76"/>
                                            </p:txEl>
                                          </p:spTgt>
                                        </p:tgtEl>
                                        <p:attrNameLst>
                                          <p:attrName>style.visibility</p:attrName>
                                        </p:attrNameLst>
                                      </p:cBhvr>
                                      <p:to>
                                        <p:strVal val="visible"/>
                                      </p:to>
                                    </p:set>
                                    <p:animEffect transition="in" filter="dissolve">
                                      <p:cBhvr>
                                        <p:cTn id="33" dur="500"/>
                                        <p:tgtEl>
                                          <p:spTgt spid="51207">
                                            <p:txEl>
                                              <p:charRg st="0" end="7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1207">
                                            <p:txEl>
                                              <p:charRg st="76" end="128"/>
                                            </p:txEl>
                                          </p:spTgt>
                                        </p:tgtEl>
                                        <p:attrNameLst>
                                          <p:attrName>style.visibility</p:attrName>
                                        </p:attrNameLst>
                                      </p:cBhvr>
                                      <p:to>
                                        <p:strVal val="visible"/>
                                      </p:to>
                                    </p:set>
                                    <p:animEffect transition="in" filter="dissolve">
                                      <p:cBhvr>
                                        <p:cTn id="38" dur="500"/>
                                        <p:tgtEl>
                                          <p:spTgt spid="51207">
                                            <p:txEl>
                                              <p:charRg st="76" end="12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51208"/>
                                        </p:tgtEl>
                                        <p:attrNameLst>
                                          <p:attrName>style.visibility</p:attrName>
                                        </p:attrNameLst>
                                      </p:cBhvr>
                                      <p:to>
                                        <p:strVal val="visible"/>
                                      </p:to>
                                    </p:set>
                                    <p:animEffect transition="in" filter="dissolve">
                                      <p:cBhvr>
                                        <p:cTn id="43" dur="500"/>
                                        <p:tgtEl>
                                          <p:spTgt spid="51208"/>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51209">
                                            <p:txEl>
                                              <p:charRg st="0" end="72"/>
                                            </p:txEl>
                                          </p:spTgt>
                                        </p:tgtEl>
                                        <p:attrNameLst>
                                          <p:attrName>style.visibility</p:attrName>
                                        </p:attrNameLst>
                                      </p:cBhvr>
                                      <p:to>
                                        <p:strVal val="visible"/>
                                      </p:to>
                                    </p:set>
                                    <p:animEffect transition="in" filter="dissolve">
                                      <p:cBhvr>
                                        <p:cTn id="47" dur="500"/>
                                        <p:tgtEl>
                                          <p:spTgt spid="51209">
                                            <p:txEl>
                                              <p:charRg st="0" end="72"/>
                                            </p:txEl>
                                          </p:spTgt>
                                        </p:tgtEl>
                                      </p:cBhvr>
                                    </p:animEffect>
                                  </p:child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51209">
                                            <p:txEl>
                                              <p:charRg st="72" end="101"/>
                                            </p:txEl>
                                          </p:spTgt>
                                        </p:tgtEl>
                                        <p:attrNameLst>
                                          <p:attrName>style.visibility</p:attrName>
                                        </p:attrNameLst>
                                      </p:cBhvr>
                                      <p:to>
                                        <p:strVal val="visible"/>
                                      </p:to>
                                    </p:set>
                                    <p:animEffect transition="in" filter="dissolve">
                                      <p:cBhvr>
                                        <p:cTn id="51" dur="500"/>
                                        <p:tgtEl>
                                          <p:spTgt spid="51209">
                                            <p:txEl>
                                              <p:charRg st="72"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5" grpId="0" build="p"/>
      <p:bldP spid="51206" grpId="0" build="p"/>
      <p:bldP spid="51207" grpId="0" build="p"/>
      <p:bldP spid="51209" grpId="0" advAuto="100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3250" name="文本框 5324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53251" name="文本框 53250"/>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1.2.3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芯片的分类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53252" name="矩形 53251"/>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53253" name="文本框 53252"/>
          <p:cNvSpPr txBox="1"/>
          <p:nvPr/>
        </p:nvSpPr>
        <p:spPr>
          <a:xfrm>
            <a:off x="0" y="1600200"/>
            <a:ext cx="8686800" cy="603250"/>
          </a:xfrm>
          <a:prstGeom prst="rect">
            <a:avLst/>
          </a:prstGeom>
          <a:noFill/>
          <a:ln w="9525">
            <a:noFill/>
          </a:ln>
        </p:spPr>
        <p:txBody>
          <a:bodyPr lIns="468000">
            <a:spAutoFit/>
          </a:bodyPr>
          <a:p>
            <a:pPr eaLnBrk="0" hangingPunct="0">
              <a:lnSpc>
                <a:spcPct val="140000"/>
              </a:lnSpc>
            </a:pPr>
            <a:r>
              <a:rPr lang="en-US" altLang="zh-CN" sz="2400" b="1">
                <a:solidFill>
                  <a:srgbClr val="FFCC00"/>
                </a:solidFill>
                <a:effectLst>
                  <a:outerShdw blurRad="38100" dist="38100" dir="2700000">
                    <a:srgbClr val="000000"/>
                  </a:outerShdw>
                </a:effectLst>
                <a:latin typeface="Times New Roman" panose="02020603050405020304" pitchFamily="18" charset="0"/>
                <a:ea typeface="楷体_GB2312" pitchFamily="49" charset="-122"/>
              </a:rPr>
              <a:t>2.</a:t>
            </a:r>
            <a:r>
              <a:rPr lang="en-US" altLang="zh-CN" sz="2400" b="1">
                <a:solidFill>
                  <a:srgbClr val="FFCC00"/>
                </a:solidFill>
                <a:effectLst>
                  <a:outerShdw blurRad="38100" dist="38100" dir="2700000">
                    <a:srgbClr val="000000"/>
                  </a:outerShdw>
                </a:effectLst>
                <a:latin typeface="楷体_GB2312" pitchFamily="49" charset="-122"/>
                <a:ea typeface="楷体_GB2312" pitchFamily="49" charset="-122"/>
              </a:rPr>
              <a:t> </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按用途分类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53254" name="文本框 53253"/>
          <p:cNvSpPr txBox="1"/>
          <p:nvPr/>
        </p:nvSpPr>
        <p:spPr>
          <a:xfrm>
            <a:off x="0" y="2209800"/>
            <a:ext cx="8991600" cy="549275"/>
          </a:xfrm>
          <a:prstGeom prst="rect">
            <a:avLst/>
          </a:prstGeom>
          <a:noFill/>
          <a:ln w="9525">
            <a:noFill/>
          </a:ln>
        </p:spPr>
        <p:txBody>
          <a:bodyPr lIns="468000" rIns="198000">
            <a:spAutoFit/>
          </a:bodyPr>
          <a:p>
            <a:pPr eaLnBrk="0" hangingPunct="0">
              <a:lnSpc>
                <a:spcPct val="125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按照用途，可将</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芯片分为通用型和专用型两大类。</a:t>
            </a:r>
            <a:endParaRPr lang="zh-CN" altLang="en-US" sz="2400" b="1" dirty="0">
              <a:solidFill>
                <a:srgbClr val="6600CC"/>
              </a:solidFill>
              <a:effectLst>
                <a:outerShdw blurRad="38100" dist="38100" dir="2700000">
                  <a:srgbClr val="000000"/>
                </a:outerShdw>
              </a:effectLst>
              <a:latin typeface="Times New Roman" panose="02020603050405020304" pitchFamily="18" charset="0"/>
            </a:endParaRPr>
          </a:p>
        </p:txBody>
      </p:sp>
      <p:sp>
        <p:nvSpPr>
          <p:cNvPr id="53255" name="文本框 53254"/>
          <p:cNvSpPr txBox="1"/>
          <p:nvPr/>
        </p:nvSpPr>
        <p:spPr>
          <a:xfrm>
            <a:off x="0" y="2743200"/>
            <a:ext cx="8991600" cy="1625600"/>
          </a:xfrm>
          <a:prstGeom prst="rect">
            <a:avLst/>
          </a:prstGeom>
          <a:noFill/>
          <a:ln w="9525">
            <a:noFill/>
          </a:ln>
        </p:spPr>
        <p:txBody>
          <a:bodyPr lIns="468000" rIns="198000">
            <a:spAutoFit/>
          </a:bodyPr>
          <a:p>
            <a:pPr eaLnBrk="0" hangingPunct="0">
              <a:lnSpc>
                <a:spcPct val="140000"/>
              </a:lnSpc>
            </a:pPr>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FF3300"/>
                </a:solidFill>
                <a:effectLst>
                  <a:outerShdw blurRad="38100" dist="38100" dir="2700000">
                    <a:srgbClr val="000000"/>
                  </a:outerShdw>
                </a:effectLst>
                <a:latin typeface="Times New Roman" panose="02020603050405020304" pitchFamily="18" charset="0"/>
              </a:rPr>
              <a:t>通用型</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芯片：</a:t>
            </a:r>
            <a:r>
              <a:rPr lang="zh-CN" altLang="en-US" sz="2400" b="1" dirty="0">
                <a:solidFill>
                  <a:srgbClr val="9900FF"/>
                </a:solidFill>
                <a:effectLst>
                  <a:outerShdw blurRad="38100" dist="38100" dir="2700000">
                    <a:srgbClr val="000000"/>
                  </a:outerShdw>
                </a:effectLst>
                <a:latin typeface="Times New Roman" panose="02020603050405020304" pitchFamily="18" charset="0"/>
              </a:rPr>
              <a:t>一般是指可以用指令编程的</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芯片，适合于普通的</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应用，具有可编程性和强大的处理能力，可完成复杂的数字信号处理的算法。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53256" name="文本框 53255"/>
          <p:cNvSpPr txBox="1"/>
          <p:nvPr/>
        </p:nvSpPr>
        <p:spPr>
          <a:xfrm>
            <a:off x="0" y="4267200"/>
            <a:ext cx="8991600" cy="2136775"/>
          </a:xfrm>
          <a:prstGeom prst="rect">
            <a:avLst/>
          </a:prstGeom>
          <a:noFill/>
          <a:ln w="9525">
            <a:noFill/>
          </a:ln>
        </p:spPr>
        <p:txBody>
          <a:bodyPr lIns="468000" rIns="198000">
            <a:spAutoFit/>
          </a:bodyPr>
          <a:p>
            <a:pPr eaLnBrk="0" hangingPunct="0">
              <a:lnSpc>
                <a:spcPct val="140000"/>
              </a:lnSpc>
            </a:pPr>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FF3300"/>
                </a:solidFill>
                <a:effectLst>
                  <a:outerShdw blurRad="38100" dist="38100" dir="2700000">
                    <a:srgbClr val="000000"/>
                  </a:outerShdw>
                </a:effectLst>
                <a:latin typeface="Times New Roman" panose="02020603050405020304" pitchFamily="18" charset="0"/>
              </a:rPr>
              <a:t>专用型</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芯片：</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是为特定的</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运算而设计，通常只针对某一种应用，相应的算法由内部硬件电路实现，适合于数字滤波、</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FFT</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、卷积和相关算法等特殊的运算。主要用于要求信号处理速度极快的特殊场合。</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53252"/>
                                        </p:tgtEl>
                                        <p:attrNameLst>
                                          <p:attrName>style.visibility</p:attrName>
                                        </p:attrNameLst>
                                      </p:cBhvr>
                                      <p:to>
                                        <p:strVal val="visible"/>
                                      </p:to>
                                    </p:set>
                                    <p:anim calcmode="lin" valueType="num">
                                      <p:cBhvr additive="base">
                                        <p:cTn id="7" dur="500" fill="hold"/>
                                        <p:tgtEl>
                                          <p:spTgt spid="53252"/>
                                        </p:tgtEl>
                                        <p:attrNameLst>
                                          <p:attrName>ppt_x</p:attrName>
                                        </p:attrNameLst>
                                      </p:cBhvr>
                                      <p:tavLst>
                                        <p:tav tm="0">
                                          <p:val>
                                            <p:strVal val="1+#ppt_w/2"/>
                                          </p:val>
                                        </p:tav>
                                        <p:tav tm="100000">
                                          <p:val>
                                            <p:strVal val="#ppt_x"/>
                                          </p:val>
                                        </p:tav>
                                      </p:tavLst>
                                    </p:anim>
                                    <p:anim calcmode="lin" valueType="num">
                                      <p:cBhvr additive="base">
                                        <p:cTn id="8"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53251"/>
                                        </p:tgtEl>
                                        <p:attrNameLst>
                                          <p:attrName>style.visibility</p:attrName>
                                        </p:attrNameLst>
                                      </p:cBhvr>
                                      <p:to>
                                        <p:strVal val="visible"/>
                                      </p:to>
                                    </p:set>
                                    <p:animEffect transition="in" filter="slide(fromTop)">
                                      <p:cBhvr>
                                        <p:cTn id="13" dur="500"/>
                                        <p:tgtEl>
                                          <p:spTgt spid="53251"/>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3253">
                                            <p:txEl>
                                              <p:charRg st="0" end="10"/>
                                            </p:txEl>
                                          </p:spTgt>
                                        </p:tgtEl>
                                        <p:attrNameLst>
                                          <p:attrName>style.visibility</p:attrName>
                                        </p:attrNameLst>
                                      </p:cBhvr>
                                      <p:to>
                                        <p:strVal val="visible"/>
                                      </p:to>
                                    </p:set>
                                    <p:animEffect transition="in" filter="checkerboard(across)">
                                      <p:cBhvr>
                                        <p:cTn id="18" dur="500"/>
                                        <p:tgtEl>
                                          <p:spTgt spid="53253">
                                            <p:txEl>
                                              <p:charRg st="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3254">
                                            <p:txEl>
                                              <p:charRg st="0" end="34"/>
                                            </p:txEl>
                                          </p:spTgt>
                                        </p:tgtEl>
                                        <p:attrNameLst>
                                          <p:attrName>style.visibility</p:attrName>
                                        </p:attrNameLst>
                                      </p:cBhvr>
                                      <p:to>
                                        <p:strVal val="visible"/>
                                      </p:to>
                                    </p:set>
                                    <p:animEffect transition="in" filter="dissolve">
                                      <p:cBhvr>
                                        <p:cTn id="23" dur="500"/>
                                        <p:tgtEl>
                                          <p:spTgt spid="53254">
                                            <p:txEl>
                                              <p:charRg st="0" end="3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3255">
                                            <p:txEl>
                                              <p:charRg st="0" end="80"/>
                                            </p:txEl>
                                          </p:spTgt>
                                        </p:tgtEl>
                                        <p:attrNameLst>
                                          <p:attrName>style.visibility</p:attrName>
                                        </p:attrNameLst>
                                      </p:cBhvr>
                                      <p:to>
                                        <p:strVal val="visible"/>
                                      </p:to>
                                    </p:set>
                                    <p:animEffect transition="in" filter="dissolve">
                                      <p:cBhvr>
                                        <p:cTn id="28" dur="500"/>
                                        <p:tgtEl>
                                          <p:spTgt spid="53255">
                                            <p:txEl>
                                              <p:charRg st="0" end="8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3256">
                                            <p:txEl>
                                              <p:charRg st="0" end="104"/>
                                            </p:txEl>
                                          </p:spTgt>
                                        </p:tgtEl>
                                        <p:attrNameLst>
                                          <p:attrName>style.visibility</p:attrName>
                                        </p:attrNameLst>
                                      </p:cBhvr>
                                      <p:to>
                                        <p:strVal val="visible"/>
                                      </p:to>
                                    </p:set>
                                    <p:animEffect transition="in" filter="dissolve">
                                      <p:cBhvr>
                                        <p:cTn id="33" dur="500"/>
                                        <p:tgtEl>
                                          <p:spTgt spid="53256">
                                            <p:txEl>
                                              <p:charRg st="0"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3" grpId="0" build="p"/>
      <p:bldP spid="53254" grpId="0" build="p"/>
      <p:bldP spid="53255" grpId="0" build="p"/>
      <p:bldP spid="5325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5298" name="文本框 55297"/>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55299" name="文本框 55298"/>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1.2.3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芯片的分类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55300" name="矩形 55299"/>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55301" name="文本框 55300"/>
          <p:cNvSpPr txBox="1"/>
          <p:nvPr/>
        </p:nvSpPr>
        <p:spPr>
          <a:xfrm>
            <a:off x="0" y="16002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3</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．按数据格式分类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55302" name="文本框 55301"/>
          <p:cNvSpPr txBox="1"/>
          <p:nvPr/>
        </p:nvSpPr>
        <p:spPr>
          <a:xfrm>
            <a:off x="0" y="2209800"/>
            <a:ext cx="8686800" cy="1006475"/>
          </a:xfrm>
          <a:prstGeom prst="rect">
            <a:avLst/>
          </a:prstGeom>
          <a:noFill/>
          <a:ln w="9525">
            <a:noFill/>
          </a:ln>
        </p:spPr>
        <p:txBody>
          <a:bodyPr lIns="468000" rIns="198000">
            <a:spAutoFit/>
          </a:bodyPr>
          <a:p>
            <a:pPr algn="just" eaLnBrk="0" hangingPunct="0">
              <a:lnSpc>
                <a:spcPct val="125000"/>
              </a:lnSpc>
            </a:pPr>
            <a:r>
              <a:rPr lang="en-US" altLang="zh-CN" sz="2400" b="1" dirty="0">
                <a:solidFill>
                  <a:srgbClr val="6600CC"/>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根据芯片工作的数据格式，按其精度或动态范围，可将通用</a:t>
            </a:r>
            <a:r>
              <a:rPr lang="en-US" altLang="zh-CN" sz="24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划分为定点</a:t>
            </a:r>
            <a:r>
              <a:rPr lang="en-US" altLang="zh-CN" sz="24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和浮点</a:t>
            </a:r>
            <a:r>
              <a:rPr lang="en-US" altLang="zh-CN"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两类。</a:t>
            </a:r>
            <a:endPar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p:txBody>
      </p:sp>
      <p:sp>
        <p:nvSpPr>
          <p:cNvPr id="55303" name="文本框 55302"/>
          <p:cNvSpPr txBox="1"/>
          <p:nvPr/>
        </p:nvSpPr>
        <p:spPr>
          <a:xfrm>
            <a:off x="0" y="3200400"/>
            <a:ext cx="8991600" cy="1187450"/>
          </a:xfrm>
          <a:prstGeom prst="rect">
            <a:avLst/>
          </a:prstGeom>
          <a:noFill/>
          <a:ln w="9525">
            <a:noFill/>
          </a:ln>
        </p:spPr>
        <p:txBody>
          <a:bodyPr lIns="468000" rIns="198000">
            <a:spAutoFit/>
          </a:bodyPr>
          <a:p>
            <a:pPr eaLnBrk="0" hangingPunct="0">
              <a:lnSpc>
                <a:spcPct val="150000"/>
              </a:lnSpc>
            </a:pPr>
            <a:r>
              <a:rPr lang="en-US" altLang="zh-CN" sz="2400" b="1" dirty="0">
                <a:solidFill>
                  <a:srgbClr val="FF3300"/>
                </a:solidFill>
                <a:effectLst>
                  <a:outerShdw blurRad="38100" dist="38100" dir="2700000">
                    <a:srgbClr val="000000"/>
                  </a:outerShdw>
                </a:effectLst>
                <a:latin typeface="Times New Roman" panose="02020603050405020304" pitchFamily="18" charset="0"/>
              </a:rPr>
              <a:t>        </a:t>
            </a:r>
            <a:r>
              <a:rPr lang="zh-CN" altLang="en-US" sz="2400" b="1" dirty="0">
                <a:solidFill>
                  <a:srgbClr val="FF3300"/>
                </a:solidFill>
                <a:effectLst>
                  <a:outerShdw blurRad="38100" dist="38100" dir="2700000">
                    <a:srgbClr val="000000"/>
                  </a:outerShdw>
                </a:effectLst>
                <a:latin typeface="Times New Roman" panose="02020603050405020304" pitchFamily="18" charset="0"/>
              </a:rPr>
              <a:t>若数据以定点格式工作的</a:t>
            </a:r>
            <a:r>
              <a:rPr lang="en-US" altLang="zh-CN" sz="2400" b="1" dirty="0">
                <a:solidFill>
                  <a:srgbClr val="FF3300"/>
                </a:solidFill>
                <a:effectLst>
                  <a:outerShdw blurRad="38100" dist="38100" dir="2700000">
                    <a:srgbClr val="000000"/>
                  </a:outerShdw>
                </a:effectLst>
                <a:latin typeface="Times New Roman" panose="02020603050405020304" pitchFamily="18" charset="0"/>
              </a:rPr>
              <a:t>——</a:t>
            </a:r>
            <a:r>
              <a:rPr lang="zh-CN" altLang="en-US" sz="2400" b="1" dirty="0">
                <a:solidFill>
                  <a:srgbClr val="FF3300"/>
                </a:solidFill>
                <a:effectLst>
                  <a:outerShdw blurRad="38100" dist="38100" dir="2700000">
                    <a:srgbClr val="000000"/>
                  </a:outerShdw>
                </a:effectLst>
                <a:latin typeface="Times New Roman" panose="02020603050405020304" pitchFamily="18" charset="0"/>
              </a:rPr>
              <a:t>定点</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芯片。</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rgbClr val="FF3300"/>
                </a:solidFill>
                <a:effectLst>
                  <a:outerShdw blurRad="38100" dist="38100" dir="2700000">
                    <a:srgbClr val="000000"/>
                  </a:outerShdw>
                </a:effectLst>
                <a:latin typeface="Times New Roman" panose="02020603050405020304" pitchFamily="18" charset="0"/>
              </a:rPr>
              <a:t>        若数据以浮点格式工作的</a:t>
            </a:r>
            <a:r>
              <a:rPr lang="en-US" altLang="zh-CN" sz="2400" b="1">
                <a:solidFill>
                  <a:srgbClr val="FF3300"/>
                </a:solidFill>
                <a:effectLst>
                  <a:outerShdw blurRad="38100" dist="38100" dir="2700000">
                    <a:srgbClr val="000000"/>
                  </a:outerShdw>
                </a:effectLst>
                <a:latin typeface="Times New Roman" panose="02020603050405020304" pitchFamily="18" charset="0"/>
              </a:rPr>
              <a:t>——</a:t>
            </a:r>
            <a:r>
              <a:rPr lang="zh-CN" altLang="en-US" sz="2400" b="1" dirty="0">
                <a:solidFill>
                  <a:srgbClr val="FF0000"/>
                </a:solidFill>
                <a:effectLst>
                  <a:outerShdw blurRad="38100" dist="38100" dir="2700000">
                    <a:srgbClr val="000000"/>
                  </a:outerShdw>
                </a:effectLst>
                <a:latin typeface="Times New Roman" panose="02020603050405020304" pitchFamily="18" charset="0"/>
              </a:rPr>
              <a:t>浮点</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芯片。</a:t>
            </a: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55304" name="文本框 55303"/>
          <p:cNvSpPr txBox="1"/>
          <p:nvPr/>
        </p:nvSpPr>
        <p:spPr>
          <a:xfrm>
            <a:off x="0" y="4419600"/>
            <a:ext cx="8991600" cy="1625600"/>
          </a:xfrm>
          <a:prstGeom prst="rect">
            <a:avLst/>
          </a:prstGeom>
          <a:noFill/>
          <a:ln w="9525">
            <a:noFill/>
          </a:ln>
        </p:spPr>
        <p:txBody>
          <a:bodyPr lIns="468000" rIns="198000">
            <a:spAutoFit/>
          </a:bodyPr>
          <a:p>
            <a:pPr eaLnBrk="0" hangingPunct="0">
              <a:lnSpc>
                <a:spcPct val="140000"/>
              </a:lnSpc>
            </a:pPr>
            <a:r>
              <a:rPr lang="en-US" altLang="zh-CN" sz="2400" b="1" dirty="0">
                <a:solidFill>
                  <a:srgbClr val="FF3300"/>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不同的浮点</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芯片所采用的浮点格式有所不同，有的</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芯片采用自定义的浮点格式，有的</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芯片则采用</a:t>
            </a:r>
            <a:r>
              <a:rPr lang="en-US" altLang="zh-CN" sz="2400" b="1" dirty="0">
                <a:solidFill>
                  <a:srgbClr val="33CC33"/>
                </a:solidFill>
                <a:effectLst>
                  <a:outerShdw blurRad="38100" dist="38100" dir="2700000">
                    <a:srgbClr val="000000"/>
                  </a:outerShdw>
                </a:effectLst>
                <a:latin typeface="Times New Roman" panose="02020603050405020304" pitchFamily="18" charset="0"/>
              </a:rPr>
              <a:t>IEEE</a:t>
            </a:r>
            <a:r>
              <a:rPr lang="zh-CN" altLang="en-US" sz="2400" b="1" dirty="0">
                <a:solidFill>
                  <a:srgbClr val="33CC33"/>
                </a:solidFill>
                <a:effectLst>
                  <a:outerShdw blurRad="38100" dist="38100" dir="2700000">
                    <a:srgbClr val="000000"/>
                  </a:outerShdw>
                </a:effectLst>
                <a:latin typeface="Times New Roman" panose="02020603050405020304" pitchFamily="18" charset="0"/>
              </a:rPr>
              <a:t>的标准浮点格式。</a:t>
            </a:r>
            <a:r>
              <a:rPr lang="zh-CN" altLang="en-US" sz="2400" b="1" dirty="0">
                <a:solidFill>
                  <a:srgbClr val="FF3300"/>
                </a:solidFill>
                <a:effectLst>
                  <a:outerShdw blurRad="38100" dist="38100" dir="2700000">
                    <a:srgbClr val="000000"/>
                  </a:outerShdw>
                </a:effectLst>
                <a:latin typeface="Times New Roman" panose="02020603050405020304" pitchFamily="18" charset="0"/>
              </a:rPr>
              <a:t> </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1+#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55299"/>
                                        </p:tgtEl>
                                        <p:attrNameLst>
                                          <p:attrName>style.visibility</p:attrName>
                                        </p:attrNameLst>
                                      </p:cBhvr>
                                      <p:to>
                                        <p:strVal val="visible"/>
                                      </p:to>
                                    </p:set>
                                    <p:animEffect transition="in" filter="slide(fromTop)">
                                      <p:cBhvr>
                                        <p:cTn id="13" dur="500"/>
                                        <p:tgtEl>
                                          <p:spTgt spid="5529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5301">
                                            <p:txEl>
                                              <p:charRg st="0" end="11"/>
                                            </p:txEl>
                                          </p:spTgt>
                                        </p:tgtEl>
                                        <p:attrNameLst>
                                          <p:attrName>style.visibility</p:attrName>
                                        </p:attrNameLst>
                                      </p:cBhvr>
                                      <p:to>
                                        <p:strVal val="visible"/>
                                      </p:to>
                                    </p:set>
                                    <p:animEffect transition="in" filter="checkerboard(across)">
                                      <p:cBhvr>
                                        <p:cTn id="18" dur="500"/>
                                        <p:tgtEl>
                                          <p:spTgt spid="55301">
                                            <p:txEl>
                                              <p:charRg st="0"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5302">
                                            <p:txEl>
                                              <p:charRg st="0" end="55"/>
                                            </p:txEl>
                                          </p:spTgt>
                                        </p:tgtEl>
                                        <p:attrNameLst>
                                          <p:attrName>style.visibility</p:attrName>
                                        </p:attrNameLst>
                                      </p:cBhvr>
                                      <p:to>
                                        <p:strVal val="visible"/>
                                      </p:to>
                                    </p:set>
                                    <p:animEffect transition="in" filter="dissolve">
                                      <p:cBhvr>
                                        <p:cTn id="23" dur="500"/>
                                        <p:tgtEl>
                                          <p:spTgt spid="55302">
                                            <p:txEl>
                                              <p:charRg st="0" end="5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iterate type="lt">
                                    <p:tmPct val="100000"/>
                                  </p:iterate>
                                  <p:childTnLst>
                                    <p:set>
                                      <p:cBhvr>
                                        <p:cTn id="27" dur="1" fill="hold">
                                          <p:stCondLst>
                                            <p:cond delay="0"/>
                                          </p:stCondLst>
                                        </p:cTn>
                                        <p:tgtEl>
                                          <p:spTgt spid="55303">
                                            <p:txEl>
                                              <p:charRg st="0" end="30"/>
                                            </p:txEl>
                                          </p:spTgt>
                                        </p:tgtEl>
                                        <p:attrNameLst>
                                          <p:attrName>style.visibility</p:attrName>
                                        </p:attrNameLst>
                                      </p:cBhvr>
                                      <p:to>
                                        <p:strVal val="visible"/>
                                      </p:to>
                                    </p:set>
                                    <p:animEffect transition="in" filter="slide(fromLeft)">
                                      <p:cBhvr>
                                        <p:cTn id="28" dur="75"/>
                                        <p:tgtEl>
                                          <p:spTgt spid="55303">
                                            <p:txEl>
                                              <p:charRg st="0" end="3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iterate type="lt">
                                    <p:tmPct val="100000"/>
                                  </p:iterate>
                                  <p:childTnLst>
                                    <p:set>
                                      <p:cBhvr>
                                        <p:cTn id="32" dur="1" fill="hold">
                                          <p:stCondLst>
                                            <p:cond delay="0"/>
                                          </p:stCondLst>
                                        </p:cTn>
                                        <p:tgtEl>
                                          <p:spTgt spid="55303">
                                            <p:txEl>
                                              <p:charRg st="30" end="61"/>
                                            </p:txEl>
                                          </p:spTgt>
                                        </p:tgtEl>
                                        <p:attrNameLst>
                                          <p:attrName>style.visibility</p:attrName>
                                        </p:attrNameLst>
                                      </p:cBhvr>
                                      <p:to>
                                        <p:strVal val="visible"/>
                                      </p:to>
                                    </p:set>
                                    <p:animEffect transition="in" filter="slide(fromLeft)">
                                      <p:cBhvr>
                                        <p:cTn id="33" dur="75"/>
                                        <p:tgtEl>
                                          <p:spTgt spid="55303">
                                            <p:txEl>
                                              <p:charRg st="30" end="6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5304">
                                            <p:txEl>
                                              <p:charRg st="0" end="73"/>
                                            </p:txEl>
                                          </p:spTgt>
                                        </p:tgtEl>
                                        <p:attrNameLst>
                                          <p:attrName>style.visibility</p:attrName>
                                        </p:attrNameLst>
                                      </p:cBhvr>
                                      <p:to>
                                        <p:strVal val="visible"/>
                                      </p:to>
                                    </p:set>
                                    <p:animEffect transition="in" filter="dissolve">
                                      <p:cBhvr>
                                        <p:cTn id="38" dur="500"/>
                                        <p:tgtEl>
                                          <p:spTgt spid="55304">
                                            <p:txEl>
                                              <p:charRg st="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301" grpId="0" build="p"/>
      <p:bldP spid="55302" grpId="0" build="p"/>
      <p:bldP spid="55303" grpId="0" build="p"/>
      <p:bldP spid="5530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7346" name="文本框 57345"/>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57347" name="文本框 57346"/>
          <p:cNvSpPr txBox="1"/>
          <p:nvPr/>
        </p:nvSpPr>
        <p:spPr>
          <a:xfrm>
            <a:off x="0" y="990600"/>
            <a:ext cx="5257800" cy="579438"/>
          </a:xfrm>
          <a:prstGeom prst="rect">
            <a:avLst/>
          </a:prstGeom>
          <a:noFill/>
          <a:ln w="9525">
            <a:noFill/>
          </a:ln>
        </p:spPr>
        <p:txBody>
          <a:bodyPr lIns="198000">
            <a:spAutoFit/>
          </a:bodyPr>
          <a:p>
            <a:pPr eaLnBrk="0" hangingPunct="0"/>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1.2.4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芯片的应用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57348" name="矩形 57347"/>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57349" name="文本框 57348"/>
          <p:cNvSpPr txBox="1"/>
          <p:nvPr/>
        </p:nvSpPr>
        <p:spPr>
          <a:xfrm>
            <a:off x="0" y="1552575"/>
            <a:ext cx="8686800" cy="1114425"/>
          </a:xfrm>
          <a:prstGeom prst="rect">
            <a:avLst/>
          </a:prstGeom>
          <a:noFill/>
          <a:ln w="9525">
            <a:noFill/>
          </a:ln>
        </p:spPr>
        <p:txBody>
          <a:bodyPr lIns="360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rPr>
              <a:t>        </a:t>
            </a:r>
            <a:r>
              <a:rPr lang="zh-CN" altLang="en-US" sz="2400" b="1" dirty="0">
                <a:solidFill>
                  <a:srgbClr val="FFCC00"/>
                </a:solidFill>
                <a:effectLst>
                  <a:outerShdw blurRad="38100" dist="38100" dir="2700000">
                    <a:srgbClr val="000000"/>
                  </a:outerShdw>
                </a:effectLst>
                <a:latin typeface="Times New Roman" panose="02020603050405020304" pitchFamily="18" charset="0"/>
              </a:rPr>
              <a:t>随着</a:t>
            </a:r>
            <a:r>
              <a:rPr lang="en-US" altLang="zh-CN" sz="2400" b="1" dirty="0">
                <a:solidFill>
                  <a:srgbClr val="FFCC00"/>
                </a:solidFill>
                <a:effectLst>
                  <a:outerShdw blurRad="38100" dist="38100" dir="2700000">
                    <a:srgbClr val="000000"/>
                  </a:outerShdw>
                </a:effectLst>
                <a:latin typeface="Times New Roman" panose="02020603050405020304" pitchFamily="18" charset="0"/>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rPr>
              <a:t>芯片价格的下降，性能价格比的提高，</a:t>
            </a:r>
            <a:r>
              <a:rPr lang="en-US" altLang="zh-CN" sz="2400" b="1" dirty="0">
                <a:solidFill>
                  <a:srgbClr val="FFCC00"/>
                </a:solidFill>
                <a:effectLst>
                  <a:outerShdw blurRad="38100" dist="38100" dir="2700000">
                    <a:srgbClr val="000000"/>
                  </a:outerShdw>
                </a:effectLst>
                <a:latin typeface="Times New Roman" panose="02020603050405020304" pitchFamily="18" charset="0"/>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rPr>
              <a:t>芯片具有巨大的应用潜力。</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57350" name="文本框 57349"/>
          <p:cNvSpPr txBox="1"/>
          <p:nvPr/>
        </p:nvSpPr>
        <p:spPr>
          <a:xfrm>
            <a:off x="0" y="2590800"/>
            <a:ext cx="8686800" cy="603250"/>
          </a:xfrm>
          <a:prstGeom prst="rect">
            <a:avLst/>
          </a:prstGeom>
          <a:noFill/>
          <a:ln w="9525">
            <a:noFill/>
          </a:ln>
        </p:spPr>
        <p:txBody>
          <a:bodyPr lIns="360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主要应用：</a:t>
            </a:r>
            <a:r>
              <a:rPr lang="zh-CN" altLang="en-US" sz="2400" b="1" dirty="0">
                <a:solidFill>
                  <a:srgbClr val="FFCC00"/>
                </a:solidFill>
                <a:effectLst>
                  <a:outerShdw blurRad="38100" dist="38100" dir="2700000">
                    <a:srgbClr val="000000"/>
                  </a:outerShdw>
                </a:effectLst>
                <a:latin typeface="Times New Roman" panose="02020603050405020304" pitchFamily="18" charset="0"/>
              </a:rPr>
              <a:t>  </a:t>
            </a:r>
            <a:endParaRPr lang="zh-CN" altLang="en-US" sz="2400" b="1" dirty="0">
              <a:solidFill>
                <a:srgbClr val="FFCC00"/>
              </a:solidFill>
              <a:effectLst>
                <a:outerShdw blurRad="38100" dist="38100" dir="2700000">
                  <a:srgbClr val="000000"/>
                </a:outerShdw>
              </a:effectLst>
              <a:latin typeface="Times New Roman" panose="02020603050405020304" pitchFamily="18" charset="0"/>
            </a:endParaRPr>
          </a:p>
        </p:txBody>
      </p:sp>
      <p:sp>
        <p:nvSpPr>
          <p:cNvPr id="57351" name="文本框 57350"/>
          <p:cNvSpPr txBox="1"/>
          <p:nvPr/>
        </p:nvSpPr>
        <p:spPr>
          <a:xfrm>
            <a:off x="457200" y="3241675"/>
            <a:ext cx="3429000" cy="2830513"/>
          </a:xfrm>
          <a:prstGeom prst="rect">
            <a:avLst/>
          </a:prstGeom>
          <a:noFill/>
          <a:ln w="9525">
            <a:noFill/>
          </a:ln>
        </p:spPr>
        <p:txBody>
          <a:bodyPr lIns="360000">
            <a:spAutoFit/>
          </a:bodyPr>
          <a:p>
            <a:pPr eaLnBrk="0" hangingPunct="0">
              <a:lnSpc>
                <a:spcPct val="150000"/>
              </a:lnSpc>
            </a:pPr>
            <a:r>
              <a:rPr lang="en-US" altLang="zh-CN" sz="2400" b="1" dirty="0">
                <a:solidFill>
                  <a:srgbClr val="FF00FF"/>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1.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信号处理</a:t>
            </a: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2.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通        信</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3.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语        音</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4.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图像处理</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5.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军        事</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57352" name="文本框 57351"/>
          <p:cNvSpPr txBox="1"/>
          <p:nvPr/>
        </p:nvSpPr>
        <p:spPr>
          <a:xfrm>
            <a:off x="4191000" y="3265488"/>
            <a:ext cx="3429000" cy="2820987"/>
          </a:xfrm>
          <a:prstGeom prst="rect">
            <a:avLst/>
          </a:prstGeom>
          <a:noFill/>
          <a:ln w="9525">
            <a:noFill/>
          </a:ln>
        </p:spPr>
        <p:txBody>
          <a:bodyPr lIns="360000" tIns="36000">
            <a:spAutoFit/>
          </a:bodyPr>
          <a:p>
            <a:pPr eaLnBrk="0" hangingPunct="0">
              <a:lnSpc>
                <a:spcPct val="150000"/>
              </a:lnSpc>
            </a:pPr>
            <a:r>
              <a:rPr lang="en-US" altLang="zh-CN" sz="2400" b="1" dirty="0">
                <a:solidFill>
                  <a:srgbClr val="FF00FF"/>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6.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仪器仪表</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7.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自动控制</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8.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医疗工程</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9.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家用电器</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10.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计  算  机</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57353" name="右箭头 57352"/>
          <p:cNvSpPr/>
          <p:nvPr/>
        </p:nvSpPr>
        <p:spPr>
          <a:xfrm>
            <a:off x="3429000" y="35814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54" name="矩形 57353"/>
          <p:cNvSpPr/>
          <p:nvPr/>
        </p:nvSpPr>
        <p:spPr>
          <a:xfrm>
            <a:off x="4648200" y="3429000"/>
            <a:ext cx="3962400" cy="2667000"/>
          </a:xfrm>
          <a:prstGeom prst="rect">
            <a:avLst/>
          </a:prstGeom>
          <a:solidFill>
            <a:schemeClr val="accent1"/>
          </a:solidFill>
          <a:ln w="25400" cap="sq" cmpd="sng">
            <a:solidFill>
              <a:schemeClr val="bg2"/>
            </a:solidFill>
            <a:prstDash val="solid"/>
            <a:miter/>
            <a:headEnd type="none" w="sm" len="sm"/>
            <a:tailEnd type="none" w="sm" len="sm"/>
          </a:ln>
        </p:spPr>
        <p:txBody>
          <a:bodyPr wrap="none" lIns="198000" tIns="46800" anchor="ctr"/>
          <a:p>
            <a:pPr eaLnBrk="0" hangingPunct="0">
              <a:lnSpc>
                <a:spcPct val="150000"/>
              </a:lnSpc>
            </a:pPr>
            <a:r>
              <a:rPr lang="zh-CN" altLang="en-US" sz="2000" b="1" dirty="0">
                <a:solidFill>
                  <a:srgbClr val="FFFF00"/>
                </a:solidFill>
                <a:latin typeface="Times New Roman" panose="02020603050405020304" pitchFamily="18" charset="0"/>
              </a:rPr>
              <a:t>如：数字滤波、自适应滤波、</a:t>
            </a:r>
            <a:endParaRPr lang="zh-CN" altLang="en-US" sz="2000" b="1" dirty="0">
              <a:solidFill>
                <a:srgbClr val="FFFF00"/>
              </a:solidFill>
              <a:latin typeface="Times New Roman" panose="02020603050405020304" pitchFamily="18" charset="0"/>
            </a:endParaRPr>
          </a:p>
          <a:p>
            <a:pPr eaLnBrk="0" hangingPunct="0">
              <a:lnSpc>
                <a:spcPct val="150000"/>
              </a:lnSpc>
            </a:pPr>
            <a:r>
              <a:rPr lang="zh-CN" altLang="en-US" sz="2000" b="1" dirty="0">
                <a:solidFill>
                  <a:srgbClr val="FFFF00"/>
                </a:solidFill>
                <a:latin typeface="Times New Roman" panose="02020603050405020304" pitchFamily="18" charset="0"/>
              </a:rPr>
              <a:t>        快速傅氏变换、</a:t>
            </a:r>
            <a:r>
              <a:rPr lang="en-US" altLang="zh-CN" sz="2000" b="1" dirty="0">
                <a:solidFill>
                  <a:srgbClr val="FFFF00"/>
                </a:solidFill>
                <a:latin typeface="Times New Roman" panose="02020603050405020304" pitchFamily="18" charset="0"/>
              </a:rPr>
              <a:t>Hilbert</a:t>
            </a:r>
            <a:r>
              <a:rPr lang="zh-CN" altLang="en-US" sz="2000" b="1" dirty="0">
                <a:solidFill>
                  <a:srgbClr val="FFFF00"/>
                </a:solidFill>
                <a:latin typeface="Times New Roman" panose="02020603050405020304" pitchFamily="18" charset="0"/>
              </a:rPr>
              <a:t>变换、</a:t>
            </a:r>
            <a:endParaRPr lang="zh-CN" altLang="en-US" sz="2000" b="1" dirty="0">
              <a:solidFill>
                <a:srgbClr val="FFFF00"/>
              </a:solidFill>
              <a:latin typeface="Times New Roman" panose="02020603050405020304" pitchFamily="18" charset="0"/>
            </a:endParaRPr>
          </a:p>
          <a:p>
            <a:pPr eaLnBrk="0" hangingPunct="0">
              <a:lnSpc>
                <a:spcPct val="150000"/>
              </a:lnSpc>
            </a:pPr>
            <a:r>
              <a:rPr lang="zh-CN" altLang="en-US" sz="2000" b="1" dirty="0">
                <a:solidFill>
                  <a:srgbClr val="FFFF00"/>
                </a:solidFill>
                <a:latin typeface="Times New Roman" panose="02020603050405020304" pitchFamily="18" charset="0"/>
              </a:rPr>
              <a:t>        相关运算、频谱分析、</a:t>
            </a:r>
            <a:endParaRPr lang="zh-CN" altLang="en-US" sz="2000" b="1" dirty="0">
              <a:solidFill>
                <a:srgbClr val="FFFF00"/>
              </a:solidFill>
              <a:latin typeface="Times New Roman" panose="02020603050405020304" pitchFamily="18" charset="0"/>
            </a:endParaRPr>
          </a:p>
          <a:p>
            <a:pPr eaLnBrk="0" hangingPunct="0">
              <a:lnSpc>
                <a:spcPct val="150000"/>
              </a:lnSpc>
            </a:pPr>
            <a:r>
              <a:rPr lang="zh-CN" altLang="en-US" sz="2000" b="1" dirty="0">
                <a:solidFill>
                  <a:srgbClr val="FFFF00"/>
                </a:solidFill>
                <a:latin typeface="Times New Roman" panose="02020603050405020304" pitchFamily="18" charset="0"/>
              </a:rPr>
              <a:t>        卷    积、模式匹配、</a:t>
            </a:r>
            <a:endParaRPr lang="zh-CN" altLang="en-US" sz="2000" b="1" dirty="0">
              <a:solidFill>
                <a:srgbClr val="FFFF00"/>
              </a:solidFill>
              <a:latin typeface="Times New Roman" panose="02020603050405020304" pitchFamily="18" charset="0"/>
            </a:endParaRPr>
          </a:p>
          <a:p>
            <a:pPr eaLnBrk="0" hangingPunct="0">
              <a:lnSpc>
                <a:spcPct val="150000"/>
              </a:lnSpc>
            </a:pPr>
            <a:r>
              <a:rPr lang="zh-CN" altLang="en-US" sz="2000" b="1" dirty="0">
                <a:solidFill>
                  <a:srgbClr val="FFFF00"/>
                </a:solidFill>
                <a:latin typeface="Times New Roman" panose="02020603050405020304" pitchFamily="18" charset="0"/>
              </a:rPr>
              <a:t>        窗函数、波形产生等；</a:t>
            </a:r>
            <a:r>
              <a:rPr lang="zh-CN" altLang="en-US" sz="2000" dirty="0">
                <a:solidFill>
                  <a:srgbClr val="FFFF00"/>
                </a:solidFill>
                <a:latin typeface="Times New Roman" panose="02020603050405020304" pitchFamily="18" charset="0"/>
              </a:rPr>
              <a:t> </a:t>
            </a:r>
            <a:endParaRPr lang="zh-CN" altLang="en-US" sz="2000" dirty="0">
              <a:solidFill>
                <a:srgbClr val="FFFF00"/>
              </a:solidFill>
              <a:latin typeface="Times New Roman" panose="02020603050405020304" pitchFamily="18" charset="0"/>
            </a:endParaRPr>
          </a:p>
        </p:txBody>
      </p:sp>
      <p:sp useBgFill="1">
        <p:nvSpPr>
          <p:cNvPr id="57355" name="矩形 57354"/>
          <p:cNvSpPr/>
          <p:nvPr/>
        </p:nvSpPr>
        <p:spPr>
          <a:xfrm>
            <a:off x="3352800" y="3505200"/>
            <a:ext cx="1143000" cy="304800"/>
          </a:xfrm>
          <a:prstGeom prst="rect">
            <a:avLst/>
          </a:prstGeom>
          <a:ln w="12700">
            <a:noFill/>
          </a:ln>
        </p:spPr>
        <p:txBody>
          <a:bodyPr/>
          <a:p>
            <a:endParaRPr lang="zh-CN" altLang="en-US"/>
          </a:p>
        </p:txBody>
      </p:sp>
      <p:sp>
        <p:nvSpPr>
          <p:cNvPr id="57356" name="右箭头 57355"/>
          <p:cNvSpPr/>
          <p:nvPr/>
        </p:nvSpPr>
        <p:spPr>
          <a:xfrm>
            <a:off x="3429000" y="41148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57" name="矩形 57356"/>
          <p:cNvSpPr/>
          <p:nvPr/>
        </p:nvSpPr>
        <p:spPr>
          <a:xfrm>
            <a:off x="4648200" y="3429000"/>
            <a:ext cx="3962400" cy="2667000"/>
          </a:xfrm>
          <a:prstGeom prst="rect">
            <a:avLst/>
          </a:prstGeom>
          <a:solidFill>
            <a:schemeClr val="accent2"/>
          </a:solidFill>
          <a:ln w="25400" cap="sq" cmpd="sng">
            <a:solidFill>
              <a:schemeClr val="bg2"/>
            </a:solidFill>
            <a:prstDash val="solid"/>
            <a:miter/>
            <a:headEnd type="none" w="sm" len="sm"/>
            <a:tailEnd type="none" w="sm" len="sm"/>
          </a:ln>
        </p:spPr>
        <p:txBody>
          <a:bodyPr wrap="none" lIns="198000" tIns="46800" anchor="ctr"/>
          <a:p>
            <a:pPr eaLnBrk="0" hangingPunct="0">
              <a:lnSpc>
                <a:spcPct val="130000"/>
              </a:lnSpc>
            </a:pPr>
            <a:r>
              <a:rPr lang="zh-CN" altLang="en-US" sz="2000" b="1" dirty="0">
                <a:solidFill>
                  <a:srgbClr val="FFFF00"/>
                </a:solidFill>
                <a:latin typeface="Times New Roman" panose="02020603050405020304" pitchFamily="18" charset="0"/>
              </a:rPr>
              <a:t>如：调制解调器、自适应均衡、</a:t>
            </a:r>
            <a:endParaRPr lang="zh-CN" altLang="en-US" sz="2000" b="1" dirty="0">
              <a:solidFill>
                <a:srgbClr val="FFFF00"/>
              </a:solidFill>
              <a:latin typeface="Times New Roman" panose="02020603050405020304" pitchFamily="18" charset="0"/>
            </a:endParaRPr>
          </a:p>
          <a:p>
            <a:pPr eaLnBrk="0" hangingPunct="0">
              <a:lnSpc>
                <a:spcPct val="130000"/>
              </a:lnSpc>
            </a:pPr>
            <a:r>
              <a:rPr lang="zh-CN" altLang="en-US" sz="2000" b="1" dirty="0">
                <a:solidFill>
                  <a:srgbClr val="FFFF00"/>
                </a:solidFill>
                <a:latin typeface="Times New Roman" panose="02020603050405020304" pitchFamily="18" charset="0"/>
              </a:rPr>
              <a:t>        数据加密、数据压缩、</a:t>
            </a:r>
            <a:endParaRPr lang="zh-CN" altLang="en-US" sz="2000" b="1" dirty="0">
              <a:solidFill>
                <a:srgbClr val="FFFF00"/>
              </a:solidFill>
              <a:latin typeface="Times New Roman" panose="02020603050405020304" pitchFamily="18" charset="0"/>
            </a:endParaRPr>
          </a:p>
          <a:p>
            <a:pPr eaLnBrk="0" hangingPunct="0">
              <a:lnSpc>
                <a:spcPct val="130000"/>
              </a:lnSpc>
            </a:pPr>
            <a:r>
              <a:rPr lang="zh-CN" altLang="en-US" sz="2000" b="1" dirty="0">
                <a:solidFill>
                  <a:srgbClr val="FFFF00"/>
                </a:solidFill>
                <a:latin typeface="Times New Roman" panose="02020603050405020304" pitchFamily="18" charset="0"/>
              </a:rPr>
              <a:t>        回波抵消、多路复用、</a:t>
            </a:r>
            <a:endParaRPr lang="zh-CN" altLang="en-US" sz="2000" b="1" dirty="0">
              <a:solidFill>
                <a:srgbClr val="FFFF00"/>
              </a:solidFill>
              <a:latin typeface="Times New Roman" panose="02020603050405020304" pitchFamily="18" charset="0"/>
            </a:endParaRPr>
          </a:p>
          <a:p>
            <a:pPr eaLnBrk="0" hangingPunct="0">
              <a:lnSpc>
                <a:spcPct val="130000"/>
              </a:lnSpc>
            </a:pPr>
            <a:r>
              <a:rPr lang="zh-CN" altLang="en-US" sz="2000" b="1" dirty="0">
                <a:solidFill>
                  <a:srgbClr val="FFFF00"/>
                </a:solidFill>
                <a:latin typeface="Times New Roman" panose="02020603050405020304" pitchFamily="18" charset="0"/>
              </a:rPr>
              <a:t>        传真、扩频通信、</a:t>
            </a:r>
            <a:endParaRPr lang="zh-CN" altLang="en-US" sz="2000" b="1" dirty="0">
              <a:solidFill>
                <a:srgbClr val="FFFF00"/>
              </a:solidFill>
              <a:latin typeface="Times New Roman" panose="02020603050405020304" pitchFamily="18" charset="0"/>
            </a:endParaRPr>
          </a:p>
          <a:p>
            <a:pPr eaLnBrk="0" hangingPunct="0">
              <a:lnSpc>
                <a:spcPct val="130000"/>
              </a:lnSpc>
            </a:pPr>
            <a:r>
              <a:rPr lang="zh-CN" altLang="en-US" sz="2000" b="1" dirty="0">
                <a:solidFill>
                  <a:srgbClr val="FFFF00"/>
                </a:solidFill>
                <a:latin typeface="Times New Roman" panose="02020603050405020304" pitchFamily="18" charset="0"/>
              </a:rPr>
              <a:t>        移动通信、纠错编译码、</a:t>
            </a:r>
            <a:endParaRPr lang="zh-CN" altLang="en-US" sz="2000" b="1" dirty="0">
              <a:solidFill>
                <a:srgbClr val="FFFF00"/>
              </a:solidFill>
              <a:latin typeface="Times New Roman" panose="02020603050405020304" pitchFamily="18" charset="0"/>
            </a:endParaRPr>
          </a:p>
          <a:p>
            <a:pPr eaLnBrk="0" hangingPunct="0">
              <a:lnSpc>
                <a:spcPct val="130000"/>
              </a:lnSpc>
            </a:pPr>
            <a:r>
              <a:rPr lang="zh-CN" altLang="en-US" sz="2000" b="1" dirty="0">
                <a:solidFill>
                  <a:srgbClr val="FFFF00"/>
                </a:solidFill>
                <a:latin typeface="Times New Roman" panose="02020603050405020304" pitchFamily="18" charset="0"/>
              </a:rPr>
              <a:t>        可视电话、路由器等； </a:t>
            </a:r>
            <a:endParaRPr lang="zh-CN" altLang="en-US" sz="2000" b="1" dirty="0">
              <a:solidFill>
                <a:srgbClr val="FFFF00"/>
              </a:solidFill>
              <a:latin typeface="Times New Roman" panose="02020603050405020304" pitchFamily="18" charset="0"/>
            </a:endParaRPr>
          </a:p>
        </p:txBody>
      </p:sp>
      <p:sp useBgFill="1">
        <p:nvSpPr>
          <p:cNvPr id="57358" name="矩形 57357"/>
          <p:cNvSpPr/>
          <p:nvPr/>
        </p:nvSpPr>
        <p:spPr>
          <a:xfrm>
            <a:off x="3352800" y="4038600"/>
            <a:ext cx="1143000" cy="304800"/>
          </a:xfrm>
          <a:prstGeom prst="rect">
            <a:avLst/>
          </a:prstGeom>
          <a:ln w="12700">
            <a:noFill/>
          </a:ln>
        </p:spPr>
        <p:txBody>
          <a:bodyPr/>
          <a:p>
            <a:endParaRPr lang="zh-CN" altLang="en-US"/>
          </a:p>
        </p:txBody>
      </p:sp>
      <p:sp>
        <p:nvSpPr>
          <p:cNvPr id="57359" name="右箭头 57358"/>
          <p:cNvSpPr/>
          <p:nvPr/>
        </p:nvSpPr>
        <p:spPr>
          <a:xfrm>
            <a:off x="3429000" y="46482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60" name="矩形 57359"/>
          <p:cNvSpPr/>
          <p:nvPr/>
        </p:nvSpPr>
        <p:spPr>
          <a:xfrm>
            <a:off x="4648200" y="3429000"/>
            <a:ext cx="3962400" cy="2667000"/>
          </a:xfrm>
          <a:prstGeom prst="rect">
            <a:avLst/>
          </a:prstGeom>
          <a:solidFill>
            <a:schemeClr val="accent1"/>
          </a:solidFill>
          <a:ln w="25400" cap="sq" cmpd="sng">
            <a:solidFill>
              <a:schemeClr val="bg2"/>
            </a:solidFill>
            <a:prstDash val="solid"/>
            <a:miter/>
            <a:headEnd type="none" w="sm" len="sm"/>
            <a:tailEnd type="none" w="sm" len="sm"/>
          </a:ln>
        </p:spPr>
        <p:txBody>
          <a:bodyPr wrap="none" lIns="198000" tIns="46800" anchor="ctr"/>
          <a:p>
            <a:pPr eaLnBrk="0" hangingPunct="0">
              <a:lnSpc>
                <a:spcPct val="200000"/>
              </a:lnSpc>
            </a:pPr>
            <a:r>
              <a:rPr lang="zh-CN" altLang="en-US" sz="2000" b="1" dirty="0">
                <a:solidFill>
                  <a:srgbClr val="FFFF00"/>
                </a:solidFill>
                <a:latin typeface="Times New Roman" panose="02020603050405020304" pitchFamily="18" charset="0"/>
              </a:rPr>
              <a:t>如：语音编码、语音合成、</a:t>
            </a:r>
            <a:endParaRPr lang="zh-CN" altLang="en-US" sz="2000" b="1" dirty="0">
              <a:solidFill>
                <a:srgbClr val="FFFF00"/>
              </a:solidFill>
              <a:latin typeface="Times New Roman" panose="02020603050405020304" pitchFamily="18" charset="0"/>
            </a:endParaRPr>
          </a:p>
          <a:p>
            <a:pPr eaLnBrk="0" hangingPunct="0">
              <a:lnSpc>
                <a:spcPct val="200000"/>
              </a:lnSpc>
            </a:pPr>
            <a:r>
              <a:rPr lang="zh-CN" altLang="en-US" sz="2000" b="1" dirty="0">
                <a:solidFill>
                  <a:srgbClr val="FFFF00"/>
                </a:solidFill>
                <a:latin typeface="Times New Roman" panose="02020603050405020304" pitchFamily="18" charset="0"/>
              </a:rPr>
              <a:t>        语音识别、语音增强、</a:t>
            </a:r>
            <a:endParaRPr lang="zh-CN" altLang="en-US" sz="2000" b="1" dirty="0">
              <a:solidFill>
                <a:srgbClr val="FFFF00"/>
              </a:solidFill>
              <a:latin typeface="Times New Roman" panose="02020603050405020304" pitchFamily="18" charset="0"/>
            </a:endParaRPr>
          </a:p>
          <a:p>
            <a:pPr eaLnBrk="0" hangingPunct="0">
              <a:lnSpc>
                <a:spcPct val="200000"/>
              </a:lnSpc>
            </a:pPr>
            <a:r>
              <a:rPr lang="zh-CN" altLang="en-US" sz="2000" b="1" dirty="0">
                <a:solidFill>
                  <a:srgbClr val="FFFF00"/>
                </a:solidFill>
                <a:latin typeface="Times New Roman" panose="02020603050405020304" pitchFamily="18" charset="0"/>
              </a:rPr>
              <a:t>        语音邮件、语音存储、</a:t>
            </a:r>
            <a:endParaRPr lang="zh-CN" altLang="en-US" sz="2000" b="1" dirty="0">
              <a:solidFill>
                <a:srgbClr val="FFFF00"/>
              </a:solidFill>
              <a:latin typeface="Times New Roman" panose="02020603050405020304" pitchFamily="18" charset="0"/>
            </a:endParaRPr>
          </a:p>
          <a:p>
            <a:pPr eaLnBrk="0" hangingPunct="0">
              <a:lnSpc>
                <a:spcPct val="200000"/>
              </a:lnSpc>
            </a:pPr>
            <a:r>
              <a:rPr lang="zh-CN" altLang="en-US" sz="2000" b="1" dirty="0">
                <a:solidFill>
                  <a:srgbClr val="FFFF00"/>
                </a:solidFill>
                <a:latin typeface="Times New Roman" panose="02020603050405020304" pitchFamily="18" charset="0"/>
              </a:rPr>
              <a:t>        文本</a:t>
            </a:r>
            <a:r>
              <a:rPr lang="en-US" altLang="zh-CN" sz="2000" b="1" dirty="0">
                <a:solidFill>
                  <a:srgbClr val="FFFF00"/>
                </a:solidFill>
                <a:latin typeface="Times New Roman" panose="02020603050405020304" pitchFamily="18" charset="0"/>
              </a:rPr>
              <a:t>—</a:t>
            </a:r>
            <a:r>
              <a:rPr lang="zh-CN" altLang="en-US" sz="2000" b="1" dirty="0">
                <a:solidFill>
                  <a:srgbClr val="FFFF00"/>
                </a:solidFill>
                <a:latin typeface="Times New Roman" panose="02020603050405020304" pitchFamily="18" charset="0"/>
              </a:rPr>
              <a:t>语音转换等； </a:t>
            </a:r>
            <a:endParaRPr lang="zh-CN" altLang="en-US" sz="2000" b="1" dirty="0">
              <a:solidFill>
                <a:srgbClr val="FFFF00"/>
              </a:solidFill>
              <a:latin typeface="Times New Roman" panose="02020603050405020304" pitchFamily="18" charset="0"/>
            </a:endParaRPr>
          </a:p>
        </p:txBody>
      </p:sp>
      <p:sp useBgFill="1">
        <p:nvSpPr>
          <p:cNvPr id="57361" name="矩形 57360"/>
          <p:cNvSpPr/>
          <p:nvPr/>
        </p:nvSpPr>
        <p:spPr>
          <a:xfrm>
            <a:off x="3352800" y="4572000"/>
            <a:ext cx="1143000" cy="304800"/>
          </a:xfrm>
          <a:prstGeom prst="rect">
            <a:avLst/>
          </a:prstGeom>
          <a:ln w="12700">
            <a:noFill/>
          </a:ln>
        </p:spPr>
        <p:txBody>
          <a:bodyPr/>
          <a:p>
            <a:endParaRPr lang="zh-CN" altLang="en-US"/>
          </a:p>
        </p:txBody>
      </p:sp>
      <p:sp>
        <p:nvSpPr>
          <p:cNvPr id="57362" name="右箭头 57361"/>
          <p:cNvSpPr/>
          <p:nvPr/>
        </p:nvSpPr>
        <p:spPr>
          <a:xfrm>
            <a:off x="3505200" y="51816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63" name="矩形 57362"/>
          <p:cNvSpPr/>
          <p:nvPr/>
        </p:nvSpPr>
        <p:spPr>
          <a:xfrm>
            <a:off x="4648200" y="3429000"/>
            <a:ext cx="3962400" cy="2667000"/>
          </a:xfrm>
          <a:prstGeom prst="rect">
            <a:avLst/>
          </a:prstGeom>
          <a:solidFill>
            <a:srgbClr val="33CC33"/>
          </a:solidFill>
          <a:ln w="25400" cap="sq" cmpd="sng">
            <a:solidFill>
              <a:schemeClr val="bg2"/>
            </a:solidFill>
            <a:prstDash val="solid"/>
            <a:miter/>
            <a:headEnd type="none" w="sm" len="sm"/>
            <a:tailEnd type="none" w="sm" len="sm"/>
          </a:ln>
        </p:spPr>
        <p:txBody>
          <a:bodyPr wrap="none" lIns="198000" tIns="46800" anchor="ctr"/>
          <a:p>
            <a:pPr eaLnBrk="0" hangingPunct="0">
              <a:lnSpc>
                <a:spcPct val="130000"/>
              </a:lnSpc>
            </a:pPr>
            <a:r>
              <a:rPr lang="zh-CN" altLang="en-US" sz="2000" b="1" dirty="0">
                <a:solidFill>
                  <a:srgbClr val="FFFFFF"/>
                </a:solidFill>
                <a:latin typeface="Times New Roman" panose="02020603050405020304" pitchFamily="18" charset="0"/>
              </a:rPr>
              <a:t>如：二维和三维图形处理、</a:t>
            </a:r>
            <a:endParaRPr lang="zh-CN" altLang="en-US" sz="2000" b="1" dirty="0">
              <a:solidFill>
                <a:srgbClr val="FFFFFF"/>
              </a:solidFill>
              <a:latin typeface="Times New Roman" panose="02020603050405020304" pitchFamily="18" charset="0"/>
            </a:endParaRPr>
          </a:p>
          <a:p>
            <a:pPr eaLnBrk="0" hangingPunct="0">
              <a:lnSpc>
                <a:spcPct val="130000"/>
              </a:lnSpc>
            </a:pPr>
            <a:r>
              <a:rPr lang="zh-CN" altLang="en-US" sz="2000" b="1" dirty="0">
                <a:solidFill>
                  <a:srgbClr val="FFFFFF"/>
                </a:solidFill>
                <a:latin typeface="Times New Roman" panose="02020603050405020304" pitchFamily="18" charset="0"/>
              </a:rPr>
              <a:t>        图像压缩与传输、</a:t>
            </a:r>
            <a:endParaRPr lang="zh-CN" altLang="en-US" sz="2000" b="1" dirty="0">
              <a:solidFill>
                <a:srgbClr val="FFFFFF"/>
              </a:solidFill>
              <a:latin typeface="Times New Roman" panose="02020603050405020304" pitchFamily="18" charset="0"/>
            </a:endParaRPr>
          </a:p>
          <a:p>
            <a:pPr eaLnBrk="0" hangingPunct="0">
              <a:lnSpc>
                <a:spcPct val="130000"/>
              </a:lnSpc>
            </a:pPr>
            <a:r>
              <a:rPr lang="zh-CN" altLang="en-US" sz="2000" b="1" dirty="0">
                <a:solidFill>
                  <a:srgbClr val="FFFFFF"/>
                </a:solidFill>
                <a:latin typeface="Times New Roman" panose="02020603050405020304" pitchFamily="18" charset="0"/>
              </a:rPr>
              <a:t>        图像鉴别、图像增强、</a:t>
            </a:r>
            <a:endParaRPr lang="zh-CN" altLang="en-US" sz="2000" b="1" dirty="0">
              <a:solidFill>
                <a:srgbClr val="FFFFFF"/>
              </a:solidFill>
              <a:latin typeface="Times New Roman" panose="02020603050405020304" pitchFamily="18" charset="0"/>
            </a:endParaRPr>
          </a:p>
          <a:p>
            <a:pPr eaLnBrk="0" hangingPunct="0">
              <a:lnSpc>
                <a:spcPct val="130000"/>
              </a:lnSpc>
            </a:pPr>
            <a:r>
              <a:rPr lang="zh-CN" altLang="en-US" sz="2000" b="1" dirty="0">
                <a:solidFill>
                  <a:srgbClr val="FFFFFF"/>
                </a:solidFill>
                <a:latin typeface="Times New Roman" panose="02020603050405020304" pitchFamily="18" charset="0"/>
              </a:rPr>
              <a:t>        图像转换、模式识别、</a:t>
            </a:r>
            <a:endParaRPr lang="zh-CN" altLang="en-US" sz="2000" b="1" dirty="0">
              <a:solidFill>
                <a:srgbClr val="FFFFFF"/>
              </a:solidFill>
              <a:latin typeface="Times New Roman" panose="02020603050405020304" pitchFamily="18" charset="0"/>
            </a:endParaRPr>
          </a:p>
          <a:p>
            <a:pPr eaLnBrk="0" hangingPunct="0">
              <a:lnSpc>
                <a:spcPct val="130000"/>
              </a:lnSpc>
            </a:pPr>
            <a:r>
              <a:rPr lang="zh-CN" altLang="en-US" sz="2000" b="1" dirty="0">
                <a:solidFill>
                  <a:srgbClr val="FFFFFF"/>
                </a:solidFill>
                <a:latin typeface="Times New Roman" panose="02020603050405020304" pitchFamily="18" charset="0"/>
              </a:rPr>
              <a:t>        动画、电子地图、</a:t>
            </a:r>
            <a:endParaRPr lang="zh-CN" altLang="en-US" sz="2000" b="1" dirty="0">
              <a:solidFill>
                <a:srgbClr val="FFFFFF"/>
              </a:solidFill>
              <a:latin typeface="Times New Roman" panose="02020603050405020304" pitchFamily="18" charset="0"/>
            </a:endParaRPr>
          </a:p>
          <a:p>
            <a:pPr eaLnBrk="0" hangingPunct="0">
              <a:lnSpc>
                <a:spcPct val="130000"/>
              </a:lnSpc>
            </a:pPr>
            <a:r>
              <a:rPr lang="zh-CN" altLang="en-US" sz="2000" b="1" dirty="0">
                <a:solidFill>
                  <a:srgbClr val="FFFFFF"/>
                </a:solidFill>
                <a:latin typeface="Times New Roman" panose="02020603050405020304" pitchFamily="18" charset="0"/>
              </a:rPr>
              <a:t>        机器人视觉等；</a:t>
            </a:r>
            <a:r>
              <a:rPr lang="zh-CN" altLang="en-US" sz="2000" b="1" dirty="0">
                <a:solidFill>
                  <a:srgbClr val="FFFF00"/>
                </a:solidFill>
                <a:latin typeface="Times New Roman" panose="02020603050405020304" pitchFamily="18" charset="0"/>
              </a:rPr>
              <a:t> </a:t>
            </a:r>
            <a:endParaRPr lang="zh-CN" altLang="en-US" sz="2000" b="1" dirty="0">
              <a:solidFill>
                <a:srgbClr val="FFFF00"/>
              </a:solidFill>
              <a:latin typeface="Times New Roman" panose="02020603050405020304" pitchFamily="18" charset="0"/>
            </a:endParaRPr>
          </a:p>
        </p:txBody>
      </p:sp>
      <p:sp useBgFill="1">
        <p:nvSpPr>
          <p:cNvPr id="57364" name="矩形 57363"/>
          <p:cNvSpPr/>
          <p:nvPr/>
        </p:nvSpPr>
        <p:spPr>
          <a:xfrm>
            <a:off x="3429000" y="5105400"/>
            <a:ext cx="1143000" cy="304800"/>
          </a:xfrm>
          <a:prstGeom prst="rect">
            <a:avLst/>
          </a:prstGeom>
          <a:ln w="12700">
            <a:noFill/>
          </a:ln>
        </p:spPr>
        <p:txBody>
          <a:bodyPr/>
          <a:p>
            <a:endParaRPr lang="zh-CN" altLang="en-US"/>
          </a:p>
        </p:txBody>
      </p:sp>
      <p:sp>
        <p:nvSpPr>
          <p:cNvPr id="57365" name="右箭头 57364"/>
          <p:cNvSpPr/>
          <p:nvPr/>
        </p:nvSpPr>
        <p:spPr>
          <a:xfrm>
            <a:off x="3429000" y="57150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66" name="矩形 57365"/>
          <p:cNvSpPr/>
          <p:nvPr/>
        </p:nvSpPr>
        <p:spPr>
          <a:xfrm>
            <a:off x="4648200" y="3429000"/>
            <a:ext cx="3962400" cy="2667000"/>
          </a:xfrm>
          <a:prstGeom prst="rect">
            <a:avLst/>
          </a:prstGeom>
          <a:solidFill>
            <a:schemeClr val="folHlink"/>
          </a:solidFill>
          <a:ln w="25400" cap="sq" cmpd="sng">
            <a:solidFill>
              <a:schemeClr val="bg2"/>
            </a:solidFill>
            <a:prstDash val="solid"/>
            <a:miter/>
            <a:headEnd type="none" w="sm" len="sm"/>
            <a:tailEnd type="none" w="sm" len="sm"/>
          </a:ln>
        </p:spPr>
        <p:txBody>
          <a:bodyPr wrap="none" lIns="198000" tIns="46800" anchor="ctr"/>
          <a:p>
            <a:pPr eaLnBrk="0" hangingPunct="0">
              <a:lnSpc>
                <a:spcPct val="90000"/>
              </a:lnSpc>
            </a:pPr>
            <a:r>
              <a:rPr lang="zh-CN" altLang="en-US" sz="2000" b="1" dirty="0">
                <a:solidFill>
                  <a:srgbClr val="FFFFFF"/>
                </a:solidFill>
                <a:latin typeface="Times New Roman" panose="02020603050405020304" pitchFamily="18" charset="0"/>
              </a:rPr>
              <a:t>如：保密通信</a:t>
            </a:r>
            <a:endParaRPr lang="zh-CN" altLang="en-US" sz="2000" b="1" dirty="0">
              <a:solidFill>
                <a:srgbClr val="FFFFFF"/>
              </a:solidFill>
              <a:latin typeface="Times New Roman" panose="02020603050405020304" pitchFamily="18" charset="0"/>
            </a:endParaRPr>
          </a:p>
          <a:p>
            <a:pPr eaLnBrk="0" hangingPunct="0">
              <a:lnSpc>
                <a:spcPct val="90000"/>
              </a:lnSpc>
            </a:pPr>
            <a:r>
              <a:rPr lang="zh-CN" altLang="en-US" sz="2000" b="1" dirty="0">
                <a:solidFill>
                  <a:srgbClr val="FFFFFF"/>
                </a:solidFill>
                <a:latin typeface="Times New Roman" panose="02020603050405020304" pitchFamily="18" charset="0"/>
              </a:rPr>
              <a:t>        雷达处理</a:t>
            </a:r>
            <a:endParaRPr lang="zh-CN" altLang="en-US" sz="2000" b="1" dirty="0">
              <a:solidFill>
                <a:srgbClr val="FFFFFF"/>
              </a:solidFill>
              <a:latin typeface="Times New Roman" panose="02020603050405020304" pitchFamily="18" charset="0"/>
            </a:endParaRPr>
          </a:p>
          <a:p>
            <a:pPr eaLnBrk="0" hangingPunct="0">
              <a:lnSpc>
                <a:spcPct val="90000"/>
              </a:lnSpc>
            </a:pPr>
            <a:r>
              <a:rPr lang="zh-CN" altLang="en-US" sz="2000" b="1" dirty="0">
                <a:solidFill>
                  <a:srgbClr val="FFFFFF"/>
                </a:solidFill>
                <a:latin typeface="Times New Roman" panose="02020603050405020304" pitchFamily="18" charset="0"/>
              </a:rPr>
              <a:t>        声纳处理</a:t>
            </a:r>
            <a:endParaRPr lang="zh-CN" altLang="en-US" sz="2000" b="1" dirty="0">
              <a:solidFill>
                <a:srgbClr val="FFFFFF"/>
              </a:solidFill>
              <a:latin typeface="Times New Roman" panose="02020603050405020304" pitchFamily="18" charset="0"/>
            </a:endParaRPr>
          </a:p>
          <a:p>
            <a:pPr eaLnBrk="0" hangingPunct="0">
              <a:lnSpc>
                <a:spcPct val="90000"/>
              </a:lnSpc>
            </a:pPr>
            <a:r>
              <a:rPr lang="zh-CN" altLang="en-US" sz="2000" b="1" dirty="0">
                <a:solidFill>
                  <a:srgbClr val="FFFFFF"/>
                </a:solidFill>
                <a:latin typeface="Times New Roman" panose="02020603050405020304" pitchFamily="18" charset="0"/>
              </a:rPr>
              <a:t>        导航</a:t>
            </a:r>
            <a:endParaRPr lang="zh-CN" altLang="en-US" sz="2000" b="1" dirty="0">
              <a:solidFill>
                <a:srgbClr val="FFFFFF"/>
              </a:solidFill>
              <a:latin typeface="Times New Roman" panose="02020603050405020304" pitchFamily="18" charset="0"/>
            </a:endParaRPr>
          </a:p>
          <a:p>
            <a:pPr eaLnBrk="0" hangingPunct="0">
              <a:lnSpc>
                <a:spcPct val="90000"/>
              </a:lnSpc>
            </a:pPr>
            <a:r>
              <a:rPr lang="zh-CN" altLang="en-US" sz="2000" b="1" dirty="0">
                <a:solidFill>
                  <a:srgbClr val="FFFFFF"/>
                </a:solidFill>
                <a:latin typeface="Times New Roman" panose="02020603050405020304" pitchFamily="18" charset="0"/>
              </a:rPr>
              <a:t>        导弹制导</a:t>
            </a:r>
            <a:endParaRPr lang="zh-CN" altLang="en-US" sz="2000" b="1" dirty="0">
              <a:solidFill>
                <a:srgbClr val="FFFFFF"/>
              </a:solidFill>
              <a:latin typeface="Times New Roman" panose="02020603050405020304" pitchFamily="18" charset="0"/>
            </a:endParaRPr>
          </a:p>
          <a:p>
            <a:pPr eaLnBrk="0" hangingPunct="0">
              <a:lnSpc>
                <a:spcPct val="90000"/>
              </a:lnSpc>
            </a:pPr>
            <a:r>
              <a:rPr lang="zh-CN" altLang="en-US" sz="2000" b="1" dirty="0">
                <a:solidFill>
                  <a:srgbClr val="FFFFFF"/>
                </a:solidFill>
                <a:latin typeface="Times New Roman" panose="02020603050405020304" pitchFamily="18" charset="0"/>
              </a:rPr>
              <a:t>        电子对抗</a:t>
            </a:r>
            <a:endParaRPr lang="zh-CN" altLang="en-US" sz="2000" b="1" dirty="0">
              <a:solidFill>
                <a:srgbClr val="FFFFFF"/>
              </a:solidFill>
              <a:latin typeface="Times New Roman" panose="02020603050405020304" pitchFamily="18" charset="0"/>
            </a:endParaRPr>
          </a:p>
          <a:p>
            <a:pPr eaLnBrk="0" hangingPunct="0">
              <a:lnSpc>
                <a:spcPct val="90000"/>
              </a:lnSpc>
            </a:pPr>
            <a:r>
              <a:rPr lang="zh-CN" altLang="en-US" sz="2000" b="1" dirty="0">
                <a:solidFill>
                  <a:srgbClr val="FFFFFF"/>
                </a:solidFill>
                <a:latin typeface="Times New Roman" panose="02020603050405020304" pitchFamily="18" charset="0"/>
              </a:rPr>
              <a:t>        全球定位</a:t>
            </a:r>
            <a:r>
              <a:rPr lang="en-US" altLang="zh-CN" sz="2000" b="1">
                <a:solidFill>
                  <a:srgbClr val="FFFFFF"/>
                </a:solidFill>
                <a:latin typeface="Times New Roman" panose="02020603050405020304" pitchFamily="18" charset="0"/>
              </a:rPr>
              <a:t>GPS</a:t>
            </a:r>
            <a:endParaRPr lang="en-US" altLang="zh-CN" sz="2000" b="1">
              <a:solidFill>
                <a:srgbClr val="FFFFFF"/>
              </a:solidFill>
              <a:latin typeface="Times New Roman" panose="02020603050405020304" pitchFamily="18" charset="0"/>
            </a:endParaRPr>
          </a:p>
          <a:p>
            <a:pPr eaLnBrk="0" hangingPunct="0">
              <a:lnSpc>
                <a:spcPct val="90000"/>
              </a:lnSpc>
            </a:pPr>
            <a:r>
              <a:rPr lang="en-US" altLang="zh-CN" sz="2000" b="1" dirty="0">
                <a:solidFill>
                  <a:srgbClr val="FFFFFF"/>
                </a:solidFill>
                <a:latin typeface="Times New Roman" panose="02020603050405020304" pitchFamily="18" charset="0"/>
              </a:rPr>
              <a:t>        </a:t>
            </a:r>
            <a:r>
              <a:rPr lang="zh-CN" altLang="en-US" sz="2000" b="1" dirty="0">
                <a:solidFill>
                  <a:srgbClr val="FFFFFF"/>
                </a:solidFill>
                <a:latin typeface="Times New Roman" panose="02020603050405020304" pitchFamily="18" charset="0"/>
              </a:rPr>
              <a:t>搜索与跟踪</a:t>
            </a:r>
            <a:endParaRPr lang="zh-CN" altLang="en-US" sz="2000" b="1" dirty="0">
              <a:solidFill>
                <a:srgbClr val="FFFFFF"/>
              </a:solidFill>
              <a:latin typeface="Times New Roman" panose="02020603050405020304" pitchFamily="18" charset="0"/>
            </a:endParaRPr>
          </a:p>
          <a:p>
            <a:pPr eaLnBrk="0" hangingPunct="0">
              <a:lnSpc>
                <a:spcPct val="90000"/>
              </a:lnSpc>
            </a:pPr>
            <a:r>
              <a:rPr lang="zh-CN" altLang="en-US" sz="2000" b="1" dirty="0">
                <a:solidFill>
                  <a:srgbClr val="FFFFFF"/>
                </a:solidFill>
                <a:latin typeface="Times New Roman" panose="02020603050405020304" pitchFamily="18" charset="0"/>
              </a:rPr>
              <a:t>        情报收集与处理等 </a:t>
            </a:r>
            <a:endParaRPr lang="zh-CN" altLang="en-US" sz="2000" b="1" dirty="0">
              <a:solidFill>
                <a:srgbClr val="FFFFFF"/>
              </a:solidFill>
              <a:latin typeface="Times New Roman" panose="02020603050405020304" pitchFamily="18" charset="0"/>
            </a:endParaRPr>
          </a:p>
        </p:txBody>
      </p:sp>
      <p:sp useBgFill="1">
        <p:nvSpPr>
          <p:cNvPr id="57367" name="矩形 57366"/>
          <p:cNvSpPr/>
          <p:nvPr/>
        </p:nvSpPr>
        <p:spPr>
          <a:xfrm>
            <a:off x="3352800" y="5638800"/>
            <a:ext cx="1143000" cy="304800"/>
          </a:xfrm>
          <a:prstGeom prst="rect">
            <a:avLst/>
          </a:prstGeom>
          <a:ln w="12700">
            <a:noFill/>
          </a:ln>
        </p:spPr>
        <p:txBody>
          <a:bodyPr/>
          <a:p>
            <a:endParaRPr lang="zh-CN" altLang="en-US"/>
          </a:p>
        </p:txBody>
      </p:sp>
      <p:sp>
        <p:nvSpPr>
          <p:cNvPr id="57368" name="右箭头 57367"/>
          <p:cNvSpPr/>
          <p:nvPr/>
        </p:nvSpPr>
        <p:spPr>
          <a:xfrm flipH="1">
            <a:off x="3962400" y="35814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69" name="矩形 57368"/>
          <p:cNvSpPr/>
          <p:nvPr/>
        </p:nvSpPr>
        <p:spPr>
          <a:xfrm>
            <a:off x="533400" y="3429000"/>
            <a:ext cx="3352800" cy="2667000"/>
          </a:xfrm>
          <a:prstGeom prst="rect">
            <a:avLst/>
          </a:prstGeom>
          <a:solidFill>
            <a:schemeClr val="bg1"/>
          </a:solidFill>
          <a:ln w="25400" cap="sq" cmpd="sng">
            <a:solidFill>
              <a:schemeClr val="bg2"/>
            </a:solidFill>
            <a:prstDash val="solid"/>
            <a:miter/>
            <a:headEnd type="none" w="sm" len="sm"/>
            <a:tailEnd type="none" w="sm" len="sm"/>
          </a:ln>
        </p:spPr>
        <p:txBody>
          <a:bodyPr wrap="none" lIns="198000" tIns="46800" anchor="ctr"/>
          <a:p>
            <a:pPr eaLnBrk="0" hangingPunct="0">
              <a:lnSpc>
                <a:spcPct val="150000"/>
              </a:lnSpc>
            </a:pPr>
            <a:r>
              <a:rPr lang="zh-CN" altLang="en-US" sz="2000" b="1" dirty="0">
                <a:solidFill>
                  <a:srgbClr val="FFFFFF"/>
                </a:solidFill>
                <a:latin typeface="Times New Roman" panose="02020603050405020304" pitchFamily="18" charset="0"/>
              </a:rPr>
              <a:t>如：频谱分析、函数发生、</a:t>
            </a:r>
            <a:endParaRPr lang="zh-CN" altLang="en-US" sz="2000" b="1" dirty="0">
              <a:solidFill>
                <a:srgbClr val="FFFFFF"/>
              </a:solidFill>
              <a:latin typeface="Times New Roman" panose="02020603050405020304" pitchFamily="18" charset="0"/>
            </a:endParaRPr>
          </a:p>
          <a:p>
            <a:pPr eaLnBrk="0" hangingPunct="0">
              <a:lnSpc>
                <a:spcPct val="150000"/>
              </a:lnSpc>
            </a:pPr>
            <a:r>
              <a:rPr lang="zh-CN" altLang="en-US" sz="2000" b="1" dirty="0">
                <a:solidFill>
                  <a:srgbClr val="FFFFFF"/>
                </a:solidFill>
                <a:latin typeface="Times New Roman" panose="02020603050405020304" pitchFamily="18" charset="0"/>
              </a:rPr>
              <a:t>        数据采集、锁相环、</a:t>
            </a:r>
            <a:endParaRPr lang="zh-CN" altLang="en-US" sz="2000" b="1" dirty="0">
              <a:solidFill>
                <a:srgbClr val="FFFFFF"/>
              </a:solidFill>
              <a:latin typeface="Times New Roman" panose="02020603050405020304" pitchFamily="18" charset="0"/>
            </a:endParaRPr>
          </a:p>
          <a:p>
            <a:pPr eaLnBrk="0" hangingPunct="0">
              <a:lnSpc>
                <a:spcPct val="150000"/>
              </a:lnSpc>
            </a:pPr>
            <a:r>
              <a:rPr lang="zh-CN" altLang="en-US" sz="2000" b="1" dirty="0">
                <a:solidFill>
                  <a:srgbClr val="FFFFFF"/>
                </a:solidFill>
                <a:latin typeface="Times New Roman" panose="02020603050405020304" pitchFamily="18" charset="0"/>
              </a:rPr>
              <a:t>        模态分析、暂态分析、</a:t>
            </a:r>
            <a:endParaRPr lang="zh-CN" altLang="en-US" sz="2000" b="1" dirty="0">
              <a:solidFill>
                <a:srgbClr val="FFFFFF"/>
              </a:solidFill>
              <a:latin typeface="Times New Roman" panose="02020603050405020304" pitchFamily="18" charset="0"/>
            </a:endParaRPr>
          </a:p>
          <a:p>
            <a:pPr eaLnBrk="0" hangingPunct="0">
              <a:lnSpc>
                <a:spcPct val="150000"/>
              </a:lnSpc>
            </a:pPr>
            <a:r>
              <a:rPr lang="zh-CN" altLang="en-US" sz="2000" b="1" dirty="0">
                <a:solidFill>
                  <a:srgbClr val="FFFFFF"/>
                </a:solidFill>
                <a:latin typeface="Times New Roman" panose="02020603050405020304" pitchFamily="18" charset="0"/>
              </a:rPr>
              <a:t>        石油</a:t>
            </a:r>
            <a:r>
              <a:rPr lang="en-US" altLang="zh-CN" sz="2000" b="1" dirty="0">
                <a:solidFill>
                  <a:srgbClr val="FFFFFF"/>
                </a:solidFill>
                <a:latin typeface="Times New Roman" panose="02020603050405020304" pitchFamily="18" charset="0"/>
              </a:rPr>
              <a:t>/</a:t>
            </a:r>
            <a:r>
              <a:rPr lang="zh-CN" altLang="en-US" sz="2000" b="1" dirty="0">
                <a:solidFill>
                  <a:srgbClr val="FFFFFF"/>
                </a:solidFill>
                <a:latin typeface="Times New Roman" panose="02020603050405020304" pitchFamily="18" charset="0"/>
              </a:rPr>
              <a:t>地质勘探、</a:t>
            </a:r>
            <a:endParaRPr lang="zh-CN" altLang="en-US" sz="2000" b="1" dirty="0">
              <a:solidFill>
                <a:srgbClr val="FFFFFF"/>
              </a:solidFill>
              <a:latin typeface="Times New Roman" panose="02020603050405020304" pitchFamily="18" charset="0"/>
            </a:endParaRPr>
          </a:p>
          <a:p>
            <a:pPr eaLnBrk="0" hangingPunct="0">
              <a:lnSpc>
                <a:spcPct val="150000"/>
              </a:lnSpc>
            </a:pPr>
            <a:r>
              <a:rPr lang="zh-CN" altLang="en-US" sz="2000" b="1" dirty="0">
                <a:solidFill>
                  <a:srgbClr val="FFFFFF"/>
                </a:solidFill>
                <a:latin typeface="Times New Roman" panose="02020603050405020304" pitchFamily="18" charset="0"/>
              </a:rPr>
              <a:t>        地震预测与处理等；</a:t>
            </a:r>
            <a:r>
              <a:rPr lang="zh-CN" altLang="en-US" sz="2000" b="1" dirty="0">
                <a:solidFill>
                  <a:srgbClr val="FFFF00"/>
                </a:solidFill>
                <a:latin typeface="Times New Roman" panose="02020603050405020304" pitchFamily="18" charset="0"/>
              </a:rPr>
              <a:t> </a:t>
            </a:r>
            <a:endParaRPr lang="zh-CN" altLang="en-US" sz="2000" b="1" dirty="0">
              <a:solidFill>
                <a:srgbClr val="FFFF00"/>
              </a:solidFill>
              <a:latin typeface="Times New Roman" panose="02020603050405020304" pitchFamily="18" charset="0"/>
            </a:endParaRPr>
          </a:p>
        </p:txBody>
      </p:sp>
      <p:sp useBgFill="1">
        <p:nvSpPr>
          <p:cNvPr id="57370" name="矩形 57369"/>
          <p:cNvSpPr/>
          <p:nvPr/>
        </p:nvSpPr>
        <p:spPr>
          <a:xfrm>
            <a:off x="3886200" y="3505200"/>
            <a:ext cx="1143000" cy="304800"/>
          </a:xfrm>
          <a:prstGeom prst="rect">
            <a:avLst/>
          </a:prstGeom>
          <a:ln w="12700">
            <a:noFill/>
          </a:ln>
        </p:spPr>
        <p:txBody>
          <a:bodyPr/>
          <a:p>
            <a:endParaRPr lang="zh-CN" altLang="en-US"/>
          </a:p>
        </p:txBody>
      </p:sp>
      <p:sp>
        <p:nvSpPr>
          <p:cNvPr id="57371" name="右箭头 57370"/>
          <p:cNvSpPr/>
          <p:nvPr/>
        </p:nvSpPr>
        <p:spPr>
          <a:xfrm flipH="1">
            <a:off x="3962400" y="40386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72" name="矩形 57371"/>
          <p:cNvSpPr/>
          <p:nvPr/>
        </p:nvSpPr>
        <p:spPr>
          <a:xfrm>
            <a:off x="533400" y="3429000"/>
            <a:ext cx="3352800" cy="2667000"/>
          </a:xfrm>
          <a:prstGeom prst="rect">
            <a:avLst/>
          </a:prstGeom>
          <a:solidFill>
            <a:srgbClr val="996633"/>
          </a:solidFill>
          <a:ln w="25400" cap="sq" cmpd="sng">
            <a:solidFill>
              <a:schemeClr val="bg2"/>
            </a:solidFill>
            <a:prstDash val="solid"/>
            <a:miter/>
            <a:headEnd type="none" w="sm" len="sm"/>
            <a:tailEnd type="none" w="sm" len="sm"/>
          </a:ln>
        </p:spPr>
        <p:txBody>
          <a:bodyPr wrap="none" lIns="198000" tIns="46800" anchor="ctr"/>
          <a:p>
            <a:pPr eaLnBrk="0" hangingPunct="0">
              <a:lnSpc>
                <a:spcPct val="120000"/>
              </a:lnSpc>
            </a:pPr>
            <a:r>
              <a:rPr lang="zh-CN" altLang="en-US" sz="2000" b="1" dirty="0">
                <a:solidFill>
                  <a:srgbClr val="FFFFFF"/>
                </a:solidFill>
                <a:latin typeface="Times New Roman" panose="02020603050405020304" pitchFamily="18" charset="0"/>
              </a:rPr>
              <a:t>如：引擎控制</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声        控</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发动机控制</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自动驾驶</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机器人控制</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磁盘</a:t>
            </a:r>
            <a:r>
              <a:rPr lang="en-US" altLang="zh-CN" sz="2000" b="1" dirty="0">
                <a:solidFill>
                  <a:srgbClr val="FFFFFF"/>
                </a:solidFill>
                <a:latin typeface="Times New Roman" panose="02020603050405020304" pitchFamily="18" charset="0"/>
              </a:rPr>
              <a:t>/</a:t>
            </a:r>
            <a:r>
              <a:rPr lang="zh-CN" altLang="en-US" sz="2000" b="1" dirty="0">
                <a:solidFill>
                  <a:srgbClr val="FFFFFF"/>
                </a:solidFill>
                <a:latin typeface="Times New Roman" panose="02020603050405020304" pitchFamily="18" charset="0"/>
              </a:rPr>
              <a:t>光盘伺服控制</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神经网络控制等</a:t>
            </a:r>
            <a:endParaRPr lang="zh-CN" altLang="en-US" sz="2000" b="1" dirty="0">
              <a:solidFill>
                <a:srgbClr val="FFFFFF"/>
              </a:solidFill>
              <a:latin typeface="Times New Roman" panose="02020603050405020304" pitchFamily="18" charset="0"/>
            </a:endParaRPr>
          </a:p>
        </p:txBody>
      </p:sp>
      <p:sp useBgFill="1">
        <p:nvSpPr>
          <p:cNvPr id="57373" name="矩形 57372"/>
          <p:cNvSpPr/>
          <p:nvPr/>
        </p:nvSpPr>
        <p:spPr>
          <a:xfrm>
            <a:off x="3886200" y="4038600"/>
            <a:ext cx="1143000" cy="304800"/>
          </a:xfrm>
          <a:prstGeom prst="rect">
            <a:avLst/>
          </a:prstGeom>
          <a:ln w="12700">
            <a:noFill/>
          </a:ln>
        </p:spPr>
        <p:txBody>
          <a:bodyPr/>
          <a:p>
            <a:endParaRPr lang="zh-CN" altLang="en-US"/>
          </a:p>
        </p:txBody>
      </p:sp>
      <p:sp>
        <p:nvSpPr>
          <p:cNvPr id="57374" name="右箭头 57373"/>
          <p:cNvSpPr/>
          <p:nvPr/>
        </p:nvSpPr>
        <p:spPr>
          <a:xfrm flipH="1">
            <a:off x="3962400" y="46482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75" name="矩形 57374"/>
          <p:cNvSpPr/>
          <p:nvPr/>
        </p:nvSpPr>
        <p:spPr>
          <a:xfrm>
            <a:off x="533400" y="3429000"/>
            <a:ext cx="3352800" cy="2667000"/>
          </a:xfrm>
          <a:prstGeom prst="rect">
            <a:avLst/>
          </a:prstGeom>
          <a:solidFill>
            <a:srgbClr val="CC0099"/>
          </a:solidFill>
          <a:ln w="25400" cap="sq" cmpd="sng">
            <a:solidFill>
              <a:schemeClr val="bg2"/>
            </a:solidFill>
            <a:prstDash val="solid"/>
            <a:miter/>
            <a:headEnd type="none" w="sm" len="sm"/>
            <a:tailEnd type="none" w="sm" len="sm"/>
          </a:ln>
        </p:spPr>
        <p:txBody>
          <a:bodyPr wrap="none" lIns="198000" tIns="46800" anchor="ctr"/>
          <a:p>
            <a:pPr eaLnBrk="0" hangingPunct="0">
              <a:lnSpc>
                <a:spcPct val="120000"/>
              </a:lnSpc>
            </a:pPr>
            <a:r>
              <a:rPr lang="zh-CN" altLang="en-US" sz="2000" b="1" dirty="0">
                <a:solidFill>
                  <a:srgbClr val="FFFFFF"/>
                </a:solidFill>
                <a:latin typeface="Times New Roman" panose="02020603050405020304" pitchFamily="18" charset="0"/>
              </a:rPr>
              <a:t>如：助听器</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a:t>
            </a:r>
            <a:r>
              <a:rPr lang="en-US" altLang="zh-CN" sz="2000" b="1" dirty="0">
                <a:solidFill>
                  <a:srgbClr val="FFFFFF"/>
                </a:solidFill>
                <a:latin typeface="Times New Roman" panose="02020603050405020304" pitchFamily="18" charset="0"/>
              </a:rPr>
              <a:t>X-</a:t>
            </a:r>
            <a:r>
              <a:rPr lang="zh-CN" altLang="en-US" sz="2000" b="1" dirty="0">
                <a:solidFill>
                  <a:srgbClr val="FFFFFF"/>
                </a:solidFill>
                <a:latin typeface="Times New Roman" panose="02020603050405020304" pitchFamily="18" charset="0"/>
              </a:rPr>
              <a:t>射线扫描</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心电图</a:t>
            </a:r>
            <a:r>
              <a:rPr lang="en-US" altLang="zh-CN" sz="2000" b="1" dirty="0">
                <a:solidFill>
                  <a:srgbClr val="FFFFFF"/>
                </a:solidFill>
                <a:latin typeface="Times New Roman" panose="02020603050405020304" pitchFamily="18" charset="0"/>
              </a:rPr>
              <a:t>/</a:t>
            </a:r>
            <a:r>
              <a:rPr lang="zh-CN" altLang="en-US" sz="2000" b="1" dirty="0">
                <a:solidFill>
                  <a:srgbClr val="FFFFFF"/>
                </a:solidFill>
                <a:latin typeface="Times New Roman" panose="02020603050405020304" pitchFamily="18" charset="0"/>
              </a:rPr>
              <a:t>脑电图</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超声设备</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核磁共振</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诊断工具</a:t>
            </a:r>
            <a:endParaRPr lang="zh-CN" altLang="en-US" sz="2000" b="1" dirty="0">
              <a:solidFill>
                <a:srgbClr val="FFFFFF"/>
              </a:solidFill>
              <a:latin typeface="Times New Roman" panose="02020603050405020304" pitchFamily="18" charset="0"/>
            </a:endParaRPr>
          </a:p>
          <a:p>
            <a:pPr eaLnBrk="0" hangingPunct="0">
              <a:lnSpc>
                <a:spcPct val="120000"/>
              </a:lnSpc>
            </a:pPr>
            <a:r>
              <a:rPr lang="zh-CN" altLang="en-US" sz="2000" b="1" dirty="0">
                <a:solidFill>
                  <a:srgbClr val="FFFFFF"/>
                </a:solidFill>
                <a:latin typeface="Times New Roman" panose="02020603050405020304" pitchFamily="18" charset="0"/>
              </a:rPr>
              <a:t>        病人监护等 </a:t>
            </a:r>
            <a:endParaRPr lang="zh-CN" altLang="en-US" sz="2000" b="1" dirty="0">
              <a:solidFill>
                <a:srgbClr val="FFFFFF"/>
              </a:solidFill>
              <a:latin typeface="Times New Roman" panose="02020603050405020304" pitchFamily="18" charset="0"/>
            </a:endParaRPr>
          </a:p>
        </p:txBody>
      </p:sp>
      <p:sp useBgFill="1">
        <p:nvSpPr>
          <p:cNvPr id="57376" name="矩形 57375"/>
          <p:cNvSpPr/>
          <p:nvPr/>
        </p:nvSpPr>
        <p:spPr>
          <a:xfrm>
            <a:off x="3886200" y="4572000"/>
            <a:ext cx="1143000" cy="304800"/>
          </a:xfrm>
          <a:prstGeom prst="rect">
            <a:avLst/>
          </a:prstGeom>
          <a:ln w="12700">
            <a:noFill/>
          </a:ln>
        </p:spPr>
        <p:txBody>
          <a:bodyPr/>
          <a:p>
            <a:endParaRPr lang="zh-CN" altLang="en-US"/>
          </a:p>
        </p:txBody>
      </p:sp>
      <p:sp>
        <p:nvSpPr>
          <p:cNvPr id="57377" name="右箭头 57376"/>
          <p:cNvSpPr/>
          <p:nvPr/>
        </p:nvSpPr>
        <p:spPr>
          <a:xfrm flipH="1">
            <a:off x="3962400" y="51816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78" name="矩形 57377"/>
          <p:cNvSpPr/>
          <p:nvPr/>
        </p:nvSpPr>
        <p:spPr>
          <a:xfrm>
            <a:off x="533400" y="3429000"/>
            <a:ext cx="3352800" cy="2667000"/>
          </a:xfrm>
          <a:prstGeom prst="rect">
            <a:avLst/>
          </a:prstGeom>
          <a:solidFill>
            <a:srgbClr val="CC9900"/>
          </a:solidFill>
          <a:ln w="25400" cap="sq" cmpd="sng">
            <a:solidFill>
              <a:schemeClr val="bg2"/>
            </a:solidFill>
            <a:prstDash val="solid"/>
            <a:miter/>
            <a:headEnd type="none" w="sm" len="sm"/>
            <a:tailEnd type="none" w="sm" len="sm"/>
          </a:ln>
        </p:spPr>
        <p:txBody>
          <a:bodyPr wrap="none" lIns="198000" tIns="46800" anchor="ctr"/>
          <a:p>
            <a:pPr eaLnBrk="0" hangingPunct="0"/>
            <a:r>
              <a:rPr lang="zh-CN" altLang="en-US" sz="2000" b="1" dirty="0">
                <a:solidFill>
                  <a:srgbClr val="FFFFFF"/>
                </a:solidFill>
                <a:latin typeface="Times New Roman" panose="02020603050405020304" pitchFamily="18" charset="0"/>
              </a:rPr>
              <a:t>如：高保真音响</a:t>
            </a:r>
            <a:endParaRPr lang="zh-CN" altLang="en-US" sz="2000" b="1" dirty="0">
              <a:solidFill>
                <a:srgbClr val="FFFFFF"/>
              </a:solidFill>
              <a:latin typeface="Times New Roman" panose="02020603050405020304" pitchFamily="18" charset="0"/>
            </a:endParaRPr>
          </a:p>
          <a:p>
            <a:pPr eaLnBrk="0" hangingPunct="0"/>
            <a:r>
              <a:rPr lang="zh-CN" altLang="en-US" sz="2000" b="1" dirty="0">
                <a:solidFill>
                  <a:srgbClr val="FFFFFF"/>
                </a:solidFill>
                <a:latin typeface="Times New Roman" panose="02020603050405020304" pitchFamily="18" charset="0"/>
              </a:rPr>
              <a:t>        音乐合成</a:t>
            </a:r>
            <a:endParaRPr lang="zh-CN" altLang="en-US" sz="2000" b="1" dirty="0">
              <a:solidFill>
                <a:srgbClr val="FFFFFF"/>
              </a:solidFill>
              <a:latin typeface="Times New Roman" panose="02020603050405020304" pitchFamily="18" charset="0"/>
            </a:endParaRPr>
          </a:p>
          <a:p>
            <a:pPr eaLnBrk="0" hangingPunct="0"/>
            <a:r>
              <a:rPr lang="zh-CN" altLang="en-US" sz="2000" b="1" dirty="0">
                <a:solidFill>
                  <a:srgbClr val="FFFFFF"/>
                </a:solidFill>
                <a:latin typeface="Times New Roman" panose="02020603050405020304" pitchFamily="18" charset="0"/>
              </a:rPr>
              <a:t>        音调控制</a:t>
            </a:r>
            <a:endParaRPr lang="zh-CN" altLang="en-US" sz="2000" b="1" dirty="0">
              <a:solidFill>
                <a:srgbClr val="FFFFFF"/>
              </a:solidFill>
              <a:latin typeface="Times New Roman" panose="02020603050405020304" pitchFamily="18" charset="0"/>
            </a:endParaRPr>
          </a:p>
          <a:p>
            <a:pPr eaLnBrk="0" hangingPunct="0"/>
            <a:r>
              <a:rPr lang="zh-CN" altLang="en-US" sz="2000" b="1" dirty="0">
                <a:solidFill>
                  <a:srgbClr val="FFFFFF"/>
                </a:solidFill>
                <a:latin typeface="Times New Roman" panose="02020603050405020304" pitchFamily="18" charset="0"/>
              </a:rPr>
              <a:t>        玩具与游戏</a:t>
            </a:r>
            <a:endParaRPr lang="zh-CN" altLang="en-US" sz="2000" b="1" dirty="0">
              <a:solidFill>
                <a:srgbClr val="FFFFFF"/>
              </a:solidFill>
              <a:latin typeface="Times New Roman" panose="02020603050405020304" pitchFamily="18" charset="0"/>
            </a:endParaRPr>
          </a:p>
          <a:p>
            <a:pPr eaLnBrk="0" hangingPunct="0"/>
            <a:r>
              <a:rPr lang="zh-CN" altLang="en-US" sz="2000" b="1" dirty="0">
                <a:solidFill>
                  <a:srgbClr val="FFFFFF"/>
                </a:solidFill>
                <a:latin typeface="Times New Roman" panose="02020603050405020304" pitchFamily="18" charset="0"/>
              </a:rPr>
              <a:t>        数字电话</a:t>
            </a:r>
            <a:r>
              <a:rPr lang="en-US" altLang="zh-CN" sz="2000" b="1" dirty="0">
                <a:solidFill>
                  <a:srgbClr val="FFFFFF"/>
                </a:solidFill>
                <a:latin typeface="Times New Roman" panose="02020603050405020304" pitchFamily="18" charset="0"/>
              </a:rPr>
              <a:t>/</a:t>
            </a:r>
            <a:r>
              <a:rPr lang="zh-CN" altLang="en-US" sz="2000" b="1" dirty="0">
                <a:solidFill>
                  <a:srgbClr val="FFFFFF"/>
                </a:solidFill>
                <a:latin typeface="Times New Roman" panose="02020603050405020304" pitchFamily="18" charset="0"/>
              </a:rPr>
              <a:t>电视</a:t>
            </a:r>
            <a:endParaRPr lang="zh-CN" altLang="en-US" sz="2000" b="1" dirty="0">
              <a:solidFill>
                <a:srgbClr val="FFFFFF"/>
              </a:solidFill>
              <a:latin typeface="Times New Roman" panose="02020603050405020304" pitchFamily="18" charset="0"/>
            </a:endParaRPr>
          </a:p>
          <a:p>
            <a:pPr eaLnBrk="0" hangingPunct="0"/>
            <a:r>
              <a:rPr lang="zh-CN" altLang="en-US" sz="2000" b="1" dirty="0">
                <a:solidFill>
                  <a:srgbClr val="FFFFFF"/>
                </a:solidFill>
                <a:latin typeface="Times New Roman" panose="02020603050405020304" pitchFamily="18" charset="0"/>
              </a:rPr>
              <a:t>        高清晰度电视</a:t>
            </a:r>
            <a:r>
              <a:rPr lang="en-US" altLang="zh-CN" sz="2000" b="1">
                <a:solidFill>
                  <a:srgbClr val="FFFFFF"/>
                </a:solidFill>
                <a:latin typeface="Times New Roman" panose="02020603050405020304" pitchFamily="18" charset="0"/>
              </a:rPr>
              <a:t>HDTV</a:t>
            </a:r>
            <a:endParaRPr lang="en-US" altLang="zh-CN" sz="2000" b="1">
              <a:solidFill>
                <a:srgbClr val="FFFFFF"/>
              </a:solidFill>
              <a:latin typeface="Times New Roman" panose="02020603050405020304" pitchFamily="18" charset="0"/>
            </a:endParaRPr>
          </a:p>
          <a:p>
            <a:pPr eaLnBrk="0" hangingPunct="0"/>
            <a:r>
              <a:rPr lang="en-US" altLang="zh-CN" sz="2000" b="1" dirty="0">
                <a:solidFill>
                  <a:srgbClr val="FFFFFF"/>
                </a:solidFill>
                <a:latin typeface="Times New Roman" panose="02020603050405020304" pitchFamily="18" charset="0"/>
              </a:rPr>
              <a:t>        </a:t>
            </a:r>
            <a:r>
              <a:rPr lang="zh-CN" altLang="en-US" sz="2000" b="1" dirty="0">
                <a:solidFill>
                  <a:srgbClr val="FFFFFF"/>
                </a:solidFill>
                <a:latin typeface="Times New Roman" panose="02020603050405020304" pitchFamily="18" charset="0"/>
              </a:rPr>
              <a:t>变频空调</a:t>
            </a:r>
            <a:endParaRPr lang="zh-CN" altLang="en-US" sz="2000" b="1" dirty="0">
              <a:solidFill>
                <a:srgbClr val="FFFFFF"/>
              </a:solidFill>
              <a:latin typeface="Times New Roman" panose="02020603050405020304" pitchFamily="18" charset="0"/>
            </a:endParaRPr>
          </a:p>
          <a:p>
            <a:pPr eaLnBrk="0" hangingPunct="0"/>
            <a:r>
              <a:rPr lang="zh-CN" altLang="en-US" sz="2000" b="1" dirty="0">
                <a:solidFill>
                  <a:srgbClr val="FFFFFF"/>
                </a:solidFill>
                <a:latin typeface="Times New Roman" panose="02020603050405020304" pitchFamily="18" charset="0"/>
              </a:rPr>
              <a:t>        机顶盒等 </a:t>
            </a:r>
            <a:endParaRPr lang="zh-CN" altLang="en-US" sz="2000" b="1" dirty="0">
              <a:solidFill>
                <a:srgbClr val="FFFFFF"/>
              </a:solidFill>
              <a:latin typeface="Times New Roman" panose="02020603050405020304" pitchFamily="18" charset="0"/>
            </a:endParaRPr>
          </a:p>
        </p:txBody>
      </p:sp>
      <p:sp useBgFill="1">
        <p:nvSpPr>
          <p:cNvPr id="57379" name="矩形 57378"/>
          <p:cNvSpPr/>
          <p:nvPr/>
        </p:nvSpPr>
        <p:spPr>
          <a:xfrm>
            <a:off x="3886200" y="5105400"/>
            <a:ext cx="1143000" cy="304800"/>
          </a:xfrm>
          <a:prstGeom prst="rect">
            <a:avLst/>
          </a:prstGeom>
          <a:ln w="12700">
            <a:noFill/>
          </a:ln>
        </p:spPr>
        <p:txBody>
          <a:bodyPr/>
          <a:p>
            <a:endParaRPr lang="zh-CN" altLang="en-US"/>
          </a:p>
        </p:txBody>
      </p:sp>
      <p:sp>
        <p:nvSpPr>
          <p:cNvPr id="57380" name="右箭头 57379"/>
          <p:cNvSpPr/>
          <p:nvPr/>
        </p:nvSpPr>
        <p:spPr>
          <a:xfrm flipH="1">
            <a:off x="3962400" y="5715000"/>
            <a:ext cx="990600" cy="152400"/>
          </a:xfrm>
          <a:prstGeom prst="rightArrow">
            <a:avLst>
              <a:gd name="adj1" fmla="val 68750"/>
              <a:gd name="adj2" fmla="val 162500"/>
            </a:avLst>
          </a:prstGeom>
          <a:solidFill>
            <a:schemeClr val="bg2"/>
          </a:solidFill>
          <a:ln w="12700" cap="sq" cmpd="sng">
            <a:solidFill>
              <a:schemeClr val="bg2"/>
            </a:solidFill>
            <a:prstDash val="solid"/>
            <a:miter/>
            <a:headEnd type="none" w="sm" len="sm"/>
            <a:tailEnd type="none" w="sm" len="sm"/>
          </a:ln>
        </p:spPr>
        <p:txBody>
          <a:bodyPr/>
          <a:p>
            <a:endParaRPr lang="zh-CN" altLang="en-US"/>
          </a:p>
        </p:txBody>
      </p:sp>
      <p:sp>
        <p:nvSpPr>
          <p:cNvPr id="57381" name="矩形 57380"/>
          <p:cNvSpPr/>
          <p:nvPr/>
        </p:nvSpPr>
        <p:spPr>
          <a:xfrm>
            <a:off x="533400" y="3429000"/>
            <a:ext cx="3352800" cy="2667000"/>
          </a:xfrm>
          <a:prstGeom prst="rect">
            <a:avLst/>
          </a:prstGeom>
          <a:solidFill>
            <a:srgbClr val="339966"/>
          </a:solidFill>
          <a:ln w="25400" cap="sq" cmpd="sng">
            <a:solidFill>
              <a:schemeClr val="bg2"/>
            </a:solidFill>
            <a:prstDash val="solid"/>
            <a:miter/>
            <a:headEnd type="none" w="sm" len="sm"/>
            <a:tailEnd type="none" w="sm" len="sm"/>
          </a:ln>
        </p:spPr>
        <p:txBody>
          <a:bodyPr wrap="none" lIns="198000" tIns="46800" anchor="ctr"/>
          <a:p>
            <a:pPr eaLnBrk="0" hangingPunct="0">
              <a:lnSpc>
                <a:spcPct val="200000"/>
              </a:lnSpc>
            </a:pPr>
            <a:r>
              <a:rPr lang="zh-CN" altLang="en-US" sz="2000" b="1" dirty="0">
                <a:solidFill>
                  <a:srgbClr val="FFFFFF"/>
                </a:solidFill>
                <a:latin typeface="Times New Roman" panose="02020603050405020304" pitchFamily="18" charset="0"/>
              </a:rPr>
              <a:t>如：震裂处理器</a:t>
            </a:r>
            <a:endParaRPr lang="zh-CN" altLang="en-US" sz="2000" b="1" dirty="0">
              <a:solidFill>
                <a:srgbClr val="FFFFFF"/>
              </a:solidFill>
              <a:latin typeface="Times New Roman" panose="02020603050405020304" pitchFamily="18" charset="0"/>
            </a:endParaRPr>
          </a:p>
          <a:p>
            <a:pPr eaLnBrk="0" hangingPunct="0">
              <a:lnSpc>
                <a:spcPct val="200000"/>
              </a:lnSpc>
            </a:pPr>
            <a:r>
              <a:rPr lang="zh-CN" altLang="en-US" sz="2000" b="1" dirty="0">
                <a:solidFill>
                  <a:srgbClr val="FFFFFF"/>
                </a:solidFill>
                <a:latin typeface="Times New Roman" panose="02020603050405020304" pitchFamily="18" charset="0"/>
              </a:rPr>
              <a:t>        图形加速器</a:t>
            </a:r>
            <a:endParaRPr lang="zh-CN" altLang="en-US" sz="2000" b="1" dirty="0">
              <a:solidFill>
                <a:srgbClr val="FFFFFF"/>
              </a:solidFill>
              <a:latin typeface="Times New Roman" panose="02020603050405020304" pitchFamily="18" charset="0"/>
            </a:endParaRPr>
          </a:p>
          <a:p>
            <a:pPr eaLnBrk="0" hangingPunct="0">
              <a:lnSpc>
                <a:spcPct val="200000"/>
              </a:lnSpc>
            </a:pPr>
            <a:r>
              <a:rPr lang="zh-CN" altLang="en-US" sz="2000" b="1" dirty="0">
                <a:solidFill>
                  <a:srgbClr val="FFFFFF"/>
                </a:solidFill>
                <a:latin typeface="Times New Roman" panose="02020603050405020304" pitchFamily="18" charset="0"/>
              </a:rPr>
              <a:t>        工作站</a:t>
            </a:r>
            <a:endParaRPr lang="zh-CN" altLang="en-US" sz="2000" b="1" dirty="0">
              <a:solidFill>
                <a:srgbClr val="FFFFFF"/>
              </a:solidFill>
              <a:latin typeface="Times New Roman" panose="02020603050405020304" pitchFamily="18" charset="0"/>
            </a:endParaRPr>
          </a:p>
          <a:p>
            <a:pPr eaLnBrk="0" hangingPunct="0">
              <a:lnSpc>
                <a:spcPct val="200000"/>
              </a:lnSpc>
            </a:pPr>
            <a:r>
              <a:rPr lang="zh-CN" altLang="en-US" sz="2000" b="1" dirty="0">
                <a:solidFill>
                  <a:srgbClr val="FFFFFF"/>
                </a:solidFill>
                <a:latin typeface="Times New Roman" panose="02020603050405020304" pitchFamily="18" charset="0"/>
              </a:rPr>
              <a:t>        多媒体计算机等 </a:t>
            </a:r>
            <a:endParaRPr lang="zh-CN" altLang="en-US" sz="2000" b="1" dirty="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57348"/>
                                        </p:tgtEl>
                                        <p:attrNameLst>
                                          <p:attrName>style.visibility</p:attrName>
                                        </p:attrNameLst>
                                      </p:cBhvr>
                                      <p:to>
                                        <p:strVal val="visible"/>
                                      </p:to>
                                    </p:set>
                                    <p:anim calcmode="lin" valueType="num">
                                      <p:cBhvr additive="base">
                                        <p:cTn id="7" dur="500" fill="hold"/>
                                        <p:tgtEl>
                                          <p:spTgt spid="57348"/>
                                        </p:tgtEl>
                                        <p:attrNameLst>
                                          <p:attrName>ppt_x</p:attrName>
                                        </p:attrNameLst>
                                      </p:cBhvr>
                                      <p:tavLst>
                                        <p:tav tm="0">
                                          <p:val>
                                            <p:strVal val="1+#ppt_w/2"/>
                                          </p:val>
                                        </p:tav>
                                        <p:tav tm="100000">
                                          <p:val>
                                            <p:strVal val="#ppt_x"/>
                                          </p:val>
                                        </p:tav>
                                      </p:tavLst>
                                    </p:anim>
                                    <p:anim calcmode="lin" valueType="num">
                                      <p:cBhvr additive="base">
                                        <p:cTn id="8"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57347"/>
                                        </p:tgtEl>
                                        <p:attrNameLst>
                                          <p:attrName>style.visibility</p:attrName>
                                        </p:attrNameLst>
                                      </p:cBhvr>
                                      <p:to>
                                        <p:strVal val="visible"/>
                                      </p:to>
                                    </p:set>
                                    <p:animEffect transition="in" filter="slide(fromTop)">
                                      <p:cBhvr>
                                        <p:cTn id="13" dur="500"/>
                                        <p:tgtEl>
                                          <p:spTgt spid="5734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iterate type="lt">
                                    <p:tmPct val="100000"/>
                                  </p:iterate>
                                  <p:childTnLst>
                                    <p:set>
                                      <p:cBhvr>
                                        <p:cTn id="17" dur="1" fill="hold">
                                          <p:stCondLst>
                                            <p:cond delay="0"/>
                                          </p:stCondLst>
                                        </p:cTn>
                                        <p:tgtEl>
                                          <p:spTgt spid="57349"/>
                                        </p:tgtEl>
                                        <p:attrNameLst>
                                          <p:attrName>style.visibility</p:attrName>
                                        </p:attrNameLst>
                                      </p:cBhvr>
                                      <p:to>
                                        <p:strVal val="visible"/>
                                      </p:to>
                                    </p:set>
                                    <p:animEffect transition="in" filter="checkerboard(across)">
                                      <p:cBhvr>
                                        <p:cTn id="18" dur="75"/>
                                        <p:tgtEl>
                                          <p:spTgt spid="5734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iterate type="lt">
                                    <p:tmPct val="100000"/>
                                  </p:iterate>
                                  <p:childTnLst>
                                    <p:set>
                                      <p:cBhvr>
                                        <p:cTn id="22" dur="1" fill="hold">
                                          <p:stCondLst>
                                            <p:cond delay="0"/>
                                          </p:stCondLst>
                                        </p:cTn>
                                        <p:tgtEl>
                                          <p:spTgt spid="57350"/>
                                        </p:tgtEl>
                                        <p:attrNameLst>
                                          <p:attrName>style.visibility</p:attrName>
                                        </p:attrNameLst>
                                      </p:cBhvr>
                                      <p:to>
                                        <p:strVal val="visible"/>
                                      </p:to>
                                    </p:set>
                                    <p:animEffect transition="in" filter="checkerboard(across)">
                                      <p:cBhvr>
                                        <p:cTn id="23" dur="75"/>
                                        <p:tgtEl>
                                          <p:spTgt spid="5735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57351">
                                            <p:txEl>
                                              <p:charRg st="0" end="21"/>
                                            </p:txEl>
                                          </p:spTgt>
                                        </p:tgtEl>
                                        <p:attrNameLst>
                                          <p:attrName>style.visibility</p:attrName>
                                        </p:attrNameLst>
                                      </p:cBhvr>
                                      <p:to>
                                        <p:strVal val="visible"/>
                                      </p:to>
                                    </p:set>
                                    <p:animEffect transition="in" filter="slide(fromLeft)">
                                      <p:cBhvr>
                                        <p:cTn id="28" dur="500"/>
                                        <p:tgtEl>
                                          <p:spTgt spid="57351">
                                            <p:txEl>
                                              <p:charRg st="0" end="2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57351">
                                            <p:txEl>
                                              <p:charRg st="21" end="47"/>
                                            </p:txEl>
                                          </p:spTgt>
                                        </p:tgtEl>
                                        <p:attrNameLst>
                                          <p:attrName>style.visibility</p:attrName>
                                        </p:attrNameLst>
                                      </p:cBhvr>
                                      <p:to>
                                        <p:strVal val="visible"/>
                                      </p:to>
                                    </p:set>
                                    <p:animEffect transition="in" filter="slide(fromLeft)">
                                      <p:cBhvr>
                                        <p:cTn id="33" dur="500"/>
                                        <p:tgtEl>
                                          <p:spTgt spid="57351">
                                            <p:txEl>
                                              <p:charRg st="21" end="4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57351">
                                            <p:txEl>
                                              <p:charRg st="47" end="73"/>
                                            </p:txEl>
                                          </p:spTgt>
                                        </p:tgtEl>
                                        <p:attrNameLst>
                                          <p:attrName>style.visibility</p:attrName>
                                        </p:attrNameLst>
                                      </p:cBhvr>
                                      <p:to>
                                        <p:strVal val="visible"/>
                                      </p:to>
                                    </p:set>
                                    <p:animEffect transition="in" filter="slide(fromLeft)">
                                      <p:cBhvr>
                                        <p:cTn id="38" dur="500"/>
                                        <p:tgtEl>
                                          <p:spTgt spid="57351">
                                            <p:txEl>
                                              <p:charRg st="47" end="7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57351">
                                            <p:txEl>
                                              <p:charRg st="73" end="93"/>
                                            </p:txEl>
                                          </p:spTgt>
                                        </p:tgtEl>
                                        <p:attrNameLst>
                                          <p:attrName>style.visibility</p:attrName>
                                        </p:attrNameLst>
                                      </p:cBhvr>
                                      <p:to>
                                        <p:strVal val="visible"/>
                                      </p:to>
                                    </p:set>
                                    <p:animEffect transition="in" filter="slide(fromLeft)">
                                      <p:cBhvr>
                                        <p:cTn id="43" dur="500"/>
                                        <p:tgtEl>
                                          <p:spTgt spid="57351">
                                            <p:txEl>
                                              <p:charRg st="73" end="9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7351">
                                            <p:txEl>
                                              <p:charRg st="93" end="119"/>
                                            </p:txEl>
                                          </p:spTgt>
                                        </p:tgtEl>
                                        <p:attrNameLst>
                                          <p:attrName>style.visibility</p:attrName>
                                        </p:attrNameLst>
                                      </p:cBhvr>
                                      <p:to>
                                        <p:strVal val="visible"/>
                                      </p:to>
                                    </p:set>
                                    <p:animEffect transition="in" filter="slide(fromLeft)">
                                      <p:cBhvr>
                                        <p:cTn id="48" dur="500"/>
                                        <p:tgtEl>
                                          <p:spTgt spid="57351">
                                            <p:txEl>
                                              <p:charRg st="93" end="11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57352">
                                            <p:txEl>
                                              <p:charRg st="0" end="20"/>
                                            </p:txEl>
                                          </p:spTgt>
                                        </p:tgtEl>
                                        <p:attrNameLst>
                                          <p:attrName>style.visibility</p:attrName>
                                        </p:attrNameLst>
                                      </p:cBhvr>
                                      <p:to>
                                        <p:strVal val="visible"/>
                                      </p:to>
                                    </p:set>
                                    <p:animEffect transition="in" filter="slide(fromLeft)">
                                      <p:cBhvr>
                                        <p:cTn id="53" dur="500"/>
                                        <p:tgtEl>
                                          <p:spTgt spid="57352">
                                            <p:txEl>
                                              <p:charRg st="0" end="2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57352">
                                            <p:txEl>
                                              <p:charRg st="20" end="40"/>
                                            </p:txEl>
                                          </p:spTgt>
                                        </p:tgtEl>
                                        <p:attrNameLst>
                                          <p:attrName>style.visibility</p:attrName>
                                        </p:attrNameLst>
                                      </p:cBhvr>
                                      <p:to>
                                        <p:strVal val="visible"/>
                                      </p:to>
                                    </p:set>
                                    <p:animEffect transition="in" filter="slide(fromLeft)">
                                      <p:cBhvr>
                                        <p:cTn id="58" dur="500"/>
                                        <p:tgtEl>
                                          <p:spTgt spid="57352">
                                            <p:txEl>
                                              <p:charRg st="20" end="4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57352">
                                            <p:txEl>
                                              <p:charRg st="40" end="60"/>
                                            </p:txEl>
                                          </p:spTgt>
                                        </p:tgtEl>
                                        <p:attrNameLst>
                                          <p:attrName>style.visibility</p:attrName>
                                        </p:attrNameLst>
                                      </p:cBhvr>
                                      <p:to>
                                        <p:strVal val="visible"/>
                                      </p:to>
                                    </p:set>
                                    <p:animEffect transition="in" filter="slide(fromLeft)">
                                      <p:cBhvr>
                                        <p:cTn id="63" dur="500"/>
                                        <p:tgtEl>
                                          <p:spTgt spid="57352">
                                            <p:txEl>
                                              <p:charRg st="40" end="6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57352">
                                            <p:txEl>
                                              <p:charRg st="60" end="80"/>
                                            </p:txEl>
                                          </p:spTgt>
                                        </p:tgtEl>
                                        <p:attrNameLst>
                                          <p:attrName>style.visibility</p:attrName>
                                        </p:attrNameLst>
                                      </p:cBhvr>
                                      <p:to>
                                        <p:strVal val="visible"/>
                                      </p:to>
                                    </p:set>
                                    <p:animEffect transition="in" filter="slide(fromLeft)">
                                      <p:cBhvr>
                                        <p:cTn id="68" dur="500"/>
                                        <p:tgtEl>
                                          <p:spTgt spid="57352">
                                            <p:txEl>
                                              <p:charRg st="60" end="8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57352">
                                            <p:txEl>
                                              <p:charRg st="80" end="102"/>
                                            </p:txEl>
                                          </p:spTgt>
                                        </p:tgtEl>
                                        <p:attrNameLst>
                                          <p:attrName>style.visibility</p:attrName>
                                        </p:attrNameLst>
                                      </p:cBhvr>
                                      <p:to>
                                        <p:strVal val="visible"/>
                                      </p:to>
                                    </p:set>
                                    <p:animEffect transition="in" filter="slide(fromLeft)">
                                      <p:cBhvr>
                                        <p:cTn id="73" dur="500"/>
                                        <p:tgtEl>
                                          <p:spTgt spid="57352">
                                            <p:txEl>
                                              <p:charRg st="80" end="10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8" fill="hold" nodeType="clickEffect">
                                  <p:stCondLst>
                                    <p:cond delay="0"/>
                                  </p:stCondLst>
                                  <p:childTnLst>
                                    <p:set>
                                      <p:cBhvr>
                                        <p:cTn id="77" dur="1" fill="hold">
                                          <p:stCondLst>
                                            <p:cond delay="0"/>
                                          </p:stCondLst>
                                        </p:cTn>
                                        <p:tgtEl>
                                          <p:spTgt spid="57353"/>
                                        </p:tgtEl>
                                        <p:attrNameLst>
                                          <p:attrName>style.visibility</p:attrName>
                                        </p:attrNameLst>
                                      </p:cBhvr>
                                      <p:to>
                                        <p:strVal val="visible"/>
                                      </p:to>
                                    </p:set>
                                    <p:animEffect transition="in" filter="slide(fromLeft)">
                                      <p:cBhvr>
                                        <p:cTn id="78" dur="500"/>
                                        <p:tgtEl>
                                          <p:spTgt spid="57353"/>
                                        </p:tgtEl>
                                      </p:cBhvr>
                                    </p:animEffect>
                                  </p:childTnLst>
                                </p:cTn>
                              </p:par>
                            </p:childTnLst>
                          </p:cTn>
                        </p:par>
                        <p:par>
                          <p:cTn id="79" fill="hold">
                            <p:stCondLst>
                              <p:cond delay="500"/>
                            </p:stCondLst>
                            <p:childTnLst>
                              <p:par>
                                <p:cTn id="80" presetID="12" presetClass="entr" presetSubtype="1" fill="hold" grpId="0" nodeType="afterEffect">
                                  <p:stCondLst>
                                    <p:cond delay="0"/>
                                  </p:stCondLst>
                                  <p:childTnLst>
                                    <p:set>
                                      <p:cBhvr>
                                        <p:cTn id="81" dur="1" fill="hold">
                                          <p:stCondLst>
                                            <p:cond delay="0"/>
                                          </p:stCondLst>
                                        </p:cTn>
                                        <p:tgtEl>
                                          <p:spTgt spid="57354"/>
                                        </p:tgtEl>
                                        <p:attrNameLst>
                                          <p:attrName>style.visibility</p:attrName>
                                        </p:attrNameLst>
                                      </p:cBhvr>
                                      <p:to>
                                        <p:strVal val="visible"/>
                                      </p:to>
                                    </p:set>
                                    <p:animEffect transition="in" filter="slide(fromTop)">
                                      <p:cBhvr>
                                        <p:cTn id="82" dur="500"/>
                                        <p:tgtEl>
                                          <p:spTgt spid="57354"/>
                                        </p:tgtEl>
                                      </p:cBhvr>
                                    </p:animEffect>
                                  </p:childTnLst>
                                  <p:subTnLst>
                                    <p:set>
                                      <p:cBhvr override="childStyle">
                                        <p:cTn dur="1" fill="hold" display="0" masterRel="nextClick" afterEffect="1"/>
                                        <p:tgtEl>
                                          <p:spTgt spid="57354"/>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57355"/>
                                        </p:tgtEl>
                                        <p:attrNameLst>
                                          <p:attrName>style.visibility</p:attrName>
                                        </p:attrNameLst>
                                      </p:cBhvr>
                                      <p:to>
                                        <p:strVal val="visible"/>
                                      </p:to>
                                    </p:set>
                                  </p:childTnLst>
                                </p:cTn>
                              </p:par>
                            </p:childTnLst>
                          </p:cTn>
                        </p:par>
                        <p:par>
                          <p:cTn id="87" fill="hold">
                            <p:stCondLst>
                              <p:cond delay="500"/>
                            </p:stCondLst>
                            <p:childTnLst>
                              <p:par>
                                <p:cTn id="88" presetID="12" presetClass="entr" presetSubtype="8" fill="hold" nodeType="afterEffect">
                                  <p:stCondLst>
                                    <p:cond delay="0"/>
                                  </p:stCondLst>
                                  <p:childTnLst>
                                    <p:set>
                                      <p:cBhvr>
                                        <p:cTn id="89" dur="1" fill="hold">
                                          <p:stCondLst>
                                            <p:cond delay="0"/>
                                          </p:stCondLst>
                                        </p:cTn>
                                        <p:tgtEl>
                                          <p:spTgt spid="57356"/>
                                        </p:tgtEl>
                                        <p:attrNameLst>
                                          <p:attrName>style.visibility</p:attrName>
                                        </p:attrNameLst>
                                      </p:cBhvr>
                                      <p:to>
                                        <p:strVal val="visible"/>
                                      </p:to>
                                    </p:set>
                                    <p:animEffect transition="in" filter="slide(fromLeft)">
                                      <p:cBhvr>
                                        <p:cTn id="90" dur="500"/>
                                        <p:tgtEl>
                                          <p:spTgt spid="57356"/>
                                        </p:tgtEl>
                                      </p:cBhvr>
                                    </p:animEffect>
                                  </p:childTnLst>
                                </p:cTn>
                              </p:par>
                            </p:childTnLst>
                          </p:cTn>
                        </p:par>
                        <p:par>
                          <p:cTn id="91" fill="hold">
                            <p:stCondLst>
                              <p:cond delay="1000"/>
                            </p:stCondLst>
                            <p:childTnLst>
                              <p:par>
                                <p:cTn id="92" presetID="12" presetClass="entr" presetSubtype="1" fill="hold" grpId="0" nodeType="afterEffect">
                                  <p:stCondLst>
                                    <p:cond delay="0"/>
                                  </p:stCondLst>
                                  <p:childTnLst>
                                    <p:set>
                                      <p:cBhvr>
                                        <p:cTn id="93" dur="1" fill="hold">
                                          <p:stCondLst>
                                            <p:cond delay="0"/>
                                          </p:stCondLst>
                                        </p:cTn>
                                        <p:tgtEl>
                                          <p:spTgt spid="57357"/>
                                        </p:tgtEl>
                                        <p:attrNameLst>
                                          <p:attrName>style.visibility</p:attrName>
                                        </p:attrNameLst>
                                      </p:cBhvr>
                                      <p:to>
                                        <p:strVal val="visible"/>
                                      </p:to>
                                    </p:set>
                                    <p:animEffect transition="in" filter="slide(fromTop)">
                                      <p:cBhvr>
                                        <p:cTn id="94" dur="500"/>
                                        <p:tgtEl>
                                          <p:spTgt spid="57357"/>
                                        </p:tgtEl>
                                      </p:cBhvr>
                                    </p:animEffect>
                                  </p:childTnLst>
                                  <p:subTnLst>
                                    <p:set>
                                      <p:cBhvr override="childStyle">
                                        <p:cTn dur="1" fill="hold" display="0" masterRel="nextClick" afterEffect="1"/>
                                        <p:tgtEl>
                                          <p:spTgt spid="57357"/>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57358"/>
                                        </p:tgtEl>
                                        <p:attrNameLst>
                                          <p:attrName>style.visibility</p:attrName>
                                        </p:attrNameLst>
                                      </p:cBhvr>
                                      <p:to>
                                        <p:strVal val="visible"/>
                                      </p:to>
                                    </p:set>
                                  </p:childTnLst>
                                </p:cTn>
                              </p:par>
                            </p:childTnLst>
                          </p:cTn>
                        </p:par>
                        <p:par>
                          <p:cTn id="99" fill="hold">
                            <p:stCondLst>
                              <p:cond delay="500"/>
                            </p:stCondLst>
                            <p:childTnLst>
                              <p:par>
                                <p:cTn id="100" presetID="12" presetClass="entr" presetSubtype="8" fill="hold" nodeType="afterEffect">
                                  <p:stCondLst>
                                    <p:cond delay="0"/>
                                  </p:stCondLst>
                                  <p:childTnLst>
                                    <p:set>
                                      <p:cBhvr>
                                        <p:cTn id="101" dur="1" fill="hold">
                                          <p:stCondLst>
                                            <p:cond delay="0"/>
                                          </p:stCondLst>
                                        </p:cTn>
                                        <p:tgtEl>
                                          <p:spTgt spid="57359"/>
                                        </p:tgtEl>
                                        <p:attrNameLst>
                                          <p:attrName>style.visibility</p:attrName>
                                        </p:attrNameLst>
                                      </p:cBhvr>
                                      <p:to>
                                        <p:strVal val="visible"/>
                                      </p:to>
                                    </p:set>
                                    <p:animEffect transition="in" filter="slide(fromLeft)">
                                      <p:cBhvr>
                                        <p:cTn id="102" dur="500"/>
                                        <p:tgtEl>
                                          <p:spTgt spid="57359"/>
                                        </p:tgtEl>
                                      </p:cBhvr>
                                    </p:animEffect>
                                  </p:childTnLst>
                                </p:cTn>
                              </p:par>
                            </p:childTnLst>
                          </p:cTn>
                        </p:par>
                        <p:par>
                          <p:cTn id="103" fill="hold">
                            <p:stCondLst>
                              <p:cond delay="1000"/>
                            </p:stCondLst>
                            <p:childTnLst>
                              <p:par>
                                <p:cTn id="104" presetID="12" presetClass="entr" presetSubtype="1" fill="hold" grpId="0" nodeType="afterEffect">
                                  <p:stCondLst>
                                    <p:cond delay="0"/>
                                  </p:stCondLst>
                                  <p:childTnLst>
                                    <p:set>
                                      <p:cBhvr>
                                        <p:cTn id="105" dur="1" fill="hold">
                                          <p:stCondLst>
                                            <p:cond delay="0"/>
                                          </p:stCondLst>
                                        </p:cTn>
                                        <p:tgtEl>
                                          <p:spTgt spid="57360"/>
                                        </p:tgtEl>
                                        <p:attrNameLst>
                                          <p:attrName>style.visibility</p:attrName>
                                        </p:attrNameLst>
                                      </p:cBhvr>
                                      <p:to>
                                        <p:strVal val="visible"/>
                                      </p:to>
                                    </p:set>
                                    <p:animEffect transition="in" filter="slide(fromTop)">
                                      <p:cBhvr>
                                        <p:cTn id="106" dur="500"/>
                                        <p:tgtEl>
                                          <p:spTgt spid="57360"/>
                                        </p:tgtEl>
                                      </p:cBhvr>
                                    </p:animEffect>
                                  </p:childTnLst>
                                  <p:subTnLst>
                                    <p:set>
                                      <p:cBhvr override="childStyle">
                                        <p:cTn dur="1" fill="hold" display="0" masterRel="nextClick" afterEffect="1"/>
                                        <p:tgtEl>
                                          <p:spTgt spid="57360"/>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499"/>
                                          </p:stCondLst>
                                        </p:cTn>
                                        <p:tgtEl>
                                          <p:spTgt spid="57361"/>
                                        </p:tgtEl>
                                        <p:attrNameLst>
                                          <p:attrName>style.visibility</p:attrName>
                                        </p:attrNameLst>
                                      </p:cBhvr>
                                      <p:to>
                                        <p:strVal val="visible"/>
                                      </p:to>
                                    </p:set>
                                  </p:childTnLst>
                                </p:cTn>
                              </p:par>
                            </p:childTnLst>
                          </p:cTn>
                        </p:par>
                        <p:par>
                          <p:cTn id="111" fill="hold">
                            <p:stCondLst>
                              <p:cond delay="500"/>
                            </p:stCondLst>
                            <p:childTnLst>
                              <p:par>
                                <p:cTn id="112" presetID="12" presetClass="entr" presetSubtype="8" fill="hold" nodeType="afterEffect">
                                  <p:stCondLst>
                                    <p:cond delay="0"/>
                                  </p:stCondLst>
                                  <p:childTnLst>
                                    <p:set>
                                      <p:cBhvr>
                                        <p:cTn id="113" dur="1" fill="hold">
                                          <p:stCondLst>
                                            <p:cond delay="0"/>
                                          </p:stCondLst>
                                        </p:cTn>
                                        <p:tgtEl>
                                          <p:spTgt spid="57362"/>
                                        </p:tgtEl>
                                        <p:attrNameLst>
                                          <p:attrName>style.visibility</p:attrName>
                                        </p:attrNameLst>
                                      </p:cBhvr>
                                      <p:to>
                                        <p:strVal val="visible"/>
                                      </p:to>
                                    </p:set>
                                    <p:animEffect transition="in" filter="slide(fromLeft)">
                                      <p:cBhvr>
                                        <p:cTn id="114" dur="500"/>
                                        <p:tgtEl>
                                          <p:spTgt spid="57362"/>
                                        </p:tgtEl>
                                      </p:cBhvr>
                                    </p:animEffect>
                                  </p:childTnLst>
                                </p:cTn>
                              </p:par>
                            </p:childTnLst>
                          </p:cTn>
                        </p:par>
                        <p:par>
                          <p:cTn id="115" fill="hold">
                            <p:stCondLst>
                              <p:cond delay="1000"/>
                            </p:stCondLst>
                            <p:childTnLst>
                              <p:par>
                                <p:cTn id="116" presetID="12" presetClass="entr" presetSubtype="1" fill="hold" grpId="0" nodeType="afterEffect">
                                  <p:stCondLst>
                                    <p:cond delay="0"/>
                                  </p:stCondLst>
                                  <p:childTnLst>
                                    <p:set>
                                      <p:cBhvr>
                                        <p:cTn id="117" dur="1" fill="hold">
                                          <p:stCondLst>
                                            <p:cond delay="0"/>
                                          </p:stCondLst>
                                        </p:cTn>
                                        <p:tgtEl>
                                          <p:spTgt spid="57363"/>
                                        </p:tgtEl>
                                        <p:attrNameLst>
                                          <p:attrName>style.visibility</p:attrName>
                                        </p:attrNameLst>
                                      </p:cBhvr>
                                      <p:to>
                                        <p:strVal val="visible"/>
                                      </p:to>
                                    </p:set>
                                    <p:animEffect transition="in" filter="slide(fromTop)">
                                      <p:cBhvr>
                                        <p:cTn id="118" dur="500"/>
                                        <p:tgtEl>
                                          <p:spTgt spid="57363"/>
                                        </p:tgtEl>
                                      </p:cBhvr>
                                    </p:animEffect>
                                  </p:childTnLst>
                                  <p:subTnLst>
                                    <p:set>
                                      <p:cBhvr override="childStyle">
                                        <p:cTn dur="1" fill="hold" display="0" masterRel="nextClick" afterEffect="1"/>
                                        <p:tgtEl>
                                          <p:spTgt spid="57363"/>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499"/>
                                          </p:stCondLst>
                                        </p:cTn>
                                        <p:tgtEl>
                                          <p:spTgt spid="57364"/>
                                        </p:tgtEl>
                                        <p:attrNameLst>
                                          <p:attrName>style.visibility</p:attrName>
                                        </p:attrNameLst>
                                      </p:cBhvr>
                                      <p:to>
                                        <p:strVal val="visible"/>
                                      </p:to>
                                    </p:set>
                                  </p:childTnLst>
                                </p:cTn>
                              </p:par>
                            </p:childTnLst>
                          </p:cTn>
                        </p:par>
                        <p:par>
                          <p:cTn id="123" fill="hold">
                            <p:stCondLst>
                              <p:cond delay="500"/>
                            </p:stCondLst>
                            <p:childTnLst>
                              <p:par>
                                <p:cTn id="124" presetID="12" presetClass="entr" presetSubtype="8" fill="hold" nodeType="afterEffect">
                                  <p:stCondLst>
                                    <p:cond delay="0"/>
                                  </p:stCondLst>
                                  <p:childTnLst>
                                    <p:set>
                                      <p:cBhvr>
                                        <p:cTn id="125" dur="1" fill="hold">
                                          <p:stCondLst>
                                            <p:cond delay="0"/>
                                          </p:stCondLst>
                                        </p:cTn>
                                        <p:tgtEl>
                                          <p:spTgt spid="57365"/>
                                        </p:tgtEl>
                                        <p:attrNameLst>
                                          <p:attrName>style.visibility</p:attrName>
                                        </p:attrNameLst>
                                      </p:cBhvr>
                                      <p:to>
                                        <p:strVal val="visible"/>
                                      </p:to>
                                    </p:set>
                                    <p:animEffect transition="in" filter="slide(fromLeft)">
                                      <p:cBhvr>
                                        <p:cTn id="126" dur="500"/>
                                        <p:tgtEl>
                                          <p:spTgt spid="57365"/>
                                        </p:tgtEl>
                                      </p:cBhvr>
                                    </p:animEffect>
                                  </p:childTnLst>
                                </p:cTn>
                              </p:par>
                            </p:childTnLst>
                          </p:cTn>
                        </p:par>
                        <p:par>
                          <p:cTn id="127" fill="hold">
                            <p:stCondLst>
                              <p:cond delay="1000"/>
                            </p:stCondLst>
                            <p:childTnLst>
                              <p:par>
                                <p:cTn id="128" presetID="12" presetClass="entr" presetSubtype="1" fill="hold" grpId="0" nodeType="afterEffect">
                                  <p:stCondLst>
                                    <p:cond delay="0"/>
                                  </p:stCondLst>
                                  <p:childTnLst>
                                    <p:set>
                                      <p:cBhvr>
                                        <p:cTn id="129" dur="1" fill="hold">
                                          <p:stCondLst>
                                            <p:cond delay="0"/>
                                          </p:stCondLst>
                                        </p:cTn>
                                        <p:tgtEl>
                                          <p:spTgt spid="57366"/>
                                        </p:tgtEl>
                                        <p:attrNameLst>
                                          <p:attrName>style.visibility</p:attrName>
                                        </p:attrNameLst>
                                      </p:cBhvr>
                                      <p:to>
                                        <p:strVal val="visible"/>
                                      </p:to>
                                    </p:set>
                                    <p:animEffect transition="in" filter="slide(fromTop)">
                                      <p:cBhvr>
                                        <p:cTn id="130" dur="500"/>
                                        <p:tgtEl>
                                          <p:spTgt spid="57366"/>
                                        </p:tgtEl>
                                      </p:cBhvr>
                                    </p:animEffect>
                                  </p:childTnLst>
                                  <p:subTnLst>
                                    <p:set>
                                      <p:cBhvr override="childStyle">
                                        <p:cTn dur="1" fill="hold" display="0" masterRel="nextClick" afterEffect="1"/>
                                        <p:tgtEl>
                                          <p:spTgt spid="57366"/>
                                        </p:tgtEl>
                                        <p:attrNameLst>
                                          <p:attrName>style.visibility</p:attrName>
                                        </p:attrNameLst>
                                      </p:cBhvr>
                                      <p:to>
                                        <p:strVal val="hidden"/>
                                      </p:to>
                                    </p:set>
                                  </p:sub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499"/>
                                          </p:stCondLst>
                                        </p:cTn>
                                        <p:tgtEl>
                                          <p:spTgt spid="57367"/>
                                        </p:tgtEl>
                                        <p:attrNameLst>
                                          <p:attrName>style.visibility</p:attrName>
                                        </p:attrNameLst>
                                      </p:cBhvr>
                                      <p:to>
                                        <p:strVal val="visible"/>
                                      </p:to>
                                    </p:set>
                                  </p:childTnLst>
                                </p:cTn>
                              </p:par>
                            </p:childTnLst>
                          </p:cTn>
                        </p:par>
                        <p:par>
                          <p:cTn id="135" fill="hold">
                            <p:stCondLst>
                              <p:cond delay="500"/>
                            </p:stCondLst>
                            <p:childTnLst>
                              <p:par>
                                <p:cTn id="136" presetID="12" presetClass="entr" presetSubtype="2" fill="hold" nodeType="afterEffect">
                                  <p:stCondLst>
                                    <p:cond delay="0"/>
                                  </p:stCondLst>
                                  <p:childTnLst>
                                    <p:set>
                                      <p:cBhvr>
                                        <p:cTn id="137" dur="1" fill="hold">
                                          <p:stCondLst>
                                            <p:cond delay="0"/>
                                          </p:stCondLst>
                                        </p:cTn>
                                        <p:tgtEl>
                                          <p:spTgt spid="57368"/>
                                        </p:tgtEl>
                                        <p:attrNameLst>
                                          <p:attrName>style.visibility</p:attrName>
                                        </p:attrNameLst>
                                      </p:cBhvr>
                                      <p:to>
                                        <p:strVal val="visible"/>
                                      </p:to>
                                    </p:set>
                                    <p:animEffect transition="in" filter="slide(fromRight)">
                                      <p:cBhvr>
                                        <p:cTn id="138" dur="500"/>
                                        <p:tgtEl>
                                          <p:spTgt spid="57368"/>
                                        </p:tgtEl>
                                      </p:cBhvr>
                                    </p:animEffect>
                                  </p:childTnLst>
                                </p:cTn>
                              </p:par>
                            </p:childTnLst>
                          </p:cTn>
                        </p:par>
                        <p:par>
                          <p:cTn id="139" fill="hold">
                            <p:stCondLst>
                              <p:cond delay="1000"/>
                            </p:stCondLst>
                            <p:childTnLst>
                              <p:par>
                                <p:cTn id="140" presetID="12" presetClass="entr" presetSubtype="1" fill="hold" grpId="0" nodeType="afterEffect">
                                  <p:stCondLst>
                                    <p:cond delay="0"/>
                                  </p:stCondLst>
                                  <p:childTnLst>
                                    <p:set>
                                      <p:cBhvr>
                                        <p:cTn id="141" dur="1" fill="hold">
                                          <p:stCondLst>
                                            <p:cond delay="0"/>
                                          </p:stCondLst>
                                        </p:cTn>
                                        <p:tgtEl>
                                          <p:spTgt spid="57369"/>
                                        </p:tgtEl>
                                        <p:attrNameLst>
                                          <p:attrName>style.visibility</p:attrName>
                                        </p:attrNameLst>
                                      </p:cBhvr>
                                      <p:to>
                                        <p:strVal val="visible"/>
                                      </p:to>
                                    </p:set>
                                    <p:animEffect transition="in" filter="slide(fromTop)">
                                      <p:cBhvr>
                                        <p:cTn id="142" dur="500"/>
                                        <p:tgtEl>
                                          <p:spTgt spid="57369"/>
                                        </p:tgtEl>
                                      </p:cBhvr>
                                    </p:animEffect>
                                  </p:childTnLst>
                                  <p:subTnLst>
                                    <p:set>
                                      <p:cBhvr override="childStyle">
                                        <p:cTn dur="1" fill="hold" display="0" masterRel="nextClick" afterEffect="1"/>
                                        <p:tgtEl>
                                          <p:spTgt spid="57369"/>
                                        </p:tgtEl>
                                        <p:attrNameLst>
                                          <p:attrName>style.visibility</p:attrName>
                                        </p:attrNameLst>
                                      </p:cBhvr>
                                      <p:to>
                                        <p:strVal val="hidden"/>
                                      </p:to>
                                    </p:set>
                                  </p:sub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499"/>
                                          </p:stCondLst>
                                        </p:cTn>
                                        <p:tgtEl>
                                          <p:spTgt spid="57370"/>
                                        </p:tgtEl>
                                        <p:attrNameLst>
                                          <p:attrName>style.visibility</p:attrName>
                                        </p:attrNameLst>
                                      </p:cBhvr>
                                      <p:to>
                                        <p:strVal val="visible"/>
                                      </p:to>
                                    </p:set>
                                  </p:childTnLst>
                                </p:cTn>
                              </p:par>
                            </p:childTnLst>
                          </p:cTn>
                        </p:par>
                        <p:par>
                          <p:cTn id="147" fill="hold">
                            <p:stCondLst>
                              <p:cond delay="500"/>
                            </p:stCondLst>
                            <p:childTnLst>
                              <p:par>
                                <p:cTn id="148" presetID="12" presetClass="entr" presetSubtype="2" fill="hold" nodeType="afterEffect">
                                  <p:stCondLst>
                                    <p:cond delay="0"/>
                                  </p:stCondLst>
                                  <p:childTnLst>
                                    <p:set>
                                      <p:cBhvr>
                                        <p:cTn id="149" dur="1" fill="hold">
                                          <p:stCondLst>
                                            <p:cond delay="0"/>
                                          </p:stCondLst>
                                        </p:cTn>
                                        <p:tgtEl>
                                          <p:spTgt spid="57371"/>
                                        </p:tgtEl>
                                        <p:attrNameLst>
                                          <p:attrName>style.visibility</p:attrName>
                                        </p:attrNameLst>
                                      </p:cBhvr>
                                      <p:to>
                                        <p:strVal val="visible"/>
                                      </p:to>
                                    </p:set>
                                    <p:animEffect transition="in" filter="slide(fromRight)">
                                      <p:cBhvr>
                                        <p:cTn id="150" dur="500"/>
                                        <p:tgtEl>
                                          <p:spTgt spid="57371"/>
                                        </p:tgtEl>
                                      </p:cBhvr>
                                    </p:animEffect>
                                  </p:childTnLst>
                                </p:cTn>
                              </p:par>
                            </p:childTnLst>
                          </p:cTn>
                        </p:par>
                        <p:par>
                          <p:cTn id="151" fill="hold">
                            <p:stCondLst>
                              <p:cond delay="1000"/>
                            </p:stCondLst>
                            <p:childTnLst>
                              <p:par>
                                <p:cTn id="152" presetID="12" presetClass="entr" presetSubtype="1" fill="hold" grpId="0" nodeType="afterEffect">
                                  <p:stCondLst>
                                    <p:cond delay="0"/>
                                  </p:stCondLst>
                                  <p:childTnLst>
                                    <p:set>
                                      <p:cBhvr>
                                        <p:cTn id="153" dur="1" fill="hold">
                                          <p:stCondLst>
                                            <p:cond delay="0"/>
                                          </p:stCondLst>
                                        </p:cTn>
                                        <p:tgtEl>
                                          <p:spTgt spid="57372"/>
                                        </p:tgtEl>
                                        <p:attrNameLst>
                                          <p:attrName>style.visibility</p:attrName>
                                        </p:attrNameLst>
                                      </p:cBhvr>
                                      <p:to>
                                        <p:strVal val="visible"/>
                                      </p:to>
                                    </p:set>
                                    <p:animEffect transition="in" filter="slide(fromTop)">
                                      <p:cBhvr>
                                        <p:cTn id="154" dur="500"/>
                                        <p:tgtEl>
                                          <p:spTgt spid="57372"/>
                                        </p:tgtEl>
                                      </p:cBhvr>
                                    </p:animEffect>
                                  </p:childTnLst>
                                  <p:subTnLst>
                                    <p:set>
                                      <p:cBhvr override="childStyle">
                                        <p:cTn dur="1" fill="hold" display="0" masterRel="nextClick" afterEffect="1"/>
                                        <p:tgtEl>
                                          <p:spTgt spid="57372"/>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499"/>
                                          </p:stCondLst>
                                        </p:cTn>
                                        <p:tgtEl>
                                          <p:spTgt spid="57373"/>
                                        </p:tgtEl>
                                        <p:attrNameLst>
                                          <p:attrName>style.visibility</p:attrName>
                                        </p:attrNameLst>
                                      </p:cBhvr>
                                      <p:to>
                                        <p:strVal val="visible"/>
                                      </p:to>
                                    </p:set>
                                  </p:childTnLst>
                                </p:cTn>
                              </p:par>
                            </p:childTnLst>
                          </p:cTn>
                        </p:par>
                        <p:par>
                          <p:cTn id="159" fill="hold">
                            <p:stCondLst>
                              <p:cond delay="500"/>
                            </p:stCondLst>
                            <p:childTnLst>
                              <p:par>
                                <p:cTn id="160" presetID="12" presetClass="entr" presetSubtype="2" fill="hold" nodeType="afterEffect">
                                  <p:stCondLst>
                                    <p:cond delay="0"/>
                                  </p:stCondLst>
                                  <p:childTnLst>
                                    <p:set>
                                      <p:cBhvr>
                                        <p:cTn id="161" dur="1" fill="hold">
                                          <p:stCondLst>
                                            <p:cond delay="0"/>
                                          </p:stCondLst>
                                        </p:cTn>
                                        <p:tgtEl>
                                          <p:spTgt spid="57374"/>
                                        </p:tgtEl>
                                        <p:attrNameLst>
                                          <p:attrName>style.visibility</p:attrName>
                                        </p:attrNameLst>
                                      </p:cBhvr>
                                      <p:to>
                                        <p:strVal val="visible"/>
                                      </p:to>
                                    </p:set>
                                    <p:animEffect transition="in" filter="slide(fromRight)">
                                      <p:cBhvr>
                                        <p:cTn id="162" dur="500"/>
                                        <p:tgtEl>
                                          <p:spTgt spid="57374"/>
                                        </p:tgtEl>
                                      </p:cBhvr>
                                    </p:animEffect>
                                  </p:childTnLst>
                                </p:cTn>
                              </p:par>
                            </p:childTnLst>
                          </p:cTn>
                        </p:par>
                        <p:par>
                          <p:cTn id="163" fill="hold">
                            <p:stCondLst>
                              <p:cond delay="1000"/>
                            </p:stCondLst>
                            <p:childTnLst>
                              <p:par>
                                <p:cTn id="164" presetID="12" presetClass="entr" presetSubtype="1" fill="hold" grpId="0" nodeType="afterEffect">
                                  <p:stCondLst>
                                    <p:cond delay="0"/>
                                  </p:stCondLst>
                                  <p:childTnLst>
                                    <p:set>
                                      <p:cBhvr>
                                        <p:cTn id="165" dur="1" fill="hold">
                                          <p:stCondLst>
                                            <p:cond delay="0"/>
                                          </p:stCondLst>
                                        </p:cTn>
                                        <p:tgtEl>
                                          <p:spTgt spid="57375"/>
                                        </p:tgtEl>
                                        <p:attrNameLst>
                                          <p:attrName>style.visibility</p:attrName>
                                        </p:attrNameLst>
                                      </p:cBhvr>
                                      <p:to>
                                        <p:strVal val="visible"/>
                                      </p:to>
                                    </p:set>
                                    <p:animEffect transition="in" filter="slide(fromTop)">
                                      <p:cBhvr>
                                        <p:cTn id="166" dur="500"/>
                                        <p:tgtEl>
                                          <p:spTgt spid="57375"/>
                                        </p:tgtEl>
                                      </p:cBhvr>
                                    </p:animEffect>
                                  </p:childTnLst>
                                  <p:subTnLst>
                                    <p:set>
                                      <p:cBhvr override="childStyle">
                                        <p:cTn dur="1" fill="hold" display="0" masterRel="nextClick" afterEffect="1"/>
                                        <p:tgtEl>
                                          <p:spTgt spid="57375"/>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499"/>
                                          </p:stCondLst>
                                        </p:cTn>
                                        <p:tgtEl>
                                          <p:spTgt spid="57376"/>
                                        </p:tgtEl>
                                        <p:attrNameLst>
                                          <p:attrName>style.visibility</p:attrName>
                                        </p:attrNameLst>
                                      </p:cBhvr>
                                      <p:to>
                                        <p:strVal val="visible"/>
                                      </p:to>
                                    </p:set>
                                  </p:childTnLst>
                                </p:cTn>
                              </p:par>
                            </p:childTnLst>
                          </p:cTn>
                        </p:par>
                        <p:par>
                          <p:cTn id="171" fill="hold">
                            <p:stCondLst>
                              <p:cond delay="500"/>
                            </p:stCondLst>
                            <p:childTnLst>
                              <p:par>
                                <p:cTn id="172" presetID="12" presetClass="entr" presetSubtype="2" fill="hold" nodeType="afterEffect">
                                  <p:stCondLst>
                                    <p:cond delay="0"/>
                                  </p:stCondLst>
                                  <p:childTnLst>
                                    <p:set>
                                      <p:cBhvr>
                                        <p:cTn id="173" dur="1" fill="hold">
                                          <p:stCondLst>
                                            <p:cond delay="0"/>
                                          </p:stCondLst>
                                        </p:cTn>
                                        <p:tgtEl>
                                          <p:spTgt spid="57377"/>
                                        </p:tgtEl>
                                        <p:attrNameLst>
                                          <p:attrName>style.visibility</p:attrName>
                                        </p:attrNameLst>
                                      </p:cBhvr>
                                      <p:to>
                                        <p:strVal val="visible"/>
                                      </p:to>
                                    </p:set>
                                    <p:animEffect transition="in" filter="slide(fromRight)">
                                      <p:cBhvr>
                                        <p:cTn id="174" dur="500"/>
                                        <p:tgtEl>
                                          <p:spTgt spid="57377"/>
                                        </p:tgtEl>
                                      </p:cBhvr>
                                    </p:animEffect>
                                  </p:childTnLst>
                                </p:cTn>
                              </p:par>
                            </p:childTnLst>
                          </p:cTn>
                        </p:par>
                        <p:par>
                          <p:cTn id="175" fill="hold">
                            <p:stCondLst>
                              <p:cond delay="1000"/>
                            </p:stCondLst>
                            <p:childTnLst>
                              <p:par>
                                <p:cTn id="176" presetID="12" presetClass="entr" presetSubtype="1" fill="hold" grpId="0" nodeType="afterEffect">
                                  <p:stCondLst>
                                    <p:cond delay="0"/>
                                  </p:stCondLst>
                                  <p:childTnLst>
                                    <p:set>
                                      <p:cBhvr>
                                        <p:cTn id="177" dur="1" fill="hold">
                                          <p:stCondLst>
                                            <p:cond delay="0"/>
                                          </p:stCondLst>
                                        </p:cTn>
                                        <p:tgtEl>
                                          <p:spTgt spid="57378"/>
                                        </p:tgtEl>
                                        <p:attrNameLst>
                                          <p:attrName>style.visibility</p:attrName>
                                        </p:attrNameLst>
                                      </p:cBhvr>
                                      <p:to>
                                        <p:strVal val="visible"/>
                                      </p:to>
                                    </p:set>
                                    <p:animEffect transition="in" filter="slide(fromTop)">
                                      <p:cBhvr>
                                        <p:cTn id="178" dur="500"/>
                                        <p:tgtEl>
                                          <p:spTgt spid="57378"/>
                                        </p:tgtEl>
                                      </p:cBhvr>
                                    </p:animEffect>
                                  </p:childTnLst>
                                  <p:subTnLst>
                                    <p:set>
                                      <p:cBhvr override="childStyle">
                                        <p:cTn dur="1" fill="hold" display="0" masterRel="nextClick" afterEffect="1"/>
                                        <p:tgtEl>
                                          <p:spTgt spid="57378"/>
                                        </p:tgtEl>
                                        <p:attrNameLst>
                                          <p:attrName>style.visibility</p:attrName>
                                        </p:attrNameLst>
                                      </p:cBhvr>
                                      <p:to>
                                        <p:strVal val="hidden"/>
                                      </p:to>
                                    </p:set>
                                  </p:sub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499"/>
                                          </p:stCondLst>
                                        </p:cTn>
                                        <p:tgtEl>
                                          <p:spTgt spid="57379"/>
                                        </p:tgtEl>
                                        <p:attrNameLst>
                                          <p:attrName>style.visibility</p:attrName>
                                        </p:attrNameLst>
                                      </p:cBhvr>
                                      <p:to>
                                        <p:strVal val="visible"/>
                                      </p:to>
                                    </p:set>
                                  </p:childTnLst>
                                </p:cTn>
                              </p:par>
                            </p:childTnLst>
                          </p:cTn>
                        </p:par>
                        <p:par>
                          <p:cTn id="183" fill="hold">
                            <p:stCondLst>
                              <p:cond delay="500"/>
                            </p:stCondLst>
                            <p:childTnLst>
                              <p:par>
                                <p:cTn id="184" presetID="12" presetClass="entr" presetSubtype="2" fill="hold" nodeType="afterEffect">
                                  <p:stCondLst>
                                    <p:cond delay="0"/>
                                  </p:stCondLst>
                                  <p:childTnLst>
                                    <p:set>
                                      <p:cBhvr>
                                        <p:cTn id="185" dur="1" fill="hold">
                                          <p:stCondLst>
                                            <p:cond delay="0"/>
                                          </p:stCondLst>
                                        </p:cTn>
                                        <p:tgtEl>
                                          <p:spTgt spid="57380"/>
                                        </p:tgtEl>
                                        <p:attrNameLst>
                                          <p:attrName>style.visibility</p:attrName>
                                        </p:attrNameLst>
                                      </p:cBhvr>
                                      <p:to>
                                        <p:strVal val="visible"/>
                                      </p:to>
                                    </p:set>
                                    <p:animEffect transition="in" filter="slide(fromRight)">
                                      <p:cBhvr>
                                        <p:cTn id="186" dur="500"/>
                                        <p:tgtEl>
                                          <p:spTgt spid="57380"/>
                                        </p:tgtEl>
                                      </p:cBhvr>
                                    </p:animEffect>
                                  </p:childTnLst>
                                </p:cTn>
                              </p:par>
                            </p:childTnLst>
                          </p:cTn>
                        </p:par>
                        <p:par>
                          <p:cTn id="187" fill="hold">
                            <p:stCondLst>
                              <p:cond delay="1000"/>
                            </p:stCondLst>
                            <p:childTnLst>
                              <p:par>
                                <p:cTn id="188" presetID="12" presetClass="entr" presetSubtype="1" fill="hold" grpId="0" nodeType="afterEffect">
                                  <p:stCondLst>
                                    <p:cond delay="0"/>
                                  </p:stCondLst>
                                  <p:childTnLst>
                                    <p:set>
                                      <p:cBhvr>
                                        <p:cTn id="189" dur="1" fill="hold">
                                          <p:stCondLst>
                                            <p:cond delay="0"/>
                                          </p:stCondLst>
                                        </p:cTn>
                                        <p:tgtEl>
                                          <p:spTgt spid="57381"/>
                                        </p:tgtEl>
                                        <p:attrNameLst>
                                          <p:attrName>style.visibility</p:attrName>
                                        </p:attrNameLst>
                                      </p:cBhvr>
                                      <p:to>
                                        <p:strVal val="visible"/>
                                      </p:to>
                                    </p:set>
                                    <p:animEffect transition="in" filter="slide(fromTop)">
                                      <p:cBhvr>
                                        <p:cTn id="190" dur="500"/>
                                        <p:tgtEl>
                                          <p:spTgt spid="57381"/>
                                        </p:tgtEl>
                                      </p:cBhvr>
                                    </p:animEffect>
                                  </p:childTnLst>
                                  <p:subTnLst>
                                    <p:set>
                                      <p:cBhvr override="childStyle">
                                        <p:cTn dur="1" fill="hold" display="0" masterRel="nextClick" afterEffect="1"/>
                                        <p:tgtEl>
                                          <p:spTgt spid="573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9" grpId="0"/>
      <p:bldP spid="57350" grpId="0"/>
      <p:bldP spid="57351" grpId="0" build="p"/>
      <p:bldP spid="57352" grpId="0" build="p"/>
      <p:bldP spid="57354" grpId="0" animBg="1"/>
      <p:bldP spid="57357" grpId="0" animBg="1"/>
      <p:bldP spid="57360" grpId="0" animBg="1"/>
      <p:bldP spid="57363" grpId="0" animBg="1"/>
      <p:bldP spid="57366" grpId="0" animBg="1"/>
      <p:bldP spid="57369" grpId="0" animBg="1"/>
      <p:bldP spid="57372" grpId="0" animBg="1"/>
      <p:bldP spid="57375" grpId="0" animBg="1"/>
      <p:bldP spid="57378" grpId="0" animBg="1"/>
      <p:bldP spid="5738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9394" name="文本框 59393"/>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59395" name="文本框 59394"/>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59396" name="矩形 59395"/>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59397" name="文本框 59396"/>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芯片的现状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59398" name="文本框 59397"/>
          <p:cNvSpPr txBox="1"/>
          <p:nvPr/>
        </p:nvSpPr>
        <p:spPr>
          <a:xfrm>
            <a:off x="0" y="20574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1</a:t>
            </a:r>
            <a:r>
              <a:rPr lang="zh-CN" altLang="en-US" sz="2400" b="1" dirty="0">
                <a:solidFill>
                  <a:srgbClr val="FF00FF"/>
                </a:solidFill>
                <a:effectLst>
                  <a:outerShdw blurRad="38100" dist="38100" dir="2700000">
                    <a:srgbClr val="000000"/>
                  </a:outerShdw>
                </a:effectLst>
                <a:latin typeface="Times New Roman" panose="02020603050405020304" pitchFamily="18" charset="0"/>
              </a:rPr>
              <a:t>）制造工艺</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endPar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p:txBody>
      </p:sp>
      <p:sp>
        <p:nvSpPr>
          <p:cNvPr id="59399" name="文本框 59398"/>
          <p:cNvSpPr txBox="1"/>
          <p:nvPr/>
        </p:nvSpPr>
        <p:spPr>
          <a:xfrm>
            <a:off x="76200" y="2514600"/>
            <a:ext cx="8763000" cy="1698625"/>
          </a:xfrm>
          <a:prstGeom prst="rect">
            <a:avLst/>
          </a:prstGeom>
          <a:noFill/>
          <a:ln w="9525">
            <a:noFill/>
          </a:ln>
        </p:spPr>
        <p:txBody>
          <a:bodyPr lIns="468000" rIns="198000">
            <a:spAutoFit/>
          </a:bodyPr>
          <a:p>
            <a:pPr eaLnBrk="0" hangingPunct="0">
              <a:lnSpc>
                <a:spcPct val="110000"/>
              </a:lnSpc>
            </a:pPr>
            <a:r>
              <a:rPr lang="en-US" altLang="zh-CN" sz="2400" b="1" dirty="0">
                <a:solidFill>
                  <a:srgbClr val="FF3300"/>
                </a:solidFill>
                <a:effectLst>
                  <a:outerShdw blurRad="38100" dist="38100" dir="2700000">
                    <a:srgbClr val="000000"/>
                  </a:outerShdw>
                </a:effectLst>
                <a:latin typeface="Times New Roman" panose="02020603050405020304" pitchFamily="18" charset="0"/>
              </a:rPr>
              <a:t>         </a:t>
            </a:r>
            <a:r>
              <a:rPr lang="zh-CN" altLang="en-US" sz="2400" b="1" dirty="0">
                <a:solidFill>
                  <a:srgbClr val="FF3300"/>
                </a:solidFill>
                <a:effectLst>
                  <a:outerShdw blurRad="38100" dist="38100" dir="2700000">
                    <a:srgbClr val="000000"/>
                  </a:outerShdw>
                </a:effectLst>
                <a:latin typeface="Times New Roman" panose="02020603050405020304" pitchFamily="18" charset="0"/>
              </a:rPr>
              <a:t>早期</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采用</a:t>
            </a:r>
            <a:r>
              <a:rPr lang="en-US" altLang="zh-CN" sz="2400" b="1">
                <a:solidFill>
                  <a:srgbClr val="FF3300"/>
                </a:solidFill>
                <a:effectLst>
                  <a:outerShdw blurRad="38100" dist="38100" dir="2700000">
                    <a:srgbClr val="000000"/>
                  </a:outerShdw>
                </a:effectLst>
                <a:latin typeface="Times New Roman" panose="02020603050405020304" pitchFamily="18" charset="0"/>
              </a:rPr>
              <a:t>4</a:t>
            </a:r>
            <a:r>
              <a:rPr lang="en-US" altLang="zh-CN" sz="2400" b="1">
                <a:solidFill>
                  <a:srgbClr val="FF3300"/>
                </a:solidFill>
                <a:effectLst>
                  <a:outerShdw blurRad="38100" dist="38100" dir="2700000">
                    <a:srgbClr val="000000"/>
                  </a:outerShdw>
                </a:effectLst>
                <a:latin typeface="Times New Roman" panose="02020603050405020304" pitchFamily="18" charset="0"/>
                <a:sym typeface="Symbol" panose="05050102010706020507" pitchFamily="18" charset="2"/>
              </a:rPr>
              <a:t></a:t>
            </a:r>
            <a:r>
              <a:rPr lang="en-US" altLang="zh-CN" sz="2400" b="1" dirty="0">
                <a:solidFill>
                  <a:srgbClr val="FF3300"/>
                </a:solidFill>
                <a:effectLst>
                  <a:outerShdw blurRad="38100" dist="38100" dir="2700000">
                    <a:srgbClr val="000000"/>
                  </a:outerShdw>
                </a:effectLst>
                <a:latin typeface="Times New Roman" panose="02020603050405020304" pitchFamily="18" charset="0"/>
              </a:rPr>
              <a:t>m</a:t>
            </a:r>
            <a:r>
              <a:rPr lang="zh-CN" altLang="en-US" sz="2400" b="1" dirty="0">
                <a:solidFill>
                  <a:srgbClr val="FF3300"/>
                </a:solidFill>
                <a:effectLst>
                  <a:outerShdw blurRad="38100" dist="38100" dir="2700000">
                    <a:srgbClr val="000000"/>
                  </a:outerShdw>
                </a:effectLst>
                <a:latin typeface="Times New Roman" panose="02020603050405020304" pitchFamily="18" charset="0"/>
              </a:rPr>
              <a:t>的</a:t>
            </a:r>
            <a:r>
              <a:rPr lang="en-US" altLang="zh-CN" sz="2400" b="1" dirty="0">
                <a:solidFill>
                  <a:srgbClr val="FF3300"/>
                </a:solidFill>
                <a:effectLst>
                  <a:outerShdw blurRad="38100" dist="38100" dir="2700000">
                    <a:srgbClr val="000000"/>
                  </a:outerShdw>
                </a:effectLst>
                <a:latin typeface="Times New Roman" panose="02020603050405020304" pitchFamily="18" charset="0"/>
              </a:rPr>
              <a:t>NMOS</a:t>
            </a:r>
            <a:r>
              <a:rPr lang="zh-CN" altLang="en-US" sz="2400" b="1" dirty="0">
                <a:solidFill>
                  <a:srgbClr val="FF3300"/>
                </a:solidFill>
                <a:effectLst>
                  <a:outerShdw blurRad="38100" dist="38100" dir="2700000">
                    <a:srgbClr val="000000"/>
                  </a:outerShdw>
                </a:effectLst>
                <a:latin typeface="Times New Roman" panose="02020603050405020304" pitchFamily="18" charset="0"/>
              </a:rPr>
              <a:t>工艺。现在的</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芯片普遍采用</a:t>
            </a:r>
            <a:r>
              <a:rPr lang="en-US" altLang="zh-CN" sz="2400" b="1">
                <a:solidFill>
                  <a:srgbClr val="FF3300"/>
                </a:solidFill>
                <a:effectLst>
                  <a:outerShdw blurRad="38100" dist="38100" dir="2700000">
                    <a:srgbClr val="000000"/>
                  </a:outerShdw>
                </a:effectLst>
                <a:latin typeface="Times New Roman" panose="02020603050405020304" pitchFamily="18" charset="0"/>
              </a:rPr>
              <a:t>0</a:t>
            </a:r>
            <a:r>
              <a:rPr lang="en-US" altLang="zh-CN" sz="2400" b="1">
                <a:solidFill>
                  <a:srgbClr val="FF3300"/>
                </a:solidFill>
                <a:effectLst>
                  <a:outerShdw blurRad="38100" dist="38100" dir="2700000">
                    <a:srgbClr val="000000"/>
                  </a:outerShdw>
                </a:effectLst>
                <a:latin typeface="Times New Roman" panose="02020603050405020304" pitchFamily="18" charset="0"/>
              </a:rPr>
              <a:t>.</a:t>
            </a:r>
            <a:r>
              <a:rPr lang="en-US" altLang="zh-CN" sz="2400" b="1">
                <a:solidFill>
                  <a:srgbClr val="FF3300"/>
                </a:solidFill>
                <a:effectLst>
                  <a:outerShdw blurRad="38100" dist="38100" dir="2700000">
                    <a:srgbClr val="000000"/>
                  </a:outerShdw>
                </a:effectLst>
                <a:latin typeface="Times New Roman" panose="02020603050405020304" pitchFamily="18" charset="0"/>
              </a:rPr>
              <a:t>25</a:t>
            </a:r>
            <a:r>
              <a:rPr lang="en-US" altLang="zh-CN" sz="2400" b="1">
                <a:solidFill>
                  <a:srgbClr val="FF3300"/>
                </a:solidFill>
                <a:effectLst>
                  <a:outerShdw blurRad="38100" dist="38100" dir="2700000">
                    <a:srgbClr val="000000"/>
                  </a:outerShdw>
                </a:effectLst>
                <a:latin typeface="Times New Roman" panose="02020603050405020304" pitchFamily="18" charset="0"/>
                <a:sym typeface="Symbol" panose="05050102010706020507" pitchFamily="18" charset="2"/>
              </a:rPr>
              <a:t></a:t>
            </a:r>
            <a:r>
              <a:rPr lang="en-US" altLang="zh-CN" sz="2400" b="1" dirty="0">
                <a:solidFill>
                  <a:srgbClr val="FF3300"/>
                </a:solidFill>
                <a:effectLst>
                  <a:outerShdw blurRad="38100" dist="38100" dir="2700000">
                    <a:srgbClr val="000000"/>
                  </a:outerShdw>
                </a:effectLst>
                <a:latin typeface="Times New Roman" panose="02020603050405020304" pitchFamily="18" charset="0"/>
              </a:rPr>
              <a:t>m</a:t>
            </a:r>
            <a:r>
              <a:rPr lang="zh-CN" altLang="en-US" sz="2400" b="1" dirty="0">
                <a:solidFill>
                  <a:srgbClr val="FF3300"/>
                </a:solidFill>
                <a:effectLst>
                  <a:outerShdw blurRad="38100" dist="38100" dir="2700000">
                    <a:srgbClr val="000000"/>
                  </a:outerShdw>
                </a:effectLst>
                <a:latin typeface="Times New Roman" panose="02020603050405020304" pitchFamily="18" charset="0"/>
              </a:rPr>
              <a:t>或</a:t>
            </a:r>
            <a:r>
              <a:rPr lang="en-US" altLang="zh-CN" sz="2400" b="1">
                <a:solidFill>
                  <a:srgbClr val="FF3300"/>
                </a:solidFill>
                <a:effectLst>
                  <a:outerShdw blurRad="38100" dist="38100" dir="2700000">
                    <a:srgbClr val="000000"/>
                  </a:outerShdw>
                </a:effectLst>
                <a:latin typeface="Times New Roman" panose="02020603050405020304" pitchFamily="18" charset="0"/>
              </a:rPr>
              <a:t>0</a:t>
            </a:r>
            <a:r>
              <a:rPr lang="en-US" altLang="zh-CN" sz="2400" b="1">
                <a:solidFill>
                  <a:srgbClr val="FF3300"/>
                </a:solidFill>
                <a:effectLst>
                  <a:outerShdw blurRad="38100" dist="38100" dir="2700000">
                    <a:srgbClr val="000000"/>
                  </a:outerShdw>
                </a:effectLst>
                <a:latin typeface="Times New Roman" panose="02020603050405020304" pitchFamily="18" charset="0"/>
              </a:rPr>
              <a:t>.</a:t>
            </a:r>
            <a:r>
              <a:rPr lang="en-US" altLang="zh-CN" sz="2400" b="1">
                <a:solidFill>
                  <a:srgbClr val="FF3300"/>
                </a:solidFill>
                <a:effectLst>
                  <a:outerShdw blurRad="38100" dist="38100" dir="2700000">
                    <a:srgbClr val="000000"/>
                  </a:outerShdw>
                </a:effectLst>
                <a:latin typeface="Times New Roman" panose="02020603050405020304" pitchFamily="18" charset="0"/>
              </a:rPr>
              <a:t>18</a:t>
            </a:r>
            <a:r>
              <a:rPr lang="en-US" altLang="zh-CN" sz="2400" b="1">
                <a:solidFill>
                  <a:srgbClr val="FF3300"/>
                </a:solidFill>
                <a:effectLst>
                  <a:outerShdw blurRad="38100" dist="38100" dir="2700000">
                    <a:srgbClr val="000000"/>
                  </a:outerShdw>
                </a:effectLst>
                <a:latin typeface="Times New Roman" panose="02020603050405020304" pitchFamily="18" charset="0"/>
                <a:sym typeface="Symbol" panose="05050102010706020507" pitchFamily="18" charset="2"/>
              </a:rPr>
              <a:t></a:t>
            </a:r>
            <a:r>
              <a:rPr lang="en-US" altLang="zh-CN" sz="2400" b="1" dirty="0">
                <a:solidFill>
                  <a:srgbClr val="FF3300"/>
                </a:solidFill>
                <a:effectLst>
                  <a:outerShdw blurRad="38100" dist="38100" dir="2700000">
                    <a:srgbClr val="000000"/>
                  </a:outerShdw>
                </a:effectLst>
                <a:latin typeface="Times New Roman" panose="02020603050405020304" pitchFamily="18" charset="0"/>
              </a:rPr>
              <a:t>m</a:t>
            </a:r>
            <a:r>
              <a:rPr lang="zh-CN" altLang="en-US" sz="2400" b="1" dirty="0">
                <a:solidFill>
                  <a:srgbClr val="FF3300"/>
                </a:solidFill>
                <a:effectLst>
                  <a:outerShdw blurRad="38100" dist="38100" dir="2700000">
                    <a:srgbClr val="000000"/>
                  </a:outerShdw>
                </a:effectLst>
                <a:latin typeface="Times New Roman" panose="02020603050405020304" pitchFamily="18" charset="0"/>
              </a:rPr>
              <a:t>亚微米的</a:t>
            </a:r>
            <a:r>
              <a:rPr lang="en-US" altLang="zh-CN" sz="2400" b="1" dirty="0">
                <a:solidFill>
                  <a:srgbClr val="FF3300"/>
                </a:solidFill>
                <a:effectLst>
                  <a:outerShdw blurRad="38100" dist="38100" dir="2700000">
                    <a:srgbClr val="000000"/>
                  </a:outerShdw>
                </a:effectLst>
                <a:latin typeface="Times New Roman" panose="02020603050405020304" pitchFamily="18" charset="0"/>
              </a:rPr>
              <a:t>CMOS</a:t>
            </a:r>
            <a:r>
              <a:rPr lang="zh-CN" altLang="en-US" sz="2400" b="1" dirty="0">
                <a:solidFill>
                  <a:srgbClr val="FF3300"/>
                </a:solidFill>
                <a:effectLst>
                  <a:outerShdw blurRad="38100" dist="38100" dir="2700000">
                    <a:srgbClr val="000000"/>
                  </a:outerShdw>
                </a:effectLst>
                <a:latin typeface="Times New Roman" panose="02020603050405020304" pitchFamily="18" charset="0"/>
              </a:rPr>
              <a:t>工艺。芯片引脚从原来的</a:t>
            </a:r>
            <a:r>
              <a:rPr lang="en-US" altLang="zh-CN" sz="2400" b="1" dirty="0">
                <a:solidFill>
                  <a:srgbClr val="FF3300"/>
                </a:solidFill>
                <a:effectLst>
                  <a:outerShdw blurRad="38100" dist="38100" dir="2700000">
                    <a:srgbClr val="000000"/>
                  </a:outerShdw>
                </a:effectLst>
                <a:latin typeface="Times New Roman" panose="02020603050405020304" pitchFamily="18" charset="0"/>
              </a:rPr>
              <a:t>40</a:t>
            </a:r>
            <a:r>
              <a:rPr lang="zh-CN" altLang="en-US" sz="2400" b="1" dirty="0">
                <a:solidFill>
                  <a:srgbClr val="FF3300"/>
                </a:solidFill>
                <a:effectLst>
                  <a:outerShdw blurRad="38100" dist="38100" dir="2700000">
                    <a:srgbClr val="000000"/>
                  </a:outerShdw>
                </a:effectLst>
                <a:latin typeface="Times New Roman" panose="02020603050405020304" pitchFamily="18" charset="0"/>
              </a:rPr>
              <a:t>个增加到</a:t>
            </a:r>
            <a:r>
              <a:rPr lang="en-US" altLang="zh-CN" sz="2400" b="1" dirty="0">
                <a:solidFill>
                  <a:srgbClr val="FF3300"/>
                </a:solidFill>
                <a:effectLst>
                  <a:outerShdw blurRad="38100" dist="38100" dir="2700000">
                    <a:srgbClr val="000000"/>
                  </a:outerShdw>
                </a:effectLst>
                <a:latin typeface="Times New Roman" panose="02020603050405020304" pitchFamily="18" charset="0"/>
              </a:rPr>
              <a:t>200</a:t>
            </a:r>
            <a:r>
              <a:rPr lang="zh-CN" altLang="en-US" sz="2400" b="1" dirty="0">
                <a:solidFill>
                  <a:srgbClr val="FF3300"/>
                </a:solidFill>
                <a:effectLst>
                  <a:outerShdw blurRad="38100" dist="38100" dir="2700000">
                    <a:srgbClr val="000000"/>
                  </a:outerShdw>
                </a:effectLst>
                <a:latin typeface="Times New Roman" panose="02020603050405020304" pitchFamily="18" charset="0"/>
              </a:rPr>
              <a:t>个以上，需要设计的外围电路越来越少，成本、体积和功耗不断下降。 </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p:txBody>
      </p:sp>
      <p:sp>
        <p:nvSpPr>
          <p:cNvPr id="59400" name="文本框 59399"/>
          <p:cNvSpPr txBox="1"/>
          <p:nvPr/>
        </p:nvSpPr>
        <p:spPr>
          <a:xfrm>
            <a:off x="76200" y="41910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2</a:t>
            </a:r>
            <a:r>
              <a:rPr lang="zh-CN" altLang="en-US" sz="2400" b="1" dirty="0">
                <a:solidFill>
                  <a:srgbClr val="FF00FF"/>
                </a:solidFill>
                <a:effectLst>
                  <a:outerShdw blurRad="38100" dist="38100" dir="2700000">
                    <a:srgbClr val="000000"/>
                  </a:outerShdw>
                </a:effectLst>
                <a:latin typeface="Times New Roman" panose="02020603050405020304" pitchFamily="18" charset="0"/>
              </a:rPr>
              <a:t>）存储器容量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59401" name="文本框 59400"/>
          <p:cNvSpPr txBox="1"/>
          <p:nvPr/>
        </p:nvSpPr>
        <p:spPr>
          <a:xfrm>
            <a:off x="76200" y="4724400"/>
            <a:ext cx="8763000" cy="1698625"/>
          </a:xfrm>
          <a:prstGeom prst="rect">
            <a:avLst/>
          </a:prstGeom>
          <a:noFill/>
          <a:ln w="9525">
            <a:noFill/>
          </a:ln>
        </p:spPr>
        <p:txBody>
          <a:bodyPr lIns="468000" rIns="198000">
            <a:spAutoFit/>
          </a:bodyPr>
          <a:p>
            <a:pPr eaLnBrk="0" hangingPunct="0">
              <a:lnSpc>
                <a:spcPct val="110000"/>
              </a:lnSpc>
            </a:pPr>
            <a:r>
              <a:rPr lang="en-US" altLang="zh-CN" sz="2400" b="1" dirty="0">
                <a:solidFill>
                  <a:srgbClr val="FF3300"/>
                </a:solidFill>
                <a:effectLst>
                  <a:outerShdw blurRad="38100" dist="38100" dir="2700000">
                    <a:srgbClr val="000000"/>
                  </a:outerShdw>
                </a:effectLst>
                <a:latin typeface="Times New Roman" panose="02020603050405020304" pitchFamily="18" charset="0"/>
              </a:rPr>
              <a:t>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早期的</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芯片，其片内程序存储器和数据存储器只有几百个单元。目前，片内程序和数据存储器可达到几十</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K</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字，而片外程序存储器和数据存储器可达到</a:t>
            </a:r>
            <a:r>
              <a:rPr lang="en-US" altLang="zh-CN" sz="2400" b="1">
                <a:solidFill>
                  <a:schemeClr val="folHlink"/>
                </a:solidFill>
                <a:effectLst>
                  <a:outerShdw blurRad="38100" dist="38100" dir="2700000">
                    <a:srgbClr val="000000"/>
                  </a:outerShdw>
                </a:effectLst>
                <a:latin typeface="Times New Roman" panose="02020603050405020304" pitchFamily="18" charset="0"/>
              </a:rPr>
              <a:t>16M</a:t>
            </a:r>
            <a:r>
              <a:rPr lang="en-US" altLang="zh-CN" sz="2400" b="1">
                <a:solidFill>
                  <a:schemeClr val="folHlink"/>
                </a:solidFill>
                <a:effectLst>
                  <a:outerShdw blurRad="38100" dist="38100" dir="2700000">
                    <a:srgbClr val="000000"/>
                  </a:outerShdw>
                </a:effectLst>
                <a:latin typeface="Times New Roman" panose="02020603050405020304" pitchFamily="18" charset="0"/>
                <a:sym typeface="Symbol" panose="05050102010706020507" pitchFamily="18" charset="2"/>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48</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位和</a:t>
            </a:r>
            <a:r>
              <a:rPr lang="en-US" altLang="zh-CN" sz="2400" b="1">
                <a:solidFill>
                  <a:schemeClr val="folHlink"/>
                </a:solidFill>
                <a:effectLst>
                  <a:outerShdw blurRad="38100" dist="38100" dir="2700000">
                    <a:srgbClr val="000000"/>
                  </a:outerShdw>
                </a:effectLst>
                <a:latin typeface="Times New Roman" panose="02020603050405020304" pitchFamily="18" charset="0"/>
              </a:rPr>
              <a:t>4G</a:t>
            </a:r>
            <a:r>
              <a:rPr lang="en-US" altLang="zh-CN" sz="2400" b="1">
                <a:solidFill>
                  <a:schemeClr val="folHlink"/>
                </a:solidFill>
                <a:effectLst>
                  <a:outerShdw blurRad="38100" dist="38100" dir="2700000">
                    <a:srgbClr val="000000"/>
                  </a:outerShdw>
                </a:effectLst>
                <a:latin typeface="Times New Roman" panose="02020603050405020304" pitchFamily="18" charset="0"/>
                <a:sym typeface="Symbol" panose="05050102010706020507" pitchFamily="18" charset="2"/>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40</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位以上。</a:t>
            </a:r>
            <a:r>
              <a:rPr lang="zh-CN" altLang="en-US" sz="2400" b="1" dirty="0">
                <a:solidFill>
                  <a:srgbClr val="FF3300"/>
                </a:solidFill>
                <a:effectLst>
                  <a:outerShdw blurRad="38100" dist="38100" dir="2700000">
                    <a:srgbClr val="000000"/>
                  </a:outerShdw>
                </a:effectLst>
                <a:latin typeface="Times New Roman" panose="02020603050405020304" pitchFamily="18" charset="0"/>
              </a:rPr>
              <a:t> </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1+#ppt_w/2"/>
                                          </p:val>
                                        </p:tav>
                                        <p:tav tm="100000">
                                          <p:val>
                                            <p:strVal val="#ppt_x"/>
                                          </p:val>
                                        </p:tav>
                                      </p:tavLst>
                                    </p:anim>
                                    <p:anim calcmode="lin" valueType="num">
                                      <p:cBhvr additive="base">
                                        <p:cTn id="8"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59395"/>
                                        </p:tgtEl>
                                        <p:attrNameLst>
                                          <p:attrName>style.visibility</p:attrName>
                                        </p:attrNameLst>
                                      </p:cBhvr>
                                      <p:to>
                                        <p:strVal val="visible"/>
                                      </p:to>
                                    </p:set>
                                    <p:animEffect transition="in" filter="slide(fromTop)">
                                      <p:cBhvr>
                                        <p:cTn id="13" dur="500"/>
                                        <p:tgtEl>
                                          <p:spTgt spid="5939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9397">
                                            <p:txEl>
                                              <p:charRg st="0" end="12"/>
                                            </p:txEl>
                                          </p:spTgt>
                                        </p:tgtEl>
                                        <p:attrNameLst>
                                          <p:attrName>style.visibility</p:attrName>
                                        </p:attrNameLst>
                                      </p:cBhvr>
                                      <p:to>
                                        <p:strVal val="visible"/>
                                      </p:to>
                                    </p:set>
                                    <p:animEffect transition="in" filter="checkerboard(across)">
                                      <p:cBhvr>
                                        <p:cTn id="18" dur="500"/>
                                        <p:tgtEl>
                                          <p:spTgt spid="59397">
                                            <p:txEl>
                                              <p:charRg st="0" end="1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9398">
                                            <p:txEl>
                                              <p:charRg st="0" end="9"/>
                                            </p:txEl>
                                          </p:spTgt>
                                        </p:tgtEl>
                                        <p:attrNameLst>
                                          <p:attrName>style.visibility</p:attrName>
                                        </p:attrNameLst>
                                      </p:cBhvr>
                                      <p:to>
                                        <p:strVal val="visible"/>
                                      </p:to>
                                    </p:set>
                                    <p:animEffect transition="in" filter="dissolve">
                                      <p:cBhvr>
                                        <p:cTn id="23" dur="500"/>
                                        <p:tgtEl>
                                          <p:spTgt spid="59398">
                                            <p:txEl>
                                              <p:charRg st="0"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9399"/>
                                        </p:tgtEl>
                                        <p:attrNameLst>
                                          <p:attrName>style.visibility</p:attrName>
                                        </p:attrNameLst>
                                      </p:cBhvr>
                                      <p:to>
                                        <p:strVal val="visible"/>
                                      </p:to>
                                    </p:set>
                                    <p:animEffect transition="in" filter="dissolve">
                                      <p:cBhvr>
                                        <p:cTn id="28" dur="500"/>
                                        <p:tgtEl>
                                          <p:spTgt spid="5939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9400">
                                            <p:txEl>
                                              <p:charRg st="0" end="10"/>
                                            </p:txEl>
                                          </p:spTgt>
                                        </p:tgtEl>
                                        <p:attrNameLst>
                                          <p:attrName>style.visibility</p:attrName>
                                        </p:attrNameLst>
                                      </p:cBhvr>
                                      <p:to>
                                        <p:strVal val="visible"/>
                                      </p:to>
                                    </p:set>
                                    <p:animEffect transition="in" filter="dissolve">
                                      <p:cBhvr>
                                        <p:cTn id="33" dur="500"/>
                                        <p:tgtEl>
                                          <p:spTgt spid="59400">
                                            <p:txEl>
                                              <p:charRg st="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9401"/>
                                        </p:tgtEl>
                                        <p:attrNameLst>
                                          <p:attrName>style.visibility</p:attrName>
                                        </p:attrNameLst>
                                      </p:cBhvr>
                                      <p:to>
                                        <p:strVal val="visible"/>
                                      </p:to>
                                    </p:set>
                                    <p:animEffect transition="in" filter="dissolve">
                                      <p:cBhvr>
                                        <p:cTn id="38" dur="500"/>
                                        <p:tgtEl>
                                          <p:spTgt spid="59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7" grpId="0" build="p"/>
      <p:bldP spid="59398" grpId="0" build="p"/>
      <p:bldP spid="59399" grpId="0"/>
      <p:bldP spid="59400" grpId="0" build="p"/>
      <p:bldP spid="5940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1442" name="文本框 6144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61443" name="文本框 61442"/>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61444" name="矩形 61443"/>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61445" name="文本框 61444"/>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芯片的现状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61446" name="文本框 61445"/>
          <p:cNvSpPr txBox="1"/>
          <p:nvPr/>
        </p:nvSpPr>
        <p:spPr>
          <a:xfrm>
            <a:off x="0" y="20574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3</a:t>
            </a:r>
            <a:r>
              <a:rPr lang="zh-CN" altLang="en-US" sz="2400" b="1" dirty="0">
                <a:solidFill>
                  <a:srgbClr val="FF00FF"/>
                </a:solidFill>
                <a:effectLst>
                  <a:outerShdw blurRad="38100" dist="38100" dir="2700000">
                    <a:srgbClr val="000000"/>
                  </a:outerShdw>
                </a:effectLst>
                <a:latin typeface="Times New Roman" panose="02020603050405020304" pitchFamily="18" charset="0"/>
              </a:rPr>
              <a:t>）内部结构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61447" name="文本框 61446"/>
          <p:cNvSpPr txBox="1"/>
          <p:nvPr/>
        </p:nvSpPr>
        <p:spPr>
          <a:xfrm>
            <a:off x="76200" y="2514600"/>
            <a:ext cx="8763000" cy="1516063"/>
          </a:xfrm>
          <a:prstGeom prst="rect">
            <a:avLst/>
          </a:prstGeom>
          <a:noFill/>
          <a:ln w="9525">
            <a:noFill/>
          </a:ln>
        </p:spPr>
        <p:txBody>
          <a:bodyPr lIns="468000" rIns="198000">
            <a:spAutoFit/>
          </a:bodyPr>
          <a:p>
            <a:pPr eaLnBrk="0" hangingPunct="0">
              <a:lnSpc>
                <a:spcPct val="130000"/>
              </a:lnSpc>
            </a:pPr>
            <a:r>
              <a:rPr lang="en-US" altLang="zh-CN" sz="2400" b="1" dirty="0">
                <a:solidFill>
                  <a:srgbClr val="FF3300"/>
                </a:solidFill>
                <a:effectLst>
                  <a:outerShdw blurRad="38100" dist="38100" dir="2700000">
                    <a:srgbClr val="000000"/>
                  </a:outerShdw>
                </a:effectLst>
                <a:latin typeface="Times New Roman" panose="02020603050405020304" pitchFamily="18" charset="0"/>
              </a:rPr>
              <a:t>        </a:t>
            </a:r>
            <a:r>
              <a:rPr lang="zh-CN" altLang="en-US" sz="2400" b="1" dirty="0">
                <a:solidFill>
                  <a:srgbClr val="9900FF"/>
                </a:solidFill>
                <a:effectLst>
                  <a:outerShdw blurRad="38100" dist="38100" dir="2700000">
                    <a:srgbClr val="000000"/>
                  </a:outerShdw>
                </a:effectLst>
                <a:latin typeface="Times New Roman" panose="02020603050405020304" pitchFamily="18" charset="0"/>
              </a:rPr>
              <a:t>目前，</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内部均采用多总线、多处理单元和多级流水线结构，加上完善的接口功能，使</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的系统功能、数据处理能力和与外部设备的通信功能都有了很大的提高。</a:t>
            </a:r>
            <a:r>
              <a:rPr lang="zh-CN" altLang="en-US" sz="2400" b="1" dirty="0">
                <a:solidFill>
                  <a:srgbClr val="FF3300"/>
                </a:solidFill>
                <a:effectLst>
                  <a:outerShdw blurRad="38100" dist="38100" dir="2700000">
                    <a:srgbClr val="000000"/>
                  </a:outerShdw>
                </a:effectLst>
                <a:latin typeface="Times New Roman" panose="02020603050405020304" pitchFamily="18" charset="0"/>
              </a:rPr>
              <a:t> </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p:txBody>
      </p:sp>
      <p:sp>
        <p:nvSpPr>
          <p:cNvPr id="61448" name="文本框 61447"/>
          <p:cNvSpPr txBox="1"/>
          <p:nvPr/>
        </p:nvSpPr>
        <p:spPr>
          <a:xfrm>
            <a:off x="76200" y="39624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4</a:t>
            </a:r>
            <a:r>
              <a:rPr lang="zh-CN" altLang="en-US" sz="2400" b="1" dirty="0">
                <a:solidFill>
                  <a:srgbClr val="FF00FF"/>
                </a:solidFill>
                <a:effectLst>
                  <a:outerShdw blurRad="38100" dist="38100" dir="2700000">
                    <a:srgbClr val="000000"/>
                  </a:outerShdw>
                </a:effectLst>
                <a:latin typeface="Times New Roman" panose="02020603050405020304" pitchFamily="18" charset="0"/>
              </a:rPr>
              <a:t>）运算速度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61449" name="文本框 61448"/>
          <p:cNvSpPr txBox="1"/>
          <p:nvPr/>
        </p:nvSpPr>
        <p:spPr>
          <a:xfrm>
            <a:off x="76200" y="4495800"/>
            <a:ext cx="8686800" cy="1990725"/>
          </a:xfrm>
          <a:prstGeom prst="rect">
            <a:avLst/>
          </a:prstGeom>
          <a:noFill/>
          <a:ln w="9525">
            <a:noFill/>
          </a:ln>
        </p:spPr>
        <p:txBody>
          <a:bodyPr lIns="468000" rIns="198000">
            <a:spAutoFit/>
          </a:bodyPr>
          <a:p>
            <a:pPr eaLnBrk="0" hangingPunct="0">
              <a:lnSpc>
                <a:spcPct val="130000"/>
              </a:lnSpc>
            </a:pPr>
            <a:r>
              <a:rPr lang="en-US" altLang="zh-CN" sz="2400" b="1" dirty="0">
                <a:solidFill>
                  <a:srgbClr val="FF3300"/>
                </a:solidFill>
                <a:effectLst>
                  <a:outerShdw blurRad="38100" dist="38100" dir="2700000">
                    <a:srgbClr val="000000"/>
                  </a:outerShdw>
                </a:effectLst>
                <a:latin typeface="Times New Roman" panose="02020603050405020304" pitchFamily="18" charset="0"/>
              </a:rPr>
              <a:t>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近</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20</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年的发展，使</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的指令周期从</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400ns</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缩短到</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10ns</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以下，其相应的速度从</a:t>
            </a:r>
            <a:r>
              <a:rPr lang="en-US" altLang="zh-CN" sz="2400" b="1">
                <a:solidFill>
                  <a:schemeClr val="folHlink"/>
                </a:solidFill>
                <a:effectLst>
                  <a:outerShdw blurRad="38100" dist="38100" dir="2700000">
                    <a:srgbClr val="000000"/>
                  </a:outerShdw>
                </a:effectLst>
                <a:latin typeface="Times New Roman" panose="02020603050405020304" pitchFamily="18" charset="0"/>
              </a:rPr>
              <a:t>2</a:t>
            </a:r>
            <a:r>
              <a:rPr lang="en-US" altLang="zh-CN" sz="2400" b="1">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5MIPS</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提高到</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2000MIPS</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以上。如</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TMS320C6201</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执行一次</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1024</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点复数</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FFT</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运算的时间只有</a:t>
            </a:r>
            <a:r>
              <a:rPr lang="en-US" altLang="zh-CN" sz="2400" b="1">
                <a:solidFill>
                  <a:schemeClr val="folHlink"/>
                </a:solidFill>
                <a:effectLst>
                  <a:outerShdw blurRad="38100" dist="38100" dir="2700000">
                    <a:srgbClr val="000000"/>
                  </a:outerShdw>
                </a:effectLst>
                <a:latin typeface="Times New Roman" panose="02020603050405020304" pitchFamily="18" charset="0"/>
              </a:rPr>
              <a:t>66</a:t>
            </a:r>
            <a:r>
              <a:rPr lang="en-US" altLang="zh-CN" sz="2400" b="1">
                <a:solidFill>
                  <a:schemeClr val="folHlink"/>
                </a:solidFill>
                <a:effectLst>
                  <a:outerShdw blurRad="38100" dist="38100" dir="2700000">
                    <a:srgbClr val="000000"/>
                  </a:outerShdw>
                </a:effectLst>
                <a:latin typeface="Times New Roman" panose="02020603050405020304" pitchFamily="18" charset="0"/>
                <a:sym typeface="Symbol" panose="05050102010706020507" pitchFamily="18" charset="2"/>
              </a:rPr>
              <a:t></a:t>
            </a:r>
            <a:r>
              <a:rPr lang="en-US" altLang="zh-CN" sz="2400" b="1">
                <a:solidFill>
                  <a:schemeClr val="folHlink"/>
                </a:solidFill>
                <a:effectLst>
                  <a:outerShdw blurRad="38100" dist="38100" dir="2700000">
                    <a:srgbClr val="000000"/>
                  </a:outerShdw>
                </a:effectLst>
                <a:latin typeface="Times New Roman" panose="02020603050405020304" pitchFamily="18" charset="0"/>
              </a:rPr>
              <a:t>S</a:t>
            </a:r>
            <a:r>
              <a:rPr lang="zh-CN" altLang="en-US" sz="2400" b="1">
                <a:solidFill>
                  <a:schemeClr val="folHlink"/>
                </a:solidFill>
                <a:effectLst>
                  <a:outerShdw blurRad="38100" dist="38100" dir="2700000">
                    <a:srgbClr val="000000"/>
                  </a:outerShdw>
                </a:effectLst>
                <a:latin typeface="Times New Roman" panose="02020603050405020304" pitchFamily="18" charset="0"/>
              </a:rPr>
              <a:t>。</a:t>
            </a:r>
            <a:r>
              <a:rPr lang="zh-CN" altLang="en-US" sz="2400" b="1">
                <a:solidFill>
                  <a:srgbClr val="FF3300"/>
                </a:solidFill>
                <a:effectLst>
                  <a:outerShdw blurRad="38100" dist="38100" dir="2700000">
                    <a:srgbClr val="000000"/>
                  </a:outerShdw>
                </a:effectLst>
                <a:latin typeface="Times New Roman" panose="02020603050405020304" pitchFamily="18" charset="0"/>
              </a:rPr>
              <a:t> </a:t>
            </a:r>
            <a:endParaRPr lang="zh-CN" altLang="en-US" sz="2400" b="1">
              <a:solidFill>
                <a:srgbClr val="FF3300"/>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46">
                                            <p:txEl>
                                              <p:charRg st="0" end="9"/>
                                            </p:txEl>
                                          </p:spTgt>
                                        </p:tgtEl>
                                        <p:attrNameLst>
                                          <p:attrName>style.visibility</p:attrName>
                                        </p:attrNameLst>
                                      </p:cBhvr>
                                      <p:to>
                                        <p:strVal val="visible"/>
                                      </p:to>
                                    </p:set>
                                    <p:animEffect transition="in" filter="dissolve">
                                      <p:cBhvr>
                                        <p:cTn id="7" dur="500"/>
                                        <p:tgtEl>
                                          <p:spTgt spid="61446">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47"/>
                                        </p:tgtEl>
                                        <p:attrNameLst>
                                          <p:attrName>style.visibility</p:attrName>
                                        </p:attrNameLst>
                                      </p:cBhvr>
                                      <p:to>
                                        <p:strVal val="visible"/>
                                      </p:to>
                                    </p:set>
                                    <p:animEffect transition="in" filter="dissolve">
                                      <p:cBhvr>
                                        <p:cTn id="12" dur="500"/>
                                        <p:tgtEl>
                                          <p:spTgt spid="614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48">
                                            <p:txEl>
                                              <p:charRg st="0" end="9"/>
                                            </p:txEl>
                                          </p:spTgt>
                                        </p:tgtEl>
                                        <p:attrNameLst>
                                          <p:attrName>style.visibility</p:attrName>
                                        </p:attrNameLst>
                                      </p:cBhvr>
                                      <p:to>
                                        <p:strVal val="visible"/>
                                      </p:to>
                                    </p:set>
                                    <p:animEffect transition="in" filter="dissolve">
                                      <p:cBhvr>
                                        <p:cTn id="17" dur="500"/>
                                        <p:tgtEl>
                                          <p:spTgt spid="61448">
                                            <p:txEl>
                                              <p:charRg st="0"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449"/>
                                        </p:tgtEl>
                                        <p:attrNameLst>
                                          <p:attrName>style.visibility</p:attrName>
                                        </p:attrNameLst>
                                      </p:cBhvr>
                                      <p:to>
                                        <p:strVal val="visible"/>
                                      </p:to>
                                    </p:set>
                                    <p:animEffect transition="in" filter="dissolve">
                                      <p:cBhvr>
                                        <p:cTn id="22" dur="500"/>
                                        <p:tgtEl>
                                          <p:spTgt spid="6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build="p"/>
      <p:bldP spid="61447" grpId="0"/>
      <p:bldP spid="61448" grpId="0" build="p"/>
      <p:bldP spid="614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8194" name="组合 8193"/>
          <p:cNvGrpSpPr/>
          <p:nvPr/>
        </p:nvGrpSpPr>
        <p:grpSpPr>
          <a:xfrm>
            <a:off x="6492875" y="3276600"/>
            <a:ext cx="2651125" cy="3048000"/>
            <a:chOff x="3466" y="9930"/>
            <a:chExt cx="4173" cy="4800"/>
          </a:xfrm>
        </p:grpSpPr>
        <p:pic>
          <p:nvPicPr>
            <p:cNvPr id="8195" name="图片 8194" descr="TelePict"/>
            <p:cNvPicPr>
              <a:picLocks noChangeAspect="1"/>
            </p:cNvPicPr>
            <p:nvPr/>
          </p:nvPicPr>
          <p:blipFill>
            <a:blip r:embed="rId1">
              <a:lum bright="-12000"/>
            </a:blip>
            <a:stretch>
              <a:fillRect/>
            </a:stretch>
          </p:blipFill>
          <p:spPr>
            <a:xfrm>
              <a:off x="3466" y="9930"/>
              <a:ext cx="4173" cy="4800"/>
            </a:xfrm>
            <a:prstGeom prst="rect">
              <a:avLst/>
            </a:prstGeom>
            <a:noFill/>
            <a:ln w="9525">
              <a:noFill/>
            </a:ln>
          </p:spPr>
        </p:pic>
        <p:sp>
          <p:nvSpPr>
            <p:cNvPr id="8196" name="矩形 8195" descr="蓝色砂纸"/>
            <p:cNvSpPr/>
            <p:nvPr/>
          </p:nvSpPr>
          <p:spPr>
            <a:xfrm>
              <a:off x="5956" y="9945"/>
              <a:ext cx="1664" cy="2040"/>
            </a:xfrm>
            <a:prstGeom prst="rect">
              <a:avLst/>
            </a:prstGeom>
            <a:blipFill rotWithShape="0">
              <a:blip r:embed="rId2"/>
            </a:blipFill>
            <a:ln w="9525">
              <a:noFill/>
            </a:ln>
          </p:spPr>
          <p:txBody>
            <a:bodyPr/>
            <a:p>
              <a:endParaRPr lang="zh-CN" altLang="en-US"/>
            </a:p>
          </p:txBody>
        </p:sp>
        <p:sp>
          <p:nvSpPr>
            <p:cNvPr id="8197" name="矩形 8196" descr="蓝色砂纸"/>
            <p:cNvSpPr/>
            <p:nvPr/>
          </p:nvSpPr>
          <p:spPr>
            <a:xfrm>
              <a:off x="6992" y="12000"/>
              <a:ext cx="630" cy="1605"/>
            </a:xfrm>
            <a:prstGeom prst="rect">
              <a:avLst/>
            </a:prstGeom>
            <a:blipFill rotWithShape="0">
              <a:blip r:embed="rId2"/>
            </a:blipFill>
            <a:ln w="9525">
              <a:noFill/>
            </a:ln>
          </p:spPr>
          <p:txBody>
            <a:bodyPr/>
            <a:p>
              <a:endParaRPr lang="zh-CN" altLang="en-US"/>
            </a:p>
          </p:txBody>
        </p:sp>
        <p:sp>
          <p:nvSpPr>
            <p:cNvPr id="8198" name="矩形 8197" descr="蓝色砂纸"/>
            <p:cNvSpPr/>
            <p:nvPr/>
          </p:nvSpPr>
          <p:spPr>
            <a:xfrm>
              <a:off x="6886" y="13605"/>
              <a:ext cx="734" cy="1110"/>
            </a:xfrm>
            <a:prstGeom prst="rect">
              <a:avLst/>
            </a:prstGeom>
            <a:blipFill rotWithShape="0">
              <a:blip r:embed="rId2"/>
            </a:blipFill>
            <a:ln w="9525">
              <a:noFill/>
            </a:ln>
          </p:spPr>
          <p:txBody>
            <a:bodyPr/>
            <a:p>
              <a:endParaRPr lang="zh-CN" altLang="en-US"/>
            </a:p>
          </p:txBody>
        </p:sp>
        <p:sp>
          <p:nvSpPr>
            <p:cNvPr id="8199" name="矩形 8198" descr="蓝色砂纸"/>
            <p:cNvSpPr/>
            <p:nvPr/>
          </p:nvSpPr>
          <p:spPr>
            <a:xfrm>
              <a:off x="3466" y="12285"/>
              <a:ext cx="1396" cy="2445"/>
            </a:xfrm>
            <a:prstGeom prst="rect">
              <a:avLst/>
            </a:prstGeom>
            <a:blipFill rotWithShape="0">
              <a:blip r:embed="rId2"/>
            </a:blipFill>
            <a:ln w="9525">
              <a:noFill/>
            </a:ln>
          </p:spPr>
          <p:txBody>
            <a:bodyPr/>
            <a:p>
              <a:endParaRPr lang="zh-CN" altLang="en-US"/>
            </a:p>
          </p:txBody>
        </p:sp>
        <p:sp>
          <p:nvSpPr>
            <p:cNvPr id="8200" name="矩形 8199" descr="蓝色砂纸"/>
            <p:cNvSpPr/>
            <p:nvPr/>
          </p:nvSpPr>
          <p:spPr>
            <a:xfrm>
              <a:off x="4848" y="13605"/>
              <a:ext cx="1154" cy="1110"/>
            </a:xfrm>
            <a:prstGeom prst="rect">
              <a:avLst/>
            </a:prstGeom>
            <a:blipFill rotWithShape="0">
              <a:blip r:embed="rId2"/>
            </a:blipFill>
            <a:ln w="9525">
              <a:noFill/>
            </a:ln>
          </p:spPr>
          <p:txBody>
            <a:bodyPr/>
            <a:p>
              <a:endParaRPr lang="zh-CN" altLang="en-US"/>
            </a:p>
          </p:txBody>
        </p:sp>
        <p:sp>
          <p:nvSpPr>
            <p:cNvPr id="8201" name="矩形 8200" descr="蓝色砂纸"/>
            <p:cNvSpPr/>
            <p:nvPr/>
          </p:nvSpPr>
          <p:spPr>
            <a:xfrm>
              <a:off x="3466" y="11070"/>
              <a:ext cx="598" cy="1260"/>
            </a:xfrm>
            <a:prstGeom prst="rect">
              <a:avLst/>
            </a:prstGeom>
            <a:blipFill rotWithShape="0">
              <a:blip r:embed="rId2"/>
            </a:blipFill>
            <a:ln w="9525">
              <a:noFill/>
            </a:ln>
          </p:spPr>
          <p:txBody>
            <a:bodyPr/>
            <a:p>
              <a:endParaRPr lang="zh-CN" altLang="en-US"/>
            </a:p>
          </p:txBody>
        </p:sp>
        <p:sp>
          <p:nvSpPr>
            <p:cNvPr id="8202" name="矩形 8201" descr="蓝色砂纸"/>
            <p:cNvSpPr/>
            <p:nvPr/>
          </p:nvSpPr>
          <p:spPr>
            <a:xfrm>
              <a:off x="6002" y="14370"/>
              <a:ext cx="914" cy="345"/>
            </a:xfrm>
            <a:prstGeom prst="rect">
              <a:avLst/>
            </a:prstGeom>
            <a:blipFill rotWithShape="0">
              <a:blip r:embed="rId2"/>
            </a:blipFill>
            <a:ln w="9525">
              <a:noFill/>
            </a:ln>
          </p:spPr>
          <p:txBody>
            <a:bodyPr/>
            <a:p>
              <a:endParaRPr lang="zh-CN" altLang="en-US"/>
            </a:p>
          </p:txBody>
        </p:sp>
        <p:sp>
          <p:nvSpPr>
            <p:cNvPr id="8203" name="矩形 8202" descr="蓝色砂纸"/>
            <p:cNvSpPr/>
            <p:nvPr/>
          </p:nvSpPr>
          <p:spPr>
            <a:xfrm>
              <a:off x="3466" y="9945"/>
              <a:ext cx="2536" cy="375"/>
            </a:xfrm>
            <a:prstGeom prst="rect">
              <a:avLst/>
            </a:prstGeom>
            <a:blipFill rotWithShape="0">
              <a:blip r:embed="rId2"/>
            </a:blipFill>
            <a:ln w="9525">
              <a:noFill/>
            </a:ln>
          </p:spPr>
          <p:txBody>
            <a:bodyPr/>
            <a:p>
              <a:endParaRPr lang="zh-CN" altLang="en-US"/>
            </a:p>
          </p:txBody>
        </p:sp>
        <p:sp>
          <p:nvSpPr>
            <p:cNvPr id="8204" name="矩形 8203" descr="蓝色砂纸"/>
            <p:cNvSpPr/>
            <p:nvPr/>
          </p:nvSpPr>
          <p:spPr>
            <a:xfrm>
              <a:off x="6018" y="11730"/>
              <a:ext cx="240" cy="390"/>
            </a:xfrm>
            <a:prstGeom prst="rect">
              <a:avLst/>
            </a:prstGeom>
            <a:blipFill rotWithShape="0">
              <a:blip r:embed="rId2"/>
            </a:blipFill>
            <a:ln w="9525">
              <a:noFill/>
            </a:ln>
          </p:spPr>
          <p:txBody>
            <a:bodyPr/>
            <a:p>
              <a:endParaRPr lang="zh-CN" altLang="en-US"/>
            </a:p>
          </p:txBody>
        </p:sp>
        <p:sp>
          <p:nvSpPr>
            <p:cNvPr id="8205" name="流程图: 手动输入 8204" descr="蓝色砂纸"/>
            <p:cNvSpPr/>
            <p:nvPr/>
          </p:nvSpPr>
          <p:spPr>
            <a:xfrm rot="9554788" flipH="1">
              <a:off x="4686" y="10254"/>
              <a:ext cx="390" cy="104"/>
            </a:xfrm>
            <a:prstGeom prst="flowChartManualInput">
              <a:avLst/>
            </a:prstGeom>
            <a:blipFill rotWithShape="0">
              <a:blip r:embed="rId2"/>
            </a:blipFill>
            <a:ln w="9525">
              <a:noFill/>
            </a:ln>
          </p:spPr>
          <p:txBody>
            <a:bodyPr/>
            <a:p>
              <a:endParaRPr lang="zh-CN" altLang="en-US"/>
            </a:p>
          </p:txBody>
        </p:sp>
        <p:sp>
          <p:nvSpPr>
            <p:cNvPr id="8206" name="直角三角形 8205" descr="蓝色砂纸"/>
            <p:cNvSpPr/>
            <p:nvPr/>
          </p:nvSpPr>
          <p:spPr>
            <a:xfrm>
              <a:off x="4066" y="11640"/>
              <a:ext cx="988" cy="1065"/>
            </a:xfrm>
            <a:prstGeom prst="rtTriangle">
              <a:avLst/>
            </a:prstGeom>
            <a:blipFill rotWithShape="0">
              <a:blip r:embed="rId2"/>
            </a:blipFill>
            <a:ln w="9525">
              <a:noFill/>
            </a:ln>
          </p:spPr>
          <p:txBody>
            <a:bodyPr/>
            <a:p>
              <a:endParaRPr lang="zh-CN" altLang="en-US"/>
            </a:p>
          </p:txBody>
        </p:sp>
        <p:sp>
          <p:nvSpPr>
            <p:cNvPr id="8207" name="直角三角形 8206" descr="蓝色砂纸"/>
            <p:cNvSpPr/>
            <p:nvPr/>
          </p:nvSpPr>
          <p:spPr>
            <a:xfrm flipH="1">
              <a:off x="5972" y="13575"/>
              <a:ext cx="928" cy="1080"/>
            </a:xfrm>
            <a:prstGeom prst="rtTriangle">
              <a:avLst/>
            </a:prstGeom>
            <a:blipFill rotWithShape="0">
              <a:blip r:embed="rId2"/>
            </a:blipFill>
            <a:ln w="9525">
              <a:noFill/>
            </a:ln>
          </p:spPr>
          <p:txBody>
            <a:bodyPr/>
            <a:p>
              <a:endParaRPr lang="zh-CN" altLang="en-US"/>
            </a:p>
          </p:txBody>
        </p:sp>
        <p:sp>
          <p:nvSpPr>
            <p:cNvPr id="8208" name="矩形 8207" descr="蓝色砂纸"/>
            <p:cNvSpPr/>
            <p:nvPr/>
          </p:nvSpPr>
          <p:spPr>
            <a:xfrm rot="6487449">
              <a:off x="4865" y="11321"/>
              <a:ext cx="168" cy="530"/>
            </a:xfrm>
            <a:prstGeom prst="rect">
              <a:avLst/>
            </a:prstGeom>
            <a:blipFill rotWithShape="0">
              <a:blip r:embed="rId2"/>
            </a:blipFill>
            <a:ln w="9525">
              <a:noFill/>
            </a:ln>
          </p:spPr>
          <p:txBody>
            <a:bodyPr/>
            <a:p>
              <a:endParaRPr lang="zh-CN" altLang="en-US"/>
            </a:p>
          </p:txBody>
        </p:sp>
        <p:sp>
          <p:nvSpPr>
            <p:cNvPr id="8209" name="直角三角形 8208" descr="蓝色砂纸"/>
            <p:cNvSpPr/>
            <p:nvPr/>
          </p:nvSpPr>
          <p:spPr>
            <a:xfrm rot="-5400000" flipH="1">
              <a:off x="5603" y="10251"/>
              <a:ext cx="372" cy="330"/>
            </a:xfrm>
            <a:prstGeom prst="rtTriangle">
              <a:avLst/>
            </a:prstGeom>
            <a:blipFill rotWithShape="0">
              <a:blip r:embed="rId2"/>
            </a:blipFill>
            <a:ln w="9525">
              <a:noFill/>
            </a:ln>
          </p:spPr>
          <p:txBody>
            <a:bodyPr/>
            <a:p>
              <a:endParaRPr lang="zh-CN" altLang="en-US"/>
            </a:p>
          </p:txBody>
        </p:sp>
        <p:sp>
          <p:nvSpPr>
            <p:cNvPr id="8210" name="直角三角形 8209" descr="蓝色砂纸"/>
            <p:cNvSpPr/>
            <p:nvPr/>
          </p:nvSpPr>
          <p:spPr>
            <a:xfrm rot="-5400000" flipV="1">
              <a:off x="3557" y="10633"/>
              <a:ext cx="342" cy="496"/>
            </a:xfrm>
            <a:prstGeom prst="rtTriangle">
              <a:avLst/>
            </a:prstGeom>
            <a:blipFill rotWithShape="0">
              <a:blip r:embed="rId2"/>
            </a:blipFill>
            <a:ln w="9525">
              <a:noFill/>
            </a:ln>
          </p:spPr>
          <p:txBody>
            <a:bodyPr/>
            <a:p>
              <a:endParaRPr lang="zh-CN" altLang="en-US"/>
            </a:p>
          </p:txBody>
        </p:sp>
        <p:sp>
          <p:nvSpPr>
            <p:cNvPr id="8211" name="矩形 8210" descr="蓝色砂纸"/>
            <p:cNvSpPr/>
            <p:nvPr/>
          </p:nvSpPr>
          <p:spPr>
            <a:xfrm>
              <a:off x="3482" y="10200"/>
              <a:ext cx="1292" cy="210"/>
            </a:xfrm>
            <a:prstGeom prst="rect">
              <a:avLst/>
            </a:prstGeom>
            <a:blipFill rotWithShape="0">
              <a:blip r:embed="rId2"/>
            </a:blipFill>
            <a:ln w="9525">
              <a:noFill/>
            </a:ln>
          </p:spPr>
          <p:txBody>
            <a:bodyPr/>
            <a:p>
              <a:endParaRPr lang="zh-CN" altLang="en-US"/>
            </a:p>
          </p:txBody>
        </p:sp>
        <p:sp>
          <p:nvSpPr>
            <p:cNvPr id="8212" name="直角三角形 8211" descr="蓝色砂纸"/>
            <p:cNvSpPr/>
            <p:nvPr/>
          </p:nvSpPr>
          <p:spPr>
            <a:xfrm rot="5400000">
              <a:off x="3325" y="10325"/>
              <a:ext cx="552" cy="242"/>
            </a:xfrm>
            <a:prstGeom prst="rtTriangle">
              <a:avLst/>
            </a:prstGeom>
            <a:blipFill rotWithShape="0">
              <a:blip r:embed="rId2"/>
            </a:blipFill>
            <a:ln w="9525">
              <a:noFill/>
            </a:ln>
          </p:spPr>
          <p:txBody>
            <a:bodyPr/>
            <a:p>
              <a:endParaRPr lang="zh-CN" altLang="en-US"/>
            </a:p>
          </p:txBody>
        </p:sp>
        <p:sp>
          <p:nvSpPr>
            <p:cNvPr id="8213" name="直角三角形 8212" descr="蓝色砂纸"/>
            <p:cNvSpPr/>
            <p:nvPr/>
          </p:nvSpPr>
          <p:spPr>
            <a:xfrm rot="-8509568" flipV="1">
              <a:off x="3735" y="10095"/>
              <a:ext cx="777" cy="622"/>
            </a:xfrm>
            <a:prstGeom prst="rtTriangle">
              <a:avLst/>
            </a:prstGeom>
            <a:blipFill rotWithShape="0">
              <a:blip r:embed="rId2"/>
            </a:blipFill>
            <a:ln w="9525">
              <a:noFill/>
            </a:ln>
          </p:spPr>
          <p:txBody>
            <a:bodyPr/>
            <a:p>
              <a:endParaRPr lang="zh-CN" altLang="en-US"/>
            </a:p>
          </p:txBody>
        </p:sp>
        <p:sp>
          <p:nvSpPr>
            <p:cNvPr id="8214" name="直角三角形 8213" descr="蓝色砂纸"/>
            <p:cNvSpPr/>
            <p:nvPr/>
          </p:nvSpPr>
          <p:spPr>
            <a:xfrm rot="6244987">
              <a:off x="4260" y="10199"/>
              <a:ext cx="777" cy="622"/>
            </a:xfrm>
            <a:prstGeom prst="rtTriangle">
              <a:avLst/>
            </a:prstGeom>
            <a:blipFill rotWithShape="0">
              <a:blip r:embed="rId2"/>
            </a:blipFill>
            <a:ln w="9525">
              <a:noFill/>
            </a:ln>
          </p:spPr>
          <p:txBody>
            <a:bodyPr/>
            <a:p>
              <a:endParaRPr lang="zh-CN" altLang="en-US"/>
            </a:p>
          </p:txBody>
        </p:sp>
        <p:sp>
          <p:nvSpPr>
            <p:cNvPr id="8215" name="流程图: 手动输入 8214" descr="蓝色砂纸"/>
            <p:cNvSpPr/>
            <p:nvPr/>
          </p:nvSpPr>
          <p:spPr>
            <a:xfrm rot="11475684" flipH="1">
              <a:off x="5316" y="10269"/>
              <a:ext cx="390" cy="104"/>
            </a:xfrm>
            <a:prstGeom prst="flowChartManualInput">
              <a:avLst/>
            </a:prstGeom>
            <a:blipFill rotWithShape="0">
              <a:blip r:embed="rId2"/>
            </a:blipFill>
            <a:ln w="9525">
              <a:noFill/>
            </a:ln>
          </p:spPr>
          <p:txBody>
            <a:bodyPr/>
            <a:p>
              <a:endParaRPr lang="zh-CN" altLang="en-US"/>
            </a:p>
          </p:txBody>
        </p:sp>
        <p:sp>
          <p:nvSpPr>
            <p:cNvPr id="8216" name="流程图: 手动输入 8215" descr="蓝色砂纸"/>
            <p:cNvSpPr/>
            <p:nvPr/>
          </p:nvSpPr>
          <p:spPr>
            <a:xfrm rot="9331094" flipH="1">
              <a:off x="6170" y="11964"/>
              <a:ext cx="390" cy="104"/>
            </a:xfrm>
            <a:prstGeom prst="flowChartManualInput">
              <a:avLst/>
            </a:prstGeom>
            <a:blipFill rotWithShape="0">
              <a:blip r:embed="rId2"/>
            </a:blipFill>
            <a:ln w="9525">
              <a:noFill/>
            </a:ln>
          </p:spPr>
          <p:txBody>
            <a:bodyPr/>
            <a:p>
              <a:endParaRPr lang="zh-CN" altLang="en-US"/>
            </a:p>
          </p:txBody>
        </p:sp>
        <p:sp>
          <p:nvSpPr>
            <p:cNvPr id="8217" name="直角三角形 8216" descr="蓝色砂纸"/>
            <p:cNvSpPr/>
            <p:nvPr/>
          </p:nvSpPr>
          <p:spPr>
            <a:xfrm rot="-2230747" flipV="1">
              <a:off x="6704" y="12846"/>
              <a:ext cx="682" cy="730"/>
            </a:xfrm>
            <a:prstGeom prst="rtTriangle">
              <a:avLst/>
            </a:prstGeom>
            <a:blipFill rotWithShape="0">
              <a:blip r:embed="rId2"/>
            </a:blipFill>
            <a:ln w="9525">
              <a:noFill/>
            </a:ln>
          </p:spPr>
          <p:txBody>
            <a:bodyPr/>
            <a:p>
              <a:endParaRPr lang="zh-CN" altLang="en-US"/>
            </a:p>
          </p:txBody>
        </p:sp>
        <p:sp>
          <p:nvSpPr>
            <p:cNvPr id="8218" name="流程图: 手动输入 8217" descr="蓝色砂纸"/>
            <p:cNvSpPr/>
            <p:nvPr/>
          </p:nvSpPr>
          <p:spPr>
            <a:xfrm rot="9970156" flipH="1">
              <a:off x="4790" y="10243"/>
              <a:ext cx="390" cy="104"/>
            </a:xfrm>
            <a:prstGeom prst="flowChartManualInput">
              <a:avLst/>
            </a:prstGeom>
            <a:blipFill rotWithShape="0">
              <a:blip r:embed="rId2"/>
            </a:blipFill>
            <a:ln w="9525">
              <a:noFill/>
            </a:ln>
          </p:spPr>
          <p:txBody>
            <a:bodyPr/>
            <a:p>
              <a:endParaRPr lang="zh-CN" altLang="en-US"/>
            </a:p>
          </p:txBody>
        </p:sp>
        <p:sp>
          <p:nvSpPr>
            <p:cNvPr id="8219" name="流程图: 手动输入 8218" descr="蓝色砂纸"/>
            <p:cNvSpPr/>
            <p:nvPr/>
          </p:nvSpPr>
          <p:spPr>
            <a:xfrm rot="7295772" flipH="1">
              <a:off x="6643" y="12806"/>
              <a:ext cx="390" cy="104"/>
            </a:xfrm>
            <a:prstGeom prst="flowChartManualInput">
              <a:avLst/>
            </a:prstGeom>
            <a:blipFill rotWithShape="0">
              <a:blip r:embed="rId2"/>
            </a:blipFill>
            <a:ln w="9525">
              <a:noFill/>
            </a:ln>
          </p:spPr>
          <p:txBody>
            <a:bodyPr/>
            <a:p>
              <a:endParaRPr lang="zh-CN" altLang="en-US"/>
            </a:p>
          </p:txBody>
        </p:sp>
        <p:sp>
          <p:nvSpPr>
            <p:cNvPr id="8220" name="流程图: 手动输入 8219" descr="蓝色砂纸"/>
            <p:cNvSpPr/>
            <p:nvPr/>
          </p:nvSpPr>
          <p:spPr>
            <a:xfrm rot="6529312" flipH="1">
              <a:off x="6787" y="12521"/>
              <a:ext cx="390" cy="104"/>
            </a:xfrm>
            <a:prstGeom prst="flowChartManualInput">
              <a:avLst/>
            </a:prstGeom>
            <a:blipFill rotWithShape="0">
              <a:blip r:embed="rId2"/>
            </a:blipFill>
            <a:ln w="9525">
              <a:noFill/>
            </a:ln>
          </p:spPr>
          <p:txBody>
            <a:bodyPr/>
            <a:p>
              <a:endParaRPr lang="zh-CN" altLang="en-US"/>
            </a:p>
          </p:txBody>
        </p:sp>
        <p:sp>
          <p:nvSpPr>
            <p:cNvPr id="8221" name="新月形 8220" descr="蓝色砂纸"/>
            <p:cNvSpPr/>
            <p:nvPr/>
          </p:nvSpPr>
          <p:spPr>
            <a:xfrm rot="971218" flipH="1">
              <a:off x="6674" y="11916"/>
              <a:ext cx="494" cy="1320"/>
            </a:xfrm>
            <a:prstGeom prst="moon">
              <a:avLst>
                <a:gd name="adj" fmla="val 50000"/>
              </a:avLst>
            </a:prstGeom>
            <a:blipFill rotWithShape="0">
              <a:blip r:embed="rId2"/>
            </a:blipFill>
            <a:ln w="9525">
              <a:noFill/>
            </a:ln>
          </p:spPr>
          <p:txBody>
            <a:bodyPr/>
            <a:p>
              <a:endParaRPr lang="zh-CN" altLang="en-US"/>
            </a:p>
          </p:txBody>
        </p:sp>
        <p:sp>
          <p:nvSpPr>
            <p:cNvPr id="8222" name="新月形 8221" descr="蓝色砂纸"/>
            <p:cNvSpPr/>
            <p:nvPr/>
          </p:nvSpPr>
          <p:spPr>
            <a:xfrm rot="-15324042" flipH="1">
              <a:off x="5045" y="13093"/>
              <a:ext cx="483" cy="1030"/>
            </a:xfrm>
            <a:prstGeom prst="moon">
              <a:avLst>
                <a:gd name="adj" fmla="val 68407"/>
              </a:avLst>
            </a:prstGeom>
            <a:blipFill rotWithShape="0">
              <a:blip r:embed="rId2"/>
            </a:blipFill>
            <a:ln w="9525">
              <a:noFill/>
            </a:ln>
          </p:spPr>
          <p:txBody>
            <a:bodyPr/>
            <a:p>
              <a:endParaRPr lang="zh-CN" altLang="en-US"/>
            </a:p>
          </p:txBody>
        </p:sp>
        <p:sp>
          <p:nvSpPr>
            <p:cNvPr id="8223" name="新月形 8222" descr="蓝色砂纸"/>
            <p:cNvSpPr/>
            <p:nvPr/>
          </p:nvSpPr>
          <p:spPr>
            <a:xfrm rot="-16658046" flipH="1">
              <a:off x="4953" y="11042"/>
              <a:ext cx="491" cy="902"/>
            </a:xfrm>
            <a:prstGeom prst="moon">
              <a:avLst>
                <a:gd name="adj" fmla="val 61282"/>
              </a:avLst>
            </a:prstGeom>
            <a:blipFill rotWithShape="0">
              <a:blip r:embed="rId2"/>
            </a:blipFill>
            <a:ln w="9525">
              <a:noFill/>
            </a:ln>
          </p:spPr>
          <p:txBody>
            <a:bodyPr/>
            <a:p>
              <a:endParaRPr lang="zh-CN" altLang="en-US"/>
            </a:p>
          </p:txBody>
        </p:sp>
        <p:sp>
          <p:nvSpPr>
            <p:cNvPr id="8224" name="新月形 8223" descr="蓝色砂纸"/>
            <p:cNvSpPr/>
            <p:nvPr/>
          </p:nvSpPr>
          <p:spPr>
            <a:xfrm rot="-18928605" flipH="1">
              <a:off x="5716" y="10824"/>
              <a:ext cx="386" cy="639"/>
            </a:xfrm>
            <a:prstGeom prst="moon">
              <a:avLst>
                <a:gd name="adj" fmla="val 80856"/>
              </a:avLst>
            </a:prstGeom>
            <a:blipFill rotWithShape="0">
              <a:blip r:embed="rId2"/>
            </a:blipFill>
            <a:ln w="9525">
              <a:noFill/>
            </a:ln>
          </p:spPr>
          <p:txBody>
            <a:bodyPr/>
            <a:p>
              <a:endParaRPr lang="zh-CN" altLang="en-US"/>
            </a:p>
          </p:txBody>
        </p:sp>
        <p:sp>
          <p:nvSpPr>
            <p:cNvPr id="8225" name="矩形 8224" descr="蓝色砂纸"/>
            <p:cNvSpPr/>
            <p:nvPr/>
          </p:nvSpPr>
          <p:spPr>
            <a:xfrm>
              <a:off x="5568" y="11295"/>
              <a:ext cx="508" cy="675"/>
            </a:xfrm>
            <a:prstGeom prst="rect">
              <a:avLst/>
            </a:prstGeom>
            <a:blipFill rotWithShape="0">
              <a:blip r:embed="rId2"/>
            </a:blipFill>
            <a:ln w="9525">
              <a:noFill/>
            </a:ln>
          </p:spPr>
          <p:txBody>
            <a:bodyPr/>
            <a:p>
              <a:endParaRPr lang="zh-CN" altLang="en-US"/>
            </a:p>
          </p:txBody>
        </p:sp>
        <p:sp>
          <p:nvSpPr>
            <p:cNvPr id="8226" name="矩形 8225" descr="蓝色砂纸"/>
            <p:cNvSpPr/>
            <p:nvPr/>
          </p:nvSpPr>
          <p:spPr>
            <a:xfrm>
              <a:off x="5252" y="11430"/>
              <a:ext cx="344" cy="525"/>
            </a:xfrm>
            <a:prstGeom prst="rect">
              <a:avLst/>
            </a:prstGeom>
            <a:blipFill rotWithShape="0">
              <a:blip r:embed="rId2"/>
            </a:blipFill>
            <a:ln w="9525">
              <a:noFill/>
            </a:ln>
          </p:spPr>
          <p:txBody>
            <a:bodyPr/>
            <a:p>
              <a:endParaRPr lang="zh-CN" altLang="en-US"/>
            </a:p>
          </p:txBody>
        </p:sp>
        <p:sp>
          <p:nvSpPr>
            <p:cNvPr id="8227" name="矩形 8226" descr="蓝色砂纸"/>
            <p:cNvSpPr/>
            <p:nvPr/>
          </p:nvSpPr>
          <p:spPr>
            <a:xfrm>
              <a:off x="4936" y="11460"/>
              <a:ext cx="344" cy="360"/>
            </a:xfrm>
            <a:prstGeom prst="rect">
              <a:avLst/>
            </a:prstGeom>
            <a:blipFill rotWithShape="0">
              <a:blip r:embed="rId2"/>
            </a:blipFill>
            <a:ln w="9525">
              <a:noFill/>
            </a:ln>
          </p:spPr>
          <p:txBody>
            <a:bodyPr/>
            <a:p>
              <a:endParaRPr lang="zh-CN" altLang="en-US"/>
            </a:p>
          </p:txBody>
        </p:sp>
        <p:sp>
          <p:nvSpPr>
            <p:cNvPr id="8228" name="新月形 8227" descr="蓝色砂纸"/>
            <p:cNvSpPr/>
            <p:nvPr/>
          </p:nvSpPr>
          <p:spPr>
            <a:xfrm rot="-16730720" flipH="1">
              <a:off x="4878" y="10704"/>
              <a:ext cx="657" cy="1514"/>
            </a:xfrm>
            <a:prstGeom prst="moon">
              <a:avLst>
                <a:gd name="adj" fmla="val 55588"/>
              </a:avLst>
            </a:prstGeom>
            <a:blipFill rotWithShape="0">
              <a:blip r:embed="rId2"/>
            </a:blipFill>
            <a:ln w="9525">
              <a:noFill/>
            </a:ln>
          </p:spPr>
          <p:txBody>
            <a:bodyPr/>
            <a:p>
              <a:endParaRPr lang="zh-CN" altLang="en-US"/>
            </a:p>
          </p:txBody>
        </p:sp>
        <p:sp>
          <p:nvSpPr>
            <p:cNvPr id="8229" name="新月形 8228" descr="蓝色砂纸"/>
            <p:cNvSpPr/>
            <p:nvPr/>
          </p:nvSpPr>
          <p:spPr>
            <a:xfrm rot="-22241400" flipH="1">
              <a:off x="5472" y="13626"/>
              <a:ext cx="704" cy="750"/>
            </a:xfrm>
            <a:prstGeom prst="moon">
              <a:avLst>
                <a:gd name="adj" fmla="val 43088"/>
              </a:avLst>
            </a:prstGeom>
            <a:blipFill rotWithShape="0">
              <a:blip r:embed="rId2"/>
            </a:blipFill>
            <a:ln w="9525">
              <a:noFill/>
            </a:ln>
          </p:spPr>
          <p:txBody>
            <a:bodyPr/>
            <a:p>
              <a:endParaRPr lang="zh-CN" altLang="en-US"/>
            </a:p>
          </p:txBody>
        </p:sp>
        <p:sp>
          <p:nvSpPr>
            <p:cNvPr id="8230" name="矩形 8229" descr="蓝色砂纸"/>
            <p:cNvSpPr/>
            <p:nvPr/>
          </p:nvSpPr>
          <p:spPr>
            <a:xfrm rot="-15509784">
              <a:off x="4600" y="11213"/>
              <a:ext cx="99" cy="324"/>
            </a:xfrm>
            <a:prstGeom prst="rect">
              <a:avLst/>
            </a:prstGeom>
            <a:blipFill rotWithShape="0">
              <a:blip r:embed="rId2"/>
            </a:blipFill>
            <a:ln w="9525">
              <a:noFill/>
            </a:ln>
          </p:spPr>
          <p:txBody>
            <a:bodyPr/>
            <a:p>
              <a:endParaRPr lang="zh-CN" altLang="en-US"/>
            </a:p>
          </p:txBody>
        </p:sp>
        <p:sp>
          <p:nvSpPr>
            <p:cNvPr id="8231" name="新月形 8230" descr="蓝色砂纸"/>
            <p:cNvSpPr/>
            <p:nvPr/>
          </p:nvSpPr>
          <p:spPr>
            <a:xfrm rot="-14841346" flipH="1">
              <a:off x="5037" y="11399"/>
              <a:ext cx="116" cy="898"/>
            </a:xfrm>
            <a:prstGeom prst="moon">
              <a:avLst>
                <a:gd name="adj" fmla="val 87500"/>
              </a:avLst>
            </a:prstGeom>
            <a:blipFill rotWithShape="0">
              <a:blip r:embed="rId2"/>
            </a:blipFill>
            <a:ln w="9525">
              <a:noFill/>
            </a:ln>
          </p:spPr>
          <p:txBody>
            <a:bodyPr/>
            <a:p>
              <a:endParaRPr lang="zh-CN" altLang="en-US"/>
            </a:p>
          </p:txBody>
        </p:sp>
        <p:sp>
          <p:nvSpPr>
            <p:cNvPr id="8232" name="新月形 8231" descr="蓝色砂纸"/>
            <p:cNvSpPr/>
            <p:nvPr/>
          </p:nvSpPr>
          <p:spPr>
            <a:xfrm rot="-14729874" flipH="1">
              <a:off x="4738" y="11963"/>
              <a:ext cx="375" cy="1060"/>
            </a:xfrm>
            <a:prstGeom prst="moon">
              <a:avLst>
                <a:gd name="adj" fmla="val 83255"/>
              </a:avLst>
            </a:prstGeom>
            <a:blipFill rotWithShape="0">
              <a:blip r:embed="rId2"/>
            </a:blipFill>
            <a:ln w="9525">
              <a:noFill/>
            </a:ln>
          </p:spPr>
          <p:txBody>
            <a:bodyPr/>
            <a:p>
              <a:endParaRPr lang="zh-CN" altLang="en-US"/>
            </a:p>
          </p:txBody>
        </p:sp>
        <p:sp>
          <p:nvSpPr>
            <p:cNvPr id="8233" name="直角三角形 8232" descr="蓝色砂纸"/>
            <p:cNvSpPr/>
            <p:nvPr/>
          </p:nvSpPr>
          <p:spPr>
            <a:xfrm flipV="1">
              <a:off x="4410" y="12555"/>
              <a:ext cx="928" cy="1080"/>
            </a:xfrm>
            <a:prstGeom prst="rtTriangle">
              <a:avLst/>
            </a:prstGeom>
            <a:blipFill rotWithShape="0">
              <a:blip r:embed="rId2"/>
            </a:blipFill>
            <a:ln w="9525">
              <a:noFill/>
            </a:ln>
          </p:spPr>
          <p:txBody>
            <a:bodyPr/>
            <a:p>
              <a:endParaRPr lang="zh-CN" altLang="en-US"/>
            </a:p>
          </p:txBody>
        </p:sp>
        <p:sp>
          <p:nvSpPr>
            <p:cNvPr id="8234" name="直角三角形 8233" descr="蓝色砂纸"/>
            <p:cNvSpPr/>
            <p:nvPr/>
          </p:nvSpPr>
          <p:spPr>
            <a:xfrm flipH="1" flipV="1">
              <a:off x="5446" y="11880"/>
              <a:ext cx="642" cy="255"/>
            </a:xfrm>
            <a:prstGeom prst="rtTriangle">
              <a:avLst/>
            </a:prstGeom>
            <a:blipFill rotWithShape="0">
              <a:blip r:embed="rId2"/>
            </a:blipFill>
            <a:ln w="9525">
              <a:noFill/>
            </a:ln>
          </p:spPr>
          <p:txBody>
            <a:bodyPr/>
            <a:p>
              <a:endParaRPr lang="zh-CN" altLang="en-US"/>
            </a:p>
          </p:txBody>
        </p:sp>
      </p:grpSp>
      <p:sp>
        <p:nvSpPr>
          <p:cNvPr id="8235" name="文本框 8234"/>
          <p:cNvSpPr txBox="1"/>
          <p:nvPr/>
        </p:nvSpPr>
        <p:spPr>
          <a:xfrm>
            <a:off x="2895600" y="685800"/>
            <a:ext cx="3581400" cy="579438"/>
          </a:xfrm>
          <a:prstGeom prst="rect">
            <a:avLst/>
          </a:prstGeom>
          <a:noFill/>
          <a:ln w="9525">
            <a:noFill/>
          </a:ln>
        </p:spPr>
        <p:txBody>
          <a:bodyPr>
            <a:spAutoFit/>
          </a:bodyPr>
          <a:p>
            <a:pPr algn="ctr" eaLnBrk="0" hangingPunct="0"/>
            <a:r>
              <a:rPr lang="zh-CN" altLang="en-US" sz="3200" b="1" dirty="0">
                <a:solidFill>
                  <a:srgbClr val="9900CC"/>
                </a:solidFill>
                <a:effectLst>
                  <a:outerShdw blurRad="38100" dist="38100" dir="2700000">
                    <a:srgbClr val="000000"/>
                  </a:outerShdw>
                </a:effectLst>
                <a:latin typeface="Times New Roman" panose="02020603050405020304" pitchFamily="18" charset="0"/>
              </a:rPr>
              <a:t>第</a:t>
            </a:r>
            <a:r>
              <a:rPr lang="en-US" altLang="zh-CN" sz="3200" b="1" dirty="0">
                <a:solidFill>
                  <a:srgbClr val="9900CC"/>
                </a:solidFill>
                <a:effectLst>
                  <a:outerShdw blurRad="38100" dist="38100" dir="2700000">
                    <a:srgbClr val="000000"/>
                  </a:outerShdw>
                </a:effectLst>
                <a:latin typeface="Times New Roman" panose="02020603050405020304" pitchFamily="18" charset="0"/>
              </a:rPr>
              <a:t>1</a:t>
            </a:r>
            <a:r>
              <a:rPr lang="zh-CN" altLang="en-US" sz="3200" b="1" dirty="0">
                <a:solidFill>
                  <a:srgbClr val="9900CC"/>
                </a:solidFill>
                <a:effectLst>
                  <a:outerShdw blurRad="38100" dist="38100" dir="2700000">
                    <a:srgbClr val="000000"/>
                  </a:outerShdw>
                </a:effectLst>
                <a:latin typeface="Times New Roman" panose="02020603050405020304" pitchFamily="18" charset="0"/>
              </a:rPr>
              <a:t>章 </a:t>
            </a:r>
            <a:r>
              <a:rPr lang="en-US" altLang="zh-CN" sz="3200" b="1" dirty="0">
                <a:solidFill>
                  <a:srgbClr val="9900CC"/>
                </a:solidFill>
                <a:effectLst>
                  <a:outerShdw blurRad="38100" dist="38100" dir="2700000">
                    <a:srgbClr val="000000"/>
                  </a:outerShdw>
                </a:effectLst>
                <a:latin typeface="Times New Roman" panose="02020603050405020304" pitchFamily="18" charset="0"/>
              </a:rPr>
              <a:t>DSP</a:t>
            </a:r>
            <a:r>
              <a:rPr lang="zh-CN" altLang="en-US" sz="3200" b="1" dirty="0">
                <a:solidFill>
                  <a:srgbClr val="9900CC"/>
                </a:solidFill>
                <a:effectLst>
                  <a:outerShdw blurRad="38100" dist="38100" dir="2700000">
                    <a:srgbClr val="000000"/>
                  </a:outerShdw>
                </a:effectLst>
                <a:latin typeface="Times New Roman" panose="02020603050405020304" pitchFamily="18" charset="0"/>
              </a:rPr>
              <a:t>绪论</a:t>
            </a:r>
            <a:endParaRPr lang="zh-CN" altLang="en-US" sz="3200" b="1" dirty="0">
              <a:solidFill>
                <a:srgbClr val="9900CC"/>
              </a:solidFill>
              <a:effectLst>
                <a:outerShdw blurRad="38100" dist="38100" dir="2700000">
                  <a:srgbClr val="000000"/>
                </a:outerShdw>
              </a:effectLst>
              <a:latin typeface="Times New Roman" panose="02020603050405020304" pitchFamily="18" charset="0"/>
            </a:endParaRPr>
          </a:p>
        </p:txBody>
      </p:sp>
      <p:pic>
        <p:nvPicPr>
          <p:cNvPr id="8236" name="图片 8235" descr="CorpPresSideFinal"/>
          <p:cNvPicPr>
            <a:picLocks noChangeAspect="1"/>
          </p:cNvPicPr>
          <p:nvPr/>
        </p:nvPicPr>
        <p:blipFill>
          <a:blip r:embed="rId3"/>
          <a:stretch>
            <a:fillRect/>
          </a:stretch>
        </p:blipFill>
        <p:spPr>
          <a:xfrm>
            <a:off x="0" y="0"/>
            <a:ext cx="1577975" cy="6858000"/>
          </a:xfrm>
          <a:prstGeom prst="rect">
            <a:avLst/>
          </a:prstGeom>
          <a:noFill/>
          <a:ln w="9525">
            <a:noFill/>
          </a:ln>
        </p:spPr>
      </p:pic>
      <p:pic>
        <p:nvPicPr>
          <p:cNvPr id="8237" name="图片 8236" descr="GIF-396"/>
          <p:cNvPicPr>
            <a:picLocks noChangeAspect="1"/>
          </p:cNvPicPr>
          <p:nvPr/>
        </p:nvPicPr>
        <p:blipFill>
          <a:blip r:embed="rId4"/>
          <a:stretch>
            <a:fillRect/>
          </a:stretch>
        </p:blipFill>
        <p:spPr>
          <a:xfrm>
            <a:off x="1600200" y="1371600"/>
            <a:ext cx="6400800" cy="141288"/>
          </a:xfrm>
          <a:prstGeom prst="rect">
            <a:avLst/>
          </a:prstGeom>
          <a:noFill/>
          <a:ln w="9525">
            <a:noFill/>
          </a:ln>
        </p:spPr>
      </p:pic>
      <p:sp>
        <p:nvSpPr>
          <p:cNvPr id="8238" name="文本框 8237"/>
          <p:cNvSpPr txBox="1"/>
          <p:nvPr/>
        </p:nvSpPr>
        <p:spPr>
          <a:xfrm>
            <a:off x="2743200" y="1981200"/>
            <a:ext cx="4191000" cy="4056063"/>
          </a:xfrm>
          <a:prstGeom prst="rect">
            <a:avLst/>
          </a:prstGeom>
          <a:noFill/>
          <a:ln w="9525">
            <a:noFill/>
          </a:ln>
        </p:spPr>
        <p:txBody>
          <a:bodyPr>
            <a:spAutoFit/>
          </a:bodyPr>
          <a:p>
            <a:pPr>
              <a:lnSpc>
                <a:spcPct val="200000"/>
              </a:lnSpc>
            </a:pPr>
            <a:r>
              <a:rPr lang="en-US" altLang="zh-CN" sz="2800" b="1" dirty="0">
                <a:latin typeface="Times New Roman" panose="02020603050405020304" pitchFamily="18" charset="0"/>
                <a:hlinkClick r:id="rId5" action="ppaction://hlinksldjump"/>
              </a:rPr>
              <a:t>1.1   </a:t>
            </a:r>
            <a:r>
              <a:rPr lang="zh-CN" altLang="en-US" sz="2800" b="1" dirty="0">
                <a:latin typeface="Times New Roman" panose="02020603050405020304" pitchFamily="18" charset="0"/>
                <a:hlinkClick r:id="rId5" action="ppaction://hlinksldjump"/>
              </a:rPr>
              <a:t>数字信号处理概述 </a:t>
            </a:r>
            <a:endParaRPr lang="zh-CN" altLang="en-US" sz="2800" b="1">
              <a:latin typeface="Times New Roman" panose="02020603050405020304" pitchFamily="18" charset="0"/>
            </a:endParaRPr>
          </a:p>
          <a:p>
            <a:pPr>
              <a:lnSpc>
                <a:spcPct val="200000"/>
              </a:lnSpc>
            </a:pPr>
            <a:r>
              <a:rPr lang="en-US" altLang="zh-CN" sz="2800" b="1" dirty="0">
                <a:latin typeface="Times New Roman" panose="02020603050405020304" pitchFamily="18" charset="0"/>
                <a:hlinkClick r:id="rId6" action="ppaction://hlinksldjump"/>
              </a:rPr>
              <a:t>1.2   </a:t>
            </a:r>
            <a:r>
              <a:rPr lang="zh-CN" altLang="en-US" sz="2800" b="1" dirty="0">
                <a:latin typeface="Times New Roman" panose="02020603050405020304" pitchFamily="18" charset="0"/>
                <a:hlinkClick r:id="rId6" action="ppaction://hlinksldjump"/>
              </a:rPr>
              <a:t>可编程</a:t>
            </a:r>
            <a:r>
              <a:rPr lang="en-US" altLang="zh-CN" sz="2800" b="1" dirty="0">
                <a:latin typeface="Times New Roman" panose="02020603050405020304" pitchFamily="18" charset="0"/>
                <a:hlinkClick r:id="rId6" action="ppaction://hlinksldjump"/>
              </a:rPr>
              <a:t>DSP</a:t>
            </a:r>
            <a:r>
              <a:rPr lang="zh-CN" altLang="en-US" sz="2800" b="1" dirty="0">
                <a:latin typeface="Times New Roman" panose="02020603050405020304" pitchFamily="18" charset="0"/>
                <a:hlinkClick r:id="rId6" action="ppaction://hlinksldjump"/>
              </a:rPr>
              <a:t>芯片 </a:t>
            </a:r>
            <a:endParaRPr lang="zh-CN" altLang="en-US" sz="2800" b="1">
              <a:latin typeface="Times New Roman" panose="02020603050405020304" pitchFamily="18" charset="0"/>
            </a:endParaRPr>
          </a:p>
          <a:p>
            <a:pPr>
              <a:lnSpc>
                <a:spcPct val="200000"/>
              </a:lnSpc>
            </a:pPr>
            <a:r>
              <a:rPr lang="en-US" altLang="zh-CN" sz="2800" b="1" dirty="0">
                <a:latin typeface="Times New Roman" panose="02020603050405020304" pitchFamily="18" charset="0"/>
                <a:hlinkClick r:id="rId7" action="ppaction://hlinksldjump"/>
              </a:rPr>
              <a:t>1.3   DSP</a:t>
            </a:r>
            <a:r>
              <a:rPr lang="zh-CN" altLang="en-US" sz="2800" b="1" dirty="0">
                <a:latin typeface="Times New Roman" panose="02020603050405020304" pitchFamily="18" charset="0"/>
                <a:hlinkClick r:id="rId7" action="ppaction://hlinksldjump"/>
              </a:rPr>
              <a:t>系统 </a:t>
            </a:r>
            <a:endParaRPr lang="zh-CN" altLang="en-US" sz="2800" b="1">
              <a:latin typeface="Times New Roman" panose="02020603050405020304" pitchFamily="18" charset="0"/>
            </a:endParaRPr>
          </a:p>
          <a:p>
            <a:pPr>
              <a:lnSpc>
                <a:spcPct val="200000"/>
              </a:lnSpc>
            </a:pPr>
            <a:r>
              <a:rPr lang="en-US" altLang="zh-CN" sz="2800" b="1" dirty="0">
                <a:solidFill>
                  <a:srgbClr val="FF0000"/>
                </a:solidFill>
                <a:latin typeface="Times New Roman" panose="02020603050405020304" pitchFamily="18" charset="0"/>
                <a:hlinkClick r:id="rId8" action="ppaction://hlinksldjump"/>
              </a:rPr>
              <a:t>1.4   DSP</a:t>
            </a:r>
            <a:r>
              <a:rPr lang="zh-CN" altLang="en-US" sz="2800" b="1" dirty="0">
                <a:solidFill>
                  <a:srgbClr val="FF0000"/>
                </a:solidFill>
                <a:latin typeface="Times New Roman" panose="02020603050405020304" pitchFamily="18" charset="0"/>
                <a:hlinkClick r:id="rId8" action="ppaction://hlinksldjump"/>
              </a:rPr>
              <a:t>产品简介</a:t>
            </a:r>
            <a:r>
              <a:rPr lang="zh-CN" altLang="en-US" sz="2400" b="1" dirty="0">
                <a:latin typeface="Times New Roman" panose="02020603050405020304" pitchFamily="18" charset="0"/>
                <a:hlinkClick r:id="rId8" action="ppaction://hlinksldjump"/>
              </a:rPr>
              <a:t> </a:t>
            </a:r>
            <a:endParaRPr lang="zh-CN" altLang="en-US" sz="2400" b="1" dirty="0">
              <a:latin typeface="Times New Roman" panose="02020603050405020304" pitchFamily="18" charset="0"/>
            </a:endParaRPr>
          </a:p>
          <a:p>
            <a:pPr>
              <a:lnSpc>
                <a:spcPct val="150000"/>
              </a:lnSpc>
            </a:pPr>
            <a:endParaRPr lang="zh-CN" altLang="en-US" sz="2400" b="1" dirty="0">
              <a:latin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3490" name="文本框 6348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63491" name="文本框 63490"/>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63492" name="矩形 63491"/>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63493" name="文本框 63492"/>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芯片的现状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63494" name="文本框 63493"/>
          <p:cNvSpPr txBox="1"/>
          <p:nvPr/>
        </p:nvSpPr>
        <p:spPr>
          <a:xfrm>
            <a:off x="0" y="20574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5</a:t>
            </a:r>
            <a:r>
              <a:rPr lang="zh-CN" altLang="en-US" sz="2400" b="1" dirty="0">
                <a:solidFill>
                  <a:srgbClr val="FF00FF"/>
                </a:solidFill>
                <a:effectLst>
                  <a:outerShdw blurRad="38100" dist="38100" dir="2700000">
                    <a:srgbClr val="000000"/>
                  </a:outerShdw>
                </a:effectLst>
                <a:latin typeface="Times New Roman" panose="02020603050405020304" pitchFamily="18" charset="0"/>
              </a:rPr>
              <a:t>）高度集成化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63495" name="文本框 63494"/>
          <p:cNvSpPr txBox="1"/>
          <p:nvPr/>
        </p:nvSpPr>
        <p:spPr>
          <a:xfrm>
            <a:off x="76200" y="2514600"/>
            <a:ext cx="8610600" cy="1041400"/>
          </a:xfrm>
          <a:prstGeom prst="rect">
            <a:avLst/>
          </a:prstGeom>
          <a:noFill/>
          <a:ln w="9525">
            <a:noFill/>
          </a:ln>
        </p:spPr>
        <p:txBody>
          <a:bodyPr lIns="468000" rIns="198000">
            <a:spAutoFit/>
          </a:bodyPr>
          <a:p>
            <a:pPr eaLnBrk="0" hangingPunct="0">
              <a:lnSpc>
                <a:spcPct val="130000"/>
              </a:lnSpc>
            </a:pPr>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集滤波、</a:t>
            </a:r>
            <a:r>
              <a:rPr lang="en-US" altLang="zh-CN" sz="2400" b="1" dirty="0">
                <a:solidFill>
                  <a:srgbClr val="33CC33"/>
                </a:solidFill>
                <a:effectLst>
                  <a:outerShdw blurRad="38100" dist="38100" dir="2700000">
                    <a:srgbClr val="000000"/>
                  </a:outerShdw>
                </a:effectLst>
                <a:latin typeface="Times New Roman" panose="02020603050405020304" pitchFamily="18" charset="0"/>
              </a:rPr>
              <a:t>A/D</a:t>
            </a:r>
            <a:r>
              <a:rPr lang="zh-CN" altLang="en-US" sz="2400" b="1" dirty="0">
                <a:solidFill>
                  <a:srgbClr val="33CC33"/>
                </a:solidFill>
                <a:effectLst>
                  <a:outerShdw blurRad="38100" dist="38100" dir="2700000">
                    <a:srgbClr val="000000"/>
                  </a:outerShdw>
                </a:effectLst>
                <a:latin typeface="Times New Roman" panose="02020603050405020304" pitchFamily="18" charset="0"/>
              </a:rPr>
              <a:t>、</a:t>
            </a:r>
            <a:r>
              <a:rPr lang="en-US" altLang="zh-CN" sz="2400" b="1" dirty="0">
                <a:solidFill>
                  <a:srgbClr val="33CC33"/>
                </a:solidFill>
                <a:effectLst>
                  <a:outerShdw blurRad="38100" dist="38100" dir="2700000">
                    <a:srgbClr val="000000"/>
                  </a:outerShdw>
                </a:effectLst>
                <a:latin typeface="Times New Roman" panose="02020603050405020304" pitchFamily="18" charset="0"/>
              </a:rPr>
              <a:t>D/A</a:t>
            </a:r>
            <a:r>
              <a:rPr lang="zh-CN" altLang="en-US" sz="2400" b="1" dirty="0">
                <a:solidFill>
                  <a:srgbClr val="33CC33"/>
                </a:solidFill>
                <a:effectLst>
                  <a:outerShdw blurRad="38100" dist="38100" dir="2700000">
                    <a:srgbClr val="000000"/>
                  </a:outerShdw>
                </a:effectLst>
                <a:latin typeface="Times New Roman" panose="02020603050405020304" pitchFamily="18" charset="0"/>
              </a:rPr>
              <a:t>、</a:t>
            </a:r>
            <a:r>
              <a:rPr lang="en-US" altLang="zh-CN" sz="2400" b="1" dirty="0">
                <a:solidFill>
                  <a:srgbClr val="33CC33"/>
                </a:solidFill>
                <a:effectLst>
                  <a:outerShdw blurRad="38100" dist="38100" dir="2700000">
                    <a:srgbClr val="000000"/>
                  </a:outerShdw>
                </a:effectLst>
                <a:latin typeface="Times New Roman" panose="02020603050405020304" pitchFamily="18" charset="0"/>
              </a:rPr>
              <a:t>ROM</a:t>
            </a:r>
            <a:r>
              <a:rPr lang="zh-CN" altLang="en-US" sz="2400" b="1" dirty="0">
                <a:solidFill>
                  <a:srgbClr val="33CC33"/>
                </a:solidFill>
                <a:effectLst>
                  <a:outerShdw blurRad="38100" dist="38100" dir="2700000">
                    <a:srgbClr val="000000"/>
                  </a:outerShdw>
                </a:effectLst>
                <a:latin typeface="Times New Roman" panose="02020603050405020304" pitchFamily="18" charset="0"/>
              </a:rPr>
              <a:t>、</a:t>
            </a:r>
            <a:r>
              <a:rPr lang="en-US" altLang="zh-CN" sz="2400" b="1" dirty="0">
                <a:solidFill>
                  <a:srgbClr val="33CC33"/>
                </a:solidFill>
                <a:effectLst>
                  <a:outerShdw blurRad="38100" dist="38100" dir="2700000">
                    <a:srgbClr val="000000"/>
                  </a:outerShdw>
                </a:effectLst>
                <a:latin typeface="Times New Roman" panose="02020603050405020304" pitchFamily="18" charset="0"/>
              </a:rPr>
              <a:t>RAM</a:t>
            </a:r>
            <a:r>
              <a:rPr lang="zh-CN" altLang="en-US" sz="2400" b="1" dirty="0">
                <a:solidFill>
                  <a:srgbClr val="33CC33"/>
                </a:solidFill>
                <a:effectLst>
                  <a:outerShdw blurRad="38100" dist="38100" dir="2700000">
                    <a:srgbClr val="000000"/>
                  </a:outerShdw>
                </a:effectLst>
                <a:latin typeface="Times New Roman" panose="02020603050405020304" pitchFamily="18" charset="0"/>
              </a:rPr>
              <a:t>和</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内核于一体的模拟混合式</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芯片已有较大的发展和应用。</a:t>
            </a: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63496" name="文本框 63495"/>
          <p:cNvSpPr txBox="1"/>
          <p:nvPr/>
        </p:nvSpPr>
        <p:spPr>
          <a:xfrm>
            <a:off x="76200" y="3717925"/>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6</a:t>
            </a:r>
            <a:r>
              <a:rPr lang="zh-CN" altLang="en-US" sz="2400" b="1" dirty="0">
                <a:solidFill>
                  <a:srgbClr val="FF00FF"/>
                </a:solidFill>
                <a:effectLst>
                  <a:outerShdw blurRad="38100" dist="38100" dir="2700000">
                    <a:srgbClr val="000000"/>
                  </a:outerShdw>
                </a:effectLst>
                <a:latin typeface="Times New Roman" panose="02020603050405020304" pitchFamily="18" charset="0"/>
              </a:rPr>
              <a:t>）运算精度和动态范围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63497" name="文本框 63496"/>
          <p:cNvSpPr txBox="1"/>
          <p:nvPr/>
        </p:nvSpPr>
        <p:spPr>
          <a:xfrm>
            <a:off x="76200" y="4257675"/>
            <a:ext cx="8610600" cy="1990725"/>
          </a:xfrm>
          <a:prstGeom prst="rect">
            <a:avLst/>
          </a:prstGeom>
          <a:noFill/>
          <a:ln w="9525">
            <a:noFill/>
          </a:ln>
        </p:spPr>
        <p:txBody>
          <a:bodyPr lIns="468000" rIns="198000">
            <a:spAutoFit/>
          </a:bodyPr>
          <a:p>
            <a:pPr eaLnBrk="0" hangingPunct="0">
              <a:lnSpc>
                <a:spcPct val="130000"/>
              </a:lnSpc>
            </a:pPr>
            <a:r>
              <a:rPr lang="en-US" altLang="zh-CN" sz="2400" b="1" dirty="0">
                <a:solidFill>
                  <a:srgbClr val="FF3300"/>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的字长从</a:t>
            </a:r>
            <a:r>
              <a:rPr lang="en-US" altLang="zh-CN" sz="2400" b="1" dirty="0">
                <a:solidFill>
                  <a:schemeClr val="hlink"/>
                </a:solidFill>
                <a:effectLst>
                  <a:outerShdw blurRad="38100" dist="38100" dir="2700000">
                    <a:srgbClr val="000000"/>
                  </a:outerShdw>
                </a:effectLst>
                <a:latin typeface="Times New Roman" panose="02020603050405020304" pitchFamily="18" charset="0"/>
              </a:rPr>
              <a:t>8</a:t>
            </a:r>
            <a:r>
              <a:rPr lang="zh-CN" altLang="en-US" sz="2400" b="1" dirty="0">
                <a:solidFill>
                  <a:schemeClr val="hlink"/>
                </a:solidFill>
                <a:effectLst>
                  <a:outerShdw blurRad="38100" dist="38100" dir="2700000">
                    <a:srgbClr val="000000"/>
                  </a:outerShdw>
                </a:effectLst>
                <a:latin typeface="Times New Roman" panose="02020603050405020304" pitchFamily="18" charset="0"/>
              </a:rPr>
              <a:t>位已增加到</a:t>
            </a:r>
            <a:r>
              <a:rPr lang="en-US" altLang="zh-CN" sz="2400" b="1" dirty="0">
                <a:solidFill>
                  <a:schemeClr val="hlink"/>
                </a:solidFill>
                <a:effectLst>
                  <a:outerShdw blurRad="38100" dist="38100" dir="2700000">
                    <a:srgbClr val="000000"/>
                  </a:outerShdw>
                </a:effectLst>
                <a:latin typeface="Times New Roman" panose="02020603050405020304" pitchFamily="18" charset="0"/>
              </a:rPr>
              <a:t>32</a:t>
            </a:r>
            <a:r>
              <a:rPr lang="zh-CN" altLang="en-US" sz="2400" b="1" dirty="0">
                <a:solidFill>
                  <a:schemeClr val="hlink"/>
                </a:solidFill>
                <a:effectLst>
                  <a:outerShdw blurRad="38100" dist="38100" dir="2700000">
                    <a:srgbClr val="000000"/>
                  </a:outerShdw>
                </a:effectLst>
                <a:latin typeface="Times New Roman" panose="02020603050405020304" pitchFamily="18" charset="0"/>
              </a:rPr>
              <a:t>位，累加器的长度也增加到</a:t>
            </a:r>
            <a:r>
              <a:rPr lang="en-US" altLang="zh-CN" sz="2400" b="1" dirty="0">
                <a:solidFill>
                  <a:schemeClr val="hlink"/>
                </a:solidFill>
                <a:effectLst>
                  <a:outerShdw blurRad="38100" dist="38100" dir="2700000">
                    <a:srgbClr val="000000"/>
                  </a:outerShdw>
                </a:effectLst>
                <a:latin typeface="Times New Roman" panose="02020603050405020304" pitchFamily="18" charset="0"/>
              </a:rPr>
              <a:t>40</a:t>
            </a:r>
            <a:r>
              <a:rPr lang="zh-CN" altLang="en-US" sz="2400" b="1" dirty="0">
                <a:solidFill>
                  <a:schemeClr val="hlink"/>
                </a:solidFill>
                <a:effectLst>
                  <a:outerShdw blurRad="38100" dist="38100" dir="2700000">
                    <a:srgbClr val="000000"/>
                  </a:outerShdw>
                </a:effectLst>
                <a:latin typeface="Times New Roman" panose="02020603050405020304" pitchFamily="18" charset="0"/>
              </a:rPr>
              <a:t>位，从而提高了运算精度。同时，采用超长字指令字（</a:t>
            </a:r>
            <a:r>
              <a:rPr lang="en-US" altLang="zh-CN" sz="2400" b="1" dirty="0">
                <a:solidFill>
                  <a:schemeClr val="hlink"/>
                </a:solidFill>
                <a:effectLst>
                  <a:outerShdw blurRad="38100" dist="38100" dir="2700000">
                    <a:srgbClr val="000000"/>
                  </a:outerShdw>
                </a:effectLst>
                <a:latin typeface="Times New Roman" panose="02020603050405020304" pitchFamily="18" charset="0"/>
              </a:rPr>
              <a:t>VLIW</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）结构和高性能的浮点运算，扩大了数据处理的动态范围。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4">
                                            <p:txEl>
                                              <p:charRg st="0" end="10"/>
                                            </p:txEl>
                                          </p:spTgt>
                                        </p:tgtEl>
                                        <p:attrNameLst>
                                          <p:attrName>style.visibility</p:attrName>
                                        </p:attrNameLst>
                                      </p:cBhvr>
                                      <p:to>
                                        <p:strVal val="visible"/>
                                      </p:to>
                                    </p:set>
                                    <p:animEffect transition="in" filter="dissolve">
                                      <p:cBhvr>
                                        <p:cTn id="7" dur="500"/>
                                        <p:tgtEl>
                                          <p:spTgt spid="63494">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dissolve">
                                      <p:cBhvr>
                                        <p:cTn id="12" dur="500"/>
                                        <p:tgtEl>
                                          <p:spTgt spid="6349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496">
                                            <p:txEl>
                                              <p:charRg st="0" end="14"/>
                                            </p:txEl>
                                          </p:spTgt>
                                        </p:tgtEl>
                                        <p:attrNameLst>
                                          <p:attrName>style.visibility</p:attrName>
                                        </p:attrNameLst>
                                      </p:cBhvr>
                                      <p:to>
                                        <p:strVal val="visible"/>
                                      </p:to>
                                    </p:set>
                                    <p:animEffect transition="in" filter="dissolve">
                                      <p:cBhvr>
                                        <p:cTn id="17" dur="500"/>
                                        <p:tgtEl>
                                          <p:spTgt spid="63496">
                                            <p:txEl>
                                              <p:charRg st="0" end="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497"/>
                                        </p:tgtEl>
                                        <p:attrNameLst>
                                          <p:attrName>style.visibility</p:attrName>
                                        </p:attrNameLst>
                                      </p:cBhvr>
                                      <p:to>
                                        <p:strVal val="visible"/>
                                      </p:to>
                                    </p:set>
                                    <p:animEffect transition="in" filter="dissolve">
                                      <p:cBhvr>
                                        <p:cTn id="22"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uild="p"/>
      <p:bldP spid="63495" grpId="0"/>
      <p:bldP spid="63496" grpId="0" build="p"/>
      <p:bldP spid="6349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5538" name="文本框 65537"/>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65539" name="文本框 65538"/>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65540" name="矩形 65539"/>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65541" name="文本框 65540"/>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芯片的现状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65542" name="文本框 65541"/>
          <p:cNvSpPr txBox="1"/>
          <p:nvPr/>
        </p:nvSpPr>
        <p:spPr>
          <a:xfrm>
            <a:off x="0" y="20574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7</a:t>
            </a:r>
            <a:r>
              <a:rPr lang="zh-CN" altLang="en-US" sz="2400" b="1" dirty="0">
                <a:solidFill>
                  <a:srgbClr val="FF00FF"/>
                </a:solidFill>
                <a:effectLst>
                  <a:outerShdw blurRad="38100" dist="38100" dir="2700000">
                    <a:srgbClr val="000000"/>
                  </a:outerShdw>
                </a:effectLst>
                <a:latin typeface="Times New Roman" panose="02020603050405020304" pitchFamily="18" charset="0"/>
              </a:rPr>
              <a:t>）开发工具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65543" name="文本框 65542"/>
          <p:cNvSpPr txBox="1"/>
          <p:nvPr/>
        </p:nvSpPr>
        <p:spPr>
          <a:xfrm>
            <a:off x="76200" y="2514600"/>
            <a:ext cx="8610600" cy="1625600"/>
          </a:xfrm>
          <a:prstGeom prst="rect">
            <a:avLst/>
          </a:prstGeom>
          <a:noFill/>
          <a:ln w="9525">
            <a:noFill/>
          </a:ln>
        </p:spPr>
        <p:txBody>
          <a:bodyPr lIns="468000" rIns="198000">
            <a:spAutoFit/>
          </a:bodyPr>
          <a:p>
            <a:pPr eaLnBrk="0" hangingPunct="0">
              <a:lnSpc>
                <a:spcPct val="140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zh-CN" altLang="en-US" sz="2400" b="1" dirty="0">
                <a:solidFill>
                  <a:srgbClr val="9900FF"/>
                </a:solidFill>
                <a:effectLst>
                  <a:outerShdw blurRad="38100" dist="38100" dir="2700000">
                    <a:srgbClr val="000000"/>
                  </a:outerShdw>
                </a:effectLst>
                <a:latin typeface="Times New Roman" panose="02020603050405020304" pitchFamily="18" charset="0"/>
              </a:rPr>
              <a:t>具有较完善的软件和硬件开发工具，如：软件仿真器</a:t>
            </a:r>
            <a:r>
              <a:rPr lang="en-US" altLang="zh-CN" sz="2400" b="1" dirty="0">
                <a:solidFill>
                  <a:srgbClr val="9900FF"/>
                </a:solidFill>
                <a:effectLst>
                  <a:outerShdw blurRad="38100" dist="38100" dir="2700000">
                    <a:srgbClr val="000000"/>
                  </a:outerShdw>
                </a:effectLst>
                <a:latin typeface="Times New Roman" panose="02020603050405020304" pitchFamily="18" charset="0"/>
              </a:rPr>
              <a:t>Simulator</a:t>
            </a:r>
            <a:r>
              <a:rPr lang="zh-CN" altLang="en-US" sz="2400" b="1" dirty="0">
                <a:solidFill>
                  <a:srgbClr val="9900FF"/>
                </a:solidFill>
                <a:effectLst>
                  <a:outerShdw blurRad="38100" dist="38100" dir="2700000">
                    <a:srgbClr val="000000"/>
                  </a:outerShdw>
                </a:effectLst>
                <a:latin typeface="Times New Roman" panose="02020603050405020304" pitchFamily="18" charset="0"/>
              </a:rPr>
              <a:t>、在线仿真器</a:t>
            </a:r>
            <a:r>
              <a:rPr lang="en-US" altLang="zh-CN" sz="2400" b="1" dirty="0">
                <a:solidFill>
                  <a:srgbClr val="9900FF"/>
                </a:solidFill>
                <a:effectLst>
                  <a:outerShdw blurRad="38100" dist="38100" dir="2700000">
                    <a:srgbClr val="000000"/>
                  </a:outerShdw>
                </a:effectLst>
                <a:latin typeface="Times New Roman" panose="02020603050405020304" pitchFamily="18" charset="0"/>
              </a:rPr>
              <a:t>Emulator</a:t>
            </a:r>
            <a:r>
              <a:rPr lang="zh-CN" altLang="en-US" sz="2400" b="1" dirty="0">
                <a:solidFill>
                  <a:srgbClr val="9900FF"/>
                </a:solidFill>
                <a:effectLst>
                  <a:outerShdw blurRad="38100" dist="38100" dir="2700000">
                    <a:srgbClr val="000000"/>
                  </a:outerShdw>
                </a:effectLst>
                <a:latin typeface="Times New Roman" panose="02020603050405020304" pitchFamily="18" charset="0"/>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rPr>
              <a:t>C</a:t>
            </a:r>
            <a:r>
              <a:rPr lang="zh-CN" altLang="en-US" sz="2400" b="1" dirty="0">
                <a:solidFill>
                  <a:srgbClr val="9900FF"/>
                </a:solidFill>
                <a:effectLst>
                  <a:outerShdw blurRad="38100" dist="38100" dir="2700000">
                    <a:srgbClr val="000000"/>
                  </a:outerShdw>
                </a:effectLst>
                <a:latin typeface="Times New Roman" panose="02020603050405020304" pitchFamily="18" charset="0"/>
              </a:rPr>
              <a:t>编译器和集成开发环境</a:t>
            </a:r>
            <a:r>
              <a:rPr lang="en-US" altLang="zh-CN" sz="2400" b="1" dirty="0">
                <a:solidFill>
                  <a:srgbClr val="9900FF"/>
                </a:solidFill>
                <a:effectLst>
                  <a:outerShdw blurRad="38100" dist="38100" dir="2700000">
                    <a:srgbClr val="000000"/>
                  </a:outerShdw>
                </a:effectLst>
                <a:latin typeface="Times New Roman" panose="02020603050405020304" pitchFamily="18" charset="0"/>
              </a:rPr>
              <a:t>CCS</a:t>
            </a:r>
            <a:r>
              <a:rPr lang="zh-CN" altLang="en-US" sz="2400" b="1" dirty="0">
                <a:solidFill>
                  <a:srgbClr val="9900FF"/>
                </a:solidFill>
                <a:effectLst>
                  <a:outerShdw blurRad="38100" dist="38100" dir="2700000">
                    <a:srgbClr val="000000"/>
                  </a:outerShdw>
                </a:effectLst>
                <a:latin typeface="Times New Roman" panose="02020603050405020304" pitchFamily="18" charset="0"/>
              </a:rPr>
              <a:t>等，给开发应用带来很大方便。</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
        <p:nvSpPr>
          <p:cNvPr id="65544" name="文本框 65543"/>
          <p:cNvSpPr txBox="1"/>
          <p:nvPr/>
        </p:nvSpPr>
        <p:spPr>
          <a:xfrm>
            <a:off x="76200" y="4111625"/>
            <a:ext cx="8610600" cy="2136775"/>
          </a:xfrm>
          <a:prstGeom prst="rect">
            <a:avLst/>
          </a:prstGeom>
          <a:noFill/>
          <a:ln w="9525">
            <a:noFill/>
          </a:ln>
        </p:spPr>
        <p:txBody>
          <a:bodyPr lIns="468000" rIns="198000">
            <a:spAutoFit/>
          </a:bodyPr>
          <a:p>
            <a:pPr eaLnBrk="0" hangingPunct="0">
              <a:lnSpc>
                <a:spcPct val="140000"/>
              </a:lnSpc>
            </a:pP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CCS</a:t>
            </a:r>
            <a:r>
              <a:rPr lang="zh-CN" altLang="en-US" sz="2400" b="1" dirty="0">
                <a:solidFill>
                  <a:schemeClr val="hlink"/>
                </a:solidFill>
                <a:effectLst>
                  <a:outerShdw blurRad="38100" dist="38100" dir="2700000">
                    <a:srgbClr val="000000"/>
                  </a:outerShdw>
                </a:effectLst>
                <a:latin typeface="Times New Roman" panose="02020603050405020304" pitchFamily="18" charset="0"/>
              </a:rPr>
              <a:t>是</a:t>
            </a:r>
            <a:r>
              <a:rPr lang="en-US" altLang="zh-CN" sz="2400" b="1" dirty="0">
                <a:solidFill>
                  <a:schemeClr val="hlink"/>
                </a:solidFill>
                <a:effectLst>
                  <a:outerShdw blurRad="38100" dist="38100" dir="2700000">
                    <a:srgbClr val="000000"/>
                  </a:outerShdw>
                </a:effectLst>
                <a:latin typeface="Times New Roman" panose="02020603050405020304" pitchFamily="18" charset="0"/>
              </a:rPr>
              <a:t>TI</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公司针对本公司的</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产品开发的集成开发环境。它集成了代码的编辑、编译、链接和调试等诸多功能，而且支持</a:t>
            </a:r>
            <a:r>
              <a:rPr lang="en-US" altLang="zh-CN" sz="2400" b="1" dirty="0">
                <a:solidFill>
                  <a:schemeClr val="hlink"/>
                </a:solidFill>
                <a:effectLst>
                  <a:outerShdw blurRad="38100" dist="38100" dir="2700000">
                    <a:srgbClr val="000000"/>
                  </a:outerShdw>
                </a:effectLst>
                <a:latin typeface="Times New Roman" panose="02020603050405020304" pitchFamily="18" charset="0"/>
              </a:rPr>
              <a:t>C/C++</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和汇编的混合编程。开放式的结构允许外扩用户自身的模块。</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2">
                                            <p:txEl>
                                              <p:charRg st="0" end="9"/>
                                            </p:txEl>
                                          </p:spTgt>
                                        </p:tgtEl>
                                        <p:attrNameLst>
                                          <p:attrName>style.visibility</p:attrName>
                                        </p:attrNameLst>
                                      </p:cBhvr>
                                      <p:to>
                                        <p:strVal val="visible"/>
                                      </p:to>
                                    </p:set>
                                    <p:animEffect transition="in" filter="dissolve">
                                      <p:cBhvr>
                                        <p:cTn id="7" dur="500"/>
                                        <p:tgtEl>
                                          <p:spTgt spid="65542">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dissolve">
                                      <p:cBhvr>
                                        <p:cTn id="12" dur="500"/>
                                        <p:tgtEl>
                                          <p:spTgt spid="655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544"/>
                                        </p:tgtEl>
                                        <p:attrNameLst>
                                          <p:attrName>style.visibility</p:attrName>
                                        </p:attrNameLst>
                                      </p:cBhvr>
                                      <p:to>
                                        <p:strVal val="visible"/>
                                      </p:to>
                                    </p:set>
                                    <p:animEffect transition="in" filter="dissolve">
                                      <p:cBhvr>
                                        <p:cTn id="17"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build="p"/>
      <p:bldP spid="65543" grpId="0"/>
      <p:bldP spid="655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7586" name="文本框 67585"/>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67587" name="文本框 67586"/>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67588" name="矩形 67587"/>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67589" name="文本框 67588"/>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2</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．国内</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的发展现状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67590" name="文本框 67589"/>
          <p:cNvSpPr txBox="1"/>
          <p:nvPr/>
        </p:nvSpPr>
        <p:spPr>
          <a:xfrm>
            <a:off x="76200" y="2057400"/>
            <a:ext cx="8763000" cy="1698625"/>
          </a:xfrm>
          <a:prstGeom prst="rect">
            <a:avLst/>
          </a:prstGeom>
          <a:noFill/>
          <a:ln w="9525">
            <a:noFill/>
          </a:ln>
        </p:spPr>
        <p:txBody>
          <a:bodyPr lIns="468000" rIns="198000">
            <a:spAutoFit/>
          </a:bodyPr>
          <a:p>
            <a:pPr eaLnBrk="0" hangingPunct="0">
              <a:lnSpc>
                <a:spcPct val="110000"/>
              </a:lnSpc>
            </a:pPr>
            <a:r>
              <a:rPr lang="en-US" altLang="zh-CN" sz="2400" b="1" dirty="0">
                <a:solidFill>
                  <a:srgbClr val="FF3300"/>
                </a:solidFill>
                <a:effectLst>
                  <a:outerShdw blurRad="38100" dist="38100" dir="2700000">
                    <a:srgbClr val="000000"/>
                  </a:outerShdw>
                </a:effectLst>
                <a:latin typeface="Times New Roman" panose="02020603050405020304" pitchFamily="18" charset="0"/>
              </a:rPr>
              <a:t>        </a:t>
            </a:r>
            <a:r>
              <a:rPr lang="zh-CN" altLang="en-US" sz="2400" b="1" dirty="0">
                <a:solidFill>
                  <a:srgbClr val="FF3300"/>
                </a:solidFill>
                <a:effectLst>
                  <a:outerShdw blurRad="38100" dist="38100" dir="2700000">
                    <a:srgbClr val="000000"/>
                  </a:outerShdw>
                </a:effectLst>
                <a:latin typeface="Times New Roman" panose="02020603050405020304" pitchFamily="18" charset="0"/>
              </a:rPr>
              <a:t>进入</a:t>
            </a:r>
            <a:r>
              <a:rPr lang="en-US" altLang="zh-CN" sz="2400" b="1" dirty="0">
                <a:solidFill>
                  <a:srgbClr val="FF3300"/>
                </a:solidFill>
                <a:effectLst>
                  <a:outerShdw blurRad="38100" dist="38100" dir="2700000">
                    <a:srgbClr val="000000"/>
                  </a:outerShdw>
                </a:effectLst>
                <a:latin typeface="Times New Roman" panose="02020603050405020304" pitchFamily="18" charset="0"/>
              </a:rPr>
              <a:t>21</a:t>
            </a:r>
            <a:r>
              <a:rPr lang="zh-CN" altLang="en-US" sz="2400" b="1" dirty="0">
                <a:solidFill>
                  <a:srgbClr val="FF3300"/>
                </a:solidFill>
                <a:effectLst>
                  <a:outerShdw blurRad="38100" dist="38100" dir="2700000">
                    <a:srgbClr val="000000"/>
                  </a:outerShdw>
                </a:effectLst>
                <a:latin typeface="Times New Roman" panose="02020603050405020304" pitchFamily="18" charset="0"/>
              </a:rPr>
              <a:t>世纪以后，中国新兴的数字消费类电子产品进入增长期，市场呈现高增长态势，普及率大幅度提高，从而带动了</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市场的高速发展。此外，计算机、通信和消费类电子产品的数字化融合也为</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提供了进一步的发展机会。 </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p:txBody>
      </p:sp>
      <p:sp>
        <p:nvSpPr>
          <p:cNvPr id="67591" name="文本框 67590"/>
          <p:cNvSpPr txBox="1"/>
          <p:nvPr/>
        </p:nvSpPr>
        <p:spPr>
          <a:xfrm>
            <a:off x="76200" y="3733800"/>
            <a:ext cx="8763000" cy="1296988"/>
          </a:xfrm>
          <a:prstGeom prst="rect">
            <a:avLst/>
          </a:prstGeom>
          <a:noFill/>
          <a:ln w="9525">
            <a:noFill/>
          </a:ln>
        </p:spPr>
        <p:txBody>
          <a:bodyPr lIns="468000" rIns="198000">
            <a:spAutoFit/>
          </a:bodyPr>
          <a:p>
            <a:pPr eaLnBrk="0" hangingPunct="0">
              <a:lnSpc>
                <a:spcPct val="110000"/>
              </a:lnSpc>
            </a:pPr>
            <a:r>
              <a:rPr lang="en-US" altLang="zh-CN" sz="2400" b="1" dirty="0">
                <a:solidFill>
                  <a:schemeClr val="folHlink"/>
                </a:solidFill>
                <a:effectLst>
                  <a:outerShdw blurRad="38100" dist="38100" dir="2700000">
                    <a:srgbClr val="000000"/>
                  </a:outerShdw>
                </a:effectLst>
                <a:latin typeface="Times New Roman" panose="02020603050405020304" pitchFamily="18" charset="0"/>
              </a:rPr>
              <a:t>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随着中国数字消费类产品需求的大幅增长，以及</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对数字信号高速运算与同步处理能力的提高，</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的应用领域将逐渐从移动电话领域扩展到新型数字消费类领域。</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
        <p:nvSpPr>
          <p:cNvPr id="67592" name="文本框 67591"/>
          <p:cNvSpPr txBox="1"/>
          <p:nvPr/>
        </p:nvSpPr>
        <p:spPr>
          <a:xfrm>
            <a:off x="76200" y="5060950"/>
            <a:ext cx="8763000" cy="1187450"/>
          </a:xfrm>
          <a:prstGeom prst="rect">
            <a:avLst/>
          </a:prstGeom>
          <a:noFill/>
          <a:ln w="9525">
            <a:noFill/>
          </a:ln>
        </p:spPr>
        <p:txBody>
          <a:bodyPr lIns="468000" rIns="198000">
            <a:spAutoFit/>
          </a:bodyPr>
          <a:p>
            <a:pPr eaLnBrk="0" hangingPunct="0"/>
            <a:r>
              <a:rPr lang="en-US" altLang="zh-CN" sz="2400" b="1" dirty="0">
                <a:solidFill>
                  <a:schemeClr val="folHlink"/>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应用：用于图像压缩与传输等图像信号的处理，语音的编码、合成、识别和高保真等语音信号的处理以及通信信号的调制解调、加密、多路复用、扩频、纠错编码等处理。</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1+#ppt_w/2"/>
                                          </p:val>
                                        </p:tav>
                                        <p:tav tm="100000">
                                          <p:val>
                                            <p:strVal val="#ppt_x"/>
                                          </p:val>
                                        </p:tav>
                                      </p:tavLst>
                                    </p:anim>
                                    <p:anim calcmode="lin" valueType="num">
                                      <p:cBhvr additive="base">
                                        <p:cTn id="8"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67587"/>
                                        </p:tgtEl>
                                        <p:attrNameLst>
                                          <p:attrName>style.visibility</p:attrName>
                                        </p:attrNameLst>
                                      </p:cBhvr>
                                      <p:to>
                                        <p:strVal val="visible"/>
                                      </p:to>
                                    </p:set>
                                    <p:animEffect transition="in" filter="slide(fromTop)">
                                      <p:cBhvr>
                                        <p:cTn id="13" dur="500"/>
                                        <p:tgtEl>
                                          <p:spTgt spid="6758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7589">
                                            <p:txEl>
                                              <p:charRg st="0" end="14"/>
                                            </p:txEl>
                                          </p:spTgt>
                                        </p:tgtEl>
                                        <p:attrNameLst>
                                          <p:attrName>style.visibility</p:attrName>
                                        </p:attrNameLst>
                                      </p:cBhvr>
                                      <p:to>
                                        <p:strVal val="visible"/>
                                      </p:to>
                                    </p:set>
                                    <p:animEffect transition="in" filter="checkerboard(across)">
                                      <p:cBhvr>
                                        <p:cTn id="18" dur="500"/>
                                        <p:tgtEl>
                                          <p:spTgt spid="67589">
                                            <p:txEl>
                                              <p:charRg st="0" end="1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7590"/>
                                        </p:tgtEl>
                                        <p:attrNameLst>
                                          <p:attrName>style.visibility</p:attrName>
                                        </p:attrNameLst>
                                      </p:cBhvr>
                                      <p:to>
                                        <p:strVal val="visible"/>
                                      </p:to>
                                    </p:set>
                                    <p:animEffect transition="in" filter="dissolve">
                                      <p:cBhvr>
                                        <p:cTn id="23" dur="500"/>
                                        <p:tgtEl>
                                          <p:spTgt spid="6759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7591"/>
                                        </p:tgtEl>
                                        <p:attrNameLst>
                                          <p:attrName>style.visibility</p:attrName>
                                        </p:attrNameLst>
                                      </p:cBhvr>
                                      <p:to>
                                        <p:strVal val="visible"/>
                                      </p:to>
                                    </p:set>
                                    <p:animEffect transition="in" filter="dissolve">
                                      <p:cBhvr>
                                        <p:cTn id="28" dur="500"/>
                                        <p:tgtEl>
                                          <p:spTgt spid="6759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7592"/>
                                        </p:tgtEl>
                                        <p:attrNameLst>
                                          <p:attrName>style.visibility</p:attrName>
                                        </p:attrNameLst>
                                      </p:cBhvr>
                                      <p:to>
                                        <p:strVal val="visible"/>
                                      </p:to>
                                    </p:set>
                                    <p:animEffect transition="in" filter="dissolve">
                                      <p:cBhvr>
                                        <p:cTn id="33"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67589" grpId="0" build="p"/>
      <p:bldP spid="67590" grpId="0"/>
      <p:bldP spid="67591" grpId="0"/>
      <p:bldP spid="6759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9634" name="文本框 69633"/>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69635" name="文本框 69634"/>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69636" name="矩形 69635"/>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69637" name="文本框 69636"/>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3</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技术的发展趋势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69638" name="文本框 69637"/>
          <p:cNvSpPr txBox="1"/>
          <p:nvPr/>
        </p:nvSpPr>
        <p:spPr>
          <a:xfrm>
            <a:off x="0" y="2133600"/>
            <a:ext cx="8763000" cy="1698625"/>
          </a:xfrm>
          <a:prstGeom prst="rect">
            <a:avLst/>
          </a:prstGeom>
          <a:noFill/>
          <a:ln w="9525">
            <a:noFill/>
          </a:ln>
        </p:spPr>
        <p:txBody>
          <a:bodyPr lIns="468000" rIns="198000">
            <a:spAutoFit/>
          </a:bodyPr>
          <a:p>
            <a:pPr eaLnBrk="0" hangingPunct="0">
              <a:lnSpc>
                <a:spcPct val="110000"/>
              </a:lnSpc>
            </a:pPr>
            <a:r>
              <a:rPr lang="en-US" altLang="zh-CN" sz="2400" b="1" dirty="0">
                <a:solidFill>
                  <a:srgbClr val="FF3300"/>
                </a:solidFill>
                <a:effectLst>
                  <a:outerShdw blurRad="38100" dist="38100" dir="2700000">
                    <a:srgbClr val="000000"/>
                  </a:outerShdw>
                </a:effectLst>
                <a:latin typeface="Times New Roman" panose="02020603050405020304" pitchFamily="18" charset="0"/>
              </a:rPr>
              <a:t>         </a:t>
            </a:r>
            <a:r>
              <a:rPr lang="zh-CN" altLang="en-US" sz="2400" b="1" dirty="0">
                <a:solidFill>
                  <a:srgbClr val="FF3300"/>
                </a:solidFill>
                <a:effectLst>
                  <a:outerShdw blurRad="38100" dist="38100" dir="2700000">
                    <a:srgbClr val="000000"/>
                  </a:outerShdw>
                </a:effectLst>
                <a:latin typeface="Times New Roman" panose="02020603050405020304" pitchFamily="18" charset="0"/>
              </a:rPr>
              <a:t>未来的</a:t>
            </a:r>
            <a:r>
              <a:rPr lang="en-US" altLang="zh-CN" sz="2400" b="1" dirty="0">
                <a:solidFill>
                  <a:srgbClr val="FF3300"/>
                </a:solidFill>
                <a:effectLst>
                  <a:outerShdw blurRad="38100" dist="38100" dir="2700000">
                    <a:srgbClr val="000000"/>
                  </a:outerShdw>
                </a:effectLst>
                <a:latin typeface="Times New Roman" panose="02020603050405020304" pitchFamily="18" charset="0"/>
              </a:rPr>
              <a:t>10</a:t>
            </a:r>
            <a:r>
              <a:rPr lang="zh-CN" altLang="en-US" sz="2400" b="1" dirty="0">
                <a:solidFill>
                  <a:srgbClr val="FF3300"/>
                </a:solidFill>
                <a:effectLst>
                  <a:outerShdw blurRad="38100" dist="38100" dir="2700000">
                    <a:srgbClr val="000000"/>
                  </a:outerShdw>
                </a:effectLst>
                <a:latin typeface="Times New Roman" panose="02020603050405020304" pitchFamily="18" charset="0"/>
              </a:rPr>
              <a:t>年，全球</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产品将向着高性能、低功耗、加强融合和拓展多种应用的趋势发展，</a:t>
            </a:r>
            <a:r>
              <a:rPr lang="en-US" altLang="zh-CN" sz="2400" b="1" dirty="0">
                <a:solidFill>
                  <a:srgbClr val="FF3300"/>
                </a:solidFill>
                <a:effectLst>
                  <a:outerShdw blurRad="38100" dist="38100" dir="2700000">
                    <a:srgbClr val="000000"/>
                  </a:outerShdw>
                </a:effectLst>
                <a:latin typeface="Times New Roman" panose="02020603050405020304" pitchFamily="18" charset="0"/>
              </a:rPr>
              <a:t>DSP</a:t>
            </a:r>
            <a:r>
              <a:rPr lang="zh-CN" altLang="en-US" sz="2400" b="1" dirty="0">
                <a:solidFill>
                  <a:srgbClr val="FF3300"/>
                </a:solidFill>
                <a:effectLst>
                  <a:outerShdw blurRad="38100" dist="38100" dir="2700000">
                    <a:srgbClr val="000000"/>
                  </a:outerShdw>
                </a:effectLst>
                <a:latin typeface="Times New Roman" panose="02020603050405020304" pitchFamily="18" charset="0"/>
              </a:rPr>
              <a:t>芯片将越来越多地渗透到各种电子产品当中，成为各种电子产品尤其是通信类电子产品的技术核心。 </a:t>
            </a:r>
            <a:endParaRPr lang="zh-CN" altLang="en-US" sz="2400" b="1" dirty="0">
              <a:solidFill>
                <a:srgbClr val="FF3300"/>
              </a:solidFill>
              <a:effectLst>
                <a:outerShdw blurRad="38100" dist="38100" dir="2700000">
                  <a:srgbClr val="000000"/>
                </a:outerShdw>
              </a:effectLst>
              <a:latin typeface="Times New Roman" panose="02020603050405020304" pitchFamily="18" charset="0"/>
            </a:endParaRPr>
          </a:p>
        </p:txBody>
      </p:sp>
      <p:sp>
        <p:nvSpPr>
          <p:cNvPr id="69639" name="文本框 69638"/>
          <p:cNvSpPr txBox="1"/>
          <p:nvPr/>
        </p:nvSpPr>
        <p:spPr>
          <a:xfrm>
            <a:off x="76200" y="3810000"/>
            <a:ext cx="8686800" cy="549275"/>
          </a:xfrm>
          <a:prstGeom prst="rect">
            <a:avLst/>
          </a:prstGeom>
          <a:noFill/>
          <a:ln w="9525">
            <a:noFill/>
          </a:ln>
        </p:spPr>
        <p:txBody>
          <a:bodyPr lIns="468000" rIns="198000">
            <a:spAutoFit/>
          </a:bodyPr>
          <a:p>
            <a:pPr algn="just" eaLnBrk="0" hangingPunct="0">
              <a:lnSpc>
                <a:spcPct val="125000"/>
              </a:lnSpc>
            </a:pPr>
            <a:r>
              <a:rPr lang="en-US" altLang="zh-CN" sz="2400" b="1" dirty="0">
                <a:solidFill>
                  <a:srgbClr val="FF00FF"/>
                </a:solidFill>
                <a:effectLst>
                  <a:outerShdw blurRad="38100" dist="38100" dir="2700000">
                    <a:srgbClr val="000000"/>
                  </a:outerShdw>
                </a:effectLst>
                <a:latin typeface="Times New Roman" panose="02020603050405020304" pitchFamily="18" charset="0"/>
              </a:rPr>
              <a:t>        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技术将会有以下一些发展趋势：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69640" name="文本框 69639"/>
          <p:cNvSpPr txBox="1"/>
          <p:nvPr/>
        </p:nvSpPr>
        <p:spPr>
          <a:xfrm>
            <a:off x="76200" y="4327525"/>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1</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的内核结构将进一步改善</a:t>
            </a: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69641" name="文本框 69640"/>
          <p:cNvSpPr txBox="1"/>
          <p:nvPr/>
        </p:nvSpPr>
        <p:spPr>
          <a:xfrm>
            <a:off x="0" y="4953000"/>
            <a:ext cx="8763000" cy="1187450"/>
          </a:xfrm>
          <a:prstGeom prst="rect">
            <a:avLst/>
          </a:prstGeom>
          <a:noFill/>
          <a:ln w="9525">
            <a:noFill/>
          </a:ln>
        </p:spPr>
        <p:txBody>
          <a:bodyPr lIns="468000" rIns="198000">
            <a:spAutoFit/>
          </a:bodyPr>
          <a:p>
            <a:pPr eaLnBrk="0" hangingPunct="0"/>
            <a:r>
              <a:rPr lang="en-US" altLang="zh-CN" sz="2400" b="1" dirty="0">
                <a:solidFill>
                  <a:schemeClr val="folHlink"/>
                </a:solidFill>
                <a:effectLst>
                  <a:outerShdw blurRad="38100" dist="38100" dir="2700000">
                    <a:srgbClr val="000000"/>
                  </a:outerShdw>
                </a:effectLst>
                <a:latin typeface="Times New Roman" panose="02020603050405020304" pitchFamily="18" charset="0"/>
              </a:rPr>
              <a:t>         </a:t>
            </a:r>
            <a:r>
              <a:rPr lang="zh-CN" altLang="en-US" sz="2400" b="1" dirty="0">
                <a:solidFill>
                  <a:srgbClr val="9900FF"/>
                </a:solidFill>
                <a:effectLst>
                  <a:outerShdw blurRad="38100" dist="38100" dir="2700000">
                    <a:srgbClr val="000000"/>
                  </a:outerShdw>
                </a:effectLst>
                <a:latin typeface="Times New Roman" panose="02020603050405020304" pitchFamily="18" charset="0"/>
              </a:rPr>
              <a:t>多通道结构和单指令多重数据（</a:t>
            </a:r>
            <a:r>
              <a:rPr lang="en-US" altLang="zh-CN" sz="2400" b="1" dirty="0">
                <a:solidFill>
                  <a:srgbClr val="9900FF"/>
                </a:solidFill>
                <a:effectLst>
                  <a:outerShdw blurRad="38100" dist="38100" dir="2700000">
                    <a:srgbClr val="000000"/>
                  </a:outerShdw>
                </a:effectLst>
                <a:latin typeface="Times New Roman" panose="02020603050405020304" pitchFamily="18" charset="0"/>
              </a:rPr>
              <a:t>SIMD</a:t>
            </a:r>
            <a:r>
              <a:rPr lang="zh-CN" altLang="en-US" sz="2400" b="1" dirty="0">
                <a:solidFill>
                  <a:srgbClr val="9900FF"/>
                </a:solidFill>
                <a:effectLst>
                  <a:outerShdw blurRad="38100" dist="38100" dir="2700000">
                    <a:srgbClr val="000000"/>
                  </a:outerShdw>
                </a:effectLst>
                <a:latin typeface="Times New Roman" panose="02020603050405020304" pitchFamily="18" charset="0"/>
              </a:rPr>
              <a:t>）、特大指令字组（</a:t>
            </a:r>
            <a:r>
              <a:rPr lang="en-US" altLang="zh-CN" sz="2400" b="1" dirty="0">
                <a:solidFill>
                  <a:srgbClr val="9900FF"/>
                </a:solidFill>
                <a:effectLst>
                  <a:outerShdw blurRad="38100" dist="38100" dir="2700000">
                    <a:srgbClr val="000000"/>
                  </a:outerShdw>
                </a:effectLst>
                <a:latin typeface="Times New Roman" panose="02020603050405020304" pitchFamily="18" charset="0"/>
              </a:rPr>
              <a:t>VLIM</a:t>
            </a:r>
            <a:r>
              <a:rPr lang="zh-CN" altLang="en-US" sz="2400" b="1" dirty="0">
                <a:solidFill>
                  <a:srgbClr val="9900FF"/>
                </a:solidFill>
                <a:effectLst>
                  <a:outerShdw blurRad="38100" dist="38100" dir="2700000">
                    <a:srgbClr val="000000"/>
                  </a:outerShdw>
                </a:effectLst>
                <a:latin typeface="Times New Roman" panose="02020603050405020304" pitchFamily="18" charset="0"/>
              </a:rPr>
              <a:t>）将在新的高性能处理器中占主导地位，如</a:t>
            </a:r>
            <a:r>
              <a:rPr lang="en-US" altLang="zh-CN" sz="2400" b="1" dirty="0">
                <a:solidFill>
                  <a:srgbClr val="9900FF"/>
                </a:solidFill>
                <a:effectLst>
                  <a:outerShdw blurRad="38100" dist="38100" dir="2700000">
                    <a:srgbClr val="000000"/>
                  </a:outerShdw>
                </a:effectLst>
                <a:latin typeface="Times New Roman" panose="02020603050405020304" pitchFamily="18" charset="0"/>
              </a:rPr>
              <a:t>AD</a:t>
            </a:r>
            <a:r>
              <a:rPr lang="zh-CN" altLang="en-US" sz="2400" b="1" dirty="0">
                <a:solidFill>
                  <a:srgbClr val="9900FF"/>
                </a:solidFill>
                <a:effectLst>
                  <a:outerShdw blurRad="38100" dist="38100" dir="2700000">
                    <a:srgbClr val="000000"/>
                  </a:outerShdw>
                </a:effectLst>
                <a:latin typeface="Times New Roman" panose="02020603050405020304" pitchFamily="18" charset="0"/>
              </a:rPr>
              <a:t>公司的 </a:t>
            </a:r>
            <a:r>
              <a:rPr lang="en-US" altLang="zh-CN" sz="2400" b="1">
                <a:solidFill>
                  <a:srgbClr val="9900FF"/>
                </a:solidFill>
                <a:effectLst>
                  <a:outerShdw blurRad="38100" dist="38100" dir="2700000">
                    <a:srgbClr val="000000"/>
                  </a:outerShdw>
                </a:effectLst>
                <a:latin typeface="Times New Roman" panose="02020603050405020304" pitchFamily="18" charset="0"/>
              </a:rPr>
              <a:t>ADSP</a:t>
            </a:r>
            <a:r>
              <a:rPr lang="en-US" altLang="zh-CN" sz="2400" b="1">
                <a:solidFill>
                  <a:srgbClr val="9900FF"/>
                </a:solidFill>
                <a:effectLst>
                  <a:outerShdw blurRad="38100" dist="38100" dir="2700000">
                    <a:srgbClr val="000000"/>
                  </a:outerShdw>
                </a:effectLst>
                <a:latin typeface="Times New Roman" panose="02020603050405020304" pitchFamily="18" charset="0"/>
              </a:rPr>
              <a:t>-</a:t>
            </a:r>
            <a:r>
              <a:rPr lang="en-US" altLang="zh-CN" sz="2400" b="1">
                <a:solidFill>
                  <a:srgbClr val="9900FF"/>
                </a:solidFill>
                <a:effectLst>
                  <a:outerShdw blurRad="38100" dist="38100" dir="2700000">
                    <a:srgbClr val="000000"/>
                  </a:outerShdw>
                </a:effectLst>
                <a:latin typeface="Times New Roman" panose="02020603050405020304" pitchFamily="18" charset="0"/>
              </a:rPr>
              <a:t>2116x</a:t>
            </a:r>
            <a:r>
              <a:rPr lang="zh-CN" altLang="en-US" sz="2400" b="1">
                <a:solidFill>
                  <a:srgbClr val="9900FF"/>
                </a:solidFill>
                <a:effectLst>
                  <a:outerShdw blurRad="38100" dist="38100" dir="2700000">
                    <a:srgbClr val="000000"/>
                  </a:outerShdw>
                </a:effectLst>
                <a:latin typeface="Times New Roman" panose="02020603050405020304" pitchFamily="18" charset="0"/>
              </a:rPr>
              <a:t>。</a:t>
            </a:r>
            <a:r>
              <a:rPr lang="zh-CN" altLang="en-US" sz="2400" b="1">
                <a:solidFill>
                  <a:schemeClr val="folHlink"/>
                </a:solidFill>
                <a:effectLst>
                  <a:outerShdw blurRad="38100" dist="38100" dir="2700000">
                    <a:srgbClr val="000000"/>
                  </a:outerShdw>
                </a:effectLst>
                <a:latin typeface="Times New Roman" panose="02020603050405020304" pitchFamily="18" charset="0"/>
              </a:rPr>
              <a:t> </a:t>
            </a:r>
            <a:endParaRPr lang="zh-CN" altLang="en-US" sz="2400" b="1">
              <a:solidFill>
                <a:schemeClr val="folHlink"/>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1+#ppt_w/2"/>
                                          </p:val>
                                        </p:tav>
                                        <p:tav tm="100000">
                                          <p:val>
                                            <p:strVal val="#ppt_x"/>
                                          </p:val>
                                        </p:tav>
                                      </p:tavLst>
                                    </p:anim>
                                    <p:anim calcmode="lin" valueType="num">
                                      <p:cBhvr additive="base">
                                        <p:cTn id="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69635"/>
                                        </p:tgtEl>
                                        <p:attrNameLst>
                                          <p:attrName>style.visibility</p:attrName>
                                        </p:attrNameLst>
                                      </p:cBhvr>
                                      <p:to>
                                        <p:strVal val="visible"/>
                                      </p:to>
                                    </p:set>
                                    <p:animEffect transition="in" filter="slide(fromTop)">
                                      <p:cBhvr>
                                        <p:cTn id="13" dur="500"/>
                                        <p:tgtEl>
                                          <p:spTgt spid="6963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9637">
                                            <p:txEl>
                                              <p:charRg st="0" end="14"/>
                                            </p:txEl>
                                          </p:spTgt>
                                        </p:tgtEl>
                                        <p:attrNameLst>
                                          <p:attrName>style.visibility</p:attrName>
                                        </p:attrNameLst>
                                      </p:cBhvr>
                                      <p:to>
                                        <p:strVal val="visible"/>
                                      </p:to>
                                    </p:set>
                                    <p:animEffect transition="in" filter="checkerboard(across)">
                                      <p:cBhvr>
                                        <p:cTn id="18" dur="500"/>
                                        <p:tgtEl>
                                          <p:spTgt spid="69637">
                                            <p:txEl>
                                              <p:charRg st="0" end="1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38"/>
                                        </p:tgtEl>
                                        <p:attrNameLst>
                                          <p:attrName>style.visibility</p:attrName>
                                        </p:attrNameLst>
                                      </p:cBhvr>
                                      <p:to>
                                        <p:strVal val="visible"/>
                                      </p:to>
                                    </p:set>
                                    <p:animEffect transition="in" filter="dissolve">
                                      <p:cBhvr>
                                        <p:cTn id="23" dur="500"/>
                                        <p:tgtEl>
                                          <p:spTgt spid="6963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9639"/>
                                        </p:tgtEl>
                                        <p:attrNameLst>
                                          <p:attrName>style.visibility</p:attrName>
                                        </p:attrNameLst>
                                      </p:cBhvr>
                                      <p:to>
                                        <p:strVal val="visible"/>
                                      </p:to>
                                    </p:set>
                                    <p:animEffect transition="in" filter="wipe(left)">
                                      <p:cBhvr>
                                        <p:cTn id="28" dur="500"/>
                                        <p:tgtEl>
                                          <p:spTgt spid="6963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69640"/>
                                        </p:tgtEl>
                                        <p:attrNameLst>
                                          <p:attrName>style.visibility</p:attrName>
                                        </p:attrNameLst>
                                      </p:cBhvr>
                                      <p:to>
                                        <p:strVal val="visible"/>
                                      </p:to>
                                    </p:set>
                                    <p:animEffect transition="in" filter="slide(fromLeft)">
                                      <p:cBhvr>
                                        <p:cTn id="33" dur="500"/>
                                        <p:tgtEl>
                                          <p:spTgt spid="6964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9641"/>
                                        </p:tgtEl>
                                        <p:attrNameLst>
                                          <p:attrName>style.visibility</p:attrName>
                                        </p:attrNameLst>
                                      </p:cBhvr>
                                      <p:to>
                                        <p:strVal val="visible"/>
                                      </p:to>
                                    </p:set>
                                    <p:animEffect transition="in" filter="dissolve">
                                      <p:cBhvr>
                                        <p:cTn id="38" dur="500"/>
                                        <p:tgtEl>
                                          <p:spTgt spid="69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37" grpId="0" build="p"/>
      <p:bldP spid="69638" grpId="0"/>
      <p:bldP spid="69639" grpId="0"/>
      <p:bldP spid="69640" grpId="0"/>
      <p:bldP spid="696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1682" name="文本框 7168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71683" name="文本框 71682"/>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71684" name="矩形 71683"/>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71685" name="文本框 71684"/>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3</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技术的发展趋势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71686" name="文本框 71685"/>
          <p:cNvSpPr txBox="1"/>
          <p:nvPr/>
        </p:nvSpPr>
        <p:spPr>
          <a:xfrm>
            <a:off x="0" y="20574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2</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和微处理器的融合</a:t>
            </a: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71687" name="文本框 71686"/>
          <p:cNvSpPr txBox="1"/>
          <p:nvPr/>
        </p:nvSpPr>
        <p:spPr>
          <a:xfrm>
            <a:off x="76200" y="2514600"/>
            <a:ext cx="8763000" cy="1516063"/>
          </a:xfrm>
          <a:prstGeom prst="rect">
            <a:avLst/>
          </a:prstGeom>
          <a:noFill/>
          <a:ln w="9525">
            <a:noFill/>
          </a:ln>
        </p:spPr>
        <p:txBody>
          <a:bodyPr lIns="468000" rIns="198000">
            <a:spAutoFit/>
          </a:bodyPr>
          <a:p>
            <a:pPr eaLnBrk="0" hangingPunct="0">
              <a:lnSpc>
                <a:spcPct val="130000"/>
              </a:lnSpc>
            </a:pPr>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微处理器</a:t>
            </a:r>
            <a:r>
              <a:rPr lang="en-US" altLang="zh-CN" sz="2400" b="1">
                <a:solidFill>
                  <a:srgbClr val="33CC33"/>
                </a:solidFill>
                <a:effectLst>
                  <a:outerShdw blurRad="38100" dist="38100" dir="2700000">
                    <a:srgbClr val="000000"/>
                  </a:outerShdw>
                </a:effectLst>
                <a:latin typeface="Times New Roman" panose="02020603050405020304" pitchFamily="18" charset="0"/>
              </a:rPr>
              <a:t>MPU</a:t>
            </a:r>
            <a:r>
              <a:rPr lang="zh-CN" altLang="en-US" sz="2400" b="1">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9900FF"/>
                </a:solidFill>
                <a:effectLst>
                  <a:outerShdw blurRad="38100" dist="38100" dir="2700000">
                    <a:srgbClr val="000000"/>
                  </a:outerShdw>
                </a:effectLst>
                <a:latin typeface="Times New Roman" panose="02020603050405020304" pitchFamily="18" charset="0"/>
              </a:rPr>
              <a:t>是一种执行智能定向控制任务的通用处理器，它能很好地执行智能控制任务，但是对数字信号的处理功能很差。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71688" name="文本框 71687"/>
          <p:cNvSpPr txBox="1"/>
          <p:nvPr/>
        </p:nvSpPr>
        <p:spPr>
          <a:xfrm>
            <a:off x="76200" y="3886200"/>
            <a:ext cx="9067800" cy="566738"/>
          </a:xfrm>
          <a:prstGeom prst="rect">
            <a:avLst/>
          </a:prstGeom>
          <a:noFill/>
          <a:ln w="9525">
            <a:noFill/>
          </a:ln>
        </p:spPr>
        <p:txBody>
          <a:bodyPr lIns="468000" rIns="198000">
            <a:spAutoFit/>
          </a:bodyPr>
          <a:p>
            <a:pPr eaLnBrk="0" hangingPunct="0">
              <a:lnSpc>
                <a:spcPct val="130000"/>
              </a:lnSpc>
            </a:pPr>
            <a:r>
              <a:rPr lang="en-US" altLang="zh-CN" sz="2400" b="1" dirty="0">
                <a:solidFill>
                  <a:schemeClr val="folHlink"/>
                </a:solidFill>
                <a:effectLst>
                  <a:outerShdw blurRad="38100" dist="38100" dir="2700000">
                    <a:srgbClr val="000000"/>
                  </a:outerShdw>
                </a:effectLst>
                <a:latin typeface="Times New Roman" panose="02020603050405020304" pitchFamily="18" charset="0"/>
              </a:rPr>
              <a:t>        </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处理器：</a:t>
            </a:r>
            <a:r>
              <a:rPr lang="zh-CN" altLang="en-US" sz="2400" b="1" dirty="0">
                <a:solidFill>
                  <a:srgbClr val="CC9900"/>
                </a:solidFill>
                <a:effectLst>
                  <a:outerShdw blurRad="38100" dist="38100" dir="2700000">
                    <a:srgbClr val="000000"/>
                  </a:outerShdw>
                </a:effectLst>
                <a:latin typeface="Times New Roman" panose="02020603050405020304" pitchFamily="18" charset="0"/>
              </a:rPr>
              <a:t>具有高速的数字信号处理能力。</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 </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
        <p:nvSpPr>
          <p:cNvPr id="71689" name="文本框 71688"/>
          <p:cNvSpPr txBox="1"/>
          <p:nvPr/>
        </p:nvSpPr>
        <p:spPr>
          <a:xfrm>
            <a:off x="76200" y="4419600"/>
            <a:ext cx="8839200" cy="1990725"/>
          </a:xfrm>
          <a:prstGeom prst="rect">
            <a:avLst/>
          </a:prstGeom>
          <a:noFill/>
          <a:ln w="9525">
            <a:noFill/>
          </a:ln>
        </p:spPr>
        <p:txBody>
          <a:bodyPr lIns="468000" rIns="198000">
            <a:spAutoFit/>
          </a:bodyPr>
          <a:p>
            <a:pPr eaLnBrk="0" hangingPunct="0">
              <a:lnSpc>
                <a:spcPct val="130000"/>
              </a:lnSpc>
            </a:pPr>
            <a:r>
              <a:rPr lang="en-US" altLang="zh-CN" sz="2400" b="1" dirty="0">
                <a:solidFill>
                  <a:schemeClr val="folHlink"/>
                </a:solidFill>
                <a:effectLst>
                  <a:outerShdw blurRad="38100" dist="38100" dir="2700000">
                    <a:srgbClr val="000000"/>
                  </a:outerShdw>
                </a:effectLst>
                <a:latin typeface="Times New Roman" panose="02020603050405020304" pitchFamily="18" charset="0"/>
              </a:rPr>
              <a:t>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在许多应用中均需要同时具有智能控制和数字信号处理两种功能。</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3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zh-CN" altLang="en-US" sz="2400" b="1" dirty="0">
                <a:solidFill>
                  <a:srgbClr val="990099"/>
                </a:solidFill>
                <a:effectLst>
                  <a:outerShdw blurRad="38100" dist="38100" dir="2700000">
                    <a:srgbClr val="000000"/>
                  </a:outerShdw>
                </a:effectLst>
                <a:latin typeface="Times New Roman" panose="02020603050405020304" pitchFamily="18" charset="0"/>
              </a:rPr>
              <a:t>将</a:t>
            </a:r>
            <a:r>
              <a:rPr lang="en-US" altLang="zh-CN" sz="2400" b="1" dirty="0">
                <a:solidFill>
                  <a:srgbClr val="990099"/>
                </a:solidFill>
                <a:effectLst>
                  <a:outerShdw blurRad="38100" dist="38100" dir="2700000">
                    <a:srgbClr val="000000"/>
                  </a:outerShdw>
                </a:effectLst>
                <a:latin typeface="Times New Roman" panose="02020603050405020304" pitchFamily="18" charset="0"/>
              </a:rPr>
              <a:t>DSP</a:t>
            </a:r>
            <a:r>
              <a:rPr lang="zh-CN" altLang="en-US" sz="2400" b="1" dirty="0">
                <a:solidFill>
                  <a:srgbClr val="990099"/>
                </a:solidFill>
                <a:effectLst>
                  <a:outerShdw blurRad="38100" dist="38100" dir="2700000">
                    <a:srgbClr val="000000"/>
                  </a:outerShdw>
                </a:effectLst>
                <a:latin typeface="Times New Roman" panose="02020603050405020304" pitchFamily="18" charset="0"/>
              </a:rPr>
              <a:t>和微处理器结合起来，可简化设计，加速产品的开发，减小</a:t>
            </a:r>
            <a:r>
              <a:rPr lang="en-US" altLang="zh-CN" sz="2400" b="1" dirty="0">
                <a:solidFill>
                  <a:srgbClr val="990099"/>
                </a:solidFill>
                <a:effectLst>
                  <a:outerShdw blurRad="38100" dist="38100" dir="2700000">
                    <a:srgbClr val="000000"/>
                  </a:outerShdw>
                </a:effectLst>
                <a:latin typeface="Times New Roman" panose="02020603050405020304" pitchFamily="18" charset="0"/>
              </a:rPr>
              <a:t>PCB</a:t>
            </a:r>
            <a:r>
              <a:rPr lang="zh-CN" altLang="en-US" sz="2400" b="1" dirty="0">
                <a:solidFill>
                  <a:srgbClr val="990099"/>
                </a:solidFill>
                <a:effectLst>
                  <a:outerShdw blurRad="38100" dist="38100" dir="2700000">
                    <a:srgbClr val="000000"/>
                  </a:outerShdw>
                </a:effectLst>
                <a:latin typeface="Times New Roman" panose="02020603050405020304" pitchFamily="18" charset="0"/>
              </a:rPr>
              <a:t>体积，降低功耗和整个系统的成本。</a:t>
            </a: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 </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6">
                                            <p:txEl>
                                              <p:charRg st="0" end="17"/>
                                            </p:txEl>
                                          </p:spTgt>
                                        </p:tgtEl>
                                        <p:attrNameLst>
                                          <p:attrName>style.visibility</p:attrName>
                                        </p:attrNameLst>
                                      </p:cBhvr>
                                      <p:to>
                                        <p:strVal val="visible"/>
                                      </p:to>
                                    </p:set>
                                    <p:animEffect transition="in" filter="dissolve">
                                      <p:cBhvr>
                                        <p:cTn id="7" dur="500"/>
                                        <p:tgtEl>
                                          <p:spTgt spid="71686">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687"/>
                                        </p:tgtEl>
                                        <p:attrNameLst>
                                          <p:attrName>style.visibility</p:attrName>
                                        </p:attrNameLst>
                                      </p:cBhvr>
                                      <p:to>
                                        <p:strVal val="visible"/>
                                      </p:to>
                                    </p:set>
                                    <p:animEffect transition="in" filter="dissolve">
                                      <p:cBhvr>
                                        <p:cTn id="12" dur="500"/>
                                        <p:tgtEl>
                                          <p:spTgt spid="716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1688"/>
                                        </p:tgtEl>
                                        <p:attrNameLst>
                                          <p:attrName>style.visibility</p:attrName>
                                        </p:attrNameLst>
                                      </p:cBhvr>
                                      <p:to>
                                        <p:strVal val="visible"/>
                                      </p:to>
                                    </p:set>
                                    <p:animEffect transition="in" filter="wipe(left)">
                                      <p:cBhvr>
                                        <p:cTn id="17" dur="75"/>
                                        <p:tgtEl>
                                          <p:spTgt spid="7168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689">
                                            <p:txEl>
                                              <p:charRg st="0" end="38"/>
                                            </p:txEl>
                                          </p:spTgt>
                                        </p:tgtEl>
                                        <p:attrNameLst>
                                          <p:attrName>style.visibility</p:attrName>
                                        </p:attrNameLst>
                                      </p:cBhvr>
                                      <p:to>
                                        <p:strVal val="visible"/>
                                      </p:to>
                                    </p:set>
                                    <p:animEffect transition="in" filter="dissolve">
                                      <p:cBhvr>
                                        <p:cTn id="22" dur="500"/>
                                        <p:tgtEl>
                                          <p:spTgt spid="71689">
                                            <p:txEl>
                                              <p:charRg st="0" end="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689">
                                            <p:txEl>
                                              <p:charRg st="38" end="98"/>
                                            </p:txEl>
                                          </p:spTgt>
                                        </p:tgtEl>
                                        <p:attrNameLst>
                                          <p:attrName>style.visibility</p:attrName>
                                        </p:attrNameLst>
                                      </p:cBhvr>
                                      <p:to>
                                        <p:strVal val="visible"/>
                                      </p:to>
                                    </p:set>
                                    <p:animEffect transition="in" filter="dissolve">
                                      <p:cBhvr>
                                        <p:cTn id="27" dur="500"/>
                                        <p:tgtEl>
                                          <p:spTgt spid="71689">
                                            <p:txEl>
                                              <p:charRg st="38"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build="p"/>
      <p:bldP spid="71687" grpId="0"/>
      <p:bldP spid="71688" grpId="0"/>
      <p:bldP spid="7168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3730" name="文本框 7372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73731" name="文本框 73730"/>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73732" name="矩形 73731"/>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73733" name="文本框 73732"/>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3</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技术的发展趋势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73734" name="文本框 73733"/>
          <p:cNvSpPr txBox="1"/>
          <p:nvPr/>
        </p:nvSpPr>
        <p:spPr>
          <a:xfrm>
            <a:off x="0" y="20574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3</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和高档</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CPU</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的融合 </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
        <p:nvSpPr>
          <p:cNvPr id="73735" name="文本框 73734"/>
          <p:cNvSpPr txBox="1"/>
          <p:nvPr/>
        </p:nvSpPr>
        <p:spPr>
          <a:xfrm>
            <a:off x="76200" y="2514600"/>
            <a:ext cx="8763000" cy="2465388"/>
          </a:xfrm>
          <a:prstGeom prst="rect">
            <a:avLst/>
          </a:prstGeom>
          <a:noFill/>
          <a:ln w="9525">
            <a:noFill/>
          </a:ln>
        </p:spPr>
        <p:txBody>
          <a:bodyPr lIns="468000" rIns="198000">
            <a:spAutoFit/>
          </a:bodyPr>
          <a:p>
            <a:pPr eaLnBrk="0" hangingPunct="0">
              <a:lnSpc>
                <a:spcPct val="130000"/>
              </a:lnSpc>
            </a:pPr>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9900FF"/>
                </a:solidFill>
                <a:effectLst>
                  <a:outerShdw blurRad="38100" dist="38100" dir="2700000">
                    <a:srgbClr val="000000"/>
                  </a:outerShdw>
                </a:effectLst>
                <a:latin typeface="Times New Roman" panose="02020603050405020304" pitchFamily="18" charset="0"/>
              </a:rPr>
              <a:t>大多数高档</a:t>
            </a:r>
            <a:r>
              <a:rPr lang="en-US" altLang="zh-CN" sz="2400" b="1" dirty="0">
                <a:solidFill>
                  <a:srgbClr val="9900FF"/>
                </a:solidFill>
                <a:effectLst>
                  <a:outerShdw blurRad="38100" dist="38100" dir="2700000">
                    <a:srgbClr val="000000"/>
                  </a:outerShdw>
                </a:effectLst>
                <a:latin typeface="Times New Roman" panose="02020603050405020304" pitchFamily="18" charset="0"/>
              </a:rPr>
              <a:t>CPU</a:t>
            </a:r>
            <a:r>
              <a:rPr lang="zh-CN" altLang="en-US" sz="2400" b="1" dirty="0">
                <a:solidFill>
                  <a:srgbClr val="9900FF"/>
                </a:solidFill>
                <a:effectLst>
                  <a:outerShdw blurRad="38100" dist="38100" dir="2700000">
                    <a:srgbClr val="000000"/>
                  </a:outerShdw>
                </a:effectLst>
                <a:latin typeface="Times New Roman" panose="02020603050405020304" pitchFamily="18" charset="0"/>
              </a:rPr>
              <a:t>，如</a:t>
            </a:r>
            <a:r>
              <a:rPr lang="en-US" altLang="zh-CN" sz="2400" b="1" dirty="0">
                <a:solidFill>
                  <a:srgbClr val="9900FF"/>
                </a:solidFill>
                <a:effectLst>
                  <a:outerShdw blurRad="38100" dist="38100" dir="2700000">
                    <a:srgbClr val="000000"/>
                  </a:outerShdw>
                </a:effectLst>
                <a:latin typeface="Times New Roman" panose="02020603050405020304" pitchFamily="18" charset="0"/>
              </a:rPr>
              <a:t>Pentium </a:t>
            </a:r>
            <a:r>
              <a:rPr lang="zh-CN" altLang="en-US" sz="2400" b="1" dirty="0">
                <a:solidFill>
                  <a:srgbClr val="9900FF"/>
                </a:solidFill>
                <a:effectLst>
                  <a:outerShdw blurRad="38100" dist="38100" dir="2700000">
                    <a:srgbClr val="000000"/>
                  </a:outerShdw>
                </a:effectLst>
                <a:latin typeface="Times New Roman" panose="02020603050405020304" pitchFamily="18" charset="0"/>
              </a:rPr>
              <a:t>和</a:t>
            </a:r>
            <a:r>
              <a:rPr lang="en-US" altLang="zh-CN" sz="2400" b="1" dirty="0">
                <a:solidFill>
                  <a:srgbClr val="9900FF"/>
                </a:solidFill>
                <a:effectLst>
                  <a:outerShdw blurRad="38100" dist="38100" dir="2700000">
                    <a:srgbClr val="000000"/>
                  </a:outerShdw>
                </a:effectLst>
                <a:latin typeface="Times New Roman" panose="02020603050405020304" pitchFamily="18" charset="0"/>
              </a:rPr>
              <a:t>PowerPC</a:t>
            </a:r>
            <a:r>
              <a:rPr lang="zh-CN" altLang="en-US" sz="2400" b="1" dirty="0">
                <a:solidFill>
                  <a:srgbClr val="9900FF"/>
                </a:solidFill>
                <a:effectLst>
                  <a:outerShdw blurRad="38100" dist="38100" dir="2700000">
                    <a:srgbClr val="000000"/>
                  </a:outerShdw>
                </a:effectLst>
                <a:latin typeface="Times New Roman" panose="02020603050405020304" pitchFamily="18" charset="0"/>
              </a:rPr>
              <a:t>都是</a:t>
            </a:r>
            <a:r>
              <a:rPr lang="en-US" altLang="zh-CN" sz="2400" b="1" dirty="0">
                <a:solidFill>
                  <a:srgbClr val="9900FF"/>
                </a:solidFill>
                <a:effectLst>
                  <a:outerShdw blurRad="38100" dist="38100" dir="2700000">
                    <a:srgbClr val="000000"/>
                  </a:outerShdw>
                </a:effectLst>
                <a:latin typeface="Times New Roman" panose="02020603050405020304" pitchFamily="18" charset="0"/>
              </a:rPr>
              <a:t>SIMD</a:t>
            </a:r>
            <a:r>
              <a:rPr lang="zh-CN" altLang="en-US" sz="2400" b="1" dirty="0">
                <a:solidFill>
                  <a:srgbClr val="9900FF"/>
                </a:solidFill>
                <a:effectLst>
                  <a:outerShdw blurRad="38100" dist="38100" dir="2700000">
                    <a:srgbClr val="000000"/>
                  </a:outerShdw>
                </a:effectLst>
                <a:latin typeface="Times New Roman" panose="02020603050405020304" pitchFamily="18" charset="0"/>
              </a:rPr>
              <a:t>指令组的超标量结构，速度很快。</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a:p>
            <a:pPr eaLnBrk="0" hangingPunct="0">
              <a:lnSpc>
                <a:spcPct val="130000"/>
              </a:lnSpc>
            </a:pP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在</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中融入高档</a:t>
            </a:r>
            <a:r>
              <a:rPr lang="en-US" altLang="zh-CN" sz="2400" b="1" dirty="0">
                <a:solidFill>
                  <a:srgbClr val="33CC33"/>
                </a:solidFill>
                <a:effectLst>
                  <a:outerShdw blurRad="38100" dist="38100" dir="2700000">
                    <a:srgbClr val="000000"/>
                  </a:outerShdw>
                </a:effectLst>
                <a:latin typeface="Times New Roman" panose="02020603050405020304" pitchFamily="18" charset="0"/>
              </a:rPr>
              <a:t>CPU</a:t>
            </a:r>
            <a:r>
              <a:rPr lang="zh-CN" altLang="en-US" sz="2400" b="1" dirty="0">
                <a:solidFill>
                  <a:srgbClr val="33CC33"/>
                </a:solidFill>
                <a:effectLst>
                  <a:outerShdw blurRad="38100" dist="38100" dir="2700000">
                    <a:srgbClr val="000000"/>
                  </a:outerShdw>
                </a:effectLst>
                <a:latin typeface="Times New Roman" panose="02020603050405020304" pitchFamily="18" charset="0"/>
              </a:rPr>
              <a:t>的分支预示和动态缓冲技术，具有结构规范，利于编程，不用进行指令排队，使</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性能大幅度提高。</a:t>
            </a: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73736" name="文本框 73735"/>
          <p:cNvSpPr txBox="1"/>
          <p:nvPr/>
        </p:nvSpPr>
        <p:spPr>
          <a:xfrm>
            <a:off x="0" y="49530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4</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和</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SOC</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的融合 </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
        <p:nvSpPr>
          <p:cNvPr id="73737" name="文本框 73736"/>
          <p:cNvSpPr txBox="1"/>
          <p:nvPr/>
        </p:nvSpPr>
        <p:spPr>
          <a:xfrm>
            <a:off x="0" y="5410200"/>
            <a:ext cx="8686800" cy="1006475"/>
          </a:xfrm>
          <a:prstGeom prst="rect">
            <a:avLst/>
          </a:prstGeom>
          <a:noFill/>
          <a:ln w="9525">
            <a:noFill/>
          </a:ln>
        </p:spPr>
        <p:txBody>
          <a:bodyPr lIns="468000" rIns="198000">
            <a:spAutoFit/>
          </a:bodyPr>
          <a:p>
            <a:pPr algn="just" eaLnBrk="0" hangingPunct="0">
              <a:lnSpc>
                <a:spcPct val="125000"/>
              </a:lnSpc>
            </a:pPr>
            <a:r>
              <a:rPr lang="en-US" altLang="zh-CN" sz="2400" b="1">
                <a:solidFill>
                  <a:schemeClr val="fo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SOC</a:t>
            </a:r>
            <a:r>
              <a:rPr lang="zh-CN" altLang="en-US" sz="2400" b="1" dirty="0">
                <a:solidFill>
                  <a:schemeClr val="hlink"/>
                </a:solidFill>
                <a:effectLst>
                  <a:outerShdw blurRad="38100" dist="38100" dir="2700000">
                    <a:srgbClr val="000000"/>
                  </a:outerShdw>
                </a:effectLst>
                <a:latin typeface="Times New Roman" panose="02020603050405020304" pitchFamily="18" charset="0"/>
              </a:rPr>
              <a:t>是指把一个系统集成在一块芯片上。这个系统包括</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和系统接口软件等。</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 </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734">
                                            <p:txEl>
                                              <p:charRg st="0" end="18"/>
                                            </p:txEl>
                                          </p:spTgt>
                                        </p:tgtEl>
                                        <p:attrNameLst>
                                          <p:attrName>style.visibility</p:attrName>
                                        </p:attrNameLst>
                                      </p:cBhvr>
                                      <p:to>
                                        <p:strVal val="visible"/>
                                      </p:to>
                                    </p:set>
                                    <p:animEffect transition="in" filter="dissolve">
                                      <p:cBhvr>
                                        <p:cTn id="7" dur="500"/>
                                        <p:tgtEl>
                                          <p:spTgt spid="73734">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735">
                                            <p:txEl>
                                              <p:charRg st="0" end="56"/>
                                            </p:txEl>
                                          </p:spTgt>
                                        </p:tgtEl>
                                        <p:attrNameLst>
                                          <p:attrName>style.visibility</p:attrName>
                                        </p:attrNameLst>
                                      </p:cBhvr>
                                      <p:to>
                                        <p:strVal val="visible"/>
                                      </p:to>
                                    </p:set>
                                    <p:animEffect transition="in" filter="dissolve">
                                      <p:cBhvr>
                                        <p:cTn id="12" dur="500"/>
                                        <p:tgtEl>
                                          <p:spTgt spid="73735">
                                            <p:txEl>
                                              <p:charRg st="0"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735">
                                            <p:txEl>
                                              <p:charRg st="56" end="124"/>
                                            </p:txEl>
                                          </p:spTgt>
                                        </p:tgtEl>
                                        <p:attrNameLst>
                                          <p:attrName>style.visibility</p:attrName>
                                        </p:attrNameLst>
                                      </p:cBhvr>
                                      <p:to>
                                        <p:strVal val="visible"/>
                                      </p:to>
                                    </p:set>
                                    <p:animEffect transition="in" filter="dissolve">
                                      <p:cBhvr>
                                        <p:cTn id="17" dur="500"/>
                                        <p:tgtEl>
                                          <p:spTgt spid="73735">
                                            <p:txEl>
                                              <p:charRg st="56"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736">
                                            <p:txEl>
                                              <p:charRg st="0" end="16"/>
                                            </p:txEl>
                                          </p:spTgt>
                                        </p:tgtEl>
                                        <p:attrNameLst>
                                          <p:attrName>style.visibility</p:attrName>
                                        </p:attrNameLst>
                                      </p:cBhvr>
                                      <p:to>
                                        <p:strVal val="visible"/>
                                      </p:to>
                                    </p:set>
                                    <p:animEffect transition="in" filter="dissolve">
                                      <p:cBhvr>
                                        <p:cTn id="22" dur="500"/>
                                        <p:tgtEl>
                                          <p:spTgt spid="73736">
                                            <p:txEl>
                                              <p:charRg st="0" end="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737">
                                            <p:txEl>
                                              <p:charRg st="0" end="48"/>
                                            </p:txEl>
                                          </p:spTgt>
                                        </p:tgtEl>
                                        <p:attrNameLst>
                                          <p:attrName>style.visibility</p:attrName>
                                        </p:attrNameLst>
                                      </p:cBhvr>
                                      <p:to>
                                        <p:strVal val="visible"/>
                                      </p:to>
                                    </p:set>
                                    <p:animEffect transition="in" filter="dissolve">
                                      <p:cBhvr>
                                        <p:cTn id="27" dur="500"/>
                                        <p:tgtEl>
                                          <p:spTgt spid="73737">
                                            <p:txEl>
                                              <p:charRg st="0"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build="p"/>
      <p:bldP spid="73735" grpId="0" build="p"/>
      <p:bldP spid="73736" grpId="0" build="p"/>
      <p:bldP spid="7373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5778" name="文本框 75777"/>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75779" name="文本框 75778"/>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75780" name="矩形 75779"/>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75781" name="文本框 75780"/>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3</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技术的发展趋势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75782" name="文本框 75781"/>
          <p:cNvSpPr txBox="1"/>
          <p:nvPr/>
        </p:nvSpPr>
        <p:spPr>
          <a:xfrm>
            <a:off x="0" y="2057400"/>
            <a:ext cx="8686800" cy="549275"/>
          </a:xfrm>
          <a:prstGeom prst="rect">
            <a:avLst/>
          </a:prstGeom>
          <a:noFill/>
          <a:ln w="9525">
            <a:noFill/>
          </a:ln>
        </p:spPr>
        <p:txBody>
          <a:bodyPr lIns="360000" rIns="198000">
            <a:spAutoFit/>
          </a:bodyPr>
          <a:p>
            <a:pPr algn="just" eaLnBrk="0" hangingPunct="0">
              <a:lnSpc>
                <a:spcPct val="125000"/>
              </a:lnSpc>
            </a:pP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5</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和</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FPGA</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的融合 </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
        <p:nvSpPr>
          <p:cNvPr id="75783" name="文本框 75782"/>
          <p:cNvSpPr txBox="1"/>
          <p:nvPr/>
        </p:nvSpPr>
        <p:spPr>
          <a:xfrm>
            <a:off x="76200" y="2514600"/>
            <a:ext cx="8763000" cy="1041400"/>
          </a:xfrm>
          <a:prstGeom prst="rect">
            <a:avLst/>
          </a:prstGeom>
          <a:noFill/>
          <a:ln w="9525">
            <a:noFill/>
          </a:ln>
        </p:spPr>
        <p:txBody>
          <a:bodyPr lIns="468000" rIns="198000">
            <a:spAutoFit/>
          </a:bodyPr>
          <a:p>
            <a:pPr eaLnBrk="0" hangingPunct="0">
              <a:lnSpc>
                <a:spcPct val="130000"/>
              </a:lnSpc>
            </a:pPr>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FPGA</a:t>
            </a:r>
            <a:r>
              <a:rPr lang="zh-CN" altLang="en-US" sz="2400" b="1" dirty="0">
                <a:solidFill>
                  <a:schemeClr val="hlink"/>
                </a:solidFill>
                <a:effectLst>
                  <a:outerShdw blurRad="38100" dist="38100" dir="2700000">
                    <a:srgbClr val="000000"/>
                  </a:outerShdw>
                </a:effectLst>
                <a:latin typeface="Times New Roman" panose="02020603050405020304" pitchFamily="18" charset="0"/>
              </a:rPr>
              <a:t>是现场可编程门阵列器件。它和</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集成在一块芯片上，可实现宽带信号处理，大大提高信号处理速度。</a:t>
            </a: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75784" name="文本框 75783"/>
          <p:cNvSpPr txBox="1"/>
          <p:nvPr/>
        </p:nvSpPr>
        <p:spPr>
          <a:xfrm>
            <a:off x="-76200" y="3581400"/>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6</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）实时操作系统</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RTOS</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与</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的结合 </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
        <p:nvSpPr>
          <p:cNvPr id="75785" name="文本框 75784"/>
          <p:cNvSpPr txBox="1"/>
          <p:nvPr/>
        </p:nvSpPr>
        <p:spPr>
          <a:xfrm>
            <a:off x="0" y="4098925"/>
            <a:ext cx="8686800" cy="2378075"/>
          </a:xfrm>
          <a:prstGeom prst="rect">
            <a:avLst/>
          </a:prstGeom>
          <a:noFill/>
          <a:ln w="9525">
            <a:noFill/>
          </a:ln>
        </p:spPr>
        <p:txBody>
          <a:bodyPr lIns="468000" rIns="198000">
            <a:spAutoFit/>
          </a:bodyPr>
          <a:p>
            <a:pPr algn="just" eaLnBrk="0" hangingPunct="0">
              <a:lnSpc>
                <a:spcPct val="125000"/>
              </a:lnSpc>
            </a:pPr>
            <a:r>
              <a:rPr lang="en-US" altLang="zh-CN" sz="2400" b="1" dirty="0">
                <a:solidFill>
                  <a:schemeClr val="hlink"/>
                </a:solidFill>
                <a:effectLst>
                  <a:outerShdw blurRad="38100" dist="38100" dir="2700000">
                    <a:srgbClr val="000000"/>
                  </a:outerShdw>
                </a:effectLst>
                <a:latin typeface="Times New Roman" panose="02020603050405020304" pitchFamily="18" charset="0"/>
              </a:rPr>
              <a:t>         </a:t>
            </a:r>
            <a:r>
              <a:rPr lang="zh-CN" altLang="en-US" sz="2400" b="1" dirty="0">
                <a:solidFill>
                  <a:srgbClr val="9900FF"/>
                </a:solidFill>
                <a:effectLst>
                  <a:outerShdw blurRad="38100" dist="38100" dir="2700000">
                    <a:srgbClr val="000000"/>
                  </a:outerShdw>
                </a:effectLst>
                <a:latin typeface="Times New Roman" panose="02020603050405020304" pitchFamily="18" charset="0"/>
              </a:rPr>
              <a:t>随着</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处理能力的增强，</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系统越来越复杂，使得软件的规模越来越大，往往需要运行多个任务，各任务间的通信、同步等问题就变得非常突出。</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a:p>
            <a:pPr algn="just" eaLnBrk="0" hangingPunct="0">
              <a:lnSpc>
                <a:spcPct val="125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随着</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性能和功能的日益增强，对</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应用提供</a:t>
            </a:r>
            <a:r>
              <a:rPr lang="en-US" altLang="zh-CN" sz="2400" b="1" dirty="0">
                <a:solidFill>
                  <a:srgbClr val="FF00FF"/>
                </a:solidFill>
                <a:effectLst>
                  <a:outerShdw blurRad="38100" dist="38100" dir="2700000">
                    <a:srgbClr val="000000"/>
                  </a:outerShdw>
                </a:effectLst>
                <a:latin typeface="Times New Roman" panose="02020603050405020304" pitchFamily="18" charset="0"/>
              </a:rPr>
              <a:t>RTOS</a:t>
            </a:r>
            <a:r>
              <a:rPr lang="zh-CN" altLang="en-US" sz="2400" b="1" dirty="0">
                <a:solidFill>
                  <a:srgbClr val="FF00FF"/>
                </a:solidFill>
                <a:effectLst>
                  <a:outerShdw blurRad="38100" dist="38100" dir="2700000">
                    <a:srgbClr val="000000"/>
                  </a:outerShdw>
                </a:effectLst>
                <a:latin typeface="Times New Roman" panose="02020603050405020304" pitchFamily="18" charset="0"/>
              </a:rPr>
              <a:t>的支持已成为必然的结果。</a:t>
            </a: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2">
                                            <p:txEl>
                                              <p:charRg st="0" end="17"/>
                                            </p:txEl>
                                          </p:spTgt>
                                        </p:tgtEl>
                                        <p:attrNameLst>
                                          <p:attrName>style.visibility</p:attrName>
                                        </p:attrNameLst>
                                      </p:cBhvr>
                                      <p:to>
                                        <p:strVal val="visible"/>
                                      </p:to>
                                    </p:set>
                                    <p:animEffect transition="in" filter="dissolve">
                                      <p:cBhvr>
                                        <p:cTn id="7" dur="500"/>
                                        <p:tgtEl>
                                          <p:spTgt spid="75782">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dissolve">
                                      <p:cBhvr>
                                        <p:cTn id="12" dur="500"/>
                                        <p:tgtEl>
                                          <p:spTgt spid="7578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784">
                                            <p:txEl>
                                              <p:charRg st="0" end="22"/>
                                            </p:txEl>
                                          </p:spTgt>
                                        </p:tgtEl>
                                        <p:attrNameLst>
                                          <p:attrName>style.visibility</p:attrName>
                                        </p:attrNameLst>
                                      </p:cBhvr>
                                      <p:to>
                                        <p:strVal val="visible"/>
                                      </p:to>
                                    </p:set>
                                    <p:animEffect transition="in" filter="dissolve">
                                      <p:cBhvr>
                                        <p:cTn id="17" dur="500"/>
                                        <p:tgtEl>
                                          <p:spTgt spid="75784">
                                            <p:txEl>
                                              <p:charRg st="0"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5785">
                                            <p:txEl>
                                              <p:charRg st="0" end="78"/>
                                            </p:txEl>
                                          </p:spTgt>
                                        </p:tgtEl>
                                        <p:attrNameLst>
                                          <p:attrName>style.visibility</p:attrName>
                                        </p:attrNameLst>
                                      </p:cBhvr>
                                      <p:to>
                                        <p:strVal val="visible"/>
                                      </p:to>
                                    </p:set>
                                    <p:animEffect transition="in" filter="dissolve">
                                      <p:cBhvr>
                                        <p:cTn id="22" dur="500"/>
                                        <p:tgtEl>
                                          <p:spTgt spid="75785">
                                            <p:txEl>
                                              <p:charRg st="0"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5785">
                                            <p:txEl>
                                              <p:charRg st="78" end="129"/>
                                            </p:txEl>
                                          </p:spTgt>
                                        </p:tgtEl>
                                        <p:attrNameLst>
                                          <p:attrName>style.visibility</p:attrName>
                                        </p:attrNameLst>
                                      </p:cBhvr>
                                      <p:to>
                                        <p:strVal val="visible"/>
                                      </p:to>
                                    </p:set>
                                    <p:animEffect transition="in" filter="dissolve">
                                      <p:cBhvr>
                                        <p:cTn id="27" dur="500"/>
                                        <p:tgtEl>
                                          <p:spTgt spid="75785">
                                            <p:txEl>
                                              <p:charRg st="78"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build="p"/>
      <p:bldP spid="75783" grpId="0"/>
      <p:bldP spid="75784" grpId="0" build="p"/>
      <p:bldP spid="7578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7826" name="文本框 77825"/>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77827" name="文本框 77826"/>
          <p:cNvSpPr txBox="1"/>
          <p:nvPr/>
        </p:nvSpPr>
        <p:spPr>
          <a:xfrm>
            <a:off x="0" y="990600"/>
            <a:ext cx="6934200" cy="579438"/>
          </a:xfrm>
          <a:prstGeom prst="rect">
            <a:avLst/>
          </a:prstGeom>
          <a:noFill/>
          <a:ln w="9525">
            <a:noFill/>
          </a:ln>
        </p:spPr>
        <p:txBody>
          <a:bodyPr lIns="198000">
            <a:spAutoFit/>
          </a:bodyPr>
          <a:p>
            <a:pP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1.2.5 </a:t>
            </a:r>
            <a:r>
              <a:rPr lang="en-US" altLang="zh-CN" sz="3200" b="1">
                <a:solidFill>
                  <a:srgbClr val="000000"/>
                </a:solidFill>
                <a:effectLst>
                  <a:outerShdw blurRad="38100" dist="38100" dir="2700000">
                    <a:srgbClr val="FFFFFF"/>
                  </a:outerShdw>
                </a:effectLst>
                <a:latin typeface="宋体" panose="02010600030101010101" pitchFamily="2" charset="-122"/>
                <a:ea typeface="楷体_GB2312" pitchFamily="49" charset="-122"/>
              </a:rPr>
              <a:t>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芯片的发展现状和趋势 </a:t>
            </a:r>
            <a:endPar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endParaRPr>
          </a:p>
        </p:txBody>
      </p:sp>
      <p:sp>
        <p:nvSpPr>
          <p:cNvPr id="77828" name="矩形 77827"/>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77829" name="文本框 77828"/>
          <p:cNvSpPr txBox="1"/>
          <p:nvPr/>
        </p:nvSpPr>
        <p:spPr>
          <a:xfrm>
            <a:off x="0" y="1524000"/>
            <a:ext cx="8686800" cy="603250"/>
          </a:xfrm>
          <a:prstGeom prst="rect">
            <a:avLst/>
          </a:prstGeom>
          <a:noFill/>
          <a:ln w="9525">
            <a:noFill/>
          </a:ln>
        </p:spPr>
        <p:txBody>
          <a:bodyPr lIns="468000">
            <a:spAutoFit/>
          </a:bodyPr>
          <a:p>
            <a:pPr eaLnBrk="0" hangingPunct="0">
              <a:lnSpc>
                <a:spcPct val="140000"/>
              </a:lnSpc>
            </a:pP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3</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rPr>
              <a:t>技术的发展趋势 </a:t>
            </a:r>
            <a:endParaRPr lang="zh-CN" altLang="en-US" sz="2400" b="1"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77830" name="文本框 77829"/>
          <p:cNvSpPr txBox="1"/>
          <p:nvPr/>
        </p:nvSpPr>
        <p:spPr>
          <a:xfrm>
            <a:off x="0" y="2117725"/>
            <a:ext cx="8686800" cy="549275"/>
          </a:xfrm>
          <a:prstGeom prst="rect">
            <a:avLst/>
          </a:prstGeom>
          <a:noFill/>
          <a:ln w="9525">
            <a:noFill/>
          </a:ln>
        </p:spPr>
        <p:txBody>
          <a:bodyPr lIns="360000" rIns="198000">
            <a:spAutoFit/>
          </a:bodyPr>
          <a:p>
            <a:pPr algn="just" eaLnBrk="0" hangingPunct="0">
              <a:lnSpc>
                <a:spcPct val="125000"/>
              </a:lnSpc>
            </a:pP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7</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a:solidFill>
                  <a:schemeClr val="folHlink"/>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的并行处理结构 </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
        <p:nvSpPr>
          <p:cNvPr id="77831" name="文本框 77830"/>
          <p:cNvSpPr txBox="1"/>
          <p:nvPr/>
        </p:nvSpPr>
        <p:spPr>
          <a:xfrm>
            <a:off x="76200" y="2598738"/>
            <a:ext cx="8763000" cy="1735137"/>
          </a:xfrm>
          <a:prstGeom prst="rect">
            <a:avLst/>
          </a:prstGeom>
          <a:noFill/>
          <a:ln w="9525">
            <a:noFill/>
          </a:ln>
        </p:spPr>
        <p:txBody>
          <a:bodyPr lIns="468000" rIns="198000">
            <a:spAutoFit/>
          </a:bodyPr>
          <a:p>
            <a:pPr eaLnBrk="0" hangingPunct="0">
              <a:lnSpc>
                <a:spcPct val="150000"/>
              </a:lnSpc>
            </a:pPr>
            <a:r>
              <a:rPr lang="en-US" altLang="zh-CN" sz="2400" b="1" dirty="0">
                <a:solidFill>
                  <a:schemeClr val="hlink"/>
                </a:solidFill>
                <a:effectLst>
                  <a:outerShdw blurRad="38100" dist="38100" dir="2700000">
                    <a:srgbClr val="000000"/>
                  </a:outerShdw>
                </a:effectLst>
                <a:latin typeface="Times New Roman" panose="02020603050405020304" pitchFamily="18" charset="0"/>
              </a:rPr>
              <a:t>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为了提高</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芯片的运算速度，各</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厂商纷纷在</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芯片中引入并行处理机制。这样，可以在同一时刻将不同的</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与不同的任一存储器连通，大大提高数据传输的速率。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77832" name="文本框 77831"/>
          <p:cNvSpPr txBox="1"/>
          <p:nvPr/>
        </p:nvSpPr>
        <p:spPr>
          <a:xfrm>
            <a:off x="-76200" y="4403725"/>
            <a:ext cx="8686800" cy="549275"/>
          </a:xfrm>
          <a:prstGeom prst="rect">
            <a:avLst/>
          </a:prstGeom>
          <a:noFill/>
          <a:ln w="9525">
            <a:noFill/>
          </a:ln>
        </p:spPr>
        <p:txBody>
          <a:bodyPr lIns="468000" rIns="198000">
            <a:spAutoFit/>
          </a:bodyPr>
          <a:p>
            <a:pPr algn="just" eaLnBrk="0" hangingPunct="0">
              <a:lnSpc>
                <a:spcPct val="125000"/>
              </a:lnSpc>
            </a:pP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8</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）功耗越来越低 </a:t>
            </a:r>
            <a:endParaRPr lang="zh-CN" altLang="en-US" sz="2400" b="1" dirty="0">
              <a:solidFill>
                <a:schemeClr val="folHlink"/>
              </a:solidFill>
              <a:effectLst>
                <a:outerShdw blurRad="38100" dist="38100" dir="2700000">
                  <a:srgbClr val="000000"/>
                </a:outerShdw>
              </a:effectLst>
              <a:latin typeface="Times New Roman" panose="02020603050405020304" pitchFamily="18" charset="0"/>
            </a:endParaRPr>
          </a:p>
        </p:txBody>
      </p:sp>
      <p:sp>
        <p:nvSpPr>
          <p:cNvPr id="77833" name="文本框 77832"/>
          <p:cNvSpPr txBox="1"/>
          <p:nvPr/>
        </p:nvSpPr>
        <p:spPr>
          <a:xfrm>
            <a:off x="76200" y="4902200"/>
            <a:ext cx="8763000" cy="1187450"/>
          </a:xfrm>
          <a:prstGeom prst="rect">
            <a:avLst/>
          </a:prstGeom>
          <a:noFill/>
          <a:ln w="9525">
            <a:noFill/>
          </a:ln>
        </p:spPr>
        <p:txBody>
          <a:bodyPr lIns="468000" rIns="198000">
            <a:spAutoFit/>
          </a:bodyPr>
          <a:p>
            <a:pPr eaLnBrk="0" hangingPunct="0">
              <a:lnSpc>
                <a:spcPct val="150000"/>
              </a:lnSpc>
            </a:pPr>
            <a:r>
              <a:rPr lang="en-US" altLang="zh-CN" sz="2400" b="1" dirty="0">
                <a:solidFill>
                  <a:schemeClr val="hlink"/>
                </a:solidFill>
                <a:effectLst>
                  <a:outerShdw blurRad="38100" dist="38100" dir="2700000">
                    <a:srgbClr val="000000"/>
                  </a:outerShdw>
                </a:effectLst>
                <a:latin typeface="Times New Roman" panose="02020603050405020304" pitchFamily="18" charset="0"/>
              </a:rPr>
              <a:t>         </a:t>
            </a:r>
            <a:r>
              <a:rPr lang="zh-CN" altLang="en-US" sz="2400" b="1" dirty="0">
                <a:solidFill>
                  <a:srgbClr val="9900FF"/>
                </a:solidFill>
                <a:effectLst>
                  <a:outerShdw blurRad="38100" dist="38100" dir="2700000">
                    <a:srgbClr val="000000"/>
                  </a:outerShdw>
                </a:effectLst>
                <a:latin typeface="Times New Roman" panose="02020603050405020304" pitchFamily="18" charset="0"/>
              </a:rPr>
              <a:t>随着超大规模集成电路技术和先进的电源管理设计技术的发展，</a:t>
            </a:r>
            <a:r>
              <a:rPr lang="en-US" altLang="zh-CN" sz="2400" b="1" dirty="0">
                <a:solidFill>
                  <a:srgbClr val="9900FF"/>
                </a:solidFill>
                <a:effectLst>
                  <a:outerShdw blurRad="38100" dist="38100" dir="2700000">
                    <a:srgbClr val="000000"/>
                  </a:outerShdw>
                </a:effectLst>
                <a:latin typeface="Times New Roman" panose="02020603050405020304" pitchFamily="18" charset="0"/>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rPr>
              <a:t>芯片内核的电源电压将会越来越低。</a:t>
            </a: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30">
                                            <p:txEl>
                                              <p:charRg st="0" end="15"/>
                                            </p:txEl>
                                          </p:spTgt>
                                        </p:tgtEl>
                                        <p:attrNameLst>
                                          <p:attrName>style.visibility</p:attrName>
                                        </p:attrNameLst>
                                      </p:cBhvr>
                                      <p:to>
                                        <p:strVal val="visible"/>
                                      </p:to>
                                    </p:set>
                                    <p:animEffect transition="in" filter="dissolve">
                                      <p:cBhvr>
                                        <p:cTn id="7" dur="500"/>
                                        <p:tgtEl>
                                          <p:spTgt spid="77830">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831"/>
                                        </p:tgtEl>
                                        <p:attrNameLst>
                                          <p:attrName>style.visibility</p:attrName>
                                        </p:attrNameLst>
                                      </p:cBhvr>
                                      <p:to>
                                        <p:strVal val="visible"/>
                                      </p:to>
                                    </p:set>
                                    <p:animEffect transition="in" filter="dissolve">
                                      <p:cBhvr>
                                        <p:cTn id="12" dur="500"/>
                                        <p:tgtEl>
                                          <p:spTgt spid="778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832">
                                            <p:txEl>
                                              <p:charRg st="0" end="11"/>
                                            </p:txEl>
                                          </p:spTgt>
                                        </p:tgtEl>
                                        <p:attrNameLst>
                                          <p:attrName>style.visibility</p:attrName>
                                        </p:attrNameLst>
                                      </p:cBhvr>
                                      <p:to>
                                        <p:strVal val="visible"/>
                                      </p:to>
                                    </p:set>
                                    <p:animEffect transition="in" filter="dissolve">
                                      <p:cBhvr>
                                        <p:cTn id="17" dur="500"/>
                                        <p:tgtEl>
                                          <p:spTgt spid="77832">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7833"/>
                                        </p:tgtEl>
                                        <p:attrNameLst>
                                          <p:attrName>style.visibility</p:attrName>
                                        </p:attrNameLst>
                                      </p:cBhvr>
                                      <p:to>
                                        <p:strVal val="visible"/>
                                      </p:to>
                                    </p:set>
                                    <p:animEffect transition="in" filter="dissolve">
                                      <p:cBhvr>
                                        <p:cTn id="22" dur="500"/>
                                        <p:tgtEl>
                                          <p:spTgt spid="77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build="p"/>
      <p:bldP spid="77831" grpId="0"/>
      <p:bldP spid="77832" grpId="0" build="p"/>
      <p:bldP spid="778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9874" name="文本框 79873"/>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79875" name="文本框 79874"/>
          <p:cNvSpPr txBox="1"/>
          <p:nvPr/>
        </p:nvSpPr>
        <p:spPr>
          <a:xfrm>
            <a:off x="0" y="1143000"/>
            <a:ext cx="4572000" cy="579438"/>
          </a:xfrm>
          <a:prstGeom prst="rect">
            <a:avLst/>
          </a:prstGeom>
          <a:noFill/>
          <a:ln w="9525">
            <a:noFill/>
          </a:ln>
        </p:spPr>
        <p:txBody>
          <a:bodyPr lIns="198000">
            <a:spAutoFit/>
          </a:bodyPr>
          <a:p>
            <a:pPr eaLnBrk="0" hangingPunct="0"/>
            <a:r>
              <a:rPr lang="en-US" altLang="zh-CN" sz="3200" b="1">
                <a:solidFill>
                  <a:srgbClr val="FF0000"/>
                </a:solidFill>
                <a:effectLst>
                  <a:outerShdw blurRad="38100" dist="38100" dir="2700000">
                    <a:srgbClr val="000000"/>
                  </a:outerShdw>
                </a:effectLst>
                <a:latin typeface="宋体" panose="02010600030101010101" pitchFamily="2" charset="-122"/>
              </a:rPr>
              <a:t>1.3 </a:t>
            </a:r>
            <a:r>
              <a:rPr lang="en-US" altLang="zh-CN" sz="3200" b="1">
                <a:solidFill>
                  <a:schemeClr val="hlink"/>
                </a:solidFill>
                <a:effectLst>
                  <a:outerShdw blurRad="38100" dist="38100" dir="2700000">
                    <a:srgbClr val="000000"/>
                  </a:outerShdw>
                </a:effectLst>
                <a:latin typeface="宋体" panose="02010600030101010101" pitchFamily="2" charset="-122"/>
              </a:rPr>
              <a:t>DSP</a:t>
            </a:r>
            <a:r>
              <a:rPr lang="zh-CN" altLang="en-US" sz="3200" b="1" dirty="0">
                <a:solidFill>
                  <a:schemeClr val="hlink"/>
                </a:solidFill>
                <a:effectLst>
                  <a:outerShdw blurRad="38100" dist="38100" dir="2700000">
                    <a:srgbClr val="000000"/>
                  </a:outerShdw>
                </a:effectLst>
                <a:latin typeface="宋体" panose="02010600030101010101" pitchFamily="2" charset="-122"/>
                <a:cs typeface="Times New Roman" panose="02020603050405020304" pitchFamily="18" charset="0"/>
              </a:rPr>
              <a:t>系统 </a:t>
            </a:r>
            <a:endParaRPr lang="zh-CN" altLang="en-US" sz="3200" b="1" dirty="0">
              <a:solidFill>
                <a:schemeClr val="hlink"/>
              </a:solidFill>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79876" name="矩形 79875"/>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79877" name="文本框 79876"/>
          <p:cNvSpPr txBox="1"/>
          <p:nvPr/>
        </p:nvSpPr>
        <p:spPr>
          <a:xfrm>
            <a:off x="76200" y="1752600"/>
            <a:ext cx="8763000" cy="539750"/>
          </a:xfrm>
          <a:prstGeom prst="rect">
            <a:avLst/>
          </a:prstGeom>
          <a:noFill/>
          <a:ln w="9525">
            <a:noFill/>
          </a:ln>
        </p:spPr>
        <p:txBody>
          <a:bodyPr lIns="180000">
            <a:spAutoFit/>
          </a:bodyPr>
          <a:p>
            <a:pPr eaLnBrk="0" hangingPunct="0">
              <a:lnSpc>
                <a:spcPct val="105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1.3.1 DSP</a:t>
            </a:r>
            <a:r>
              <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系统的构成</a:t>
            </a:r>
            <a:r>
              <a:rPr lang="zh-CN" altLang="en-US" sz="28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800" b="1" dirty="0">
              <a:solidFill>
                <a:srgbClr val="33CC33"/>
              </a:solidFill>
              <a:effectLst>
                <a:outerShdw blurRad="38100" dist="38100" dir="2700000">
                  <a:srgbClr val="000000"/>
                </a:outerShdw>
              </a:effectLst>
              <a:latin typeface="Times New Roman" panose="02020603050405020304" pitchFamily="18" charset="0"/>
            </a:endParaRPr>
          </a:p>
        </p:txBody>
      </p:sp>
      <p:sp>
        <p:nvSpPr>
          <p:cNvPr id="79878" name="文本框 79877"/>
          <p:cNvSpPr txBox="1"/>
          <p:nvPr/>
        </p:nvSpPr>
        <p:spPr>
          <a:xfrm>
            <a:off x="76200" y="2209800"/>
            <a:ext cx="8763000" cy="1758950"/>
          </a:xfrm>
          <a:prstGeom prst="rect">
            <a:avLst/>
          </a:prstGeom>
          <a:noFill/>
          <a:ln w="9525">
            <a:noFill/>
          </a:ln>
        </p:spPr>
        <p:txBody>
          <a:bodyPr lIns="180000">
            <a:spAutoFit/>
          </a:bodyPr>
          <a:p>
            <a:pPr eaLnBrk="0" hangingPunct="0">
              <a:lnSpc>
                <a:spcPct val="130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rPr>
              <a:t>         </a:t>
            </a:r>
            <a:r>
              <a:rPr lang="zh-CN" altLang="en-US" sz="2800" b="1" dirty="0">
                <a:solidFill>
                  <a:srgbClr val="FF00FF"/>
                </a:solidFill>
                <a:effectLst>
                  <a:outerShdw blurRad="38100" dist="38100" dir="2700000">
                    <a:srgbClr val="000000"/>
                  </a:outerShdw>
                </a:effectLst>
                <a:latin typeface="Times New Roman" panose="02020603050405020304" pitchFamily="18" charset="0"/>
              </a:rPr>
              <a:t>一个典型的</a:t>
            </a:r>
            <a:r>
              <a:rPr lang="en-US" altLang="zh-CN" sz="28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800" b="1" dirty="0">
                <a:solidFill>
                  <a:srgbClr val="FF00FF"/>
                </a:solidFill>
                <a:effectLst>
                  <a:outerShdw blurRad="38100" dist="38100" dir="2700000">
                    <a:srgbClr val="000000"/>
                  </a:outerShdw>
                </a:effectLst>
                <a:latin typeface="Times New Roman" panose="02020603050405020304" pitchFamily="18" charset="0"/>
              </a:rPr>
              <a:t>系统应包括抗混叠滤波器、数据采集</a:t>
            </a:r>
            <a:r>
              <a:rPr lang="en-US" altLang="zh-CN" sz="2800" b="1" dirty="0">
                <a:solidFill>
                  <a:srgbClr val="FF00FF"/>
                </a:solidFill>
                <a:effectLst>
                  <a:outerShdw blurRad="38100" dist="38100" dir="2700000">
                    <a:srgbClr val="000000"/>
                  </a:outerShdw>
                </a:effectLst>
                <a:latin typeface="Times New Roman" panose="02020603050405020304" pitchFamily="18" charset="0"/>
              </a:rPr>
              <a:t>A/D</a:t>
            </a:r>
            <a:r>
              <a:rPr lang="zh-CN" altLang="en-US" sz="2800" b="1" dirty="0">
                <a:solidFill>
                  <a:srgbClr val="FF00FF"/>
                </a:solidFill>
                <a:effectLst>
                  <a:outerShdw blurRad="38100" dist="38100" dir="2700000">
                    <a:srgbClr val="000000"/>
                  </a:outerShdw>
                </a:effectLst>
                <a:latin typeface="Times New Roman" panose="02020603050405020304" pitchFamily="18" charset="0"/>
              </a:rPr>
              <a:t>转换器、数字信号处理器</a:t>
            </a:r>
            <a:r>
              <a:rPr lang="en-US" altLang="zh-CN" sz="28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800" b="1" dirty="0">
                <a:solidFill>
                  <a:srgbClr val="FF00FF"/>
                </a:solidFill>
                <a:effectLst>
                  <a:outerShdw blurRad="38100" dist="38100" dir="2700000">
                    <a:srgbClr val="000000"/>
                  </a:outerShdw>
                </a:effectLst>
                <a:latin typeface="Times New Roman" panose="02020603050405020304" pitchFamily="18" charset="0"/>
              </a:rPr>
              <a:t>、</a:t>
            </a:r>
            <a:r>
              <a:rPr lang="en-US" altLang="zh-CN" sz="2800" b="1" dirty="0">
                <a:solidFill>
                  <a:srgbClr val="FF00FF"/>
                </a:solidFill>
                <a:effectLst>
                  <a:outerShdw blurRad="38100" dist="38100" dir="2700000">
                    <a:srgbClr val="000000"/>
                  </a:outerShdw>
                </a:effectLst>
                <a:latin typeface="Times New Roman" panose="02020603050405020304" pitchFamily="18" charset="0"/>
              </a:rPr>
              <a:t>D/A</a:t>
            </a:r>
            <a:r>
              <a:rPr lang="zh-CN" altLang="en-US" sz="2800" b="1" dirty="0">
                <a:solidFill>
                  <a:srgbClr val="FF00FF"/>
                </a:solidFill>
                <a:effectLst>
                  <a:outerShdw blurRad="38100" dist="38100" dir="2700000">
                    <a:srgbClr val="000000"/>
                  </a:outerShdw>
                </a:effectLst>
                <a:latin typeface="Times New Roman" panose="02020603050405020304" pitchFamily="18" charset="0"/>
              </a:rPr>
              <a:t>转换器和低通滤波器等组成。</a:t>
            </a:r>
            <a:r>
              <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 </a:t>
            </a:r>
            <a:endPar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endParaRPr>
          </a:p>
        </p:txBody>
      </p:sp>
      <p:grpSp>
        <p:nvGrpSpPr>
          <p:cNvPr id="79879" name="组合 79878"/>
          <p:cNvGrpSpPr/>
          <p:nvPr/>
        </p:nvGrpSpPr>
        <p:grpSpPr>
          <a:xfrm>
            <a:off x="304800" y="4267200"/>
            <a:ext cx="8305800" cy="1828800"/>
            <a:chOff x="192" y="2640"/>
            <a:chExt cx="5232" cy="1152"/>
          </a:xfrm>
        </p:grpSpPr>
        <p:sp>
          <p:nvSpPr>
            <p:cNvPr id="79880" name="棱台 79879"/>
            <p:cNvSpPr/>
            <p:nvPr/>
          </p:nvSpPr>
          <p:spPr>
            <a:xfrm>
              <a:off x="192" y="2640"/>
              <a:ext cx="5232" cy="1152"/>
            </a:xfrm>
            <a:prstGeom prst="bevel">
              <a:avLst>
                <a:gd name="adj" fmla="val 4986"/>
              </a:avLst>
            </a:prstGeom>
            <a:solidFill>
              <a:srgbClr val="9900FF"/>
            </a:solidFill>
            <a:ln w="25400" cap="sq" cmpd="sng">
              <a:solidFill>
                <a:srgbClr val="9900FF"/>
              </a:solidFill>
              <a:prstDash val="solid"/>
              <a:miter/>
              <a:headEnd type="none" w="sm" len="sm"/>
              <a:tailEnd type="none" w="sm" len="sm"/>
            </a:ln>
          </p:spPr>
          <p:txBody>
            <a:bodyPr/>
            <a:p>
              <a:endParaRPr lang="zh-CN" altLang="en-US"/>
            </a:p>
          </p:txBody>
        </p:sp>
        <p:grpSp>
          <p:nvGrpSpPr>
            <p:cNvPr id="79881" name="组合 79880"/>
            <p:cNvGrpSpPr/>
            <p:nvPr/>
          </p:nvGrpSpPr>
          <p:grpSpPr>
            <a:xfrm>
              <a:off x="384" y="2928"/>
              <a:ext cx="4894" cy="527"/>
              <a:chOff x="414" y="2880"/>
              <a:chExt cx="4894" cy="527"/>
            </a:xfrm>
          </p:grpSpPr>
          <p:sp>
            <p:nvSpPr>
              <p:cNvPr id="79882" name="文本框 79881"/>
              <p:cNvSpPr txBox="1"/>
              <p:nvPr/>
            </p:nvSpPr>
            <p:spPr>
              <a:xfrm>
                <a:off x="414" y="3008"/>
                <a:ext cx="314" cy="335"/>
              </a:xfrm>
              <a:prstGeom prst="rect">
                <a:avLst/>
              </a:prstGeom>
              <a:noFill/>
              <a:ln w="9525">
                <a:noFill/>
              </a:ln>
            </p:spPr>
            <p:txBody>
              <a:bodyPr lIns="18000" tIns="10800" rIns="18000" bIns="10800"/>
              <a:p>
                <a:pPr algn="ctr" eaLnBrk="0" hangingPunct="0"/>
                <a:r>
                  <a:rPr lang="en-US" altLang="zh-CN" sz="2000" b="1" i="1">
                    <a:solidFill>
                      <a:srgbClr val="FFFFFF"/>
                    </a:solidFill>
                    <a:latin typeface="Times New Roman" panose="02020603050405020304" pitchFamily="18" charset="0"/>
                  </a:rPr>
                  <a:t>x</a:t>
                </a:r>
                <a:r>
                  <a:rPr lang="en-US" altLang="zh-CN" sz="2000" b="1">
                    <a:solidFill>
                      <a:srgbClr val="FFFFFF"/>
                    </a:solidFill>
                    <a:latin typeface="Times New Roman" panose="02020603050405020304" pitchFamily="18" charset="0"/>
                  </a:rPr>
                  <a:t>(</a:t>
                </a:r>
                <a:r>
                  <a:rPr lang="en-US" altLang="zh-CN" sz="2000" b="1" i="1">
                    <a:solidFill>
                      <a:srgbClr val="FFFFFF"/>
                    </a:solidFill>
                    <a:latin typeface="Times New Roman" panose="02020603050405020304" pitchFamily="18" charset="0"/>
                  </a:rPr>
                  <a:t>t</a:t>
                </a:r>
                <a:r>
                  <a:rPr lang="en-US" altLang="zh-CN" sz="2000" b="1">
                    <a:solidFill>
                      <a:srgbClr val="FFFFFF"/>
                    </a:solidFill>
                    <a:latin typeface="Times New Roman" panose="02020603050405020304" pitchFamily="18" charset="0"/>
                  </a:rPr>
                  <a:t>)</a:t>
                </a:r>
                <a:endParaRPr lang="en-US" altLang="zh-CN" sz="2000" b="1">
                  <a:solidFill>
                    <a:srgbClr val="FFFFFF"/>
                  </a:solidFill>
                  <a:latin typeface="Times New Roman" panose="02020603050405020304" pitchFamily="18" charset="0"/>
                </a:endParaRPr>
              </a:p>
            </p:txBody>
          </p:sp>
          <p:sp>
            <p:nvSpPr>
              <p:cNvPr id="79883" name="文本框 79882"/>
              <p:cNvSpPr txBox="1"/>
              <p:nvPr/>
            </p:nvSpPr>
            <p:spPr>
              <a:xfrm>
                <a:off x="1018" y="2927"/>
                <a:ext cx="480" cy="480"/>
              </a:xfrm>
              <a:prstGeom prst="rect">
                <a:avLst/>
              </a:prstGeom>
              <a:solidFill>
                <a:srgbClr val="993366"/>
              </a:solidFill>
              <a:ln w="25400" cap="flat" cmpd="sng">
                <a:solidFill>
                  <a:srgbClr val="000000"/>
                </a:solidFill>
                <a:prstDash val="solid"/>
                <a:miter/>
                <a:headEnd type="none" w="med" len="med"/>
                <a:tailEnd type="none" w="med" len="med"/>
              </a:ln>
            </p:spPr>
            <p:txBody>
              <a:bodyPr lIns="0" tIns="0" rIns="0" bIns="10800" anchor="ctr"/>
              <a:p>
                <a:pPr algn="ctr" eaLnBrk="0" hangingPunct="0"/>
                <a:r>
                  <a:rPr lang="zh-CN" altLang="en-US" sz="1600" b="1" dirty="0">
                    <a:solidFill>
                      <a:srgbClr val="FFFFFF"/>
                    </a:solidFill>
                    <a:latin typeface="宋体" panose="02010600030101010101" pitchFamily="2" charset="-122"/>
                  </a:rPr>
                  <a:t>抗混叠</a:t>
                </a:r>
                <a:endParaRPr lang="zh-CN" altLang="en-US" sz="1600" b="1" dirty="0">
                  <a:solidFill>
                    <a:srgbClr val="FFFFFF"/>
                  </a:solidFill>
                  <a:latin typeface="宋体" panose="02010600030101010101" pitchFamily="2" charset="-122"/>
                </a:endParaRPr>
              </a:p>
              <a:p>
                <a:pPr algn="ctr" eaLnBrk="0" hangingPunct="0"/>
                <a:r>
                  <a:rPr lang="zh-CN" altLang="en-US" sz="1600" b="1" dirty="0">
                    <a:solidFill>
                      <a:srgbClr val="FFFFFF"/>
                    </a:solidFill>
                    <a:latin typeface="宋体" panose="02010600030101010101" pitchFamily="2" charset="-122"/>
                  </a:rPr>
                  <a:t>滤波器</a:t>
                </a:r>
                <a:endParaRPr lang="zh-CN" altLang="en-US" sz="1600" dirty="0">
                  <a:solidFill>
                    <a:srgbClr val="FFFFFF"/>
                  </a:solidFill>
                  <a:latin typeface="宋体" panose="02010600030101010101" pitchFamily="2" charset="-122"/>
                </a:endParaRPr>
              </a:p>
            </p:txBody>
          </p:sp>
          <p:sp>
            <p:nvSpPr>
              <p:cNvPr id="79884" name="文本框 79883"/>
              <p:cNvSpPr txBox="1"/>
              <p:nvPr/>
            </p:nvSpPr>
            <p:spPr>
              <a:xfrm>
                <a:off x="1785" y="2962"/>
                <a:ext cx="442" cy="410"/>
              </a:xfrm>
              <a:prstGeom prst="rect">
                <a:avLst/>
              </a:prstGeom>
              <a:solidFill>
                <a:srgbClr val="993366"/>
              </a:solidFill>
              <a:ln w="25400" cap="flat" cmpd="sng">
                <a:solidFill>
                  <a:srgbClr val="000000"/>
                </a:solidFill>
                <a:prstDash val="solid"/>
                <a:miter/>
                <a:headEnd type="none" w="med" len="med"/>
                <a:tailEnd type="none" w="med" len="med"/>
              </a:ln>
            </p:spPr>
            <p:txBody>
              <a:bodyPr lIns="0" tIns="0" rIns="0" bIns="0"/>
              <a:p>
                <a:pPr algn="ctr" eaLnBrk="0" hangingPunct="0"/>
                <a:r>
                  <a:rPr lang="en-US" altLang="zh-CN" sz="1600" b="1">
                    <a:solidFill>
                      <a:srgbClr val="FFFFFF"/>
                    </a:solidFill>
                    <a:latin typeface="Times New Roman" panose="02020603050405020304" pitchFamily="18" charset="0"/>
                  </a:rPr>
                  <a:t>A/D</a:t>
                </a:r>
                <a:endParaRPr lang="en-US" altLang="zh-CN" sz="1600" b="1">
                  <a:solidFill>
                    <a:srgbClr val="FFFFFF"/>
                  </a:solidFill>
                  <a:latin typeface="Times New Roman" panose="02020603050405020304" pitchFamily="18" charset="0"/>
                </a:endParaRPr>
              </a:p>
              <a:p>
                <a:pPr algn="ctr" eaLnBrk="0" hangingPunct="0"/>
                <a:r>
                  <a:rPr lang="zh-CN" altLang="en-US" sz="1600" b="1" dirty="0">
                    <a:solidFill>
                      <a:srgbClr val="FFFFFF"/>
                    </a:solidFill>
                    <a:latin typeface="Times New Roman" panose="02020603050405020304" pitchFamily="18" charset="0"/>
                  </a:rPr>
                  <a:t>转换器</a:t>
                </a:r>
                <a:endParaRPr lang="zh-CN" altLang="en-US" sz="1600" b="1" dirty="0">
                  <a:solidFill>
                    <a:srgbClr val="FFFFFF"/>
                  </a:solidFill>
                  <a:latin typeface="Times New Roman" panose="02020603050405020304" pitchFamily="18" charset="0"/>
                </a:endParaRPr>
              </a:p>
            </p:txBody>
          </p:sp>
          <p:sp>
            <p:nvSpPr>
              <p:cNvPr id="79885" name="文本框 79884"/>
              <p:cNvSpPr txBox="1"/>
              <p:nvPr/>
            </p:nvSpPr>
            <p:spPr>
              <a:xfrm>
                <a:off x="2208" y="2900"/>
                <a:ext cx="440" cy="249"/>
              </a:xfrm>
              <a:prstGeom prst="rect">
                <a:avLst/>
              </a:prstGeom>
              <a:noFill/>
              <a:ln w="9525">
                <a:noFill/>
              </a:ln>
            </p:spPr>
            <p:txBody>
              <a:bodyPr lIns="18000" tIns="10800" rIns="18000" bIns="10800"/>
              <a:p>
                <a:pPr algn="ctr" eaLnBrk="0" hangingPunct="0"/>
                <a:r>
                  <a:rPr lang="en-US" altLang="zh-CN" sz="2000" b="1" i="1">
                    <a:solidFill>
                      <a:srgbClr val="FFFFFF"/>
                    </a:solidFill>
                    <a:latin typeface="Times New Roman" panose="02020603050405020304" pitchFamily="18" charset="0"/>
                  </a:rPr>
                  <a:t>x</a:t>
                </a:r>
                <a:r>
                  <a:rPr lang="en-US" altLang="zh-CN" sz="2000" b="1">
                    <a:solidFill>
                      <a:srgbClr val="FFFFFF"/>
                    </a:solidFill>
                    <a:latin typeface="Times New Roman" panose="02020603050405020304" pitchFamily="18" charset="0"/>
                  </a:rPr>
                  <a:t>(</a:t>
                </a:r>
                <a:r>
                  <a:rPr lang="en-US" altLang="zh-CN" sz="2000" b="1" i="1">
                    <a:solidFill>
                      <a:srgbClr val="FFFFFF"/>
                    </a:solidFill>
                    <a:latin typeface="Times New Roman" panose="02020603050405020304" pitchFamily="18" charset="0"/>
                  </a:rPr>
                  <a:t>n</a:t>
                </a:r>
                <a:r>
                  <a:rPr lang="en-US" altLang="zh-CN" sz="2000" b="1">
                    <a:solidFill>
                      <a:srgbClr val="FFFFFF"/>
                    </a:solidFill>
                    <a:latin typeface="Times New Roman" panose="02020603050405020304" pitchFamily="18" charset="0"/>
                  </a:rPr>
                  <a:t>)</a:t>
                </a:r>
                <a:endParaRPr lang="en-US" altLang="zh-CN" sz="2000" b="1">
                  <a:solidFill>
                    <a:srgbClr val="FFFFFF"/>
                  </a:solidFill>
                  <a:latin typeface="Times New Roman" panose="02020603050405020304" pitchFamily="18" charset="0"/>
                </a:endParaRPr>
              </a:p>
            </p:txBody>
          </p:sp>
          <p:sp>
            <p:nvSpPr>
              <p:cNvPr id="79886" name="文本框 79885"/>
              <p:cNvSpPr txBox="1"/>
              <p:nvPr/>
            </p:nvSpPr>
            <p:spPr>
              <a:xfrm>
                <a:off x="3184" y="2880"/>
                <a:ext cx="385" cy="284"/>
              </a:xfrm>
              <a:prstGeom prst="rect">
                <a:avLst/>
              </a:prstGeom>
              <a:noFill/>
              <a:ln w="9525">
                <a:noFill/>
              </a:ln>
            </p:spPr>
            <p:txBody>
              <a:bodyPr lIns="18000" rIns="18000"/>
              <a:p>
                <a:pPr algn="ctr" eaLnBrk="0" hangingPunct="0"/>
                <a:r>
                  <a:rPr lang="en-US" altLang="zh-CN" sz="2000" b="1" i="1">
                    <a:solidFill>
                      <a:srgbClr val="FFFFFF"/>
                    </a:solidFill>
                    <a:latin typeface="Times New Roman" panose="02020603050405020304" pitchFamily="18" charset="0"/>
                  </a:rPr>
                  <a:t>y</a:t>
                </a:r>
                <a:r>
                  <a:rPr lang="en-US" altLang="zh-CN" sz="2000" b="1">
                    <a:solidFill>
                      <a:srgbClr val="FFFFFF"/>
                    </a:solidFill>
                    <a:latin typeface="Times New Roman" panose="02020603050405020304" pitchFamily="18" charset="0"/>
                  </a:rPr>
                  <a:t>(</a:t>
                </a:r>
                <a:r>
                  <a:rPr lang="en-US" altLang="zh-CN" sz="2000" b="1" i="1">
                    <a:solidFill>
                      <a:srgbClr val="FFFFFF"/>
                    </a:solidFill>
                    <a:latin typeface="Times New Roman" panose="02020603050405020304" pitchFamily="18" charset="0"/>
                  </a:rPr>
                  <a:t>n</a:t>
                </a:r>
                <a:r>
                  <a:rPr lang="en-US" altLang="zh-CN" sz="2000" b="1">
                    <a:solidFill>
                      <a:srgbClr val="FFFFFF"/>
                    </a:solidFill>
                    <a:latin typeface="Times New Roman" panose="02020603050405020304" pitchFamily="18" charset="0"/>
                  </a:rPr>
                  <a:t>)</a:t>
                </a:r>
                <a:endParaRPr lang="en-US" altLang="zh-CN" sz="2000" b="1">
                  <a:solidFill>
                    <a:srgbClr val="FFFFFF"/>
                  </a:solidFill>
                  <a:latin typeface="Times New Roman" panose="02020603050405020304" pitchFamily="18" charset="0"/>
                </a:endParaRPr>
              </a:p>
            </p:txBody>
          </p:sp>
          <p:sp>
            <p:nvSpPr>
              <p:cNvPr id="79887" name="文本框 79886"/>
              <p:cNvSpPr txBox="1"/>
              <p:nvPr/>
            </p:nvSpPr>
            <p:spPr>
              <a:xfrm>
                <a:off x="4884" y="3010"/>
                <a:ext cx="424" cy="303"/>
              </a:xfrm>
              <a:prstGeom prst="rect">
                <a:avLst/>
              </a:prstGeom>
              <a:noFill/>
              <a:ln w="9525">
                <a:noFill/>
              </a:ln>
            </p:spPr>
            <p:txBody>
              <a:bodyPr lIns="18000" rIns="18000"/>
              <a:p>
                <a:pPr algn="ctr" eaLnBrk="0" hangingPunct="0"/>
                <a:r>
                  <a:rPr lang="en-US" altLang="zh-CN" sz="2000" b="1" i="1">
                    <a:solidFill>
                      <a:srgbClr val="FFFFFF"/>
                    </a:solidFill>
                    <a:latin typeface="Times New Roman" panose="02020603050405020304" pitchFamily="18" charset="0"/>
                  </a:rPr>
                  <a:t>y</a:t>
                </a:r>
                <a:r>
                  <a:rPr lang="en-US" altLang="zh-CN" sz="2000" b="1">
                    <a:solidFill>
                      <a:srgbClr val="FFFFFF"/>
                    </a:solidFill>
                    <a:latin typeface="Times New Roman" panose="02020603050405020304" pitchFamily="18" charset="0"/>
                  </a:rPr>
                  <a:t>(</a:t>
                </a:r>
                <a:r>
                  <a:rPr lang="en-US" altLang="zh-CN" sz="2000" b="1" i="1">
                    <a:solidFill>
                      <a:srgbClr val="FFFFFF"/>
                    </a:solidFill>
                    <a:latin typeface="Times New Roman" panose="02020603050405020304" pitchFamily="18" charset="0"/>
                  </a:rPr>
                  <a:t>t</a:t>
                </a:r>
                <a:r>
                  <a:rPr lang="en-US" altLang="zh-CN" sz="2000" b="1">
                    <a:solidFill>
                      <a:srgbClr val="FFFFFF"/>
                    </a:solidFill>
                    <a:latin typeface="Times New Roman" panose="02020603050405020304" pitchFamily="18" charset="0"/>
                  </a:rPr>
                  <a:t>)</a:t>
                </a:r>
                <a:endParaRPr lang="en-US" altLang="zh-CN" sz="2000" b="1">
                  <a:solidFill>
                    <a:srgbClr val="FFFFFF"/>
                  </a:solidFill>
                  <a:latin typeface="Times New Roman" panose="02020603050405020304" pitchFamily="18" charset="0"/>
                </a:endParaRPr>
              </a:p>
            </p:txBody>
          </p:sp>
          <p:sp>
            <p:nvSpPr>
              <p:cNvPr id="79888" name="直接连接符 79887"/>
              <p:cNvSpPr/>
              <p:nvPr/>
            </p:nvSpPr>
            <p:spPr>
              <a:xfrm>
                <a:off x="734" y="3166"/>
                <a:ext cx="279" cy="2"/>
              </a:xfrm>
              <a:prstGeom prst="line">
                <a:avLst/>
              </a:prstGeom>
              <a:ln w="15875" cap="flat" cmpd="sng">
                <a:solidFill>
                  <a:srgbClr val="000000"/>
                </a:solidFill>
                <a:prstDash val="solid"/>
                <a:headEnd type="none" w="med" len="med"/>
                <a:tailEnd type="triangle" w="sm" len="med"/>
              </a:ln>
            </p:spPr>
          </p:sp>
          <p:sp>
            <p:nvSpPr>
              <p:cNvPr id="79889" name="直接连接符 79888"/>
              <p:cNvSpPr/>
              <p:nvPr/>
            </p:nvSpPr>
            <p:spPr>
              <a:xfrm>
                <a:off x="1498" y="3167"/>
                <a:ext cx="279" cy="0"/>
              </a:xfrm>
              <a:prstGeom prst="line">
                <a:avLst/>
              </a:prstGeom>
              <a:ln w="15875" cap="flat" cmpd="sng">
                <a:solidFill>
                  <a:srgbClr val="000000"/>
                </a:solidFill>
                <a:prstDash val="solid"/>
                <a:headEnd type="none" w="med" len="med"/>
                <a:tailEnd type="triangle" w="sm" len="med"/>
              </a:ln>
            </p:spPr>
          </p:sp>
          <p:sp>
            <p:nvSpPr>
              <p:cNvPr id="79890" name="直接连接符 79889"/>
              <p:cNvSpPr/>
              <p:nvPr/>
            </p:nvSpPr>
            <p:spPr>
              <a:xfrm>
                <a:off x="2230" y="3167"/>
                <a:ext cx="367" cy="1"/>
              </a:xfrm>
              <a:prstGeom prst="line">
                <a:avLst/>
              </a:prstGeom>
              <a:ln w="15875" cap="flat" cmpd="sng">
                <a:solidFill>
                  <a:srgbClr val="000000"/>
                </a:solidFill>
                <a:prstDash val="solid"/>
                <a:headEnd type="none" w="med" len="med"/>
                <a:tailEnd type="triangle" w="sm" len="med"/>
              </a:ln>
            </p:spPr>
          </p:sp>
          <p:sp>
            <p:nvSpPr>
              <p:cNvPr id="79891" name="直接连接符 79890"/>
              <p:cNvSpPr/>
              <p:nvPr/>
            </p:nvSpPr>
            <p:spPr>
              <a:xfrm>
                <a:off x="3178" y="3168"/>
                <a:ext cx="358" cy="1"/>
              </a:xfrm>
              <a:prstGeom prst="line">
                <a:avLst/>
              </a:prstGeom>
              <a:ln w="15875" cap="flat" cmpd="sng">
                <a:solidFill>
                  <a:srgbClr val="000000"/>
                </a:solidFill>
                <a:prstDash val="solid"/>
                <a:headEnd type="none" w="med" len="med"/>
                <a:tailEnd type="triangle" w="sm" len="med"/>
              </a:ln>
            </p:spPr>
          </p:sp>
          <p:sp>
            <p:nvSpPr>
              <p:cNvPr id="79892" name="直接连接符 79891"/>
              <p:cNvSpPr/>
              <p:nvPr/>
            </p:nvSpPr>
            <p:spPr>
              <a:xfrm>
                <a:off x="3958" y="3168"/>
                <a:ext cx="288" cy="0"/>
              </a:xfrm>
              <a:prstGeom prst="line">
                <a:avLst/>
              </a:prstGeom>
              <a:ln w="15875" cap="flat" cmpd="sng">
                <a:solidFill>
                  <a:srgbClr val="000000"/>
                </a:solidFill>
                <a:prstDash val="solid"/>
                <a:headEnd type="none" w="med" len="med"/>
                <a:tailEnd type="triangle" w="sm" len="med"/>
              </a:ln>
            </p:spPr>
          </p:sp>
          <p:sp>
            <p:nvSpPr>
              <p:cNvPr id="79893" name="直接连接符 79892"/>
              <p:cNvSpPr/>
              <p:nvPr/>
            </p:nvSpPr>
            <p:spPr>
              <a:xfrm>
                <a:off x="4714" y="3169"/>
                <a:ext cx="224" cy="0"/>
              </a:xfrm>
              <a:prstGeom prst="line">
                <a:avLst/>
              </a:prstGeom>
              <a:ln w="15875" cap="flat" cmpd="sng">
                <a:solidFill>
                  <a:srgbClr val="000000"/>
                </a:solidFill>
                <a:prstDash val="solid"/>
                <a:headEnd type="none" w="med" len="med"/>
                <a:tailEnd type="triangle" w="sm" len="med"/>
              </a:ln>
            </p:spPr>
          </p:sp>
          <p:sp>
            <p:nvSpPr>
              <p:cNvPr id="79894" name="文本框 79893"/>
              <p:cNvSpPr txBox="1"/>
              <p:nvPr/>
            </p:nvSpPr>
            <p:spPr>
              <a:xfrm>
                <a:off x="2602" y="2954"/>
                <a:ext cx="576" cy="426"/>
              </a:xfrm>
              <a:prstGeom prst="rect">
                <a:avLst/>
              </a:prstGeom>
              <a:solidFill>
                <a:srgbClr val="008080"/>
              </a:solidFill>
              <a:ln w="25400" cap="flat" cmpd="sng">
                <a:solidFill>
                  <a:srgbClr val="000000"/>
                </a:solidFill>
                <a:prstDash val="solid"/>
                <a:miter/>
                <a:headEnd type="none" w="med" len="med"/>
                <a:tailEnd type="none" w="med" len="med"/>
              </a:ln>
            </p:spPr>
            <p:txBody>
              <a:bodyPr lIns="18000" tIns="10800" rIns="18000" bIns="10800"/>
              <a:p>
                <a:pPr algn="ctr" eaLnBrk="0" hangingPunct="0"/>
                <a:r>
                  <a:rPr lang="zh-CN" altLang="en-US" sz="1600" b="1" dirty="0">
                    <a:solidFill>
                      <a:srgbClr val="FFFFFF"/>
                    </a:solidFill>
                    <a:latin typeface="宋体" panose="02010600030101010101" pitchFamily="2" charset="-122"/>
                  </a:rPr>
                  <a:t>数字信号处理器</a:t>
                </a:r>
                <a:endParaRPr lang="zh-CN" altLang="en-US" sz="1600" dirty="0">
                  <a:solidFill>
                    <a:srgbClr val="FFFFFF"/>
                  </a:solidFill>
                  <a:latin typeface="宋体" panose="02010600030101010101" pitchFamily="2" charset="-122"/>
                </a:endParaRPr>
              </a:p>
            </p:txBody>
          </p:sp>
          <p:sp>
            <p:nvSpPr>
              <p:cNvPr id="79895" name="文本框 79894"/>
              <p:cNvSpPr txBox="1"/>
              <p:nvPr/>
            </p:nvSpPr>
            <p:spPr>
              <a:xfrm>
                <a:off x="3541" y="2968"/>
                <a:ext cx="417" cy="402"/>
              </a:xfrm>
              <a:prstGeom prst="rect">
                <a:avLst/>
              </a:prstGeom>
              <a:solidFill>
                <a:srgbClr val="993366"/>
              </a:solidFill>
              <a:ln w="25400" cap="flat" cmpd="sng">
                <a:solidFill>
                  <a:srgbClr val="000000"/>
                </a:solidFill>
                <a:prstDash val="solid"/>
                <a:miter/>
                <a:headEnd type="none" w="med" len="med"/>
                <a:tailEnd type="none" w="med" len="med"/>
              </a:ln>
            </p:spPr>
            <p:txBody>
              <a:bodyPr lIns="0" tIns="0" rIns="0" bIns="0"/>
              <a:p>
                <a:pPr algn="ctr" eaLnBrk="0" hangingPunct="0"/>
                <a:r>
                  <a:rPr lang="en-US" altLang="zh-CN" sz="1600" b="1">
                    <a:solidFill>
                      <a:srgbClr val="FFFFFF"/>
                    </a:solidFill>
                    <a:latin typeface="Times New Roman" panose="02020603050405020304" pitchFamily="18" charset="0"/>
                  </a:rPr>
                  <a:t>D/A</a:t>
                </a:r>
                <a:endParaRPr lang="en-US" altLang="zh-CN" sz="1600" b="1">
                  <a:solidFill>
                    <a:srgbClr val="FFFFFF"/>
                  </a:solidFill>
                  <a:latin typeface="Times New Roman" panose="02020603050405020304" pitchFamily="18" charset="0"/>
                </a:endParaRPr>
              </a:p>
              <a:p>
                <a:pPr algn="ctr" eaLnBrk="0" hangingPunct="0"/>
                <a:r>
                  <a:rPr lang="zh-CN" altLang="en-US" sz="1600" b="1" dirty="0">
                    <a:solidFill>
                      <a:srgbClr val="FFFFFF"/>
                    </a:solidFill>
                    <a:latin typeface="Times New Roman" panose="02020603050405020304" pitchFamily="18" charset="0"/>
                  </a:rPr>
                  <a:t>转换器</a:t>
                </a:r>
                <a:endParaRPr lang="zh-CN" altLang="en-US" sz="1600" b="1" dirty="0">
                  <a:solidFill>
                    <a:srgbClr val="FFFFFF"/>
                  </a:solidFill>
                  <a:latin typeface="Times New Roman" panose="02020603050405020304" pitchFamily="18" charset="0"/>
                </a:endParaRPr>
              </a:p>
            </p:txBody>
          </p:sp>
          <p:sp>
            <p:nvSpPr>
              <p:cNvPr id="79896" name="文本框 79895"/>
              <p:cNvSpPr txBox="1"/>
              <p:nvPr/>
            </p:nvSpPr>
            <p:spPr>
              <a:xfrm>
                <a:off x="4247" y="2964"/>
                <a:ext cx="468" cy="411"/>
              </a:xfrm>
              <a:prstGeom prst="rect">
                <a:avLst/>
              </a:prstGeom>
              <a:solidFill>
                <a:srgbClr val="993366"/>
              </a:solidFill>
              <a:ln w="25400" cap="flat" cmpd="sng">
                <a:solidFill>
                  <a:srgbClr val="000000"/>
                </a:solidFill>
                <a:prstDash val="solid"/>
                <a:miter/>
                <a:headEnd type="none" w="med" len="med"/>
                <a:tailEnd type="none" w="med" len="med"/>
              </a:ln>
            </p:spPr>
            <p:txBody>
              <a:bodyPr lIns="0" tIns="10800" rIns="0" bIns="10800"/>
              <a:p>
                <a:pPr algn="ctr" eaLnBrk="0" hangingPunct="0"/>
                <a:r>
                  <a:rPr lang="zh-CN" altLang="en-US" sz="1600" b="1" dirty="0">
                    <a:solidFill>
                      <a:srgbClr val="FFFFFF"/>
                    </a:solidFill>
                    <a:latin typeface="宋体" panose="02010600030101010101" pitchFamily="2" charset="-122"/>
                  </a:rPr>
                  <a:t>低通</a:t>
                </a:r>
                <a:endParaRPr lang="zh-CN" altLang="en-US" sz="1600" b="1" dirty="0">
                  <a:solidFill>
                    <a:srgbClr val="FFFFFF"/>
                  </a:solidFill>
                  <a:latin typeface="宋体" panose="02010600030101010101" pitchFamily="2" charset="-122"/>
                </a:endParaRPr>
              </a:p>
              <a:p>
                <a:pPr algn="ctr" eaLnBrk="0" hangingPunct="0"/>
                <a:r>
                  <a:rPr lang="zh-CN" altLang="en-US" sz="1600" b="1" dirty="0">
                    <a:solidFill>
                      <a:srgbClr val="FFFFFF"/>
                    </a:solidFill>
                    <a:latin typeface="宋体" panose="02010600030101010101" pitchFamily="2" charset="-122"/>
                  </a:rPr>
                  <a:t>滤波器</a:t>
                </a:r>
                <a:endParaRPr lang="zh-CN" altLang="en-US" sz="1600" dirty="0">
                  <a:solidFill>
                    <a:srgbClr val="FFFFFF"/>
                  </a:solidFill>
                  <a:latin typeface="宋体" panose="02010600030101010101" pitchFamily="2"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1+#ppt_w/2"/>
                                          </p:val>
                                        </p:tav>
                                        <p:tav tm="100000">
                                          <p:val>
                                            <p:strVal val="#ppt_x"/>
                                          </p:val>
                                        </p:tav>
                                      </p:tavLst>
                                    </p:anim>
                                    <p:anim calcmode="lin" valueType="num">
                                      <p:cBhvr additive="base">
                                        <p:cTn id="8" dur="500" fill="hold"/>
                                        <p:tgtEl>
                                          <p:spTgt spid="798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79875"/>
                                        </p:tgtEl>
                                        <p:attrNameLst>
                                          <p:attrName>style.visibility</p:attrName>
                                        </p:attrNameLst>
                                      </p:cBhvr>
                                      <p:to>
                                        <p:strVal val="visible"/>
                                      </p:to>
                                    </p:set>
                                    <p:animEffect transition="in" filter="wipe(left)">
                                      <p:cBhvr>
                                        <p:cTn id="13" dur="75"/>
                                        <p:tgtEl>
                                          <p:spTgt spid="7987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9877">
                                            <p:txEl>
                                              <p:charRg st="0" end="16"/>
                                            </p:txEl>
                                          </p:spTgt>
                                        </p:tgtEl>
                                        <p:attrNameLst>
                                          <p:attrName>style.visibility</p:attrName>
                                        </p:attrNameLst>
                                      </p:cBhvr>
                                      <p:to>
                                        <p:strVal val="visible"/>
                                      </p:to>
                                    </p:set>
                                    <p:animEffect transition="in" filter="checkerboard(across)">
                                      <p:cBhvr>
                                        <p:cTn id="18" dur="500"/>
                                        <p:tgtEl>
                                          <p:spTgt spid="79877">
                                            <p:txEl>
                                              <p:charRg st="0" end="1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9878">
                                            <p:txEl>
                                              <p:charRg st="0" end="69"/>
                                            </p:txEl>
                                          </p:spTgt>
                                        </p:tgtEl>
                                        <p:attrNameLst>
                                          <p:attrName>style.visibility</p:attrName>
                                        </p:attrNameLst>
                                      </p:cBhvr>
                                      <p:to>
                                        <p:strVal val="visible"/>
                                      </p:to>
                                    </p:set>
                                    <p:animEffect transition="in" filter="checkerboard(across)">
                                      <p:cBhvr>
                                        <p:cTn id="23" dur="500"/>
                                        <p:tgtEl>
                                          <p:spTgt spid="79878">
                                            <p:txEl>
                                              <p:charRg st="0" end="6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9879"/>
                                        </p:tgtEl>
                                        <p:attrNameLst>
                                          <p:attrName>style.visibility</p:attrName>
                                        </p:attrNameLst>
                                      </p:cBhvr>
                                      <p:to>
                                        <p:strVal val="visible"/>
                                      </p:to>
                                    </p:set>
                                    <p:animEffect transition="in" filter="wipe(left)">
                                      <p:cBhvr>
                                        <p:cTn id="28"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7" grpId="0" build="p"/>
      <p:bldP spid="7987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81922" name="文本框 8192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81923" name="矩形 81922"/>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81924" name="文本框 81923"/>
          <p:cNvSpPr txBox="1"/>
          <p:nvPr/>
        </p:nvSpPr>
        <p:spPr>
          <a:xfrm>
            <a:off x="76200" y="990600"/>
            <a:ext cx="8763000" cy="647700"/>
          </a:xfrm>
          <a:prstGeom prst="rect">
            <a:avLst/>
          </a:prstGeom>
          <a:noFill/>
          <a:ln w="9525">
            <a:noFill/>
          </a:ln>
        </p:spPr>
        <p:txBody>
          <a:bodyPr lIns="180000">
            <a:spAutoFit/>
          </a:bodyPr>
          <a:p>
            <a:pPr eaLnBrk="0" hangingPunct="0">
              <a:lnSpc>
                <a:spcPct val="130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rPr>
              <a:t>    </a:t>
            </a:r>
            <a:r>
              <a:rPr lang="en-US" altLang="zh-CN" sz="28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800" b="1" dirty="0">
                <a:solidFill>
                  <a:srgbClr val="FF00FF"/>
                </a:solidFill>
                <a:effectLst>
                  <a:outerShdw blurRad="38100" dist="38100" dir="2700000">
                    <a:srgbClr val="000000"/>
                  </a:outerShdw>
                </a:effectLst>
                <a:latin typeface="Times New Roman" panose="02020603050405020304" pitchFamily="18" charset="0"/>
              </a:rPr>
              <a:t>系统的处理过程： </a:t>
            </a:r>
            <a:endParaRPr lang="zh-CN" altLang="en-US" sz="28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81925" name="文本框 81924"/>
          <p:cNvSpPr txBox="1"/>
          <p:nvPr/>
        </p:nvSpPr>
        <p:spPr>
          <a:xfrm>
            <a:off x="76200" y="1524000"/>
            <a:ext cx="8382000" cy="1203325"/>
          </a:xfrm>
          <a:prstGeom prst="rect">
            <a:avLst/>
          </a:prstGeom>
          <a:noFill/>
          <a:ln w="9525">
            <a:noFill/>
          </a:ln>
        </p:spPr>
        <p:txBody>
          <a:bodyPr lIns="180000">
            <a:spAutoFit/>
          </a:bodyPr>
          <a:p>
            <a:pPr eaLnBrk="0" hangingPunct="0">
              <a:lnSpc>
                <a:spcPct val="130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rPr>
              <a:t>    </a:t>
            </a:r>
            <a:r>
              <a:rPr lang="en-US" altLang="zh-CN" sz="2800" b="1" dirty="0">
                <a:solidFill>
                  <a:srgbClr val="FF00FF"/>
                </a:solidFill>
                <a:effectLst>
                  <a:outerShdw blurRad="38100" dist="38100" dir="2700000">
                    <a:srgbClr val="000000"/>
                  </a:outerShdw>
                </a:effectLst>
                <a:latin typeface="Times New Roman" panose="02020603050405020304" pitchFamily="18" charset="0"/>
              </a:rPr>
              <a:t>     </a:t>
            </a:r>
            <a:r>
              <a:rPr lang="en-US" altLang="zh-CN" sz="2800" b="1" dirty="0">
                <a:solidFill>
                  <a:srgbClr val="9900FF"/>
                </a:solidFill>
                <a:effectLst>
                  <a:outerShdw blurRad="38100" dist="38100" dir="2700000">
                    <a:srgbClr val="000000"/>
                  </a:outerShdw>
                </a:effectLst>
                <a:latin typeface="Times New Roman" panose="02020603050405020304" pitchFamily="18" charset="0"/>
              </a:rPr>
              <a:t>① </a:t>
            </a:r>
            <a:r>
              <a:rPr lang="zh-CN" altLang="en-US" sz="2800" b="1" dirty="0">
                <a:solidFill>
                  <a:srgbClr val="9900FF"/>
                </a:solidFill>
                <a:effectLst>
                  <a:outerShdw blurRad="38100" dist="38100" dir="2700000">
                    <a:srgbClr val="000000"/>
                  </a:outerShdw>
                </a:effectLst>
                <a:latin typeface="Times New Roman" panose="02020603050405020304" pitchFamily="18" charset="0"/>
              </a:rPr>
              <a:t>将输入信号</a:t>
            </a:r>
            <a:r>
              <a:rPr lang="en-US" altLang="zh-CN" sz="2800" b="1" i="1">
                <a:solidFill>
                  <a:srgbClr val="9900FF"/>
                </a:solidFill>
                <a:effectLst>
                  <a:outerShdw blurRad="38100" dist="38100" dir="2700000">
                    <a:srgbClr val="000000"/>
                  </a:outerShdw>
                </a:effectLst>
                <a:latin typeface="Times New Roman" panose="02020603050405020304" pitchFamily="18" charset="0"/>
              </a:rPr>
              <a:t>x</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en-US" altLang="zh-CN" sz="2800" b="1" i="1">
                <a:solidFill>
                  <a:srgbClr val="9900FF"/>
                </a:solidFill>
                <a:effectLst>
                  <a:outerShdw blurRad="38100" dist="38100" dir="2700000">
                    <a:srgbClr val="000000"/>
                  </a:outerShdw>
                </a:effectLst>
                <a:latin typeface="Times New Roman" panose="02020603050405020304" pitchFamily="18" charset="0"/>
              </a:rPr>
              <a:t>t</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zh-CN" altLang="en-US" sz="2800" b="1" dirty="0">
                <a:solidFill>
                  <a:srgbClr val="9900FF"/>
                </a:solidFill>
                <a:effectLst>
                  <a:outerShdw blurRad="38100" dist="38100" dir="2700000">
                    <a:srgbClr val="000000"/>
                  </a:outerShdw>
                </a:effectLst>
                <a:latin typeface="Times New Roman" panose="02020603050405020304" pitchFamily="18" charset="0"/>
              </a:rPr>
              <a:t>进行抗混叠滤波，滤掉高于</a:t>
            </a:r>
            <a:endParaRPr lang="zh-CN" altLang="en-US" sz="2800" b="1" dirty="0">
              <a:solidFill>
                <a:srgbClr val="9900FF"/>
              </a:solidFill>
              <a:effectLst>
                <a:outerShdw blurRad="38100" dist="38100" dir="2700000">
                  <a:srgbClr val="000000"/>
                </a:outerShdw>
              </a:effectLst>
              <a:latin typeface="Times New Roman" panose="02020603050405020304" pitchFamily="18" charset="0"/>
            </a:endParaRPr>
          </a:p>
          <a:p>
            <a:pPr eaLnBrk="0" hangingPunct="0">
              <a:lnSpc>
                <a:spcPct val="130000"/>
              </a:lnSpc>
            </a:pPr>
            <a:r>
              <a:rPr lang="zh-CN" altLang="en-US" sz="2800" b="1" dirty="0">
                <a:solidFill>
                  <a:srgbClr val="9900FF"/>
                </a:solidFill>
                <a:effectLst>
                  <a:outerShdw blurRad="38100" dist="38100" dir="2700000">
                    <a:srgbClr val="000000"/>
                  </a:outerShdw>
                </a:effectLst>
                <a:latin typeface="Times New Roman" panose="02020603050405020304" pitchFamily="18" charset="0"/>
              </a:rPr>
              <a:t>              折叠频率的分量，以防止信号频谱的混叠；</a:t>
            </a:r>
            <a:r>
              <a:rPr lang="zh-CN" altLang="en-US" sz="2800" b="1" dirty="0">
                <a:solidFill>
                  <a:srgbClr val="FF00FF"/>
                </a:solidFill>
                <a:effectLst>
                  <a:outerShdw blurRad="38100" dist="38100" dir="2700000">
                    <a:srgbClr val="000000"/>
                  </a:outerShdw>
                </a:effectLst>
                <a:latin typeface="Times New Roman" panose="02020603050405020304" pitchFamily="18" charset="0"/>
              </a:rPr>
              <a:t> </a:t>
            </a:r>
            <a:endParaRPr lang="zh-CN" altLang="en-US" sz="28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81926" name="文本框 81925"/>
          <p:cNvSpPr txBox="1"/>
          <p:nvPr/>
        </p:nvSpPr>
        <p:spPr>
          <a:xfrm>
            <a:off x="0" y="2590800"/>
            <a:ext cx="8458200" cy="1203325"/>
          </a:xfrm>
          <a:prstGeom prst="rect">
            <a:avLst/>
          </a:prstGeom>
          <a:noFill/>
          <a:ln w="9525">
            <a:noFill/>
          </a:ln>
        </p:spPr>
        <p:txBody>
          <a:bodyPr lIns="180000">
            <a:spAutoFit/>
          </a:bodyPr>
          <a:p>
            <a:pPr eaLnBrk="0" hangingPunct="0">
              <a:lnSpc>
                <a:spcPct val="130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rPr>
              <a:t>    </a:t>
            </a:r>
            <a:r>
              <a:rPr lang="en-US" altLang="zh-CN" sz="2800" b="1" dirty="0">
                <a:solidFill>
                  <a:srgbClr val="FF00FF"/>
                </a:solidFill>
                <a:effectLst>
                  <a:outerShdw blurRad="38100" dist="38100" dir="2700000">
                    <a:srgbClr val="000000"/>
                  </a:outerShdw>
                </a:effectLst>
                <a:latin typeface="Times New Roman" panose="02020603050405020304" pitchFamily="18" charset="0"/>
              </a:rPr>
              <a:t>      </a:t>
            </a:r>
            <a:r>
              <a:rPr lang="en-US" altLang="zh-CN" sz="2800" b="1" dirty="0">
                <a:solidFill>
                  <a:srgbClr val="9900FF"/>
                </a:solidFill>
                <a:effectLst>
                  <a:outerShdw blurRad="38100" dist="38100" dir="2700000">
                    <a:srgbClr val="000000"/>
                  </a:outerShdw>
                </a:effectLst>
                <a:latin typeface="Times New Roman" panose="02020603050405020304" pitchFamily="18" charset="0"/>
              </a:rPr>
              <a:t>② </a:t>
            </a:r>
            <a:r>
              <a:rPr lang="zh-CN" altLang="en-US" sz="2800" b="1" dirty="0">
                <a:solidFill>
                  <a:srgbClr val="9900FF"/>
                </a:solidFill>
                <a:effectLst>
                  <a:outerShdw blurRad="38100" dist="38100" dir="2700000">
                    <a:srgbClr val="000000"/>
                  </a:outerShdw>
                </a:effectLst>
                <a:latin typeface="Times New Roman" panose="02020603050405020304" pitchFamily="18" charset="0"/>
              </a:rPr>
              <a:t>经采样和</a:t>
            </a:r>
            <a:r>
              <a:rPr lang="en-US" altLang="zh-CN" sz="2800" b="1" dirty="0">
                <a:solidFill>
                  <a:srgbClr val="9900FF"/>
                </a:solidFill>
                <a:effectLst>
                  <a:outerShdw blurRad="38100" dist="38100" dir="2700000">
                    <a:srgbClr val="000000"/>
                  </a:outerShdw>
                </a:effectLst>
                <a:latin typeface="Times New Roman" panose="02020603050405020304" pitchFamily="18" charset="0"/>
              </a:rPr>
              <a:t>A/D</a:t>
            </a:r>
            <a:r>
              <a:rPr lang="zh-CN" altLang="en-US" sz="2800" b="1" dirty="0">
                <a:solidFill>
                  <a:srgbClr val="9900FF"/>
                </a:solidFill>
                <a:effectLst>
                  <a:outerShdw blurRad="38100" dist="38100" dir="2700000">
                    <a:srgbClr val="000000"/>
                  </a:outerShdw>
                </a:effectLst>
                <a:latin typeface="Times New Roman" panose="02020603050405020304" pitchFamily="18" charset="0"/>
              </a:rPr>
              <a:t>转换器，将滤波后的信号转换</a:t>
            </a:r>
            <a:endParaRPr lang="zh-CN" altLang="en-US" sz="2800" b="1" dirty="0">
              <a:solidFill>
                <a:srgbClr val="9900FF"/>
              </a:solidFill>
              <a:effectLst>
                <a:outerShdw blurRad="38100" dist="38100" dir="2700000">
                  <a:srgbClr val="000000"/>
                </a:outerShdw>
              </a:effectLst>
              <a:latin typeface="Times New Roman" panose="02020603050405020304" pitchFamily="18" charset="0"/>
            </a:endParaRPr>
          </a:p>
          <a:p>
            <a:pPr eaLnBrk="0" hangingPunct="0">
              <a:lnSpc>
                <a:spcPct val="130000"/>
              </a:lnSpc>
            </a:pPr>
            <a:r>
              <a:rPr lang="zh-CN" altLang="en-US" sz="2800" b="1" dirty="0">
                <a:solidFill>
                  <a:srgbClr val="9900FF"/>
                </a:solidFill>
                <a:effectLst>
                  <a:outerShdw blurRad="38100" dist="38100" dir="2700000">
                    <a:srgbClr val="000000"/>
                  </a:outerShdw>
                </a:effectLst>
                <a:latin typeface="Times New Roman" panose="02020603050405020304" pitchFamily="18" charset="0"/>
              </a:rPr>
              <a:t>               为数字信号</a:t>
            </a:r>
            <a:r>
              <a:rPr lang="en-US" altLang="zh-CN" sz="2800" b="1" i="1">
                <a:solidFill>
                  <a:srgbClr val="9900FF"/>
                </a:solidFill>
                <a:effectLst>
                  <a:outerShdw blurRad="38100" dist="38100" dir="2700000">
                    <a:srgbClr val="000000"/>
                  </a:outerShdw>
                </a:effectLst>
                <a:latin typeface="Times New Roman" panose="02020603050405020304" pitchFamily="18" charset="0"/>
              </a:rPr>
              <a:t>x</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en-US" altLang="zh-CN" sz="2800" b="1" i="1">
                <a:solidFill>
                  <a:srgbClr val="9900FF"/>
                </a:solidFill>
                <a:effectLst>
                  <a:outerShdw blurRad="38100" dist="38100" dir="2700000">
                    <a:srgbClr val="000000"/>
                  </a:outerShdw>
                </a:effectLst>
                <a:latin typeface="Times New Roman" panose="02020603050405020304" pitchFamily="18" charset="0"/>
              </a:rPr>
              <a:t>n</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zh-CN" altLang="en-US" sz="2800" b="1">
                <a:solidFill>
                  <a:srgbClr val="9900FF"/>
                </a:solidFill>
                <a:effectLst>
                  <a:outerShdw blurRad="38100" dist="38100" dir="2700000">
                    <a:srgbClr val="000000"/>
                  </a:outerShdw>
                </a:effectLst>
                <a:latin typeface="Times New Roman" panose="02020603050405020304" pitchFamily="18" charset="0"/>
              </a:rPr>
              <a:t>；</a:t>
            </a:r>
            <a:r>
              <a:rPr lang="zh-CN" altLang="en-US" sz="2800" b="1">
                <a:solidFill>
                  <a:srgbClr val="FF00FF"/>
                </a:solidFill>
                <a:effectLst>
                  <a:outerShdw blurRad="38100" dist="38100" dir="2700000">
                    <a:srgbClr val="000000"/>
                  </a:outerShdw>
                </a:effectLst>
                <a:latin typeface="Times New Roman" panose="02020603050405020304" pitchFamily="18" charset="0"/>
              </a:rPr>
              <a:t> </a:t>
            </a:r>
            <a:endParaRPr lang="zh-CN" altLang="en-US" sz="2800" b="1">
              <a:solidFill>
                <a:srgbClr val="FF00FF"/>
              </a:solidFill>
              <a:effectLst>
                <a:outerShdw blurRad="38100" dist="38100" dir="2700000">
                  <a:srgbClr val="000000"/>
                </a:outerShdw>
              </a:effectLst>
              <a:latin typeface="Times New Roman" panose="02020603050405020304" pitchFamily="18" charset="0"/>
            </a:endParaRPr>
          </a:p>
        </p:txBody>
      </p:sp>
      <p:sp>
        <p:nvSpPr>
          <p:cNvPr id="81927" name="文本框 81926"/>
          <p:cNvSpPr txBox="1"/>
          <p:nvPr/>
        </p:nvSpPr>
        <p:spPr>
          <a:xfrm>
            <a:off x="0" y="3657600"/>
            <a:ext cx="8610600" cy="1203325"/>
          </a:xfrm>
          <a:prstGeom prst="rect">
            <a:avLst/>
          </a:prstGeom>
          <a:noFill/>
          <a:ln w="9525">
            <a:noFill/>
          </a:ln>
        </p:spPr>
        <p:txBody>
          <a:bodyPr lIns="180000">
            <a:spAutoFit/>
          </a:bodyPr>
          <a:p>
            <a:pPr eaLnBrk="0" hangingPunct="0">
              <a:lnSpc>
                <a:spcPct val="130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rPr>
              <a:t>    </a:t>
            </a:r>
            <a:r>
              <a:rPr lang="en-US" altLang="zh-CN" sz="2800" b="1" dirty="0">
                <a:solidFill>
                  <a:srgbClr val="FF00FF"/>
                </a:solidFill>
                <a:effectLst>
                  <a:outerShdw blurRad="38100" dist="38100" dir="2700000">
                    <a:srgbClr val="000000"/>
                  </a:outerShdw>
                </a:effectLst>
                <a:latin typeface="Times New Roman" panose="02020603050405020304" pitchFamily="18" charset="0"/>
              </a:rPr>
              <a:t>      </a:t>
            </a:r>
            <a:r>
              <a:rPr lang="en-US" altLang="zh-CN" sz="2800" b="1" dirty="0">
                <a:solidFill>
                  <a:srgbClr val="9900FF"/>
                </a:solidFill>
                <a:effectLst>
                  <a:outerShdw blurRad="38100" dist="38100" dir="2700000">
                    <a:srgbClr val="000000"/>
                  </a:outerShdw>
                </a:effectLst>
                <a:latin typeface="Times New Roman" panose="02020603050405020304" pitchFamily="18" charset="0"/>
              </a:rPr>
              <a:t>③ </a:t>
            </a:r>
            <a:r>
              <a:rPr lang="zh-CN" altLang="en-US" sz="2800" b="1" dirty="0">
                <a:solidFill>
                  <a:srgbClr val="9900FF"/>
                </a:solidFill>
                <a:effectLst>
                  <a:outerShdw blurRad="38100" dist="38100" dir="2700000">
                    <a:srgbClr val="000000"/>
                  </a:outerShdw>
                </a:effectLst>
                <a:latin typeface="Times New Roman" panose="02020603050405020304" pitchFamily="18" charset="0"/>
              </a:rPr>
              <a:t>数字信号处理器对</a:t>
            </a:r>
            <a:r>
              <a:rPr lang="en-US" altLang="zh-CN" sz="2800" b="1" i="1">
                <a:solidFill>
                  <a:srgbClr val="9900FF"/>
                </a:solidFill>
                <a:effectLst>
                  <a:outerShdw blurRad="38100" dist="38100" dir="2700000">
                    <a:srgbClr val="000000"/>
                  </a:outerShdw>
                </a:effectLst>
                <a:latin typeface="Times New Roman" panose="02020603050405020304" pitchFamily="18" charset="0"/>
              </a:rPr>
              <a:t>x</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en-US" altLang="zh-CN" sz="2800" b="1" i="1">
                <a:solidFill>
                  <a:srgbClr val="9900FF"/>
                </a:solidFill>
                <a:effectLst>
                  <a:outerShdw blurRad="38100" dist="38100" dir="2700000">
                    <a:srgbClr val="000000"/>
                  </a:outerShdw>
                </a:effectLst>
                <a:latin typeface="Times New Roman" panose="02020603050405020304" pitchFamily="18" charset="0"/>
              </a:rPr>
              <a:t>n</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zh-CN" altLang="en-US" sz="2800" b="1" dirty="0">
                <a:solidFill>
                  <a:srgbClr val="9900FF"/>
                </a:solidFill>
                <a:effectLst>
                  <a:outerShdw blurRad="38100" dist="38100" dir="2700000">
                    <a:srgbClr val="000000"/>
                  </a:outerShdw>
                </a:effectLst>
                <a:latin typeface="Times New Roman" panose="02020603050405020304" pitchFamily="18" charset="0"/>
              </a:rPr>
              <a:t>进行处理，得数字信</a:t>
            </a:r>
            <a:endParaRPr lang="zh-CN" altLang="en-US" sz="2800" b="1" dirty="0">
              <a:solidFill>
                <a:srgbClr val="9900FF"/>
              </a:solidFill>
              <a:effectLst>
                <a:outerShdw blurRad="38100" dist="38100" dir="2700000">
                  <a:srgbClr val="000000"/>
                </a:outerShdw>
              </a:effectLst>
              <a:latin typeface="Times New Roman" panose="02020603050405020304" pitchFamily="18" charset="0"/>
            </a:endParaRPr>
          </a:p>
          <a:p>
            <a:pPr eaLnBrk="0" hangingPunct="0">
              <a:lnSpc>
                <a:spcPct val="130000"/>
              </a:lnSpc>
            </a:pPr>
            <a:r>
              <a:rPr lang="zh-CN" altLang="en-US" sz="2800" b="1" dirty="0">
                <a:solidFill>
                  <a:srgbClr val="9900FF"/>
                </a:solidFill>
                <a:effectLst>
                  <a:outerShdw blurRad="38100" dist="38100" dir="2700000">
                    <a:srgbClr val="000000"/>
                  </a:outerShdw>
                </a:effectLst>
                <a:latin typeface="Times New Roman" panose="02020603050405020304" pitchFamily="18" charset="0"/>
              </a:rPr>
              <a:t>               号</a:t>
            </a:r>
            <a:r>
              <a:rPr lang="en-US" altLang="zh-CN" sz="2800" b="1" i="1">
                <a:solidFill>
                  <a:srgbClr val="9900FF"/>
                </a:solidFill>
                <a:effectLst>
                  <a:outerShdw blurRad="38100" dist="38100" dir="2700000">
                    <a:srgbClr val="000000"/>
                  </a:outerShdw>
                </a:effectLst>
                <a:latin typeface="Times New Roman" panose="02020603050405020304" pitchFamily="18" charset="0"/>
              </a:rPr>
              <a:t>y</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en-US" altLang="zh-CN" sz="2800" b="1" i="1">
                <a:solidFill>
                  <a:srgbClr val="9900FF"/>
                </a:solidFill>
                <a:effectLst>
                  <a:outerShdw blurRad="38100" dist="38100" dir="2700000">
                    <a:srgbClr val="000000"/>
                  </a:outerShdw>
                </a:effectLst>
                <a:latin typeface="Times New Roman" panose="02020603050405020304" pitchFamily="18" charset="0"/>
              </a:rPr>
              <a:t>n</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zh-CN" altLang="en-US" sz="2800" b="1">
                <a:solidFill>
                  <a:srgbClr val="9900FF"/>
                </a:solidFill>
                <a:effectLst>
                  <a:outerShdw blurRad="38100" dist="38100" dir="2700000">
                    <a:srgbClr val="000000"/>
                  </a:outerShdw>
                </a:effectLst>
                <a:latin typeface="Times New Roman" panose="02020603050405020304" pitchFamily="18" charset="0"/>
              </a:rPr>
              <a:t>； </a:t>
            </a:r>
            <a:endParaRPr lang="zh-CN" altLang="en-US" sz="2800" b="1">
              <a:solidFill>
                <a:srgbClr val="9900FF"/>
              </a:solidFill>
              <a:effectLst>
                <a:outerShdw blurRad="38100" dist="38100" dir="2700000">
                  <a:srgbClr val="000000"/>
                </a:outerShdw>
              </a:effectLst>
              <a:latin typeface="Times New Roman" panose="02020603050405020304" pitchFamily="18" charset="0"/>
            </a:endParaRPr>
          </a:p>
        </p:txBody>
      </p:sp>
      <p:sp>
        <p:nvSpPr>
          <p:cNvPr id="81928" name="文本框 81927"/>
          <p:cNvSpPr txBox="1"/>
          <p:nvPr/>
        </p:nvSpPr>
        <p:spPr>
          <a:xfrm>
            <a:off x="76200" y="4724400"/>
            <a:ext cx="8610600" cy="647700"/>
          </a:xfrm>
          <a:prstGeom prst="rect">
            <a:avLst/>
          </a:prstGeom>
          <a:noFill/>
          <a:ln w="9525">
            <a:noFill/>
          </a:ln>
        </p:spPr>
        <p:txBody>
          <a:bodyPr lIns="180000">
            <a:spAutoFit/>
          </a:bodyPr>
          <a:p>
            <a:pPr eaLnBrk="0" hangingPunct="0">
              <a:lnSpc>
                <a:spcPct val="130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rPr>
              <a:t>    </a:t>
            </a:r>
            <a:r>
              <a:rPr lang="en-US" altLang="zh-CN" sz="2800" b="1" dirty="0">
                <a:solidFill>
                  <a:srgbClr val="FF00FF"/>
                </a:solidFill>
                <a:effectLst>
                  <a:outerShdw blurRad="38100" dist="38100" dir="2700000">
                    <a:srgbClr val="000000"/>
                  </a:outerShdw>
                </a:effectLst>
                <a:latin typeface="Times New Roman" panose="02020603050405020304" pitchFamily="18" charset="0"/>
              </a:rPr>
              <a:t>     </a:t>
            </a:r>
            <a:r>
              <a:rPr lang="en-US" altLang="zh-CN" sz="2800" b="1" dirty="0">
                <a:solidFill>
                  <a:srgbClr val="9900FF"/>
                </a:solidFill>
                <a:effectLst>
                  <a:outerShdw blurRad="38100" dist="38100" dir="2700000">
                    <a:srgbClr val="000000"/>
                  </a:outerShdw>
                </a:effectLst>
                <a:latin typeface="Times New Roman" panose="02020603050405020304" pitchFamily="18" charset="0"/>
              </a:rPr>
              <a:t>④ </a:t>
            </a:r>
            <a:r>
              <a:rPr lang="zh-CN" altLang="en-US" sz="2800" b="1" dirty="0">
                <a:solidFill>
                  <a:srgbClr val="9900FF"/>
                </a:solidFill>
                <a:effectLst>
                  <a:outerShdw blurRad="38100" dist="38100" dir="2700000">
                    <a:srgbClr val="000000"/>
                  </a:outerShdw>
                </a:effectLst>
                <a:latin typeface="Times New Roman" panose="02020603050405020304" pitchFamily="18" charset="0"/>
              </a:rPr>
              <a:t>经</a:t>
            </a:r>
            <a:r>
              <a:rPr lang="en-US" altLang="zh-CN" sz="2800" b="1" dirty="0">
                <a:solidFill>
                  <a:srgbClr val="9900FF"/>
                </a:solidFill>
                <a:effectLst>
                  <a:outerShdw blurRad="38100" dist="38100" dir="2700000">
                    <a:srgbClr val="000000"/>
                  </a:outerShdw>
                </a:effectLst>
                <a:latin typeface="Times New Roman" panose="02020603050405020304" pitchFamily="18" charset="0"/>
              </a:rPr>
              <a:t>D/A</a:t>
            </a:r>
            <a:r>
              <a:rPr lang="zh-CN" altLang="en-US" sz="2800" b="1" dirty="0">
                <a:solidFill>
                  <a:srgbClr val="9900FF"/>
                </a:solidFill>
                <a:effectLst>
                  <a:outerShdw blurRad="38100" dist="38100" dir="2700000">
                    <a:srgbClr val="000000"/>
                  </a:outerShdw>
                </a:effectLst>
                <a:latin typeface="Times New Roman" panose="02020603050405020304" pitchFamily="18" charset="0"/>
              </a:rPr>
              <a:t>转换器，将</a:t>
            </a:r>
            <a:r>
              <a:rPr lang="en-US" altLang="zh-CN" sz="2800" b="1" i="1">
                <a:solidFill>
                  <a:srgbClr val="9900FF"/>
                </a:solidFill>
                <a:effectLst>
                  <a:outerShdw blurRad="38100" dist="38100" dir="2700000">
                    <a:srgbClr val="000000"/>
                  </a:outerShdw>
                </a:effectLst>
                <a:latin typeface="Times New Roman" panose="02020603050405020304" pitchFamily="18" charset="0"/>
              </a:rPr>
              <a:t>y</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en-US" altLang="zh-CN" sz="2800" b="1" i="1">
                <a:solidFill>
                  <a:srgbClr val="9900FF"/>
                </a:solidFill>
                <a:effectLst>
                  <a:outerShdw blurRad="38100" dist="38100" dir="2700000">
                    <a:srgbClr val="000000"/>
                  </a:outerShdw>
                </a:effectLst>
                <a:latin typeface="Times New Roman" panose="02020603050405020304" pitchFamily="18" charset="0"/>
              </a:rPr>
              <a:t>n</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zh-CN" altLang="en-US" sz="2800" b="1" dirty="0">
                <a:solidFill>
                  <a:srgbClr val="9900FF"/>
                </a:solidFill>
                <a:effectLst>
                  <a:outerShdw blurRad="38100" dist="38100" dir="2700000">
                    <a:srgbClr val="000000"/>
                  </a:outerShdw>
                </a:effectLst>
                <a:latin typeface="Times New Roman" panose="02020603050405020304" pitchFamily="18" charset="0"/>
              </a:rPr>
              <a:t>转换成模拟信号； </a:t>
            </a:r>
            <a:endParaRPr lang="zh-CN" altLang="en-US" sz="28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81929" name="文本框 81928"/>
          <p:cNvSpPr txBox="1"/>
          <p:nvPr/>
        </p:nvSpPr>
        <p:spPr>
          <a:xfrm>
            <a:off x="0" y="5334000"/>
            <a:ext cx="8610600" cy="1203325"/>
          </a:xfrm>
          <a:prstGeom prst="rect">
            <a:avLst/>
          </a:prstGeom>
          <a:noFill/>
          <a:ln w="9525">
            <a:noFill/>
          </a:ln>
        </p:spPr>
        <p:txBody>
          <a:bodyPr lIns="180000">
            <a:spAutoFit/>
          </a:bodyPr>
          <a:p>
            <a:pPr eaLnBrk="0" hangingPunct="0">
              <a:lnSpc>
                <a:spcPct val="130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rPr>
              <a:t>    </a:t>
            </a:r>
            <a:r>
              <a:rPr lang="en-US" altLang="zh-CN" sz="2800" b="1" dirty="0">
                <a:solidFill>
                  <a:srgbClr val="FF00FF"/>
                </a:solidFill>
                <a:effectLst>
                  <a:outerShdw blurRad="38100" dist="38100" dir="2700000">
                    <a:srgbClr val="000000"/>
                  </a:outerShdw>
                </a:effectLst>
                <a:latin typeface="Times New Roman" panose="02020603050405020304" pitchFamily="18" charset="0"/>
              </a:rPr>
              <a:t>      </a:t>
            </a:r>
            <a:r>
              <a:rPr lang="en-US" altLang="zh-CN" sz="2800" b="1" dirty="0">
                <a:solidFill>
                  <a:srgbClr val="9900FF"/>
                </a:solidFill>
                <a:effectLst>
                  <a:outerShdw blurRad="38100" dist="38100" dir="2700000">
                    <a:srgbClr val="000000"/>
                  </a:outerShdw>
                </a:effectLst>
                <a:latin typeface="Times New Roman" panose="02020603050405020304" pitchFamily="18" charset="0"/>
              </a:rPr>
              <a:t>⑤ </a:t>
            </a:r>
            <a:r>
              <a:rPr lang="zh-CN" altLang="en-US" sz="2800" b="1" dirty="0">
                <a:solidFill>
                  <a:srgbClr val="9900FF"/>
                </a:solidFill>
                <a:effectLst>
                  <a:outerShdw blurRad="38100" dist="38100" dir="2700000">
                    <a:srgbClr val="000000"/>
                  </a:outerShdw>
                </a:effectLst>
                <a:latin typeface="Times New Roman" panose="02020603050405020304" pitchFamily="18" charset="0"/>
              </a:rPr>
              <a:t>经低通滤波器，滤除高频分量，得到平滑的</a:t>
            </a:r>
            <a:endParaRPr lang="zh-CN" altLang="en-US" sz="2800" b="1" dirty="0">
              <a:solidFill>
                <a:srgbClr val="9900FF"/>
              </a:solidFill>
              <a:effectLst>
                <a:outerShdw blurRad="38100" dist="38100" dir="2700000">
                  <a:srgbClr val="000000"/>
                </a:outerShdw>
              </a:effectLst>
              <a:latin typeface="Times New Roman" panose="02020603050405020304" pitchFamily="18" charset="0"/>
            </a:endParaRPr>
          </a:p>
          <a:p>
            <a:pPr eaLnBrk="0" hangingPunct="0">
              <a:lnSpc>
                <a:spcPct val="130000"/>
              </a:lnSpc>
            </a:pPr>
            <a:r>
              <a:rPr lang="zh-CN" altLang="en-US" sz="2800" b="1" dirty="0">
                <a:solidFill>
                  <a:srgbClr val="9900FF"/>
                </a:solidFill>
                <a:effectLst>
                  <a:outerShdw blurRad="38100" dist="38100" dir="2700000">
                    <a:srgbClr val="000000"/>
                  </a:outerShdw>
                </a:effectLst>
                <a:latin typeface="Times New Roman" panose="02020603050405020304" pitchFamily="18" charset="0"/>
              </a:rPr>
              <a:t>               模拟信号</a:t>
            </a:r>
            <a:r>
              <a:rPr lang="en-US" altLang="zh-CN" sz="2800" b="1" i="1">
                <a:solidFill>
                  <a:srgbClr val="9900FF"/>
                </a:solidFill>
                <a:effectLst>
                  <a:outerShdw blurRad="38100" dist="38100" dir="2700000">
                    <a:srgbClr val="000000"/>
                  </a:outerShdw>
                </a:effectLst>
                <a:latin typeface="Times New Roman" panose="02020603050405020304" pitchFamily="18" charset="0"/>
              </a:rPr>
              <a:t>y</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en-US" altLang="zh-CN" sz="2800" b="1" i="1">
                <a:solidFill>
                  <a:srgbClr val="9900FF"/>
                </a:solidFill>
                <a:effectLst>
                  <a:outerShdw blurRad="38100" dist="38100" dir="2700000">
                    <a:srgbClr val="000000"/>
                  </a:outerShdw>
                </a:effectLst>
                <a:latin typeface="Times New Roman" panose="02020603050405020304" pitchFamily="18" charset="0"/>
              </a:rPr>
              <a:t>t</a:t>
            </a:r>
            <a:r>
              <a:rPr lang="en-US" altLang="zh-CN" sz="2800" b="1">
                <a:solidFill>
                  <a:srgbClr val="9900FF"/>
                </a:solidFill>
                <a:effectLst>
                  <a:outerShdw blurRad="38100" dist="38100" dir="2700000">
                    <a:srgbClr val="000000"/>
                  </a:outerShdw>
                </a:effectLst>
                <a:latin typeface="Times New Roman" panose="02020603050405020304" pitchFamily="18" charset="0"/>
              </a:rPr>
              <a:t>)</a:t>
            </a:r>
            <a:r>
              <a:rPr lang="zh-CN" altLang="en-US" sz="2800" b="1">
                <a:solidFill>
                  <a:srgbClr val="9900FF"/>
                </a:solidFill>
                <a:effectLst>
                  <a:outerShdw blurRad="38100" dist="38100" dir="2700000">
                    <a:srgbClr val="000000"/>
                  </a:outerShdw>
                </a:effectLst>
                <a:latin typeface="Times New Roman" panose="02020603050405020304" pitchFamily="18" charset="0"/>
              </a:rPr>
              <a:t>。 </a:t>
            </a:r>
            <a:endParaRPr lang="zh-CN" altLang="en-US" sz="2800" b="1">
              <a:solidFill>
                <a:srgbClr val="9900FF"/>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81923"/>
                                        </p:tgtEl>
                                        <p:attrNameLst>
                                          <p:attrName>style.visibility</p:attrName>
                                        </p:attrNameLst>
                                      </p:cBhvr>
                                      <p:to>
                                        <p:strVal val="visible"/>
                                      </p:to>
                                    </p:set>
                                    <p:anim calcmode="lin" valueType="num">
                                      <p:cBhvr additive="base">
                                        <p:cTn id="7" dur="500" fill="hold"/>
                                        <p:tgtEl>
                                          <p:spTgt spid="81923"/>
                                        </p:tgtEl>
                                        <p:attrNameLst>
                                          <p:attrName>ppt_x</p:attrName>
                                        </p:attrNameLst>
                                      </p:cBhvr>
                                      <p:tavLst>
                                        <p:tav tm="0">
                                          <p:val>
                                            <p:strVal val="1+#ppt_w/2"/>
                                          </p:val>
                                        </p:tav>
                                        <p:tav tm="100000">
                                          <p:val>
                                            <p:strVal val="#ppt_x"/>
                                          </p:val>
                                        </p:tav>
                                      </p:tavLst>
                                    </p:anim>
                                    <p:anim calcmode="lin" valueType="num">
                                      <p:cBhvr additive="base">
                                        <p:cTn id="8" dur="500" fill="hold"/>
                                        <p:tgtEl>
                                          <p:spTgt spid="819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1924"/>
                                        </p:tgtEl>
                                        <p:attrNameLst>
                                          <p:attrName>style.visibility</p:attrName>
                                        </p:attrNameLst>
                                      </p:cBhvr>
                                      <p:to>
                                        <p:strVal val="visible"/>
                                      </p:to>
                                    </p:set>
                                    <p:animEffect transition="in" filter="checkerboard(across)">
                                      <p:cBhvr>
                                        <p:cTn id="13" dur="500"/>
                                        <p:tgtEl>
                                          <p:spTgt spid="8192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81925"/>
                                        </p:tgtEl>
                                        <p:attrNameLst>
                                          <p:attrName>style.visibility</p:attrName>
                                        </p:attrNameLst>
                                      </p:cBhvr>
                                      <p:to>
                                        <p:strVal val="visible"/>
                                      </p:to>
                                    </p:set>
                                    <p:animEffect transition="in" filter="checkerboard(across)">
                                      <p:cBhvr>
                                        <p:cTn id="18" dur="500"/>
                                        <p:tgtEl>
                                          <p:spTgt spid="8192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1926"/>
                                        </p:tgtEl>
                                        <p:attrNameLst>
                                          <p:attrName>style.visibility</p:attrName>
                                        </p:attrNameLst>
                                      </p:cBhvr>
                                      <p:to>
                                        <p:strVal val="visible"/>
                                      </p:to>
                                    </p:set>
                                    <p:animEffect transition="in" filter="checkerboard(across)">
                                      <p:cBhvr>
                                        <p:cTn id="23" dur="500"/>
                                        <p:tgtEl>
                                          <p:spTgt spid="8192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81927"/>
                                        </p:tgtEl>
                                        <p:attrNameLst>
                                          <p:attrName>style.visibility</p:attrName>
                                        </p:attrNameLst>
                                      </p:cBhvr>
                                      <p:to>
                                        <p:strVal val="visible"/>
                                      </p:to>
                                    </p:set>
                                    <p:animEffect transition="in" filter="checkerboard(across)">
                                      <p:cBhvr>
                                        <p:cTn id="28" dur="500"/>
                                        <p:tgtEl>
                                          <p:spTgt spid="8192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81928"/>
                                        </p:tgtEl>
                                        <p:attrNameLst>
                                          <p:attrName>style.visibility</p:attrName>
                                        </p:attrNameLst>
                                      </p:cBhvr>
                                      <p:to>
                                        <p:strVal val="visible"/>
                                      </p:to>
                                    </p:set>
                                    <p:animEffect transition="in" filter="checkerboard(across)">
                                      <p:cBhvr>
                                        <p:cTn id="33" dur="500"/>
                                        <p:tgtEl>
                                          <p:spTgt spid="81928"/>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1929"/>
                                        </p:tgtEl>
                                        <p:attrNameLst>
                                          <p:attrName>style.visibility</p:attrName>
                                        </p:attrNameLst>
                                      </p:cBhvr>
                                      <p:to>
                                        <p:strVal val="visible"/>
                                      </p:to>
                                    </p:set>
                                    <p:animEffect transition="in" filter="checkerboard(across)">
                                      <p:cBhvr>
                                        <p:cTn id="38" dur="500"/>
                                        <p:tgtEl>
                                          <p:spTgt spid="81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1925" grpId="0"/>
      <p:bldP spid="81926" grpId="0"/>
      <p:bldP spid="81927" grpId="0"/>
      <p:bldP spid="81928" grpId="0"/>
      <p:bldP spid="819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242" name="文本框 1024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10243" name="文本框 10242"/>
          <p:cNvSpPr txBox="1"/>
          <p:nvPr/>
        </p:nvSpPr>
        <p:spPr>
          <a:xfrm>
            <a:off x="0" y="1143000"/>
            <a:ext cx="4572000" cy="579438"/>
          </a:xfrm>
          <a:prstGeom prst="rect">
            <a:avLst/>
          </a:prstGeom>
          <a:noFill/>
          <a:ln w="9525">
            <a:noFill/>
          </a:ln>
        </p:spPr>
        <p:txBody>
          <a:bodyPr lIns="198000">
            <a:spAutoFit/>
          </a:bodyPr>
          <a:p>
            <a:pPr algn="ctr" eaLnBrk="0" hangingPunct="0"/>
            <a:r>
              <a:rPr lang="en-US" altLang="zh-CN" sz="3200" b="1">
                <a:solidFill>
                  <a:srgbClr val="FF0000"/>
                </a:solidFill>
                <a:effectLst>
                  <a:outerShdw blurRad="38100" dist="38100" dir="2700000">
                    <a:srgbClr val="000000"/>
                  </a:outerShdw>
                </a:effectLst>
                <a:latin typeface="宋体" panose="02010600030101010101" pitchFamily="2" charset="-122"/>
              </a:rPr>
              <a:t>1.1 </a:t>
            </a:r>
            <a:r>
              <a:rPr lang="zh-CN" altLang="en-US" sz="3200" b="1" dirty="0">
                <a:solidFill>
                  <a:srgbClr val="FF0000"/>
                </a:solidFill>
                <a:effectLst>
                  <a:outerShdw blurRad="38100" dist="38100" dir="2700000">
                    <a:srgbClr val="000000"/>
                  </a:outerShdw>
                </a:effectLst>
                <a:latin typeface="宋体" panose="02010600030101010101" pitchFamily="2" charset="-122"/>
                <a:cs typeface="Times New Roman" panose="02020603050405020304" pitchFamily="18" charset="0"/>
              </a:rPr>
              <a:t>数字信号处理概述</a:t>
            </a:r>
            <a:r>
              <a:rPr lang="zh-CN" altLang="en-US" sz="2400" b="1" dirty="0">
                <a:solidFill>
                  <a:srgbClr val="000000"/>
                </a:solidFill>
                <a:effectLst>
                  <a:outerShdw blurRad="38100" dist="38100" dir="2700000">
                    <a:srgbClr val="FFFFFF"/>
                  </a:outerShdw>
                </a:effectLst>
                <a:latin typeface="宋体" panose="02010600030101010101" pitchFamily="2" charset="-122"/>
              </a:rPr>
              <a:t> </a:t>
            </a:r>
            <a:endParaRPr lang="zh-CN" altLang="en-US" sz="2400" b="1" dirty="0">
              <a:solidFill>
                <a:srgbClr val="000000"/>
              </a:solidFill>
              <a:effectLst>
                <a:outerShdw blurRad="38100" dist="38100" dir="2700000">
                  <a:srgbClr val="FFFFFF"/>
                </a:outerShdw>
              </a:effectLst>
              <a:latin typeface="宋体" panose="02010600030101010101" pitchFamily="2" charset="-122"/>
            </a:endParaRPr>
          </a:p>
        </p:txBody>
      </p:sp>
      <p:sp>
        <p:nvSpPr>
          <p:cNvPr id="10244" name="矩形 10243"/>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10245" name="文本框 10244"/>
          <p:cNvSpPr txBox="1"/>
          <p:nvPr/>
        </p:nvSpPr>
        <p:spPr>
          <a:xfrm>
            <a:off x="0" y="1905000"/>
            <a:ext cx="8610600" cy="944563"/>
          </a:xfrm>
          <a:prstGeom prst="rect">
            <a:avLst/>
          </a:prstGeom>
          <a:noFill/>
          <a:ln w="9525">
            <a:noFill/>
          </a:ln>
        </p:spPr>
        <p:txBody>
          <a:bodyPr lIns="360000">
            <a:spAutoFit/>
          </a:bodyPr>
          <a:p>
            <a:pPr eaLnBrk="0" hangingPunct="0"/>
            <a:r>
              <a:rPr lang="en-US" altLang="zh-CN" sz="2400" b="1" dirty="0">
                <a:solidFill>
                  <a:srgbClr val="FF0000"/>
                </a:solidFill>
                <a:effectLst>
                  <a:outerShdw blurRad="38100" dist="38100" dir="2700000">
                    <a:srgbClr val="000000"/>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数字信号处理（简称</a:t>
            </a:r>
            <a:r>
              <a:rPr lang="en-US" altLang="zh-CN" sz="2400" b="1">
                <a:solidFill>
                  <a:srgbClr val="33CC33"/>
                </a:solidFill>
                <a:effectLst>
                  <a:outerShdw blurRad="38100" dist="38100" dir="2700000">
                    <a:srgbClr val="000000"/>
                  </a:outerShdw>
                </a:effectLst>
                <a:latin typeface="宋体" panose="02010600030101010101" pitchFamily="2" charset="-122"/>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）是一门涉及多门学科并广泛应用于很多科学和工程领域的新兴学科。</a:t>
            </a:r>
            <a:r>
              <a:rPr lang="zh-CN" altLang="en-US" sz="3200" b="1" dirty="0">
                <a:solidFill>
                  <a:srgbClr val="FF0000"/>
                </a:solidFill>
                <a:effectLst>
                  <a:outerShdw blurRad="38100" dist="38100" dir="2700000">
                    <a:srgbClr val="000000"/>
                  </a:outerShdw>
                </a:effectLst>
                <a:latin typeface="宋体" panose="02010600030101010101" pitchFamily="2" charset="-122"/>
              </a:rPr>
              <a:t> </a:t>
            </a:r>
            <a:endParaRPr lang="zh-CN" altLang="en-US" sz="3200" b="1" dirty="0">
              <a:solidFill>
                <a:srgbClr val="FF0000"/>
              </a:solidFill>
              <a:effectLst>
                <a:outerShdw blurRad="38100" dist="38100" dir="2700000">
                  <a:srgbClr val="000000"/>
                </a:outerShdw>
              </a:effectLst>
              <a:latin typeface="宋体" panose="02010600030101010101" pitchFamily="2" charset="-122"/>
            </a:endParaRPr>
          </a:p>
        </p:txBody>
      </p:sp>
      <p:sp>
        <p:nvSpPr>
          <p:cNvPr id="10246" name="文本框 10245"/>
          <p:cNvSpPr txBox="1"/>
          <p:nvPr/>
        </p:nvSpPr>
        <p:spPr>
          <a:xfrm>
            <a:off x="0" y="2971800"/>
            <a:ext cx="8610600" cy="1552575"/>
          </a:xfrm>
          <a:prstGeom prst="rect">
            <a:avLst/>
          </a:prstGeom>
          <a:noFill/>
          <a:ln w="9525">
            <a:noFill/>
          </a:ln>
        </p:spPr>
        <p:txBody>
          <a:bodyPr lIns="360000">
            <a:spAutoFit/>
          </a:bodyPr>
          <a:p>
            <a:pPr eaLnBrk="0" hangingPunct="0"/>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9900FF"/>
                </a:solidFill>
                <a:effectLst>
                  <a:outerShdw blurRad="38100" dist="38100" dir="2700000">
                    <a:srgbClr val="000000"/>
                  </a:outerShdw>
                </a:effectLst>
                <a:latin typeface="Times New Roman" panose="02020603050405020304" pitchFamily="18" charset="0"/>
              </a:rPr>
              <a:t>数字信号处理是利用计算机或专用处理设备，以数字的形式对信号进行分析、采集、合成、变换、滤波、估算、压缩、识别等加工处理，以便提取有用的信息并进行有效的传输与应用。</a:t>
            </a:r>
            <a:endParaRPr lang="zh-CN" altLang="en-US" sz="2400" b="1" dirty="0">
              <a:solidFill>
                <a:srgbClr val="9900FF"/>
              </a:solidFill>
              <a:effectLst>
                <a:outerShdw blurRad="38100" dist="38100" dir="2700000">
                  <a:srgbClr val="000000"/>
                </a:outerShdw>
              </a:effectLst>
              <a:latin typeface="宋体" panose="02010600030101010101" pitchFamily="2" charset="-122"/>
            </a:endParaRPr>
          </a:p>
        </p:txBody>
      </p:sp>
      <p:sp>
        <p:nvSpPr>
          <p:cNvPr id="10247" name="文本框 10246"/>
          <p:cNvSpPr txBox="1"/>
          <p:nvPr/>
        </p:nvSpPr>
        <p:spPr>
          <a:xfrm>
            <a:off x="0" y="4495800"/>
            <a:ext cx="8534400" cy="1698625"/>
          </a:xfrm>
          <a:prstGeom prst="rect">
            <a:avLst/>
          </a:prstGeom>
          <a:noFill/>
          <a:ln w="9525">
            <a:noFill/>
          </a:ln>
        </p:spPr>
        <p:txBody>
          <a:bodyPr lIns="324000">
            <a:spAutoFit/>
          </a:bodyPr>
          <a:p>
            <a:pPr eaLnBrk="0" hangingPunct="0">
              <a:lnSpc>
                <a:spcPct val="110000"/>
              </a:lnSpc>
            </a:pPr>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400" b="1" dirty="0">
                <a:solidFill>
                  <a:srgbClr val="3333FF"/>
                </a:solidFill>
                <a:effectLst>
                  <a:outerShdw blurRad="38100" dist="38100" dir="2700000">
                    <a:srgbClr val="000000"/>
                  </a:outerShdw>
                </a:effectLst>
                <a:latin typeface="Times New Roman" panose="02020603050405020304" pitchFamily="18" charset="0"/>
              </a:rPr>
              <a:t>数字信号处理是以众多学科为理论基础</a:t>
            </a:r>
            <a:r>
              <a:rPr lang="en-US" altLang="zh-CN" sz="2400" b="1" dirty="0">
                <a:solidFill>
                  <a:srgbClr val="3333FF"/>
                </a:solidFill>
                <a:effectLst>
                  <a:outerShdw blurRad="38100" dist="38100" dir="2700000">
                    <a:srgbClr val="000000"/>
                  </a:outerShdw>
                </a:effectLst>
                <a:latin typeface="Times New Roman" panose="02020603050405020304" pitchFamily="18" charset="0"/>
              </a:rPr>
              <a:t>,</a:t>
            </a:r>
            <a:r>
              <a:rPr lang="zh-CN" altLang="en-US" sz="2400" b="1" dirty="0">
                <a:solidFill>
                  <a:srgbClr val="3333FF"/>
                </a:solidFill>
                <a:effectLst>
                  <a:outerShdw blurRad="38100" dist="38100" dir="2700000">
                    <a:srgbClr val="000000"/>
                  </a:outerShdw>
                </a:effectLst>
                <a:latin typeface="Times New Roman" panose="02020603050405020304" pitchFamily="18" charset="0"/>
              </a:rPr>
              <a:t>它所涉及的范围极其广泛。如数学领域中的微积分、概率统计、随机过程、数字分析等都是数字信号处理的基础工具。它与网络理论、信号与系统、控制理论、通信理论、故障诊断等密切相关。</a:t>
            </a:r>
            <a:endParaRPr lang="zh-CN" altLang="en-US" sz="2400" b="1" dirty="0">
              <a:solidFill>
                <a:srgbClr val="3333FF"/>
              </a:solidFill>
              <a:effectLst>
                <a:outerShdw blurRad="38100" dist="38100" dir="2700000">
                  <a:srgbClr val="000000"/>
                </a:outerShdw>
              </a:effectLst>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1+#ppt_w/2"/>
                                          </p:val>
                                        </p:tav>
                                        <p:tav tm="100000">
                                          <p:val>
                                            <p:strVal val="#ppt_x"/>
                                          </p:val>
                                        </p:tav>
                                      </p:tavLst>
                                    </p:anim>
                                    <p:anim calcmode="lin" valueType="num">
                                      <p:cBhvr additive="base">
                                        <p:cTn id="8"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0243"/>
                                        </p:tgtEl>
                                        <p:attrNameLst>
                                          <p:attrName>style.visibility</p:attrName>
                                        </p:attrNameLst>
                                      </p:cBhvr>
                                      <p:to>
                                        <p:strVal val="visible"/>
                                      </p:to>
                                    </p:set>
                                    <p:animEffect transition="in" filter="wipe(left)">
                                      <p:cBhvr>
                                        <p:cTn id="13" dur="75"/>
                                        <p:tgtEl>
                                          <p:spTgt spid="1024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245"/>
                                        </p:tgtEl>
                                        <p:attrNameLst>
                                          <p:attrName>style.visibility</p:attrName>
                                        </p:attrNameLst>
                                      </p:cBhvr>
                                      <p:to>
                                        <p:strVal val="visible"/>
                                      </p:to>
                                    </p:set>
                                    <p:animEffect transition="in" filter="checkerboard(across)">
                                      <p:cBhvr>
                                        <p:cTn id="18" dur="500"/>
                                        <p:tgtEl>
                                          <p:spTgt spid="1024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246"/>
                                        </p:tgtEl>
                                        <p:attrNameLst>
                                          <p:attrName>style.visibility</p:attrName>
                                        </p:attrNameLst>
                                      </p:cBhvr>
                                      <p:to>
                                        <p:strVal val="visible"/>
                                      </p:to>
                                    </p:set>
                                    <p:animEffect transition="in" filter="box(in)">
                                      <p:cBhvr>
                                        <p:cTn id="23" dur="500"/>
                                        <p:tgtEl>
                                          <p:spTgt spid="1024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5" grpId="0"/>
      <p:bldP spid="10246" grpId="0"/>
      <p:bldP spid="102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83970" name="文本框 8396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83971" name="矩形 83970"/>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83972" name="文本框 83971"/>
          <p:cNvSpPr txBox="1"/>
          <p:nvPr/>
        </p:nvSpPr>
        <p:spPr>
          <a:xfrm>
            <a:off x="76200" y="1060450"/>
            <a:ext cx="8763000" cy="539750"/>
          </a:xfrm>
          <a:prstGeom prst="rect">
            <a:avLst/>
          </a:prstGeom>
          <a:noFill/>
          <a:ln w="9525">
            <a:noFill/>
          </a:ln>
        </p:spPr>
        <p:txBody>
          <a:bodyPr lIns="180000">
            <a:spAutoFit/>
          </a:bodyPr>
          <a:p>
            <a:pPr eaLnBrk="0" hangingPunct="0">
              <a:lnSpc>
                <a:spcPct val="105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1.3.2 DSP</a:t>
            </a:r>
            <a:r>
              <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系统的特点 </a:t>
            </a:r>
            <a:endPar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endParaRPr>
          </a:p>
        </p:txBody>
      </p:sp>
      <p:sp>
        <p:nvSpPr>
          <p:cNvPr id="83973" name="文本框 83972"/>
          <p:cNvSpPr txBox="1"/>
          <p:nvPr/>
        </p:nvSpPr>
        <p:spPr>
          <a:xfrm>
            <a:off x="76200" y="1600200"/>
            <a:ext cx="8763000" cy="4581525"/>
          </a:xfrm>
          <a:prstGeom prst="rect">
            <a:avLst/>
          </a:prstGeom>
          <a:noFill/>
          <a:ln w="9525">
            <a:noFill/>
          </a:ln>
        </p:spPr>
        <p:txBody>
          <a:bodyPr lIns="180000">
            <a:spAutoFit/>
          </a:bodyPr>
          <a:p>
            <a:pPr eaLnBrk="0" hangingPunct="0">
              <a:lnSpc>
                <a:spcPct val="150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rPr>
              <a:t>        </a:t>
            </a:r>
            <a:r>
              <a:rPr lang="zh-CN" altLang="en-US" sz="2800" b="1" dirty="0">
                <a:solidFill>
                  <a:schemeClr val="hlink"/>
                </a:solidFill>
                <a:effectLst>
                  <a:outerShdw blurRad="38100" dist="38100" dir="2700000">
                    <a:srgbClr val="000000"/>
                  </a:outerShdw>
                </a:effectLst>
                <a:latin typeface="Times New Roman" panose="02020603050405020304" pitchFamily="18" charset="0"/>
              </a:rPr>
              <a:t>（</a:t>
            </a:r>
            <a:r>
              <a:rPr lang="en-US" altLang="zh-CN" sz="2800" b="1" dirty="0">
                <a:solidFill>
                  <a:schemeClr val="hlink"/>
                </a:solidFill>
                <a:effectLst>
                  <a:outerShdw blurRad="38100" dist="38100" dir="2700000">
                    <a:srgbClr val="000000"/>
                  </a:outerShdw>
                </a:effectLst>
                <a:latin typeface="Times New Roman" panose="02020603050405020304" pitchFamily="18" charset="0"/>
              </a:rPr>
              <a:t>1</a:t>
            </a:r>
            <a:r>
              <a:rPr lang="zh-CN" altLang="en-US" sz="2800" b="1" dirty="0">
                <a:solidFill>
                  <a:schemeClr val="hlink"/>
                </a:solidFill>
                <a:effectLst>
                  <a:outerShdw blurRad="38100" dist="38100" dir="2700000">
                    <a:srgbClr val="000000"/>
                  </a:outerShdw>
                </a:effectLst>
                <a:latin typeface="Times New Roman" panose="02020603050405020304" pitchFamily="18" charset="0"/>
              </a:rPr>
              <a:t>）接口方便 </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r>
              <a:rPr lang="en-US" altLang="zh-CN" sz="2800" b="1" dirty="0">
                <a:solidFill>
                  <a:schemeClr val="hlink"/>
                </a:solidFill>
                <a:effectLst>
                  <a:outerShdw blurRad="38100" dist="38100" dir="2700000">
                    <a:srgbClr val="000000"/>
                  </a:outerShdw>
                </a:effectLst>
                <a:latin typeface="Times New Roman" panose="02020603050405020304" pitchFamily="18" charset="0"/>
              </a:rPr>
              <a:t>2</a:t>
            </a:r>
            <a:r>
              <a:rPr lang="zh-CN" altLang="en-US" sz="2800" b="1" dirty="0">
                <a:solidFill>
                  <a:schemeClr val="hlink"/>
                </a:solidFill>
                <a:effectLst>
                  <a:outerShdw blurRad="38100" dist="38100" dir="2700000">
                    <a:srgbClr val="000000"/>
                  </a:outerShdw>
                </a:effectLst>
                <a:latin typeface="Times New Roman" panose="02020603050405020304" pitchFamily="18" charset="0"/>
              </a:rPr>
              <a:t>）编程方便</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r>
              <a:rPr lang="en-US" altLang="zh-CN" sz="2800" b="1" dirty="0">
                <a:solidFill>
                  <a:schemeClr val="hlink"/>
                </a:solidFill>
                <a:effectLst>
                  <a:outerShdw blurRad="38100" dist="38100" dir="2700000">
                    <a:srgbClr val="000000"/>
                  </a:outerShdw>
                </a:effectLst>
                <a:latin typeface="Times New Roman" panose="02020603050405020304" pitchFamily="18" charset="0"/>
              </a:rPr>
              <a:t>3</a:t>
            </a:r>
            <a:r>
              <a:rPr lang="zh-CN" altLang="en-US" sz="2800" b="1" dirty="0">
                <a:solidFill>
                  <a:schemeClr val="hlink"/>
                </a:solidFill>
                <a:effectLst>
                  <a:outerShdw blurRad="38100" dist="38100" dir="2700000">
                    <a:srgbClr val="000000"/>
                  </a:outerShdw>
                </a:effectLst>
                <a:latin typeface="Times New Roman" panose="02020603050405020304" pitchFamily="18" charset="0"/>
              </a:rPr>
              <a:t>）具有高速性  </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r>
              <a:rPr lang="en-US" altLang="zh-CN" sz="2800" b="1" dirty="0">
                <a:solidFill>
                  <a:schemeClr val="hlink"/>
                </a:solidFill>
                <a:effectLst>
                  <a:outerShdw blurRad="38100" dist="38100" dir="2700000">
                    <a:srgbClr val="000000"/>
                  </a:outerShdw>
                </a:effectLst>
                <a:latin typeface="Times New Roman" panose="02020603050405020304" pitchFamily="18" charset="0"/>
              </a:rPr>
              <a:t>4</a:t>
            </a:r>
            <a:r>
              <a:rPr lang="zh-CN" altLang="en-US" sz="2800" b="1" dirty="0">
                <a:solidFill>
                  <a:schemeClr val="hlink"/>
                </a:solidFill>
                <a:effectLst>
                  <a:outerShdw blurRad="38100" dist="38100" dir="2700000">
                    <a:srgbClr val="000000"/>
                  </a:outerShdw>
                </a:effectLst>
                <a:latin typeface="Times New Roman" panose="02020603050405020304" pitchFamily="18" charset="0"/>
              </a:rPr>
              <a:t>）稳定性好 </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r>
              <a:rPr lang="en-US" altLang="zh-CN" sz="2800" b="1" dirty="0">
                <a:solidFill>
                  <a:schemeClr val="hlink"/>
                </a:solidFill>
                <a:effectLst>
                  <a:outerShdw blurRad="38100" dist="38100" dir="2700000">
                    <a:srgbClr val="000000"/>
                  </a:outerShdw>
                </a:effectLst>
                <a:latin typeface="Times New Roman" panose="02020603050405020304" pitchFamily="18" charset="0"/>
              </a:rPr>
              <a:t>5</a:t>
            </a:r>
            <a:r>
              <a:rPr lang="zh-CN" altLang="en-US" sz="2800" b="1" dirty="0">
                <a:solidFill>
                  <a:schemeClr val="hlink"/>
                </a:solidFill>
                <a:effectLst>
                  <a:outerShdw blurRad="38100" dist="38100" dir="2700000">
                    <a:srgbClr val="000000"/>
                  </a:outerShdw>
                </a:effectLst>
                <a:latin typeface="Times New Roman" panose="02020603050405020304" pitchFamily="18" charset="0"/>
              </a:rPr>
              <a:t>）精度高 </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r>
              <a:rPr lang="en-US" altLang="zh-CN" sz="2800" b="1" dirty="0">
                <a:solidFill>
                  <a:schemeClr val="hlink"/>
                </a:solidFill>
                <a:effectLst>
                  <a:outerShdw blurRad="38100" dist="38100" dir="2700000">
                    <a:srgbClr val="000000"/>
                  </a:outerShdw>
                </a:effectLst>
                <a:latin typeface="Times New Roman" panose="02020603050405020304" pitchFamily="18" charset="0"/>
              </a:rPr>
              <a:t>6</a:t>
            </a:r>
            <a:r>
              <a:rPr lang="zh-CN" altLang="en-US" sz="2800" b="1" dirty="0">
                <a:solidFill>
                  <a:schemeClr val="hlink"/>
                </a:solidFill>
                <a:effectLst>
                  <a:outerShdw blurRad="38100" dist="38100" dir="2700000">
                    <a:srgbClr val="000000"/>
                  </a:outerShdw>
                </a:effectLst>
                <a:latin typeface="Times New Roman" panose="02020603050405020304" pitchFamily="18" charset="0"/>
              </a:rPr>
              <a:t>）可重复性好 </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r>
              <a:rPr lang="en-US" altLang="zh-CN" sz="2800" b="1" dirty="0">
                <a:solidFill>
                  <a:schemeClr val="hlink"/>
                </a:solidFill>
                <a:effectLst>
                  <a:outerShdw blurRad="38100" dist="38100" dir="2700000">
                    <a:srgbClr val="000000"/>
                  </a:outerShdw>
                </a:effectLst>
                <a:latin typeface="Times New Roman" panose="02020603050405020304" pitchFamily="18" charset="0"/>
              </a:rPr>
              <a:t>7</a:t>
            </a:r>
            <a:r>
              <a:rPr lang="zh-CN" altLang="en-US" sz="2800" b="1" dirty="0">
                <a:solidFill>
                  <a:schemeClr val="hlink"/>
                </a:solidFill>
                <a:effectLst>
                  <a:outerShdw blurRad="38100" dist="38100" dir="2700000">
                    <a:srgbClr val="000000"/>
                  </a:outerShdw>
                </a:effectLst>
                <a:latin typeface="Times New Roman" panose="02020603050405020304" pitchFamily="18" charset="0"/>
              </a:rPr>
              <a:t>）集成方便 </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83971"/>
                                        </p:tgtEl>
                                        <p:attrNameLst>
                                          <p:attrName>style.visibility</p:attrName>
                                        </p:attrNameLst>
                                      </p:cBhvr>
                                      <p:to>
                                        <p:strVal val="visible"/>
                                      </p:to>
                                    </p:set>
                                    <p:anim calcmode="lin" valueType="num">
                                      <p:cBhvr additive="base">
                                        <p:cTn id="7" dur="500" fill="hold"/>
                                        <p:tgtEl>
                                          <p:spTgt spid="83971"/>
                                        </p:tgtEl>
                                        <p:attrNameLst>
                                          <p:attrName>ppt_x</p:attrName>
                                        </p:attrNameLst>
                                      </p:cBhvr>
                                      <p:tavLst>
                                        <p:tav tm="0">
                                          <p:val>
                                            <p:strVal val="1+#ppt_w/2"/>
                                          </p:val>
                                        </p:tav>
                                        <p:tav tm="100000">
                                          <p:val>
                                            <p:strVal val="#ppt_x"/>
                                          </p:val>
                                        </p:tav>
                                      </p:tavLst>
                                    </p:anim>
                                    <p:anim calcmode="lin" valueType="num">
                                      <p:cBhvr additive="base">
                                        <p:cTn id="8" dur="500" fill="hold"/>
                                        <p:tgtEl>
                                          <p:spTgt spid="839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3972">
                                            <p:txEl>
                                              <p:charRg st="0" end="16"/>
                                            </p:txEl>
                                          </p:spTgt>
                                        </p:tgtEl>
                                        <p:attrNameLst>
                                          <p:attrName>style.visibility</p:attrName>
                                        </p:attrNameLst>
                                      </p:cBhvr>
                                      <p:to>
                                        <p:strVal val="visible"/>
                                      </p:to>
                                    </p:set>
                                    <p:animEffect transition="in" filter="checkerboard(across)">
                                      <p:cBhvr>
                                        <p:cTn id="13" dur="500"/>
                                        <p:tgtEl>
                                          <p:spTgt spid="83972">
                                            <p:txEl>
                                              <p:charRg st="0"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3973">
                                            <p:txEl>
                                              <p:charRg st="0" end="17"/>
                                            </p:txEl>
                                          </p:spTgt>
                                        </p:tgtEl>
                                        <p:attrNameLst>
                                          <p:attrName>style.visibility</p:attrName>
                                        </p:attrNameLst>
                                      </p:cBhvr>
                                      <p:to>
                                        <p:strVal val="visible"/>
                                      </p:to>
                                    </p:set>
                                    <p:animEffect transition="in" filter="wipe(left)">
                                      <p:cBhvr>
                                        <p:cTn id="18" dur="500"/>
                                        <p:tgtEl>
                                          <p:spTgt spid="83973">
                                            <p:txEl>
                                              <p:charRg st="0" end="1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3973">
                                            <p:txEl>
                                              <p:charRg st="17" end="33"/>
                                            </p:txEl>
                                          </p:spTgt>
                                        </p:tgtEl>
                                        <p:attrNameLst>
                                          <p:attrName>style.visibility</p:attrName>
                                        </p:attrNameLst>
                                      </p:cBhvr>
                                      <p:to>
                                        <p:strVal val="visible"/>
                                      </p:to>
                                    </p:set>
                                    <p:animEffect transition="in" filter="wipe(left)">
                                      <p:cBhvr>
                                        <p:cTn id="23" dur="500"/>
                                        <p:tgtEl>
                                          <p:spTgt spid="83973">
                                            <p:txEl>
                                              <p:charRg st="17" end="3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3973">
                                            <p:txEl>
                                              <p:charRg st="33" end="52"/>
                                            </p:txEl>
                                          </p:spTgt>
                                        </p:tgtEl>
                                        <p:attrNameLst>
                                          <p:attrName>style.visibility</p:attrName>
                                        </p:attrNameLst>
                                      </p:cBhvr>
                                      <p:to>
                                        <p:strVal val="visible"/>
                                      </p:to>
                                    </p:set>
                                    <p:animEffect transition="in" filter="wipe(left)">
                                      <p:cBhvr>
                                        <p:cTn id="28" dur="500"/>
                                        <p:tgtEl>
                                          <p:spTgt spid="83973">
                                            <p:txEl>
                                              <p:charRg st="33" end="5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3973">
                                            <p:txEl>
                                              <p:charRg st="52" end="69"/>
                                            </p:txEl>
                                          </p:spTgt>
                                        </p:tgtEl>
                                        <p:attrNameLst>
                                          <p:attrName>style.visibility</p:attrName>
                                        </p:attrNameLst>
                                      </p:cBhvr>
                                      <p:to>
                                        <p:strVal val="visible"/>
                                      </p:to>
                                    </p:set>
                                    <p:animEffect transition="in" filter="wipe(left)">
                                      <p:cBhvr>
                                        <p:cTn id="33" dur="500"/>
                                        <p:tgtEl>
                                          <p:spTgt spid="83973">
                                            <p:txEl>
                                              <p:charRg st="52" end="6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3973">
                                            <p:txEl>
                                              <p:charRg st="69" end="85"/>
                                            </p:txEl>
                                          </p:spTgt>
                                        </p:tgtEl>
                                        <p:attrNameLst>
                                          <p:attrName>style.visibility</p:attrName>
                                        </p:attrNameLst>
                                      </p:cBhvr>
                                      <p:to>
                                        <p:strVal val="visible"/>
                                      </p:to>
                                    </p:set>
                                    <p:animEffect transition="in" filter="wipe(left)">
                                      <p:cBhvr>
                                        <p:cTn id="38" dur="500"/>
                                        <p:tgtEl>
                                          <p:spTgt spid="83973">
                                            <p:txEl>
                                              <p:charRg st="69" end="8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3973">
                                            <p:txEl>
                                              <p:charRg st="85" end="103"/>
                                            </p:txEl>
                                          </p:spTgt>
                                        </p:tgtEl>
                                        <p:attrNameLst>
                                          <p:attrName>style.visibility</p:attrName>
                                        </p:attrNameLst>
                                      </p:cBhvr>
                                      <p:to>
                                        <p:strVal val="visible"/>
                                      </p:to>
                                    </p:set>
                                    <p:animEffect transition="in" filter="wipe(left)">
                                      <p:cBhvr>
                                        <p:cTn id="43" dur="500"/>
                                        <p:tgtEl>
                                          <p:spTgt spid="83973">
                                            <p:txEl>
                                              <p:charRg st="85" end="10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3973">
                                            <p:txEl>
                                              <p:charRg st="103" end="120"/>
                                            </p:txEl>
                                          </p:spTgt>
                                        </p:tgtEl>
                                        <p:attrNameLst>
                                          <p:attrName>style.visibility</p:attrName>
                                        </p:attrNameLst>
                                      </p:cBhvr>
                                      <p:to>
                                        <p:strVal val="visible"/>
                                      </p:to>
                                    </p:set>
                                    <p:animEffect transition="in" filter="wipe(left)">
                                      <p:cBhvr>
                                        <p:cTn id="48" dur="500"/>
                                        <p:tgtEl>
                                          <p:spTgt spid="83973">
                                            <p:txEl>
                                              <p:charRg st="103" end="1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p:bldP spid="8397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86018" name="文本框 86017"/>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86019" name="矩形 86018"/>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86020" name="文本框 86019"/>
          <p:cNvSpPr txBox="1"/>
          <p:nvPr/>
        </p:nvSpPr>
        <p:spPr>
          <a:xfrm>
            <a:off x="76200" y="1060450"/>
            <a:ext cx="8763000" cy="539750"/>
          </a:xfrm>
          <a:prstGeom prst="rect">
            <a:avLst/>
          </a:prstGeom>
          <a:noFill/>
          <a:ln w="9525">
            <a:noFill/>
          </a:ln>
        </p:spPr>
        <p:txBody>
          <a:bodyPr lIns="180000">
            <a:spAutoFit/>
          </a:bodyPr>
          <a:p>
            <a:pPr eaLnBrk="0" hangingPunct="0">
              <a:lnSpc>
                <a:spcPct val="105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1.3.3 DSP</a:t>
            </a:r>
            <a:r>
              <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系统的设计过程 </a:t>
            </a:r>
            <a:endPar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endParaRPr>
          </a:p>
        </p:txBody>
      </p:sp>
      <p:sp>
        <p:nvSpPr>
          <p:cNvPr id="86021" name="文本框 86020"/>
          <p:cNvSpPr txBox="1"/>
          <p:nvPr/>
        </p:nvSpPr>
        <p:spPr>
          <a:xfrm>
            <a:off x="76200" y="1524000"/>
            <a:ext cx="8763000" cy="733425"/>
          </a:xfrm>
          <a:prstGeom prst="rect">
            <a:avLst/>
          </a:prstGeom>
          <a:noFill/>
          <a:ln w="9525">
            <a:noFill/>
          </a:ln>
        </p:spPr>
        <p:txBody>
          <a:bodyPr lIns="180000">
            <a:spAutoFit/>
          </a:bodyPr>
          <a:p>
            <a:pPr eaLnBrk="0" hangingPunct="0">
              <a:lnSpc>
                <a:spcPct val="150000"/>
              </a:lnSpc>
            </a:pPr>
            <a:r>
              <a:rPr lang="en-US" altLang="zh-CN" sz="2800" b="1" dirty="0">
                <a:solidFill>
                  <a:schemeClr val="hlink"/>
                </a:solidFill>
                <a:effectLst>
                  <a:outerShdw blurRad="38100" dist="38100" dir="2700000">
                    <a:srgbClr val="000000"/>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应用系统的设计过程如图所示。</a:t>
            </a: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86022" name="矩形 86021"/>
          <p:cNvSpPr/>
          <p:nvPr/>
        </p:nvSpPr>
        <p:spPr>
          <a:xfrm>
            <a:off x="6096000" y="1524000"/>
            <a:ext cx="1981200" cy="609600"/>
          </a:xfrm>
          <a:prstGeom prst="rect">
            <a:avLst/>
          </a:prstGeom>
          <a:solidFill>
            <a:srgbClr val="CC99FF"/>
          </a:solidFill>
          <a:ln w="25400" cap="flat" cmpd="sng">
            <a:solidFill>
              <a:srgbClr val="000000"/>
            </a:solidFill>
            <a:prstDash val="solid"/>
            <a:miter/>
            <a:headEnd type="none" w="med" len="med"/>
            <a:tailEnd type="none" w="med" len="med"/>
          </a:ln>
        </p:spPr>
        <p:txBody>
          <a:bodyPr lIns="18000" tIns="46800" rIns="18000" bIns="10800"/>
          <a:p>
            <a:pPr algn="ctr" eaLnBrk="0" hangingPunct="0"/>
            <a:r>
              <a:rPr lang="zh-CN" altLang="en-US" sz="1600" b="1" dirty="0">
                <a:solidFill>
                  <a:srgbClr val="FFFFFF"/>
                </a:solidFill>
                <a:latin typeface="Times New Roman" panose="02020603050405020304" pitchFamily="18" charset="0"/>
              </a:rPr>
              <a:t>根据需求写出任务书</a:t>
            </a:r>
            <a:endParaRPr lang="zh-CN" altLang="en-US" sz="1600" b="1" dirty="0">
              <a:solidFill>
                <a:srgbClr val="FFFFFF"/>
              </a:solidFill>
              <a:latin typeface="Times New Roman" panose="02020603050405020304" pitchFamily="18" charset="0"/>
            </a:endParaRPr>
          </a:p>
          <a:p>
            <a:pPr algn="ctr" eaLnBrk="0" hangingPunct="0"/>
            <a:r>
              <a:rPr lang="zh-CN" altLang="en-US" sz="1600" b="1" dirty="0">
                <a:solidFill>
                  <a:srgbClr val="FFFFFF"/>
                </a:solidFill>
                <a:latin typeface="Times New Roman" panose="02020603050405020304" pitchFamily="18" charset="0"/>
              </a:rPr>
              <a:t>确定设计目标</a:t>
            </a:r>
            <a:endParaRPr lang="zh-CN" altLang="en-US" sz="1600" b="1" dirty="0">
              <a:solidFill>
                <a:srgbClr val="FFFFFF"/>
              </a:solidFill>
              <a:latin typeface="Times New Roman" panose="02020603050405020304" pitchFamily="18" charset="0"/>
            </a:endParaRPr>
          </a:p>
        </p:txBody>
      </p:sp>
      <p:sp>
        <p:nvSpPr>
          <p:cNvPr id="86023" name="直接连接符 86022"/>
          <p:cNvSpPr/>
          <p:nvPr/>
        </p:nvSpPr>
        <p:spPr>
          <a:xfrm>
            <a:off x="7086600" y="2127250"/>
            <a:ext cx="0" cy="336550"/>
          </a:xfrm>
          <a:prstGeom prst="line">
            <a:avLst/>
          </a:prstGeom>
          <a:ln w="19050" cap="flat" cmpd="sng">
            <a:solidFill>
              <a:srgbClr val="000000"/>
            </a:solidFill>
            <a:prstDash val="solid"/>
            <a:headEnd type="none" w="med" len="med"/>
            <a:tailEnd type="triangle" w="sm" len="med"/>
          </a:ln>
        </p:spPr>
      </p:sp>
      <p:sp>
        <p:nvSpPr>
          <p:cNvPr id="86024" name="矩形 86023"/>
          <p:cNvSpPr/>
          <p:nvPr/>
        </p:nvSpPr>
        <p:spPr>
          <a:xfrm>
            <a:off x="5905500" y="2468563"/>
            <a:ext cx="2362200" cy="579437"/>
          </a:xfrm>
          <a:prstGeom prst="rect">
            <a:avLst/>
          </a:prstGeom>
          <a:solidFill>
            <a:srgbClr val="9999FF"/>
          </a:solidFill>
          <a:ln w="25400" cap="flat" cmpd="sng">
            <a:solidFill>
              <a:srgbClr val="000000"/>
            </a:solidFill>
            <a:prstDash val="solid"/>
            <a:miter/>
            <a:headEnd type="none" w="med" len="med"/>
            <a:tailEnd type="none" w="med" len="med"/>
          </a:ln>
        </p:spPr>
        <p:txBody>
          <a:bodyPr lIns="18000" tIns="10800" rIns="18000" bIns="10800"/>
          <a:p>
            <a:pPr algn="ctr" eaLnBrk="0" hangingPunct="0"/>
            <a:r>
              <a:rPr lang="zh-CN" altLang="en-US" sz="1600" b="1" dirty="0">
                <a:solidFill>
                  <a:srgbClr val="FFFFFF"/>
                </a:solidFill>
                <a:latin typeface="Times New Roman" panose="02020603050405020304" pitchFamily="18" charset="0"/>
              </a:rPr>
              <a:t>算法研究和系统模拟实现</a:t>
            </a:r>
            <a:endParaRPr lang="zh-CN" altLang="en-US" sz="1600" b="1" dirty="0">
              <a:solidFill>
                <a:srgbClr val="FFFFFF"/>
              </a:solidFill>
              <a:latin typeface="Times New Roman" panose="02020603050405020304" pitchFamily="18" charset="0"/>
            </a:endParaRPr>
          </a:p>
          <a:p>
            <a:pPr algn="ctr" eaLnBrk="0" hangingPunct="0"/>
            <a:r>
              <a:rPr lang="zh-CN" altLang="en-US" sz="1600" b="1" dirty="0">
                <a:solidFill>
                  <a:srgbClr val="FFFFFF"/>
                </a:solidFill>
                <a:latin typeface="Times New Roman" panose="02020603050405020304" pitchFamily="18" charset="0"/>
              </a:rPr>
              <a:t>定义系统性能指标</a:t>
            </a:r>
            <a:endParaRPr lang="zh-CN" altLang="en-US" sz="1600" b="1" dirty="0">
              <a:solidFill>
                <a:srgbClr val="FFFFFF"/>
              </a:solidFill>
              <a:latin typeface="Times New Roman" panose="02020603050405020304" pitchFamily="18" charset="0"/>
            </a:endParaRPr>
          </a:p>
        </p:txBody>
      </p:sp>
      <p:sp>
        <p:nvSpPr>
          <p:cNvPr id="86025" name="直接连接符 86024"/>
          <p:cNvSpPr/>
          <p:nvPr/>
        </p:nvSpPr>
        <p:spPr>
          <a:xfrm>
            <a:off x="7086600" y="3048000"/>
            <a:ext cx="0" cy="349250"/>
          </a:xfrm>
          <a:prstGeom prst="line">
            <a:avLst/>
          </a:prstGeom>
          <a:ln w="19050" cap="flat" cmpd="sng">
            <a:solidFill>
              <a:srgbClr val="000000"/>
            </a:solidFill>
            <a:prstDash val="solid"/>
            <a:headEnd type="none" w="med" len="med"/>
            <a:tailEnd type="triangle" w="sm" len="med"/>
          </a:ln>
        </p:spPr>
      </p:sp>
      <p:sp>
        <p:nvSpPr>
          <p:cNvPr id="86026" name="矩形 86025"/>
          <p:cNvSpPr/>
          <p:nvPr/>
        </p:nvSpPr>
        <p:spPr>
          <a:xfrm>
            <a:off x="6362700" y="3406775"/>
            <a:ext cx="1447800" cy="555625"/>
          </a:xfrm>
          <a:prstGeom prst="rect">
            <a:avLst/>
          </a:prstGeom>
          <a:solidFill>
            <a:srgbClr val="9900FF"/>
          </a:solidFill>
          <a:ln w="25400" cap="flat" cmpd="sng">
            <a:solidFill>
              <a:srgbClr val="000000"/>
            </a:solidFill>
            <a:prstDash val="solid"/>
            <a:miter/>
            <a:headEnd type="none" w="med" len="med"/>
            <a:tailEnd type="none" w="med" len="med"/>
          </a:ln>
        </p:spPr>
        <p:txBody>
          <a:bodyPr lIns="18000" tIns="10800" rIns="18000" bIns="10800"/>
          <a:p>
            <a:pPr algn="ctr" eaLnBrk="0" hangingPunct="0"/>
            <a:r>
              <a:rPr lang="zh-CN" altLang="en-US" sz="1600" b="1" dirty="0">
                <a:solidFill>
                  <a:srgbClr val="FFFFFF"/>
                </a:solidFill>
                <a:latin typeface="Times New Roman" panose="02020603050405020304" pitchFamily="18" charset="0"/>
              </a:rPr>
              <a:t>选择</a:t>
            </a:r>
            <a:r>
              <a:rPr lang="en-US" altLang="zh-CN" sz="1600" b="1" dirty="0">
                <a:solidFill>
                  <a:srgbClr val="FFFFFF"/>
                </a:solidFill>
                <a:latin typeface="Times New Roman" panose="02020603050405020304" pitchFamily="18" charset="0"/>
              </a:rPr>
              <a:t>DSP</a:t>
            </a:r>
            <a:r>
              <a:rPr lang="zh-CN" altLang="en-US" sz="1600" b="1" dirty="0">
                <a:solidFill>
                  <a:srgbClr val="FFFFFF"/>
                </a:solidFill>
                <a:latin typeface="Times New Roman" panose="02020603050405020304" pitchFamily="18" charset="0"/>
              </a:rPr>
              <a:t>芯片</a:t>
            </a:r>
            <a:endParaRPr lang="zh-CN" altLang="en-US" sz="1600" b="1" dirty="0">
              <a:solidFill>
                <a:srgbClr val="FFFFFF"/>
              </a:solidFill>
              <a:latin typeface="Times New Roman" panose="02020603050405020304" pitchFamily="18" charset="0"/>
            </a:endParaRPr>
          </a:p>
          <a:p>
            <a:pPr algn="ctr" eaLnBrk="0" hangingPunct="0"/>
            <a:r>
              <a:rPr lang="zh-CN" altLang="en-US" sz="1600" b="1" dirty="0">
                <a:solidFill>
                  <a:srgbClr val="FFFFFF"/>
                </a:solidFill>
                <a:latin typeface="Times New Roman" panose="02020603050405020304" pitchFamily="18" charset="0"/>
              </a:rPr>
              <a:t>和外围芯片</a:t>
            </a:r>
            <a:endParaRPr lang="zh-CN" altLang="en-US" sz="1600" b="1" dirty="0">
              <a:solidFill>
                <a:srgbClr val="FFFFFF"/>
              </a:solidFill>
              <a:latin typeface="Times New Roman" panose="02020603050405020304" pitchFamily="18" charset="0"/>
            </a:endParaRPr>
          </a:p>
        </p:txBody>
      </p:sp>
      <p:sp>
        <p:nvSpPr>
          <p:cNvPr id="86027" name="直接连接符 86026"/>
          <p:cNvSpPr/>
          <p:nvPr/>
        </p:nvSpPr>
        <p:spPr>
          <a:xfrm flipH="1">
            <a:off x="5864225" y="3686175"/>
            <a:ext cx="495300" cy="0"/>
          </a:xfrm>
          <a:prstGeom prst="line">
            <a:avLst/>
          </a:prstGeom>
          <a:ln w="19050" cap="flat" cmpd="sng">
            <a:solidFill>
              <a:srgbClr val="000000"/>
            </a:solidFill>
            <a:prstDash val="solid"/>
            <a:headEnd type="none" w="med" len="med"/>
            <a:tailEnd type="none" w="med" len="med"/>
          </a:ln>
        </p:spPr>
      </p:sp>
      <p:sp>
        <p:nvSpPr>
          <p:cNvPr id="86028" name="直接连接符 86027"/>
          <p:cNvSpPr/>
          <p:nvPr/>
        </p:nvSpPr>
        <p:spPr>
          <a:xfrm>
            <a:off x="5875338" y="3687763"/>
            <a:ext cx="0" cy="598487"/>
          </a:xfrm>
          <a:prstGeom prst="line">
            <a:avLst/>
          </a:prstGeom>
          <a:ln w="19050" cap="flat" cmpd="sng">
            <a:solidFill>
              <a:srgbClr val="000000"/>
            </a:solidFill>
            <a:prstDash val="solid"/>
            <a:headEnd type="none" w="med" len="med"/>
            <a:tailEnd type="triangle" w="sm" len="med"/>
          </a:ln>
        </p:spPr>
      </p:sp>
      <p:sp>
        <p:nvSpPr>
          <p:cNvPr id="86029" name="矩形 86028"/>
          <p:cNvSpPr/>
          <p:nvPr/>
        </p:nvSpPr>
        <p:spPr>
          <a:xfrm>
            <a:off x="5403850" y="4297363"/>
            <a:ext cx="939800" cy="349250"/>
          </a:xfrm>
          <a:prstGeom prst="rect">
            <a:avLst/>
          </a:prstGeom>
          <a:solidFill>
            <a:srgbClr val="339966"/>
          </a:solidFill>
          <a:ln w="25400" cap="flat" cmpd="sng">
            <a:solidFill>
              <a:srgbClr val="000000"/>
            </a:solidFill>
            <a:prstDash val="solid"/>
            <a:miter/>
            <a:headEnd type="none" w="med" len="med"/>
            <a:tailEnd type="none" w="med" len="med"/>
          </a:ln>
        </p:spPr>
        <p:txBody>
          <a:bodyPr lIns="18000" tIns="10800" rIns="18000" bIns="10800"/>
          <a:p>
            <a:pPr algn="ctr" eaLnBrk="0" hangingPunct="0"/>
            <a:r>
              <a:rPr lang="zh-CN" altLang="en-US" sz="1600" b="1" dirty="0">
                <a:solidFill>
                  <a:srgbClr val="FFFFFF"/>
                </a:solidFill>
                <a:latin typeface="Times New Roman" panose="02020603050405020304" pitchFamily="18" charset="0"/>
              </a:rPr>
              <a:t>硬件设计</a:t>
            </a:r>
            <a:endParaRPr lang="zh-CN" altLang="en-US" sz="1600" b="1" dirty="0">
              <a:solidFill>
                <a:srgbClr val="FFFFFF"/>
              </a:solidFill>
              <a:latin typeface="Times New Roman" panose="02020603050405020304" pitchFamily="18" charset="0"/>
            </a:endParaRPr>
          </a:p>
        </p:txBody>
      </p:sp>
      <p:sp>
        <p:nvSpPr>
          <p:cNvPr id="86030" name="直接连接符 86029"/>
          <p:cNvSpPr/>
          <p:nvPr/>
        </p:nvSpPr>
        <p:spPr>
          <a:xfrm>
            <a:off x="5873750" y="4645025"/>
            <a:ext cx="0" cy="334963"/>
          </a:xfrm>
          <a:prstGeom prst="line">
            <a:avLst/>
          </a:prstGeom>
          <a:ln w="19050" cap="flat" cmpd="sng">
            <a:solidFill>
              <a:srgbClr val="000000"/>
            </a:solidFill>
            <a:prstDash val="solid"/>
            <a:headEnd type="none" w="med" len="med"/>
            <a:tailEnd type="triangle" w="sm" len="med"/>
          </a:ln>
        </p:spPr>
      </p:sp>
      <p:sp>
        <p:nvSpPr>
          <p:cNvPr id="86031" name="矩形 86030"/>
          <p:cNvSpPr/>
          <p:nvPr/>
        </p:nvSpPr>
        <p:spPr>
          <a:xfrm>
            <a:off x="5403850" y="4983163"/>
            <a:ext cx="939800" cy="349250"/>
          </a:xfrm>
          <a:prstGeom prst="rect">
            <a:avLst/>
          </a:prstGeom>
          <a:solidFill>
            <a:srgbClr val="008080"/>
          </a:solidFill>
          <a:ln w="25400" cap="flat" cmpd="sng">
            <a:solidFill>
              <a:srgbClr val="000000"/>
            </a:solidFill>
            <a:prstDash val="solid"/>
            <a:miter/>
            <a:headEnd type="none" w="med" len="med"/>
            <a:tailEnd type="none" w="med" len="med"/>
          </a:ln>
        </p:spPr>
        <p:txBody>
          <a:bodyPr lIns="18000" tIns="10800" rIns="18000" bIns="10800"/>
          <a:p>
            <a:pPr algn="ctr" eaLnBrk="0" hangingPunct="0"/>
            <a:r>
              <a:rPr lang="zh-CN" altLang="en-US" sz="1600" b="1" dirty="0">
                <a:solidFill>
                  <a:srgbClr val="FFFFFF"/>
                </a:solidFill>
                <a:latin typeface="Times New Roman" panose="02020603050405020304" pitchFamily="18" charset="0"/>
              </a:rPr>
              <a:t>硬件调试</a:t>
            </a:r>
            <a:endParaRPr lang="zh-CN" altLang="en-US" sz="1600" b="1" dirty="0">
              <a:solidFill>
                <a:srgbClr val="FFFFFF"/>
              </a:solidFill>
              <a:latin typeface="Times New Roman" panose="02020603050405020304" pitchFamily="18" charset="0"/>
            </a:endParaRPr>
          </a:p>
        </p:txBody>
      </p:sp>
      <p:sp>
        <p:nvSpPr>
          <p:cNvPr id="86032" name="直接连接符 86031"/>
          <p:cNvSpPr/>
          <p:nvPr/>
        </p:nvSpPr>
        <p:spPr>
          <a:xfrm>
            <a:off x="7807325" y="3684588"/>
            <a:ext cx="488950" cy="0"/>
          </a:xfrm>
          <a:prstGeom prst="line">
            <a:avLst/>
          </a:prstGeom>
          <a:ln w="19050" cap="flat" cmpd="sng">
            <a:solidFill>
              <a:srgbClr val="000000"/>
            </a:solidFill>
            <a:prstDash val="solid"/>
            <a:headEnd type="none" w="med" len="med"/>
            <a:tailEnd type="none" w="med" len="med"/>
          </a:ln>
        </p:spPr>
      </p:sp>
      <p:sp>
        <p:nvSpPr>
          <p:cNvPr id="86033" name="直接连接符 86032"/>
          <p:cNvSpPr/>
          <p:nvPr/>
        </p:nvSpPr>
        <p:spPr>
          <a:xfrm flipH="1">
            <a:off x="8288338" y="3675063"/>
            <a:ext cx="1587" cy="608012"/>
          </a:xfrm>
          <a:prstGeom prst="line">
            <a:avLst/>
          </a:prstGeom>
          <a:ln w="19050" cap="flat" cmpd="sng">
            <a:solidFill>
              <a:srgbClr val="000000"/>
            </a:solidFill>
            <a:prstDash val="solid"/>
            <a:headEnd type="none" w="med" len="med"/>
            <a:tailEnd type="triangle" w="sm" len="med"/>
          </a:ln>
        </p:spPr>
      </p:sp>
      <p:sp>
        <p:nvSpPr>
          <p:cNvPr id="86034" name="矩形 86033"/>
          <p:cNvSpPr/>
          <p:nvPr/>
        </p:nvSpPr>
        <p:spPr>
          <a:xfrm>
            <a:off x="7820025" y="4289425"/>
            <a:ext cx="939800" cy="350838"/>
          </a:xfrm>
          <a:prstGeom prst="rect">
            <a:avLst/>
          </a:prstGeom>
          <a:solidFill>
            <a:srgbClr val="333399"/>
          </a:solidFill>
          <a:ln w="25400" cap="flat" cmpd="sng">
            <a:solidFill>
              <a:srgbClr val="000000"/>
            </a:solidFill>
            <a:prstDash val="solid"/>
            <a:miter/>
            <a:headEnd type="none" w="med" len="med"/>
            <a:tailEnd type="none" w="med" len="med"/>
          </a:ln>
        </p:spPr>
        <p:txBody>
          <a:bodyPr lIns="18000" tIns="10800" rIns="18000" bIns="10800"/>
          <a:p>
            <a:pPr algn="ctr" eaLnBrk="0" hangingPunct="0"/>
            <a:r>
              <a:rPr lang="zh-CN" altLang="en-US" sz="1600" b="1" dirty="0">
                <a:solidFill>
                  <a:srgbClr val="FFFFFF"/>
                </a:solidFill>
                <a:latin typeface="Times New Roman" panose="02020603050405020304" pitchFamily="18" charset="0"/>
              </a:rPr>
              <a:t>软件设计</a:t>
            </a:r>
            <a:endParaRPr lang="zh-CN" altLang="en-US" sz="1600" b="1" dirty="0">
              <a:solidFill>
                <a:srgbClr val="FFFFFF"/>
              </a:solidFill>
              <a:latin typeface="Times New Roman" panose="02020603050405020304" pitchFamily="18" charset="0"/>
            </a:endParaRPr>
          </a:p>
        </p:txBody>
      </p:sp>
      <p:sp>
        <p:nvSpPr>
          <p:cNvPr id="86035" name="直接连接符 86034"/>
          <p:cNvSpPr/>
          <p:nvPr/>
        </p:nvSpPr>
        <p:spPr>
          <a:xfrm>
            <a:off x="8291513" y="4641850"/>
            <a:ext cx="0" cy="336550"/>
          </a:xfrm>
          <a:prstGeom prst="line">
            <a:avLst/>
          </a:prstGeom>
          <a:ln w="19050" cap="flat" cmpd="sng">
            <a:solidFill>
              <a:srgbClr val="000000"/>
            </a:solidFill>
            <a:prstDash val="solid"/>
            <a:headEnd type="none" w="med" len="med"/>
            <a:tailEnd type="triangle" w="sm" len="med"/>
          </a:ln>
        </p:spPr>
      </p:sp>
      <p:sp>
        <p:nvSpPr>
          <p:cNvPr id="86036" name="矩形 86035"/>
          <p:cNvSpPr/>
          <p:nvPr/>
        </p:nvSpPr>
        <p:spPr>
          <a:xfrm>
            <a:off x="7824788" y="4983163"/>
            <a:ext cx="939800" cy="349250"/>
          </a:xfrm>
          <a:prstGeom prst="rect">
            <a:avLst/>
          </a:prstGeom>
          <a:solidFill>
            <a:srgbClr val="0000CC"/>
          </a:solidFill>
          <a:ln w="25400" cap="flat" cmpd="sng">
            <a:solidFill>
              <a:srgbClr val="000000"/>
            </a:solidFill>
            <a:prstDash val="solid"/>
            <a:miter/>
            <a:headEnd type="none" w="med" len="med"/>
            <a:tailEnd type="none" w="med" len="med"/>
          </a:ln>
        </p:spPr>
        <p:txBody>
          <a:bodyPr lIns="18000" tIns="10800" rIns="18000" bIns="10800"/>
          <a:p>
            <a:pPr algn="ctr" eaLnBrk="0" hangingPunct="0"/>
            <a:r>
              <a:rPr lang="zh-CN" altLang="en-US" sz="1600" b="1" dirty="0">
                <a:solidFill>
                  <a:srgbClr val="FFFFFF"/>
                </a:solidFill>
                <a:latin typeface="Times New Roman" panose="02020603050405020304" pitchFamily="18" charset="0"/>
              </a:rPr>
              <a:t>软件调试</a:t>
            </a:r>
            <a:endParaRPr lang="zh-CN" altLang="en-US" sz="1600" b="1" dirty="0">
              <a:solidFill>
                <a:srgbClr val="FFFFFF"/>
              </a:solidFill>
              <a:latin typeface="Times New Roman" panose="02020603050405020304" pitchFamily="18" charset="0"/>
            </a:endParaRPr>
          </a:p>
        </p:txBody>
      </p:sp>
      <p:sp>
        <p:nvSpPr>
          <p:cNvPr id="86037" name="直接连接符 86036"/>
          <p:cNvSpPr/>
          <p:nvPr/>
        </p:nvSpPr>
        <p:spPr>
          <a:xfrm>
            <a:off x="5875338" y="5332413"/>
            <a:ext cx="0" cy="585787"/>
          </a:xfrm>
          <a:prstGeom prst="line">
            <a:avLst/>
          </a:prstGeom>
          <a:ln w="19050" cap="flat" cmpd="sng">
            <a:solidFill>
              <a:srgbClr val="000000"/>
            </a:solidFill>
            <a:prstDash val="solid"/>
            <a:headEnd type="none" w="med" len="med"/>
            <a:tailEnd type="none" w="sm" len="med"/>
          </a:ln>
        </p:spPr>
      </p:sp>
      <p:sp>
        <p:nvSpPr>
          <p:cNvPr id="86038" name="直接连接符 86037"/>
          <p:cNvSpPr/>
          <p:nvPr/>
        </p:nvSpPr>
        <p:spPr>
          <a:xfrm flipV="1">
            <a:off x="5867400" y="5908675"/>
            <a:ext cx="447675" cy="1588"/>
          </a:xfrm>
          <a:prstGeom prst="line">
            <a:avLst/>
          </a:prstGeom>
          <a:ln w="19050" cap="flat" cmpd="sng">
            <a:solidFill>
              <a:srgbClr val="000000"/>
            </a:solidFill>
            <a:prstDash val="solid"/>
            <a:headEnd type="none" w="med" len="med"/>
            <a:tailEnd type="triangle" w="sm" len="med"/>
          </a:ln>
        </p:spPr>
      </p:sp>
      <p:sp>
        <p:nvSpPr>
          <p:cNvPr id="86039" name="直接连接符 86038"/>
          <p:cNvSpPr/>
          <p:nvPr/>
        </p:nvSpPr>
        <p:spPr>
          <a:xfrm flipH="1" flipV="1">
            <a:off x="8296275" y="5332413"/>
            <a:ext cx="0" cy="585787"/>
          </a:xfrm>
          <a:prstGeom prst="line">
            <a:avLst/>
          </a:prstGeom>
          <a:ln w="19050" cap="flat" cmpd="sng">
            <a:solidFill>
              <a:srgbClr val="000000"/>
            </a:solidFill>
            <a:prstDash val="solid"/>
            <a:headEnd type="none" w="med" len="med"/>
            <a:tailEnd type="none" w="sm" len="med"/>
          </a:ln>
        </p:spPr>
      </p:sp>
      <p:sp>
        <p:nvSpPr>
          <p:cNvPr id="86040" name="直接连接符 86039"/>
          <p:cNvSpPr/>
          <p:nvPr/>
        </p:nvSpPr>
        <p:spPr>
          <a:xfrm>
            <a:off x="7861300" y="5908675"/>
            <a:ext cx="439738" cy="0"/>
          </a:xfrm>
          <a:prstGeom prst="line">
            <a:avLst/>
          </a:prstGeom>
          <a:ln w="19050" cap="flat" cmpd="sng">
            <a:solidFill>
              <a:srgbClr val="000000"/>
            </a:solidFill>
            <a:prstDash val="solid"/>
            <a:headEnd type="triangle" w="sm" len="med"/>
            <a:tailEnd type="none" w="med" len="med"/>
          </a:ln>
        </p:spPr>
      </p:sp>
      <p:sp>
        <p:nvSpPr>
          <p:cNvPr id="86041" name="矩形 86040"/>
          <p:cNvSpPr/>
          <p:nvPr/>
        </p:nvSpPr>
        <p:spPr>
          <a:xfrm>
            <a:off x="6324600" y="5732463"/>
            <a:ext cx="1524000" cy="350837"/>
          </a:xfrm>
          <a:prstGeom prst="rect">
            <a:avLst/>
          </a:prstGeom>
          <a:solidFill>
            <a:srgbClr val="800080"/>
          </a:solidFill>
          <a:ln w="25400" cap="flat" cmpd="sng">
            <a:solidFill>
              <a:srgbClr val="000000"/>
            </a:solidFill>
            <a:prstDash val="solid"/>
            <a:miter/>
            <a:headEnd type="none" w="med" len="med"/>
            <a:tailEnd type="none" w="med" len="med"/>
          </a:ln>
        </p:spPr>
        <p:txBody>
          <a:bodyPr lIns="18000" tIns="10800" rIns="18000" bIns="10800"/>
          <a:p>
            <a:pPr algn="ctr" eaLnBrk="0" hangingPunct="0"/>
            <a:r>
              <a:rPr lang="zh-CN" altLang="en-US" sz="1600" b="1" dirty="0">
                <a:solidFill>
                  <a:srgbClr val="FFFFFF"/>
                </a:solidFill>
                <a:latin typeface="Times New Roman" panose="02020603050405020304" pitchFamily="18" charset="0"/>
              </a:rPr>
              <a:t>系统集成和测试</a:t>
            </a:r>
            <a:endParaRPr lang="zh-CN" altLang="en-US" sz="1600" b="1" dirty="0">
              <a:solidFill>
                <a:srgbClr val="FFFFFF"/>
              </a:solidFill>
              <a:latin typeface="Times New Roman" panose="02020603050405020304" pitchFamily="18" charset="0"/>
            </a:endParaRPr>
          </a:p>
        </p:txBody>
      </p:sp>
      <p:sp useBgFill="1">
        <p:nvSpPr>
          <p:cNvPr id="86042" name="文本框 86041"/>
          <p:cNvSpPr txBox="1"/>
          <p:nvPr/>
        </p:nvSpPr>
        <p:spPr>
          <a:xfrm>
            <a:off x="76200" y="1628775"/>
            <a:ext cx="5791200" cy="733425"/>
          </a:xfrm>
          <a:prstGeom prst="rect">
            <a:avLst/>
          </a:prstGeom>
          <a:ln w="9525">
            <a:noFill/>
          </a:ln>
        </p:spPr>
        <p:txBody>
          <a:bodyPr lIns="180000">
            <a:spAutoFit/>
          </a:bodyPr>
          <a:p>
            <a:pPr eaLnBrk="0" hangingPunct="0">
              <a:lnSpc>
                <a:spcPct val="150000"/>
              </a:lnSpc>
            </a:pPr>
            <a:r>
              <a:rPr lang="zh-CN" altLang="en-US" sz="2800" b="1" dirty="0">
                <a:solidFill>
                  <a:srgbClr val="FF00FF"/>
                </a:solidFill>
                <a:effectLst>
                  <a:outerShdw blurRad="38100" dist="38100" dir="2700000">
                    <a:srgbClr val="000000"/>
                  </a:outerShdw>
                </a:effectLst>
                <a:latin typeface="Times New Roman" panose="02020603050405020304" pitchFamily="18" charset="0"/>
              </a:rPr>
              <a:t>设计步骤分几个阶段：</a:t>
            </a: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86043" name="文本框 86042"/>
          <p:cNvSpPr txBox="1"/>
          <p:nvPr/>
        </p:nvSpPr>
        <p:spPr>
          <a:xfrm>
            <a:off x="76200" y="2413000"/>
            <a:ext cx="5791200" cy="3378200"/>
          </a:xfrm>
          <a:prstGeom prst="rect">
            <a:avLst/>
          </a:prstGeom>
          <a:noFill/>
          <a:ln w="9525">
            <a:noFill/>
          </a:ln>
        </p:spPr>
        <p:txBody>
          <a:bodyPr lIns="180000">
            <a:spAutoFit/>
          </a:bodyPr>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1</a:t>
            </a:r>
            <a:r>
              <a:rPr lang="zh-CN" altLang="en-US" sz="2400" b="1" dirty="0">
                <a:solidFill>
                  <a:schemeClr val="hlink"/>
                </a:solidFill>
                <a:effectLst>
                  <a:outerShdw blurRad="38100" dist="38100" dir="2700000">
                    <a:srgbClr val="000000"/>
                  </a:outerShdw>
                </a:effectLst>
                <a:latin typeface="Times New Roman" panose="02020603050405020304" pitchFamily="18" charset="0"/>
              </a:rPr>
              <a:t>）明确设计任务，确定设计目标</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2</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）算法模拟，确定性能指标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3</a:t>
            </a:r>
            <a:r>
              <a:rPr lang="zh-CN" altLang="en-US" sz="2400" b="1" dirty="0">
                <a:solidFill>
                  <a:schemeClr val="hlink"/>
                </a:solidFill>
                <a:effectLst>
                  <a:outerShdw blurRad="38100" dist="38100" dir="2700000">
                    <a:srgbClr val="000000"/>
                  </a:outerShdw>
                </a:effectLst>
                <a:latin typeface="Times New Roman" panose="02020603050405020304" pitchFamily="18" charset="0"/>
              </a:rPr>
              <a:t>）选择</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芯片和外围芯片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4</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）设计实时的</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应用系统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5</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）硬件和软件调试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6</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）系统集成和测试 </a:t>
            </a: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86019"/>
                                        </p:tgtEl>
                                        <p:attrNameLst>
                                          <p:attrName>style.visibility</p:attrName>
                                        </p:attrNameLst>
                                      </p:cBhvr>
                                      <p:to>
                                        <p:strVal val="visible"/>
                                      </p:to>
                                    </p:set>
                                    <p:anim calcmode="lin" valueType="num">
                                      <p:cBhvr additive="base">
                                        <p:cTn id="7" dur="500" fill="hold"/>
                                        <p:tgtEl>
                                          <p:spTgt spid="86019"/>
                                        </p:tgtEl>
                                        <p:attrNameLst>
                                          <p:attrName>ppt_x</p:attrName>
                                        </p:attrNameLst>
                                      </p:cBhvr>
                                      <p:tavLst>
                                        <p:tav tm="0">
                                          <p:val>
                                            <p:strVal val="1+#ppt_w/2"/>
                                          </p:val>
                                        </p:tav>
                                        <p:tav tm="100000">
                                          <p:val>
                                            <p:strVal val="#ppt_x"/>
                                          </p:val>
                                        </p:tav>
                                      </p:tavLst>
                                    </p:anim>
                                    <p:anim calcmode="lin" valueType="num">
                                      <p:cBhvr additive="base">
                                        <p:cTn id="8" dur="500" fill="hold"/>
                                        <p:tgtEl>
                                          <p:spTgt spid="860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6020">
                                            <p:txEl>
                                              <p:charRg st="0" end="18"/>
                                            </p:txEl>
                                          </p:spTgt>
                                        </p:tgtEl>
                                        <p:attrNameLst>
                                          <p:attrName>style.visibility</p:attrName>
                                        </p:attrNameLst>
                                      </p:cBhvr>
                                      <p:to>
                                        <p:strVal val="visible"/>
                                      </p:to>
                                    </p:set>
                                    <p:animEffect transition="in" filter="checkerboard(across)">
                                      <p:cBhvr>
                                        <p:cTn id="13" dur="500"/>
                                        <p:tgtEl>
                                          <p:spTgt spid="86020">
                                            <p:txEl>
                                              <p:charRg st="0" end="1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6021">
                                            <p:txEl>
                                              <p:charRg st="0" end="27"/>
                                            </p:txEl>
                                          </p:spTgt>
                                        </p:tgtEl>
                                        <p:attrNameLst>
                                          <p:attrName>style.visibility</p:attrName>
                                        </p:attrNameLst>
                                      </p:cBhvr>
                                      <p:to>
                                        <p:strVal val="visible"/>
                                      </p:to>
                                    </p:set>
                                    <p:animEffect transition="in" filter="wipe(left)">
                                      <p:cBhvr>
                                        <p:cTn id="18" dur="500"/>
                                        <p:tgtEl>
                                          <p:spTgt spid="86021">
                                            <p:txEl>
                                              <p:charRg st="0" end="2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6022"/>
                                        </p:tgtEl>
                                        <p:attrNameLst>
                                          <p:attrName>style.visibility</p:attrName>
                                        </p:attrNameLst>
                                      </p:cBhvr>
                                      <p:to>
                                        <p:strVal val="visible"/>
                                      </p:to>
                                    </p:set>
                                    <p:animEffect transition="in" filter="wipe(up)">
                                      <p:cBhvr>
                                        <p:cTn id="23" dur="500"/>
                                        <p:tgtEl>
                                          <p:spTgt spid="86022"/>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86023"/>
                                        </p:tgtEl>
                                        <p:attrNameLst>
                                          <p:attrName>style.visibility</p:attrName>
                                        </p:attrNameLst>
                                      </p:cBhvr>
                                      <p:to>
                                        <p:strVal val="visible"/>
                                      </p:to>
                                    </p:set>
                                    <p:animEffect transition="in" filter="wipe(up)">
                                      <p:cBhvr>
                                        <p:cTn id="27" dur="500"/>
                                        <p:tgtEl>
                                          <p:spTgt spid="86023"/>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86024"/>
                                        </p:tgtEl>
                                        <p:attrNameLst>
                                          <p:attrName>style.visibility</p:attrName>
                                        </p:attrNameLst>
                                      </p:cBhvr>
                                      <p:to>
                                        <p:strVal val="visible"/>
                                      </p:to>
                                    </p:set>
                                    <p:animEffect transition="in" filter="wipe(up)">
                                      <p:cBhvr>
                                        <p:cTn id="31" dur="500"/>
                                        <p:tgtEl>
                                          <p:spTgt spid="86024"/>
                                        </p:tgtEl>
                                      </p:cBhvr>
                                    </p:animEffect>
                                  </p:childTnLst>
                                </p:cTn>
                              </p:par>
                            </p:childTnLst>
                          </p:cTn>
                        </p:par>
                        <p:par>
                          <p:cTn id="32" fill="hold">
                            <p:stCondLst>
                              <p:cond delay="1500"/>
                            </p:stCondLst>
                            <p:childTnLst>
                              <p:par>
                                <p:cTn id="33" presetID="22" presetClass="entr" presetSubtype="1" fill="hold" nodeType="afterEffect">
                                  <p:stCondLst>
                                    <p:cond delay="0"/>
                                  </p:stCondLst>
                                  <p:childTnLst>
                                    <p:set>
                                      <p:cBhvr>
                                        <p:cTn id="34" dur="1" fill="hold">
                                          <p:stCondLst>
                                            <p:cond delay="0"/>
                                          </p:stCondLst>
                                        </p:cTn>
                                        <p:tgtEl>
                                          <p:spTgt spid="86025"/>
                                        </p:tgtEl>
                                        <p:attrNameLst>
                                          <p:attrName>style.visibility</p:attrName>
                                        </p:attrNameLst>
                                      </p:cBhvr>
                                      <p:to>
                                        <p:strVal val="visible"/>
                                      </p:to>
                                    </p:set>
                                    <p:animEffect transition="in" filter="wipe(up)">
                                      <p:cBhvr>
                                        <p:cTn id="35" dur="500"/>
                                        <p:tgtEl>
                                          <p:spTgt spid="86025"/>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86026"/>
                                        </p:tgtEl>
                                        <p:attrNameLst>
                                          <p:attrName>style.visibility</p:attrName>
                                        </p:attrNameLst>
                                      </p:cBhvr>
                                      <p:to>
                                        <p:strVal val="visible"/>
                                      </p:to>
                                    </p:set>
                                    <p:animEffect transition="in" filter="wipe(up)">
                                      <p:cBhvr>
                                        <p:cTn id="39" dur="500"/>
                                        <p:tgtEl>
                                          <p:spTgt spid="86026"/>
                                        </p:tgtEl>
                                      </p:cBhvr>
                                    </p:animEffect>
                                  </p:childTnLst>
                                </p:cTn>
                              </p:par>
                            </p:childTnLst>
                          </p:cTn>
                        </p:par>
                        <p:par>
                          <p:cTn id="40" fill="hold">
                            <p:stCondLst>
                              <p:cond delay="2500"/>
                            </p:stCondLst>
                            <p:childTnLst>
                              <p:par>
                                <p:cTn id="41" presetID="22" presetClass="entr" presetSubtype="2" fill="hold" nodeType="afterEffect">
                                  <p:stCondLst>
                                    <p:cond delay="0"/>
                                  </p:stCondLst>
                                  <p:childTnLst>
                                    <p:set>
                                      <p:cBhvr>
                                        <p:cTn id="42" dur="1" fill="hold">
                                          <p:stCondLst>
                                            <p:cond delay="0"/>
                                          </p:stCondLst>
                                        </p:cTn>
                                        <p:tgtEl>
                                          <p:spTgt spid="86027"/>
                                        </p:tgtEl>
                                        <p:attrNameLst>
                                          <p:attrName>style.visibility</p:attrName>
                                        </p:attrNameLst>
                                      </p:cBhvr>
                                      <p:to>
                                        <p:strVal val="visible"/>
                                      </p:to>
                                    </p:set>
                                    <p:animEffect transition="in" filter="wipe(right)">
                                      <p:cBhvr>
                                        <p:cTn id="43" dur="500"/>
                                        <p:tgtEl>
                                          <p:spTgt spid="86027"/>
                                        </p:tgtEl>
                                      </p:cBhvr>
                                    </p:animEffect>
                                  </p:childTnLst>
                                </p:cTn>
                              </p:par>
                            </p:childTnLst>
                          </p:cTn>
                        </p:par>
                        <p:par>
                          <p:cTn id="44" fill="hold">
                            <p:stCondLst>
                              <p:cond delay="3000"/>
                            </p:stCondLst>
                            <p:childTnLst>
                              <p:par>
                                <p:cTn id="45" presetID="22" presetClass="entr" presetSubtype="1" fill="hold" nodeType="afterEffect">
                                  <p:stCondLst>
                                    <p:cond delay="0"/>
                                  </p:stCondLst>
                                  <p:childTnLst>
                                    <p:set>
                                      <p:cBhvr>
                                        <p:cTn id="46" dur="1" fill="hold">
                                          <p:stCondLst>
                                            <p:cond delay="0"/>
                                          </p:stCondLst>
                                        </p:cTn>
                                        <p:tgtEl>
                                          <p:spTgt spid="86028"/>
                                        </p:tgtEl>
                                        <p:attrNameLst>
                                          <p:attrName>style.visibility</p:attrName>
                                        </p:attrNameLst>
                                      </p:cBhvr>
                                      <p:to>
                                        <p:strVal val="visible"/>
                                      </p:to>
                                    </p:set>
                                    <p:animEffect transition="in" filter="wipe(up)">
                                      <p:cBhvr>
                                        <p:cTn id="47" dur="500"/>
                                        <p:tgtEl>
                                          <p:spTgt spid="86028"/>
                                        </p:tgtEl>
                                      </p:cBhvr>
                                    </p:animEffect>
                                  </p:childTnLst>
                                </p:cTn>
                              </p:par>
                            </p:childTnLst>
                          </p:cTn>
                        </p:par>
                        <p:par>
                          <p:cTn id="48" fill="hold">
                            <p:stCondLst>
                              <p:cond delay="3500"/>
                            </p:stCondLst>
                            <p:childTnLst>
                              <p:par>
                                <p:cTn id="49" presetID="22" presetClass="entr" presetSubtype="1" fill="hold" grpId="0" nodeType="afterEffect">
                                  <p:stCondLst>
                                    <p:cond delay="0"/>
                                  </p:stCondLst>
                                  <p:childTnLst>
                                    <p:set>
                                      <p:cBhvr>
                                        <p:cTn id="50" dur="1" fill="hold">
                                          <p:stCondLst>
                                            <p:cond delay="0"/>
                                          </p:stCondLst>
                                        </p:cTn>
                                        <p:tgtEl>
                                          <p:spTgt spid="86029"/>
                                        </p:tgtEl>
                                        <p:attrNameLst>
                                          <p:attrName>style.visibility</p:attrName>
                                        </p:attrNameLst>
                                      </p:cBhvr>
                                      <p:to>
                                        <p:strVal val="visible"/>
                                      </p:to>
                                    </p:set>
                                    <p:animEffect transition="in" filter="wipe(up)">
                                      <p:cBhvr>
                                        <p:cTn id="51" dur="500"/>
                                        <p:tgtEl>
                                          <p:spTgt spid="86029"/>
                                        </p:tgtEl>
                                      </p:cBhvr>
                                    </p:animEffect>
                                  </p:childTnLst>
                                </p:cTn>
                              </p:par>
                            </p:childTnLst>
                          </p:cTn>
                        </p:par>
                        <p:par>
                          <p:cTn id="52" fill="hold">
                            <p:stCondLst>
                              <p:cond delay="4000"/>
                            </p:stCondLst>
                            <p:childTnLst>
                              <p:par>
                                <p:cTn id="53" presetID="22" presetClass="entr" presetSubtype="1" fill="hold" nodeType="afterEffect">
                                  <p:stCondLst>
                                    <p:cond delay="0"/>
                                  </p:stCondLst>
                                  <p:childTnLst>
                                    <p:set>
                                      <p:cBhvr>
                                        <p:cTn id="54" dur="1" fill="hold">
                                          <p:stCondLst>
                                            <p:cond delay="0"/>
                                          </p:stCondLst>
                                        </p:cTn>
                                        <p:tgtEl>
                                          <p:spTgt spid="86030"/>
                                        </p:tgtEl>
                                        <p:attrNameLst>
                                          <p:attrName>style.visibility</p:attrName>
                                        </p:attrNameLst>
                                      </p:cBhvr>
                                      <p:to>
                                        <p:strVal val="visible"/>
                                      </p:to>
                                    </p:set>
                                    <p:animEffect transition="in" filter="wipe(up)">
                                      <p:cBhvr>
                                        <p:cTn id="55" dur="500"/>
                                        <p:tgtEl>
                                          <p:spTgt spid="86030"/>
                                        </p:tgtEl>
                                      </p:cBhvr>
                                    </p:animEffect>
                                  </p:childTnLst>
                                </p:cTn>
                              </p:par>
                            </p:childTnLst>
                          </p:cTn>
                        </p:par>
                        <p:par>
                          <p:cTn id="56" fill="hold">
                            <p:stCondLst>
                              <p:cond delay="4500"/>
                            </p:stCondLst>
                            <p:childTnLst>
                              <p:par>
                                <p:cTn id="57" presetID="22" presetClass="entr" presetSubtype="1" fill="hold" grpId="0" nodeType="afterEffect">
                                  <p:stCondLst>
                                    <p:cond delay="0"/>
                                  </p:stCondLst>
                                  <p:childTnLst>
                                    <p:set>
                                      <p:cBhvr>
                                        <p:cTn id="58" dur="1" fill="hold">
                                          <p:stCondLst>
                                            <p:cond delay="0"/>
                                          </p:stCondLst>
                                        </p:cTn>
                                        <p:tgtEl>
                                          <p:spTgt spid="86031"/>
                                        </p:tgtEl>
                                        <p:attrNameLst>
                                          <p:attrName>style.visibility</p:attrName>
                                        </p:attrNameLst>
                                      </p:cBhvr>
                                      <p:to>
                                        <p:strVal val="visible"/>
                                      </p:to>
                                    </p:set>
                                    <p:animEffect transition="in" filter="wipe(up)">
                                      <p:cBhvr>
                                        <p:cTn id="59" dur="500"/>
                                        <p:tgtEl>
                                          <p:spTgt spid="86031"/>
                                        </p:tgtEl>
                                      </p:cBhvr>
                                    </p:animEffect>
                                  </p:childTnLst>
                                </p:cTn>
                              </p:par>
                            </p:childTnLst>
                          </p:cTn>
                        </p:par>
                        <p:par>
                          <p:cTn id="60" fill="hold">
                            <p:stCondLst>
                              <p:cond delay="5000"/>
                            </p:stCondLst>
                            <p:childTnLst>
                              <p:par>
                                <p:cTn id="61" presetID="22" presetClass="entr" presetSubtype="8" fill="hold" nodeType="afterEffect">
                                  <p:stCondLst>
                                    <p:cond delay="0"/>
                                  </p:stCondLst>
                                  <p:childTnLst>
                                    <p:set>
                                      <p:cBhvr>
                                        <p:cTn id="62" dur="1" fill="hold">
                                          <p:stCondLst>
                                            <p:cond delay="0"/>
                                          </p:stCondLst>
                                        </p:cTn>
                                        <p:tgtEl>
                                          <p:spTgt spid="86032"/>
                                        </p:tgtEl>
                                        <p:attrNameLst>
                                          <p:attrName>style.visibility</p:attrName>
                                        </p:attrNameLst>
                                      </p:cBhvr>
                                      <p:to>
                                        <p:strVal val="visible"/>
                                      </p:to>
                                    </p:set>
                                    <p:animEffect transition="in" filter="wipe(left)">
                                      <p:cBhvr>
                                        <p:cTn id="63" dur="500"/>
                                        <p:tgtEl>
                                          <p:spTgt spid="86032"/>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86033"/>
                                        </p:tgtEl>
                                        <p:attrNameLst>
                                          <p:attrName>style.visibility</p:attrName>
                                        </p:attrNameLst>
                                      </p:cBhvr>
                                      <p:to>
                                        <p:strVal val="visible"/>
                                      </p:to>
                                    </p:set>
                                    <p:animEffect transition="in" filter="wipe(up)">
                                      <p:cBhvr>
                                        <p:cTn id="67" dur="500"/>
                                        <p:tgtEl>
                                          <p:spTgt spid="86033"/>
                                        </p:tgtEl>
                                      </p:cBhvr>
                                    </p:animEffect>
                                  </p:childTnLst>
                                </p:cTn>
                              </p:par>
                            </p:childTnLst>
                          </p:cTn>
                        </p:par>
                        <p:par>
                          <p:cTn id="68" fill="hold">
                            <p:stCondLst>
                              <p:cond delay="6000"/>
                            </p:stCondLst>
                            <p:childTnLst>
                              <p:par>
                                <p:cTn id="69" presetID="22" presetClass="entr" presetSubtype="1" fill="hold" grpId="0" nodeType="afterEffect">
                                  <p:stCondLst>
                                    <p:cond delay="0"/>
                                  </p:stCondLst>
                                  <p:childTnLst>
                                    <p:set>
                                      <p:cBhvr>
                                        <p:cTn id="70" dur="1" fill="hold">
                                          <p:stCondLst>
                                            <p:cond delay="0"/>
                                          </p:stCondLst>
                                        </p:cTn>
                                        <p:tgtEl>
                                          <p:spTgt spid="86034"/>
                                        </p:tgtEl>
                                        <p:attrNameLst>
                                          <p:attrName>style.visibility</p:attrName>
                                        </p:attrNameLst>
                                      </p:cBhvr>
                                      <p:to>
                                        <p:strVal val="visible"/>
                                      </p:to>
                                    </p:set>
                                    <p:animEffect transition="in" filter="wipe(up)">
                                      <p:cBhvr>
                                        <p:cTn id="71" dur="500"/>
                                        <p:tgtEl>
                                          <p:spTgt spid="86034"/>
                                        </p:tgtEl>
                                      </p:cBhvr>
                                    </p:animEffect>
                                  </p:childTnLst>
                                </p:cTn>
                              </p:par>
                            </p:childTnLst>
                          </p:cTn>
                        </p:par>
                        <p:par>
                          <p:cTn id="72" fill="hold">
                            <p:stCondLst>
                              <p:cond delay="6500"/>
                            </p:stCondLst>
                            <p:childTnLst>
                              <p:par>
                                <p:cTn id="73" presetID="22" presetClass="entr" presetSubtype="1" fill="hold" nodeType="afterEffect">
                                  <p:stCondLst>
                                    <p:cond delay="0"/>
                                  </p:stCondLst>
                                  <p:childTnLst>
                                    <p:set>
                                      <p:cBhvr>
                                        <p:cTn id="74" dur="1" fill="hold">
                                          <p:stCondLst>
                                            <p:cond delay="0"/>
                                          </p:stCondLst>
                                        </p:cTn>
                                        <p:tgtEl>
                                          <p:spTgt spid="86035"/>
                                        </p:tgtEl>
                                        <p:attrNameLst>
                                          <p:attrName>style.visibility</p:attrName>
                                        </p:attrNameLst>
                                      </p:cBhvr>
                                      <p:to>
                                        <p:strVal val="visible"/>
                                      </p:to>
                                    </p:set>
                                    <p:animEffect transition="in" filter="wipe(up)">
                                      <p:cBhvr>
                                        <p:cTn id="75" dur="500"/>
                                        <p:tgtEl>
                                          <p:spTgt spid="86035"/>
                                        </p:tgtEl>
                                      </p:cBhvr>
                                    </p:animEffect>
                                  </p:childTnLst>
                                </p:cTn>
                              </p:par>
                            </p:childTnLst>
                          </p:cTn>
                        </p:par>
                        <p:par>
                          <p:cTn id="76" fill="hold">
                            <p:stCondLst>
                              <p:cond delay="7000"/>
                            </p:stCondLst>
                            <p:childTnLst>
                              <p:par>
                                <p:cTn id="77" presetID="22" presetClass="entr" presetSubtype="1" fill="hold" grpId="0" nodeType="afterEffect">
                                  <p:stCondLst>
                                    <p:cond delay="0"/>
                                  </p:stCondLst>
                                  <p:childTnLst>
                                    <p:set>
                                      <p:cBhvr>
                                        <p:cTn id="78" dur="1" fill="hold">
                                          <p:stCondLst>
                                            <p:cond delay="0"/>
                                          </p:stCondLst>
                                        </p:cTn>
                                        <p:tgtEl>
                                          <p:spTgt spid="86036"/>
                                        </p:tgtEl>
                                        <p:attrNameLst>
                                          <p:attrName>style.visibility</p:attrName>
                                        </p:attrNameLst>
                                      </p:cBhvr>
                                      <p:to>
                                        <p:strVal val="visible"/>
                                      </p:to>
                                    </p:set>
                                    <p:animEffect transition="in" filter="wipe(up)">
                                      <p:cBhvr>
                                        <p:cTn id="79" dur="500"/>
                                        <p:tgtEl>
                                          <p:spTgt spid="86036"/>
                                        </p:tgtEl>
                                      </p:cBhvr>
                                    </p:animEffect>
                                  </p:childTnLst>
                                </p:cTn>
                              </p:par>
                            </p:childTnLst>
                          </p:cTn>
                        </p:par>
                        <p:par>
                          <p:cTn id="80" fill="hold">
                            <p:stCondLst>
                              <p:cond delay="7500"/>
                            </p:stCondLst>
                            <p:childTnLst>
                              <p:par>
                                <p:cTn id="81" presetID="22" presetClass="entr" presetSubtype="1" fill="hold" nodeType="afterEffect">
                                  <p:stCondLst>
                                    <p:cond delay="0"/>
                                  </p:stCondLst>
                                  <p:childTnLst>
                                    <p:set>
                                      <p:cBhvr>
                                        <p:cTn id="82" dur="1" fill="hold">
                                          <p:stCondLst>
                                            <p:cond delay="0"/>
                                          </p:stCondLst>
                                        </p:cTn>
                                        <p:tgtEl>
                                          <p:spTgt spid="86037"/>
                                        </p:tgtEl>
                                        <p:attrNameLst>
                                          <p:attrName>style.visibility</p:attrName>
                                        </p:attrNameLst>
                                      </p:cBhvr>
                                      <p:to>
                                        <p:strVal val="visible"/>
                                      </p:to>
                                    </p:set>
                                    <p:animEffect transition="in" filter="wipe(up)">
                                      <p:cBhvr>
                                        <p:cTn id="83" dur="500"/>
                                        <p:tgtEl>
                                          <p:spTgt spid="86037"/>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86038"/>
                                        </p:tgtEl>
                                        <p:attrNameLst>
                                          <p:attrName>style.visibility</p:attrName>
                                        </p:attrNameLst>
                                      </p:cBhvr>
                                      <p:to>
                                        <p:strVal val="visible"/>
                                      </p:to>
                                    </p:set>
                                    <p:animEffect transition="in" filter="wipe(left)">
                                      <p:cBhvr>
                                        <p:cTn id="87" dur="500"/>
                                        <p:tgtEl>
                                          <p:spTgt spid="86038"/>
                                        </p:tgtEl>
                                      </p:cBhvr>
                                    </p:animEffect>
                                  </p:childTnLst>
                                </p:cTn>
                              </p:par>
                            </p:childTnLst>
                          </p:cTn>
                        </p:par>
                        <p:par>
                          <p:cTn id="88" fill="hold">
                            <p:stCondLst>
                              <p:cond delay="8500"/>
                            </p:stCondLst>
                            <p:childTnLst>
                              <p:par>
                                <p:cTn id="89" presetID="22" presetClass="entr" presetSubtype="1" fill="hold" nodeType="afterEffect">
                                  <p:stCondLst>
                                    <p:cond delay="0"/>
                                  </p:stCondLst>
                                  <p:childTnLst>
                                    <p:set>
                                      <p:cBhvr>
                                        <p:cTn id="90" dur="1" fill="hold">
                                          <p:stCondLst>
                                            <p:cond delay="0"/>
                                          </p:stCondLst>
                                        </p:cTn>
                                        <p:tgtEl>
                                          <p:spTgt spid="86039"/>
                                        </p:tgtEl>
                                        <p:attrNameLst>
                                          <p:attrName>style.visibility</p:attrName>
                                        </p:attrNameLst>
                                      </p:cBhvr>
                                      <p:to>
                                        <p:strVal val="visible"/>
                                      </p:to>
                                    </p:set>
                                    <p:animEffect transition="in" filter="wipe(up)">
                                      <p:cBhvr>
                                        <p:cTn id="91" dur="500"/>
                                        <p:tgtEl>
                                          <p:spTgt spid="86039"/>
                                        </p:tgtEl>
                                      </p:cBhvr>
                                    </p:animEffect>
                                  </p:childTnLst>
                                </p:cTn>
                              </p:par>
                            </p:childTnLst>
                          </p:cTn>
                        </p:par>
                        <p:par>
                          <p:cTn id="92" fill="hold">
                            <p:stCondLst>
                              <p:cond delay="9000"/>
                            </p:stCondLst>
                            <p:childTnLst>
                              <p:par>
                                <p:cTn id="93" presetID="22" presetClass="entr" presetSubtype="2" fill="hold" nodeType="afterEffect">
                                  <p:stCondLst>
                                    <p:cond delay="0"/>
                                  </p:stCondLst>
                                  <p:childTnLst>
                                    <p:set>
                                      <p:cBhvr>
                                        <p:cTn id="94" dur="1" fill="hold">
                                          <p:stCondLst>
                                            <p:cond delay="0"/>
                                          </p:stCondLst>
                                        </p:cTn>
                                        <p:tgtEl>
                                          <p:spTgt spid="86040"/>
                                        </p:tgtEl>
                                        <p:attrNameLst>
                                          <p:attrName>style.visibility</p:attrName>
                                        </p:attrNameLst>
                                      </p:cBhvr>
                                      <p:to>
                                        <p:strVal val="visible"/>
                                      </p:to>
                                    </p:set>
                                    <p:animEffect transition="in" filter="wipe(right)">
                                      <p:cBhvr>
                                        <p:cTn id="95" dur="500"/>
                                        <p:tgtEl>
                                          <p:spTgt spid="86040"/>
                                        </p:tgtEl>
                                      </p:cBhvr>
                                    </p:animEffect>
                                  </p:childTnLst>
                                </p:cTn>
                              </p:par>
                            </p:childTnLst>
                          </p:cTn>
                        </p:par>
                        <p:par>
                          <p:cTn id="96" fill="hold">
                            <p:stCondLst>
                              <p:cond delay="9500"/>
                            </p:stCondLst>
                            <p:childTnLst>
                              <p:par>
                                <p:cTn id="97" presetID="22" presetClass="entr" presetSubtype="1" fill="hold" grpId="0" nodeType="afterEffect">
                                  <p:stCondLst>
                                    <p:cond delay="0"/>
                                  </p:stCondLst>
                                  <p:childTnLst>
                                    <p:set>
                                      <p:cBhvr>
                                        <p:cTn id="98" dur="1" fill="hold">
                                          <p:stCondLst>
                                            <p:cond delay="0"/>
                                          </p:stCondLst>
                                        </p:cTn>
                                        <p:tgtEl>
                                          <p:spTgt spid="86041"/>
                                        </p:tgtEl>
                                        <p:attrNameLst>
                                          <p:attrName>style.visibility</p:attrName>
                                        </p:attrNameLst>
                                      </p:cBhvr>
                                      <p:to>
                                        <p:strVal val="visible"/>
                                      </p:to>
                                    </p:set>
                                    <p:animEffect transition="in" filter="wipe(up)">
                                      <p:cBhvr>
                                        <p:cTn id="99" dur="500"/>
                                        <p:tgtEl>
                                          <p:spTgt spid="8604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iterate type="lt">
                                    <p:tmPct val="100000"/>
                                  </p:iterate>
                                  <p:childTnLst>
                                    <p:set>
                                      <p:cBhvr>
                                        <p:cTn id="103" dur="1" fill="hold">
                                          <p:stCondLst>
                                            <p:cond delay="0"/>
                                          </p:stCondLst>
                                        </p:cTn>
                                        <p:tgtEl>
                                          <p:spTgt spid="86042"/>
                                        </p:tgtEl>
                                        <p:attrNameLst>
                                          <p:attrName>style.visibility</p:attrName>
                                        </p:attrNameLst>
                                      </p:cBhvr>
                                      <p:to>
                                        <p:strVal val="visible"/>
                                      </p:to>
                                    </p:set>
                                    <p:animEffect transition="in" filter="wipe(left)">
                                      <p:cBhvr>
                                        <p:cTn id="104" dur="75"/>
                                        <p:tgtEl>
                                          <p:spTgt spid="8604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86043">
                                            <p:txEl>
                                              <p:charRg st="0" end="17"/>
                                            </p:txEl>
                                          </p:spTgt>
                                        </p:tgtEl>
                                        <p:attrNameLst>
                                          <p:attrName>style.visibility</p:attrName>
                                        </p:attrNameLst>
                                      </p:cBhvr>
                                      <p:to>
                                        <p:strVal val="visible"/>
                                      </p:to>
                                    </p:set>
                                    <p:animEffect transition="in" filter="wipe(left)">
                                      <p:cBhvr>
                                        <p:cTn id="109" dur="500"/>
                                        <p:tgtEl>
                                          <p:spTgt spid="86043">
                                            <p:txEl>
                                              <p:charRg st="0" end="17"/>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86043">
                                            <p:txEl>
                                              <p:charRg st="17" end="33"/>
                                            </p:txEl>
                                          </p:spTgt>
                                        </p:tgtEl>
                                        <p:attrNameLst>
                                          <p:attrName>style.visibility</p:attrName>
                                        </p:attrNameLst>
                                      </p:cBhvr>
                                      <p:to>
                                        <p:strVal val="visible"/>
                                      </p:to>
                                    </p:set>
                                    <p:animEffect transition="in" filter="wipe(left)">
                                      <p:cBhvr>
                                        <p:cTn id="114" dur="500"/>
                                        <p:tgtEl>
                                          <p:spTgt spid="86043">
                                            <p:txEl>
                                              <p:charRg st="17" end="33"/>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86043">
                                            <p:txEl>
                                              <p:charRg st="33" end="50"/>
                                            </p:txEl>
                                          </p:spTgt>
                                        </p:tgtEl>
                                        <p:attrNameLst>
                                          <p:attrName>style.visibility</p:attrName>
                                        </p:attrNameLst>
                                      </p:cBhvr>
                                      <p:to>
                                        <p:strVal val="visible"/>
                                      </p:to>
                                    </p:set>
                                    <p:animEffect transition="in" filter="wipe(left)">
                                      <p:cBhvr>
                                        <p:cTn id="119" dur="500"/>
                                        <p:tgtEl>
                                          <p:spTgt spid="86043">
                                            <p:txEl>
                                              <p:charRg st="33" end="5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86043">
                                            <p:txEl>
                                              <p:charRg st="50" end="67"/>
                                            </p:txEl>
                                          </p:spTgt>
                                        </p:tgtEl>
                                        <p:attrNameLst>
                                          <p:attrName>style.visibility</p:attrName>
                                        </p:attrNameLst>
                                      </p:cBhvr>
                                      <p:to>
                                        <p:strVal val="visible"/>
                                      </p:to>
                                    </p:set>
                                    <p:animEffect transition="in" filter="wipe(left)">
                                      <p:cBhvr>
                                        <p:cTn id="124" dur="500"/>
                                        <p:tgtEl>
                                          <p:spTgt spid="86043">
                                            <p:txEl>
                                              <p:charRg st="50" end="67"/>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86043">
                                            <p:txEl>
                                              <p:charRg st="67" end="79"/>
                                            </p:txEl>
                                          </p:spTgt>
                                        </p:tgtEl>
                                        <p:attrNameLst>
                                          <p:attrName>style.visibility</p:attrName>
                                        </p:attrNameLst>
                                      </p:cBhvr>
                                      <p:to>
                                        <p:strVal val="visible"/>
                                      </p:to>
                                    </p:set>
                                    <p:animEffect transition="in" filter="wipe(left)">
                                      <p:cBhvr>
                                        <p:cTn id="129" dur="500"/>
                                        <p:tgtEl>
                                          <p:spTgt spid="86043">
                                            <p:txEl>
                                              <p:charRg st="67" end="79"/>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86043">
                                            <p:txEl>
                                              <p:charRg st="79" end="92"/>
                                            </p:txEl>
                                          </p:spTgt>
                                        </p:tgtEl>
                                        <p:attrNameLst>
                                          <p:attrName>style.visibility</p:attrName>
                                        </p:attrNameLst>
                                      </p:cBhvr>
                                      <p:to>
                                        <p:strVal val="visible"/>
                                      </p:to>
                                    </p:set>
                                    <p:animEffect transition="in" filter="wipe(left)">
                                      <p:cBhvr>
                                        <p:cTn id="134" dur="500"/>
                                        <p:tgtEl>
                                          <p:spTgt spid="86043">
                                            <p:txEl>
                                              <p:charRg st="79"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p:bldP spid="86021" grpId="0" build="p"/>
      <p:bldP spid="86022" grpId="0" animBg="1"/>
      <p:bldP spid="86024" grpId="0" animBg="1"/>
      <p:bldP spid="86026" grpId="0" animBg="1"/>
      <p:bldP spid="86029" grpId="0" animBg="1"/>
      <p:bldP spid="86031" grpId="0" animBg="1"/>
      <p:bldP spid="86034" grpId="0" animBg="1"/>
      <p:bldP spid="86036" grpId="0" animBg="1"/>
      <p:bldP spid="86041" grpId="0" animBg="1"/>
      <p:bldP spid="86042" grpId="0" animBg="1"/>
      <p:bldP spid="8604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88066" name="文本框 88065"/>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88067" name="矩形 88066"/>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88068" name="文本框 88067"/>
          <p:cNvSpPr txBox="1"/>
          <p:nvPr/>
        </p:nvSpPr>
        <p:spPr>
          <a:xfrm>
            <a:off x="76200" y="1060450"/>
            <a:ext cx="8763000" cy="539750"/>
          </a:xfrm>
          <a:prstGeom prst="rect">
            <a:avLst/>
          </a:prstGeom>
          <a:noFill/>
          <a:ln w="9525">
            <a:noFill/>
          </a:ln>
        </p:spPr>
        <p:txBody>
          <a:bodyPr lIns="180000">
            <a:spAutoFit/>
          </a:bodyPr>
          <a:p>
            <a:pPr eaLnBrk="0" hangingPunct="0">
              <a:lnSpc>
                <a:spcPct val="105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1.3.4 DSP</a:t>
            </a:r>
            <a:r>
              <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芯片的选择 </a:t>
            </a:r>
            <a:endPar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endParaRPr>
          </a:p>
        </p:txBody>
      </p:sp>
      <p:sp>
        <p:nvSpPr>
          <p:cNvPr id="88069" name="文本框 88068"/>
          <p:cNvSpPr txBox="1"/>
          <p:nvPr/>
        </p:nvSpPr>
        <p:spPr>
          <a:xfrm>
            <a:off x="76200" y="1524000"/>
            <a:ext cx="8763000" cy="2282825"/>
          </a:xfrm>
          <a:prstGeom prst="rect">
            <a:avLst/>
          </a:prstGeom>
          <a:noFill/>
          <a:ln w="9525">
            <a:noFill/>
          </a:ln>
        </p:spPr>
        <p:txBody>
          <a:bodyPr lIns="18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在进行</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系统设计时，选择合适的</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芯片是非常重要的一个环节。通常依据系统的运算速度、运算精度和存储器的需求等来选择</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一般来说，选择</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芯片时应考虑如下一些因素。</a:t>
            </a: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88070" name="文本框 88069"/>
          <p:cNvSpPr txBox="1"/>
          <p:nvPr/>
        </p:nvSpPr>
        <p:spPr>
          <a:xfrm>
            <a:off x="76200" y="3813175"/>
            <a:ext cx="4343400" cy="2282825"/>
          </a:xfrm>
          <a:prstGeom prst="rect">
            <a:avLst/>
          </a:prstGeom>
          <a:noFill/>
          <a:ln w="9525">
            <a:noFill/>
          </a:ln>
        </p:spPr>
        <p:txBody>
          <a:bodyPr lIns="18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1</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芯片的运算速度</a:t>
            </a:r>
            <a:endParaRPr lang="zh-CN" altLang="en-US" sz="24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endParaRPr>
          </a:p>
          <a:p>
            <a:pPr eaLnBrk="0" hangingPunct="0">
              <a:lnSpc>
                <a:spcPct val="150000"/>
              </a:lnSpc>
            </a:pP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2</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芯片的价格</a:t>
            </a: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3</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芯片的运算精度</a:t>
            </a: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a:p>
            <a:pPr algn="just" eaLnBrk="0" hangingPunct="0">
              <a:lnSpc>
                <a:spcPct val="150000"/>
              </a:lnSpc>
            </a:pP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4</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芯片的硬件资源</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p:txBody>
      </p:sp>
      <p:sp>
        <p:nvSpPr>
          <p:cNvPr id="88071" name="文本框 88070"/>
          <p:cNvSpPr txBox="1"/>
          <p:nvPr/>
        </p:nvSpPr>
        <p:spPr>
          <a:xfrm>
            <a:off x="3962400" y="3810000"/>
            <a:ext cx="4343400" cy="1735138"/>
          </a:xfrm>
          <a:prstGeom prst="rect">
            <a:avLst/>
          </a:prstGeom>
          <a:noFill/>
          <a:ln w="9525">
            <a:noFill/>
          </a:ln>
        </p:spPr>
        <p:txBody>
          <a:bodyPr lIns="18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5</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芯片的开发工具</a:t>
            </a:r>
            <a:endPar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endParaRPr>
          </a:p>
          <a:p>
            <a:pPr eaLnBrk="0" hangingPunct="0">
              <a:lnSpc>
                <a:spcPct val="150000"/>
              </a:lnSpc>
            </a:pPr>
            <a:r>
              <a:rPr lang="zh-CN" altLang="en-US"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6</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芯片的功耗</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7</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楷体_GB2312" pitchFamily="49" charset="-122"/>
              </a:rPr>
              <a:t>．其它因素</a:t>
            </a: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88067"/>
                                        </p:tgtEl>
                                        <p:attrNameLst>
                                          <p:attrName>style.visibility</p:attrName>
                                        </p:attrNameLst>
                                      </p:cBhvr>
                                      <p:to>
                                        <p:strVal val="visible"/>
                                      </p:to>
                                    </p:set>
                                    <p:anim calcmode="lin" valueType="num">
                                      <p:cBhvr additive="base">
                                        <p:cTn id="7" dur="500" fill="hold"/>
                                        <p:tgtEl>
                                          <p:spTgt spid="88067"/>
                                        </p:tgtEl>
                                        <p:attrNameLst>
                                          <p:attrName>ppt_x</p:attrName>
                                        </p:attrNameLst>
                                      </p:cBhvr>
                                      <p:tavLst>
                                        <p:tav tm="0">
                                          <p:val>
                                            <p:strVal val="1+#ppt_w/2"/>
                                          </p:val>
                                        </p:tav>
                                        <p:tav tm="100000">
                                          <p:val>
                                            <p:strVal val="#ppt_x"/>
                                          </p:val>
                                        </p:tav>
                                      </p:tavLst>
                                    </p:anim>
                                    <p:anim calcmode="lin" valueType="num">
                                      <p:cBhvr additive="base">
                                        <p:cTn id="8" dur="500" fill="hold"/>
                                        <p:tgtEl>
                                          <p:spTgt spid="880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8068">
                                            <p:txEl>
                                              <p:charRg st="0" end="16"/>
                                            </p:txEl>
                                          </p:spTgt>
                                        </p:tgtEl>
                                        <p:attrNameLst>
                                          <p:attrName>style.visibility</p:attrName>
                                        </p:attrNameLst>
                                      </p:cBhvr>
                                      <p:to>
                                        <p:strVal val="visible"/>
                                      </p:to>
                                    </p:set>
                                    <p:animEffect transition="in" filter="checkerboard(across)">
                                      <p:cBhvr>
                                        <p:cTn id="13" dur="500"/>
                                        <p:tgtEl>
                                          <p:spTgt spid="88068">
                                            <p:txEl>
                                              <p:charRg st="0"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8069">
                                            <p:txEl>
                                              <p:charRg st="0" end="75"/>
                                            </p:txEl>
                                          </p:spTgt>
                                        </p:tgtEl>
                                        <p:attrNameLst>
                                          <p:attrName>style.visibility</p:attrName>
                                        </p:attrNameLst>
                                      </p:cBhvr>
                                      <p:to>
                                        <p:strVal val="visible"/>
                                      </p:to>
                                    </p:set>
                                    <p:animEffect transition="in" filter="wipe(left)">
                                      <p:cBhvr>
                                        <p:cTn id="18" dur="500"/>
                                        <p:tgtEl>
                                          <p:spTgt spid="88069">
                                            <p:txEl>
                                              <p:charRg st="0" end="7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8069">
                                            <p:txEl>
                                              <p:charRg st="75" end="109"/>
                                            </p:txEl>
                                          </p:spTgt>
                                        </p:tgtEl>
                                        <p:attrNameLst>
                                          <p:attrName>style.visibility</p:attrName>
                                        </p:attrNameLst>
                                      </p:cBhvr>
                                      <p:to>
                                        <p:strVal val="visible"/>
                                      </p:to>
                                    </p:set>
                                    <p:animEffect transition="in" filter="wipe(left)">
                                      <p:cBhvr>
                                        <p:cTn id="23" dur="500"/>
                                        <p:tgtEl>
                                          <p:spTgt spid="88069">
                                            <p:txEl>
                                              <p:charRg st="75" end="10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8070">
                                            <p:txEl>
                                              <p:charRg st="0" end="21"/>
                                            </p:txEl>
                                          </p:spTgt>
                                        </p:tgtEl>
                                        <p:attrNameLst>
                                          <p:attrName>style.visibility</p:attrName>
                                        </p:attrNameLst>
                                      </p:cBhvr>
                                      <p:to>
                                        <p:strVal val="visible"/>
                                      </p:to>
                                    </p:set>
                                    <p:animEffect transition="in" filter="wipe(left)">
                                      <p:cBhvr>
                                        <p:cTn id="28" dur="500"/>
                                        <p:tgtEl>
                                          <p:spTgt spid="88070">
                                            <p:txEl>
                                              <p:charRg st="0" end="2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8070">
                                            <p:txEl>
                                              <p:charRg st="21" end="41"/>
                                            </p:txEl>
                                          </p:spTgt>
                                        </p:tgtEl>
                                        <p:attrNameLst>
                                          <p:attrName>style.visibility</p:attrName>
                                        </p:attrNameLst>
                                      </p:cBhvr>
                                      <p:to>
                                        <p:strVal val="visible"/>
                                      </p:to>
                                    </p:set>
                                    <p:animEffect transition="in" filter="wipe(left)">
                                      <p:cBhvr>
                                        <p:cTn id="33" dur="500"/>
                                        <p:tgtEl>
                                          <p:spTgt spid="88070">
                                            <p:txEl>
                                              <p:charRg st="21" end="4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8070">
                                            <p:txEl>
                                              <p:charRg st="41" end="63"/>
                                            </p:txEl>
                                          </p:spTgt>
                                        </p:tgtEl>
                                        <p:attrNameLst>
                                          <p:attrName>style.visibility</p:attrName>
                                        </p:attrNameLst>
                                      </p:cBhvr>
                                      <p:to>
                                        <p:strVal val="visible"/>
                                      </p:to>
                                    </p:set>
                                    <p:animEffect transition="in" filter="wipe(left)">
                                      <p:cBhvr>
                                        <p:cTn id="38" dur="500"/>
                                        <p:tgtEl>
                                          <p:spTgt spid="88070">
                                            <p:txEl>
                                              <p:charRg st="41" end="6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8070">
                                            <p:txEl>
                                              <p:charRg st="63" end="80"/>
                                            </p:txEl>
                                          </p:spTgt>
                                        </p:tgtEl>
                                        <p:attrNameLst>
                                          <p:attrName>style.visibility</p:attrName>
                                        </p:attrNameLst>
                                      </p:cBhvr>
                                      <p:to>
                                        <p:strVal val="visible"/>
                                      </p:to>
                                    </p:set>
                                    <p:animEffect transition="in" filter="wipe(left)">
                                      <p:cBhvr>
                                        <p:cTn id="43" dur="500"/>
                                        <p:tgtEl>
                                          <p:spTgt spid="88070">
                                            <p:txEl>
                                              <p:charRg st="63" end="8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8071">
                                            <p:txEl>
                                              <p:charRg st="0" end="21"/>
                                            </p:txEl>
                                          </p:spTgt>
                                        </p:tgtEl>
                                        <p:attrNameLst>
                                          <p:attrName>style.visibility</p:attrName>
                                        </p:attrNameLst>
                                      </p:cBhvr>
                                      <p:to>
                                        <p:strVal val="visible"/>
                                      </p:to>
                                    </p:set>
                                    <p:animEffect transition="in" filter="wipe(left)">
                                      <p:cBhvr>
                                        <p:cTn id="48" dur="500"/>
                                        <p:tgtEl>
                                          <p:spTgt spid="88071">
                                            <p:txEl>
                                              <p:charRg st="0" end="2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8071">
                                            <p:txEl>
                                              <p:charRg st="21" end="40"/>
                                            </p:txEl>
                                          </p:spTgt>
                                        </p:tgtEl>
                                        <p:attrNameLst>
                                          <p:attrName>style.visibility</p:attrName>
                                        </p:attrNameLst>
                                      </p:cBhvr>
                                      <p:to>
                                        <p:strVal val="visible"/>
                                      </p:to>
                                    </p:set>
                                    <p:animEffect transition="in" filter="wipe(left)">
                                      <p:cBhvr>
                                        <p:cTn id="53" dur="500"/>
                                        <p:tgtEl>
                                          <p:spTgt spid="88071">
                                            <p:txEl>
                                              <p:charRg st="21" end="4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8071">
                                            <p:txEl>
                                              <p:charRg st="40" end="56"/>
                                            </p:txEl>
                                          </p:spTgt>
                                        </p:tgtEl>
                                        <p:attrNameLst>
                                          <p:attrName>style.visibility</p:attrName>
                                        </p:attrNameLst>
                                      </p:cBhvr>
                                      <p:to>
                                        <p:strVal val="visible"/>
                                      </p:to>
                                    </p:set>
                                    <p:animEffect transition="in" filter="wipe(left)">
                                      <p:cBhvr>
                                        <p:cTn id="58" dur="500"/>
                                        <p:tgtEl>
                                          <p:spTgt spid="88071">
                                            <p:txEl>
                                              <p:charRg st="40"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P spid="88069" grpId="0" build="p"/>
      <p:bldP spid="88070" grpId="0" build="p"/>
      <p:bldP spid="8807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90114" name="文本框 90113"/>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90115" name="矩形 90114"/>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90116" name="文本框 90115"/>
          <p:cNvSpPr txBox="1"/>
          <p:nvPr/>
        </p:nvSpPr>
        <p:spPr>
          <a:xfrm>
            <a:off x="76200" y="1060450"/>
            <a:ext cx="8763000" cy="539750"/>
          </a:xfrm>
          <a:prstGeom prst="rect">
            <a:avLst/>
          </a:prstGeom>
          <a:noFill/>
          <a:ln w="9525">
            <a:noFill/>
          </a:ln>
        </p:spPr>
        <p:txBody>
          <a:bodyPr lIns="180000">
            <a:spAutoFit/>
          </a:bodyPr>
          <a:p>
            <a:pPr eaLnBrk="0" hangingPunct="0">
              <a:lnSpc>
                <a:spcPct val="105000"/>
              </a:lnSpc>
            </a:pPr>
            <a:r>
              <a:rPr lang="en-US" altLang="zh-CN"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1.3.4 DSP</a:t>
            </a:r>
            <a:r>
              <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rPr>
              <a:t>芯片的选择 </a:t>
            </a:r>
            <a:endParaRPr lang="zh-CN" altLang="en-US" sz="2800" b="1" dirty="0">
              <a:solidFill>
                <a:srgbClr val="000000"/>
              </a:solidFill>
              <a:effectLst>
                <a:outerShdw blurRad="38100" dist="38100" dir="2700000">
                  <a:srgbClr val="FFFFFF"/>
                </a:outerShdw>
              </a:effectLst>
              <a:latin typeface="Times New Roman" panose="02020603050405020304" pitchFamily="18" charset="0"/>
              <a:ea typeface="黑体" panose="02010609060101010101" pitchFamily="2" charset="-122"/>
            </a:endParaRPr>
          </a:p>
        </p:txBody>
      </p:sp>
      <p:sp>
        <p:nvSpPr>
          <p:cNvPr id="90117" name="文本框 90116"/>
          <p:cNvSpPr txBox="1"/>
          <p:nvPr/>
        </p:nvSpPr>
        <p:spPr>
          <a:xfrm>
            <a:off x="0" y="1524000"/>
            <a:ext cx="4343400" cy="639763"/>
          </a:xfrm>
          <a:prstGeom prst="rect">
            <a:avLst/>
          </a:prstGeom>
          <a:noFill/>
          <a:ln w="9525">
            <a:noFill/>
          </a:ln>
        </p:spPr>
        <p:txBody>
          <a:bodyPr lIns="18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2</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芯片的价格 </a:t>
            </a:r>
            <a:endPar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90118" name="文本框 90117"/>
          <p:cNvSpPr txBox="1"/>
          <p:nvPr/>
        </p:nvSpPr>
        <p:spPr>
          <a:xfrm>
            <a:off x="0" y="2133600"/>
            <a:ext cx="8534400" cy="1187450"/>
          </a:xfrm>
          <a:prstGeom prst="rect">
            <a:avLst/>
          </a:prstGeom>
          <a:noFill/>
          <a:ln w="9525">
            <a:noFill/>
          </a:ln>
        </p:spPr>
        <p:txBody>
          <a:bodyPr lIns="360000">
            <a:spAutoFit/>
          </a:bodyPr>
          <a:p>
            <a:pPr eaLnBrk="0" hangingPunct="0">
              <a:lnSpc>
                <a:spcPct val="150000"/>
              </a:lnSpc>
            </a:pPr>
            <a:r>
              <a:rPr lang="en-US" altLang="zh-CN" sz="2400" b="1">
                <a:solidFill>
                  <a:srgbClr val="000000"/>
                </a:solidFill>
                <a:effectLst>
                  <a:outerShdw blurRad="38100" dist="38100" dir="2700000">
                    <a:srgbClr val="FFFFFF"/>
                  </a:outerShdw>
                </a:effectLst>
                <a:latin typeface="Times New Roman" panose="02020603050405020304" pitchFamily="18" charset="0"/>
              </a:rPr>
              <a:t>         </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芯片的价格也是选择</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芯片所需考虑的一个重要因素。</a:t>
            </a:r>
            <a:r>
              <a:rPr lang="zh-CN" altLang="en-US" sz="2400" b="1" dirty="0">
                <a:solidFill>
                  <a:srgbClr val="000000"/>
                </a:solidFill>
                <a:effectLst>
                  <a:outerShdw blurRad="38100" dist="38100" dir="2700000">
                    <a:srgbClr val="FFFFFF"/>
                  </a:outerShdw>
                </a:effectLst>
                <a:latin typeface="Times New Roman" panose="02020603050405020304" pitchFamily="18" charset="0"/>
              </a:rPr>
              <a:t> </a:t>
            </a:r>
            <a:endParaRPr lang="zh-CN" altLang="en-US" sz="2400" b="1" dirty="0">
              <a:solidFill>
                <a:srgbClr val="000000"/>
              </a:solidFill>
              <a:effectLst>
                <a:outerShdw blurRad="38100" dist="38100" dir="2700000">
                  <a:srgbClr val="FFFFFF"/>
                </a:outerShdw>
              </a:effectLst>
              <a:latin typeface="Times New Roman" panose="02020603050405020304" pitchFamily="18" charset="0"/>
            </a:endParaRPr>
          </a:p>
        </p:txBody>
      </p:sp>
      <p:sp>
        <p:nvSpPr>
          <p:cNvPr id="90119" name="文本框 90118"/>
          <p:cNvSpPr txBox="1"/>
          <p:nvPr/>
        </p:nvSpPr>
        <p:spPr>
          <a:xfrm>
            <a:off x="0" y="3079750"/>
            <a:ext cx="8534400" cy="1187450"/>
          </a:xfrm>
          <a:prstGeom prst="rect">
            <a:avLst/>
          </a:prstGeom>
          <a:noFill/>
          <a:ln w="9525">
            <a:noFill/>
          </a:ln>
        </p:spPr>
        <p:txBody>
          <a:bodyPr lIns="36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在系统的设计过程中，应根据实际系统的应用情况来选择一个价格适中的</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芯片。</a:t>
            </a: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90120" name="文本框 90119"/>
          <p:cNvSpPr txBox="1"/>
          <p:nvPr/>
        </p:nvSpPr>
        <p:spPr>
          <a:xfrm>
            <a:off x="0" y="4191000"/>
            <a:ext cx="4343400" cy="639763"/>
          </a:xfrm>
          <a:prstGeom prst="rect">
            <a:avLst/>
          </a:prstGeom>
          <a:noFill/>
          <a:ln w="9525">
            <a:noFill/>
          </a:ln>
        </p:spPr>
        <p:txBody>
          <a:bodyPr lIns="18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3</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芯片的运算精度 </a:t>
            </a:r>
            <a:endPar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90121" name="文本框 90120"/>
          <p:cNvSpPr txBox="1"/>
          <p:nvPr/>
        </p:nvSpPr>
        <p:spPr>
          <a:xfrm>
            <a:off x="0" y="4648200"/>
            <a:ext cx="8534400" cy="1735138"/>
          </a:xfrm>
          <a:prstGeom prst="rect">
            <a:avLst/>
          </a:prstGeom>
          <a:noFill/>
          <a:ln w="9525">
            <a:noFill/>
          </a:ln>
        </p:spPr>
        <p:txBody>
          <a:bodyPr lIns="360000">
            <a:spAutoFit/>
          </a:bodyPr>
          <a:p>
            <a:pPr eaLnBrk="0" hangingPunct="0">
              <a:lnSpc>
                <a:spcPct val="150000"/>
              </a:lnSpc>
            </a:pPr>
            <a:r>
              <a:rPr lang="en-US" altLang="zh-CN" sz="2400" b="1">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990099"/>
                </a:solidFill>
                <a:effectLst>
                  <a:outerShdw blurRad="38100" dist="38100" dir="2700000">
                    <a:srgbClr val="000000"/>
                  </a:outerShdw>
                </a:effectLst>
                <a:latin typeface="Times New Roman" panose="02020603050405020304" pitchFamily="18" charset="0"/>
              </a:rPr>
              <a:t>运算精度取决于</a:t>
            </a:r>
            <a:r>
              <a:rPr lang="en-US" altLang="zh-CN" sz="2400" b="1" dirty="0">
                <a:solidFill>
                  <a:srgbClr val="990099"/>
                </a:solidFill>
                <a:effectLst>
                  <a:outerShdw blurRad="38100" dist="38100" dir="2700000">
                    <a:srgbClr val="000000"/>
                  </a:outerShdw>
                </a:effectLst>
                <a:latin typeface="Times New Roman" panose="02020603050405020304" pitchFamily="18" charset="0"/>
              </a:rPr>
              <a:t>DSP</a:t>
            </a:r>
            <a:r>
              <a:rPr lang="zh-CN" altLang="en-US" sz="2400" b="1" dirty="0">
                <a:solidFill>
                  <a:srgbClr val="990099"/>
                </a:solidFill>
                <a:effectLst>
                  <a:outerShdw blurRad="38100" dist="38100" dir="2700000">
                    <a:srgbClr val="000000"/>
                  </a:outerShdw>
                </a:effectLst>
                <a:latin typeface="Times New Roman" panose="02020603050405020304" pitchFamily="18" charset="0"/>
              </a:rPr>
              <a:t>芯片的字长。</a:t>
            </a:r>
            <a:endParaRPr lang="zh-CN" altLang="en-US" sz="2400" b="1" dirty="0">
              <a:solidFill>
                <a:srgbClr val="990099"/>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3333FF"/>
                </a:solidFill>
                <a:effectLst>
                  <a:outerShdw blurRad="38100" dist="38100" dir="2700000">
                    <a:srgbClr val="000000"/>
                  </a:outerShdw>
                </a:effectLst>
                <a:latin typeface="Times New Roman" panose="02020603050405020304" pitchFamily="18" charset="0"/>
              </a:rPr>
              <a:t>定点</a:t>
            </a:r>
            <a:r>
              <a:rPr lang="en-US" altLang="zh-CN" sz="2400" b="1" dirty="0">
                <a:solidFill>
                  <a:srgbClr val="3333FF"/>
                </a:solidFill>
                <a:effectLst>
                  <a:outerShdw blurRad="38100" dist="38100" dir="2700000">
                    <a:srgbClr val="000000"/>
                  </a:outerShdw>
                </a:effectLst>
                <a:latin typeface="Times New Roman" panose="02020603050405020304" pitchFamily="18" charset="0"/>
              </a:rPr>
              <a:t>DSP</a:t>
            </a:r>
            <a:r>
              <a:rPr lang="zh-CN" altLang="en-US" sz="2400" b="1" dirty="0">
                <a:solidFill>
                  <a:srgbClr val="3333FF"/>
                </a:solidFill>
                <a:effectLst>
                  <a:outerShdw blurRad="38100" dist="38100" dir="2700000">
                    <a:srgbClr val="000000"/>
                  </a:outerShdw>
                </a:effectLst>
                <a:latin typeface="Times New Roman" panose="02020603050405020304" pitchFamily="18" charset="0"/>
              </a:rPr>
              <a:t>芯片的字长通常为</a:t>
            </a:r>
            <a:r>
              <a:rPr lang="en-US" altLang="zh-CN" sz="2400" b="1" dirty="0">
                <a:solidFill>
                  <a:srgbClr val="3333FF"/>
                </a:solidFill>
                <a:effectLst>
                  <a:outerShdw blurRad="38100" dist="38100" dir="2700000">
                    <a:srgbClr val="000000"/>
                  </a:outerShdw>
                </a:effectLst>
                <a:latin typeface="Times New Roman" panose="02020603050405020304" pitchFamily="18" charset="0"/>
              </a:rPr>
              <a:t>16</a:t>
            </a:r>
            <a:r>
              <a:rPr lang="zh-CN" altLang="en-US" sz="2400" b="1" dirty="0">
                <a:solidFill>
                  <a:srgbClr val="3333FF"/>
                </a:solidFill>
                <a:effectLst>
                  <a:outerShdw blurRad="38100" dist="38100" dir="2700000">
                    <a:srgbClr val="000000"/>
                  </a:outerShdw>
                </a:effectLst>
                <a:latin typeface="Times New Roman" panose="02020603050405020304" pitchFamily="18" charset="0"/>
              </a:rPr>
              <a:t>位和</a:t>
            </a:r>
            <a:r>
              <a:rPr lang="en-US" altLang="zh-CN" sz="2400" b="1" dirty="0">
                <a:solidFill>
                  <a:srgbClr val="3333FF"/>
                </a:solidFill>
                <a:effectLst>
                  <a:outerShdw blurRad="38100" dist="38100" dir="2700000">
                    <a:srgbClr val="000000"/>
                  </a:outerShdw>
                </a:effectLst>
                <a:latin typeface="Times New Roman" panose="02020603050405020304" pitchFamily="18" charset="0"/>
              </a:rPr>
              <a:t>24</a:t>
            </a:r>
            <a:r>
              <a:rPr lang="zh-CN" altLang="en-US" sz="2400" b="1" dirty="0">
                <a:solidFill>
                  <a:srgbClr val="3333FF"/>
                </a:solidFill>
                <a:effectLst>
                  <a:outerShdw blurRad="38100" dist="38100" dir="2700000">
                    <a:srgbClr val="000000"/>
                  </a:outerShdw>
                </a:effectLst>
                <a:latin typeface="Times New Roman" panose="02020603050405020304" pitchFamily="18" charset="0"/>
              </a:rPr>
              <a:t>位。</a:t>
            </a:r>
            <a:endParaRPr lang="zh-CN" altLang="en-US" sz="2400" b="1" dirty="0">
              <a:solidFill>
                <a:srgbClr val="3333FF"/>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浮点</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芯片的字长一般为</a:t>
            </a:r>
            <a:r>
              <a:rPr lang="en-US" altLang="zh-CN" sz="2400" b="1" dirty="0">
                <a:solidFill>
                  <a:srgbClr val="33CC33"/>
                </a:solidFill>
                <a:effectLst>
                  <a:outerShdw blurRad="38100" dist="38100" dir="2700000">
                    <a:srgbClr val="000000"/>
                  </a:outerShdw>
                </a:effectLst>
                <a:latin typeface="Times New Roman" panose="02020603050405020304" pitchFamily="18" charset="0"/>
              </a:rPr>
              <a:t>32</a:t>
            </a:r>
            <a:r>
              <a:rPr lang="zh-CN" altLang="en-US" sz="2400" b="1" dirty="0">
                <a:solidFill>
                  <a:srgbClr val="33CC33"/>
                </a:solidFill>
                <a:effectLst>
                  <a:outerShdw blurRad="38100" dist="38100" dir="2700000">
                    <a:srgbClr val="000000"/>
                  </a:outerShdw>
                </a:effectLst>
                <a:latin typeface="Times New Roman" panose="02020603050405020304" pitchFamily="18" charset="0"/>
              </a:rPr>
              <a:t>位。</a:t>
            </a:r>
            <a:r>
              <a:rPr lang="zh-CN" altLang="en-US"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990099"/>
                </a:solidFill>
                <a:effectLst>
                  <a:outerShdw blurRad="38100" dist="38100" dir="2700000">
                    <a:srgbClr val="000000"/>
                  </a:outerShdw>
                </a:effectLst>
                <a:latin typeface="Times New Roman" panose="02020603050405020304" pitchFamily="18" charset="0"/>
              </a:rPr>
              <a:t> </a:t>
            </a:r>
            <a:r>
              <a:rPr lang="zh-CN" altLang="en-US" sz="2400" b="1" dirty="0">
                <a:solidFill>
                  <a:srgbClr val="000000"/>
                </a:solidFill>
                <a:effectLst>
                  <a:outerShdw blurRad="38100" dist="38100" dir="2700000">
                    <a:srgbClr val="FFFFFF"/>
                  </a:outerShdw>
                </a:effectLst>
                <a:latin typeface="Times New Roman" panose="02020603050405020304" pitchFamily="18" charset="0"/>
              </a:rPr>
              <a:t> </a:t>
            </a:r>
            <a:endParaRPr lang="zh-CN" altLang="en-US" sz="2400" b="1" dirty="0">
              <a:solidFill>
                <a:srgbClr val="000000"/>
              </a:solidFill>
              <a:effectLst>
                <a:outerShdw blurRad="38100" dist="38100" dir="2700000">
                  <a:srgbClr val="FFFFFF"/>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xEl>
                                              <p:charRg st="0" end="15"/>
                                            </p:txEl>
                                          </p:spTgt>
                                        </p:tgtEl>
                                        <p:attrNameLst>
                                          <p:attrName>style.visibility</p:attrName>
                                        </p:attrNameLst>
                                      </p:cBhvr>
                                      <p:to>
                                        <p:strVal val="visible"/>
                                      </p:to>
                                    </p:set>
                                    <p:animEffect transition="in" filter="wipe(left)">
                                      <p:cBhvr>
                                        <p:cTn id="7" dur="500"/>
                                        <p:tgtEl>
                                          <p:spTgt spid="90117">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118"/>
                                        </p:tgtEl>
                                        <p:attrNameLst>
                                          <p:attrName>style.visibility</p:attrName>
                                        </p:attrNameLst>
                                      </p:cBhvr>
                                      <p:to>
                                        <p:strVal val="visible"/>
                                      </p:to>
                                    </p:set>
                                    <p:animEffect transition="in" filter="dissolve">
                                      <p:cBhvr>
                                        <p:cTn id="12" dur="500"/>
                                        <p:tgtEl>
                                          <p:spTgt spid="901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119"/>
                                        </p:tgtEl>
                                        <p:attrNameLst>
                                          <p:attrName>style.visibility</p:attrName>
                                        </p:attrNameLst>
                                      </p:cBhvr>
                                      <p:to>
                                        <p:strVal val="visible"/>
                                      </p:to>
                                    </p:set>
                                    <p:animEffect transition="in" filter="dissolve">
                                      <p:cBhvr>
                                        <p:cTn id="17" dur="500"/>
                                        <p:tgtEl>
                                          <p:spTgt spid="901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20">
                                            <p:txEl>
                                              <p:charRg st="0" end="17"/>
                                            </p:txEl>
                                          </p:spTgt>
                                        </p:tgtEl>
                                        <p:attrNameLst>
                                          <p:attrName>style.visibility</p:attrName>
                                        </p:attrNameLst>
                                      </p:cBhvr>
                                      <p:to>
                                        <p:strVal val="visible"/>
                                      </p:to>
                                    </p:set>
                                    <p:animEffect transition="in" filter="wipe(left)">
                                      <p:cBhvr>
                                        <p:cTn id="22" dur="500"/>
                                        <p:tgtEl>
                                          <p:spTgt spid="90120">
                                            <p:txEl>
                                              <p:charRg st="0" end="1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21">
                                            <p:txEl>
                                              <p:charRg st="0" end="26"/>
                                            </p:txEl>
                                          </p:spTgt>
                                        </p:tgtEl>
                                        <p:attrNameLst>
                                          <p:attrName>style.visibility</p:attrName>
                                        </p:attrNameLst>
                                      </p:cBhvr>
                                      <p:to>
                                        <p:strVal val="visible"/>
                                      </p:to>
                                    </p:set>
                                    <p:animEffect transition="in" filter="wipe(left)">
                                      <p:cBhvr>
                                        <p:cTn id="27" dur="500"/>
                                        <p:tgtEl>
                                          <p:spTgt spid="90121">
                                            <p:txEl>
                                              <p:charRg st="0" end="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121">
                                            <p:txEl>
                                              <p:charRg st="26" end="57"/>
                                            </p:txEl>
                                          </p:spTgt>
                                        </p:tgtEl>
                                        <p:attrNameLst>
                                          <p:attrName>style.visibility</p:attrName>
                                        </p:attrNameLst>
                                      </p:cBhvr>
                                      <p:to>
                                        <p:strVal val="visible"/>
                                      </p:to>
                                    </p:set>
                                    <p:animEffect transition="in" filter="wipe(left)">
                                      <p:cBhvr>
                                        <p:cTn id="32" dur="500"/>
                                        <p:tgtEl>
                                          <p:spTgt spid="90121">
                                            <p:txEl>
                                              <p:charRg st="26" end="5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21">
                                            <p:txEl>
                                              <p:charRg st="57" end="87"/>
                                            </p:txEl>
                                          </p:spTgt>
                                        </p:tgtEl>
                                        <p:attrNameLst>
                                          <p:attrName>style.visibility</p:attrName>
                                        </p:attrNameLst>
                                      </p:cBhvr>
                                      <p:to>
                                        <p:strVal val="visible"/>
                                      </p:to>
                                    </p:set>
                                    <p:animEffect transition="in" filter="wipe(left)">
                                      <p:cBhvr>
                                        <p:cTn id="37" dur="500"/>
                                        <p:tgtEl>
                                          <p:spTgt spid="90121">
                                            <p:txEl>
                                              <p:charRg st="57"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p:bldP spid="90118" grpId="0"/>
      <p:bldP spid="90119" grpId="0"/>
      <p:bldP spid="90120" grpId="0" build="p"/>
      <p:bldP spid="9012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92162" name="文本框 9216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92163" name="矩形 92162"/>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92164" name="文本框 92163"/>
          <p:cNvSpPr txBox="1"/>
          <p:nvPr/>
        </p:nvSpPr>
        <p:spPr>
          <a:xfrm>
            <a:off x="0" y="914400"/>
            <a:ext cx="4343400" cy="639763"/>
          </a:xfrm>
          <a:prstGeom prst="rect">
            <a:avLst/>
          </a:prstGeom>
          <a:noFill/>
          <a:ln w="9525">
            <a:noFill/>
          </a:ln>
        </p:spPr>
        <p:txBody>
          <a:bodyPr lIns="18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4</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芯片的硬件资源 </a:t>
            </a:r>
            <a:endPar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92165" name="文本框 92164"/>
          <p:cNvSpPr txBox="1"/>
          <p:nvPr/>
        </p:nvSpPr>
        <p:spPr>
          <a:xfrm>
            <a:off x="0" y="1447800"/>
            <a:ext cx="8610600" cy="2282825"/>
          </a:xfrm>
          <a:prstGeom prst="rect">
            <a:avLst/>
          </a:prstGeom>
          <a:noFill/>
          <a:ln w="9525">
            <a:noFill/>
          </a:ln>
        </p:spPr>
        <p:txBody>
          <a:bodyPr lIns="360000">
            <a:spAutoFit/>
          </a:bodyPr>
          <a:p>
            <a:pPr eaLnBrk="0" hangingPunct="0">
              <a:lnSpc>
                <a:spcPct val="150000"/>
              </a:lnSpc>
            </a:pPr>
            <a:r>
              <a:rPr lang="en-US" altLang="zh-CN" sz="2400" b="1" dirty="0">
                <a:solidFill>
                  <a:schemeClr val="hlink"/>
                </a:solidFill>
                <a:effectLst>
                  <a:outerShdw blurRad="38100" dist="38100" dir="2700000">
                    <a:srgbClr val="000000"/>
                  </a:outerShdw>
                </a:effectLst>
                <a:latin typeface="Times New Roman" panose="02020603050405020304" pitchFamily="18" charset="0"/>
              </a:rPr>
              <a:t>        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芯片的硬件资源主要包括：片内</a:t>
            </a:r>
            <a:r>
              <a:rPr lang="en-US" altLang="zh-CN" sz="2400" b="1" dirty="0">
                <a:solidFill>
                  <a:schemeClr val="hlink"/>
                </a:solidFill>
                <a:effectLst>
                  <a:outerShdw blurRad="38100" dist="38100" dir="2700000">
                    <a:srgbClr val="000000"/>
                  </a:outerShdw>
                </a:effectLst>
                <a:latin typeface="Times New Roman" panose="02020603050405020304" pitchFamily="18" charset="0"/>
              </a:rPr>
              <a:t>RAM</a:t>
            </a:r>
            <a:r>
              <a:rPr lang="zh-CN" altLang="en-US" sz="2400" b="1" dirty="0">
                <a:solidFill>
                  <a:schemeClr va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hlink"/>
                </a:solidFill>
                <a:effectLst>
                  <a:outerShdw blurRad="38100" dist="38100" dir="2700000">
                    <a:srgbClr val="000000"/>
                  </a:outerShdw>
                </a:effectLst>
                <a:latin typeface="Times New Roman" panose="02020603050405020304" pitchFamily="18" charset="0"/>
              </a:rPr>
              <a:t>ROM</a:t>
            </a:r>
            <a:r>
              <a:rPr lang="zh-CN" altLang="en-US" sz="2400" b="1" dirty="0">
                <a:solidFill>
                  <a:schemeClr val="hlink"/>
                </a:solidFill>
                <a:effectLst>
                  <a:outerShdw blurRad="38100" dist="38100" dir="2700000">
                    <a:srgbClr val="000000"/>
                  </a:outerShdw>
                </a:effectLst>
                <a:latin typeface="Times New Roman" panose="02020603050405020304" pitchFamily="18" charset="0"/>
              </a:rPr>
              <a:t>的数量，外部可扩展的程序和数据空间，总线接口，</a:t>
            </a:r>
            <a:r>
              <a:rPr lang="en-US" altLang="zh-CN" sz="2400" b="1" dirty="0">
                <a:solidFill>
                  <a:schemeClr val="hlink"/>
                </a:solidFill>
                <a:effectLst>
                  <a:outerShdw blurRad="38100" dist="38100" dir="2700000">
                    <a:srgbClr val="000000"/>
                  </a:outerShdw>
                </a:effectLst>
                <a:latin typeface="Times New Roman" panose="02020603050405020304" pitchFamily="18" charset="0"/>
              </a:rPr>
              <a:t>I/O</a:t>
            </a:r>
            <a:r>
              <a:rPr lang="zh-CN" altLang="en-US" sz="2400" b="1" dirty="0">
                <a:solidFill>
                  <a:schemeClr val="hlink"/>
                </a:solidFill>
                <a:effectLst>
                  <a:outerShdw blurRad="38100" dist="38100" dir="2700000">
                    <a:srgbClr val="000000"/>
                  </a:outerShdw>
                </a:effectLst>
                <a:latin typeface="Times New Roman" panose="02020603050405020304" pitchFamily="18" charset="0"/>
              </a:rPr>
              <a:t>接口等。</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不同的</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芯片所提供的硬件资源是不相同的，应根据系统的实际需要，考虑芯片的硬件资源。</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
        <p:nvSpPr>
          <p:cNvPr id="92166" name="文本框 92165"/>
          <p:cNvSpPr txBox="1"/>
          <p:nvPr/>
        </p:nvSpPr>
        <p:spPr>
          <a:xfrm>
            <a:off x="0" y="3581400"/>
            <a:ext cx="4343400" cy="639763"/>
          </a:xfrm>
          <a:prstGeom prst="rect">
            <a:avLst/>
          </a:prstGeom>
          <a:noFill/>
          <a:ln w="9525">
            <a:noFill/>
          </a:ln>
        </p:spPr>
        <p:txBody>
          <a:bodyPr lIns="18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5</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芯片的开发工具 </a:t>
            </a:r>
            <a:endPar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92167" name="文本框 92166"/>
          <p:cNvSpPr txBox="1"/>
          <p:nvPr/>
        </p:nvSpPr>
        <p:spPr>
          <a:xfrm>
            <a:off x="0" y="4114800"/>
            <a:ext cx="8610600" cy="2282825"/>
          </a:xfrm>
          <a:prstGeom prst="rect">
            <a:avLst/>
          </a:prstGeom>
          <a:noFill/>
          <a:ln w="9525">
            <a:noFill/>
          </a:ln>
        </p:spPr>
        <p:txBody>
          <a:bodyPr lIns="36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990099"/>
                </a:solidFill>
                <a:effectLst>
                  <a:outerShdw blurRad="38100" dist="38100" dir="2700000">
                    <a:srgbClr val="000000"/>
                  </a:outerShdw>
                </a:effectLst>
                <a:latin typeface="Times New Roman" panose="02020603050405020304" pitchFamily="18" charset="0"/>
              </a:rPr>
              <a:t>快捷、方便的开发工具和完善的软件支持是开发大型、复杂</a:t>
            </a:r>
            <a:r>
              <a:rPr lang="en-US" altLang="zh-CN" sz="2400" b="1" dirty="0">
                <a:solidFill>
                  <a:srgbClr val="990099"/>
                </a:solidFill>
                <a:effectLst>
                  <a:outerShdw blurRad="38100" dist="38100" dir="2700000">
                    <a:srgbClr val="000000"/>
                  </a:outerShdw>
                </a:effectLst>
                <a:latin typeface="Times New Roman" panose="02020603050405020304" pitchFamily="18" charset="0"/>
              </a:rPr>
              <a:t>DSP</a:t>
            </a:r>
            <a:r>
              <a:rPr lang="zh-CN" altLang="en-US" sz="2400" b="1" dirty="0">
                <a:solidFill>
                  <a:srgbClr val="990099"/>
                </a:solidFill>
                <a:effectLst>
                  <a:outerShdw blurRad="38100" dist="38100" dir="2700000">
                    <a:srgbClr val="000000"/>
                  </a:outerShdw>
                </a:effectLst>
                <a:latin typeface="Times New Roman" panose="02020603050405020304" pitchFamily="18" charset="0"/>
              </a:rPr>
              <a:t>应用系统的必备条件。 </a:t>
            </a:r>
            <a:endParaRPr lang="zh-CN" altLang="en-US" sz="2400" b="1" dirty="0">
              <a:solidFill>
                <a:srgbClr val="990099"/>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3333FF"/>
                </a:solidFill>
                <a:effectLst>
                  <a:outerShdw blurRad="38100" dist="38100" dir="2700000">
                    <a:srgbClr val="000000"/>
                  </a:outerShdw>
                </a:effectLst>
                <a:latin typeface="Times New Roman" panose="02020603050405020304" pitchFamily="18" charset="0"/>
              </a:rPr>
              <a:t>在选择</a:t>
            </a:r>
            <a:r>
              <a:rPr lang="en-US" altLang="zh-CN" sz="2400" b="1" dirty="0">
                <a:solidFill>
                  <a:srgbClr val="3333FF"/>
                </a:solidFill>
                <a:effectLst>
                  <a:outerShdw blurRad="38100" dist="38100" dir="2700000">
                    <a:srgbClr val="000000"/>
                  </a:outerShdw>
                </a:effectLst>
                <a:latin typeface="Times New Roman" panose="02020603050405020304" pitchFamily="18" charset="0"/>
              </a:rPr>
              <a:t>DSP</a:t>
            </a:r>
            <a:r>
              <a:rPr lang="zh-CN" altLang="en-US" sz="2400" b="1" dirty="0">
                <a:solidFill>
                  <a:srgbClr val="3333FF"/>
                </a:solidFill>
                <a:effectLst>
                  <a:outerShdw blurRad="38100" dist="38100" dir="2700000">
                    <a:srgbClr val="000000"/>
                  </a:outerShdw>
                </a:effectLst>
                <a:latin typeface="Times New Roman" panose="02020603050405020304" pitchFamily="18" charset="0"/>
              </a:rPr>
              <a:t>芯片的同时必须注意开发工具对芯片的支持，包括软件和硬件的开发工具等。 </a:t>
            </a:r>
            <a:endParaRPr lang="zh-CN" altLang="en-US" sz="2400" b="1" dirty="0">
              <a:solidFill>
                <a:srgbClr val="3333FF"/>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4">
                                            <p:txEl>
                                              <p:charRg st="0" end="17"/>
                                            </p:txEl>
                                          </p:spTgt>
                                        </p:tgtEl>
                                        <p:attrNameLst>
                                          <p:attrName>style.visibility</p:attrName>
                                        </p:attrNameLst>
                                      </p:cBhvr>
                                      <p:to>
                                        <p:strVal val="visible"/>
                                      </p:to>
                                    </p:set>
                                    <p:animEffect transition="in" filter="wipe(left)">
                                      <p:cBhvr>
                                        <p:cTn id="7" dur="500"/>
                                        <p:tgtEl>
                                          <p:spTgt spid="92164">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65">
                                            <p:txEl>
                                              <p:charRg st="0" end="63"/>
                                            </p:txEl>
                                          </p:spTgt>
                                        </p:tgtEl>
                                        <p:attrNameLst>
                                          <p:attrName>style.visibility</p:attrName>
                                        </p:attrNameLst>
                                      </p:cBhvr>
                                      <p:to>
                                        <p:strVal val="visible"/>
                                      </p:to>
                                    </p:set>
                                    <p:animEffect transition="in" filter="dissolve">
                                      <p:cBhvr>
                                        <p:cTn id="12" dur="500"/>
                                        <p:tgtEl>
                                          <p:spTgt spid="92165">
                                            <p:txEl>
                                              <p:charRg st="0"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65">
                                            <p:txEl>
                                              <p:charRg st="63" end="114"/>
                                            </p:txEl>
                                          </p:spTgt>
                                        </p:tgtEl>
                                        <p:attrNameLst>
                                          <p:attrName>style.visibility</p:attrName>
                                        </p:attrNameLst>
                                      </p:cBhvr>
                                      <p:to>
                                        <p:strVal val="visible"/>
                                      </p:to>
                                    </p:set>
                                    <p:animEffect transition="in" filter="dissolve">
                                      <p:cBhvr>
                                        <p:cTn id="17" dur="500"/>
                                        <p:tgtEl>
                                          <p:spTgt spid="92165">
                                            <p:txEl>
                                              <p:charRg st="63" end="1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66">
                                            <p:txEl>
                                              <p:charRg st="0" end="17"/>
                                            </p:txEl>
                                          </p:spTgt>
                                        </p:tgtEl>
                                        <p:attrNameLst>
                                          <p:attrName>style.visibility</p:attrName>
                                        </p:attrNameLst>
                                      </p:cBhvr>
                                      <p:to>
                                        <p:strVal val="visible"/>
                                      </p:to>
                                    </p:set>
                                    <p:animEffect transition="in" filter="wipe(left)">
                                      <p:cBhvr>
                                        <p:cTn id="22" dur="500"/>
                                        <p:tgtEl>
                                          <p:spTgt spid="92166">
                                            <p:txEl>
                                              <p:charRg st="0" end="1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67">
                                            <p:txEl>
                                              <p:charRg st="0" end="48"/>
                                            </p:txEl>
                                          </p:spTgt>
                                        </p:tgtEl>
                                        <p:attrNameLst>
                                          <p:attrName>style.visibility</p:attrName>
                                        </p:attrNameLst>
                                      </p:cBhvr>
                                      <p:to>
                                        <p:strVal val="visible"/>
                                      </p:to>
                                    </p:set>
                                    <p:animEffect transition="in" filter="wipe(left)">
                                      <p:cBhvr>
                                        <p:cTn id="27" dur="500"/>
                                        <p:tgtEl>
                                          <p:spTgt spid="92167">
                                            <p:txEl>
                                              <p:charRg st="0" end="4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67">
                                            <p:txEl>
                                              <p:charRg st="48" end="97"/>
                                            </p:txEl>
                                          </p:spTgt>
                                        </p:tgtEl>
                                        <p:attrNameLst>
                                          <p:attrName>style.visibility</p:attrName>
                                        </p:attrNameLst>
                                      </p:cBhvr>
                                      <p:to>
                                        <p:strVal val="visible"/>
                                      </p:to>
                                    </p:set>
                                    <p:animEffect transition="in" filter="wipe(left)">
                                      <p:cBhvr>
                                        <p:cTn id="32" dur="500"/>
                                        <p:tgtEl>
                                          <p:spTgt spid="92167">
                                            <p:txEl>
                                              <p:charRg st="48"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build="p"/>
      <p:bldP spid="92165" grpId="0" build="p"/>
      <p:bldP spid="92166" grpId="0" build="p"/>
      <p:bldP spid="9216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94210" name="文本框 9420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94211" name="矩形 94210"/>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94212" name="文本框 94211"/>
          <p:cNvSpPr txBox="1"/>
          <p:nvPr/>
        </p:nvSpPr>
        <p:spPr>
          <a:xfrm>
            <a:off x="0" y="914400"/>
            <a:ext cx="4343400" cy="639763"/>
          </a:xfrm>
          <a:prstGeom prst="rect">
            <a:avLst/>
          </a:prstGeom>
          <a:noFill/>
          <a:ln w="9525">
            <a:noFill/>
          </a:ln>
        </p:spPr>
        <p:txBody>
          <a:bodyPr lIns="18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6</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DSP</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芯片的功耗 </a:t>
            </a:r>
            <a:endPar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94213" name="文本框 94212"/>
          <p:cNvSpPr txBox="1"/>
          <p:nvPr/>
        </p:nvSpPr>
        <p:spPr>
          <a:xfrm>
            <a:off x="0" y="1465263"/>
            <a:ext cx="8610600" cy="1735137"/>
          </a:xfrm>
          <a:prstGeom prst="rect">
            <a:avLst/>
          </a:prstGeom>
          <a:noFill/>
          <a:ln w="9525">
            <a:noFill/>
          </a:ln>
        </p:spPr>
        <p:txBody>
          <a:bodyPr lIns="36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在某些</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应用场合，功耗也是一个需要特别注意的问题。如便携式的</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设备、手持设备、野外应用的</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设备等都对功耗有特殊的要求。</a:t>
            </a:r>
            <a:r>
              <a:rPr lang="zh-CN" altLang="en-US" sz="2400" b="1" dirty="0">
                <a:solidFill>
                  <a:schemeClr val="hlink"/>
                </a:solidFill>
                <a:effectLst>
                  <a:outerShdw blurRad="38100" dist="38100" dir="2700000">
                    <a:srgbClr val="000000"/>
                  </a:outerShdw>
                </a:effectLst>
                <a:latin typeface="Times New Roman" panose="02020603050405020304" pitchFamily="18" charset="0"/>
              </a:rPr>
              <a:t> </a:t>
            </a:r>
            <a:endParaRPr lang="zh-CN" altLang="en-US" sz="24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94214" name="文本框 94213"/>
          <p:cNvSpPr txBox="1"/>
          <p:nvPr/>
        </p:nvSpPr>
        <p:spPr>
          <a:xfrm>
            <a:off x="0" y="3322638"/>
            <a:ext cx="4343400" cy="639762"/>
          </a:xfrm>
          <a:prstGeom prst="rect">
            <a:avLst/>
          </a:prstGeom>
          <a:noFill/>
          <a:ln w="9525">
            <a:noFill/>
          </a:ln>
        </p:spPr>
        <p:txBody>
          <a:bodyPr lIns="18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en-US" altLang="zh-CN"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7</a:t>
            </a:r>
            <a:r>
              <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rPr>
              <a:t>．其它因素 </a:t>
            </a:r>
            <a:endParaRPr lang="zh-CN" altLang="en-US" sz="2400" b="1" dirty="0">
              <a:solidFill>
                <a:srgbClr val="9900FF"/>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94215" name="文本框 94214"/>
          <p:cNvSpPr txBox="1"/>
          <p:nvPr/>
        </p:nvSpPr>
        <p:spPr>
          <a:xfrm>
            <a:off x="0" y="3994150"/>
            <a:ext cx="8610600" cy="1187450"/>
          </a:xfrm>
          <a:prstGeom prst="rect">
            <a:avLst/>
          </a:prstGeom>
          <a:noFill/>
          <a:ln w="9525">
            <a:noFill/>
          </a:ln>
        </p:spPr>
        <p:txBody>
          <a:bodyPr lIns="360000">
            <a:spAutoFit/>
          </a:bodyPr>
          <a:p>
            <a:pPr eaLnBrk="0" hangingPunct="0">
              <a:lnSpc>
                <a:spcPct val="150000"/>
              </a:lnSpc>
            </a:pPr>
            <a:r>
              <a:rPr lang="en-US" altLang="zh-CN" sz="2400" b="1" dirty="0">
                <a:solidFill>
                  <a:srgbClr val="000000"/>
                </a:solidFill>
                <a:effectLst>
                  <a:outerShdw blurRad="38100" dist="38100" dir="2700000">
                    <a:srgbClr val="FFFFFF"/>
                  </a:outerShdw>
                </a:effectLst>
                <a:latin typeface="Times New Roman" panose="02020603050405020304" pitchFamily="18" charset="0"/>
              </a:rPr>
              <a:t>        </a:t>
            </a:r>
            <a:r>
              <a:rPr lang="zh-CN" altLang="en-US" sz="2400" b="1" dirty="0">
                <a:solidFill>
                  <a:schemeClr val="hlink"/>
                </a:solidFill>
                <a:effectLst>
                  <a:outerShdw blurRad="38100" dist="38100" dir="2700000">
                    <a:srgbClr val="000000"/>
                  </a:outerShdw>
                </a:effectLst>
                <a:latin typeface="Times New Roman" panose="02020603050405020304" pitchFamily="18" charset="0"/>
              </a:rPr>
              <a:t>选择</a:t>
            </a:r>
            <a:r>
              <a:rPr lang="en-US" altLang="zh-CN" sz="24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400" b="1" dirty="0">
                <a:solidFill>
                  <a:schemeClr val="hlink"/>
                </a:solidFill>
                <a:effectLst>
                  <a:outerShdw blurRad="38100" dist="38100" dir="2700000">
                    <a:srgbClr val="000000"/>
                  </a:outerShdw>
                </a:effectLst>
                <a:latin typeface="Times New Roman" panose="02020603050405020304" pitchFamily="18" charset="0"/>
              </a:rPr>
              <a:t>芯片还应考虑封装的形式、质量标准、供货情况、生命周期等。</a:t>
            </a:r>
            <a:r>
              <a:rPr lang="zh-CN" altLang="en-US" sz="2400" b="1" dirty="0">
                <a:solidFill>
                  <a:srgbClr val="990099"/>
                </a:solidFill>
                <a:effectLst>
                  <a:outerShdw blurRad="38100" dist="38100" dir="2700000">
                    <a:srgbClr val="000000"/>
                  </a:outerShdw>
                </a:effectLst>
                <a:latin typeface="Times New Roman" panose="02020603050405020304" pitchFamily="18" charset="0"/>
              </a:rPr>
              <a:t> </a:t>
            </a:r>
            <a:endParaRPr lang="zh-CN" altLang="en-US" sz="2400" b="1" dirty="0">
              <a:solidFill>
                <a:srgbClr val="990099"/>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2">
                                            <p:txEl>
                                              <p:charRg st="0" end="15"/>
                                            </p:txEl>
                                          </p:spTgt>
                                        </p:tgtEl>
                                        <p:attrNameLst>
                                          <p:attrName>style.visibility</p:attrName>
                                        </p:attrNameLst>
                                      </p:cBhvr>
                                      <p:to>
                                        <p:strVal val="visible"/>
                                      </p:to>
                                    </p:set>
                                    <p:animEffect transition="in" filter="wipe(left)">
                                      <p:cBhvr>
                                        <p:cTn id="7" dur="500"/>
                                        <p:tgtEl>
                                          <p:spTgt spid="94212">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13">
                                            <p:txEl>
                                              <p:charRg st="0" end="75"/>
                                            </p:txEl>
                                          </p:spTgt>
                                        </p:tgtEl>
                                        <p:attrNameLst>
                                          <p:attrName>style.visibility</p:attrName>
                                        </p:attrNameLst>
                                      </p:cBhvr>
                                      <p:to>
                                        <p:strVal val="visible"/>
                                      </p:to>
                                    </p:set>
                                    <p:animEffect transition="in" filter="dissolve">
                                      <p:cBhvr>
                                        <p:cTn id="12" dur="500"/>
                                        <p:tgtEl>
                                          <p:spTgt spid="94213">
                                            <p:txEl>
                                              <p:charRg st="0"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4">
                                            <p:txEl>
                                              <p:charRg st="0" end="11"/>
                                            </p:txEl>
                                          </p:spTgt>
                                        </p:tgtEl>
                                        <p:attrNameLst>
                                          <p:attrName>style.visibility</p:attrName>
                                        </p:attrNameLst>
                                      </p:cBhvr>
                                      <p:to>
                                        <p:strVal val="visible"/>
                                      </p:to>
                                    </p:set>
                                    <p:animEffect transition="in" filter="wipe(left)">
                                      <p:cBhvr>
                                        <p:cTn id="17" dur="500"/>
                                        <p:tgtEl>
                                          <p:spTgt spid="94214">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15">
                                            <p:txEl>
                                              <p:charRg st="0" end="43"/>
                                            </p:txEl>
                                          </p:spTgt>
                                        </p:tgtEl>
                                        <p:attrNameLst>
                                          <p:attrName>style.visibility</p:attrName>
                                        </p:attrNameLst>
                                      </p:cBhvr>
                                      <p:to>
                                        <p:strVal val="visible"/>
                                      </p:to>
                                    </p:set>
                                    <p:animEffect transition="in" filter="wipe(left)">
                                      <p:cBhvr>
                                        <p:cTn id="22" dur="500"/>
                                        <p:tgtEl>
                                          <p:spTgt spid="94215">
                                            <p:txEl>
                                              <p:charRg st="0"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p:bldP spid="94213" grpId="0" build="p"/>
      <p:bldP spid="94214" grpId="0" build="p"/>
      <p:bldP spid="942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96258" name="文本框 96257"/>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96259" name="文本框 96258"/>
          <p:cNvSpPr txBox="1"/>
          <p:nvPr/>
        </p:nvSpPr>
        <p:spPr>
          <a:xfrm>
            <a:off x="0" y="1143000"/>
            <a:ext cx="4572000" cy="579438"/>
          </a:xfrm>
          <a:prstGeom prst="rect">
            <a:avLst/>
          </a:prstGeom>
          <a:noFill/>
          <a:ln w="9525">
            <a:noFill/>
          </a:ln>
        </p:spPr>
        <p:txBody>
          <a:bodyPr lIns="198000">
            <a:spAutoFit/>
          </a:bodyPr>
          <a:p>
            <a:pPr eaLnBrk="0" hangingPunct="0"/>
            <a:r>
              <a:rPr lang="en-US" altLang="zh-CN" sz="3200" b="1">
                <a:solidFill>
                  <a:schemeClr val="hlink"/>
                </a:solidFill>
                <a:effectLst>
                  <a:outerShdw blurRad="38100" dist="38100" dir="2700000">
                    <a:srgbClr val="000000"/>
                  </a:outerShdw>
                </a:effectLst>
                <a:latin typeface="宋体" panose="02010600030101010101" pitchFamily="2" charset="-122"/>
                <a:cs typeface="Times New Roman" panose="02020603050405020304" pitchFamily="18" charset="0"/>
              </a:rPr>
              <a:t>1.4 </a:t>
            </a:r>
            <a:r>
              <a:rPr lang="en-US" altLang="zh-CN" sz="3200" b="1">
                <a:solidFill>
                  <a:schemeClr val="hlink"/>
                </a:solidFill>
                <a:effectLst>
                  <a:outerShdw blurRad="38100" dist="38100" dir="2700000">
                    <a:srgbClr val="000000"/>
                  </a:outerShdw>
                </a:effectLst>
                <a:latin typeface="宋体" panose="02010600030101010101" pitchFamily="2" charset="-122"/>
              </a:rPr>
              <a:t>DSP</a:t>
            </a:r>
            <a:r>
              <a:rPr lang="zh-CN" altLang="en-US" sz="3200" b="1" dirty="0">
                <a:solidFill>
                  <a:schemeClr val="hlink"/>
                </a:solidFill>
                <a:effectLst>
                  <a:outerShdw blurRad="38100" dist="38100" dir="2700000">
                    <a:srgbClr val="000000"/>
                  </a:outerShdw>
                </a:effectLst>
                <a:latin typeface="宋体" panose="02010600030101010101" pitchFamily="2" charset="-122"/>
                <a:cs typeface="Times New Roman" panose="02020603050405020304" pitchFamily="18" charset="0"/>
              </a:rPr>
              <a:t>产品简介 </a:t>
            </a:r>
            <a:endParaRPr lang="zh-CN" altLang="en-US" sz="3200" b="1" dirty="0">
              <a:solidFill>
                <a:schemeClr val="hlink"/>
              </a:solidFill>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96260" name="矩形 96259"/>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96261" name="文本框 96260"/>
          <p:cNvSpPr txBox="1"/>
          <p:nvPr/>
        </p:nvSpPr>
        <p:spPr>
          <a:xfrm>
            <a:off x="76200" y="1752600"/>
            <a:ext cx="8763000" cy="4410075"/>
          </a:xfrm>
          <a:prstGeom prst="rect">
            <a:avLst/>
          </a:prstGeom>
          <a:noFill/>
          <a:ln w="9525">
            <a:noFill/>
          </a:ln>
        </p:spPr>
        <p:txBody>
          <a:bodyPr lIns="180000">
            <a:spAutoFit/>
          </a:bodyPr>
          <a:p>
            <a:pPr eaLnBrk="0" hangingPunct="0">
              <a:lnSpc>
                <a:spcPct val="130000"/>
              </a:lnSpc>
            </a:pPr>
            <a:r>
              <a:rPr lang="en-US" altLang="zh-CN" sz="2800" b="1" dirty="0">
                <a:solidFill>
                  <a:srgbClr val="FF00FF"/>
                </a:solidFill>
                <a:effectLst>
                  <a:outerShdw blurRad="38100" dist="38100" dir="2700000">
                    <a:srgbClr val="000000"/>
                  </a:outerShdw>
                </a:effectLst>
                <a:latin typeface="Times New Roman" panose="02020603050405020304" pitchFamily="18" charset="0"/>
              </a:rPr>
              <a:t>        </a:t>
            </a:r>
            <a:r>
              <a:rPr lang="zh-CN" altLang="en-US" sz="2800" b="1" dirty="0">
                <a:solidFill>
                  <a:srgbClr val="FF00FF"/>
                </a:solidFill>
                <a:effectLst>
                  <a:outerShdw blurRad="38100" dist="38100" dir="2700000">
                    <a:srgbClr val="000000"/>
                  </a:outerShdw>
                </a:effectLst>
                <a:latin typeface="Times New Roman" panose="02020603050405020304" pitchFamily="18" charset="0"/>
              </a:rPr>
              <a:t>目前，在生产通用</a:t>
            </a:r>
            <a:r>
              <a:rPr lang="en-US" altLang="zh-CN" sz="28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800" b="1" dirty="0">
                <a:solidFill>
                  <a:srgbClr val="FF00FF"/>
                </a:solidFill>
                <a:effectLst>
                  <a:outerShdw blurRad="38100" dist="38100" dir="2700000">
                    <a:srgbClr val="000000"/>
                  </a:outerShdw>
                </a:effectLst>
                <a:latin typeface="Times New Roman" panose="02020603050405020304" pitchFamily="18" charset="0"/>
              </a:rPr>
              <a:t>的厂家中，最有影响的公司有：</a:t>
            </a:r>
            <a:endParaRPr lang="zh-CN" altLang="en-US" sz="2800" b="1" dirty="0">
              <a:solidFill>
                <a:srgbClr val="FF00FF"/>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a:solidFill>
                  <a:srgbClr val="FF00FF"/>
                </a:solidFill>
                <a:effectLst>
                  <a:outerShdw blurRad="38100" dist="38100" dir="2700000">
                    <a:srgbClr val="000000"/>
                  </a:outerShdw>
                </a:effectLst>
                <a:latin typeface="Times New Roman" panose="02020603050405020304" pitchFamily="18" charset="0"/>
              </a:rPr>
              <a:t>              </a:t>
            </a:r>
            <a:r>
              <a:rPr lang="en-US" altLang="zh-CN" sz="2800" b="1" dirty="0">
                <a:solidFill>
                  <a:srgbClr val="33CC33"/>
                </a:solidFill>
                <a:effectLst>
                  <a:outerShdw blurRad="38100" dist="38100" dir="2700000">
                    <a:srgbClr val="000000"/>
                  </a:outerShdw>
                </a:effectLst>
                <a:latin typeface="Times New Roman" panose="02020603050405020304" pitchFamily="18" charset="0"/>
              </a:rPr>
              <a:t>AD</a:t>
            </a:r>
            <a:r>
              <a:rPr lang="zh-CN" altLang="en-US" sz="2800" b="1" dirty="0">
                <a:solidFill>
                  <a:srgbClr val="33CC33"/>
                </a:solidFill>
                <a:effectLst>
                  <a:outerShdw blurRad="38100" dist="38100" dir="2700000">
                    <a:srgbClr val="000000"/>
                  </a:outerShdw>
                </a:effectLst>
                <a:latin typeface="Times New Roman" panose="02020603050405020304" pitchFamily="18" charset="0"/>
              </a:rPr>
              <a:t>公司</a:t>
            </a:r>
            <a:endParaRPr lang="zh-CN" altLang="en-US" sz="2800" b="1" dirty="0">
              <a:solidFill>
                <a:srgbClr val="33CC33"/>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rgbClr val="33CC33"/>
                </a:solidFill>
                <a:effectLst>
                  <a:outerShdw blurRad="38100" dist="38100" dir="2700000">
                    <a:srgbClr val="000000"/>
                  </a:outerShdw>
                </a:effectLst>
                <a:latin typeface="Times New Roman" panose="02020603050405020304" pitchFamily="18" charset="0"/>
              </a:rPr>
              <a:t>              </a:t>
            </a:r>
            <a:r>
              <a:rPr lang="en-US" altLang="zh-CN" sz="2800" b="1" dirty="0">
                <a:solidFill>
                  <a:srgbClr val="33CC33"/>
                </a:solidFill>
                <a:effectLst>
                  <a:outerShdw blurRad="38100" dist="38100" dir="2700000">
                    <a:srgbClr val="000000"/>
                  </a:outerShdw>
                </a:effectLst>
                <a:latin typeface="Times New Roman" panose="02020603050405020304" pitchFamily="18" charset="0"/>
              </a:rPr>
              <a:t>AT&amp;T</a:t>
            </a:r>
            <a:r>
              <a:rPr lang="zh-CN" altLang="en-US" sz="2800" b="1" dirty="0">
                <a:solidFill>
                  <a:srgbClr val="33CC33"/>
                </a:solidFill>
                <a:effectLst>
                  <a:outerShdw blurRad="38100" dist="38100" dir="2700000">
                    <a:srgbClr val="000000"/>
                  </a:outerShdw>
                </a:effectLst>
                <a:latin typeface="Times New Roman" panose="02020603050405020304" pitchFamily="18" charset="0"/>
              </a:rPr>
              <a:t>公司（现在的</a:t>
            </a:r>
            <a:r>
              <a:rPr lang="en-US" altLang="zh-CN" sz="2800" b="1" dirty="0">
                <a:solidFill>
                  <a:srgbClr val="33CC33"/>
                </a:solidFill>
                <a:effectLst>
                  <a:outerShdw blurRad="38100" dist="38100" dir="2700000">
                    <a:srgbClr val="000000"/>
                  </a:outerShdw>
                </a:effectLst>
                <a:latin typeface="Times New Roman" panose="02020603050405020304" pitchFamily="18" charset="0"/>
              </a:rPr>
              <a:t>Lucent</a:t>
            </a:r>
            <a:r>
              <a:rPr lang="zh-CN" altLang="en-US" sz="2800" b="1" dirty="0">
                <a:solidFill>
                  <a:srgbClr val="33CC33"/>
                </a:solidFill>
                <a:effectLst>
                  <a:outerShdw blurRad="38100" dist="38100" dir="2700000">
                    <a:srgbClr val="000000"/>
                  </a:outerShdw>
                </a:effectLst>
                <a:latin typeface="Times New Roman" panose="02020603050405020304" pitchFamily="18" charset="0"/>
              </a:rPr>
              <a:t>公司）</a:t>
            </a:r>
            <a:endParaRPr lang="zh-CN" altLang="en-US" sz="2800" b="1" dirty="0">
              <a:solidFill>
                <a:srgbClr val="33CC33"/>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rgbClr val="33CC33"/>
                </a:solidFill>
                <a:effectLst>
                  <a:outerShdw blurRad="38100" dist="38100" dir="2700000">
                    <a:srgbClr val="000000"/>
                  </a:outerShdw>
                </a:effectLst>
                <a:latin typeface="Times New Roman" panose="02020603050405020304" pitchFamily="18" charset="0"/>
              </a:rPr>
              <a:t>              </a:t>
            </a:r>
            <a:r>
              <a:rPr lang="en-US" altLang="zh-CN" sz="2800" b="1" dirty="0">
                <a:solidFill>
                  <a:srgbClr val="33CC33"/>
                </a:solidFill>
                <a:effectLst>
                  <a:outerShdw blurRad="38100" dist="38100" dir="2700000">
                    <a:srgbClr val="000000"/>
                  </a:outerShdw>
                </a:effectLst>
                <a:latin typeface="Times New Roman" panose="02020603050405020304" pitchFamily="18" charset="0"/>
              </a:rPr>
              <a:t>Motorola</a:t>
            </a:r>
            <a:r>
              <a:rPr lang="zh-CN" altLang="en-US" sz="2800" b="1" dirty="0">
                <a:solidFill>
                  <a:srgbClr val="33CC33"/>
                </a:solidFill>
                <a:effectLst>
                  <a:outerShdw blurRad="38100" dist="38100" dir="2700000">
                    <a:srgbClr val="000000"/>
                  </a:outerShdw>
                </a:effectLst>
                <a:latin typeface="Times New Roman" panose="02020603050405020304" pitchFamily="18" charset="0"/>
              </a:rPr>
              <a:t>公司</a:t>
            </a:r>
            <a:endParaRPr lang="zh-CN" altLang="en-US" sz="2800" b="1" dirty="0">
              <a:solidFill>
                <a:srgbClr val="33CC33"/>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rgbClr val="33CC33"/>
                </a:solidFill>
                <a:effectLst>
                  <a:outerShdw blurRad="38100" dist="38100" dir="2700000">
                    <a:srgbClr val="000000"/>
                  </a:outerShdw>
                </a:effectLst>
                <a:latin typeface="Times New Roman" panose="02020603050405020304" pitchFamily="18" charset="0"/>
              </a:rPr>
              <a:t>              </a:t>
            </a:r>
            <a:r>
              <a:rPr lang="en-US" altLang="zh-CN" sz="2800" b="1" dirty="0">
                <a:solidFill>
                  <a:srgbClr val="33CC33"/>
                </a:solidFill>
                <a:effectLst>
                  <a:outerShdw blurRad="38100" dist="38100" dir="2700000">
                    <a:srgbClr val="000000"/>
                  </a:outerShdw>
                </a:effectLst>
                <a:latin typeface="Times New Roman" panose="02020603050405020304" pitchFamily="18" charset="0"/>
              </a:rPr>
              <a:t>TI</a:t>
            </a:r>
            <a:r>
              <a:rPr lang="zh-CN" altLang="en-US" sz="2800" b="1" dirty="0">
                <a:solidFill>
                  <a:srgbClr val="33CC33"/>
                </a:solidFill>
                <a:effectLst>
                  <a:outerShdw blurRad="38100" dist="38100" dir="2700000">
                    <a:srgbClr val="000000"/>
                  </a:outerShdw>
                </a:effectLst>
                <a:latin typeface="Times New Roman" panose="02020603050405020304" pitchFamily="18" charset="0"/>
              </a:rPr>
              <a:t>公司（美国德州仪器公司）</a:t>
            </a:r>
            <a:endParaRPr lang="zh-CN" altLang="en-US" sz="2800" b="1" dirty="0">
              <a:solidFill>
                <a:srgbClr val="33CC33"/>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rgbClr val="33CC33"/>
                </a:solidFill>
                <a:effectLst>
                  <a:outerShdw blurRad="38100" dist="38100" dir="2700000">
                    <a:srgbClr val="000000"/>
                  </a:outerShdw>
                </a:effectLst>
                <a:latin typeface="Times New Roman" panose="02020603050405020304" pitchFamily="18" charset="0"/>
              </a:rPr>
              <a:t>              </a:t>
            </a:r>
            <a:r>
              <a:rPr lang="en-US" altLang="zh-CN" sz="2800" b="1" dirty="0">
                <a:solidFill>
                  <a:srgbClr val="33CC33"/>
                </a:solidFill>
                <a:effectLst>
                  <a:outerShdw blurRad="38100" dist="38100" dir="2700000">
                    <a:srgbClr val="000000"/>
                  </a:outerShdw>
                </a:effectLst>
                <a:latin typeface="Times New Roman" panose="02020603050405020304" pitchFamily="18" charset="0"/>
              </a:rPr>
              <a:t>NEC</a:t>
            </a:r>
            <a:r>
              <a:rPr lang="zh-CN" altLang="en-US" sz="2800" b="1" dirty="0">
                <a:solidFill>
                  <a:srgbClr val="33CC33"/>
                </a:solidFill>
                <a:effectLst>
                  <a:outerShdw blurRad="38100" dist="38100" dir="2700000">
                    <a:srgbClr val="000000"/>
                  </a:outerShdw>
                </a:effectLst>
                <a:latin typeface="Times New Roman" panose="02020603050405020304" pitchFamily="18" charset="0"/>
              </a:rPr>
              <a:t>公司。 </a:t>
            </a:r>
            <a:endParaRPr lang="zh-CN" altLang="en-US" sz="2800" b="1" dirty="0">
              <a:solidFill>
                <a:srgbClr val="33CC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1+#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96259"/>
                                        </p:tgtEl>
                                        <p:attrNameLst>
                                          <p:attrName>style.visibility</p:attrName>
                                        </p:attrNameLst>
                                      </p:cBhvr>
                                      <p:to>
                                        <p:strVal val="visible"/>
                                      </p:to>
                                    </p:set>
                                    <p:animEffect transition="in" filter="wipe(left)">
                                      <p:cBhvr>
                                        <p:cTn id="13" dur="75"/>
                                        <p:tgtEl>
                                          <p:spTgt spid="9625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96261">
                                            <p:txEl>
                                              <p:charRg st="0" end="34"/>
                                            </p:txEl>
                                          </p:spTgt>
                                        </p:tgtEl>
                                        <p:attrNameLst>
                                          <p:attrName>style.visibility</p:attrName>
                                        </p:attrNameLst>
                                      </p:cBhvr>
                                      <p:to>
                                        <p:strVal val="visible"/>
                                      </p:to>
                                    </p:set>
                                    <p:animEffect transition="in" filter="checkerboard(across)">
                                      <p:cBhvr>
                                        <p:cTn id="18" dur="500"/>
                                        <p:tgtEl>
                                          <p:spTgt spid="96261">
                                            <p:txEl>
                                              <p:charRg st="0" end="3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6261">
                                            <p:txEl>
                                              <p:charRg st="34" end="53"/>
                                            </p:txEl>
                                          </p:spTgt>
                                        </p:tgtEl>
                                        <p:attrNameLst>
                                          <p:attrName>style.visibility</p:attrName>
                                        </p:attrNameLst>
                                      </p:cBhvr>
                                      <p:to>
                                        <p:strVal val="visible"/>
                                      </p:to>
                                    </p:set>
                                    <p:animEffect transition="in" filter="checkerboard(across)">
                                      <p:cBhvr>
                                        <p:cTn id="23" dur="500"/>
                                        <p:tgtEl>
                                          <p:spTgt spid="96261">
                                            <p:txEl>
                                              <p:charRg st="34" end="5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6261">
                                            <p:txEl>
                                              <p:charRg st="53" end="87"/>
                                            </p:txEl>
                                          </p:spTgt>
                                        </p:tgtEl>
                                        <p:attrNameLst>
                                          <p:attrName>style.visibility</p:attrName>
                                        </p:attrNameLst>
                                      </p:cBhvr>
                                      <p:to>
                                        <p:strVal val="visible"/>
                                      </p:to>
                                    </p:set>
                                    <p:animEffect transition="in" filter="checkerboard(across)">
                                      <p:cBhvr>
                                        <p:cTn id="28" dur="500"/>
                                        <p:tgtEl>
                                          <p:spTgt spid="96261">
                                            <p:txEl>
                                              <p:charRg st="53" end="8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96261">
                                            <p:txEl>
                                              <p:charRg st="87" end="112"/>
                                            </p:txEl>
                                          </p:spTgt>
                                        </p:tgtEl>
                                        <p:attrNameLst>
                                          <p:attrName>style.visibility</p:attrName>
                                        </p:attrNameLst>
                                      </p:cBhvr>
                                      <p:to>
                                        <p:strVal val="visible"/>
                                      </p:to>
                                    </p:set>
                                    <p:animEffect transition="in" filter="checkerboard(across)">
                                      <p:cBhvr>
                                        <p:cTn id="33" dur="500"/>
                                        <p:tgtEl>
                                          <p:spTgt spid="96261">
                                            <p:txEl>
                                              <p:charRg st="87" end="1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96261">
                                            <p:txEl>
                                              <p:charRg st="112" end="141"/>
                                            </p:txEl>
                                          </p:spTgt>
                                        </p:tgtEl>
                                        <p:attrNameLst>
                                          <p:attrName>style.visibility</p:attrName>
                                        </p:attrNameLst>
                                      </p:cBhvr>
                                      <p:to>
                                        <p:strVal val="visible"/>
                                      </p:to>
                                    </p:set>
                                    <p:animEffect transition="in" filter="checkerboard(across)">
                                      <p:cBhvr>
                                        <p:cTn id="38" dur="500"/>
                                        <p:tgtEl>
                                          <p:spTgt spid="96261">
                                            <p:txEl>
                                              <p:charRg st="112" end="14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96261">
                                            <p:txEl>
                                              <p:charRg st="141" end="163"/>
                                            </p:txEl>
                                          </p:spTgt>
                                        </p:tgtEl>
                                        <p:attrNameLst>
                                          <p:attrName>style.visibility</p:attrName>
                                        </p:attrNameLst>
                                      </p:cBhvr>
                                      <p:to>
                                        <p:strVal val="visible"/>
                                      </p:to>
                                    </p:set>
                                    <p:animEffect transition="in" filter="checkerboard(across)">
                                      <p:cBhvr>
                                        <p:cTn id="43" dur="500"/>
                                        <p:tgtEl>
                                          <p:spTgt spid="96261">
                                            <p:txEl>
                                              <p:charRg st="141" end="1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98306" name="文本框 98305"/>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98307" name="文本框 98306"/>
          <p:cNvSpPr txBox="1"/>
          <p:nvPr/>
        </p:nvSpPr>
        <p:spPr>
          <a:xfrm>
            <a:off x="0" y="1143000"/>
            <a:ext cx="4572000" cy="579438"/>
          </a:xfrm>
          <a:prstGeom prst="rect">
            <a:avLst/>
          </a:prstGeom>
          <a:noFill/>
          <a:ln w="9525">
            <a:noFill/>
          </a:ln>
        </p:spPr>
        <p:txBody>
          <a:bodyPr lIns="198000">
            <a:spAutoFit/>
          </a:bodyPr>
          <a:p>
            <a:pPr eaLnBrk="0" hangingPunct="0"/>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1</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a:t>
            </a:r>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AD</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公司</a:t>
            </a:r>
            <a:r>
              <a:rPr lang="zh-CN" altLang="en-US" sz="3200" b="1" dirty="0">
                <a:solidFill>
                  <a:schemeClr val="hlink"/>
                </a:solidFill>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200" b="1" dirty="0">
              <a:solidFill>
                <a:schemeClr val="hlink"/>
              </a:solidFill>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98308" name="矩形 98307"/>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98309" name="文本框 98308"/>
          <p:cNvSpPr txBox="1"/>
          <p:nvPr/>
        </p:nvSpPr>
        <p:spPr>
          <a:xfrm>
            <a:off x="76200" y="1676400"/>
            <a:ext cx="8763000" cy="2314575"/>
          </a:xfrm>
          <a:prstGeom prst="rect">
            <a:avLst/>
          </a:prstGeom>
          <a:noFill/>
          <a:ln w="9525">
            <a:noFill/>
          </a:ln>
        </p:spPr>
        <p:txBody>
          <a:bodyPr lIns="180000">
            <a:spAutoFit/>
          </a:bodyPr>
          <a:p>
            <a:pPr algn="just" eaLnBrk="0" hangingPunct="0">
              <a:lnSpc>
                <a:spcPct val="130000"/>
              </a:lnSpc>
            </a:pPr>
            <a:r>
              <a:rPr lang="en-US" altLang="zh-CN"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r>
              <a:rPr lang="zh-CN" altLang="en-US"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定点</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ADSP21xx</a:t>
            </a:r>
            <a:r>
              <a:rPr lang="zh-CN" altLang="en-US"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8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16bit  40MIPS</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a:t>
            </a:r>
            <a:endPar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30000"/>
              </a:lnSpc>
            </a:pPr>
            <a:r>
              <a:rPr lang="zh-CN" altLang="en-US"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浮点</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a:t>
            </a:r>
            <a:r>
              <a:rPr lang="zh-CN" altLang="en-US"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ADSP21020</a:t>
            </a:r>
            <a:r>
              <a:rPr lang="zh-CN" altLang="en-US"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8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32bit  25MIPS</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a:t>
            </a:r>
            <a:endPar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30000"/>
              </a:lnSpc>
            </a:pPr>
            <a:r>
              <a:rPr lang="zh-CN" altLang="en-US"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并行浮点</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ADSP2106x</a:t>
            </a:r>
            <a:r>
              <a:rPr lang="zh-CN" altLang="en-US"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8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32bit  40MIPS</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a:t>
            </a:r>
            <a:endPar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eaLnBrk="0" hangingPunct="0">
              <a:lnSpc>
                <a:spcPct val="130000"/>
              </a:lnSpc>
            </a:pPr>
            <a:r>
              <a:rPr lang="zh-CN" altLang="en-US" sz="2800" b="1" dirty="0">
                <a:solidFill>
                  <a:srgbClr val="FF00FF"/>
                </a:solidFill>
                <a:effectLst>
                  <a:outerShdw blurRad="38100" dist="38100" dir="2700000">
                    <a:srgbClr val="000000"/>
                  </a:outerShdw>
                </a:effectLst>
                <a:latin typeface="Times New Roman" panose="02020603050405020304" pitchFamily="18" charset="0"/>
              </a:rPr>
              <a:t>    超高性能</a:t>
            </a:r>
            <a:r>
              <a:rPr lang="en-US" altLang="zh-CN" sz="28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800" b="1" dirty="0">
                <a:solidFill>
                  <a:srgbClr val="FF00FF"/>
                </a:solidFill>
                <a:effectLst>
                  <a:outerShdw blurRad="38100" dist="38100" dir="2700000">
                    <a:srgbClr val="000000"/>
                  </a:outerShdw>
                </a:effectLst>
                <a:latin typeface="Times New Roman" panose="02020603050405020304" pitchFamily="18" charset="0"/>
              </a:rPr>
              <a:t>：</a:t>
            </a:r>
            <a:r>
              <a:rPr lang="en-US" altLang="zh-CN" sz="2800" b="1" dirty="0">
                <a:solidFill>
                  <a:srgbClr val="FF00FF"/>
                </a:solidFill>
                <a:effectLst>
                  <a:outerShdw blurRad="38100" dist="38100" dir="2700000">
                    <a:srgbClr val="000000"/>
                  </a:outerShdw>
                </a:effectLst>
                <a:latin typeface="Times New Roman" panose="02020603050405020304" pitchFamily="18" charset="0"/>
              </a:rPr>
              <a:t>ADSP21160</a:t>
            </a:r>
            <a:r>
              <a:rPr lang="zh-CN" altLang="en-US" sz="2800" b="1" dirty="0">
                <a:solidFill>
                  <a:srgbClr val="FF00FF"/>
                </a:solidFill>
                <a:effectLst>
                  <a:outerShdw blurRad="38100" dist="38100" dir="2700000">
                    <a:srgbClr val="000000"/>
                  </a:outerShdw>
                </a:effectLst>
                <a:latin typeface="Times New Roman" panose="02020603050405020304" pitchFamily="18" charset="0"/>
              </a:rPr>
              <a:t>系列  </a:t>
            </a:r>
            <a:r>
              <a:rPr lang="en-US" altLang="zh-CN" sz="2800" b="1">
                <a:solidFill>
                  <a:srgbClr val="FF00FF"/>
                </a:solidFill>
                <a:effectLst>
                  <a:outerShdw blurRad="38100" dist="38100" dir="2700000">
                    <a:srgbClr val="000000"/>
                  </a:outerShdw>
                </a:effectLst>
                <a:latin typeface="Times New Roman" panose="02020603050405020304" pitchFamily="18" charset="0"/>
              </a:rPr>
              <a:t>32bit  100MIPS</a:t>
            </a:r>
            <a:r>
              <a:rPr lang="zh-CN" altLang="en-US" sz="2800" b="1">
                <a:solidFill>
                  <a:srgbClr val="FF00FF"/>
                </a:solidFill>
                <a:effectLst>
                  <a:outerShdw blurRad="38100" dist="38100" dir="2700000">
                    <a:srgbClr val="000000"/>
                  </a:outerShdw>
                </a:effectLst>
                <a:latin typeface="Times New Roman" panose="02020603050405020304" pitchFamily="18" charset="0"/>
              </a:rPr>
              <a:t>。 </a:t>
            </a:r>
            <a:endParaRPr lang="zh-CN" altLang="en-US" sz="2800" b="1">
              <a:solidFill>
                <a:srgbClr val="FF00FF"/>
              </a:solidFill>
              <a:effectLst>
                <a:outerShdw blurRad="38100" dist="38100" dir="2700000">
                  <a:srgbClr val="000000"/>
                </a:outerShdw>
              </a:effectLst>
              <a:latin typeface="Times New Roman" panose="02020603050405020304" pitchFamily="18" charset="0"/>
            </a:endParaRPr>
          </a:p>
        </p:txBody>
      </p:sp>
      <p:sp>
        <p:nvSpPr>
          <p:cNvPr id="98310" name="文本框 98309"/>
          <p:cNvSpPr txBox="1"/>
          <p:nvPr/>
        </p:nvSpPr>
        <p:spPr>
          <a:xfrm>
            <a:off x="0" y="4068763"/>
            <a:ext cx="4572000" cy="579437"/>
          </a:xfrm>
          <a:prstGeom prst="rect">
            <a:avLst/>
          </a:prstGeom>
          <a:noFill/>
          <a:ln w="9525">
            <a:noFill/>
          </a:ln>
        </p:spPr>
        <p:txBody>
          <a:bodyPr lIns="198000">
            <a:spAutoFit/>
          </a:bodyPr>
          <a:p>
            <a:pPr eaLnBrk="0" hangingPunct="0"/>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2</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a:t>
            </a:r>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AT&amp;T</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公司 </a:t>
            </a:r>
            <a:endPar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endParaRPr>
          </a:p>
        </p:txBody>
      </p:sp>
      <p:sp>
        <p:nvSpPr>
          <p:cNvPr id="98311" name="文本框 98310"/>
          <p:cNvSpPr txBox="1"/>
          <p:nvPr/>
        </p:nvSpPr>
        <p:spPr>
          <a:xfrm>
            <a:off x="76200" y="4664075"/>
            <a:ext cx="8763000" cy="1203325"/>
          </a:xfrm>
          <a:prstGeom prst="rect">
            <a:avLst/>
          </a:prstGeom>
          <a:noFill/>
          <a:ln w="9525">
            <a:noFill/>
          </a:ln>
        </p:spPr>
        <p:txBody>
          <a:bodyPr lIns="180000">
            <a:spAutoFit/>
          </a:bodyPr>
          <a:p>
            <a:pPr algn="just" eaLnBrk="0" hangingPunct="0">
              <a:lnSpc>
                <a:spcPct val="130000"/>
              </a:lnSpc>
            </a:pPr>
            <a:r>
              <a:rPr lang="en-US" altLang="zh-CN" sz="2800" b="1" dirty="0">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 </a:t>
            </a:r>
            <a:r>
              <a:rPr lang="zh-CN" altLang="en-US" sz="2800" b="1" dirty="0">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定点</a:t>
            </a:r>
            <a:r>
              <a:rPr lang="en-US" altLang="zh-CN" sz="28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8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DSP16</a:t>
            </a:r>
            <a:r>
              <a:rPr lang="zh-CN" altLang="en-US" sz="2800" b="1" dirty="0">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800" b="1" dirty="0">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8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16bit  40MIPS</a:t>
            </a:r>
            <a:r>
              <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a:t>
            </a:r>
            <a:endPar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30000"/>
              </a:lnSpc>
            </a:pPr>
            <a:r>
              <a:rPr lang="zh-CN" altLang="en-US" sz="2800" b="1" dirty="0">
                <a:solidFill>
                  <a:schemeClr val="hlink"/>
                </a:solidFill>
                <a:effectLst>
                  <a:outerShdw blurRad="38100" dist="38100" dir="2700000">
                    <a:srgbClr val="000000"/>
                  </a:outerShdw>
                </a:effectLst>
                <a:latin typeface="Times New Roman" panose="02020603050405020304" pitchFamily="18" charset="0"/>
              </a:rPr>
              <a:t> 浮点</a:t>
            </a:r>
            <a:r>
              <a:rPr lang="en-US" altLang="zh-CN" sz="2800" b="1">
                <a:solidFill>
                  <a:schemeClr val="hlink"/>
                </a:solidFill>
                <a:effectLst>
                  <a:outerShdw blurRad="38100" dist="38100" dir="2700000">
                    <a:srgbClr val="000000"/>
                  </a:outerShdw>
                </a:effectLst>
                <a:latin typeface="Times New Roman" panose="02020603050405020304" pitchFamily="18" charset="0"/>
              </a:rPr>
              <a:t>DSP</a:t>
            </a:r>
            <a:r>
              <a:rPr lang="zh-CN" altLang="en-US" sz="2800" b="1">
                <a:solidFill>
                  <a:schemeClr val="hlink"/>
                </a:solidFill>
                <a:effectLst>
                  <a:outerShdw blurRad="38100" dist="38100" dir="2700000">
                    <a:srgbClr val="000000"/>
                  </a:outerShdw>
                </a:effectLst>
                <a:latin typeface="Times New Roman" panose="02020603050405020304" pitchFamily="18" charset="0"/>
              </a:rPr>
              <a:t>：</a:t>
            </a:r>
            <a:r>
              <a:rPr lang="zh-CN" altLang="en-US" sz="2800" b="1">
                <a:solidFill>
                  <a:schemeClr val="hlink"/>
                </a:solidFill>
                <a:effectLst>
                  <a:outerShdw blurRad="38100" dist="38100" dir="2700000">
                    <a:srgbClr val="000000"/>
                  </a:outerShdw>
                </a:effectLst>
                <a:latin typeface="Times New Roman" panose="02020603050405020304" pitchFamily="18" charset="0"/>
              </a:rPr>
              <a:t>    </a:t>
            </a:r>
            <a:r>
              <a:rPr lang="en-US" altLang="zh-CN" sz="2800" b="1">
                <a:solidFill>
                  <a:schemeClr val="hlink"/>
                </a:solidFill>
                <a:effectLst>
                  <a:outerShdw blurRad="38100" dist="38100" dir="2700000">
                    <a:srgbClr val="000000"/>
                  </a:outerShdw>
                </a:effectLst>
                <a:latin typeface="Times New Roman" panose="02020603050405020304" pitchFamily="18" charset="0"/>
              </a:rPr>
              <a:t>DSP32</a:t>
            </a:r>
            <a:r>
              <a:rPr lang="zh-CN" altLang="en-US" sz="2800" b="1" dirty="0">
                <a:solidFill>
                  <a:schemeClr val="hlink"/>
                </a:solidFill>
                <a:effectLst>
                  <a:outerShdw blurRad="38100" dist="38100" dir="2700000">
                    <a:srgbClr val="000000"/>
                  </a:outerShdw>
                </a:effectLst>
                <a:latin typeface="Times New Roman" panose="02020603050405020304" pitchFamily="18" charset="0"/>
              </a:rPr>
              <a:t>系列</a:t>
            </a: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r>
              <a:rPr lang="en-US" altLang="zh-CN" sz="2800" b="1">
                <a:solidFill>
                  <a:schemeClr val="hlink"/>
                </a:solidFill>
                <a:effectLst>
                  <a:outerShdw blurRad="38100" dist="38100" dir="2700000">
                    <a:srgbClr val="000000"/>
                  </a:outerShdw>
                </a:effectLst>
                <a:latin typeface="Times New Roman" panose="02020603050405020304" pitchFamily="18" charset="0"/>
              </a:rPr>
              <a:t>32bit  12</a:t>
            </a:r>
            <a:r>
              <a:rPr lang="en-US" altLang="zh-CN" sz="2800" b="1">
                <a:solidFill>
                  <a:schemeClr val="hlink"/>
                </a:solidFill>
                <a:effectLst>
                  <a:outerShdw blurRad="38100" dist="38100" dir="2700000">
                    <a:srgbClr val="000000"/>
                  </a:outerShdw>
                </a:effectLst>
                <a:latin typeface="Times New Roman" panose="02020603050405020304" pitchFamily="18" charset="0"/>
              </a:rPr>
              <a:t>.</a:t>
            </a:r>
            <a:r>
              <a:rPr lang="en-US" altLang="zh-CN" sz="2800" b="1">
                <a:solidFill>
                  <a:schemeClr val="hlink"/>
                </a:solidFill>
                <a:effectLst>
                  <a:outerShdw blurRad="38100" dist="38100" dir="2700000">
                    <a:srgbClr val="000000"/>
                  </a:outerShdw>
                </a:effectLst>
                <a:latin typeface="Times New Roman" panose="02020603050405020304" pitchFamily="18" charset="0"/>
              </a:rPr>
              <a:t>5MIPS</a:t>
            </a:r>
            <a:r>
              <a:rPr lang="zh-CN" altLang="en-US" sz="2800" b="1">
                <a:solidFill>
                  <a:schemeClr val="hlink"/>
                </a:solidFill>
                <a:effectLst>
                  <a:outerShdw blurRad="38100" dist="38100" dir="2700000">
                    <a:srgbClr val="000000"/>
                  </a:outerShdw>
                </a:effectLst>
                <a:latin typeface="Times New Roman" panose="02020603050405020304" pitchFamily="18" charset="0"/>
              </a:rPr>
              <a:t>。</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endPar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1+#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98307"/>
                                        </p:tgtEl>
                                        <p:attrNameLst>
                                          <p:attrName>style.visibility</p:attrName>
                                        </p:attrNameLst>
                                      </p:cBhvr>
                                      <p:to>
                                        <p:strVal val="visible"/>
                                      </p:to>
                                    </p:set>
                                    <p:animEffect transition="in" filter="wipe(left)">
                                      <p:cBhvr>
                                        <p:cTn id="13" dur="75"/>
                                        <p:tgtEl>
                                          <p:spTgt spid="9830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98309">
                                            <p:txEl>
                                              <p:charRg st="0" end="39"/>
                                            </p:txEl>
                                          </p:spTgt>
                                        </p:tgtEl>
                                        <p:attrNameLst>
                                          <p:attrName>style.visibility</p:attrName>
                                        </p:attrNameLst>
                                      </p:cBhvr>
                                      <p:to>
                                        <p:strVal val="visible"/>
                                      </p:to>
                                    </p:set>
                                    <p:animEffect transition="in" filter="checkerboard(across)">
                                      <p:cBhvr>
                                        <p:cTn id="18" dur="500"/>
                                        <p:tgtEl>
                                          <p:spTgt spid="98309">
                                            <p:txEl>
                                              <p:charRg st="0" end="3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8309">
                                            <p:txEl>
                                              <p:charRg st="39" end="78"/>
                                            </p:txEl>
                                          </p:spTgt>
                                        </p:tgtEl>
                                        <p:attrNameLst>
                                          <p:attrName>style.visibility</p:attrName>
                                        </p:attrNameLst>
                                      </p:cBhvr>
                                      <p:to>
                                        <p:strVal val="visible"/>
                                      </p:to>
                                    </p:set>
                                    <p:animEffect transition="in" filter="checkerboard(across)">
                                      <p:cBhvr>
                                        <p:cTn id="23" dur="500"/>
                                        <p:tgtEl>
                                          <p:spTgt spid="98309">
                                            <p:txEl>
                                              <p:charRg st="39" end="7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8309">
                                            <p:txEl>
                                              <p:charRg st="78" end="115"/>
                                            </p:txEl>
                                          </p:spTgt>
                                        </p:tgtEl>
                                        <p:attrNameLst>
                                          <p:attrName>style.visibility</p:attrName>
                                        </p:attrNameLst>
                                      </p:cBhvr>
                                      <p:to>
                                        <p:strVal val="visible"/>
                                      </p:to>
                                    </p:set>
                                    <p:animEffect transition="in" filter="checkerboard(across)">
                                      <p:cBhvr>
                                        <p:cTn id="28" dur="500"/>
                                        <p:tgtEl>
                                          <p:spTgt spid="98309">
                                            <p:txEl>
                                              <p:charRg st="78" end="11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98309">
                                            <p:txEl>
                                              <p:charRg st="115" end="157"/>
                                            </p:txEl>
                                          </p:spTgt>
                                        </p:tgtEl>
                                        <p:attrNameLst>
                                          <p:attrName>style.visibility</p:attrName>
                                        </p:attrNameLst>
                                      </p:cBhvr>
                                      <p:to>
                                        <p:strVal val="visible"/>
                                      </p:to>
                                    </p:set>
                                    <p:animEffect transition="in" filter="checkerboard(across)">
                                      <p:cBhvr>
                                        <p:cTn id="33" dur="500"/>
                                        <p:tgtEl>
                                          <p:spTgt spid="98309">
                                            <p:txEl>
                                              <p:charRg st="115" end="15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98310"/>
                                        </p:tgtEl>
                                        <p:attrNameLst>
                                          <p:attrName>style.visibility</p:attrName>
                                        </p:attrNameLst>
                                      </p:cBhvr>
                                      <p:to>
                                        <p:strVal val="visible"/>
                                      </p:to>
                                    </p:set>
                                    <p:animEffect transition="in" filter="wipe(left)">
                                      <p:cBhvr>
                                        <p:cTn id="38" dur="75"/>
                                        <p:tgtEl>
                                          <p:spTgt spid="98310"/>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98311">
                                            <p:txEl>
                                              <p:charRg st="0" end="36"/>
                                            </p:txEl>
                                          </p:spTgt>
                                        </p:tgtEl>
                                        <p:attrNameLst>
                                          <p:attrName>style.visibility</p:attrName>
                                        </p:attrNameLst>
                                      </p:cBhvr>
                                      <p:to>
                                        <p:strVal val="visible"/>
                                      </p:to>
                                    </p:set>
                                    <p:animEffect transition="in" filter="checkerboard(across)">
                                      <p:cBhvr>
                                        <p:cTn id="43" dur="500"/>
                                        <p:tgtEl>
                                          <p:spTgt spid="98311">
                                            <p:txEl>
                                              <p:charRg st="0" end="3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98311">
                                            <p:txEl>
                                              <p:charRg st="36" end="75"/>
                                            </p:txEl>
                                          </p:spTgt>
                                        </p:tgtEl>
                                        <p:attrNameLst>
                                          <p:attrName>style.visibility</p:attrName>
                                        </p:attrNameLst>
                                      </p:cBhvr>
                                      <p:to>
                                        <p:strVal val="visible"/>
                                      </p:to>
                                    </p:set>
                                    <p:animEffect transition="in" filter="checkerboard(across)">
                                      <p:cBhvr>
                                        <p:cTn id="48" dur="500"/>
                                        <p:tgtEl>
                                          <p:spTgt spid="98311">
                                            <p:txEl>
                                              <p:charRg st="36" end="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P spid="98309" grpId="0" build="p"/>
      <p:bldP spid="98310" grpId="0"/>
      <p:bldP spid="983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0354" name="文本框 100353"/>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100355" name="文本框 100354"/>
          <p:cNvSpPr txBox="1"/>
          <p:nvPr/>
        </p:nvSpPr>
        <p:spPr>
          <a:xfrm>
            <a:off x="0" y="1143000"/>
            <a:ext cx="4572000" cy="579438"/>
          </a:xfrm>
          <a:prstGeom prst="rect">
            <a:avLst/>
          </a:prstGeom>
          <a:noFill/>
          <a:ln w="9525">
            <a:noFill/>
          </a:ln>
        </p:spPr>
        <p:txBody>
          <a:bodyPr lIns="198000">
            <a:spAutoFit/>
          </a:bodyPr>
          <a:p>
            <a:pPr eaLnBrk="0" hangingPunct="0"/>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3</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a:t>
            </a:r>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Motorola</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公司 </a:t>
            </a:r>
            <a:endPar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endParaRPr>
          </a:p>
        </p:txBody>
      </p:sp>
      <p:sp>
        <p:nvSpPr>
          <p:cNvPr id="100356" name="矩形 100355"/>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100357" name="文本框 100356"/>
          <p:cNvSpPr txBox="1"/>
          <p:nvPr/>
        </p:nvSpPr>
        <p:spPr>
          <a:xfrm>
            <a:off x="76200" y="1676400"/>
            <a:ext cx="8763000" cy="1374775"/>
          </a:xfrm>
          <a:prstGeom prst="rect">
            <a:avLst/>
          </a:prstGeom>
          <a:noFill/>
          <a:ln w="9525">
            <a:noFill/>
          </a:ln>
        </p:spPr>
        <p:txBody>
          <a:bodyPr lIns="180000">
            <a:spAutoFit/>
          </a:bodyPr>
          <a:p>
            <a:pPr algn="just" eaLnBrk="0" hangingPunct="0">
              <a:lnSpc>
                <a:spcPct val="150000"/>
              </a:lnSpc>
            </a:pPr>
            <a:r>
              <a:rPr lang="en-US" altLang="zh-CN"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r>
              <a:rPr lang="zh-CN" altLang="en-US"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定点</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DSP56000</a:t>
            </a:r>
            <a:r>
              <a:rPr lang="zh-CN" altLang="en-US"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8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8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24bit  16MIPS</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a:t>
            </a:r>
            <a:endPar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800" b="1" dirty="0">
                <a:solidFill>
                  <a:srgbClr val="FF00FF"/>
                </a:solidFill>
                <a:effectLst>
                  <a:outerShdw blurRad="38100" dist="38100" dir="2700000">
                    <a:srgbClr val="000000"/>
                  </a:outerShdw>
                </a:effectLst>
                <a:latin typeface="Times New Roman" panose="02020603050405020304" pitchFamily="18" charset="0"/>
              </a:rPr>
              <a:t> 浮点</a:t>
            </a:r>
            <a:r>
              <a:rPr lang="en-US" altLang="zh-CN" sz="2800" b="1">
                <a:solidFill>
                  <a:srgbClr val="FF00FF"/>
                </a:solidFill>
                <a:effectLst>
                  <a:outerShdw blurRad="38100" dist="38100" dir="2700000">
                    <a:srgbClr val="000000"/>
                  </a:outerShdw>
                </a:effectLst>
                <a:latin typeface="Times New Roman" panose="02020603050405020304" pitchFamily="18" charset="0"/>
              </a:rPr>
              <a:t>DSP</a:t>
            </a:r>
            <a:r>
              <a:rPr lang="zh-CN" altLang="en-US" sz="2800" b="1">
                <a:solidFill>
                  <a:srgbClr val="FF00FF"/>
                </a:solidFill>
                <a:effectLst>
                  <a:outerShdw blurRad="38100" dist="38100" dir="2700000">
                    <a:srgbClr val="000000"/>
                  </a:outerShdw>
                </a:effectLst>
                <a:latin typeface="Times New Roman" panose="02020603050405020304" pitchFamily="18" charset="0"/>
              </a:rPr>
              <a:t>：</a:t>
            </a:r>
            <a:r>
              <a:rPr lang="zh-CN" altLang="en-US" sz="2800" b="1">
                <a:solidFill>
                  <a:srgbClr val="FF00FF"/>
                </a:solidFill>
                <a:effectLst>
                  <a:outerShdw blurRad="38100" dist="38100" dir="2700000">
                    <a:srgbClr val="000000"/>
                  </a:outerShdw>
                </a:effectLst>
                <a:latin typeface="Times New Roman" panose="02020603050405020304" pitchFamily="18" charset="0"/>
              </a:rPr>
              <a:t> </a:t>
            </a:r>
            <a:r>
              <a:rPr lang="en-US" altLang="zh-CN" sz="2800" b="1">
                <a:solidFill>
                  <a:srgbClr val="FF00FF"/>
                </a:solidFill>
                <a:effectLst>
                  <a:outerShdw blurRad="38100" dist="38100" dir="2700000">
                    <a:srgbClr val="000000"/>
                  </a:outerShdw>
                </a:effectLst>
                <a:latin typeface="Times New Roman" panose="02020603050405020304" pitchFamily="18" charset="0"/>
              </a:rPr>
              <a:t>DSP96000</a:t>
            </a:r>
            <a:r>
              <a:rPr lang="zh-CN" altLang="en-US" sz="2800" b="1" dirty="0">
                <a:solidFill>
                  <a:srgbClr val="FF00FF"/>
                </a:solidFill>
                <a:effectLst>
                  <a:outerShdw blurRad="38100" dist="38100" dir="2700000">
                    <a:srgbClr val="000000"/>
                  </a:outerShdw>
                </a:effectLst>
                <a:latin typeface="Times New Roman" panose="02020603050405020304" pitchFamily="18" charset="0"/>
              </a:rPr>
              <a:t>系列</a:t>
            </a:r>
            <a:r>
              <a:rPr lang="zh-CN" altLang="en-US" sz="2800" b="1" dirty="0">
                <a:solidFill>
                  <a:srgbClr val="FF00FF"/>
                </a:solidFill>
                <a:effectLst>
                  <a:outerShdw blurRad="38100" dist="38100" dir="2700000">
                    <a:srgbClr val="000000"/>
                  </a:outerShdw>
                </a:effectLst>
                <a:latin typeface="Times New Roman" panose="02020603050405020304" pitchFamily="18" charset="0"/>
              </a:rPr>
              <a:t>   </a:t>
            </a:r>
            <a:r>
              <a:rPr lang="en-US" altLang="zh-CN" sz="2800" b="1">
                <a:solidFill>
                  <a:srgbClr val="FF00FF"/>
                </a:solidFill>
                <a:effectLst>
                  <a:outerShdw blurRad="38100" dist="38100" dir="2700000">
                    <a:srgbClr val="000000"/>
                  </a:outerShdw>
                </a:effectLst>
                <a:latin typeface="Times New Roman" panose="02020603050405020304" pitchFamily="18" charset="0"/>
              </a:rPr>
              <a:t>32bit  27MIPS</a:t>
            </a:r>
            <a:r>
              <a:rPr lang="zh-CN" altLang="en-US" sz="2800" b="1">
                <a:solidFill>
                  <a:srgbClr val="FF00FF"/>
                </a:solidFill>
                <a:effectLst>
                  <a:outerShdw blurRad="38100" dist="38100" dir="2700000">
                    <a:srgbClr val="000000"/>
                  </a:outerShdw>
                </a:effectLst>
                <a:latin typeface="Times New Roman" panose="02020603050405020304" pitchFamily="18" charset="0"/>
              </a:rPr>
              <a:t>。</a:t>
            </a:r>
            <a:r>
              <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endPar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p:txBody>
      </p:sp>
      <p:sp>
        <p:nvSpPr>
          <p:cNvPr id="100358" name="文本框 100357"/>
          <p:cNvSpPr txBox="1"/>
          <p:nvPr/>
        </p:nvSpPr>
        <p:spPr>
          <a:xfrm>
            <a:off x="0" y="3276600"/>
            <a:ext cx="4572000" cy="579438"/>
          </a:xfrm>
          <a:prstGeom prst="rect">
            <a:avLst/>
          </a:prstGeom>
          <a:noFill/>
          <a:ln w="9525">
            <a:noFill/>
          </a:ln>
        </p:spPr>
        <p:txBody>
          <a:bodyPr lIns="198000">
            <a:spAutoFit/>
          </a:bodyPr>
          <a:p>
            <a:pPr eaLnBrk="0" hangingPunct="0"/>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4</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a:t>
            </a:r>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NEC</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公司 </a:t>
            </a:r>
            <a:endPar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endParaRPr>
          </a:p>
        </p:txBody>
      </p:sp>
      <p:sp>
        <p:nvSpPr>
          <p:cNvPr id="100359" name="文本框 100358"/>
          <p:cNvSpPr txBox="1"/>
          <p:nvPr/>
        </p:nvSpPr>
        <p:spPr>
          <a:xfrm>
            <a:off x="76200" y="3871913"/>
            <a:ext cx="8763000" cy="2016125"/>
          </a:xfrm>
          <a:prstGeom prst="rect">
            <a:avLst/>
          </a:prstGeom>
          <a:noFill/>
          <a:ln w="9525">
            <a:noFill/>
          </a:ln>
        </p:spPr>
        <p:txBody>
          <a:bodyPr lIns="180000">
            <a:spAutoFit/>
          </a:bodyPr>
          <a:p>
            <a:pPr algn="just" eaLnBrk="0" hangingPunct="0">
              <a:lnSpc>
                <a:spcPct val="150000"/>
              </a:lnSpc>
            </a:pPr>
            <a:r>
              <a:rPr lang="en-US" altLang="zh-CN" sz="2800" b="1" dirty="0">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 </a:t>
            </a:r>
            <a:r>
              <a:rPr lang="zh-CN" altLang="en-US" sz="2800" b="1" dirty="0">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定点</a:t>
            </a:r>
            <a:r>
              <a:rPr lang="en-US" altLang="zh-CN" sz="28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800" b="1">
                <a:solidFill>
                  <a:schemeClr val="hlink"/>
                </a:solidFill>
                <a:effectLst>
                  <a:outerShdw blurRad="38100" dist="38100" dir="2700000">
                    <a:srgbClr val="000000"/>
                  </a:outerShdw>
                </a:effectLst>
                <a:latin typeface="宋体" panose="02010600030101010101" pitchFamily="2" charset="-122"/>
                <a:ea typeface="Arial Unicode MS" pitchFamily="34" charset="-122"/>
                <a:sym typeface="Symbol" panose="05050102010706020507" pitchFamily="18" charset="2"/>
              </a:rPr>
              <a:t></a:t>
            </a:r>
            <a:r>
              <a:rPr lang="en-US" altLang="zh-CN" sz="28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PD77Cxx</a:t>
            </a:r>
            <a:r>
              <a:rPr lang="zh-CN" altLang="en-US" sz="2800" b="1" dirty="0">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800" b="1" dirty="0">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8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16bit</a:t>
            </a:r>
            <a:r>
              <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a:t>
            </a:r>
            <a:endPar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8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800" b="1">
                <a:solidFill>
                  <a:schemeClr val="hlink"/>
                </a:solidFill>
                <a:effectLst>
                  <a:outerShdw blurRad="38100" dist="38100" dir="2700000">
                    <a:srgbClr val="000000"/>
                  </a:outerShdw>
                </a:effectLst>
                <a:latin typeface="宋体" panose="02010600030101010101" pitchFamily="2" charset="-122"/>
                <a:ea typeface="Arial Unicode MS" pitchFamily="34" charset="-122"/>
                <a:sym typeface="Symbol" panose="05050102010706020507" pitchFamily="18" charset="2"/>
              </a:rPr>
              <a:t></a:t>
            </a:r>
            <a:r>
              <a:rPr lang="en-US" altLang="zh-CN" sz="28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PD770xx</a:t>
            </a:r>
            <a:r>
              <a:rPr lang="zh-CN" altLang="en-US" sz="2800" b="1" dirty="0">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800" b="1" dirty="0">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8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16bit</a:t>
            </a:r>
            <a:r>
              <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a:t>
            </a:r>
            <a:endPar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800" b="1">
                <a:solidFill>
                  <a:schemeClr val="hlink"/>
                </a:solidFill>
                <a:effectLst>
                  <a:outerShdw blurRad="38100" dist="38100" dir="2700000">
                    <a:srgbClr val="000000"/>
                  </a:outerShdw>
                </a:effectLst>
                <a:latin typeface="Times New Roman" panose="02020603050405020304" pitchFamily="18" charset="0"/>
              </a:rPr>
              <a:t>                      </a:t>
            </a:r>
            <a:r>
              <a:rPr lang="en-US" altLang="zh-CN" sz="2800" b="1">
                <a:solidFill>
                  <a:schemeClr val="hlink"/>
                </a:solidFill>
                <a:effectLst>
                  <a:outerShdw blurRad="38100" dist="38100" dir="2700000">
                    <a:srgbClr val="000000"/>
                  </a:outerShdw>
                </a:effectLst>
                <a:latin typeface="Times New Roman" panose="02020603050405020304" pitchFamily="18" charset="0"/>
                <a:sym typeface="Symbol" panose="05050102010706020507" pitchFamily="18" charset="2"/>
              </a:rPr>
              <a:t></a:t>
            </a:r>
            <a:r>
              <a:rPr lang="en-US" altLang="zh-CN" sz="2800" b="1">
                <a:solidFill>
                  <a:schemeClr val="hlink"/>
                </a:solidFill>
                <a:effectLst>
                  <a:outerShdw blurRad="38100" dist="38100" dir="2700000">
                    <a:srgbClr val="000000"/>
                  </a:outerShdw>
                </a:effectLst>
                <a:latin typeface="Times New Roman" panose="02020603050405020304" pitchFamily="18" charset="0"/>
              </a:rPr>
              <a:t>PD772xx</a:t>
            </a:r>
            <a:r>
              <a:rPr lang="zh-CN" altLang="en-US" sz="2800" b="1" dirty="0">
                <a:solidFill>
                  <a:schemeClr val="hlink"/>
                </a:solidFill>
                <a:effectLst>
                  <a:outerShdw blurRad="38100" dist="38100" dir="2700000">
                    <a:srgbClr val="000000"/>
                  </a:outerShdw>
                </a:effectLst>
                <a:latin typeface="Times New Roman" panose="02020603050405020304" pitchFamily="18" charset="0"/>
              </a:rPr>
              <a:t>系列</a:t>
            </a: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r>
              <a:rPr lang="en-US" altLang="zh-CN" sz="2800" b="1">
                <a:solidFill>
                  <a:schemeClr val="hlink"/>
                </a:solidFill>
                <a:effectLst>
                  <a:outerShdw blurRad="38100" dist="38100" dir="2700000">
                    <a:srgbClr val="000000"/>
                  </a:outerShdw>
                </a:effectLst>
                <a:latin typeface="Times New Roman" panose="02020603050405020304" pitchFamily="18" charset="0"/>
              </a:rPr>
              <a:t>24bit</a:t>
            </a:r>
            <a:r>
              <a:rPr lang="zh-CN" altLang="en-US" sz="2800" b="1" dirty="0">
                <a:solidFill>
                  <a:schemeClr val="hlink"/>
                </a:solidFill>
                <a:effectLst>
                  <a:outerShdw blurRad="38100" dist="38100" dir="2700000">
                    <a:srgbClr val="000000"/>
                  </a:outerShdw>
                </a:effectLst>
                <a:latin typeface="Times New Roman" panose="02020603050405020304" pitchFamily="18" charset="0"/>
              </a:rPr>
              <a:t>或</a:t>
            </a:r>
            <a:r>
              <a:rPr lang="en-US" altLang="zh-CN" sz="2800" b="1">
                <a:solidFill>
                  <a:schemeClr val="hlink"/>
                </a:solidFill>
                <a:effectLst>
                  <a:outerShdw blurRad="38100" dist="38100" dir="2700000">
                    <a:srgbClr val="000000"/>
                  </a:outerShdw>
                </a:effectLst>
                <a:latin typeface="Times New Roman" panose="02020603050405020304" pitchFamily="18" charset="0"/>
              </a:rPr>
              <a:t>32bit</a:t>
            </a:r>
            <a:r>
              <a:rPr lang="zh-CN" altLang="en-US" sz="2800" b="1">
                <a:solidFill>
                  <a:schemeClr val="hlink"/>
                </a:solidFill>
                <a:effectLst>
                  <a:outerShdw blurRad="38100" dist="38100" dir="2700000">
                    <a:srgbClr val="000000"/>
                  </a:outerShdw>
                </a:effectLst>
                <a:latin typeface="Times New Roman" panose="02020603050405020304" pitchFamily="18" charset="0"/>
              </a:rPr>
              <a:t>。</a:t>
            </a:r>
            <a:r>
              <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 </a:t>
            </a:r>
            <a:endParaRPr lang="zh-CN" altLang="en-US" sz="28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100356"/>
                                        </p:tgtEl>
                                        <p:attrNameLst>
                                          <p:attrName>style.visibility</p:attrName>
                                        </p:attrNameLst>
                                      </p:cBhvr>
                                      <p:to>
                                        <p:strVal val="visible"/>
                                      </p:to>
                                    </p:set>
                                    <p:anim calcmode="lin" valueType="num">
                                      <p:cBhvr additive="base">
                                        <p:cTn id="7" dur="500" fill="hold"/>
                                        <p:tgtEl>
                                          <p:spTgt spid="100356"/>
                                        </p:tgtEl>
                                        <p:attrNameLst>
                                          <p:attrName>ppt_x</p:attrName>
                                        </p:attrNameLst>
                                      </p:cBhvr>
                                      <p:tavLst>
                                        <p:tav tm="0">
                                          <p:val>
                                            <p:strVal val="1+#ppt_w/2"/>
                                          </p:val>
                                        </p:tav>
                                        <p:tav tm="100000">
                                          <p:val>
                                            <p:strVal val="#ppt_x"/>
                                          </p:val>
                                        </p:tav>
                                      </p:tavLst>
                                    </p:anim>
                                    <p:anim calcmode="lin" valueType="num">
                                      <p:cBhvr additive="base">
                                        <p:cTn id="8" dur="500" fill="hold"/>
                                        <p:tgtEl>
                                          <p:spTgt spid="1003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00355"/>
                                        </p:tgtEl>
                                        <p:attrNameLst>
                                          <p:attrName>style.visibility</p:attrName>
                                        </p:attrNameLst>
                                      </p:cBhvr>
                                      <p:to>
                                        <p:strVal val="visible"/>
                                      </p:to>
                                    </p:set>
                                    <p:animEffect transition="in" filter="wipe(left)">
                                      <p:cBhvr>
                                        <p:cTn id="13" dur="75"/>
                                        <p:tgtEl>
                                          <p:spTgt spid="10035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0357">
                                            <p:txEl>
                                              <p:charRg st="0" end="36"/>
                                            </p:txEl>
                                          </p:spTgt>
                                        </p:tgtEl>
                                        <p:attrNameLst>
                                          <p:attrName>style.visibility</p:attrName>
                                        </p:attrNameLst>
                                      </p:cBhvr>
                                      <p:to>
                                        <p:strVal val="visible"/>
                                      </p:to>
                                    </p:set>
                                    <p:animEffect transition="in" filter="checkerboard(across)">
                                      <p:cBhvr>
                                        <p:cTn id="18" dur="500"/>
                                        <p:tgtEl>
                                          <p:spTgt spid="100357">
                                            <p:txEl>
                                              <p:charRg st="0" end="3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0357">
                                            <p:txEl>
                                              <p:charRg st="36" end="73"/>
                                            </p:txEl>
                                          </p:spTgt>
                                        </p:tgtEl>
                                        <p:attrNameLst>
                                          <p:attrName>style.visibility</p:attrName>
                                        </p:attrNameLst>
                                      </p:cBhvr>
                                      <p:to>
                                        <p:strVal val="visible"/>
                                      </p:to>
                                    </p:set>
                                    <p:animEffect transition="in" filter="checkerboard(across)">
                                      <p:cBhvr>
                                        <p:cTn id="23" dur="500"/>
                                        <p:tgtEl>
                                          <p:spTgt spid="100357">
                                            <p:txEl>
                                              <p:charRg st="36" end="7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100358"/>
                                        </p:tgtEl>
                                        <p:attrNameLst>
                                          <p:attrName>style.visibility</p:attrName>
                                        </p:attrNameLst>
                                      </p:cBhvr>
                                      <p:to>
                                        <p:strVal val="visible"/>
                                      </p:to>
                                    </p:set>
                                    <p:animEffect transition="in" filter="wipe(left)">
                                      <p:cBhvr>
                                        <p:cTn id="28" dur="75"/>
                                        <p:tgtEl>
                                          <p:spTgt spid="10035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00359">
                                            <p:txEl>
                                              <p:charRg st="0" end="28"/>
                                            </p:txEl>
                                          </p:spTgt>
                                        </p:tgtEl>
                                        <p:attrNameLst>
                                          <p:attrName>style.visibility</p:attrName>
                                        </p:attrNameLst>
                                      </p:cBhvr>
                                      <p:to>
                                        <p:strVal val="visible"/>
                                      </p:to>
                                    </p:set>
                                    <p:animEffect transition="in" filter="checkerboard(across)">
                                      <p:cBhvr>
                                        <p:cTn id="33" dur="500"/>
                                        <p:tgtEl>
                                          <p:spTgt spid="100359">
                                            <p:txEl>
                                              <p:charRg st="0" end="2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00359">
                                            <p:txEl>
                                              <p:charRg st="28" end="70"/>
                                            </p:txEl>
                                          </p:spTgt>
                                        </p:tgtEl>
                                        <p:attrNameLst>
                                          <p:attrName>style.visibility</p:attrName>
                                        </p:attrNameLst>
                                      </p:cBhvr>
                                      <p:to>
                                        <p:strVal val="visible"/>
                                      </p:to>
                                    </p:set>
                                    <p:animEffect transition="in" filter="checkerboard(across)">
                                      <p:cBhvr>
                                        <p:cTn id="38" dur="500"/>
                                        <p:tgtEl>
                                          <p:spTgt spid="100359">
                                            <p:txEl>
                                              <p:charRg st="28" end="7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00359">
                                            <p:txEl>
                                              <p:charRg st="70" end="119"/>
                                            </p:txEl>
                                          </p:spTgt>
                                        </p:tgtEl>
                                        <p:attrNameLst>
                                          <p:attrName>style.visibility</p:attrName>
                                        </p:attrNameLst>
                                      </p:cBhvr>
                                      <p:to>
                                        <p:strVal val="visible"/>
                                      </p:to>
                                    </p:set>
                                    <p:animEffect transition="in" filter="checkerboard(across)">
                                      <p:cBhvr>
                                        <p:cTn id="43" dur="500"/>
                                        <p:tgtEl>
                                          <p:spTgt spid="100359">
                                            <p:txEl>
                                              <p:charRg st="70"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p:bldP spid="100357" grpId="0" build="p"/>
      <p:bldP spid="100358" grpId="0"/>
      <p:bldP spid="10035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2402" name="文本框 10240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102403" name="文本框 102402"/>
          <p:cNvSpPr txBox="1"/>
          <p:nvPr/>
        </p:nvSpPr>
        <p:spPr>
          <a:xfrm>
            <a:off x="0" y="1143000"/>
            <a:ext cx="4572000" cy="579438"/>
          </a:xfrm>
          <a:prstGeom prst="rect">
            <a:avLst/>
          </a:prstGeom>
          <a:noFill/>
          <a:ln w="9525">
            <a:noFill/>
          </a:ln>
        </p:spPr>
        <p:txBody>
          <a:bodyPr lIns="198000">
            <a:spAutoFit/>
          </a:bodyPr>
          <a:p>
            <a:pPr eaLnBrk="0" hangingPunct="0"/>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5</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a:t>
            </a:r>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TI</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公司 </a:t>
            </a:r>
            <a:endPar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endParaRPr>
          </a:p>
        </p:txBody>
      </p:sp>
      <p:sp>
        <p:nvSpPr>
          <p:cNvPr id="102404" name="矩形 102403"/>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102405" name="文本框 102404"/>
          <p:cNvSpPr txBox="1"/>
          <p:nvPr/>
        </p:nvSpPr>
        <p:spPr>
          <a:xfrm>
            <a:off x="76200" y="1676400"/>
            <a:ext cx="8458200" cy="4019550"/>
          </a:xfrm>
          <a:prstGeom prst="rect">
            <a:avLst/>
          </a:prstGeom>
          <a:noFill/>
          <a:ln w="9525">
            <a:noFill/>
          </a:ln>
        </p:spPr>
        <p:txBody>
          <a:bodyPr lIns="360000">
            <a:spAutoFit/>
          </a:bodyPr>
          <a:p>
            <a:pPr algn="just" eaLnBrk="0" hangingPunct="0">
              <a:lnSpc>
                <a:spcPct val="150000"/>
              </a:lnSpc>
            </a:pPr>
            <a:r>
              <a:rPr lang="en-US" altLang="zh-CN" sz="2400" b="1" dirty="0">
                <a:solidFill>
                  <a:srgbClr val="FF00FF"/>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该公司自</a:t>
            </a:r>
            <a:r>
              <a:rPr lang="en-US" altLang="zh-CN" sz="2400" b="1">
                <a:solidFill>
                  <a:srgbClr val="FF00FF"/>
                </a:solidFill>
                <a:effectLst>
                  <a:outerShdw blurRad="38100" dist="38100" dir="2700000">
                    <a:srgbClr val="000000"/>
                  </a:outerShdw>
                </a:effectLst>
                <a:latin typeface="Times New Roman" panose="02020603050405020304" pitchFamily="18" charset="0"/>
              </a:rPr>
              <a:t>1982</a:t>
            </a:r>
            <a:r>
              <a:rPr lang="zh-CN" altLang="en-US" sz="2400" b="1" dirty="0">
                <a:solidFill>
                  <a:srgbClr val="FF00FF"/>
                </a:solidFill>
                <a:effectLst>
                  <a:outerShdw blurRad="38100" dist="38100" dir="2700000">
                    <a:srgbClr val="000000"/>
                  </a:outerShdw>
                </a:effectLst>
                <a:latin typeface="Times New Roman" panose="02020603050405020304" pitchFamily="18" charset="0"/>
              </a:rPr>
              <a:t>年推出第一款定点</a:t>
            </a:r>
            <a:r>
              <a:rPr lang="en-US" altLang="zh-CN" sz="2400" b="1">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芯片以来，相继推出定点、浮点和多处理器三类运算特性不同的</a:t>
            </a:r>
            <a:r>
              <a:rPr lang="en-US" altLang="zh-CN" sz="2400" b="1">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芯片，共计已发展了七代产品。其中，定点运算单处理器的</a:t>
            </a:r>
            <a:r>
              <a:rPr lang="en-US" altLang="zh-CN" sz="2400" b="1">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有七个系列，浮点运算单处理器的</a:t>
            </a:r>
            <a:r>
              <a:rPr lang="en-US" altLang="zh-CN" sz="2400" b="1">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有三个系列，多处理器的</a:t>
            </a:r>
            <a:r>
              <a:rPr lang="en-US" altLang="zh-CN" sz="2400" b="1">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有一个系列。主要按照</a:t>
            </a:r>
            <a:r>
              <a:rPr lang="en-US" altLang="zh-CN" sz="2400" b="1">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的处理速度、运算精度和并行处理能力分类，每一类产品的结构相同，只是片内存储器和片内外设配置不同。</a:t>
            </a:r>
            <a:r>
              <a:rPr lang="zh-CN" altLang="en-US" sz="28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endParaRPr lang="zh-CN" altLang="en-US" sz="28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1+#ppt_w/2"/>
                                          </p:val>
                                        </p:tav>
                                        <p:tav tm="100000">
                                          <p:val>
                                            <p:strVal val="#ppt_x"/>
                                          </p:val>
                                        </p:tav>
                                      </p:tavLst>
                                    </p:anim>
                                    <p:anim calcmode="lin" valueType="num">
                                      <p:cBhvr additive="base">
                                        <p:cTn id="8" dur="500" fill="hold"/>
                                        <p:tgtEl>
                                          <p:spTgt spid="1024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02403"/>
                                        </p:tgtEl>
                                        <p:attrNameLst>
                                          <p:attrName>style.visibility</p:attrName>
                                        </p:attrNameLst>
                                      </p:cBhvr>
                                      <p:to>
                                        <p:strVal val="visible"/>
                                      </p:to>
                                    </p:set>
                                    <p:animEffect transition="in" filter="wipe(left)">
                                      <p:cBhvr>
                                        <p:cTn id="13" dur="75"/>
                                        <p:tgtEl>
                                          <p:spTgt spid="10240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2405">
                                            <p:txEl>
                                              <p:charRg st="0" end="179"/>
                                            </p:txEl>
                                          </p:spTgt>
                                        </p:tgtEl>
                                        <p:attrNameLst>
                                          <p:attrName>style.visibility</p:attrName>
                                        </p:attrNameLst>
                                      </p:cBhvr>
                                      <p:to>
                                        <p:strVal val="visible"/>
                                      </p:to>
                                    </p:set>
                                    <p:animEffect transition="in" filter="checkerboard(across)">
                                      <p:cBhvr>
                                        <p:cTn id="18" dur="500"/>
                                        <p:tgtEl>
                                          <p:spTgt spid="102405">
                                            <p:txEl>
                                              <p:charRg st="0"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p:bldP spid="10240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2290" name="文本框 1228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12291" name="矩形 12290"/>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12292" name="文本框 12291"/>
          <p:cNvSpPr txBox="1"/>
          <p:nvPr/>
        </p:nvSpPr>
        <p:spPr>
          <a:xfrm>
            <a:off x="0" y="990600"/>
            <a:ext cx="8839200" cy="3298825"/>
          </a:xfrm>
          <a:prstGeom prst="rect">
            <a:avLst/>
          </a:prstGeom>
          <a:noFill/>
          <a:ln w="9525">
            <a:noFill/>
          </a:ln>
        </p:spPr>
        <p:txBody>
          <a:bodyPr lIns="360000">
            <a:spAutoFit/>
          </a:bodyPr>
          <a:p>
            <a:pPr eaLnBrk="0" hangingPunct="0">
              <a:lnSpc>
                <a:spcPct val="150000"/>
              </a:lnSpc>
            </a:pPr>
            <a:r>
              <a:rPr lang="en-US" altLang="zh-CN" sz="2400" b="1" dirty="0">
                <a:solidFill>
                  <a:srgbClr val="FF0000"/>
                </a:solidFill>
                <a:effectLst>
                  <a:outerShdw blurRad="38100" dist="38100" dir="2700000">
                    <a:srgbClr val="000000"/>
                  </a:outerShdw>
                </a:effectLst>
                <a:latin typeface="Times New Roman" panose="02020603050405020304" pitchFamily="18" charset="0"/>
              </a:rPr>
              <a:t>        </a:t>
            </a:r>
            <a:r>
              <a:rPr lang="en-US" altLang="zh-CN" sz="2800" b="1" dirty="0">
                <a:solidFill>
                  <a:srgbClr val="FF0000"/>
                </a:solidFill>
                <a:effectLst>
                  <a:outerShdw blurRad="38100" dist="38100" dir="2700000">
                    <a:srgbClr val="000000"/>
                  </a:outerShdw>
                </a:effectLst>
                <a:latin typeface="Times New Roman" panose="02020603050405020304" pitchFamily="18" charset="0"/>
              </a:rPr>
              <a:t>DSP</a:t>
            </a:r>
            <a:r>
              <a:rPr lang="zh-CN" altLang="en-US" sz="2800" b="1" dirty="0">
                <a:solidFill>
                  <a:srgbClr val="FF0000"/>
                </a:solidFill>
                <a:effectLst>
                  <a:outerShdw blurRad="38100" dist="38100" dir="2700000">
                    <a:srgbClr val="000000"/>
                  </a:outerShdw>
                </a:effectLst>
                <a:latin typeface="Times New Roman" panose="02020603050405020304" pitchFamily="18" charset="0"/>
              </a:rPr>
              <a:t>可以代表数字信号处理技术（</a:t>
            </a:r>
            <a:r>
              <a:rPr lang="en-US" altLang="zh-CN" sz="2800" b="1">
                <a:solidFill>
                  <a:srgbClr val="FF0000"/>
                </a:solidFill>
                <a:effectLst>
                  <a:outerShdw blurRad="38100" dist="38100" dir="2700000">
                    <a:srgbClr val="000000"/>
                  </a:outerShdw>
                </a:effectLst>
                <a:latin typeface="Times New Roman" panose="02020603050405020304" pitchFamily="18" charset="0"/>
              </a:rPr>
              <a:t>Digital Signal</a:t>
            </a:r>
            <a:endParaRPr lang="en-US" altLang="zh-CN" sz="2800" b="1">
              <a:solidFill>
                <a:srgbClr val="FF0000"/>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en-US" altLang="zh-CN" sz="2800" b="1" dirty="0">
                <a:solidFill>
                  <a:srgbClr val="FF0000"/>
                </a:solidFill>
                <a:effectLst>
                  <a:outerShdw blurRad="38100" dist="38100" dir="2700000">
                    <a:srgbClr val="000000"/>
                  </a:outerShdw>
                </a:effectLst>
                <a:latin typeface="Times New Roman" panose="02020603050405020304" pitchFamily="18" charset="0"/>
              </a:rPr>
              <a:t> Processing</a:t>
            </a:r>
            <a:r>
              <a:rPr lang="zh-CN" altLang="en-US" sz="2800" b="1" dirty="0">
                <a:solidFill>
                  <a:srgbClr val="FF0000"/>
                </a:solidFill>
                <a:effectLst>
                  <a:outerShdw blurRad="38100" dist="38100" dir="2700000">
                    <a:srgbClr val="000000"/>
                  </a:outerShdw>
                </a:effectLst>
                <a:latin typeface="Times New Roman" panose="02020603050405020304" pitchFamily="18" charset="0"/>
              </a:rPr>
              <a:t>）</a:t>
            </a:r>
            <a:r>
              <a:rPr lang="en-US" altLang="zh-CN" sz="2800" b="1" dirty="0">
                <a:solidFill>
                  <a:srgbClr val="FF0000"/>
                </a:solidFill>
                <a:effectLst>
                  <a:outerShdw blurRad="38100" dist="38100" dir="2700000">
                    <a:srgbClr val="000000"/>
                  </a:outerShdw>
                </a:effectLst>
                <a:latin typeface="Times New Roman" panose="02020603050405020304" pitchFamily="18" charset="0"/>
              </a:rPr>
              <a:t>,</a:t>
            </a:r>
            <a:r>
              <a:rPr lang="zh-CN" altLang="en-US" sz="2800" b="1" dirty="0">
                <a:solidFill>
                  <a:srgbClr val="FF0000"/>
                </a:solidFill>
                <a:effectLst>
                  <a:outerShdw blurRad="38100" dist="38100" dir="2700000">
                    <a:srgbClr val="000000"/>
                  </a:outerShdw>
                </a:effectLst>
                <a:latin typeface="Times New Roman" panose="02020603050405020304" pitchFamily="18" charset="0"/>
              </a:rPr>
              <a:t>也可以代表数字信号处理器（</a:t>
            </a:r>
            <a:r>
              <a:rPr lang="en-US" altLang="zh-CN" sz="2800" b="1">
                <a:solidFill>
                  <a:srgbClr val="FF0000"/>
                </a:solidFill>
                <a:effectLst>
                  <a:outerShdw blurRad="38100" dist="38100" dir="2700000">
                    <a:srgbClr val="000000"/>
                  </a:outerShdw>
                </a:effectLst>
                <a:latin typeface="Times New Roman" panose="02020603050405020304" pitchFamily="18" charset="0"/>
              </a:rPr>
              <a:t>Digital </a:t>
            </a:r>
            <a:endParaRPr lang="en-US" altLang="zh-CN" sz="2800" b="1">
              <a:solidFill>
                <a:srgbClr val="FF0000"/>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en-US" altLang="zh-CN" sz="2800" b="1" dirty="0">
                <a:solidFill>
                  <a:srgbClr val="FF0000"/>
                </a:solidFill>
                <a:effectLst>
                  <a:outerShdw blurRad="38100" dist="38100" dir="2700000">
                    <a:srgbClr val="000000"/>
                  </a:outerShdw>
                </a:effectLst>
                <a:latin typeface="Times New Roman" panose="02020603050405020304" pitchFamily="18" charset="0"/>
              </a:rPr>
              <a:t>Signal Processor</a:t>
            </a:r>
            <a:r>
              <a:rPr lang="zh-CN" altLang="en-US" sz="2800" b="1" dirty="0">
                <a:solidFill>
                  <a:srgbClr val="FF0000"/>
                </a:solidFill>
                <a:effectLst>
                  <a:outerShdw blurRad="38100" dist="38100" dir="2700000">
                    <a:srgbClr val="000000"/>
                  </a:outerShdw>
                </a:effectLst>
                <a:latin typeface="Times New Roman" panose="02020603050405020304" pitchFamily="18" charset="0"/>
              </a:rPr>
              <a:t>）。前者是理论和计算方法上的技术</a:t>
            </a:r>
            <a:r>
              <a:rPr lang="en-US" altLang="zh-CN" sz="2800" b="1" dirty="0">
                <a:solidFill>
                  <a:srgbClr val="FF0000"/>
                </a:solidFill>
                <a:effectLst>
                  <a:outerShdw blurRad="38100" dist="38100" dir="2700000">
                    <a:srgbClr val="000000"/>
                  </a:outerShdw>
                </a:effectLst>
                <a:latin typeface="Times New Roman" panose="02020603050405020304" pitchFamily="18" charset="0"/>
              </a:rPr>
              <a:t>,</a:t>
            </a:r>
            <a:r>
              <a:rPr lang="zh-CN" altLang="en-US" sz="2800" b="1" dirty="0">
                <a:solidFill>
                  <a:srgbClr val="FF0000"/>
                </a:solidFill>
                <a:effectLst>
                  <a:outerShdw blurRad="38100" dist="38100" dir="2700000">
                    <a:srgbClr val="000000"/>
                  </a:outerShdw>
                </a:effectLst>
                <a:latin typeface="Times New Roman" panose="02020603050405020304" pitchFamily="18" charset="0"/>
              </a:rPr>
              <a:t>后者是指实现这些技术的通用或专用可编程微处理器芯片。</a:t>
            </a:r>
            <a:r>
              <a:rPr lang="zh-CN" altLang="en-US" sz="2400" b="1" dirty="0">
                <a:solidFill>
                  <a:srgbClr val="33CC33"/>
                </a:solidFill>
                <a:effectLst>
                  <a:outerShdw blurRad="38100" dist="38100" dir="2700000">
                    <a:srgbClr val="000000"/>
                  </a:outerShdw>
                </a:effectLst>
                <a:latin typeface="宋体" panose="02010600030101010101" pitchFamily="2" charset="-122"/>
              </a:rPr>
              <a:t> </a:t>
            </a:r>
            <a:endParaRPr lang="zh-CN" altLang="en-US" sz="2400" b="1" dirty="0">
              <a:solidFill>
                <a:srgbClr val="33CC33"/>
              </a:solidFill>
              <a:effectLst>
                <a:outerShdw blurRad="38100" dist="38100" dir="2700000">
                  <a:srgbClr val="000000"/>
                </a:outerShdw>
              </a:effectLst>
              <a:latin typeface="宋体" panose="02010600030101010101" pitchFamily="2" charset="-122"/>
            </a:endParaRPr>
          </a:p>
        </p:txBody>
      </p:sp>
      <p:sp>
        <p:nvSpPr>
          <p:cNvPr id="12293" name="文本框 12292"/>
          <p:cNvSpPr txBox="1"/>
          <p:nvPr/>
        </p:nvSpPr>
        <p:spPr>
          <a:xfrm>
            <a:off x="0" y="4267200"/>
            <a:ext cx="8763000" cy="2016125"/>
          </a:xfrm>
          <a:prstGeom prst="rect">
            <a:avLst/>
          </a:prstGeom>
          <a:noFill/>
          <a:ln w="9525">
            <a:noFill/>
          </a:ln>
        </p:spPr>
        <p:txBody>
          <a:bodyPr lIns="360000">
            <a:spAutoFit/>
          </a:bodyPr>
          <a:p>
            <a:pPr eaLnBrk="0" hangingPunct="0">
              <a:lnSpc>
                <a:spcPct val="150000"/>
              </a:lnSpc>
            </a:pPr>
            <a:r>
              <a:rPr lang="en-US" altLang="zh-CN" sz="2400" b="1" dirty="0">
                <a:solidFill>
                  <a:srgbClr val="9900FF"/>
                </a:solidFill>
                <a:effectLst>
                  <a:outerShdw blurRad="38100" dist="38100" dir="2700000">
                    <a:srgbClr val="000000"/>
                  </a:outerShdw>
                </a:effectLst>
                <a:latin typeface="Times New Roman" panose="02020603050405020304" pitchFamily="18" charset="0"/>
              </a:rPr>
              <a:t>        </a:t>
            </a:r>
            <a:r>
              <a:rPr lang="zh-CN" altLang="en-US" sz="2800" b="1" dirty="0">
                <a:solidFill>
                  <a:srgbClr val="9900FF"/>
                </a:solidFill>
                <a:effectLst>
                  <a:outerShdw blurRad="38100" dist="38100" dir="2700000">
                    <a:srgbClr val="000000"/>
                  </a:outerShdw>
                </a:effectLst>
                <a:latin typeface="Times New Roman" panose="02020603050405020304" pitchFamily="18" charset="0"/>
              </a:rPr>
              <a:t>数字信号处理包括两个方面的内容</a:t>
            </a:r>
            <a:r>
              <a:rPr lang="en-US" altLang="zh-CN" sz="2800" b="1">
                <a:solidFill>
                  <a:srgbClr val="9900FF"/>
                </a:solidFill>
                <a:effectLst>
                  <a:outerShdw blurRad="38100" dist="38100" dir="2700000">
                    <a:srgbClr val="000000"/>
                  </a:outerShdw>
                </a:effectLst>
                <a:latin typeface="Times New Roman" panose="02020603050405020304" pitchFamily="18" charset="0"/>
              </a:rPr>
              <a:t>:</a:t>
            </a:r>
            <a:endParaRPr lang="en-US" altLang="zh-CN" sz="2800" b="1">
              <a:solidFill>
                <a:srgbClr val="9900FF"/>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en-US" altLang="zh-CN" sz="2800" b="1">
                <a:solidFill>
                  <a:srgbClr val="FF0000"/>
                </a:solidFill>
                <a:effectLst>
                  <a:outerShdw blurRad="38100" dist="38100" dir="2700000">
                    <a:srgbClr val="000000"/>
                  </a:outerShdw>
                </a:effectLst>
                <a:latin typeface="Times New Roman" panose="02020603050405020304" pitchFamily="18" charset="0"/>
              </a:rPr>
              <a:t>              </a:t>
            </a:r>
            <a:r>
              <a:rPr lang="en-US" altLang="zh-CN" sz="2800" b="1" dirty="0">
                <a:solidFill>
                  <a:srgbClr val="808080"/>
                </a:solidFill>
                <a:effectLst>
                  <a:outerShdw blurRad="38100" dist="38100" dir="2700000">
                    <a:srgbClr val="000000"/>
                  </a:outerShdw>
                </a:effectLst>
                <a:latin typeface="Times New Roman" panose="02020603050405020304" pitchFamily="18" charset="0"/>
              </a:rPr>
              <a:t>1</a:t>
            </a:r>
            <a:r>
              <a:rPr lang="zh-CN" altLang="en-US" sz="2800" b="1" dirty="0">
                <a:solidFill>
                  <a:srgbClr val="808080"/>
                </a:solidFill>
                <a:effectLst>
                  <a:outerShdw blurRad="38100" dist="38100" dir="2700000">
                    <a:srgbClr val="000000"/>
                  </a:outerShdw>
                </a:effectLst>
                <a:latin typeface="Times New Roman" panose="02020603050405020304" pitchFamily="18" charset="0"/>
              </a:rPr>
              <a:t>．算法的研究 </a:t>
            </a:r>
            <a:endParaRPr lang="zh-CN" altLang="en-US" sz="2800" b="1" dirty="0">
              <a:solidFill>
                <a:srgbClr val="808080"/>
              </a:solidFill>
              <a:effectLst>
                <a:outerShdw blurRad="38100" dist="38100" dir="2700000">
                  <a:srgbClr val="000000"/>
                </a:outerShdw>
              </a:effectLst>
              <a:latin typeface="Times New Roman" panose="02020603050405020304" pitchFamily="18" charset="0"/>
            </a:endParaRPr>
          </a:p>
          <a:p>
            <a:pPr eaLnBrk="0" hangingPunct="0">
              <a:lnSpc>
                <a:spcPct val="150000"/>
              </a:lnSpc>
            </a:pPr>
            <a:r>
              <a:rPr lang="zh-CN" altLang="en-US" sz="2800" b="1" dirty="0">
                <a:solidFill>
                  <a:srgbClr val="808080"/>
                </a:solidFill>
                <a:effectLst>
                  <a:outerShdw blurRad="38100" dist="38100" dir="2700000">
                    <a:srgbClr val="000000"/>
                  </a:outerShdw>
                </a:effectLst>
                <a:latin typeface="Times New Roman" panose="02020603050405020304" pitchFamily="18" charset="0"/>
              </a:rPr>
              <a:t>              </a:t>
            </a:r>
            <a:r>
              <a:rPr lang="en-US" altLang="zh-CN" sz="2800" b="1" dirty="0">
                <a:solidFill>
                  <a:srgbClr val="808080"/>
                </a:solidFill>
                <a:effectLst>
                  <a:outerShdw blurRad="38100" dist="38100" dir="2700000">
                    <a:srgbClr val="000000"/>
                  </a:outerShdw>
                </a:effectLst>
                <a:latin typeface="Times New Roman" panose="02020603050405020304" pitchFamily="18" charset="0"/>
              </a:rPr>
              <a:t>2</a:t>
            </a:r>
            <a:r>
              <a:rPr lang="zh-CN" altLang="en-US" sz="2800" b="1" dirty="0">
                <a:solidFill>
                  <a:srgbClr val="808080"/>
                </a:solidFill>
                <a:effectLst>
                  <a:outerShdw blurRad="38100" dist="38100" dir="2700000">
                    <a:srgbClr val="000000"/>
                  </a:outerShdw>
                </a:effectLst>
                <a:latin typeface="Times New Roman" panose="02020603050405020304" pitchFamily="18" charset="0"/>
              </a:rPr>
              <a:t>．数字信号处理的实现</a:t>
            </a:r>
            <a:r>
              <a:rPr lang="zh-CN" altLang="en-US" sz="2400" b="1" dirty="0">
                <a:solidFill>
                  <a:srgbClr val="99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9900FF"/>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1+#ppt_w/2"/>
                                          </p:val>
                                        </p:tav>
                                        <p:tav tm="100000">
                                          <p:val>
                                            <p:strVal val="#ppt_x"/>
                                          </p:val>
                                        </p:tav>
                                      </p:tavLst>
                                    </p:anim>
                                    <p:anim calcmode="lin" valueType="num">
                                      <p:cBhvr additive="base">
                                        <p:cTn id="8" dur="500" fill="hold"/>
                                        <p:tgtEl>
                                          <p:spTgt spid="122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2292"/>
                                        </p:tgtEl>
                                        <p:attrNameLst>
                                          <p:attrName>style.visibility</p:attrName>
                                        </p:attrNameLst>
                                      </p:cBhvr>
                                      <p:to>
                                        <p:strVal val="visible"/>
                                      </p:to>
                                    </p:set>
                                    <p:animEffect transition="in" filter="checkerboard(across)">
                                      <p:cBhvr>
                                        <p:cTn id="13" dur="500"/>
                                        <p:tgtEl>
                                          <p:spTgt spid="1229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293">
                                            <p:txEl>
                                              <p:charRg st="0" end="25"/>
                                            </p:txEl>
                                          </p:spTgt>
                                        </p:tgtEl>
                                        <p:attrNameLst>
                                          <p:attrName>style.visibility</p:attrName>
                                        </p:attrNameLst>
                                      </p:cBhvr>
                                      <p:to>
                                        <p:strVal val="visible"/>
                                      </p:to>
                                    </p:set>
                                    <p:animEffect transition="in" filter="wipe(left)">
                                      <p:cBhvr>
                                        <p:cTn id="18" dur="500"/>
                                        <p:tgtEl>
                                          <p:spTgt spid="12293">
                                            <p:txEl>
                                              <p:charRg st="0" end="2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293">
                                            <p:txEl>
                                              <p:charRg st="25" end="48"/>
                                            </p:txEl>
                                          </p:spTgt>
                                        </p:tgtEl>
                                        <p:attrNameLst>
                                          <p:attrName>style.visibility</p:attrName>
                                        </p:attrNameLst>
                                      </p:cBhvr>
                                      <p:to>
                                        <p:strVal val="visible"/>
                                      </p:to>
                                    </p:set>
                                    <p:animEffect transition="in" filter="wipe(left)">
                                      <p:cBhvr>
                                        <p:cTn id="23" dur="500"/>
                                        <p:tgtEl>
                                          <p:spTgt spid="12293">
                                            <p:txEl>
                                              <p:charRg st="25" end="4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293">
                                            <p:txEl>
                                              <p:charRg st="48" end="75"/>
                                            </p:txEl>
                                          </p:spTgt>
                                        </p:tgtEl>
                                        <p:attrNameLst>
                                          <p:attrName>style.visibility</p:attrName>
                                        </p:attrNameLst>
                                      </p:cBhvr>
                                      <p:to>
                                        <p:strVal val="visible"/>
                                      </p:to>
                                    </p:set>
                                    <p:animEffect transition="in" filter="wipe(left)">
                                      <p:cBhvr>
                                        <p:cTn id="28" dur="500"/>
                                        <p:tgtEl>
                                          <p:spTgt spid="12293">
                                            <p:txEl>
                                              <p:charRg st="48" end="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4450" name="文本框 104449"/>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104451" name="文本框 104450"/>
          <p:cNvSpPr txBox="1"/>
          <p:nvPr/>
        </p:nvSpPr>
        <p:spPr>
          <a:xfrm>
            <a:off x="0" y="1066800"/>
            <a:ext cx="4572000" cy="579438"/>
          </a:xfrm>
          <a:prstGeom prst="rect">
            <a:avLst/>
          </a:prstGeom>
          <a:noFill/>
          <a:ln w="9525">
            <a:noFill/>
          </a:ln>
        </p:spPr>
        <p:txBody>
          <a:bodyPr lIns="198000">
            <a:spAutoFit/>
          </a:bodyPr>
          <a:p>
            <a:pPr eaLnBrk="0" hangingPunct="0"/>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5</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a:t>
            </a:r>
            <a:r>
              <a:rPr lang="en-US" altLang="zh-CN"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TI</a:t>
            </a:r>
            <a:r>
              <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rPr>
              <a:t>公司 </a:t>
            </a:r>
            <a:endParaRPr lang="zh-CN" altLang="en-US" sz="3200" b="1" dirty="0">
              <a:solidFill>
                <a:srgbClr val="9900FF"/>
              </a:solidFill>
              <a:effectLst>
                <a:outerShdw blurRad="38100" dist="38100" dir="2700000">
                  <a:srgbClr val="000000"/>
                </a:outerShdw>
              </a:effectLst>
              <a:latin typeface="宋体" panose="02010600030101010101" pitchFamily="2" charset="-122"/>
              <a:ea typeface="楷体_GB2312" pitchFamily="49" charset="-122"/>
            </a:endParaRPr>
          </a:p>
        </p:txBody>
      </p:sp>
      <p:sp>
        <p:nvSpPr>
          <p:cNvPr id="104452" name="矩形 104451"/>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104453" name="文本框 104452"/>
          <p:cNvSpPr txBox="1"/>
          <p:nvPr/>
        </p:nvSpPr>
        <p:spPr>
          <a:xfrm>
            <a:off x="76200" y="1712913"/>
            <a:ext cx="8839200" cy="3925887"/>
          </a:xfrm>
          <a:prstGeom prst="rect">
            <a:avLst/>
          </a:prstGeom>
          <a:noFill/>
          <a:ln w="9525">
            <a:noFill/>
          </a:ln>
        </p:spPr>
        <p:txBody>
          <a:bodyPr lIns="180000">
            <a:spAutoFit/>
          </a:bodyPr>
          <a:p>
            <a:pPr algn="just"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定点</a:t>
            </a:r>
            <a:r>
              <a:rPr lang="en-US" altLang="zh-CN" sz="24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4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a:t>
            </a:r>
            <a:r>
              <a:rPr lang="en-US" altLang="zh-CN" sz="24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①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TMS320C1x</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16bit  </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第一代</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1982</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年前后；</a:t>
            </a:r>
            <a:endPar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②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TMS320C2x</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16bit  </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第二代</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1987</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年前后；</a:t>
            </a:r>
            <a:endPar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③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TMS320C5x</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16bit  </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第五代</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1993</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年；</a:t>
            </a:r>
            <a:endPar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④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TMS320C54x</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16bit  </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第七代</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1996</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年；</a:t>
            </a:r>
            <a:endPar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⑤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TMS320C24x</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16bit  </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第七代</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1996</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年；</a:t>
            </a:r>
            <a:endPar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⑥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TMS320C6x</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32bit  </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第七代</a:t>
            </a:r>
            <a:r>
              <a:rPr lang="zh-CN" altLang="en-US" sz="2400" b="1" dirty="0">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1997</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年；</a:t>
            </a:r>
            <a:endPar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r>
              <a:rPr lang="en-US" altLang="zh-CN" sz="2400" b="1" dirty="0">
                <a:solidFill>
                  <a:srgbClr val="FF00FF"/>
                </a:solidFill>
                <a:effectLst>
                  <a:outerShdw blurRad="38100" dist="38100" dir="2700000">
                    <a:srgbClr val="000000"/>
                  </a:outerShdw>
                </a:effectLst>
                <a:latin typeface="Times New Roman" panose="02020603050405020304" pitchFamily="18" charset="0"/>
              </a:rPr>
              <a:t>⑦</a:t>
            </a:r>
            <a:r>
              <a:rPr lang="en-US" altLang="zh-CN" sz="2400" b="1" dirty="0">
                <a:solidFill>
                  <a:srgbClr val="FF00FF"/>
                </a:solidFill>
                <a:effectLst>
                  <a:outerShdw blurRad="38100" dist="38100" dir="2700000">
                    <a:srgbClr val="000000"/>
                  </a:outerShdw>
                </a:effectLst>
                <a:latin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rPr>
              <a:t>TMS320C55x</a:t>
            </a:r>
            <a:r>
              <a:rPr lang="zh-CN" altLang="en-US" sz="2400" b="1" dirty="0">
                <a:solidFill>
                  <a:srgbClr val="FF00FF"/>
                </a:solidFill>
                <a:effectLst>
                  <a:outerShdw blurRad="38100" dist="38100" dir="2700000">
                    <a:srgbClr val="000000"/>
                  </a:outerShdw>
                </a:effectLst>
                <a:latin typeface="Times New Roman" panose="02020603050405020304" pitchFamily="18" charset="0"/>
              </a:rPr>
              <a:t>系列</a:t>
            </a: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rPr>
              <a:t>16bit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第七代</a:t>
            </a: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rPr>
              <a:t>2000</a:t>
            </a:r>
            <a:r>
              <a:rPr lang="zh-CN" altLang="en-US" sz="2400" b="1" dirty="0">
                <a:solidFill>
                  <a:srgbClr val="FF00FF"/>
                </a:solidFill>
                <a:effectLst>
                  <a:outerShdw blurRad="38100" dist="38100" dir="2700000">
                    <a:srgbClr val="000000"/>
                  </a:outerShdw>
                </a:effectLst>
                <a:latin typeface="Times New Roman" panose="02020603050405020304" pitchFamily="18" charset="0"/>
              </a:rPr>
              <a:t>年。</a:t>
            </a: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endParaRPr lang="zh-CN" altLang="en-US" sz="2400" b="1">
              <a:solidFill>
                <a:srgbClr val="FF00FF"/>
              </a:solidFill>
              <a:effectLst>
                <a:outerShdw blurRad="38100" dist="38100" dir="2700000">
                  <a:srgbClr val="000000"/>
                </a:outerShdw>
              </a:effectLst>
              <a:latin typeface="Times New Roman" panose="02020603050405020304" pitchFamily="18" charset="0"/>
            </a:endParaRPr>
          </a:p>
        </p:txBody>
      </p:sp>
      <p:sp useBgFill="1">
        <p:nvSpPr>
          <p:cNvPr id="104454" name="矩形 104453"/>
          <p:cNvSpPr/>
          <p:nvPr/>
        </p:nvSpPr>
        <p:spPr>
          <a:xfrm>
            <a:off x="0" y="1828800"/>
            <a:ext cx="9144000" cy="4038600"/>
          </a:xfrm>
          <a:prstGeom prst="rect">
            <a:avLst/>
          </a:prstGeom>
          <a:ln w="12700">
            <a:noFill/>
          </a:ln>
        </p:spPr>
        <p:txBody>
          <a:bodyPr/>
          <a:p>
            <a:endParaRPr lang="zh-CN" altLang="en-US"/>
          </a:p>
        </p:txBody>
      </p:sp>
      <p:sp>
        <p:nvSpPr>
          <p:cNvPr id="104455" name="文本框 104454"/>
          <p:cNvSpPr txBox="1"/>
          <p:nvPr/>
        </p:nvSpPr>
        <p:spPr>
          <a:xfrm>
            <a:off x="0" y="1524000"/>
            <a:ext cx="8839200" cy="1735138"/>
          </a:xfrm>
          <a:prstGeom prst="rect">
            <a:avLst/>
          </a:prstGeom>
          <a:noFill/>
          <a:ln w="9525">
            <a:noFill/>
          </a:ln>
        </p:spPr>
        <p:txBody>
          <a:bodyPr lIns="180000">
            <a:spAutoFit/>
          </a:bodyPr>
          <a:p>
            <a:pPr algn="just"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浮点</a:t>
            </a:r>
            <a:r>
              <a:rPr lang="en-US" altLang="zh-CN" sz="2400" b="1">
                <a:solidFill>
                  <a:schemeClr val="hlink"/>
                </a:solidFill>
                <a:effectLst>
                  <a:outerShdw blurRad="38100" dist="38100" dir="2700000">
                    <a:srgbClr val="000000"/>
                  </a:outerShdw>
                </a:effectLst>
                <a:latin typeface="Times New Roman" panose="02020603050405020304" pitchFamily="18" charset="0"/>
                <a:cs typeface="Times New Roman" panose="02020603050405020304" pitchFamily="18" charset="0"/>
              </a:rPr>
              <a:t>DSP</a:t>
            </a:r>
            <a:r>
              <a:rPr lang="zh-CN" altLang="en-US" sz="2400" b="1">
                <a:solidFill>
                  <a:schemeClr val="hlink"/>
                </a:solidFill>
                <a:effectLst>
                  <a:outerShdw blurRad="38100" dist="38100" dir="2700000">
                    <a:srgbClr val="000000"/>
                  </a:outerShdw>
                </a:effectLst>
                <a:latin typeface="Times New Roman" panose="02020603050405020304" pitchFamily="18" charset="0"/>
                <a:ea typeface="Arial Unicode MS" pitchFamily="34" charset="-122"/>
              </a:rPr>
              <a:t>：</a:t>
            </a:r>
            <a:r>
              <a:rPr lang="en-US" altLang="zh-CN" sz="2400" b="1">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①</a:t>
            </a:r>
            <a:r>
              <a:rPr lang="en-US" altLang="zh-CN" sz="2400" b="1">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 TMS320C3x</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400" b="1" dirty="0">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32bit  </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第三代</a:t>
            </a:r>
            <a:r>
              <a:rPr lang="zh-CN" altLang="en-US" sz="2400" b="1" dirty="0">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1990</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年；</a:t>
            </a:r>
            <a:endPar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②</a:t>
            </a:r>
            <a:r>
              <a:rPr lang="en-US" altLang="zh-CN" sz="2400" b="1" dirty="0">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TMS320C4x</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系列</a:t>
            </a:r>
            <a:r>
              <a:rPr lang="zh-CN" altLang="en-US" sz="2400" b="1" dirty="0">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32bit  </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第四代</a:t>
            </a:r>
            <a:r>
              <a:rPr lang="zh-CN" altLang="en-US" sz="2400" b="1" dirty="0">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1990</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年；</a:t>
            </a:r>
            <a:endPar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50000"/>
              </a:lnSpc>
            </a:pP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rPr>
              <a:t>③</a:t>
            </a:r>
            <a:r>
              <a:rPr lang="en-US" altLang="zh-CN" sz="2400" b="1" dirty="0">
                <a:solidFill>
                  <a:srgbClr val="33CC33"/>
                </a:solidFill>
                <a:effectLst>
                  <a:outerShdw blurRad="38100" dist="38100" dir="2700000">
                    <a:srgbClr val="000000"/>
                  </a:outerShdw>
                </a:effectLst>
                <a:latin typeface="Times New Roman" panose="02020603050405020304" pitchFamily="18" charset="0"/>
              </a:rPr>
              <a:t> </a:t>
            </a:r>
            <a:r>
              <a:rPr lang="en-US" altLang="zh-CN" sz="2400" b="1">
                <a:solidFill>
                  <a:srgbClr val="33CC33"/>
                </a:solidFill>
                <a:effectLst>
                  <a:outerShdw blurRad="38100" dist="38100" dir="2700000">
                    <a:srgbClr val="000000"/>
                  </a:outerShdw>
                </a:effectLst>
                <a:latin typeface="Times New Roman" panose="02020603050405020304" pitchFamily="18" charset="0"/>
              </a:rPr>
              <a:t>TMS320C67x</a:t>
            </a:r>
            <a:r>
              <a:rPr lang="zh-CN" altLang="en-US" sz="2400" b="1" dirty="0">
                <a:solidFill>
                  <a:srgbClr val="33CC33"/>
                </a:solidFill>
                <a:effectLst>
                  <a:outerShdw blurRad="38100" dist="38100" dir="2700000">
                    <a:srgbClr val="000000"/>
                  </a:outerShdw>
                </a:effectLst>
                <a:latin typeface="Times New Roman" panose="02020603050405020304" pitchFamily="18" charset="0"/>
              </a:rPr>
              <a:t>系列</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r>
              <a:rPr lang="en-US" altLang="zh-CN" sz="2400" b="1">
                <a:solidFill>
                  <a:srgbClr val="33CC33"/>
                </a:solidFill>
                <a:effectLst>
                  <a:outerShdw blurRad="38100" dist="38100" dir="2700000">
                    <a:srgbClr val="000000"/>
                  </a:outerShdw>
                </a:effectLst>
                <a:latin typeface="Times New Roman" panose="02020603050405020304" pitchFamily="18" charset="0"/>
              </a:rPr>
              <a:t>64bit  </a:t>
            </a:r>
            <a:r>
              <a:rPr lang="zh-CN" altLang="en-US" sz="2400" b="1" dirty="0">
                <a:solidFill>
                  <a:srgbClr val="33CC33"/>
                </a:solidFill>
                <a:effectLst>
                  <a:outerShdw blurRad="38100" dist="38100" dir="2700000">
                    <a:srgbClr val="000000"/>
                  </a:outerShdw>
                </a:effectLst>
                <a:latin typeface="Times New Roman" panose="02020603050405020304" pitchFamily="18" charset="0"/>
              </a:rPr>
              <a:t>第七代</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r>
              <a:rPr lang="en-US" altLang="zh-CN" sz="2400" b="1">
                <a:solidFill>
                  <a:srgbClr val="33CC33"/>
                </a:solidFill>
                <a:effectLst>
                  <a:outerShdw blurRad="38100" dist="38100" dir="2700000">
                    <a:srgbClr val="000000"/>
                  </a:outerShdw>
                </a:effectLst>
                <a:latin typeface="Times New Roman" panose="02020603050405020304" pitchFamily="18" charset="0"/>
              </a:rPr>
              <a:t>1998</a:t>
            </a:r>
            <a:r>
              <a:rPr lang="zh-CN" altLang="en-US" sz="2400" b="1" dirty="0">
                <a:solidFill>
                  <a:srgbClr val="33CC33"/>
                </a:solidFill>
                <a:effectLst>
                  <a:outerShdw blurRad="38100" dist="38100" dir="2700000">
                    <a:srgbClr val="000000"/>
                  </a:outerShdw>
                </a:effectLst>
                <a:latin typeface="Times New Roman" panose="02020603050405020304" pitchFamily="18" charset="0"/>
              </a:rPr>
              <a:t>年。</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 </a:t>
            </a:r>
            <a:endParaRPr lang="zh-CN" altLang="en-US" sz="24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p:txBody>
      </p:sp>
      <p:sp>
        <p:nvSpPr>
          <p:cNvPr id="104456" name="文本框 104455"/>
          <p:cNvSpPr txBox="1"/>
          <p:nvPr/>
        </p:nvSpPr>
        <p:spPr>
          <a:xfrm>
            <a:off x="0" y="3200400"/>
            <a:ext cx="8839200" cy="639763"/>
          </a:xfrm>
          <a:prstGeom prst="rect">
            <a:avLst/>
          </a:prstGeom>
          <a:noFill/>
          <a:ln w="9525">
            <a:noFill/>
          </a:ln>
        </p:spPr>
        <p:txBody>
          <a:bodyPr lIns="180000">
            <a:spAutoFit/>
          </a:bodyPr>
          <a:p>
            <a:pPr algn="just" eaLnBrk="0" hangingPunct="0">
              <a:lnSpc>
                <a:spcPct val="150000"/>
              </a:lnSpc>
            </a:pPr>
            <a:r>
              <a:rPr lang="zh-CN" altLang="en-US" sz="2400" b="1" dirty="0">
                <a:solidFill>
                  <a:schemeClr val="hlink"/>
                </a:solidFill>
                <a:effectLst>
                  <a:outerShdw blurRad="38100" dist="38100" dir="2700000">
                    <a:srgbClr val="000000"/>
                  </a:outerShdw>
                </a:effectLst>
                <a:latin typeface="Times New Roman" panose="02020603050405020304" pitchFamily="18" charset="0"/>
              </a:rPr>
              <a:t>多处理器</a:t>
            </a:r>
            <a:r>
              <a:rPr lang="en-US" altLang="zh-CN" sz="2400" b="1">
                <a:solidFill>
                  <a:schemeClr val="hlink"/>
                </a:solidFill>
                <a:effectLst>
                  <a:outerShdw blurRad="38100" dist="38100" dir="2700000">
                    <a:srgbClr val="000000"/>
                  </a:outerShdw>
                </a:effectLst>
                <a:latin typeface="Times New Roman" panose="02020603050405020304" pitchFamily="18" charset="0"/>
              </a:rPr>
              <a:t>DSP</a:t>
            </a:r>
            <a:r>
              <a:rPr lang="zh-CN" altLang="en-US" sz="2400" b="1">
                <a:solidFill>
                  <a:schemeClr val="hlink"/>
                </a:solidFill>
                <a:effectLst>
                  <a:outerShdw blurRad="38100" dist="38100" dir="2700000">
                    <a:srgbClr val="000000"/>
                  </a:outerShdw>
                </a:effectLst>
                <a:latin typeface="Times New Roman" panose="02020603050405020304" pitchFamily="18" charset="0"/>
              </a:rPr>
              <a:t>：</a:t>
            </a:r>
            <a:r>
              <a:rPr lang="en-US" altLang="zh-CN" sz="2400" b="1">
                <a:solidFill>
                  <a:srgbClr val="990099"/>
                </a:solidFill>
                <a:effectLst>
                  <a:outerShdw blurRad="38100" dist="38100" dir="2700000">
                    <a:srgbClr val="000000"/>
                  </a:outerShdw>
                </a:effectLst>
                <a:latin typeface="Times New Roman" panose="02020603050405020304" pitchFamily="18" charset="0"/>
              </a:rPr>
              <a:t>①</a:t>
            </a:r>
            <a:r>
              <a:rPr lang="en-US" altLang="zh-CN" sz="2400" b="1">
                <a:solidFill>
                  <a:srgbClr val="990099"/>
                </a:solidFill>
                <a:effectLst>
                  <a:outerShdw blurRad="38100" dist="38100" dir="2700000">
                    <a:srgbClr val="000000"/>
                  </a:outerShdw>
                </a:effectLst>
                <a:latin typeface="Times New Roman" panose="02020603050405020304" pitchFamily="18" charset="0"/>
              </a:rPr>
              <a:t> TMS320C8x</a:t>
            </a:r>
            <a:r>
              <a:rPr lang="zh-CN" altLang="en-US" sz="2400" b="1" dirty="0">
                <a:solidFill>
                  <a:srgbClr val="990099"/>
                </a:solidFill>
                <a:effectLst>
                  <a:outerShdw blurRad="38100" dist="38100" dir="2700000">
                    <a:srgbClr val="000000"/>
                  </a:outerShdw>
                </a:effectLst>
                <a:latin typeface="Times New Roman" panose="02020603050405020304" pitchFamily="18" charset="0"/>
              </a:rPr>
              <a:t>系列</a:t>
            </a:r>
            <a:r>
              <a:rPr lang="zh-CN" altLang="en-US" sz="2400" b="1" dirty="0">
                <a:solidFill>
                  <a:srgbClr val="990099"/>
                </a:solidFill>
                <a:effectLst>
                  <a:outerShdw blurRad="38100" dist="38100" dir="2700000">
                    <a:srgbClr val="000000"/>
                  </a:outerShdw>
                </a:effectLst>
                <a:latin typeface="Times New Roman" panose="02020603050405020304" pitchFamily="18" charset="0"/>
              </a:rPr>
              <a:t> </a:t>
            </a:r>
            <a:r>
              <a:rPr lang="en-US" altLang="zh-CN" sz="2400" b="1">
                <a:solidFill>
                  <a:srgbClr val="990099"/>
                </a:solidFill>
                <a:effectLst>
                  <a:outerShdw blurRad="38100" dist="38100" dir="2700000">
                    <a:srgbClr val="000000"/>
                  </a:outerShdw>
                </a:effectLst>
                <a:latin typeface="Times New Roman" panose="02020603050405020304" pitchFamily="18" charset="0"/>
              </a:rPr>
              <a:t>32bit  </a:t>
            </a:r>
            <a:r>
              <a:rPr lang="zh-CN" altLang="en-US" sz="2400" b="1" dirty="0">
                <a:solidFill>
                  <a:srgbClr val="990099"/>
                </a:solidFill>
                <a:effectLst>
                  <a:outerShdw blurRad="38100" dist="38100" dir="2700000">
                    <a:srgbClr val="000000"/>
                  </a:outerShdw>
                </a:effectLst>
                <a:latin typeface="Times New Roman" panose="02020603050405020304" pitchFamily="18" charset="0"/>
              </a:rPr>
              <a:t>第六代</a:t>
            </a:r>
            <a:r>
              <a:rPr lang="zh-CN" altLang="en-US" sz="2400" b="1" dirty="0">
                <a:solidFill>
                  <a:srgbClr val="990099"/>
                </a:solidFill>
                <a:effectLst>
                  <a:outerShdw blurRad="38100" dist="38100" dir="2700000">
                    <a:srgbClr val="000000"/>
                  </a:outerShdw>
                </a:effectLst>
                <a:latin typeface="Times New Roman" panose="02020603050405020304" pitchFamily="18" charset="0"/>
              </a:rPr>
              <a:t>  </a:t>
            </a:r>
            <a:r>
              <a:rPr lang="en-US" altLang="zh-CN" sz="2400" b="1">
                <a:solidFill>
                  <a:srgbClr val="990099"/>
                </a:solidFill>
                <a:effectLst>
                  <a:outerShdw blurRad="38100" dist="38100" dir="2700000">
                    <a:srgbClr val="000000"/>
                  </a:outerShdw>
                </a:effectLst>
                <a:latin typeface="Times New Roman" panose="02020603050405020304" pitchFamily="18" charset="0"/>
              </a:rPr>
              <a:t>1994</a:t>
            </a:r>
            <a:r>
              <a:rPr lang="zh-CN" altLang="en-US" sz="2400" b="1" dirty="0">
                <a:solidFill>
                  <a:srgbClr val="990099"/>
                </a:solidFill>
                <a:effectLst>
                  <a:outerShdw blurRad="38100" dist="38100" dir="2700000">
                    <a:srgbClr val="000000"/>
                  </a:outerShdw>
                </a:effectLst>
                <a:latin typeface="Times New Roman" panose="02020603050405020304" pitchFamily="18" charset="0"/>
              </a:rPr>
              <a:t>年。</a:t>
            </a:r>
            <a:r>
              <a:rPr lang="zh-CN" altLang="en-US" sz="2400" b="1" dirty="0">
                <a:solidFill>
                  <a:srgbClr val="33CC33"/>
                </a:solidFill>
                <a:effectLst>
                  <a:outerShdw blurRad="38100" dist="38100" dir="2700000">
                    <a:srgbClr val="000000"/>
                  </a:outerShdw>
                </a:effectLst>
                <a:latin typeface="Times New Roman" panose="02020603050405020304" pitchFamily="18" charset="0"/>
                <a:ea typeface="Arial Unicode MS" pitchFamily="34" charset="-122"/>
              </a:rPr>
              <a:t> </a:t>
            </a:r>
            <a:endParaRPr lang="zh-CN" altLang="en-US" sz="2400" b="1">
              <a:solidFill>
                <a:srgbClr val="33CC33"/>
              </a:solidFill>
              <a:effectLst>
                <a:outerShdw blurRad="38100" dist="38100" dir="2700000">
                  <a:srgbClr val="000000"/>
                </a:outerShdw>
              </a:effectLst>
              <a:latin typeface="Times New Roman" panose="02020603050405020304" pitchFamily="18" charset="0"/>
              <a:ea typeface="Arial Unicode MS" pitchFamily="34" charset="-122"/>
            </a:endParaRPr>
          </a:p>
        </p:txBody>
      </p:sp>
      <p:sp>
        <p:nvSpPr>
          <p:cNvPr id="104457" name="文本框 104456"/>
          <p:cNvSpPr txBox="1"/>
          <p:nvPr/>
        </p:nvSpPr>
        <p:spPr>
          <a:xfrm>
            <a:off x="0" y="3810000"/>
            <a:ext cx="8305800" cy="2465388"/>
          </a:xfrm>
          <a:prstGeom prst="rect">
            <a:avLst/>
          </a:prstGeom>
          <a:noFill/>
          <a:ln w="9525">
            <a:noFill/>
          </a:ln>
        </p:spPr>
        <p:txBody>
          <a:bodyPr lIns="180000">
            <a:spAutoFit/>
          </a:bodyPr>
          <a:p>
            <a:pPr algn="just" eaLnBrk="0" hangingPunct="0">
              <a:lnSpc>
                <a:spcPct val="130000"/>
              </a:lnSpc>
            </a:pPr>
            <a:r>
              <a:rPr lang="en-US" altLang="zh-CN" sz="2400" b="1">
                <a:solidFill>
                  <a:srgbClr val="33CC33"/>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C2x</a:t>
            </a:r>
            <a:r>
              <a:rPr lang="zh-CN" altLang="en-US" sz="2400" b="1">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C24x</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称为</a:t>
            </a:r>
            <a:r>
              <a:rPr lang="en-US" altLang="zh-CN"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C2000</a:t>
            </a:r>
            <a:r>
              <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rPr>
              <a:t>系列，主要用于数字控制系统；</a:t>
            </a:r>
            <a:endParaRPr lang="zh-CN" altLang="en-US" sz="2400" b="1" dirty="0">
              <a:solidFill>
                <a:srgbClr val="FF00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30000"/>
              </a:lnSpc>
            </a:pPr>
            <a:r>
              <a:rPr lang="zh-CN" altLang="en-US" sz="2400" b="1">
                <a:solidFill>
                  <a:srgbClr val="FF00FF"/>
                </a:solidFill>
                <a:effectLst>
                  <a:outerShdw blurRad="38100" dist="38100" dir="2700000">
                    <a:srgbClr val="000000"/>
                  </a:outerShdw>
                </a:effectLst>
                <a:latin typeface="Times New Roman" panose="02020603050405020304" pitchFamily="18" charset="0"/>
                <a:cs typeface="Times New Roman" panose="02020603050405020304" pitchFamily="18" charset="0"/>
              </a:rPr>
              <a:t>     </a:t>
            </a:r>
            <a:r>
              <a:rPr lang="en-US" altLang="zh-CN" sz="2400" b="1">
                <a:solidFill>
                  <a:srgbClr val="3333FF"/>
                </a:solidFill>
                <a:effectLst>
                  <a:outerShdw blurRad="38100" dist="38100" dir="2700000">
                    <a:srgbClr val="000000"/>
                  </a:outerShdw>
                </a:effectLst>
                <a:latin typeface="Times New Roman" panose="02020603050405020304" pitchFamily="18" charset="0"/>
                <a:cs typeface="Times New Roman" panose="02020603050405020304" pitchFamily="18" charset="0"/>
              </a:rPr>
              <a:t>C54x</a:t>
            </a:r>
            <a:r>
              <a:rPr lang="zh-CN" altLang="en-US" sz="2400" b="1">
                <a:solidFill>
                  <a:srgbClr val="3333FF"/>
                </a:solidFill>
                <a:effectLst>
                  <a:outerShdw blurRad="38100" dist="38100" dir="2700000">
                    <a:srgbClr val="000000"/>
                  </a:outerShdw>
                </a:effectLst>
                <a:latin typeface="Times New Roman" panose="02020603050405020304" pitchFamily="18" charset="0"/>
                <a:ea typeface="Arial Unicode MS" pitchFamily="34" charset="-122"/>
              </a:rPr>
              <a:t>、</a:t>
            </a:r>
            <a:r>
              <a:rPr lang="en-US" altLang="zh-CN" sz="2400" b="1">
                <a:solidFill>
                  <a:srgbClr val="3333FF"/>
                </a:solidFill>
                <a:effectLst>
                  <a:outerShdw blurRad="38100" dist="38100" dir="2700000">
                    <a:srgbClr val="000000"/>
                  </a:outerShdw>
                </a:effectLst>
                <a:latin typeface="Times New Roman" panose="02020603050405020304" pitchFamily="18" charset="0"/>
                <a:cs typeface="Times New Roman" panose="02020603050405020304" pitchFamily="18" charset="0"/>
              </a:rPr>
              <a:t>C55x</a:t>
            </a:r>
            <a:r>
              <a:rPr lang="zh-CN" altLang="en-US" sz="2400" b="1" dirty="0">
                <a:solidFill>
                  <a:srgbClr val="3333FF"/>
                </a:solidFill>
                <a:effectLst>
                  <a:outerShdw blurRad="38100" dist="38100" dir="2700000">
                    <a:srgbClr val="000000"/>
                  </a:outerShdw>
                </a:effectLst>
                <a:latin typeface="Times New Roman" panose="02020603050405020304" pitchFamily="18" charset="0"/>
                <a:ea typeface="Arial Unicode MS" pitchFamily="34" charset="-122"/>
              </a:rPr>
              <a:t>称为</a:t>
            </a:r>
            <a:r>
              <a:rPr lang="en-US" altLang="zh-CN" sz="2400" b="1">
                <a:solidFill>
                  <a:srgbClr val="3333FF"/>
                </a:solidFill>
                <a:effectLst>
                  <a:outerShdw blurRad="38100" dist="38100" dir="2700000">
                    <a:srgbClr val="000000"/>
                  </a:outerShdw>
                </a:effectLst>
                <a:latin typeface="Times New Roman" panose="02020603050405020304" pitchFamily="18" charset="0"/>
                <a:cs typeface="Times New Roman" panose="02020603050405020304" pitchFamily="18" charset="0"/>
              </a:rPr>
              <a:t>C5000</a:t>
            </a:r>
            <a:r>
              <a:rPr lang="zh-CN" altLang="en-US" sz="2400" b="1" dirty="0">
                <a:solidFill>
                  <a:srgbClr val="3333FF"/>
                </a:solidFill>
                <a:effectLst>
                  <a:outerShdw blurRad="38100" dist="38100" dir="2700000">
                    <a:srgbClr val="000000"/>
                  </a:outerShdw>
                </a:effectLst>
                <a:latin typeface="Times New Roman" panose="02020603050405020304" pitchFamily="18" charset="0"/>
                <a:ea typeface="Arial Unicode MS" pitchFamily="34" charset="-122"/>
              </a:rPr>
              <a:t>系列，主要用于功耗低、便于携带的通信终端；</a:t>
            </a:r>
            <a:endParaRPr lang="zh-CN" altLang="en-US" sz="2400" b="1" dirty="0">
              <a:solidFill>
                <a:srgbClr val="3333FF"/>
              </a:solidFill>
              <a:effectLst>
                <a:outerShdw blurRad="38100" dist="38100" dir="2700000">
                  <a:srgbClr val="000000"/>
                </a:outerShdw>
              </a:effectLst>
              <a:latin typeface="Times New Roman" panose="02020603050405020304" pitchFamily="18" charset="0"/>
              <a:ea typeface="Arial Unicode MS" pitchFamily="34" charset="-122"/>
            </a:endParaRPr>
          </a:p>
          <a:p>
            <a:pPr algn="just" eaLnBrk="0" hangingPunct="0">
              <a:lnSpc>
                <a:spcPct val="130000"/>
              </a:lnSpc>
            </a:pPr>
            <a:r>
              <a:rPr lang="zh-CN" altLang="en-US" sz="2400" b="1">
                <a:solidFill>
                  <a:srgbClr val="FF00FF"/>
                </a:solidFill>
                <a:effectLst>
                  <a:outerShdw blurRad="38100" dist="38100" dir="2700000">
                    <a:srgbClr val="000000"/>
                  </a:outerShdw>
                </a:effectLst>
                <a:latin typeface="Times New Roman" panose="02020603050405020304" pitchFamily="18" charset="0"/>
              </a:rPr>
              <a:t>    </a:t>
            </a:r>
            <a:r>
              <a:rPr lang="en-US" altLang="zh-CN" sz="2400" b="1">
                <a:solidFill>
                  <a:srgbClr val="9900FF"/>
                </a:solidFill>
                <a:effectLst>
                  <a:outerShdw blurRad="38100" dist="38100" dir="2700000">
                    <a:srgbClr val="000000"/>
                  </a:outerShdw>
                </a:effectLst>
                <a:latin typeface="Times New Roman" panose="02020603050405020304" pitchFamily="18" charset="0"/>
              </a:rPr>
              <a:t>C62x</a:t>
            </a:r>
            <a:r>
              <a:rPr lang="zh-CN" altLang="en-US" sz="2400" b="1">
                <a:solidFill>
                  <a:srgbClr val="9900FF"/>
                </a:solidFill>
                <a:effectLst>
                  <a:outerShdw blurRad="38100" dist="38100" dir="2700000">
                    <a:srgbClr val="000000"/>
                  </a:outerShdw>
                </a:effectLst>
                <a:latin typeface="Times New Roman" panose="02020603050405020304" pitchFamily="18" charset="0"/>
              </a:rPr>
              <a:t>、</a:t>
            </a:r>
            <a:r>
              <a:rPr lang="en-US" altLang="zh-CN" sz="2400" b="1">
                <a:solidFill>
                  <a:srgbClr val="9900FF"/>
                </a:solidFill>
                <a:effectLst>
                  <a:outerShdw blurRad="38100" dist="38100" dir="2700000">
                    <a:srgbClr val="000000"/>
                  </a:outerShdw>
                </a:effectLst>
                <a:latin typeface="Times New Roman" panose="02020603050405020304" pitchFamily="18" charset="0"/>
              </a:rPr>
              <a:t>C64x</a:t>
            </a:r>
            <a:r>
              <a:rPr lang="zh-CN" altLang="en-US" sz="2400" b="1">
                <a:solidFill>
                  <a:srgbClr val="9900FF"/>
                </a:solidFill>
                <a:effectLst>
                  <a:outerShdw blurRad="38100" dist="38100" dir="2700000">
                    <a:srgbClr val="000000"/>
                  </a:outerShdw>
                </a:effectLst>
                <a:latin typeface="Times New Roman" panose="02020603050405020304" pitchFamily="18" charset="0"/>
              </a:rPr>
              <a:t>和</a:t>
            </a:r>
            <a:r>
              <a:rPr lang="en-US" altLang="zh-CN" sz="2400" b="1">
                <a:solidFill>
                  <a:srgbClr val="9900FF"/>
                </a:solidFill>
                <a:effectLst>
                  <a:outerShdw blurRad="38100" dist="38100" dir="2700000">
                    <a:srgbClr val="000000"/>
                  </a:outerShdw>
                </a:effectLst>
                <a:latin typeface="Times New Roman" panose="02020603050405020304" pitchFamily="18" charset="0"/>
              </a:rPr>
              <a:t>C67x</a:t>
            </a:r>
            <a:r>
              <a:rPr lang="zh-CN" altLang="en-US" sz="2400" b="1" dirty="0">
                <a:solidFill>
                  <a:srgbClr val="9900FF"/>
                </a:solidFill>
                <a:effectLst>
                  <a:outerShdw blurRad="38100" dist="38100" dir="2700000">
                    <a:srgbClr val="000000"/>
                  </a:outerShdw>
                </a:effectLst>
                <a:latin typeface="Times New Roman" panose="02020603050405020304" pitchFamily="18" charset="0"/>
              </a:rPr>
              <a:t>称为</a:t>
            </a:r>
            <a:r>
              <a:rPr lang="en-US" altLang="zh-CN" sz="2400" b="1">
                <a:solidFill>
                  <a:srgbClr val="9900FF"/>
                </a:solidFill>
                <a:effectLst>
                  <a:outerShdw blurRad="38100" dist="38100" dir="2700000">
                    <a:srgbClr val="000000"/>
                  </a:outerShdw>
                </a:effectLst>
                <a:latin typeface="Times New Roman" panose="02020603050405020304" pitchFamily="18" charset="0"/>
              </a:rPr>
              <a:t>C6000</a:t>
            </a:r>
            <a:r>
              <a:rPr lang="zh-CN" altLang="en-US" sz="2400" b="1" dirty="0">
                <a:solidFill>
                  <a:srgbClr val="9900FF"/>
                </a:solidFill>
                <a:effectLst>
                  <a:outerShdw blurRad="38100" dist="38100" dir="2700000">
                    <a:srgbClr val="000000"/>
                  </a:outerShdw>
                </a:effectLst>
                <a:latin typeface="Times New Roman" panose="02020603050405020304" pitchFamily="18" charset="0"/>
              </a:rPr>
              <a:t>系列，主要用于高性能复杂的通信系统，如移动通信基站。</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a:solidFill>
                <a:srgbClr val="33CC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1+#ppt_w/2"/>
                                          </p:val>
                                        </p:tav>
                                        <p:tav tm="100000">
                                          <p:val>
                                            <p:strVal val="#ppt_x"/>
                                          </p:val>
                                        </p:tav>
                                      </p:tavLst>
                                    </p:anim>
                                    <p:anim calcmode="lin" valueType="num">
                                      <p:cBhvr additive="base">
                                        <p:cTn id="8" dur="500" fill="hold"/>
                                        <p:tgtEl>
                                          <p:spTgt spid="1044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04451"/>
                                        </p:tgtEl>
                                        <p:attrNameLst>
                                          <p:attrName>style.visibility</p:attrName>
                                        </p:attrNameLst>
                                      </p:cBhvr>
                                      <p:to>
                                        <p:strVal val="visible"/>
                                      </p:to>
                                    </p:set>
                                    <p:animEffect transition="in" filter="wipe(left)">
                                      <p:cBhvr>
                                        <p:cTn id="13" dur="75"/>
                                        <p:tgtEl>
                                          <p:spTgt spid="10445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4453">
                                            <p:txEl>
                                              <p:charRg st="0" end="42"/>
                                            </p:txEl>
                                          </p:spTgt>
                                        </p:tgtEl>
                                        <p:attrNameLst>
                                          <p:attrName>style.visibility</p:attrName>
                                        </p:attrNameLst>
                                      </p:cBhvr>
                                      <p:to>
                                        <p:strVal val="visible"/>
                                      </p:to>
                                    </p:set>
                                    <p:animEffect transition="in" filter="wipe(left)">
                                      <p:cBhvr>
                                        <p:cTn id="18" dur="500"/>
                                        <p:tgtEl>
                                          <p:spTgt spid="104453">
                                            <p:txEl>
                                              <p:charRg st="0" end="4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4453">
                                            <p:txEl>
                                              <p:charRg st="42" end="89"/>
                                            </p:txEl>
                                          </p:spTgt>
                                        </p:tgtEl>
                                        <p:attrNameLst>
                                          <p:attrName>style.visibility</p:attrName>
                                        </p:attrNameLst>
                                      </p:cBhvr>
                                      <p:to>
                                        <p:strVal val="visible"/>
                                      </p:to>
                                    </p:set>
                                    <p:animEffect transition="in" filter="wipe(left)">
                                      <p:cBhvr>
                                        <p:cTn id="23" dur="500"/>
                                        <p:tgtEl>
                                          <p:spTgt spid="104453">
                                            <p:txEl>
                                              <p:charRg st="42" end="8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4453">
                                            <p:txEl>
                                              <p:charRg st="89" end="134"/>
                                            </p:txEl>
                                          </p:spTgt>
                                        </p:tgtEl>
                                        <p:attrNameLst>
                                          <p:attrName>style.visibility</p:attrName>
                                        </p:attrNameLst>
                                      </p:cBhvr>
                                      <p:to>
                                        <p:strVal val="visible"/>
                                      </p:to>
                                    </p:set>
                                    <p:animEffect transition="in" filter="wipe(left)">
                                      <p:cBhvr>
                                        <p:cTn id="28" dur="500"/>
                                        <p:tgtEl>
                                          <p:spTgt spid="104453">
                                            <p:txEl>
                                              <p:charRg st="89" end="13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4453">
                                            <p:txEl>
                                              <p:charRg st="134" end="180"/>
                                            </p:txEl>
                                          </p:spTgt>
                                        </p:tgtEl>
                                        <p:attrNameLst>
                                          <p:attrName>style.visibility</p:attrName>
                                        </p:attrNameLst>
                                      </p:cBhvr>
                                      <p:to>
                                        <p:strVal val="visible"/>
                                      </p:to>
                                    </p:set>
                                    <p:animEffect transition="in" filter="wipe(left)">
                                      <p:cBhvr>
                                        <p:cTn id="33" dur="500"/>
                                        <p:tgtEl>
                                          <p:spTgt spid="104453">
                                            <p:txEl>
                                              <p:charRg st="134" end="18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4453">
                                            <p:txEl>
                                              <p:charRg st="180" end="226"/>
                                            </p:txEl>
                                          </p:spTgt>
                                        </p:tgtEl>
                                        <p:attrNameLst>
                                          <p:attrName>style.visibility</p:attrName>
                                        </p:attrNameLst>
                                      </p:cBhvr>
                                      <p:to>
                                        <p:strVal val="visible"/>
                                      </p:to>
                                    </p:set>
                                    <p:animEffect transition="in" filter="wipe(left)">
                                      <p:cBhvr>
                                        <p:cTn id="38" dur="500"/>
                                        <p:tgtEl>
                                          <p:spTgt spid="104453">
                                            <p:txEl>
                                              <p:charRg st="180" end="22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4453">
                                            <p:txEl>
                                              <p:charRg st="226" end="272"/>
                                            </p:txEl>
                                          </p:spTgt>
                                        </p:tgtEl>
                                        <p:attrNameLst>
                                          <p:attrName>style.visibility</p:attrName>
                                        </p:attrNameLst>
                                      </p:cBhvr>
                                      <p:to>
                                        <p:strVal val="visible"/>
                                      </p:to>
                                    </p:set>
                                    <p:animEffect transition="in" filter="wipe(left)">
                                      <p:cBhvr>
                                        <p:cTn id="43" dur="500"/>
                                        <p:tgtEl>
                                          <p:spTgt spid="104453">
                                            <p:txEl>
                                              <p:charRg st="226" end="27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4453">
                                            <p:txEl>
                                              <p:charRg st="272" end="328"/>
                                            </p:txEl>
                                          </p:spTgt>
                                        </p:tgtEl>
                                        <p:attrNameLst>
                                          <p:attrName>style.visibility</p:attrName>
                                        </p:attrNameLst>
                                      </p:cBhvr>
                                      <p:to>
                                        <p:strVal val="visible"/>
                                      </p:to>
                                    </p:set>
                                    <p:animEffect transition="in" filter="wipe(left)">
                                      <p:cBhvr>
                                        <p:cTn id="48" dur="500"/>
                                        <p:tgtEl>
                                          <p:spTgt spid="104453">
                                            <p:txEl>
                                              <p:charRg st="272" end="32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044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4455">
                                            <p:txEl>
                                              <p:charRg st="0" end="40"/>
                                            </p:txEl>
                                          </p:spTgt>
                                        </p:tgtEl>
                                        <p:attrNameLst>
                                          <p:attrName>style.visibility</p:attrName>
                                        </p:attrNameLst>
                                      </p:cBhvr>
                                      <p:to>
                                        <p:strVal val="visible"/>
                                      </p:to>
                                    </p:set>
                                    <p:animEffect transition="in" filter="wipe(left)">
                                      <p:cBhvr>
                                        <p:cTn id="57" dur="500"/>
                                        <p:tgtEl>
                                          <p:spTgt spid="104455">
                                            <p:txEl>
                                              <p:charRg st="0" end="4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4455">
                                            <p:txEl>
                                              <p:charRg st="40" end="85"/>
                                            </p:txEl>
                                          </p:spTgt>
                                        </p:tgtEl>
                                        <p:attrNameLst>
                                          <p:attrName>style.visibility</p:attrName>
                                        </p:attrNameLst>
                                      </p:cBhvr>
                                      <p:to>
                                        <p:strVal val="visible"/>
                                      </p:to>
                                    </p:set>
                                    <p:animEffect transition="in" filter="wipe(left)">
                                      <p:cBhvr>
                                        <p:cTn id="62" dur="500"/>
                                        <p:tgtEl>
                                          <p:spTgt spid="104455">
                                            <p:txEl>
                                              <p:charRg st="40" end="8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4455">
                                            <p:txEl>
                                              <p:charRg st="85" end="140"/>
                                            </p:txEl>
                                          </p:spTgt>
                                        </p:tgtEl>
                                        <p:attrNameLst>
                                          <p:attrName>style.visibility</p:attrName>
                                        </p:attrNameLst>
                                      </p:cBhvr>
                                      <p:to>
                                        <p:strVal val="visible"/>
                                      </p:to>
                                    </p:set>
                                    <p:animEffect transition="in" filter="wipe(left)">
                                      <p:cBhvr>
                                        <p:cTn id="67" dur="500"/>
                                        <p:tgtEl>
                                          <p:spTgt spid="104455">
                                            <p:txEl>
                                              <p:charRg st="85" end="14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4456"/>
                                        </p:tgtEl>
                                        <p:attrNameLst>
                                          <p:attrName>style.visibility</p:attrName>
                                        </p:attrNameLst>
                                      </p:cBhvr>
                                      <p:to>
                                        <p:strVal val="visible"/>
                                      </p:to>
                                    </p:set>
                                    <p:animEffect transition="in" filter="wipe(left)">
                                      <p:cBhvr>
                                        <p:cTn id="72" dur="500"/>
                                        <p:tgtEl>
                                          <p:spTgt spid="10445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104457">
                                            <p:txEl>
                                              <p:charRg st="0" end="35"/>
                                            </p:txEl>
                                          </p:spTgt>
                                        </p:tgtEl>
                                        <p:attrNameLst>
                                          <p:attrName>style.visibility</p:attrName>
                                        </p:attrNameLst>
                                      </p:cBhvr>
                                      <p:to>
                                        <p:strVal val="visible"/>
                                      </p:to>
                                    </p:set>
                                    <p:animEffect transition="in" filter="wipe(left)">
                                      <p:cBhvr>
                                        <p:cTn id="77" dur="75"/>
                                        <p:tgtEl>
                                          <p:spTgt spid="104457">
                                            <p:txEl>
                                              <p:charRg st="0" end="3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iterate type="lt">
                                    <p:tmPct val="100000"/>
                                  </p:iterate>
                                  <p:childTnLst>
                                    <p:set>
                                      <p:cBhvr>
                                        <p:cTn id="81" dur="1" fill="hold">
                                          <p:stCondLst>
                                            <p:cond delay="0"/>
                                          </p:stCondLst>
                                        </p:cTn>
                                        <p:tgtEl>
                                          <p:spTgt spid="104457">
                                            <p:txEl>
                                              <p:charRg st="35" end="78"/>
                                            </p:txEl>
                                          </p:spTgt>
                                        </p:tgtEl>
                                        <p:attrNameLst>
                                          <p:attrName>style.visibility</p:attrName>
                                        </p:attrNameLst>
                                      </p:cBhvr>
                                      <p:to>
                                        <p:strVal val="visible"/>
                                      </p:to>
                                    </p:set>
                                    <p:animEffect transition="in" filter="wipe(left)">
                                      <p:cBhvr>
                                        <p:cTn id="82" dur="75"/>
                                        <p:tgtEl>
                                          <p:spTgt spid="104457">
                                            <p:txEl>
                                              <p:charRg st="35" end="7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iterate type="lt">
                                    <p:tmPct val="100000"/>
                                  </p:iterate>
                                  <p:childTnLst>
                                    <p:set>
                                      <p:cBhvr>
                                        <p:cTn id="86" dur="1" fill="hold">
                                          <p:stCondLst>
                                            <p:cond delay="0"/>
                                          </p:stCondLst>
                                        </p:cTn>
                                        <p:tgtEl>
                                          <p:spTgt spid="104457">
                                            <p:txEl>
                                              <p:charRg st="78" end="131"/>
                                            </p:txEl>
                                          </p:spTgt>
                                        </p:tgtEl>
                                        <p:attrNameLst>
                                          <p:attrName>style.visibility</p:attrName>
                                        </p:attrNameLst>
                                      </p:cBhvr>
                                      <p:to>
                                        <p:strVal val="visible"/>
                                      </p:to>
                                    </p:set>
                                    <p:animEffect transition="in" filter="wipe(left)">
                                      <p:cBhvr>
                                        <p:cTn id="87" dur="75"/>
                                        <p:tgtEl>
                                          <p:spTgt spid="104457">
                                            <p:txEl>
                                              <p:charRg st="78"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P spid="104453" grpId="0" build="p"/>
      <p:bldP spid="104455" grpId="0" build="p"/>
      <p:bldP spid="104456" grpId="0"/>
      <p:bldP spid="10445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338" name="文本框 14337"/>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14339" name="矩形 14338"/>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14340" name="文本框 14339"/>
          <p:cNvSpPr txBox="1"/>
          <p:nvPr/>
        </p:nvSpPr>
        <p:spPr>
          <a:xfrm>
            <a:off x="0" y="914400"/>
            <a:ext cx="8763000" cy="5638800"/>
          </a:xfrm>
          <a:prstGeom prst="rect">
            <a:avLst/>
          </a:prstGeom>
          <a:noFill/>
          <a:ln w="9525">
            <a:noFill/>
          </a:ln>
          <a:effectLst>
            <a:outerShdw dist="35921" dir="2699999" algn="ctr" rotWithShape="0">
              <a:srgbClr val="FFFFFF"/>
            </a:outerShdw>
          </a:effectLst>
        </p:spPr>
        <p:txBody>
          <a:bodyPr lIns="360000">
            <a:spAutoFit/>
          </a:bodyPr>
          <a:p>
            <a:pPr eaLnBrk="0" hangingPunct="0">
              <a:lnSpc>
                <a:spcPct val="150000"/>
              </a:lnSpc>
            </a:pPr>
            <a:r>
              <a:rPr lang="en-US" altLang="zh-CN" sz="2800" b="1" dirty="0">
                <a:solidFill>
                  <a:srgbClr val="FF0000"/>
                </a:solidFill>
                <a:effectLst>
                  <a:outerShdw blurRad="38100" dist="38100" dir="2700000">
                    <a:srgbClr val="000000"/>
                  </a:outerShdw>
                </a:effectLst>
                <a:latin typeface="Times New Roman" panose="02020603050405020304" pitchFamily="18" charset="0"/>
              </a:rPr>
              <a:t>1</a:t>
            </a:r>
            <a:r>
              <a:rPr lang="zh-CN" altLang="en-US" sz="2800" b="1" dirty="0">
                <a:solidFill>
                  <a:srgbClr val="FF0000"/>
                </a:solidFill>
                <a:effectLst>
                  <a:outerShdw blurRad="38100" dist="38100" dir="2700000">
                    <a:srgbClr val="000000"/>
                  </a:outerShdw>
                </a:effectLst>
                <a:latin typeface="Times New Roman" panose="02020603050405020304" pitchFamily="18" charset="0"/>
              </a:rPr>
              <a:t>．算法的研究</a:t>
            </a:r>
            <a:r>
              <a:rPr lang="zh-CN" altLang="en-US" sz="2800" b="1" dirty="0">
                <a:solidFill>
                  <a:srgbClr val="808080"/>
                </a:solidFill>
                <a:effectLst>
                  <a:outerShdw blurRad="38100" dist="38100" dir="2700000">
                    <a:srgbClr val="000000"/>
                  </a:outerShdw>
                </a:effectLst>
                <a:latin typeface="Times New Roman" panose="02020603050405020304" pitchFamily="18" charset="0"/>
              </a:rPr>
              <a:t> </a:t>
            </a:r>
            <a:endParaRPr lang="zh-CN" altLang="en-US" sz="2800" b="1" dirty="0">
              <a:solidFill>
                <a:srgbClr val="808080"/>
              </a:solidFill>
              <a:effectLst>
                <a:outerShdw blurRad="38100" dist="38100" dir="2700000">
                  <a:srgbClr val="000000"/>
                </a:outerShdw>
              </a:effectLst>
              <a:latin typeface="Times New Roman" panose="02020603050405020304" pitchFamily="18" charset="0"/>
            </a:endParaRPr>
          </a:p>
          <a:p>
            <a:pPr eaLnBrk="0" hangingPunct="0">
              <a:lnSpc>
                <a:spcPct val="115000"/>
              </a:lnSpc>
            </a:pPr>
            <a:r>
              <a:rPr lang="zh-CN" altLang="en-US" sz="2800" b="1" dirty="0">
                <a:solidFill>
                  <a:srgbClr val="FF0000"/>
                </a:solidFill>
                <a:effectLst>
                  <a:outerShdw blurRad="38100" dist="38100" dir="2700000">
                    <a:srgbClr val="000000"/>
                  </a:outerShdw>
                </a:effectLst>
                <a:latin typeface="Times New Roman" panose="02020603050405020304" pitchFamily="18" charset="0"/>
              </a:rPr>
              <a:t>         </a:t>
            </a:r>
            <a:r>
              <a:rPr lang="zh-CN" altLang="en-US" sz="2800" b="1" dirty="0">
                <a:solidFill>
                  <a:srgbClr val="6600CC"/>
                </a:solidFill>
                <a:effectLst>
                  <a:outerShdw blurRad="38100" dist="38100" dir="2700000">
                    <a:srgbClr val="000000"/>
                  </a:outerShdw>
                </a:effectLst>
                <a:latin typeface="Times New Roman" panose="02020603050405020304" pitchFamily="18" charset="0"/>
              </a:rPr>
              <a:t>算法的研究是指如何以最小的运算量和存储器的使用量来完成指定的任务，如</a:t>
            </a:r>
            <a:r>
              <a:rPr lang="en-US" altLang="zh-CN" sz="2800" b="1" dirty="0">
                <a:solidFill>
                  <a:srgbClr val="6600CC"/>
                </a:solidFill>
                <a:effectLst>
                  <a:outerShdw blurRad="38100" dist="38100" dir="2700000">
                    <a:srgbClr val="000000"/>
                  </a:outerShdw>
                </a:effectLst>
                <a:latin typeface="Times New Roman" panose="02020603050405020304" pitchFamily="18" charset="0"/>
              </a:rPr>
              <a:t>20</a:t>
            </a:r>
            <a:r>
              <a:rPr lang="zh-CN" altLang="en-US" sz="2800" b="1" dirty="0">
                <a:solidFill>
                  <a:srgbClr val="6600CC"/>
                </a:solidFill>
                <a:effectLst>
                  <a:outerShdw blurRad="38100" dist="38100" dir="2700000">
                    <a:srgbClr val="000000"/>
                  </a:outerShdw>
                </a:effectLst>
                <a:latin typeface="Times New Roman" panose="02020603050405020304" pitchFamily="18" charset="0"/>
              </a:rPr>
              <a:t>世纪</a:t>
            </a:r>
            <a:r>
              <a:rPr lang="en-US" altLang="zh-CN" sz="2800" b="1" dirty="0">
                <a:solidFill>
                  <a:srgbClr val="6600CC"/>
                </a:solidFill>
                <a:effectLst>
                  <a:outerShdw blurRad="38100" dist="38100" dir="2700000">
                    <a:srgbClr val="000000"/>
                  </a:outerShdw>
                </a:effectLst>
                <a:latin typeface="Times New Roman" panose="02020603050405020304" pitchFamily="18" charset="0"/>
              </a:rPr>
              <a:t>60</a:t>
            </a:r>
            <a:r>
              <a:rPr lang="zh-CN" altLang="en-US" sz="2800" b="1" dirty="0">
                <a:solidFill>
                  <a:srgbClr val="6600CC"/>
                </a:solidFill>
                <a:effectLst>
                  <a:outerShdw blurRad="38100" dist="38100" dir="2700000">
                    <a:srgbClr val="000000"/>
                  </a:outerShdw>
                </a:effectLst>
                <a:latin typeface="Times New Roman" panose="02020603050405020304" pitchFamily="18" charset="0"/>
              </a:rPr>
              <a:t>年代出现的快速傅里叶变换（</a:t>
            </a:r>
            <a:r>
              <a:rPr lang="en-US" altLang="zh-CN" sz="2800" b="1" dirty="0">
                <a:solidFill>
                  <a:srgbClr val="6600CC"/>
                </a:solidFill>
                <a:effectLst>
                  <a:outerShdw blurRad="38100" dist="38100" dir="2700000">
                    <a:srgbClr val="000000"/>
                  </a:outerShdw>
                </a:effectLst>
                <a:latin typeface="Times New Roman" panose="02020603050405020304" pitchFamily="18" charset="0"/>
              </a:rPr>
              <a:t>FFT</a:t>
            </a:r>
            <a:r>
              <a:rPr lang="zh-CN" altLang="en-US" sz="2800" b="1" dirty="0">
                <a:solidFill>
                  <a:srgbClr val="6600CC"/>
                </a:solidFill>
                <a:effectLst>
                  <a:outerShdw blurRad="38100" dist="38100" dir="2700000">
                    <a:srgbClr val="000000"/>
                  </a:outerShdw>
                </a:effectLst>
                <a:latin typeface="Times New Roman" panose="02020603050405020304" pitchFamily="18" charset="0"/>
              </a:rPr>
              <a:t>），使数字信号处理技术发生了革命性的变化。</a:t>
            </a:r>
            <a:endParaRPr lang="zh-CN" altLang="en-US" sz="2800" b="1" dirty="0">
              <a:solidFill>
                <a:srgbClr val="6600CC"/>
              </a:solidFill>
              <a:effectLst>
                <a:outerShdw blurRad="38100" dist="38100" dir="2700000">
                  <a:srgbClr val="000000"/>
                </a:outerShdw>
              </a:effectLst>
              <a:latin typeface="Times New Roman" panose="02020603050405020304" pitchFamily="18" charset="0"/>
            </a:endParaRPr>
          </a:p>
          <a:p>
            <a:pPr eaLnBrk="0" hangingPunct="0">
              <a:lnSpc>
                <a:spcPct val="115000"/>
              </a:lnSpc>
            </a:pPr>
            <a:r>
              <a:rPr lang="zh-CN" altLang="en-US" sz="2800" b="1" dirty="0">
                <a:solidFill>
                  <a:srgbClr val="6600CC"/>
                </a:solidFill>
                <a:effectLst>
                  <a:outerShdw blurRad="38100" dist="38100" dir="2700000">
                    <a:srgbClr val="000000"/>
                  </a:outerShdw>
                </a:effectLst>
                <a:latin typeface="Times New Roman" panose="02020603050405020304" pitchFamily="18" charset="0"/>
              </a:rPr>
              <a:t>        </a:t>
            </a:r>
            <a:r>
              <a:rPr lang="zh-CN" altLang="en-US" sz="2800" b="1" dirty="0">
                <a:solidFill>
                  <a:srgbClr val="9900FF"/>
                </a:solidFill>
                <a:effectLst>
                  <a:outerShdw blurRad="38100" dist="38100" dir="2700000">
                    <a:srgbClr val="000000"/>
                  </a:outerShdw>
                </a:effectLst>
                <a:latin typeface="Times New Roman" panose="02020603050405020304" pitchFamily="18" charset="0"/>
              </a:rPr>
              <a:t>近几年来，数字信号处理的理论和方法得到了迅速的发展，诸如：语音与图像的压缩编码、识别与鉴别，信号的调制与解调、加密和解密，信道的辨识与均衡，智能天线，频谱分析等各种快速算法都成为研究的热点、并取得了长足的进步，为各种实时处理的应用提供了算法基础。</a:t>
            </a:r>
            <a:r>
              <a:rPr lang="zh-CN" altLang="en-US" sz="2800" b="1" dirty="0">
                <a:solidFill>
                  <a:srgbClr val="808080"/>
                </a:solidFill>
                <a:effectLst>
                  <a:outerShdw blurRad="38100" dist="38100" dir="2700000">
                    <a:srgbClr val="000000"/>
                  </a:outerShdw>
                </a:effectLst>
                <a:latin typeface="Times New Roman" panose="02020603050405020304" pitchFamily="18" charset="0"/>
              </a:rPr>
              <a:t>               </a:t>
            </a:r>
            <a:endParaRPr lang="zh-CN" altLang="en-US" sz="2800" b="1" dirty="0">
              <a:solidFill>
                <a:srgbClr val="808080"/>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1+#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340">
                                            <p:txEl>
                                              <p:charRg st="0" end="9"/>
                                            </p:txEl>
                                          </p:spTgt>
                                        </p:tgtEl>
                                        <p:attrNameLst>
                                          <p:attrName>style.visibility</p:attrName>
                                        </p:attrNameLst>
                                      </p:cBhvr>
                                      <p:to>
                                        <p:strVal val="visible"/>
                                      </p:to>
                                    </p:set>
                                    <p:animEffect transition="in" filter="wipe(left)">
                                      <p:cBhvr>
                                        <p:cTn id="13" dur="500"/>
                                        <p:tgtEl>
                                          <p:spTgt spid="14340">
                                            <p:txEl>
                                              <p:charRg st="0"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340">
                                            <p:txEl>
                                              <p:charRg st="9" end="96"/>
                                            </p:txEl>
                                          </p:spTgt>
                                        </p:tgtEl>
                                        <p:attrNameLst>
                                          <p:attrName>style.visibility</p:attrName>
                                        </p:attrNameLst>
                                      </p:cBhvr>
                                      <p:to>
                                        <p:strVal val="visible"/>
                                      </p:to>
                                    </p:set>
                                    <p:animEffect transition="in" filter="wipe(left)">
                                      <p:cBhvr>
                                        <p:cTn id="18" dur="500"/>
                                        <p:tgtEl>
                                          <p:spTgt spid="14340">
                                            <p:txEl>
                                              <p:charRg st="9" end="9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340">
                                            <p:txEl>
                                              <p:charRg st="96" end="243"/>
                                            </p:txEl>
                                          </p:spTgt>
                                        </p:tgtEl>
                                        <p:attrNameLst>
                                          <p:attrName>style.visibility</p:attrName>
                                        </p:attrNameLst>
                                      </p:cBhvr>
                                      <p:to>
                                        <p:strVal val="visible"/>
                                      </p:to>
                                    </p:set>
                                    <p:animEffect transition="in" filter="wipe(left)">
                                      <p:cBhvr>
                                        <p:cTn id="23" dur="500"/>
                                        <p:tgtEl>
                                          <p:spTgt spid="14340">
                                            <p:txEl>
                                              <p:charRg st="96"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6386" name="文本框 16385"/>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16387" name="矩形 16386"/>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16388" name="文本框 16387"/>
          <p:cNvSpPr txBox="1"/>
          <p:nvPr/>
        </p:nvSpPr>
        <p:spPr>
          <a:xfrm>
            <a:off x="0" y="914400"/>
            <a:ext cx="8686800" cy="2271713"/>
          </a:xfrm>
          <a:prstGeom prst="rect">
            <a:avLst/>
          </a:prstGeom>
          <a:noFill/>
          <a:ln w="9525">
            <a:noFill/>
          </a:ln>
          <a:effectLst>
            <a:outerShdw dist="35921" dir="2699999" algn="ctr" rotWithShape="0">
              <a:schemeClr val="bg2"/>
            </a:outerShdw>
          </a:effectLst>
        </p:spPr>
        <p:txBody>
          <a:bodyPr lIns="360000">
            <a:spAutoFit/>
          </a:bodyPr>
          <a:p>
            <a:pPr eaLnBrk="0" hangingPunct="0">
              <a:lnSpc>
                <a:spcPct val="150000"/>
              </a:lnSpc>
            </a:pPr>
            <a:r>
              <a:rPr lang="en-US" altLang="zh-CN" sz="2800" b="1" dirty="0">
                <a:solidFill>
                  <a:srgbClr val="FF0000"/>
                </a:solidFill>
                <a:effectLst>
                  <a:outerShdw blurRad="38100" dist="38100" dir="2700000">
                    <a:srgbClr val="000000"/>
                  </a:outerShdw>
                </a:effectLst>
                <a:latin typeface="Times New Roman" panose="02020603050405020304" pitchFamily="18" charset="0"/>
              </a:rPr>
              <a:t>2</a:t>
            </a:r>
            <a:r>
              <a:rPr lang="zh-CN" altLang="en-US" sz="2800" b="1" dirty="0">
                <a:solidFill>
                  <a:srgbClr val="FF0000"/>
                </a:solidFill>
                <a:effectLst>
                  <a:outerShdw blurRad="38100" dist="38100" dir="2700000">
                    <a:srgbClr val="000000"/>
                  </a:outerShdw>
                </a:effectLst>
                <a:latin typeface="Times New Roman" panose="02020603050405020304" pitchFamily="18" charset="0"/>
              </a:rPr>
              <a:t>．数字信号处理的实现 </a:t>
            </a:r>
            <a:endParaRPr lang="zh-CN" altLang="en-US" sz="2800" b="1" dirty="0">
              <a:solidFill>
                <a:srgbClr val="808080"/>
              </a:solidFill>
              <a:effectLst>
                <a:outerShdw blurRad="38100" dist="38100" dir="2700000">
                  <a:srgbClr val="000000"/>
                </a:outerShdw>
              </a:effectLst>
              <a:latin typeface="Times New Roman" panose="02020603050405020304" pitchFamily="18" charset="0"/>
            </a:endParaRPr>
          </a:p>
          <a:p>
            <a:pPr eaLnBrk="0" hangingPunct="0">
              <a:lnSpc>
                <a:spcPct val="120000"/>
              </a:lnSpc>
            </a:pPr>
            <a:r>
              <a:rPr lang="zh-CN" altLang="en-US" sz="2800" b="1" dirty="0">
                <a:solidFill>
                  <a:srgbClr val="808080"/>
                </a:solidFill>
                <a:effectLst>
                  <a:outerShdw blurRad="38100" dist="38100" dir="2700000">
                    <a:srgbClr val="000000"/>
                  </a:outerShdw>
                </a:effectLst>
                <a:latin typeface="Times New Roman" panose="02020603050405020304" pitchFamily="18" charset="0"/>
              </a:rPr>
              <a:t>         </a:t>
            </a:r>
            <a:r>
              <a:rPr lang="zh-CN" altLang="en-US" sz="2800" b="1" dirty="0">
                <a:solidFill>
                  <a:srgbClr val="9900FF"/>
                </a:solidFill>
                <a:effectLst>
                  <a:outerShdw blurRad="38100" dist="38100" dir="2700000">
                    <a:srgbClr val="000000"/>
                  </a:outerShdw>
                </a:effectLst>
                <a:latin typeface="Times New Roman" panose="02020603050405020304" pitchFamily="18" charset="0"/>
                <a:ea typeface="Arial Unicode MS" pitchFamily="34" charset="-122"/>
              </a:rPr>
              <a:t>数字信号处理的实现是用硬件、软件或软硬结合的方法来实现各种算法。数字信号处理的实现一般有以下几种方法：</a:t>
            </a:r>
            <a:endParaRPr lang="zh-CN" altLang="en-US" sz="2800" b="1" dirty="0">
              <a:solidFill>
                <a:srgbClr val="808080"/>
              </a:solidFill>
              <a:effectLst>
                <a:outerShdw blurRad="38100" dist="38100" dir="2700000">
                  <a:srgbClr val="000000"/>
                </a:outerShdw>
              </a:effectLst>
              <a:latin typeface="Times New Roman" panose="02020603050405020304" pitchFamily="18" charset="0"/>
            </a:endParaRPr>
          </a:p>
        </p:txBody>
      </p:sp>
      <p:sp>
        <p:nvSpPr>
          <p:cNvPr id="16389" name="文本框 16388"/>
          <p:cNvSpPr txBox="1"/>
          <p:nvPr/>
        </p:nvSpPr>
        <p:spPr>
          <a:xfrm>
            <a:off x="0" y="3167063"/>
            <a:ext cx="8686800" cy="1481137"/>
          </a:xfrm>
          <a:prstGeom prst="rect">
            <a:avLst/>
          </a:prstGeom>
          <a:noFill/>
          <a:ln w="9525">
            <a:noFill/>
          </a:ln>
          <a:effectLst>
            <a:outerShdw dist="35921" dir="2699999" algn="ctr" rotWithShape="0">
              <a:schemeClr val="bg2"/>
            </a:outerShdw>
          </a:effectLst>
        </p:spPr>
        <p:txBody>
          <a:bodyPr lIns="360000">
            <a:spAutoFit/>
          </a:bodyPr>
          <a:p>
            <a:pPr eaLnBrk="0" hangingPunct="0">
              <a:lnSpc>
                <a:spcPct val="120000"/>
              </a:lnSpc>
            </a:pPr>
            <a:r>
              <a:rPr lang="en-US" altLang="zh-CN" sz="2400" b="1" dirty="0">
                <a:solidFill>
                  <a:srgbClr val="808080"/>
                </a:solidFill>
                <a:effectLst>
                  <a:outerShdw blurRad="38100" dist="38100" dir="2700000">
                    <a:srgbClr val="000000"/>
                  </a:outerShdw>
                </a:effectLst>
                <a:latin typeface="Times New Roman" panose="02020603050405020304" pitchFamily="18" charset="0"/>
              </a:rPr>
              <a:t>         </a:t>
            </a:r>
            <a:r>
              <a:rPr lang="en-US" altLang="zh-CN" sz="2400" b="1" dirty="0">
                <a:solidFill>
                  <a:srgbClr val="CC0099"/>
                </a:solidFill>
                <a:effectLst>
                  <a:outerShdw blurRad="38100" dist="38100" dir="2700000">
                    <a:srgbClr val="000000"/>
                  </a:outerShdw>
                </a:effectLst>
                <a:latin typeface="Times New Roman" panose="02020603050405020304" pitchFamily="18" charset="0"/>
              </a:rPr>
              <a:t>① </a:t>
            </a:r>
            <a:r>
              <a:rPr lang="zh-CN" altLang="en-US" sz="2400" b="1" dirty="0">
                <a:solidFill>
                  <a:srgbClr val="CC0099"/>
                </a:solidFill>
                <a:effectLst>
                  <a:outerShdw blurRad="38100" dist="38100" dir="2700000">
                    <a:srgbClr val="000000"/>
                  </a:outerShdw>
                </a:effectLst>
                <a:latin typeface="Times New Roman" panose="02020603050405020304" pitchFamily="18" charset="0"/>
              </a:rPr>
              <a:t>在通用计算机（</a:t>
            </a:r>
            <a:r>
              <a:rPr lang="en-US" altLang="zh-CN" sz="2400" b="1" dirty="0">
                <a:solidFill>
                  <a:srgbClr val="CC0099"/>
                </a:solidFill>
                <a:effectLst>
                  <a:outerShdw blurRad="38100" dist="38100" dir="2700000">
                    <a:srgbClr val="000000"/>
                  </a:outerShdw>
                </a:effectLst>
                <a:latin typeface="Times New Roman" panose="02020603050405020304" pitchFamily="18" charset="0"/>
              </a:rPr>
              <a:t>PC</a:t>
            </a:r>
            <a:r>
              <a:rPr lang="zh-CN" altLang="en-US" sz="2400" b="1" dirty="0">
                <a:solidFill>
                  <a:srgbClr val="CC0099"/>
                </a:solidFill>
                <a:effectLst>
                  <a:outerShdw blurRad="38100" dist="38100" dir="2700000">
                    <a:srgbClr val="000000"/>
                  </a:outerShdw>
                </a:effectLst>
                <a:latin typeface="Times New Roman" panose="02020603050405020304" pitchFamily="18" charset="0"/>
              </a:rPr>
              <a:t>机）上用软件（如</a:t>
            </a:r>
            <a:r>
              <a:rPr lang="en-US" altLang="zh-CN" sz="2400" b="1" dirty="0">
                <a:solidFill>
                  <a:srgbClr val="CC0099"/>
                </a:solidFill>
                <a:effectLst>
                  <a:outerShdw blurRad="38100" dist="38100" dir="2700000">
                    <a:srgbClr val="000000"/>
                  </a:outerShdw>
                </a:effectLst>
                <a:latin typeface="Times New Roman" panose="02020603050405020304" pitchFamily="18" charset="0"/>
              </a:rPr>
              <a:t>Fortran</a:t>
            </a:r>
            <a:r>
              <a:rPr lang="zh-CN" altLang="en-US" sz="2400" b="1" dirty="0">
                <a:solidFill>
                  <a:srgbClr val="CC0099"/>
                </a:solidFill>
                <a:effectLst>
                  <a:outerShdw blurRad="38100" dist="38100" dir="2700000">
                    <a:srgbClr val="000000"/>
                  </a:outerShdw>
                </a:effectLst>
                <a:latin typeface="Times New Roman" panose="02020603050405020304" pitchFamily="18" charset="0"/>
              </a:rPr>
              <a:t>、</a:t>
            </a:r>
            <a:r>
              <a:rPr lang="en-US" altLang="zh-CN" sz="2400" b="1" dirty="0">
                <a:solidFill>
                  <a:srgbClr val="CC0099"/>
                </a:solidFill>
                <a:effectLst>
                  <a:outerShdw blurRad="38100" dist="38100" dir="2700000">
                    <a:srgbClr val="000000"/>
                  </a:outerShdw>
                </a:effectLst>
                <a:latin typeface="Times New Roman" panose="02020603050405020304" pitchFamily="18" charset="0"/>
              </a:rPr>
              <a:t>C</a:t>
            </a:r>
            <a:r>
              <a:rPr lang="zh-CN" altLang="en-US" sz="2400" b="1" dirty="0">
                <a:solidFill>
                  <a:srgbClr val="CC0099"/>
                </a:solidFill>
                <a:effectLst>
                  <a:outerShdw blurRad="38100" dist="38100" dir="2700000">
                    <a:srgbClr val="000000"/>
                  </a:outerShdw>
                </a:effectLst>
                <a:latin typeface="Times New Roman" panose="02020603050405020304" pitchFamily="18" charset="0"/>
              </a:rPr>
              <a:t>语言）实现，但速度慢，不适合实时数字信号处理，只用于算法的模拟；</a:t>
            </a:r>
            <a:r>
              <a:rPr lang="zh-CN" altLang="en-US" sz="2800" b="1" dirty="0">
                <a:solidFill>
                  <a:srgbClr val="808080"/>
                </a:solidFill>
                <a:effectLst>
                  <a:outerShdw blurRad="38100" dist="38100" dir="2700000">
                    <a:srgbClr val="000000"/>
                  </a:outerShdw>
                </a:effectLst>
                <a:latin typeface="Times New Roman" panose="02020603050405020304" pitchFamily="18" charset="0"/>
              </a:rPr>
              <a:t> </a:t>
            </a:r>
            <a:endParaRPr lang="zh-CN" altLang="en-US" sz="2800" b="1" dirty="0">
              <a:solidFill>
                <a:srgbClr val="808080"/>
              </a:solidFill>
              <a:effectLst>
                <a:outerShdw blurRad="38100" dist="38100" dir="2700000">
                  <a:srgbClr val="000000"/>
                </a:outerShdw>
              </a:effectLst>
              <a:latin typeface="Times New Roman" panose="02020603050405020304" pitchFamily="18" charset="0"/>
            </a:endParaRPr>
          </a:p>
        </p:txBody>
      </p:sp>
      <p:sp>
        <p:nvSpPr>
          <p:cNvPr id="16390" name="文本框 16389"/>
          <p:cNvSpPr txBox="1"/>
          <p:nvPr/>
        </p:nvSpPr>
        <p:spPr>
          <a:xfrm>
            <a:off x="0" y="4689475"/>
            <a:ext cx="8686800" cy="1406525"/>
          </a:xfrm>
          <a:prstGeom prst="rect">
            <a:avLst/>
          </a:prstGeom>
          <a:noFill/>
          <a:ln w="9525">
            <a:noFill/>
          </a:ln>
          <a:effectLst>
            <a:outerShdw dist="35921" dir="2699999" algn="ctr" rotWithShape="0">
              <a:schemeClr val="bg2"/>
            </a:outerShdw>
          </a:effectLst>
        </p:spPr>
        <p:txBody>
          <a:bodyPr lIns="360000">
            <a:spAutoFit/>
          </a:bodyPr>
          <a:p>
            <a:pPr eaLnBrk="0" hangingPunct="0">
              <a:lnSpc>
                <a:spcPct val="120000"/>
              </a:lnSpc>
            </a:pPr>
            <a:r>
              <a:rPr lang="en-US" altLang="zh-CN" sz="2400" b="1" dirty="0">
                <a:solidFill>
                  <a:srgbClr val="808080"/>
                </a:solidFill>
                <a:effectLst>
                  <a:outerShdw blurRad="38100" dist="38100" dir="2700000">
                    <a:srgbClr val="000000"/>
                  </a:outerShdw>
                </a:effectLst>
                <a:latin typeface="Times New Roman" panose="02020603050405020304" pitchFamily="18" charset="0"/>
              </a:rPr>
              <a:t>         </a:t>
            </a:r>
            <a:r>
              <a:rPr lang="en-US" altLang="zh-CN" sz="2400" b="1" dirty="0">
                <a:solidFill>
                  <a:srgbClr val="CC0099"/>
                </a:solidFill>
                <a:effectLst>
                  <a:outerShdw blurRad="38100" dist="38100" dir="2700000">
                    <a:srgbClr val="000000"/>
                  </a:outerShdw>
                </a:effectLst>
                <a:latin typeface="Times New Roman" panose="02020603050405020304" pitchFamily="18" charset="0"/>
                <a:ea typeface="Arial Unicode MS" pitchFamily="34" charset="-122"/>
              </a:rPr>
              <a:t>② </a:t>
            </a:r>
            <a:r>
              <a:rPr lang="zh-CN" altLang="en-US" sz="2400" b="1" dirty="0">
                <a:solidFill>
                  <a:srgbClr val="CC0099"/>
                </a:solidFill>
                <a:effectLst>
                  <a:outerShdw blurRad="38100" dist="38100" dir="2700000">
                    <a:srgbClr val="000000"/>
                  </a:outerShdw>
                </a:effectLst>
                <a:latin typeface="Times New Roman" panose="02020603050405020304" pitchFamily="18" charset="0"/>
                <a:ea typeface="Arial Unicode MS" pitchFamily="34" charset="-122"/>
              </a:rPr>
              <a:t>在通用计算机系统中加入专用的加速处理机实现，用以增强运算能力和提高运算速度。不适合于嵌入式应用，专用性强，应用受到限制；</a:t>
            </a:r>
            <a:endParaRPr lang="zh-CN" altLang="en-US" sz="2800" b="1" dirty="0">
              <a:solidFill>
                <a:srgbClr val="CC0099"/>
              </a:solidFill>
              <a:effectLst>
                <a:outerShdw blurRad="38100" dist="38100" dir="2700000">
                  <a:srgbClr val="000000"/>
                </a:outerShdw>
              </a:effectLst>
              <a:latin typeface="Times New Roman" panose="02020603050405020304" pitchFamily="18" charset="0"/>
            </a:endParaRPr>
          </a:p>
        </p:txBody>
      </p:sp>
      <p:sp useBgFill="1">
        <p:nvSpPr>
          <p:cNvPr id="16391" name="矩形 16390"/>
          <p:cNvSpPr/>
          <p:nvPr/>
        </p:nvSpPr>
        <p:spPr>
          <a:xfrm>
            <a:off x="0" y="3276600"/>
            <a:ext cx="9144000" cy="2895600"/>
          </a:xfrm>
          <a:prstGeom prst="rect">
            <a:avLst/>
          </a:prstGeom>
          <a:ln w="12700">
            <a:noFill/>
          </a:ln>
        </p:spPr>
        <p:txBody>
          <a:bodyPr/>
          <a:p>
            <a:endParaRPr lang="zh-CN" altLang="en-US"/>
          </a:p>
        </p:txBody>
      </p:sp>
      <p:sp>
        <p:nvSpPr>
          <p:cNvPr id="16392" name="文本框 16391"/>
          <p:cNvSpPr txBox="1"/>
          <p:nvPr/>
        </p:nvSpPr>
        <p:spPr>
          <a:xfrm>
            <a:off x="0" y="3167063"/>
            <a:ext cx="8763000" cy="1187450"/>
          </a:xfrm>
          <a:prstGeom prst="rect">
            <a:avLst/>
          </a:prstGeom>
          <a:noFill/>
          <a:ln w="9525">
            <a:noFill/>
          </a:ln>
        </p:spPr>
        <p:txBody>
          <a:bodyPr lIns="360000">
            <a:spAutoFit/>
          </a:bodyPr>
          <a:p>
            <a:pPr eaLnBrk="0" hangingPunct="0">
              <a:lnSpc>
                <a:spcPct val="150000"/>
              </a:lnSpc>
            </a:pPr>
            <a:r>
              <a:rPr lang="en-US" altLang="zh-CN" sz="2400" b="1" dirty="0">
                <a:solidFill>
                  <a:srgbClr val="808080"/>
                </a:solidFill>
                <a:effectLst>
                  <a:outerShdw blurRad="38100" dist="38100" dir="2700000">
                    <a:srgbClr val="000000"/>
                  </a:outerShdw>
                </a:effectLst>
                <a:latin typeface="Times New Roman" panose="02020603050405020304" pitchFamily="18" charset="0"/>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rPr>
              <a:t>③ </a:t>
            </a:r>
            <a:r>
              <a:rPr lang="zh-CN" altLang="en-US" sz="2400" b="1" dirty="0">
                <a:solidFill>
                  <a:srgbClr val="33CC33"/>
                </a:solidFill>
                <a:effectLst>
                  <a:outerShdw blurRad="38100" dist="38100" dir="2700000">
                    <a:srgbClr val="000000"/>
                  </a:outerShdw>
                </a:effectLst>
                <a:latin typeface="Times New Roman" panose="02020603050405020304" pitchFamily="18" charset="0"/>
              </a:rPr>
              <a:t>用单片机实现，用于不太复杂的数字信号处理。不适合于以乘法</a:t>
            </a:r>
            <a:r>
              <a:rPr lang="en-US" altLang="zh-CN" sz="2400" b="1" dirty="0">
                <a:solidFill>
                  <a:srgbClr val="33CC33"/>
                </a:solidFill>
                <a:effectLst>
                  <a:outerShdw blurRad="38100" dist="38100" dir="2700000">
                    <a:srgbClr val="000000"/>
                  </a:outerShdw>
                </a:effectLst>
                <a:latin typeface="Times New Roman" panose="02020603050405020304" pitchFamily="18" charset="0"/>
              </a:rPr>
              <a:t>-</a:t>
            </a:r>
            <a:r>
              <a:rPr lang="zh-CN" altLang="en-US" sz="2400" b="1" dirty="0">
                <a:solidFill>
                  <a:srgbClr val="33CC33"/>
                </a:solidFill>
                <a:effectLst>
                  <a:outerShdw blurRad="38100" dist="38100" dir="2700000">
                    <a:srgbClr val="000000"/>
                  </a:outerShdw>
                </a:effectLst>
                <a:latin typeface="Times New Roman" panose="02020603050405020304" pitchFamily="18" charset="0"/>
              </a:rPr>
              <a:t>累加运算为主的密集型</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算法；</a:t>
            </a:r>
            <a:r>
              <a:rPr lang="zh-CN" altLang="en-US" sz="2400" b="1" dirty="0">
                <a:solidFill>
                  <a:srgbClr val="CC0099"/>
                </a:solidFill>
                <a:effectLst>
                  <a:outerShdw blurRad="38100" dist="38100" dir="2700000">
                    <a:srgbClr val="000000"/>
                  </a:outerShdw>
                </a:effectLst>
                <a:latin typeface="Times New Roman" panose="02020603050405020304" pitchFamily="18" charset="0"/>
              </a:rPr>
              <a:t> </a:t>
            </a:r>
            <a:endParaRPr lang="zh-CN" altLang="en-US" sz="2400" b="1" dirty="0">
              <a:solidFill>
                <a:srgbClr val="CC0099"/>
              </a:solidFill>
              <a:effectLst>
                <a:outerShdw blurRad="38100" dist="38100" dir="2700000">
                  <a:srgbClr val="000000"/>
                </a:outerShdw>
              </a:effectLst>
              <a:latin typeface="Times New Roman" panose="02020603050405020304" pitchFamily="18" charset="0"/>
            </a:endParaRPr>
          </a:p>
        </p:txBody>
      </p:sp>
      <p:sp>
        <p:nvSpPr>
          <p:cNvPr id="16393" name="文本框 16392"/>
          <p:cNvSpPr txBox="1"/>
          <p:nvPr/>
        </p:nvSpPr>
        <p:spPr>
          <a:xfrm>
            <a:off x="0" y="4419600"/>
            <a:ext cx="8763000" cy="1735138"/>
          </a:xfrm>
          <a:prstGeom prst="rect">
            <a:avLst/>
          </a:prstGeom>
          <a:noFill/>
          <a:ln w="9525">
            <a:noFill/>
          </a:ln>
        </p:spPr>
        <p:txBody>
          <a:bodyPr lIns="360000">
            <a:spAutoFit/>
          </a:bodyPr>
          <a:p>
            <a:pPr eaLnBrk="0" hangingPunct="0">
              <a:lnSpc>
                <a:spcPct val="150000"/>
              </a:lnSpc>
            </a:pPr>
            <a:r>
              <a:rPr lang="en-US" altLang="zh-CN" sz="2400" b="1" dirty="0">
                <a:solidFill>
                  <a:srgbClr val="808080"/>
                </a:solidFill>
                <a:effectLst>
                  <a:outerShdw blurRad="38100" dist="38100" dir="2700000">
                    <a:srgbClr val="000000"/>
                  </a:outerShdw>
                </a:effectLst>
                <a:latin typeface="Times New Roman" panose="02020603050405020304" pitchFamily="18" charset="0"/>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rPr>
              <a:t>④ </a:t>
            </a:r>
            <a:r>
              <a:rPr lang="zh-CN" altLang="en-US" sz="2400" b="1" dirty="0">
                <a:solidFill>
                  <a:srgbClr val="33CC33"/>
                </a:solidFill>
                <a:effectLst>
                  <a:outerShdw blurRad="38100" dist="38100" dir="2700000">
                    <a:srgbClr val="000000"/>
                  </a:outerShdw>
                </a:effectLst>
                <a:latin typeface="Times New Roman" panose="02020603050405020304" pitchFamily="18" charset="0"/>
              </a:rPr>
              <a:t>用通用的可编程</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芯片实现，具有可编程性和强大的处理能力，可完成复杂的数字信号处理的算法，在实时</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领域中处于主导地位；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 useBgFill="1">
        <p:nvSpPr>
          <p:cNvPr id="16394" name="矩形 16393"/>
          <p:cNvSpPr/>
          <p:nvPr/>
        </p:nvSpPr>
        <p:spPr>
          <a:xfrm>
            <a:off x="0" y="3352800"/>
            <a:ext cx="9144000" cy="2895600"/>
          </a:xfrm>
          <a:prstGeom prst="rect">
            <a:avLst/>
          </a:prstGeom>
          <a:ln w="12700">
            <a:noFill/>
          </a:ln>
        </p:spPr>
        <p:txBody>
          <a:bodyPr/>
          <a:p>
            <a:endParaRPr lang="zh-CN" altLang="en-US"/>
          </a:p>
        </p:txBody>
      </p:sp>
      <p:sp>
        <p:nvSpPr>
          <p:cNvPr id="16395" name="文本框 16394"/>
          <p:cNvSpPr txBox="1"/>
          <p:nvPr/>
        </p:nvSpPr>
        <p:spPr>
          <a:xfrm>
            <a:off x="0" y="3167063"/>
            <a:ext cx="8763000" cy="2282825"/>
          </a:xfrm>
          <a:prstGeom prst="rect">
            <a:avLst/>
          </a:prstGeom>
          <a:noFill/>
          <a:ln w="9525">
            <a:noFill/>
          </a:ln>
        </p:spPr>
        <p:txBody>
          <a:bodyPr lIns="360000">
            <a:spAutoFit/>
          </a:bodyPr>
          <a:p>
            <a:pPr eaLnBrk="0" hangingPunct="0">
              <a:lnSpc>
                <a:spcPct val="150000"/>
              </a:lnSpc>
            </a:pPr>
            <a:r>
              <a:rPr lang="en-US" altLang="zh-CN" sz="2400" b="1" dirty="0">
                <a:solidFill>
                  <a:srgbClr val="808080"/>
                </a:solidFill>
                <a:effectLst>
                  <a:outerShdw blurRad="38100" dist="38100" dir="2700000">
                    <a:srgbClr val="000000"/>
                  </a:outerShdw>
                </a:effectLst>
                <a:latin typeface="Times New Roman" panose="02020603050405020304" pitchFamily="18" charset="0"/>
              </a:rPr>
              <a:t>         </a:t>
            </a:r>
            <a:r>
              <a:rPr lang="en-US" altLang="zh-CN" sz="2400" b="1" dirty="0">
                <a:solidFill>
                  <a:srgbClr val="FFCC00"/>
                </a:solidFill>
                <a:effectLst>
                  <a:outerShdw blurRad="38100" dist="38100" dir="2700000">
                    <a:srgbClr val="000000"/>
                  </a:outerShdw>
                </a:effectLst>
                <a:latin typeface="Times New Roman" panose="02020603050405020304" pitchFamily="18" charset="0"/>
              </a:rPr>
              <a:t>⑤ </a:t>
            </a:r>
            <a:r>
              <a:rPr lang="zh-CN" altLang="en-US" sz="2400" b="1" dirty="0">
                <a:solidFill>
                  <a:srgbClr val="FFCC00"/>
                </a:solidFill>
                <a:effectLst>
                  <a:outerShdw blurRad="38100" dist="38100" dir="2700000">
                    <a:srgbClr val="000000"/>
                  </a:outerShdw>
                </a:effectLst>
                <a:latin typeface="Times New Roman" panose="02020603050405020304" pitchFamily="18" charset="0"/>
              </a:rPr>
              <a:t>用专用的</a:t>
            </a:r>
            <a:r>
              <a:rPr lang="en-US" altLang="zh-CN" sz="2400" b="1" dirty="0">
                <a:solidFill>
                  <a:srgbClr val="FFCC00"/>
                </a:solidFill>
                <a:effectLst>
                  <a:outerShdw blurRad="38100" dist="38100" dir="2700000">
                    <a:srgbClr val="000000"/>
                  </a:outerShdw>
                </a:effectLst>
                <a:latin typeface="Times New Roman" panose="02020603050405020304" pitchFamily="18" charset="0"/>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rPr>
              <a:t>芯片实现，可用在要求信号处理速度极快的特殊场合，如专用于</a:t>
            </a:r>
            <a:r>
              <a:rPr lang="en-US" altLang="zh-CN" sz="2400" b="1" dirty="0">
                <a:solidFill>
                  <a:srgbClr val="FFCC00"/>
                </a:solidFill>
                <a:effectLst>
                  <a:outerShdw blurRad="38100" dist="38100" dir="2700000">
                    <a:srgbClr val="000000"/>
                  </a:outerShdw>
                </a:effectLst>
                <a:latin typeface="Times New Roman" panose="02020603050405020304" pitchFamily="18" charset="0"/>
              </a:rPr>
              <a:t>FFT</a:t>
            </a:r>
            <a:r>
              <a:rPr lang="zh-CN" altLang="en-US" sz="2400" b="1" dirty="0">
                <a:solidFill>
                  <a:srgbClr val="FFCC00"/>
                </a:solidFill>
                <a:effectLst>
                  <a:outerShdw blurRad="38100" dist="38100" dir="2700000">
                    <a:srgbClr val="000000"/>
                  </a:outerShdw>
                </a:effectLst>
                <a:latin typeface="Times New Roman" panose="02020603050405020304" pitchFamily="18" charset="0"/>
              </a:rPr>
              <a:t>、数字滤波、卷积、相关算法的</a:t>
            </a:r>
            <a:r>
              <a:rPr lang="en-US" altLang="zh-CN" sz="2400" b="1" dirty="0">
                <a:solidFill>
                  <a:srgbClr val="FFCC00"/>
                </a:solidFill>
                <a:effectLst>
                  <a:outerShdw blurRad="38100" dist="38100" dir="2700000">
                    <a:srgbClr val="000000"/>
                  </a:outerShdw>
                </a:effectLst>
                <a:latin typeface="Times New Roman" panose="02020603050405020304" pitchFamily="18" charset="0"/>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rPr>
              <a:t>芯片，相应的信号处理算法由内部硬件电路实现。用户无需编程，但专用性强，应用受到限制；</a:t>
            </a:r>
            <a:r>
              <a:rPr lang="zh-CN" altLang="en-US" sz="2400" b="1" dirty="0">
                <a:solidFill>
                  <a:srgbClr val="33CC33"/>
                </a:solidFill>
                <a:effectLst>
                  <a:outerShdw blurRad="38100" dist="38100" dir="2700000">
                    <a:srgbClr val="000000"/>
                  </a:outerShdw>
                </a:effectLst>
                <a:latin typeface="Times New Roman" panose="02020603050405020304" pitchFamily="18" charset="0"/>
              </a:rPr>
              <a:t> </a:t>
            </a:r>
            <a:endParaRPr lang="zh-CN" altLang="en-US" sz="2400" b="1" dirty="0">
              <a:solidFill>
                <a:srgbClr val="33CC33"/>
              </a:solidFill>
              <a:effectLst>
                <a:outerShdw blurRad="38100" dist="38100" dir="2700000">
                  <a:srgbClr val="000000"/>
                </a:outerShdw>
              </a:effectLst>
              <a:latin typeface="Times New Roman" panose="02020603050405020304" pitchFamily="18" charset="0"/>
            </a:endParaRPr>
          </a:p>
        </p:txBody>
      </p:sp>
      <p:sp useBgFill="1">
        <p:nvSpPr>
          <p:cNvPr id="16396" name="矩形 16395"/>
          <p:cNvSpPr/>
          <p:nvPr/>
        </p:nvSpPr>
        <p:spPr>
          <a:xfrm>
            <a:off x="0" y="3352800"/>
            <a:ext cx="9144000" cy="2895600"/>
          </a:xfrm>
          <a:prstGeom prst="rect">
            <a:avLst/>
          </a:prstGeom>
          <a:ln w="12700">
            <a:noFill/>
          </a:ln>
        </p:spPr>
        <p:txBody>
          <a:bodyPr/>
          <a:p>
            <a:endParaRPr lang="zh-CN" altLang="en-US"/>
          </a:p>
        </p:txBody>
      </p:sp>
      <p:sp>
        <p:nvSpPr>
          <p:cNvPr id="16397" name="文本框 16396"/>
          <p:cNvSpPr txBox="1"/>
          <p:nvPr/>
        </p:nvSpPr>
        <p:spPr>
          <a:xfrm>
            <a:off x="0" y="3167063"/>
            <a:ext cx="8839200" cy="3159125"/>
          </a:xfrm>
          <a:prstGeom prst="rect">
            <a:avLst/>
          </a:prstGeom>
          <a:noFill/>
          <a:ln w="9525">
            <a:noFill/>
          </a:ln>
        </p:spPr>
        <p:txBody>
          <a:bodyPr lIns="360000">
            <a:spAutoFit/>
          </a:bodyPr>
          <a:p>
            <a:pPr eaLnBrk="0" hangingPunct="0">
              <a:lnSpc>
                <a:spcPct val="140000"/>
              </a:lnSpc>
            </a:pPr>
            <a:r>
              <a:rPr lang="en-US" altLang="zh-CN" sz="2400" b="1" dirty="0">
                <a:solidFill>
                  <a:srgbClr val="808080"/>
                </a:solidFill>
                <a:effectLst>
                  <a:outerShdw blurRad="38100" dist="38100" dir="2700000">
                    <a:srgbClr val="000000"/>
                  </a:outerShdw>
                </a:effectLst>
                <a:latin typeface="Times New Roman" panose="02020603050405020304" pitchFamily="18" charset="0"/>
              </a:rPr>
              <a:t>         </a:t>
            </a:r>
            <a:r>
              <a:rPr lang="en-US" altLang="zh-CN" sz="2400" b="1" dirty="0">
                <a:solidFill>
                  <a:srgbClr val="FF00FF"/>
                </a:solidFill>
                <a:effectLst>
                  <a:outerShdw blurRad="38100" dist="38100" dir="2700000">
                    <a:srgbClr val="000000"/>
                  </a:outerShdw>
                </a:effectLst>
                <a:latin typeface="Times New Roman" panose="02020603050405020304" pitchFamily="18" charset="0"/>
              </a:rPr>
              <a:t>⑥ </a:t>
            </a:r>
            <a:r>
              <a:rPr lang="zh-CN" altLang="en-US" sz="2400" b="1" dirty="0">
                <a:solidFill>
                  <a:srgbClr val="FF00FF"/>
                </a:solidFill>
                <a:effectLst>
                  <a:outerShdw blurRad="38100" dist="38100" dir="2700000">
                    <a:srgbClr val="000000"/>
                  </a:outerShdw>
                </a:effectLst>
                <a:latin typeface="Times New Roman" panose="02020603050405020304" pitchFamily="18" charset="0"/>
              </a:rPr>
              <a:t>用基于通用</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核的</a:t>
            </a:r>
            <a:r>
              <a:rPr lang="en-US" altLang="zh-CN" sz="2400" b="1" dirty="0">
                <a:solidFill>
                  <a:srgbClr val="FF00FF"/>
                </a:solidFill>
                <a:effectLst>
                  <a:outerShdw blurRad="38100" dist="38100" dir="2700000">
                    <a:srgbClr val="000000"/>
                  </a:outerShdw>
                </a:effectLst>
                <a:latin typeface="Times New Roman" panose="02020603050405020304" pitchFamily="18" charset="0"/>
              </a:rPr>
              <a:t>ASIC</a:t>
            </a:r>
            <a:r>
              <a:rPr lang="zh-CN" altLang="en-US" sz="2400" b="1" dirty="0">
                <a:solidFill>
                  <a:srgbClr val="FF00FF"/>
                </a:solidFill>
                <a:effectLst>
                  <a:outerShdw blurRad="38100" dist="38100" dir="2700000">
                    <a:srgbClr val="000000"/>
                  </a:outerShdw>
                </a:effectLst>
                <a:latin typeface="Times New Roman" panose="02020603050405020304" pitchFamily="18" charset="0"/>
              </a:rPr>
              <a:t>芯片实现。随着专用集成电路</a:t>
            </a:r>
            <a:r>
              <a:rPr lang="en-US" altLang="zh-CN" sz="2400" b="1" dirty="0">
                <a:solidFill>
                  <a:srgbClr val="FF00FF"/>
                </a:solidFill>
                <a:effectLst>
                  <a:outerShdw blurRad="38100" dist="38100" dir="2700000">
                    <a:srgbClr val="000000"/>
                  </a:outerShdw>
                </a:effectLst>
                <a:latin typeface="Times New Roman" panose="02020603050405020304" pitchFamily="18" charset="0"/>
              </a:rPr>
              <a:t>ASIC(Application  Specific Integrated Circuit)</a:t>
            </a:r>
            <a:r>
              <a:rPr lang="zh-CN" altLang="en-US" sz="2400" b="1" dirty="0">
                <a:solidFill>
                  <a:srgbClr val="FF00FF"/>
                </a:solidFill>
                <a:effectLst>
                  <a:outerShdw blurRad="38100" dist="38100" dir="2700000">
                    <a:srgbClr val="000000"/>
                  </a:outerShdw>
                </a:effectLst>
                <a:latin typeface="Times New Roman" panose="02020603050405020304" pitchFamily="18" charset="0"/>
              </a:rPr>
              <a:t>的广泛使用</a:t>
            </a:r>
            <a:r>
              <a:rPr lang="en-US" altLang="zh-CN" sz="2400" b="1" dirty="0">
                <a:solidFill>
                  <a:srgbClr val="FF00FF"/>
                </a:solidFill>
                <a:effectLst>
                  <a:outerShdw blurRad="38100" dist="38100" dir="2700000">
                    <a:srgbClr val="000000"/>
                  </a:outerShdw>
                </a:effectLst>
                <a:latin typeface="Times New Roman" panose="02020603050405020304" pitchFamily="18" charset="0"/>
              </a:rPr>
              <a:t>,</a:t>
            </a:r>
            <a:r>
              <a:rPr lang="zh-CN" altLang="en-US" sz="2400" b="1" dirty="0">
                <a:solidFill>
                  <a:srgbClr val="FF00FF"/>
                </a:solidFill>
                <a:effectLst>
                  <a:outerShdw blurRad="38100" dist="38100" dir="2700000">
                    <a:srgbClr val="000000"/>
                  </a:outerShdw>
                </a:effectLst>
                <a:latin typeface="Times New Roman" panose="02020603050405020304" pitchFamily="18" charset="0"/>
              </a:rPr>
              <a:t>可以将</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的功能集成到</a:t>
            </a:r>
            <a:r>
              <a:rPr lang="en-US" altLang="zh-CN" sz="2400" b="1" err="1">
                <a:solidFill>
                  <a:srgbClr val="FF00FF"/>
                </a:solidFill>
                <a:effectLst>
                  <a:outerShdw blurRad="38100" dist="38100" dir="2700000">
                    <a:srgbClr val="000000"/>
                  </a:outerShdw>
                </a:effectLst>
                <a:latin typeface="Times New Roman" panose="02020603050405020304" pitchFamily="18" charset="0"/>
              </a:rPr>
              <a:t>ASlC</a:t>
            </a:r>
            <a:r>
              <a:rPr lang="zh-CN" altLang="en-US" sz="2400" b="1" dirty="0">
                <a:solidFill>
                  <a:srgbClr val="FF00FF"/>
                </a:solidFill>
                <a:effectLst>
                  <a:outerShdw blurRad="38100" dist="38100" dir="2700000">
                    <a:srgbClr val="000000"/>
                  </a:outerShdw>
                </a:effectLst>
                <a:latin typeface="Times New Roman" panose="02020603050405020304" pitchFamily="18" charset="0"/>
              </a:rPr>
              <a:t>中。一般说来，</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核是通用</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器件中的</a:t>
            </a:r>
            <a:r>
              <a:rPr lang="en-US" altLang="zh-CN" sz="2400" b="1" dirty="0">
                <a:solidFill>
                  <a:srgbClr val="FF00FF"/>
                </a:solidFill>
                <a:effectLst>
                  <a:outerShdw blurRad="38100" dist="38100" dir="2700000">
                    <a:srgbClr val="000000"/>
                  </a:outerShdw>
                </a:effectLst>
                <a:latin typeface="Times New Roman" panose="02020603050405020304" pitchFamily="18" charset="0"/>
              </a:rPr>
              <a:t>CPU</a:t>
            </a:r>
            <a:r>
              <a:rPr lang="zh-CN" altLang="en-US" sz="2400" b="1" dirty="0">
                <a:solidFill>
                  <a:srgbClr val="FF00FF"/>
                </a:solidFill>
                <a:effectLst>
                  <a:outerShdw blurRad="38100" dist="38100" dir="2700000">
                    <a:srgbClr val="000000"/>
                  </a:outerShdw>
                </a:effectLst>
                <a:latin typeface="Times New Roman" panose="02020603050405020304" pitchFamily="18" charset="0"/>
              </a:rPr>
              <a:t>部分，再配上用户所需的存储器</a:t>
            </a:r>
            <a:r>
              <a:rPr lang="en-US" altLang="zh-CN" sz="2400" b="1" dirty="0">
                <a:solidFill>
                  <a:srgbClr val="FF00FF"/>
                </a:solidFill>
                <a:effectLst>
                  <a:outerShdw blurRad="38100" dist="38100" dir="2700000">
                    <a:srgbClr val="000000"/>
                  </a:outerShdw>
                </a:effectLst>
                <a:latin typeface="Times New Roman" panose="02020603050405020304" pitchFamily="18" charset="0"/>
              </a:rPr>
              <a:t>(</a:t>
            </a:r>
            <a:r>
              <a:rPr lang="zh-CN" altLang="en-US" sz="2400" b="1" dirty="0">
                <a:solidFill>
                  <a:srgbClr val="FF00FF"/>
                </a:solidFill>
                <a:effectLst>
                  <a:outerShdw blurRad="38100" dist="38100" dir="2700000">
                    <a:srgbClr val="000000"/>
                  </a:outerShdw>
                </a:effectLst>
                <a:latin typeface="Times New Roman" panose="02020603050405020304" pitchFamily="18" charset="0"/>
              </a:rPr>
              <a:t>包括</a:t>
            </a:r>
            <a:r>
              <a:rPr lang="en-US" altLang="zh-CN" sz="2400" b="1" dirty="0">
                <a:solidFill>
                  <a:srgbClr val="FF00FF"/>
                </a:solidFill>
                <a:effectLst>
                  <a:outerShdw blurRad="38100" dist="38100" dir="2700000">
                    <a:srgbClr val="000000"/>
                  </a:outerShdw>
                </a:effectLst>
                <a:latin typeface="Times New Roman" panose="02020603050405020304" pitchFamily="18" charset="0"/>
              </a:rPr>
              <a:t>Cache</a:t>
            </a: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RAM</a:t>
            </a: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ROM</a:t>
            </a: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flash</a:t>
            </a:r>
            <a:r>
              <a:rPr lang="zh-CN" altLang="en-US" sz="2400" b="1" dirty="0">
                <a:solidFill>
                  <a:srgbClr val="FF00FF"/>
                </a:solidFill>
                <a:effectLst>
                  <a:outerShdw blurRad="38100" dist="38100" dir="2700000">
                    <a:srgbClr val="000000"/>
                  </a:outerShdw>
                </a:effectLst>
                <a:latin typeface="Times New Roman" panose="02020603050405020304" pitchFamily="18" charset="0"/>
              </a:rPr>
              <a:t>、</a:t>
            </a:r>
            <a:r>
              <a:rPr lang="en-US" altLang="zh-CN" sz="2400" b="1" dirty="0">
                <a:solidFill>
                  <a:srgbClr val="FF00FF"/>
                </a:solidFill>
                <a:effectLst>
                  <a:outerShdw blurRad="38100" dist="38100" dir="2700000">
                    <a:srgbClr val="000000"/>
                  </a:outerShdw>
                </a:effectLst>
                <a:latin typeface="Times New Roman" panose="02020603050405020304" pitchFamily="18" charset="0"/>
              </a:rPr>
              <a:t>EPROM)</a:t>
            </a:r>
            <a:r>
              <a:rPr lang="zh-CN" altLang="en-US" sz="2400" b="1" dirty="0">
                <a:solidFill>
                  <a:srgbClr val="FF00FF"/>
                </a:solidFill>
                <a:effectLst>
                  <a:outerShdw blurRad="38100" dist="38100" dir="2700000">
                    <a:srgbClr val="000000"/>
                  </a:outerShdw>
                </a:effectLst>
                <a:latin typeface="Times New Roman" panose="02020603050405020304" pitchFamily="18" charset="0"/>
              </a:rPr>
              <a:t>和外设</a:t>
            </a:r>
            <a:r>
              <a:rPr lang="en-US" altLang="zh-CN" sz="2400" b="1" dirty="0">
                <a:solidFill>
                  <a:srgbClr val="FF00FF"/>
                </a:solidFill>
                <a:effectLst>
                  <a:outerShdw blurRad="38100" dist="38100" dir="2700000">
                    <a:srgbClr val="000000"/>
                  </a:outerShdw>
                </a:effectLst>
                <a:latin typeface="Times New Roman" panose="02020603050405020304" pitchFamily="18" charset="0"/>
              </a:rPr>
              <a:t>(</a:t>
            </a:r>
            <a:r>
              <a:rPr lang="zh-CN" altLang="en-US" sz="2400" b="1" dirty="0">
                <a:solidFill>
                  <a:srgbClr val="FF00FF"/>
                </a:solidFill>
                <a:effectLst>
                  <a:outerShdw blurRad="38100" dist="38100" dir="2700000">
                    <a:srgbClr val="000000"/>
                  </a:outerShdw>
                </a:effectLst>
                <a:latin typeface="Times New Roman" panose="02020603050405020304" pitchFamily="18" charset="0"/>
              </a:rPr>
              <a:t>包括串口、并口、主机接口、</a:t>
            </a:r>
            <a:r>
              <a:rPr lang="en-US" altLang="zh-CN" sz="2400" b="1" dirty="0">
                <a:solidFill>
                  <a:srgbClr val="FF00FF"/>
                </a:solidFill>
                <a:effectLst>
                  <a:outerShdw blurRad="38100" dist="38100" dir="2700000">
                    <a:srgbClr val="000000"/>
                  </a:outerShdw>
                </a:effectLst>
                <a:latin typeface="Times New Roman" panose="02020603050405020304" pitchFamily="18" charset="0"/>
              </a:rPr>
              <a:t>DMA</a:t>
            </a:r>
            <a:r>
              <a:rPr lang="zh-CN" altLang="en-US" sz="2400" b="1" dirty="0">
                <a:solidFill>
                  <a:srgbClr val="FF00FF"/>
                </a:solidFill>
                <a:effectLst>
                  <a:outerShdw blurRad="38100" dist="38100" dir="2700000">
                    <a:srgbClr val="000000"/>
                  </a:outerShdw>
                </a:effectLst>
                <a:latin typeface="Times New Roman" panose="02020603050405020304" pitchFamily="18" charset="0"/>
              </a:rPr>
              <a:t>、定时器等</a:t>
            </a:r>
            <a:r>
              <a:rPr lang="en-US" altLang="zh-CN" sz="2400" b="1" dirty="0">
                <a:solidFill>
                  <a:srgbClr val="FF00FF"/>
                </a:solidFill>
                <a:effectLst>
                  <a:outerShdw blurRad="38100" dist="38100" dir="2700000">
                    <a:srgbClr val="000000"/>
                  </a:outerShdw>
                </a:effectLst>
                <a:latin typeface="Times New Roman" panose="02020603050405020304" pitchFamily="18" charset="0"/>
              </a:rPr>
              <a:t>)</a:t>
            </a:r>
            <a:r>
              <a:rPr lang="zh-CN" altLang="en-US" sz="2400" b="1" dirty="0">
                <a:solidFill>
                  <a:srgbClr val="FF00FF"/>
                </a:solidFill>
                <a:effectLst>
                  <a:outerShdw blurRad="38100" dist="38100" dir="2700000">
                    <a:srgbClr val="000000"/>
                  </a:outerShdw>
                </a:effectLst>
                <a:latin typeface="Times New Roman" panose="02020603050405020304" pitchFamily="18" charset="0"/>
              </a:rPr>
              <a:t>，组成用户的</a:t>
            </a:r>
            <a:r>
              <a:rPr lang="en-US" altLang="zh-CN" sz="2400" b="1">
                <a:solidFill>
                  <a:srgbClr val="FF00FF"/>
                </a:solidFill>
                <a:effectLst>
                  <a:outerShdw blurRad="38100" dist="38100" dir="2700000">
                    <a:srgbClr val="000000"/>
                  </a:outerShdw>
                </a:effectLst>
                <a:latin typeface="Times New Roman" panose="02020603050405020304" pitchFamily="18" charset="0"/>
              </a:rPr>
              <a:t>ASIC</a:t>
            </a:r>
            <a:r>
              <a:rPr lang="zh-CN" altLang="en-US" sz="2400" b="1">
                <a:solidFill>
                  <a:srgbClr val="FF00FF"/>
                </a:solidFill>
                <a:effectLst>
                  <a:outerShdw blurRad="38100" dist="38100" dir="2700000">
                    <a:srgbClr val="000000"/>
                  </a:outerShdw>
                </a:effectLst>
                <a:latin typeface="Times New Roman" panose="02020603050405020304" pitchFamily="18" charset="0"/>
              </a:rPr>
              <a:t>。</a:t>
            </a:r>
            <a:r>
              <a:rPr lang="zh-CN" altLang="en-US" sz="2400" b="1">
                <a:solidFill>
                  <a:srgbClr val="33CC33"/>
                </a:solidFill>
                <a:effectLst>
                  <a:outerShdw blurRad="38100" dist="38100" dir="2700000">
                    <a:srgbClr val="000000"/>
                  </a:outerShdw>
                </a:effectLst>
                <a:latin typeface="Times New Roman" panose="02020603050405020304" pitchFamily="18" charset="0"/>
              </a:rPr>
              <a:t> </a:t>
            </a:r>
            <a:endParaRPr lang="zh-CN" altLang="en-US" sz="2400" b="1">
              <a:solidFill>
                <a:srgbClr val="33CC33"/>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1+#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388">
                                            <p:txEl>
                                              <p:charRg st="0" end="13"/>
                                            </p:txEl>
                                          </p:spTgt>
                                        </p:tgtEl>
                                        <p:attrNameLst>
                                          <p:attrName>style.visibility</p:attrName>
                                        </p:attrNameLst>
                                      </p:cBhvr>
                                      <p:to>
                                        <p:strVal val="visible"/>
                                      </p:to>
                                    </p:set>
                                    <p:animEffect transition="in" filter="wipe(left)">
                                      <p:cBhvr>
                                        <p:cTn id="13" dur="500"/>
                                        <p:tgtEl>
                                          <p:spTgt spid="16388">
                                            <p:txEl>
                                              <p:charRg st="0" end="1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388">
                                            <p:txEl>
                                              <p:charRg st="13" end="74"/>
                                            </p:txEl>
                                          </p:spTgt>
                                        </p:tgtEl>
                                        <p:attrNameLst>
                                          <p:attrName>style.visibility</p:attrName>
                                        </p:attrNameLst>
                                      </p:cBhvr>
                                      <p:to>
                                        <p:strVal val="visible"/>
                                      </p:to>
                                    </p:set>
                                    <p:animEffect transition="in" filter="wipe(left)">
                                      <p:cBhvr>
                                        <p:cTn id="18" dur="500"/>
                                        <p:tgtEl>
                                          <p:spTgt spid="16388">
                                            <p:txEl>
                                              <p:charRg st="13" end="7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389"/>
                                        </p:tgtEl>
                                        <p:attrNameLst>
                                          <p:attrName>style.visibility</p:attrName>
                                        </p:attrNameLst>
                                      </p:cBhvr>
                                      <p:to>
                                        <p:strVal val="visible"/>
                                      </p:to>
                                    </p:set>
                                    <p:animEffect transition="in" filter="dissolve">
                                      <p:cBhvr>
                                        <p:cTn id="23" dur="500"/>
                                        <p:tgtEl>
                                          <p:spTgt spid="1638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390"/>
                                        </p:tgtEl>
                                        <p:attrNameLst>
                                          <p:attrName>style.visibility</p:attrName>
                                        </p:attrNameLst>
                                      </p:cBhvr>
                                      <p:to>
                                        <p:strVal val="visible"/>
                                      </p:to>
                                    </p:set>
                                    <p:animEffect transition="in" filter="dissolve">
                                      <p:cBhvr>
                                        <p:cTn id="28" dur="500"/>
                                        <p:tgtEl>
                                          <p:spTgt spid="1639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391"/>
                                        </p:tgtEl>
                                        <p:attrNameLst>
                                          <p:attrName>style.visibility</p:attrName>
                                        </p:attrNameLst>
                                      </p:cBhvr>
                                      <p:to>
                                        <p:strVal val="visible"/>
                                      </p:to>
                                    </p:set>
                                    <p:animEffect transition="in" filter="wipe(up)">
                                      <p:cBhvr>
                                        <p:cTn id="33" dur="500"/>
                                        <p:tgtEl>
                                          <p:spTgt spid="16391"/>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6392"/>
                                        </p:tgtEl>
                                        <p:attrNameLst>
                                          <p:attrName>style.visibility</p:attrName>
                                        </p:attrNameLst>
                                      </p:cBhvr>
                                      <p:to>
                                        <p:strVal val="visible"/>
                                      </p:to>
                                    </p:set>
                                    <p:animEffect transition="in" filter="dissolve">
                                      <p:cBhvr>
                                        <p:cTn id="37" dur="500"/>
                                        <p:tgtEl>
                                          <p:spTgt spid="1639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393"/>
                                        </p:tgtEl>
                                        <p:attrNameLst>
                                          <p:attrName>style.visibility</p:attrName>
                                        </p:attrNameLst>
                                      </p:cBhvr>
                                      <p:to>
                                        <p:strVal val="visible"/>
                                      </p:to>
                                    </p:set>
                                    <p:animEffect transition="in" filter="dissolve">
                                      <p:cBhvr>
                                        <p:cTn id="42" dur="500"/>
                                        <p:tgtEl>
                                          <p:spTgt spid="1639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6394"/>
                                        </p:tgtEl>
                                        <p:attrNameLst>
                                          <p:attrName>style.visibility</p:attrName>
                                        </p:attrNameLst>
                                      </p:cBhvr>
                                      <p:to>
                                        <p:strVal val="visible"/>
                                      </p:to>
                                    </p:set>
                                    <p:animEffect transition="in" filter="wipe(up)">
                                      <p:cBhvr>
                                        <p:cTn id="47" dur="500"/>
                                        <p:tgtEl>
                                          <p:spTgt spid="16394"/>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6395"/>
                                        </p:tgtEl>
                                        <p:attrNameLst>
                                          <p:attrName>style.visibility</p:attrName>
                                        </p:attrNameLst>
                                      </p:cBhvr>
                                      <p:to>
                                        <p:strVal val="visible"/>
                                      </p:to>
                                    </p:set>
                                    <p:animEffect transition="in" filter="dissolve">
                                      <p:cBhvr>
                                        <p:cTn id="51" dur="500"/>
                                        <p:tgtEl>
                                          <p:spTgt spid="1639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6396"/>
                                        </p:tgtEl>
                                        <p:attrNameLst>
                                          <p:attrName>style.visibility</p:attrName>
                                        </p:attrNameLst>
                                      </p:cBhvr>
                                      <p:to>
                                        <p:strVal val="visible"/>
                                      </p:to>
                                    </p:set>
                                    <p:animEffect transition="in" filter="wipe(up)">
                                      <p:cBhvr>
                                        <p:cTn id="56" dur="500"/>
                                        <p:tgtEl>
                                          <p:spTgt spid="1639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6397"/>
                                        </p:tgtEl>
                                        <p:attrNameLst>
                                          <p:attrName>style.visibility</p:attrName>
                                        </p:attrNameLst>
                                      </p:cBhvr>
                                      <p:to>
                                        <p:strVal val="visible"/>
                                      </p:to>
                                    </p:set>
                                    <p:animEffect transition="in" filter="dissolve">
                                      <p:cBhvr>
                                        <p:cTn id="60" dur="5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P spid="16389" grpId="0"/>
      <p:bldP spid="16390" grpId="0"/>
      <p:bldP spid="16392" grpId="0"/>
      <p:bldP spid="16393" grpId="0"/>
      <p:bldP spid="16395" grpId="0"/>
      <p:bldP spid="163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8434" name="文本框 18433"/>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18435" name="文本框 18434"/>
          <p:cNvSpPr txBox="1"/>
          <p:nvPr/>
        </p:nvSpPr>
        <p:spPr>
          <a:xfrm>
            <a:off x="0" y="1143000"/>
            <a:ext cx="4572000" cy="579438"/>
          </a:xfrm>
          <a:prstGeom prst="rect">
            <a:avLst/>
          </a:prstGeom>
          <a:noFill/>
          <a:ln w="9525">
            <a:noFill/>
          </a:ln>
        </p:spPr>
        <p:txBody>
          <a:bodyPr lIns="198000">
            <a:spAutoFit/>
          </a:bodyPr>
          <a:p>
            <a:pPr algn="ctr" eaLnBrk="0" hangingPunct="0"/>
            <a:r>
              <a:rPr lang="en-US" altLang="zh-CN" sz="3200" b="1">
                <a:solidFill>
                  <a:srgbClr val="FF0000"/>
                </a:solidFill>
                <a:effectLst>
                  <a:outerShdw blurRad="38100" dist="38100" dir="2700000">
                    <a:srgbClr val="000000"/>
                  </a:outerShdw>
                </a:effectLst>
                <a:latin typeface="宋体" panose="02010600030101010101" pitchFamily="2" charset="-122"/>
              </a:rPr>
              <a:t>1.2 </a:t>
            </a:r>
            <a:r>
              <a:rPr lang="zh-CN" altLang="en-US" sz="3200" b="1" dirty="0">
                <a:solidFill>
                  <a:schemeClr val="hlink"/>
                </a:solidFill>
                <a:effectLst>
                  <a:outerShdw blurRad="38100" dist="38100" dir="2700000">
                    <a:srgbClr val="000000"/>
                  </a:outerShdw>
                </a:effectLst>
                <a:latin typeface="宋体" panose="02010600030101010101" pitchFamily="2" charset="-122"/>
                <a:cs typeface="Times New Roman" panose="02020603050405020304" pitchFamily="18" charset="0"/>
              </a:rPr>
              <a:t>可编程</a:t>
            </a:r>
            <a:r>
              <a:rPr lang="en-US" altLang="zh-CN" sz="3200" b="1">
                <a:solidFill>
                  <a:schemeClr val="hlink"/>
                </a:solidFill>
                <a:effectLst>
                  <a:outerShdw blurRad="38100" dist="38100" dir="2700000">
                    <a:srgbClr val="000000"/>
                  </a:outerShdw>
                </a:effectLst>
                <a:latin typeface="宋体" panose="02010600030101010101" pitchFamily="2" charset="-122"/>
              </a:rPr>
              <a:t>DSP</a:t>
            </a:r>
            <a:r>
              <a:rPr lang="zh-CN" altLang="en-US" sz="3200" b="1" dirty="0">
                <a:solidFill>
                  <a:schemeClr val="hlink"/>
                </a:solidFill>
                <a:effectLst>
                  <a:outerShdw blurRad="38100" dist="38100" dir="2700000">
                    <a:srgbClr val="000000"/>
                  </a:outerShdw>
                </a:effectLst>
                <a:latin typeface="宋体" panose="02010600030101010101" pitchFamily="2" charset="-122"/>
                <a:cs typeface="Times New Roman" panose="02020603050405020304" pitchFamily="18" charset="0"/>
              </a:rPr>
              <a:t>芯片</a:t>
            </a:r>
            <a:r>
              <a:rPr lang="zh-CN" altLang="en-US" sz="3200" b="1" dirty="0">
                <a:solidFill>
                  <a:srgbClr val="FF0000"/>
                </a:solidFill>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200" b="1" dirty="0">
              <a:solidFill>
                <a:srgbClr val="FF0000"/>
              </a:solidFill>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18436" name="矩形 18435"/>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18437" name="文本框 18436"/>
          <p:cNvSpPr txBox="1"/>
          <p:nvPr/>
        </p:nvSpPr>
        <p:spPr>
          <a:xfrm>
            <a:off x="0" y="1752600"/>
            <a:ext cx="8763000" cy="4568825"/>
          </a:xfrm>
          <a:prstGeom prst="rect">
            <a:avLst/>
          </a:prstGeom>
          <a:noFill/>
          <a:ln w="9525">
            <a:noFill/>
          </a:ln>
        </p:spPr>
        <p:txBody>
          <a:bodyPr lIns="360000">
            <a:spAutoFit/>
          </a:bodyPr>
          <a:p>
            <a:pPr eaLnBrk="0" hangingPunct="0">
              <a:lnSpc>
                <a:spcPct val="105000"/>
              </a:lnSpc>
            </a:pPr>
            <a:r>
              <a:rPr lang="en-US" altLang="zh-CN" sz="2800" b="1" dirty="0">
                <a:solidFill>
                  <a:srgbClr val="33CC33"/>
                </a:solidFill>
                <a:effectLst>
                  <a:outerShdw blurRad="38100" dist="38100" dir="2700000">
                    <a:srgbClr val="000000"/>
                  </a:outerShdw>
                </a:effectLst>
                <a:latin typeface="Times New Roman" panose="02020603050405020304" pitchFamily="18" charset="0"/>
              </a:rPr>
              <a:t>         </a:t>
            </a:r>
            <a:r>
              <a:rPr lang="zh-CN" altLang="en-US" sz="2800" b="1" dirty="0">
                <a:solidFill>
                  <a:srgbClr val="33CC33"/>
                </a:solidFill>
                <a:effectLst>
                  <a:outerShdw blurRad="38100" dist="38100" dir="2700000">
                    <a:srgbClr val="000000"/>
                  </a:outerShdw>
                </a:effectLst>
                <a:latin typeface="Times New Roman" panose="02020603050405020304" pitchFamily="18" charset="0"/>
              </a:rPr>
              <a:t>数字信号处理器（</a:t>
            </a:r>
            <a:r>
              <a:rPr lang="en-US" altLang="zh-CN" sz="2800" b="1">
                <a:solidFill>
                  <a:srgbClr val="33CC33"/>
                </a:solidFill>
                <a:effectLst>
                  <a:outerShdw blurRad="38100" dist="38100" dir="2700000">
                    <a:srgbClr val="000000"/>
                  </a:outerShdw>
                </a:effectLst>
                <a:latin typeface="宋体" panose="02010600030101010101" pitchFamily="2" charset="-122"/>
              </a:rPr>
              <a:t>DSP</a:t>
            </a:r>
            <a:r>
              <a:rPr lang="zh-CN" altLang="en-US" sz="2800" b="1" dirty="0">
                <a:solidFill>
                  <a:srgbClr val="33CC33"/>
                </a:solidFill>
                <a:effectLst>
                  <a:outerShdw blurRad="38100" dist="38100" dir="2700000">
                    <a:srgbClr val="000000"/>
                  </a:outerShdw>
                </a:effectLst>
                <a:latin typeface="Times New Roman" panose="02020603050405020304" pitchFamily="18" charset="0"/>
              </a:rPr>
              <a:t>）是一种特别适合于进行数字信号处理运算的微处理器，主要用于实时快速实现各种数字信号处理的算法。</a:t>
            </a:r>
            <a:endParaRPr lang="zh-CN" altLang="en-US" sz="2800" b="1" dirty="0">
              <a:solidFill>
                <a:srgbClr val="33CC33"/>
              </a:solidFill>
              <a:effectLst>
                <a:outerShdw blurRad="38100" dist="38100" dir="2700000">
                  <a:srgbClr val="000000"/>
                </a:outerShdw>
              </a:effectLst>
              <a:latin typeface="Times New Roman" panose="02020603050405020304" pitchFamily="18" charset="0"/>
            </a:endParaRPr>
          </a:p>
          <a:p>
            <a:pPr eaLnBrk="0" hangingPunct="0">
              <a:lnSpc>
                <a:spcPct val="105000"/>
              </a:lnSpc>
            </a:pPr>
            <a:r>
              <a:rPr lang="zh-CN" altLang="en-US" sz="2800" b="1" dirty="0">
                <a:solidFill>
                  <a:srgbClr val="33CC33"/>
                </a:solidFill>
                <a:effectLst>
                  <a:outerShdw blurRad="38100" dist="38100" dir="2700000">
                    <a:srgbClr val="000000"/>
                  </a:outerShdw>
                </a:effectLst>
                <a:latin typeface="Times New Roman" panose="02020603050405020304" pitchFamily="18" charset="0"/>
              </a:rPr>
              <a:t>         </a:t>
            </a:r>
            <a:r>
              <a:rPr lang="zh-CN" altLang="en-US" sz="2800" b="1" dirty="0">
                <a:solidFill>
                  <a:srgbClr val="FF00FF"/>
                </a:solidFill>
                <a:effectLst>
                  <a:outerShdw blurRad="38100" dist="38100" dir="2700000">
                    <a:srgbClr val="000000"/>
                  </a:outerShdw>
                </a:effectLst>
                <a:latin typeface="Times New Roman" panose="02020603050405020304" pitchFamily="18" charset="0"/>
              </a:rPr>
              <a:t>在</a:t>
            </a:r>
            <a:r>
              <a:rPr lang="en-US" altLang="zh-CN" sz="2800" b="1" dirty="0">
                <a:solidFill>
                  <a:srgbClr val="FF00FF"/>
                </a:solidFill>
                <a:effectLst>
                  <a:outerShdw blurRad="38100" dist="38100" dir="2700000">
                    <a:srgbClr val="000000"/>
                  </a:outerShdw>
                </a:effectLst>
                <a:latin typeface="Times New Roman" panose="02020603050405020304" pitchFamily="18" charset="0"/>
              </a:rPr>
              <a:t>20</a:t>
            </a:r>
            <a:r>
              <a:rPr lang="zh-CN" altLang="en-US" sz="2800" b="1" dirty="0">
                <a:solidFill>
                  <a:srgbClr val="FF00FF"/>
                </a:solidFill>
                <a:effectLst>
                  <a:outerShdw blurRad="38100" dist="38100" dir="2700000">
                    <a:srgbClr val="000000"/>
                  </a:outerShdw>
                </a:effectLst>
                <a:latin typeface="Times New Roman" panose="02020603050405020304" pitchFamily="18" charset="0"/>
              </a:rPr>
              <a:t>世纪</a:t>
            </a:r>
            <a:r>
              <a:rPr lang="en-US" altLang="zh-CN" sz="2800" b="1" dirty="0">
                <a:solidFill>
                  <a:srgbClr val="FF00FF"/>
                </a:solidFill>
                <a:effectLst>
                  <a:outerShdw blurRad="38100" dist="38100" dir="2700000">
                    <a:srgbClr val="000000"/>
                  </a:outerShdw>
                </a:effectLst>
                <a:latin typeface="Times New Roman" panose="02020603050405020304" pitchFamily="18" charset="0"/>
              </a:rPr>
              <a:t>80</a:t>
            </a:r>
            <a:r>
              <a:rPr lang="zh-CN" altLang="en-US" sz="2800" b="1" dirty="0">
                <a:solidFill>
                  <a:srgbClr val="FF00FF"/>
                </a:solidFill>
                <a:effectLst>
                  <a:outerShdw blurRad="38100" dist="38100" dir="2700000">
                    <a:srgbClr val="000000"/>
                  </a:outerShdw>
                </a:effectLst>
                <a:latin typeface="Times New Roman" panose="02020603050405020304" pitchFamily="18" charset="0"/>
              </a:rPr>
              <a:t>年代以前，由于受实现方法的限制</a:t>
            </a:r>
            <a:r>
              <a:rPr lang="en-US" altLang="zh-CN" sz="2800" b="1" dirty="0">
                <a:solidFill>
                  <a:srgbClr val="FF00FF"/>
                </a:solidFill>
                <a:effectLst>
                  <a:outerShdw blurRad="38100" dist="38100" dir="2700000">
                    <a:srgbClr val="000000"/>
                  </a:outerShdw>
                </a:effectLst>
                <a:latin typeface="Times New Roman" panose="02020603050405020304" pitchFamily="18" charset="0"/>
              </a:rPr>
              <a:t>,</a:t>
            </a:r>
            <a:r>
              <a:rPr lang="zh-CN" altLang="en-US" sz="2800" b="1" dirty="0">
                <a:solidFill>
                  <a:srgbClr val="FF00FF"/>
                </a:solidFill>
                <a:effectLst>
                  <a:outerShdw blurRad="38100" dist="38100" dir="2700000">
                    <a:srgbClr val="000000"/>
                  </a:outerShdw>
                </a:effectLst>
                <a:latin typeface="Times New Roman" panose="02020603050405020304" pitchFamily="18" charset="0"/>
              </a:rPr>
              <a:t>数字信号处理的理论还不能得到广泛的应用。直到</a:t>
            </a:r>
            <a:r>
              <a:rPr lang="en-US" altLang="zh-CN" sz="2800" b="1" dirty="0">
                <a:solidFill>
                  <a:srgbClr val="FF00FF"/>
                </a:solidFill>
                <a:effectLst>
                  <a:outerShdw blurRad="38100" dist="38100" dir="2700000">
                    <a:srgbClr val="000000"/>
                  </a:outerShdw>
                </a:effectLst>
                <a:latin typeface="Times New Roman" panose="02020603050405020304" pitchFamily="18" charset="0"/>
              </a:rPr>
              <a:t>20</a:t>
            </a:r>
            <a:r>
              <a:rPr lang="zh-CN" altLang="en-US" sz="2800" b="1" dirty="0">
                <a:solidFill>
                  <a:srgbClr val="FF00FF"/>
                </a:solidFill>
                <a:effectLst>
                  <a:outerShdw blurRad="38100" dist="38100" dir="2700000">
                    <a:srgbClr val="000000"/>
                  </a:outerShdw>
                </a:effectLst>
                <a:latin typeface="Times New Roman" panose="02020603050405020304" pitchFamily="18" charset="0"/>
              </a:rPr>
              <a:t>年及</a:t>
            </a:r>
            <a:r>
              <a:rPr lang="en-US" altLang="zh-CN" sz="2800" b="1" dirty="0">
                <a:solidFill>
                  <a:srgbClr val="FF00FF"/>
                </a:solidFill>
                <a:effectLst>
                  <a:outerShdw blurRad="38100" dist="38100" dir="2700000">
                    <a:srgbClr val="000000"/>
                  </a:outerShdw>
                </a:effectLst>
                <a:latin typeface="Times New Roman" panose="02020603050405020304" pitchFamily="18" charset="0"/>
              </a:rPr>
              <a:t>80</a:t>
            </a:r>
            <a:r>
              <a:rPr lang="zh-CN" altLang="en-US" sz="2800" b="1" dirty="0">
                <a:solidFill>
                  <a:srgbClr val="FF00FF"/>
                </a:solidFill>
                <a:effectLst>
                  <a:outerShdw blurRad="38100" dist="38100" dir="2700000">
                    <a:srgbClr val="000000"/>
                  </a:outerShdw>
                </a:effectLst>
                <a:latin typeface="Times New Roman" panose="02020603050405020304" pitchFamily="18" charset="0"/>
              </a:rPr>
              <a:t>年代初，世界上第一块单片可编程</a:t>
            </a:r>
            <a:r>
              <a:rPr lang="en-US" altLang="zh-CN" sz="28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800" b="1" dirty="0">
                <a:solidFill>
                  <a:srgbClr val="FF00FF"/>
                </a:solidFill>
                <a:effectLst>
                  <a:outerShdw blurRad="38100" dist="38100" dir="2700000">
                    <a:srgbClr val="000000"/>
                  </a:outerShdw>
                </a:effectLst>
                <a:latin typeface="Times New Roman" panose="02020603050405020304" pitchFamily="18" charset="0"/>
              </a:rPr>
              <a:t>芯片的诞生，才使理论研究成果广泛应用到实际的系统中，并且推动了新的理论和应用领域的发展。可以毫不夸张地讲，</a:t>
            </a:r>
            <a:r>
              <a:rPr lang="en-US" altLang="zh-CN" sz="28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800" b="1" dirty="0">
                <a:solidFill>
                  <a:srgbClr val="FF00FF"/>
                </a:solidFill>
                <a:effectLst>
                  <a:outerShdw blurRad="38100" dist="38100" dir="2700000">
                    <a:srgbClr val="000000"/>
                  </a:outerShdw>
                </a:effectLst>
                <a:latin typeface="Times New Roman" panose="02020603050405020304" pitchFamily="18" charset="0"/>
              </a:rPr>
              <a:t>芯片的诞生及发展对近</a:t>
            </a:r>
            <a:r>
              <a:rPr lang="en-US" altLang="zh-CN" sz="2800" b="1" dirty="0">
                <a:solidFill>
                  <a:srgbClr val="FF00FF"/>
                </a:solidFill>
                <a:effectLst>
                  <a:outerShdw blurRad="38100" dist="38100" dir="2700000">
                    <a:srgbClr val="000000"/>
                  </a:outerShdw>
                </a:effectLst>
                <a:latin typeface="Times New Roman" panose="02020603050405020304" pitchFamily="18" charset="0"/>
              </a:rPr>
              <a:t>20</a:t>
            </a:r>
            <a:r>
              <a:rPr lang="zh-CN" altLang="en-US" sz="2800" b="1" dirty="0">
                <a:solidFill>
                  <a:srgbClr val="FF00FF"/>
                </a:solidFill>
                <a:effectLst>
                  <a:outerShdw blurRad="38100" dist="38100" dir="2700000">
                    <a:srgbClr val="000000"/>
                  </a:outerShdw>
                </a:effectLst>
                <a:latin typeface="Times New Roman" panose="02020603050405020304" pitchFamily="18" charset="0"/>
              </a:rPr>
              <a:t>年来通信、计算机、控制等领域的技术发展起到十分重要的作用。</a:t>
            </a:r>
            <a:r>
              <a:rPr lang="zh-CN" altLang="en-US" sz="2800" b="1" dirty="0">
                <a:solidFill>
                  <a:srgbClr val="33CC33"/>
                </a:solidFill>
                <a:effectLst>
                  <a:outerShdw blurRad="38100" dist="38100" dir="2700000">
                    <a:srgbClr val="000000"/>
                  </a:outerShdw>
                </a:effectLst>
                <a:latin typeface="Times New Roman" panose="02020603050405020304" pitchFamily="18" charset="0"/>
              </a:rPr>
              <a:t> </a:t>
            </a:r>
            <a:r>
              <a:rPr lang="zh-CN" altLang="en-US" sz="2800" b="1" dirty="0">
                <a:solidFill>
                  <a:srgbClr val="33CC33"/>
                </a:solidFill>
                <a:effectLst>
                  <a:outerShdw blurRad="38100" dist="38100" dir="2700000">
                    <a:srgbClr val="000000"/>
                  </a:outerShdw>
                </a:effectLst>
                <a:latin typeface="宋体" panose="02010600030101010101" pitchFamily="2" charset="-122"/>
              </a:rPr>
              <a:t> </a:t>
            </a:r>
            <a:endParaRPr lang="zh-CN" altLang="en-US" sz="2800" b="1" dirty="0">
              <a:solidFill>
                <a:srgbClr val="33CC33"/>
              </a:solidFill>
              <a:effectLst>
                <a:outerShdw blurRad="38100" dist="38100" dir="2700000">
                  <a:srgbClr val="000000"/>
                </a:outerShdw>
              </a:effectLst>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1+#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8435"/>
                                        </p:tgtEl>
                                        <p:attrNameLst>
                                          <p:attrName>style.visibility</p:attrName>
                                        </p:attrNameLst>
                                      </p:cBhvr>
                                      <p:to>
                                        <p:strVal val="visible"/>
                                      </p:to>
                                    </p:set>
                                    <p:animEffect transition="in" filter="wipe(left)">
                                      <p:cBhvr>
                                        <p:cTn id="13" dur="75"/>
                                        <p:tgtEl>
                                          <p:spTgt spid="1843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437">
                                            <p:txEl>
                                              <p:charRg st="0" end="68"/>
                                            </p:txEl>
                                          </p:spTgt>
                                        </p:tgtEl>
                                        <p:attrNameLst>
                                          <p:attrName>style.visibility</p:attrName>
                                        </p:attrNameLst>
                                      </p:cBhvr>
                                      <p:to>
                                        <p:strVal val="visible"/>
                                      </p:to>
                                    </p:set>
                                    <p:animEffect transition="in" filter="checkerboard(across)">
                                      <p:cBhvr>
                                        <p:cTn id="18" dur="500"/>
                                        <p:tgtEl>
                                          <p:spTgt spid="18437">
                                            <p:txEl>
                                              <p:charRg st="0" end="6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8437">
                                            <p:txEl>
                                              <p:charRg st="68" end="246"/>
                                            </p:txEl>
                                          </p:spTgt>
                                        </p:tgtEl>
                                        <p:attrNameLst>
                                          <p:attrName>style.visibility</p:attrName>
                                        </p:attrNameLst>
                                      </p:cBhvr>
                                      <p:to>
                                        <p:strVal val="visible"/>
                                      </p:to>
                                    </p:set>
                                    <p:animEffect transition="in" filter="checkerboard(across)">
                                      <p:cBhvr>
                                        <p:cTn id="23" dur="500"/>
                                        <p:tgtEl>
                                          <p:spTgt spid="18437">
                                            <p:txEl>
                                              <p:charRg st="68" end="2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0482" name="文本框 20481"/>
          <p:cNvSpPr txBox="1"/>
          <p:nvPr/>
        </p:nvSpPr>
        <p:spPr>
          <a:xfrm>
            <a:off x="2438400" y="304800"/>
            <a:ext cx="3581400" cy="457200"/>
          </a:xfrm>
          <a:prstGeom prst="rect">
            <a:avLst/>
          </a:prstGeom>
          <a:noFill/>
          <a:ln w="9525">
            <a:noFill/>
          </a:ln>
        </p:spPr>
        <p:txBody>
          <a:bodyPr>
            <a:spAutoFit/>
          </a:bodyPr>
          <a:p>
            <a:pPr algn="ctr" eaLnBrk="0" hangingPunct="0"/>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第</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1</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章 </a:t>
            </a:r>
            <a:r>
              <a:rPr lang="en-US" altLang="zh-CN" sz="2400" b="1" dirty="0">
                <a:solidFill>
                  <a:srgbClr val="000000"/>
                </a:solidFill>
                <a:effectLst>
                  <a:outerShdw blurRad="38100" dist="38100" dir="2700000">
                    <a:srgbClr val="FFFFFF"/>
                  </a:outerShdw>
                </a:effectLst>
                <a:latin typeface="仿宋_GB2312" pitchFamily="49" charset="-122"/>
                <a:ea typeface="仿宋_GB2312" pitchFamily="49" charset="-122"/>
              </a:rPr>
              <a:t>DSP</a:t>
            </a:r>
            <a:r>
              <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rPr>
              <a:t>绪论</a:t>
            </a:r>
            <a:endParaRPr lang="zh-CN" altLang="en-US" sz="2400" b="1" dirty="0">
              <a:solidFill>
                <a:srgbClr val="000000"/>
              </a:solidFill>
              <a:effectLst>
                <a:outerShdw blurRad="38100" dist="38100" dir="2700000">
                  <a:srgbClr val="FFFFFF"/>
                </a:outerShdw>
              </a:effectLst>
              <a:latin typeface="仿宋_GB2312" pitchFamily="49" charset="-122"/>
              <a:ea typeface="仿宋_GB2312" pitchFamily="49" charset="-122"/>
            </a:endParaRPr>
          </a:p>
        </p:txBody>
      </p:sp>
      <p:sp>
        <p:nvSpPr>
          <p:cNvPr id="20483" name="文本框 20482"/>
          <p:cNvSpPr txBox="1"/>
          <p:nvPr/>
        </p:nvSpPr>
        <p:spPr>
          <a:xfrm>
            <a:off x="0" y="1143000"/>
            <a:ext cx="5257800" cy="579438"/>
          </a:xfrm>
          <a:prstGeom prst="rect">
            <a:avLst/>
          </a:prstGeom>
          <a:noFill/>
          <a:ln w="9525">
            <a:noFill/>
          </a:ln>
        </p:spPr>
        <p:txBody>
          <a:bodyPr lIns="198000">
            <a:spAutoFit/>
          </a:bodyPr>
          <a:p>
            <a:pPr algn="ctr" eaLnBrk="0" hangingPunct="0"/>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a:t>
            </a:r>
            <a:r>
              <a:rPr lang="en-US" altLang="zh-CN" sz="3200"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a:t>
            </a:r>
            <a:r>
              <a:rPr lang="en-US" altLang="zh-CN" sz="3200" b="1">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2</a:t>
            </a:r>
            <a:r>
              <a:rPr lang="en-US" altLang="zh-CN" sz="3200"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a:t>
            </a:r>
            <a:r>
              <a:rPr lang="en-US" altLang="zh-CN"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1 DSP</a:t>
            </a:r>
            <a:r>
              <a:rPr lang="zh-CN" altLang="en-US" sz="3200" b="1" dirty="0">
                <a:solidFill>
                  <a:srgbClr val="000000"/>
                </a:solidFill>
                <a:effectLst>
                  <a:outerShdw blurRad="38100" dist="38100" dir="2700000">
                    <a:srgbClr val="FFFFFF"/>
                  </a:outerShdw>
                </a:effectLst>
                <a:latin typeface="宋体" panose="02010600030101010101" pitchFamily="2" charset="-122"/>
                <a:ea typeface="黑体" panose="02010609060101010101" pitchFamily="2" charset="-122"/>
              </a:rPr>
              <a:t>芯片的发展概况</a:t>
            </a:r>
            <a:r>
              <a:rPr lang="zh-CN" altLang="en-US" sz="3200" b="1" dirty="0">
                <a:solidFill>
                  <a:srgbClr val="FF0000"/>
                </a:solidFill>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200" b="1" dirty="0">
              <a:solidFill>
                <a:srgbClr val="FF0000"/>
              </a:solidFill>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20484" name="矩形 20483"/>
          <p:cNvSpPr/>
          <p:nvPr/>
        </p:nvSpPr>
        <p:spPr>
          <a:xfrm>
            <a:off x="0" y="762000"/>
            <a:ext cx="9144000" cy="152400"/>
          </a:xfrm>
          <a:prstGeom prst="rect">
            <a:avLst/>
          </a:prstGeom>
          <a:gradFill rotWithShape="0">
            <a:gsLst>
              <a:gs pos="0">
                <a:srgbClr val="3366FF">
                  <a:alpha val="100000"/>
                </a:srgbClr>
              </a:gs>
              <a:gs pos="12500">
                <a:srgbClr val="01A78F">
                  <a:alpha val="100000"/>
                </a:srgbClr>
              </a:gs>
              <a:gs pos="25000">
                <a:srgbClr val="FFFF00">
                  <a:alpha val="100000"/>
                </a:srgbClr>
              </a:gs>
              <a:gs pos="37500">
                <a:srgbClr val="FF6633">
                  <a:alpha val="100000"/>
                </a:srgbClr>
              </a:gs>
              <a:gs pos="50000">
                <a:srgbClr val="FF3399">
                  <a:alpha val="100000"/>
                </a:srgbClr>
              </a:gs>
              <a:gs pos="62500">
                <a:srgbClr val="FF6633">
                  <a:alpha val="100000"/>
                </a:srgbClr>
              </a:gs>
              <a:gs pos="75000">
                <a:srgbClr val="FFFF00">
                  <a:alpha val="100000"/>
                </a:srgbClr>
              </a:gs>
              <a:gs pos="87500">
                <a:srgbClr val="01A78F">
                  <a:alpha val="100000"/>
                </a:srgbClr>
              </a:gs>
              <a:gs pos="100000">
                <a:srgbClr val="3366FF">
                  <a:alpha val="100000"/>
                </a:srgbClr>
              </a:gs>
            </a:gsLst>
            <a:lin ang="0" scaled="1"/>
            <a:tileRect/>
          </a:gradFill>
          <a:ln w="12700" cap="sq" cmpd="sng">
            <a:solidFill>
              <a:schemeClr val="tx1"/>
            </a:solidFill>
            <a:prstDash val="solid"/>
            <a:miter/>
            <a:headEnd type="none" w="sm" len="sm"/>
            <a:tailEnd type="none" w="sm" len="sm"/>
          </a:ln>
        </p:spPr>
        <p:txBody>
          <a:bodyPr/>
          <a:p>
            <a:endParaRPr lang="zh-CN" altLang="en-US"/>
          </a:p>
        </p:txBody>
      </p:sp>
      <p:sp>
        <p:nvSpPr>
          <p:cNvPr id="20485" name="文本框 20484"/>
          <p:cNvSpPr txBox="1"/>
          <p:nvPr/>
        </p:nvSpPr>
        <p:spPr>
          <a:xfrm>
            <a:off x="0" y="1752600"/>
            <a:ext cx="8763000" cy="946150"/>
          </a:xfrm>
          <a:prstGeom prst="rect">
            <a:avLst/>
          </a:prstGeom>
          <a:noFill/>
          <a:ln w="9525">
            <a:noFill/>
          </a:ln>
        </p:spPr>
        <p:txBody>
          <a:bodyPr lIns="360000">
            <a:spAutoFit/>
          </a:bodyPr>
          <a:p>
            <a:pPr eaLnBrk="0" hangingPunct="0"/>
            <a:r>
              <a:rPr lang="en-US" altLang="zh-CN" sz="2800" b="1" dirty="0">
                <a:solidFill>
                  <a:srgbClr val="33CC33"/>
                </a:solidFill>
                <a:effectLst>
                  <a:outerShdw blurRad="38100" dist="38100" dir="2700000">
                    <a:srgbClr val="000000"/>
                  </a:outerShdw>
                </a:effectLst>
                <a:latin typeface="Times New Roman" panose="02020603050405020304" pitchFamily="18" charset="0"/>
              </a:rPr>
              <a:t>         </a:t>
            </a:r>
            <a:r>
              <a:rPr lang="en-US" altLang="zh-CN" sz="2800" b="1" dirty="0">
                <a:solidFill>
                  <a:schemeClr val="hlink"/>
                </a:solidFill>
                <a:effectLst>
                  <a:outerShdw blurRad="38100" dist="38100" dir="2700000">
                    <a:srgbClr val="000000"/>
                  </a:outerShdw>
                </a:effectLst>
                <a:latin typeface="Times New Roman" panose="02020603050405020304" pitchFamily="18" charset="0"/>
              </a:rPr>
              <a:t>DSP</a:t>
            </a:r>
            <a:r>
              <a:rPr lang="zh-CN" altLang="en-US" sz="2800" b="1" dirty="0">
                <a:solidFill>
                  <a:schemeClr val="hlink"/>
                </a:solidFill>
                <a:effectLst>
                  <a:outerShdw blurRad="38100" dist="38100" dir="2700000">
                    <a:srgbClr val="000000"/>
                  </a:outerShdw>
                </a:effectLst>
                <a:latin typeface="Times New Roman" panose="02020603050405020304" pitchFamily="18" charset="0"/>
              </a:rPr>
              <a:t>芯片诞生于</a:t>
            </a:r>
            <a:r>
              <a:rPr lang="en-US" altLang="zh-CN" sz="2800" b="1" dirty="0">
                <a:solidFill>
                  <a:schemeClr val="hlink"/>
                </a:solidFill>
                <a:effectLst>
                  <a:outerShdw blurRad="38100" dist="38100" dir="2700000">
                    <a:srgbClr val="000000"/>
                  </a:outerShdw>
                </a:effectLst>
                <a:latin typeface="Times New Roman" panose="02020603050405020304" pitchFamily="18" charset="0"/>
              </a:rPr>
              <a:t>20</a:t>
            </a:r>
            <a:r>
              <a:rPr lang="zh-CN" altLang="en-US" sz="2800" b="1" dirty="0">
                <a:solidFill>
                  <a:schemeClr val="hlink"/>
                </a:solidFill>
                <a:effectLst>
                  <a:outerShdw blurRad="38100" dist="38100" dir="2700000">
                    <a:srgbClr val="000000"/>
                  </a:outerShdw>
                </a:effectLst>
                <a:latin typeface="Times New Roman" panose="02020603050405020304" pitchFamily="18" charset="0"/>
              </a:rPr>
              <a:t>世纪</a:t>
            </a:r>
            <a:r>
              <a:rPr lang="en-US" altLang="zh-CN" sz="2800" b="1" dirty="0">
                <a:solidFill>
                  <a:schemeClr val="hlink"/>
                </a:solidFill>
                <a:effectLst>
                  <a:outerShdw blurRad="38100" dist="38100" dir="2700000">
                    <a:srgbClr val="000000"/>
                  </a:outerShdw>
                </a:effectLst>
                <a:latin typeface="Times New Roman" panose="02020603050405020304" pitchFamily="18" charset="0"/>
              </a:rPr>
              <a:t>70</a:t>
            </a:r>
            <a:r>
              <a:rPr lang="zh-CN" altLang="en-US" sz="2800" b="1" dirty="0">
                <a:solidFill>
                  <a:schemeClr val="hlink"/>
                </a:solidFill>
                <a:effectLst>
                  <a:outerShdw blurRad="38100" dist="38100" dir="2700000">
                    <a:srgbClr val="000000"/>
                  </a:outerShdw>
                </a:effectLst>
                <a:latin typeface="Times New Roman" panose="02020603050405020304" pitchFamily="18" charset="0"/>
              </a:rPr>
              <a:t>年代末，至今已经得到了突飞猛进的发展，并经历了以下三个阶段。</a:t>
            </a:r>
            <a:endParaRPr lang="zh-CN" altLang="en-US" sz="2800" b="1" dirty="0">
              <a:solidFill>
                <a:schemeClr val="hlink"/>
              </a:solidFill>
              <a:effectLst>
                <a:outerShdw blurRad="38100" dist="38100" dir="2700000">
                  <a:srgbClr val="000000"/>
                </a:outerShdw>
              </a:effectLst>
              <a:latin typeface="宋体" panose="02010600030101010101" pitchFamily="2" charset="-122"/>
            </a:endParaRPr>
          </a:p>
        </p:txBody>
      </p:sp>
      <p:sp>
        <p:nvSpPr>
          <p:cNvPr id="20486" name="文本框 20485"/>
          <p:cNvSpPr txBox="1"/>
          <p:nvPr/>
        </p:nvSpPr>
        <p:spPr>
          <a:xfrm>
            <a:off x="0" y="2819400"/>
            <a:ext cx="8763000" cy="519113"/>
          </a:xfrm>
          <a:prstGeom prst="rect">
            <a:avLst/>
          </a:prstGeom>
          <a:noFill/>
          <a:ln w="9525">
            <a:noFill/>
          </a:ln>
        </p:spPr>
        <p:txBody>
          <a:bodyPr lIns="360000">
            <a:spAutoFit/>
          </a:bodyPr>
          <a:p>
            <a:pPr eaLnBrk="0" hangingPunct="0"/>
            <a:r>
              <a:rPr lang="zh-CN" altLang="en-US" sz="2400" b="1" dirty="0">
                <a:solidFill>
                  <a:srgbClr val="FF00FF"/>
                </a:solidFill>
                <a:effectLst>
                  <a:outerShdw blurRad="38100" dist="38100" dir="2700000">
                    <a:srgbClr val="000000"/>
                  </a:outerShdw>
                </a:effectLst>
                <a:latin typeface="Times New Roman" panose="02020603050405020304" pitchFamily="18" charset="0"/>
              </a:rPr>
              <a:t>第一阶段，</a:t>
            </a:r>
            <a:r>
              <a:rPr lang="en-US" altLang="zh-CN" sz="2400" b="1" dirty="0">
                <a:solidFill>
                  <a:srgbClr val="FF00FF"/>
                </a:solidFill>
                <a:effectLst>
                  <a:outerShdw blurRad="38100" dist="38100" dir="2700000">
                    <a:srgbClr val="000000"/>
                  </a:outerShdw>
                </a:effectLst>
                <a:latin typeface="Times New Roman" panose="02020603050405020304" pitchFamily="18" charset="0"/>
              </a:rPr>
              <a:t>DSP</a:t>
            </a:r>
            <a:r>
              <a:rPr lang="zh-CN" altLang="en-US" sz="2400" b="1" dirty="0">
                <a:solidFill>
                  <a:srgbClr val="FF00FF"/>
                </a:solidFill>
                <a:effectLst>
                  <a:outerShdw blurRad="38100" dist="38100" dir="2700000">
                    <a:srgbClr val="000000"/>
                  </a:outerShdw>
                </a:effectLst>
                <a:latin typeface="Times New Roman" panose="02020603050405020304" pitchFamily="18" charset="0"/>
              </a:rPr>
              <a:t>的雏形阶段（</a:t>
            </a:r>
            <a:r>
              <a:rPr lang="en-US" altLang="zh-CN" sz="2400" b="1" dirty="0">
                <a:solidFill>
                  <a:srgbClr val="FF00FF"/>
                </a:solidFill>
                <a:effectLst>
                  <a:outerShdw blurRad="38100" dist="38100" dir="2700000">
                    <a:srgbClr val="000000"/>
                  </a:outerShdw>
                </a:effectLst>
                <a:latin typeface="Times New Roman" panose="02020603050405020304" pitchFamily="18" charset="0"/>
              </a:rPr>
              <a:t>1980</a:t>
            </a:r>
            <a:r>
              <a:rPr lang="zh-CN" altLang="en-US" sz="2400" b="1" dirty="0">
                <a:solidFill>
                  <a:srgbClr val="FF00FF"/>
                </a:solidFill>
                <a:effectLst>
                  <a:outerShdw blurRad="38100" dist="38100" dir="2700000">
                    <a:srgbClr val="000000"/>
                  </a:outerShdw>
                </a:effectLst>
                <a:latin typeface="Times New Roman" panose="02020603050405020304" pitchFamily="18" charset="0"/>
              </a:rPr>
              <a:t>年前后）。</a:t>
            </a:r>
            <a:r>
              <a:rPr lang="zh-CN" altLang="en-US" sz="2800" b="1" dirty="0">
                <a:solidFill>
                  <a:schemeClr val="hlink"/>
                </a:solidFill>
                <a:effectLst>
                  <a:outerShdw blurRad="38100" dist="38100" dir="2700000">
                    <a:srgbClr val="000000"/>
                  </a:outerShdw>
                </a:effectLst>
                <a:latin typeface="Times New Roman" panose="02020603050405020304" pitchFamily="18" charset="0"/>
              </a:rPr>
              <a:t> </a:t>
            </a:r>
            <a:endParaRPr lang="zh-CN" altLang="en-US" sz="2800" b="1" dirty="0">
              <a:solidFill>
                <a:schemeClr val="hlink"/>
              </a:solidFill>
              <a:effectLst>
                <a:outerShdw blurRad="38100" dist="38100" dir="2700000">
                  <a:srgbClr val="000000"/>
                </a:outerShdw>
              </a:effectLst>
              <a:latin typeface="Times New Roman" panose="02020603050405020304" pitchFamily="18" charset="0"/>
            </a:endParaRPr>
          </a:p>
        </p:txBody>
      </p:sp>
      <p:sp>
        <p:nvSpPr>
          <p:cNvPr id="20487" name="文本框 20486"/>
          <p:cNvSpPr txBox="1"/>
          <p:nvPr/>
        </p:nvSpPr>
        <p:spPr>
          <a:xfrm>
            <a:off x="0" y="3352800"/>
            <a:ext cx="8915400" cy="3013075"/>
          </a:xfrm>
          <a:prstGeom prst="rect">
            <a:avLst/>
          </a:prstGeom>
          <a:noFill/>
          <a:ln w="9525">
            <a:noFill/>
          </a:ln>
        </p:spPr>
        <p:txBody>
          <a:bodyPr lIns="360000">
            <a:spAutoFit/>
          </a:bodyPr>
          <a:p>
            <a:pPr eaLnBrk="0" hangingPunct="0"/>
            <a:r>
              <a:rPr lang="en-US" altLang="zh-CN" sz="2400" b="1" dirty="0">
                <a:solidFill>
                  <a:srgbClr val="FF00FF"/>
                </a:solidFill>
                <a:effectLst>
                  <a:outerShdw blurRad="38100" dist="38100" dir="2700000">
                    <a:srgbClr val="000000"/>
                  </a:outerShdw>
                </a:effectLst>
                <a:latin typeface="Times New Roman" panose="02020603050405020304" pitchFamily="18" charset="0"/>
              </a:rPr>
              <a:t>         </a:t>
            </a:r>
            <a:r>
              <a:rPr lang="en-US" altLang="zh-CN" sz="2400" b="1" dirty="0">
                <a:solidFill>
                  <a:srgbClr val="33CC33"/>
                </a:solidFill>
                <a:effectLst>
                  <a:outerShdw blurRad="38100" dist="38100" dir="2700000">
                    <a:srgbClr val="000000"/>
                  </a:outerShdw>
                </a:effectLst>
                <a:latin typeface="Times New Roman" panose="02020603050405020304" pitchFamily="18" charset="0"/>
              </a:rPr>
              <a:t>1978</a:t>
            </a:r>
            <a:r>
              <a:rPr lang="zh-CN" altLang="en-US" sz="2400" b="1" dirty="0">
                <a:solidFill>
                  <a:srgbClr val="33CC33"/>
                </a:solidFill>
                <a:effectLst>
                  <a:outerShdw blurRad="38100" dist="38100" dir="2700000">
                    <a:srgbClr val="000000"/>
                  </a:outerShdw>
                </a:effectLst>
                <a:latin typeface="Times New Roman" panose="02020603050405020304" pitchFamily="18" charset="0"/>
              </a:rPr>
              <a:t>年</a:t>
            </a:r>
            <a:r>
              <a:rPr lang="en-US" altLang="zh-CN" sz="2400" b="1" dirty="0">
                <a:solidFill>
                  <a:srgbClr val="33CC33"/>
                </a:solidFill>
                <a:effectLst>
                  <a:outerShdw blurRad="38100" dist="38100" dir="2700000">
                    <a:srgbClr val="000000"/>
                  </a:outerShdw>
                </a:effectLst>
                <a:latin typeface="Times New Roman" panose="02020603050405020304" pitchFamily="18" charset="0"/>
              </a:rPr>
              <a:t>AMI</a:t>
            </a:r>
            <a:r>
              <a:rPr lang="zh-CN" altLang="en-US" sz="2400" b="1" dirty="0">
                <a:solidFill>
                  <a:srgbClr val="33CC33"/>
                </a:solidFill>
                <a:effectLst>
                  <a:outerShdw blurRad="38100" dist="38100" dir="2700000">
                    <a:srgbClr val="000000"/>
                  </a:outerShdw>
                </a:effectLst>
                <a:latin typeface="Times New Roman" panose="02020603050405020304" pitchFamily="18" charset="0"/>
              </a:rPr>
              <a:t>公司生产出第一片</a:t>
            </a:r>
            <a:r>
              <a:rPr lang="en-US" altLang="zh-CN" sz="2400" b="1" dirty="0">
                <a:solidFill>
                  <a:srgbClr val="33CC33"/>
                </a:solidFill>
                <a:effectLst>
                  <a:outerShdw blurRad="38100" dist="38100" dir="2700000">
                    <a:srgbClr val="000000"/>
                  </a:outerShdw>
                </a:effectLst>
                <a:latin typeface="Times New Roman" panose="02020603050405020304" pitchFamily="18" charset="0"/>
              </a:rPr>
              <a:t>DSP</a:t>
            </a:r>
            <a:r>
              <a:rPr lang="zh-CN" altLang="en-US" sz="2400" b="1" dirty="0">
                <a:solidFill>
                  <a:srgbClr val="33CC33"/>
                </a:solidFill>
                <a:effectLst>
                  <a:outerShdw blurRad="38100" dist="38100" dir="2700000">
                    <a:srgbClr val="000000"/>
                  </a:outerShdw>
                </a:effectLst>
                <a:latin typeface="Times New Roman" panose="02020603050405020304" pitchFamily="18" charset="0"/>
              </a:rPr>
              <a:t>芯片</a:t>
            </a:r>
            <a:r>
              <a:rPr lang="en-US" altLang="zh-CN" sz="2400" b="1">
                <a:solidFill>
                  <a:srgbClr val="33CC33"/>
                </a:solidFill>
                <a:effectLst>
                  <a:outerShdw blurRad="38100" dist="38100" dir="2700000">
                    <a:srgbClr val="000000"/>
                  </a:outerShdw>
                </a:effectLst>
                <a:latin typeface="Times New Roman" panose="02020603050405020304" pitchFamily="18" charset="0"/>
              </a:rPr>
              <a:t>S2811</a:t>
            </a:r>
            <a:r>
              <a:rPr lang="zh-CN" altLang="en-US" sz="2400" b="1">
                <a:solidFill>
                  <a:srgbClr val="33CC33"/>
                </a:solidFill>
                <a:effectLst>
                  <a:outerShdw blurRad="38100" dist="38100" dir="2700000">
                    <a:srgbClr val="000000"/>
                  </a:outerShdw>
                </a:effectLst>
                <a:latin typeface="Times New Roman" panose="02020603050405020304" pitchFamily="18" charset="0"/>
              </a:rPr>
              <a:t>。</a:t>
            </a:r>
            <a:endParaRPr lang="zh-CN" altLang="en-US" sz="2400" b="1">
              <a:solidFill>
                <a:srgbClr val="33CC33"/>
              </a:solidFill>
              <a:effectLst>
                <a:outerShdw blurRad="38100" dist="38100" dir="2700000">
                  <a:srgbClr val="000000"/>
                </a:outerShdw>
              </a:effectLst>
              <a:latin typeface="Times New Roman" panose="02020603050405020304" pitchFamily="18" charset="0"/>
            </a:endParaRPr>
          </a:p>
          <a:p>
            <a:pPr eaLnBrk="0" hangingPunct="0"/>
            <a:r>
              <a:rPr lang="zh-CN" altLang="en-US" sz="2400" b="1">
                <a:solidFill>
                  <a:srgbClr val="FF00FF"/>
                </a:solidFill>
                <a:effectLst>
                  <a:outerShdw blurRad="38100" dist="38100" dir="2700000">
                    <a:srgbClr val="000000"/>
                  </a:outerShdw>
                </a:effectLst>
                <a:latin typeface="Times New Roman" panose="02020603050405020304" pitchFamily="18" charset="0"/>
              </a:rPr>
              <a:t>         </a:t>
            </a:r>
            <a:r>
              <a:rPr lang="en-US" altLang="zh-CN" sz="2400" b="1" dirty="0">
                <a:solidFill>
                  <a:srgbClr val="FFCC00"/>
                </a:solidFill>
                <a:effectLst>
                  <a:outerShdw blurRad="38100" dist="38100" dir="2700000">
                    <a:srgbClr val="000000"/>
                  </a:outerShdw>
                </a:effectLst>
                <a:latin typeface="Times New Roman" panose="02020603050405020304" pitchFamily="18" charset="0"/>
              </a:rPr>
              <a:t>1979</a:t>
            </a:r>
            <a:r>
              <a:rPr lang="zh-CN" altLang="en-US" sz="2400" b="1" dirty="0">
                <a:solidFill>
                  <a:srgbClr val="FFCC00"/>
                </a:solidFill>
                <a:effectLst>
                  <a:outerShdw blurRad="38100" dist="38100" dir="2700000">
                    <a:srgbClr val="000000"/>
                  </a:outerShdw>
                </a:effectLst>
                <a:latin typeface="Times New Roman" panose="02020603050405020304" pitchFamily="18" charset="0"/>
              </a:rPr>
              <a:t>年美国</a:t>
            </a:r>
            <a:r>
              <a:rPr lang="en-US" altLang="zh-CN" sz="2400" b="1" dirty="0">
                <a:solidFill>
                  <a:srgbClr val="FFCC00"/>
                </a:solidFill>
                <a:effectLst>
                  <a:outerShdw blurRad="38100" dist="38100" dir="2700000">
                    <a:srgbClr val="000000"/>
                  </a:outerShdw>
                </a:effectLst>
                <a:latin typeface="Times New Roman" panose="02020603050405020304" pitchFamily="18" charset="0"/>
              </a:rPr>
              <a:t>Intel</a:t>
            </a:r>
            <a:r>
              <a:rPr lang="zh-CN" altLang="en-US" sz="2400" b="1" dirty="0">
                <a:solidFill>
                  <a:srgbClr val="FFCC00"/>
                </a:solidFill>
                <a:effectLst>
                  <a:outerShdw blurRad="38100" dist="38100" dir="2700000">
                    <a:srgbClr val="000000"/>
                  </a:outerShdw>
                </a:effectLst>
                <a:latin typeface="Times New Roman" panose="02020603050405020304" pitchFamily="18" charset="0"/>
              </a:rPr>
              <a:t>公司发布了商用可编程</a:t>
            </a:r>
            <a:r>
              <a:rPr lang="en-US" altLang="zh-CN" sz="2400" b="1" dirty="0">
                <a:solidFill>
                  <a:srgbClr val="FFCC00"/>
                </a:solidFill>
                <a:effectLst>
                  <a:outerShdw blurRad="38100" dist="38100" dir="2700000">
                    <a:srgbClr val="000000"/>
                  </a:outerShdw>
                </a:effectLst>
                <a:latin typeface="Times New Roman" panose="02020603050405020304" pitchFamily="18" charset="0"/>
              </a:rPr>
              <a:t>DSP</a:t>
            </a:r>
            <a:r>
              <a:rPr lang="zh-CN" altLang="en-US" sz="2400" b="1" dirty="0">
                <a:solidFill>
                  <a:srgbClr val="FFCC00"/>
                </a:solidFill>
                <a:effectLst>
                  <a:outerShdw blurRad="38100" dist="38100" dir="2700000">
                    <a:srgbClr val="000000"/>
                  </a:outerShdw>
                </a:effectLst>
                <a:latin typeface="Times New Roman" panose="02020603050405020304" pitchFamily="18" charset="0"/>
              </a:rPr>
              <a:t>器件</a:t>
            </a:r>
            <a:r>
              <a:rPr lang="en-US" altLang="zh-CN" sz="2400" b="1" dirty="0">
                <a:solidFill>
                  <a:srgbClr val="FFCC00"/>
                </a:solidFill>
                <a:effectLst>
                  <a:outerShdw blurRad="38100" dist="38100" dir="2700000">
                    <a:srgbClr val="000000"/>
                  </a:outerShdw>
                </a:effectLst>
                <a:latin typeface="Times New Roman" panose="02020603050405020304" pitchFamily="18" charset="0"/>
              </a:rPr>
              <a:t>Intel2920,</a:t>
            </a:r>
            <a:r>
              <a:rPr lang="zh-CN" altLang="en-US" sz="2400" b="1" dirty="0">
                <a:solidFill>
                  <a:srgbClr val="FFCC00"/>
                </a:solidFill>
                <a:effectLst>
                  <a:outerShdw blurRad="38100" dist="38100" dir="2700000">
                    <a:srgbClr val="000000"/>
                  </a:outerShdw>
                </a:effectLst>
                <a:latin typeface="Times New Roman" panose="02020603050405020304" pitchFamily="18" charset="0"/>
              </a:rPr>
              <a:t>由于内部没有单周期的硬件乘法器，使芯片的运算速度、数据处理能力和运算精度受到了很大的限制。运算速度大约为单指令周期</a:t>
            </a:r>
            <a:r>
              <a:rPr lang="en-US" altLang="zh-CN" sz="2400" b="1" dirty="0">
                <a:solidFill>
                  <a:srgbClr val="FFCC00"/>
                </a:solidFill>
                <a:effectLst>
                  <a:outerShdw blurRad="38100" dist="38100" dir="2700000">
                    <a:srgbClr val="000000"/>
                  </a:outerShdw>
                </a:effectLst>
                <a:latin typeface="Times New Roman" panose="02020603050405020304" pitchFamily="18" charset="0"/>
              </a:rPr>
              <a:t>200~250ns</a:t>
            </a:r>
            <a:r>
              <a:rPr lang="zh-CN" altLang="en-US" sz="2400" b="1" dirty="0">
                <a:solidFill>
                  <a:srgbClr val="FFCC00"/>
                </a:solidFill>
                <a:effectLst>
                  <a:outerShdw blurRad="38100" dist="38100" dir="2700000">
                    <a:srgbClr val="000000"/>
                  </a:outerShdw>
                </a:effectLst>
                <a:latin typeface="Times New Roman" panose="02020603050405020304" pitchFamily="18" charset="0"/>
              </a:rPr>
              <a:t>，应用领域仅局限于军事或航空航天部门。</a:t>
            </a:r>
            <a:endParaRPr lang="zh-CN" altLang="en-US" sz="2400" b="1" dirty="0">
              <a:solidFill>
                <a:srgbClr val="FFCC00"/>
              </a:solidFill>
              <a:effectLst>
                <a:outerShdw blurRad="38100" dist="38100" dir="2700000">
                  <a:srgbClr val="000000"/>
                </a:outerShdw>
              </a:effectLst>
              <a:latin typeface="Times New Roman" panose="02020603050405020304" pitchFamily="18" charset="0"/>
            </a:endParaRPr>
          </a:p>
          <a:p>
            <a:pPr eaLnBrk="0" hangingPunct="0"/>
            <a:r>
              <a:rPr lang="zh-CN" altLang="en-US" sz="2400" b="1" dirty="0">
                <a:solidFill>
                  <a:srgbClr val="FFCC00"/>
                </a:solidFill>
                <a:effectLst>
                  <a:outerShdw blurRad="38100" dist="38100" dir="2700000">
                    <a:srgbClr val="000000"/>
                  </a:outerShdw>
                </a:effectLst>
                <a:latin typeface="Times New Roman" panose="02020603050405020304" pitchFamily="18" charset="0"/>
              </a:rPr>
              <a:t>        </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这个时期的代表性器件主要有：</a:t>
            </a:r>
            <a:r>
              <a:rPr lang="en-US" altLang="zh-CN" sz="2400" b="1">
                <a:solidFill>
                  <a:schemeClr val="folHlink"/>
                </a:solidFill>
                <a:effectLst>
                  <a:outerShdw blurRad="38100" dist="38100" dir="2700000">
                    <a:srgbClr val="000000"/>
                  </a:outerShdw>
                </a:effectLst>
                <a:latin typeface="Times New Roman" panose="02020603050405020304" pitchFamily="18" charset="0"/>
              </a:rPr>
              <a:t>Intel2920</a:t>
            </a:r>
            <a:r>
              <a:rPr lang="zh-CN" altLang="en-US" sz="2400" b="1">
                <a:solidFill>
                  <a:schemeClr val="folHlink"/>
                </a:solidFill>
                <a:effectLst>
                  <a:outerShdw blurRad="38100" dist="38100" dir="2700000">
                    <a:srgbClr val="000000"/>
                  </a:outerShdw>
                </a:effectLst>
                <a:latin typeface="Times New Roman" panose="02020603050405020304" pitchFamily="18" charset="0"/>
              </a:rPr>
              <a:t>（</a:t>
            </a:r>
            <a:r>
              <a:rPr lang="en-US" altLang="zh-CN" sz="2400" b="1">
                <a:solidFill>
                  <a:schemeClr val="folHlink"/>
                </a:solidFill>
                <a:effectLst>
                  <a:outerShdw blurRad="38100" dist="38100" dir="2700000">
                    <a:srgbClr val="000000"/>
                  </a:outerShdw>
                </a:effectLst>
                <a:latin typeface="Times New Roman" panose="02020603050405020304" pitchFamily="18" charset="0"/>
              </a:rPr>
              <a:t>Intel</a:t>
            </a:r>
            <a:r>
              <a:rPr lang="zh-CN" altLang="en-US" sz="2400" b="1">
                <a:solidFill>
                  <a:schemeClr val="folHlink"/>
                </a:solidFill>
                <a:effectLst>
                  <a:outerShdw blurRad="38100" dist="38100" dir="2700000">
                    <a:srgbClr val="000000"/>
                  </a:outerShdw>
                </a:effectLst>
                <a:latin typeface="Times New Roman" panose="02020603050405020304" pitchFamily="18" charset="0"/>
              </a:rPr>
              <a:t>）、</a:t>
            </a:r>
            <a:r>
              <a:rPr lang="en-US" altLang="zh-CN" sz="2400" b="1">
                <a:solidFill>
                  <a:schemeClr val="folHlink"/>
                </a:solidFill>
                <a:effectLst>
                  <a:outerShdw blurRad="38100" dist="38100" dir="2700000">
                    <a:srgbClr val="000000"/>
                  </a:outerShdw>
                </a:effectLst>
                <a:latin typeface="Times New Roman" panose="02020603050405020304" pitchFamily="18" charset="0"/>
                <a:sym typeface="Symbol" panose="05050102010706020507" pitchFamily="18" charset="2"/>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PD7720</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NEC</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TMS32010</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TI</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DSP16</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AT&amp;T</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S2811</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AMI</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ADSp—21</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a:t>
            </a:r>
            <a:r>
              <a:rPr lang="en-US" altLang="zh-CN" sz="2400" b="1" dirty="0">
                <a:solidFill>
                  <a:schemeClr val="folHlink"/>
                </a:solidFill>
                <a:effectLst>
                  <a:outerShdw blurRad="38100" dist="38100" dir="2700000">
                    <a:srgbClr val="000000"/>
                  </a:outerShdw>
                </a:effectLst>
                <a:latin typeface="Times New Roman" panose="02020603050405020304" pitchFamily="18" charset="0"/>
              </a:rPr>
              <a:t>AD</a:t>
            </a:r>
            <a:r>
              <a:rPr lang="zh-CN" altLang="en-US" sz="2400" b="1" dirty="0">
                <a:solidFill>
                  <a:schemeClr val="folHlink"/>
                </a:solidFill>
                <a:effectLst>
                  <a:outerShdw blurRad="38100" dist="38100" dir="2700000">
                    <a:srgbClr val="000000"/>
                  </a:outerShdw>
                </a:effectLst>
                <a:latin typeface="Times New Roman" panose="02020603050405020304" pitchFamily="18" charset="0"/>
              </a:rPr>
              <a:t>）等。</a:t>
            </a:r>
            <a:r>
              <a:rPr lang="zh-CN" altLang="en-US" sz="2400" b="1" dirty="0">
                <a:solidFill>
                  <a:srgbClr val="FFCC00"/>
                </a:solidFill>
                <a:effectLst>
                  <a:outerShdw blurRad="38100" dist="38100" dir="2700000">
                    <a:srgbClr val="000000"/>
                  </a:outerShdw>
                </a:effectLst>
                <a:latin typeface="Times New Roman" panose="02020603050405020304" pitchFamily="18" charset="0"/>
              </a:rPr>
              <a:t> </a:t>
            </a:r>
            <a:r>
              <a:rPr lang="zh-CN" altLang="en-US" sz="2400" b="1" dirty="0">
                <a:solidFill>
                  <a:srgbClr val="FF00FF"/>
                </a:solidFill>
                <a:effectLst>
                  <a:outerShdw blurRad="38100" dist="38100" dir="2700000">
                    <a:srgbClr val="000000"/>
                  </a:outerShdw>
                </a:effectLst>
                <a:latin typeface="Times New Roman" panose="02020603050405020304" pitchFamily="18" charset="0"/>
              </a:rPr>
              <a:t> </a:t>
            </a:r>
            <a:endParaRPr lang="zh-CN" altLang="en-US" sz="2400" b="1" dirty="0">
              <a:solidFill>
                <a:srgbClr val="FF00FF"/>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300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1+#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0483"/>
                                        </p:tgtEl>
                                        <p:attrNameLst>
                                          <p:attrName>style.visibility</p:attrName>
                                        </p:attrNameLst>
                                      </p:cBhvr>
                                      <p:to>
                                        <p:strVal val="visible"/>
                                      </p:to>
                                    </p:set>
                                    <p:animEffect transition="in" filter="wipe(left)">
                                      <p:cBhvr>
                                        <p:cTn id="13" dur="75"/>
                                        <p:tgtEl>
                                          <p:spTgt spid="2048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0485">
                                            <p:txEl>
                                              <p:charRg st="0" end="54"/>
                                            </p:txEl>
                                          </p:spTgt>
                                        </p:tgtEl>
                                        <p:attrNameLst>
                                          <p:attrName>style.visibility</p:attrName>
                                        </p:attrNameLst>
                                      </p:cBhvr>
                                      <p:to>
                                        <p:strVal val="visible"/>
                                      </p:to>
                                    </p:set>
                                    <p:animEffect transition="in" filter="checkerboard(across)">
                                      <p:cBhvr>
                                        <p:cTn id="18" dur="500"/>
                                        <p:tgtEl>
                                          <p:spTgt spid="20485">
                                            <p:txEl>
                                              <p:charRg st="0" end="5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486">
                                            <p:txEl>
                                              <p:charRg st="0" end="25"/>
                                            </p:txEl>
                                          </p:spTgt>
                                        </p:tgtEl>
                                        <p:attrNameLst>
                                          <p:attrName>style.visibility</p:attrName>
                                        </p:attrNameLst>
                                      </p:cBhvr>
                                      <p:to>
                                        <p:strVal val="visible"/>
                                      </p:to>
                                    </p:set>
                                    <p:animEffect transition="in" filter="checkerboard(across)">
                                      <p:cBhvr>
                                        <p:cTn id="23" dur="500"/>
                                        <p:tgtEl>
                                          <p:spTgt spid="20486">
                                            <p:txEl>
                                              <p:charRg st="0" end="2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0487">
                                            <p:txEl>
                                              <p:charRg st="0" end="37"/>
                                            </p:txEl>
                                          </p:spTgt>
                                        </p:tgtEl>
                                        <p:attrNameLst>
                                          <p:attrName>style.visibility</p:attrName>
                                        </p:attrNameLst>
                                      </p:cBhvr>
                                      <p:to>
                                        <p:strVal val="visible"/>
                                      </p:to>
                                    </p:set>
                                    <p:animEffect transition="in" filter="checkerboard(across)">
                                      <p:cBhvr>
                                        <p:cTn id="28" dur="500"/>
                                        <p:tgtEl>
                                          <p:spTgt spid="20487">
                                            <p:txEl>
                                              <p:charRg st="0" end="3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0487">
                                            <p:txEl>
                                              <p:charRg st="37" end="169"/>
                                            </p:txEl>
                                          </p:spTgt>
                                        </p:tgtEl>
                                        <p:attrNameLst>
                                          <p:attrName>style.visibility</p:attrName>
                                        </p:attrNameLst>
                                      </p:cBhvr>
                                      <p:to>
                                        <p:strVal val="visible"/>
                                      </p:to>
                                    </p:set>
                                    <p:animEffect transition="in" filter="checkerboard(across)">
                                      <p:cBhvr>
                                        <p:cTn id="33" dur="500"/>
                                        <p:tgtEl>
                                          <p:spTgt spid="20487">
                                            <p:txEl>
                                              <p:charRg st="37" end="16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0487">
                                            <p:txEl>
                                              <p:charRg st="169" end="273"/>
                                            </p:txEl>
                                          </p:spTgt>
                                        </p:tgtEl>
                                        <p:attrNameLst>
                                          <p:attrName>style.visibility</p:attrName>
                                        </p:attrNameLst>
                                      </p:cBhvr>
                                      <p:to>
                                        <p:strVal val="visible"/>
                                      </p:to>
                                    </p:set>
                                    <p:animEffect transition="in" filter="checkerboard(across)">
                                      <p:cBhvr>
                                        <p:cTn id="38" dur="500"/>
                                        <p:tgtEl>
                                          <p:spTgt spid="20487">
                                            <p:txEl>
                                              <p:charRg st="169" end="2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5" grpId="0" build="p"/>
      <p:bldP spid="20486" grpId="0" build="p"/>
      <p:bldP spid="20487" grpId="0" build="p"/>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13570</Words>
  <Application>WPS 演示</Application>
  <PresentationFormat>在屏幕上显示</PresentationFormat>
  <Paragraphs>933</Paragraphs>
  <Slides>50</Slides>
  <Notes>50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9" baseType="lpstr">
      <vt:lpstr>Arial</vt:lpstr>
      <vt:lpstr>宋体</vt:lpstr>
      <vt:lpstr>Wingdings</vt:lpstr>
      <vt:lpstr>Times New Roman</vt:lpstr>
      <vt:lpstr>Tahoma</vt:lpstr>
      <vt:lpstr>Monotype Sorts</vt:lpstr>
      <vt:lpstr>Wingdings</vt:lpstr>
      <vt:lpstr>仿宋_GB2312</vt:lpstr>
      <vt:lpstr>仿宋</vt:lpstr>
      <vt:lpstr>Arial Unicode MS</vt:lpstr>
      <vt:lpstr>黑体</vt:lpstr>
      <vt:lpstr>Symbol</vt:lpstr>
      <vt:lpstr>楷体_GB2312</vt:lpstr>
      <vt:lpstr>新宋体</vt:lpstr>
      <vt:lpstr>Courier New</vt:lpstr>
      <vt:lpstr>微软雅黑</vt:lpstr>
      <vt:lpstr>Arial Unicode MS</vt:lpstr>
      <vt:lpstr>默认设计模板</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中国海洋大学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bhe</dc:creator>
  <cp:lastModifiedBy>遗失的美1419373581</cp:lastModifiedBy>
  <cp:revision>5</cp:revision>
  <dcterms:created xsi:type="dcterms:W3CDTF">2006-11-14T05:06:24Z</dcterms:created>
  <dcterms:modified xsi:type="dcterms:W3CDTF">2020-03-02T07:11:50Z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