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99" r:id="rId15"/>
    <p:sldId id="300" r:id="rId16"/>
    <p:sldId id="30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02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642" userDrawn="1">
          <p15:clr>
            <a:srgbClr val="A4A3A4"/>
          </p15:clr>
        </p15:guide>
        <p15:guide id="6" pos="72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luyueyuezjhw" initials="l" lastIdx="4" clrIdx="3">
    <p:extLst>
      <p:ext uri="{19B8F6BF-5375-455C-9EA6-DF929625EA0E}">
        <p15:presenceInfo xmlns:p15="http://schemas.microsoft.com/office/powerpoint/2012/main" userId="S-1-5-21-147214757-305610072-1517763936-47361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6B6"/>
    <a:srgbClr val="C00000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7230" autoAdjust="0"/>
  </p:normalViewPr>
  <p:slideViewPr>
    <p:cSldViewPr showGuides="1">
      <p:cViewPr varScale="1">
        <p:scale>
          <a:sx n="76" d="100"/>
          <a:sy n="76" d="100"/>
        </p:scale>
        <p:origin x="797" y="58"/>
      </p:cViewPr>
      <p:guideLst>
        <p:guide orient="horz" pos="2341"/>
        <p:guide orient="horz" pos="777"/>
        <p:guide orient="horz" pos="4020"/>
        <p:guide pos="3840"/>
        <p:guide pos="642"/>
        <p:guide pos="721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75" d="100"/>
          <a:sy n="75" d="100"/>
        </p:scale>
        <p:origin x="2040" y="-920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+mn-ea"/>
        <a:ea typeface="+mn-ea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+mn-ea"/>
        <a:ea typeface="+mn-ea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+mn-ea"/>
        <a:ea typeface="+mn-ea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2016.11.8</a:t>
            </a:r>
          </a:p>
          <a:p>
            <a:pPr lvl="1"/>
            <a:r>
              <a:rPr lang="zh-CN" altLang="en-US" dirty="0"/>
              <a:t>调整母版中标题宽度。</a:t>
            </a:r>
            <a:endParaRPr lang="en-US" altLang="zh-CN" dirty="0"/>
          </a:p>
          <a:p>
            <a:r>
              <a:rPr lang="en-US" altLang="zh-CN" dirty="0"/>
              <a:t>2016.12.8</a:t>
            </a:r>
          </a:p>
          <a:p>
            <a:pPr lvl="1"/>
            <a:r>
              <a:rPr lang="zh-CN" altLang="en-US" dirty="0"/>
              <a:t>适当拉长了备注页文本框长度，防止</a:t>
            </a:r>
            <a:r>
              <a:rPr lang="en-US" altLang="zh-CN" dirty="0"/>
              <a:t>2013</a:t>
            </a:r>
            <a:r>
              <a:rPr lang="zh-CN" altLang="en-US" dirty="0"/>
              <a:t>版后的</a:t>
            </a:r>
            <a:r>
              <a:rPr lang="en-US" altLang="zh-CN" dirty="0"/>
              <a:t>PPT</a:t>
            </a:r>
            <a:r>
              <a:rPr lang="zh-CN" altLang="en-US" dirty="0"/>
              <a:t>会自动换页。</a:t>
            </a:r>
            <a:endParaRPr lang="en-US" altLang="zh-CN" dirty="0"/>
          </a:p>
          <a:p>
            <a:pPr lvl="0"/>
            <a:r>
              <a:rPr lang="en-US" altLang="zh-CN" dirty="0"/>
              <a:t>2017.11.14</a:t>
            </a:r>
          </a:p>
          <a:p>
            <a:pPr lvl="1"/>
            <a:r>
              <a:rPr lang="zh-CN" altLang="en-US" dirty="0"/>
              <a:t>调整优化每一页左上角图标位置大小，使其保持一致。</a:t>
            </a:r>
            <a:endParaRPr lang="en-US" altLang="zh-CN" dirty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58568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3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水平分割（分发</a:t>
            </a:r>
            <a:r>
              <a:rPr lang="en-US" altLang="zh-CN" dirty="0"/>
              <a:t>ESI</a:t>
            </a:r>
            <a:r>
              <a:rPr lang="zh-CN" altLang="en-US" dirty="0"/>
              <a:t>标签）；</a:t>
            </a:r>
          </a:p>
          <a:p>
            <a:r>
              <a:rPr lang="zh-CN" altLang="en-US" dirty="0"/>
              <a:t>快速收敛（其他</a:t>
            </a:r>
            <a:r>
              <a:rPr lang="en-US" altLang="zh-CN" dirty="0"/>
              <a:t>PE</a:t>
            </a:r>
            <a:r>
              <a:rPr lang="zh-CN" altLang="en-US" dirty="0"/>
              <a:t>根据</a:t>
            </a:r>
            <a:r>
              <a:rPr lang="en-US" altLang="zh-CN" dirty="0"/>
              <a:t>RT1</a:t>
            </a:r>
            <a:r>
              <a:rPr lang="zh-CN" altLang="en-US" dirty="0"/>
              <a:t>路由实现端口下</a:t>
            </a:r>
            <a:r>
              <a:rPr lang="en-US" altLang="zh-CN" dirty="0"/>
              <a:t>MAC</a:t>
            </a:r>
            <a:r>
              <a:rPr lang="zh-CN" altLang="en-US" dirty="0"/>
              <a:t>等明细路由的批量快速切换）；</a:t>
            </a:r>
          </a:p>
          <a:p>
            <a:r>
              <a:rPr lang="zh-CN" altLang="en-US" dirty="0"/>
              <a:t>别名（任意的多归</a:t>
            </a:r>
            <a:r>
              <a:rPr lang="en-US" altLang="zh-CN" dirty="0"/>
              <a:t>PE</a:t>
            </a:r>
            <a:r>
              <a:rPr lang="zh-CN" altLang="en-US" dirty="0"/>
              <a:t>发布</a:t>
            </a:r>
            <a:r>
              <a:rPr lang="en-US" altLang="zh-CN" dirty="0"/>
              <a:t>MAC</a:t>
            </a:r>
            <a:r>
              <a:rPr lang="zh-CN" altLang="en-US" dirty="0"/>
              <a:t>等明细路由，其他</a:t>
            </a:r>
            <a:r>
              <a:rPr lang="en-US" altLang="zh-CN" dirty="0"/>
              <a:t>PE</a:t>
            </a:r>
            <a:r>
              <a:rPr lang="zh-CN" altLang="en-US" dirty="0"/>
              <a:t>可根据</a:t>
            </a:r>
            <a:r>
              <a:rPr lang="en-US" altLang="zh-CN" dirty="0"/>
              <a:t>RT1</a:t>
            </a:r>
            <a:r>
              <a:rPr lang="zh-CN" altLang="en-US" dirty="0"/>
              <a:t>路由形成到所有多归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ECMP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M-LAG</a:t>
            </a:r>
            <a:r>
              <a:rPr lang="zh-CN" altLang="en-US" dirty="0"/>
              <a:t>和堆叠技术实现</a:t>
            </a:r>
            <a:r>
              <a:rPr lang="en-US" altLang="zh-CN" dirty="0" err="1"/>
              <a:t>Multihoming</a:t>
            </a:r>
            <a:r>
              <a:rPr lang="zh-CN" altLang="en-US" dirty="0"/>
              <a:t>可以替代此类路由。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446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0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1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6233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6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57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4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4" name="备注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87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8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8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998020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85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参考</a:t>
            </a:r>
            <a:r>
              <a:rPr lang="en-US" altLang="zh-CN" dirty="0"/>
              <a:t>RFC</a:t>
            </a:r>
            <a:r>
              <a:rPr lang="zh-CN" altLang="en-US" dirty="0"/>
              <a:t>草案，</a:t>
            </a:r>
            <a:r>
              <a:rPr lang="en-US" altLang="zh-CN" dirty="0"/>
              <a:t>IP Prefix Advertisement in EVPN</a:t>
            </a:r>
          </a:p>
          <a:p>
            <a:r>
              <a:rPr lang="en-US" altLang="zh-CN" dirty="0"/>
              <a:t> draft-ietf-bess-evpn-prefix-advertisement-11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2386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1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NVO</a:t>
            </a:r>
            <a:r>
              <a:rPr lang="zh-CN" altLang="en-US"/>
              <a:t>实现每个租户的流量由独立的</a:t>
            </a:r>
            <a:r>
              <a:rPr lang="en-US" altLang="zh-CN"/>
              <a:t>Overlay</a:t>
            </a:r>
            <a:r>
              <a:rPr lang="zh-CN" altLang="en-US"/>
              <a:t>隧道承载。</a:t>
            </a:r>
            <a:endParaRPr lang="en-US" altLang="zh-CN"/>
          </a:p>
          <a:p>
            <a:r>
              <a:rPr lang="zh-CN" altLang="en-US"/>
              <a:t>在一个</a:t>
            </a:r>
            <a:r>
              <a:rPr lang="en-US" altLang="zh-CN"/>
              <a:t>underlay</a:t>
            </a:r>
            <a:r>
              <a:rPr lang="zh-CN" altLang="en-US"/>
              <a:t>网络之上可以承载多个</a:t>
            </a:r>
            <a:r>
              <a:rPr lang="en-US" altLang="zh-CN"/>
              <a:t>Overlay</a:t>
            </a:r>
            <a:r>
              <a:rPr lang="zh-CN" altLang="en-US"/>
              <a:t>隧道。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49452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55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原有的</a:t>
            </a:r>
            <a:r>
              <a:rPr lang="en-US" altLang="zh-CN"/>
              <a:t>VXLAN</a:t>
            </a:r>
            <a:r>
              <a:rPr lang="zh-CN" altLang="en-US"/>
              <a:t>实现方案没有控制平面，是通过数据平面的流量泛洪进行</a:t>
            </a:r>
            <a:r>
              <a:rPr lang="en-US" altLang="zh-CN"/>
              <a:t>VTEP</a:t>
            </a:r>
            <a:r>
              <a:rPr lang="zh-CN" altLang="en-US"/>
              <a:t>发现和主机信息（包括</a:t>
            </a:r>
            <a:r>
              <a:rPr lang="en-US" altLang="zh-CN"/>
              <a:t>IP</a:t>
            </a:r>
            <a:r>
              <a:rPr lang="zh-CN" altLang="en-US"/>
              <a:t>地址、</a:t>
            </a:r>
            <a:r>
              <a:rPr lang="en-US" altLang="zh-CN"/>
              <a:t>MAC</a:t>
            </a:r>
            <a:r>
              <a:rPr lang="zh-CN" altLang="en-US"/>
              <a:t>地址、</a:t>
            </a:r>
            <a:r>
              <a:rPr lang="en-US" altLang="zh-CN"/>
              <a:t>VNI</a:t>
            </a:r>
            <a:r>
              <a:rPr lang="zh-CN" altLang="en-US"/>
              <a:t>、网关</a:t>
            </a:r>
            <a:r>
              <a:rPr lang="en-US" altLang="zh-CN"/>
              <a:t>VTEP IP</a:t>
            </a:r>
            <a:r>
              <a:rPr lang="zh-CN" altLang="en-US"/>
              <a:t>地址）学习的，这种方式导致数据中心网络存在很多泛洪流量。为了解决这一问题，</a:t>
            </a:r>
            <a:r>
              <a:rPr lang="en-US" altLang="zh-CN"/>
              <a:t>VXLAN</a:t>
            </a:r>
            <a:r>
              <a:rPr lang="zh-CN" altLang="en-US"/>
              <a:t>引入了</a:t>
            </a:r>
            <a:r>
              <a:rPr lang="en-US" altLang="zh-CN"/>
              <a:t>EVPN</a:t>
            </a:r>
            <a:r>
              <a:rPr lang="zh-CN" altLang="en-US"/>
              <a:t>作为控制平面，通过在</a:t>
            </a:r>
            <a:r>
              <a:rPr lang="en-US" altLang="zh-CN"/>
              <a:t>VTEP</a:t>
            </a:r>
            <a:r>
              <a:rPr lang="zh-CN" altLang="en-US"/>
              <a:t>之间交换</a:t>
            </a:r>
            <a:r>
              <a:rPr lang="en-US" altLang="zh-CN"/>
              <a:t>BGP EVPN</a:t>
            </a:r>
            <a:r>
              <a:rPr lang="zh-CN" altLang="en-US"/>
              <a:t>路由实现</a:t>
            </a:r>
            <a:r>
              <a:rPr lang="en-US" altLang="zh-CN"/>
              <a:t>VTEP</a:t>
            </a:r>
            <a:r>
              <a:rPr lang="zh-CN" altLang="en-US"/>
              <a:t>的自动发现、主机信息相互通告等特性，从而避免了不必要的数据流量泛洪。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6" name="幻灯片图像占位符 65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6884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35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EVPN</a:t>
            </a:r>
            <a:r>
              <a:rPr lang="zh-CN" altLang="en-US"/>
              <a:t>通过扩展</a:t>
            </a:r>
            <a:r>
              <a:rPr lang="en-US" altLang="zh-CN"/>
              <a:t>BGP</a:t>
            </a:r>
            <a:r>
              <a:rPr lang="zh-CN" altLang="en-US"/>
              <a:t>协议新定义了几种</a:t>
            </a:r>
            <a:r>
              <a:rPr lang="en-US" altLang="zh-CN"/>
              <a:t>BGP EVPN</a:t>
            </a:r>
            <a:r>
              <a:rPr lang="zh-CN" altLang="en-US"/>
              <a:t>路由，这些</a:t>
            </a:r>
            <a:r>
              <a:rPr lang="en-US" altLang="zh-CN"/>
              <a:t>BGP EVPN</a:t>
            </a:r>
            <a:r>
              <a:rPr lang="zh-CN" altLang="en-US"/>
              <a:t>路由可以用于传递</a:t>
            </a:r>
            <a:r>
              <a:rPr lang="en-US" altLang="zh-CN"/>
              <a:t>VTEP</a:t>
            </a:r>
            <a:r>
              <a:rPr lang="zh-CN" altLang="en-US"/>
              <a:t>地址和主机信息，因此</a:t>
            </a:r>
            <a:r>
              <a:rPr lang="en-US" altLang="zh-CN"/>
              <a:t>EVPN</a:t>
            </a:r>
            <a:r>
              <a:rPr lang="zh-CN" altLang="en-US"/>
              <a:t>应用于</a:t>
            </a:r>
            <a:r>
              <a:rPr lang="en-US" altLang="zh-CN"/>
              <a:t>VXLAN</a:t>
            </a:r>
            <a:r>
              <a:rPr lang="zh-CN" altLang="en-US"/>
              <a:t>网络中，可以使</a:t>
            </a:r>
            <a:r>
              <a:rPr lang="en-US" altLang="zh-CN"/>
              <a:t>VTEP</a:t>
            </a:r>
            <a:r>
              <a:rPr lang="zh-CN" altLang="en-US"/>
              <a:t>发现和主机信息学习从数据平面转移到控制平面。那么接下来，我们就开始，为大家一起揭开</a:t>
            </a:r>
            <a:r>
              <a:rPr lang="en-US" altLang="zh-CN"/>
              <a:t>BGP EVPN</a:t>
            </a:r>
            <a:r>
              <a:rPr lang="zh-CN" altLang="en-US"/>
              <a:t>路由的神秘面纱。</a:t>
            </a:r>
            <a:endParaRPr lang="en-US" altLang="zh-CN"/>
          </a:p>
          <a:p>
            <a:pPr lvl="0"/>
            <a:r>
              <a:rPr lang="zh-CN" altLang="en-US"/>
              <a:t>首先</a:t>
            </a:r>
            <a:r>
              <a:rPr lang="en-US" altLang="zh-CN"/>
              <a:t>VXLAN</a:t>
            </a:r>
            <a:r>
              <a:rPr lang="zh-CN" altLang="en-US"/>
              <a:t>需要使用</a:t>
            </a:r>
            <a:r>
              <a:rPr lang="en-US" altLang="zh-CN"/>
              <a:t>EVPN</a:t>
            </a:r>
            <a:r>
              <a:rPr lang="zh-CN" altLang="en-US"/>
              <a:t>协议规定的</a:t>
            </a:r>
            <a:r>
              <a:rPr lang="en-US" altLang="zh-CN"/>
              <a:t>Route Type2</a:t>
            </a:r>
            <a:r>
              <a:rPr lang="zh-CN" altLang="en-US"/>
              <a:t>，又称为</a:t>
            </a:r>
            <a:r>
              <a:rPr lang="en-US" altLang="zh-CN"/>
              <a:t>MAC/IP Advertisement route</a:t>
            </a:r>
            <a:r>
              <a:rPr lang="zh-CN" altLang="en-US"/>
              <a:t>，用于发布主机的</a:t>
            </a:r>
            <a:r>
              <a:rPr lang="en-US" altLang="zh-CN"/>
              <a:t>MAC</a:t>
            </a:r>
            <a:r>
              <a:rPr lang="zh-CN" altLang="en-US"/>
              <a:t>或</a:t>
            </a:r>
            <a:r>
              <a:rPr lang="en-US" altLang="zh-CN"/>
              <a:t>MAC+IP</a:t>
            </a:r>
            <a:r>
              <a:rPr lang="zh-CN" altLang="en-US"/>
              <a:t>的信息。</a:t>
            </a:r>
            <a:r>
              <a:rPr lang="en-US" altLang="zh-CN"/>
              <a:t>BGP-EVPN</a:t>
            </a:r>
            <a:r>
              <a:rPr lang="zh-CN" altLang="en-US"/>
              <a:t>会通过</a:t>
            </a:r>
            <a:r>
              <a:rPr lang="en-US" altLang="zh-CN"/>
              <a:t>BGP</a:t>
            </a:r>
            <a:r>
              <a:rPr lang="zh-CN" altLang="en-US"/>
              <a:t>协议，将以太端口学习的</a:t>
            </a:r>
            <a:r>
              <a:rPr lang="en-US" altLang="zh-CN"/>
              <a:t>MAC</a:t>
            </a:r>
            <a:r>
              <a:rPr lang="zh-CN" altLang="en-US"/>
              <a:t>、</a:t>
            </a:r>
            <a:r>
              <a:rPr lang="en-US" altLang="zh-CN"/>
              <a:t>ARP</a:t>
            </a:r>
            <a:r>
              <a:rPr lang="zh-CN" altLang="en-US"/>
              <a:t>，转化为</a:t>
            </a:r>
            <a:r>
              <a:rPr lang="en-US" altLang="zh-CN"/>
              <a:t>Route Type2</a:t>
            </a:r>
            <a:r>
              <a:rPr lang="zh-CN" altLang="en-US"/>
              <a:t>路由发布给其他设备，其他设备接收后生成</a:t>
            </a:r>
            <a:r>
              <a:rPr lang="en-US" altLang="zh-CN"/>
              <a:t>MAC</a:t>
            </a:r>
            <a:r>
              <a:rPr lang="zh-CN" altLang="en-US"/>
              <a:t>转发表、主机路由转发表。</a:t>
            </a:r>
            <a:endParaRPr lang="en-US" altLang="zh-CN"/>
          </a:p>
          <a:p>
            <a:pPr lvl="0"/>
            <a:r>
              <a:rPr lang="zh-CN" altLang="en-US"/>
              <a:t>这个功能可不简单，传统设备我们学习</a:t>
            </a:r>
            <a:r>
              <a:rPr lang="en-US" altLang="zh-CN"/>
              <a:t>MAC</a:t>
            </a:r>
            <a:r>
              <a:rPr lang="zh-CN" altLang="en-US"/>
              <a:t>地址都是通过报文触发，学习报文的源</a:t>
            </a:r>
            <a:r>
              <a:rPr lang="en-US" altLang="zh-CN"/>
              <a:t>MAC</a:t>
            </a:r>
            <a:r>
              <a:rPr lang="zh-CN" altLang="en-US"/>
              <a:t>，而</a:t>
            </a:r>
            <a:r>
              <a:rPr lang="en-US" altLang="zh-CN"/>
              <a:t>BGP-EVPN</a:t>
            </a:r>
            <a:r>
              <a:rPr lang="zh-CN" altLang="en-US"/>
              <a:t>则通过</a:t>
            </a:r>
            <a:r>
              <a:rPr lang="en-US" altLang="zh-CN"/>
              <a:t>Route Type2</a:t>
            </a:r>
            <a:r>
              <a:rPr lang="zh-CN" altLang="en-US"/>
              <a:t>路由携带了</a:t>
            </a:r>
            <a:r>
              <a:rPr lang="en-US" altLang="zh-CN"/>
              <a:t>MAC</a:t>
            </a:r>
            <a:r>
              <a:rPr lang="zh-CN" altLang="en-US"/>
              <a:t>信息去发布</a:t>
            </a:r>
            <a:r>
              <a:rPr lang="en-US" altLang="zh-CN"/>
              <a:t>MAC</a:t>
            </a:r>
            <a:r>
              <a:rPr lang="zh-CN" altLang="en-US"/>
              <a:t>，可以节省很多的</a:t>
            </a:r>
            <a:r>
              <a:rPr lang="en-US" altLang="zh-CN"/>
              <a:t>ARP</a:t>
            </a:r>
            <a:r>
              <a:rPr lang="zh-CN" altLang="en-US"/>
              <a:t>流量。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960971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那么我们来看一下</a:t>
            </a:r>
            <a:r>
              <a:rPr lang="en-US" altLang="zh-CN" dirty="0"/>
              <a:t>Route Type2</a:t>
            </a:r>
            <a:r>
              <a:rPr lang="zh-CN" altLang="en-US" dirty="0"/>
              <a:t>的主要应用场景：</a:t>
            </a:r>
            <a:endParaRPr lang="en-US" altLang="zh-CN" dirty="0"/>
          </a:p>
          <a:p>
            <a:pPr lvl="1"/>
            <a:r>
              <a:rPr lang="zh-CN" altLang="en-US" dirty="0"/>
              <a:t>首先就是</a:t>
            </a:r>
            <a:r>
              <a:rPr lang="en-US" altLang="zh-CN" dirty="0"/>
              <a:t>MAC</a:t>
            </a:r>
            <a:r>
              <a:rPr lang="zh-CN" altLang="en-US" dirty="0"/>
              <a:t>路由发布，这里可以看到，当本端主机</a:t>
            </a:r>
            <a:r>
              <a:rPr lang="en-US" altLang="zh-CN" dirty="0"/>
              <a:t>H1</a:t>
            </a:r>
            <a:r>
              <a:rPr lang="zh-CN" altLang="en-US" dirty="0"/>
              <a:t>上线后，本端</a:t>
            </a:r>
            <a:r>
              <a:rPr lang="en-US" altLang="zh-CN" dirty="0"/>
              <a:t>NVE</a:t>
            </a:r>
            <a:r>
              <a:rPr lang="zh-CN" altLang="en-US" dirty="0"/>
              <a:t>学习到该主机的</a:t>
            </a:r>
            <a:r>
              <a:rPr lang="en-US" altLang="zh-CN" dirty="0"/>
              <a:t>MAC</a:t>
            </a:r>
            <a:r>
              <a:rPr lang="zh-CN" altLang="en-US" dirty="0"/>
              <a:t>地址，直接通过</a:t>
            </a:r>
            <a:r>
              <a:rPr lang="en-US" altLang="zh-CN" dirty="0"/>
              <a:t>BGP-EVPN</a:t>
            </a:r>
            <a:r>
              <a:rPr lang="zh-CN" altLang="en-US" dirty="0"/>
              <a:t>发送到远端设备；</a:t>
            </a:r>
            <a:endParaRPr lang="en-US" altLang="zh-CN" dirty="0"/>
          </a:p>
          <a:p>
            <a:pPr lvl="1"/>
            <a:r>
              <a:rPr lang="zh-CN" altLang="en-US" dirty="0"/>
              <a:t>远端</a:t>
            </a:r>
            <a:r>
              <a:rPr lang="en-US" altLang="zh-CN" dirty="0"/>
              <a:t>VTEP</a:t>
            </a:r>
            <a:r>
              <a:rPr lang="zh-CN" altLang="en-US" dirty="0"/>
              <a:t>学习到</a:t>
            </a:r>
            <a:r>
              <a:rPr lang="en-US" altLang="zh-CN" dirty="0"/>
              <a:t>MAC</a:t>
            </a:r>
            <a:r>
              <a:rPr lang="zh-CN" altLang="en-US" dirty="0"/>
              <a:t>路由后，下发到对应的</a:t>
            </a:r>
            <a:r>
              <a:rPr lang="en-US" altLang="zh-CN" dirty="0"/>
              <a:t>EVPN</a:t>
            </a:r>
            <a:r>
              <a:rPr lang="zh-CN" altLang="en-US" dirty="0"/>
              <a:t>实例，根据下一跳查找对应的</a:t>
            </a:r>
            <a:r>
              <a:rPr lang="en-US" altLang="zh-CN" dirty="0"/>
              <a:t>VXLAN</a:t>
            </a:r>
            <a:r>
              <a:rPr lang="zh-CN" altLang="en-US" dirty="0"/>
              <a:t>隧道，隧道可达，下发</a:t>
            </a:r>
            <a:r>
              <a:rPr lang="en-US" altLang="zh-CN" dirty="0"/>
              <a:t>MAC</a:t>
            </a:r>
            <a:r>
              <a:rPr lang="zh-CN" altLang="en-US" dirty="0"/>
              <a:t>转发表。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472344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72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</a:t>
            </a:r>
            <a:r>
              <a:rPr lang="en-US" altLang="zh-CN"/>
              <a:t>Type2</a:t>
            </a:r>
            <a:r>
              <a:rPr lang="zh-CN" altLang="en-US"/>
              <a:t>路由发布的是</a:t>
            </a:r>
            <a:r>
              <a:rPr lang="en-US" altLang="zh-CN"/>
              <a:t>MAC/IP</a:t>
            </a:r>
            <a:r>
              <a:rPr lang="zh-CN" altLang="en-US"/>
              <a:t>路由，这里可以看到，当本端主机</a:t>
            </a:r>
            <a:r>
              <a:rPr lang="en-US" altLang="zh-CN"/>
              <a:t>H1</a:t>
            </a:r>
            <a:r>
              <a:rPr lang="zh-CN" altLang="en-US"/>
              <a:t>上线后，本端</a:t>
            </a:r>
            <a:r>
              <a:rPr lang="en-US" altLang="zh-CN"/>
              <a:t>VTEP</a:t>
            </a:r>
            <a:r>
              <a:rPr lang="zh-CN" altLang="en-US"/>
              <a:t>学习到该主机的</a:t>
            </a:r>
            <a:r>
              <a:rPr lang="en-US" altLang="zh-CN"/>
              <a:t>MAC</a:t>
            </a:r>
            <a:r>
              <a:rPr lang="zh-CN" altLang="en-US"/>
              <a:t>地址和</a:t>
            </a:r>
            <a:r>
              <a:rPr lang="en-US" altLang="zh-CN"/>
              <a:t>ARP</a:t>
            </a:r>
            <a:r>
              <a:rPr lang="zh-CN" altLang="en-US"/>
              <a:t>，生产</a:t>
            </a:r>
            <a:r>
              <a:rPr lang="en-US" altLang="zh-CN"/>
              <a:t>EVPN</a:t>
            </a:r>
            <a:r>
              <a:rPr lang="zh-CN" altLang="en-US"/>
              <a:t>的</a:t>
            </a:r>
            <a:r>
              <a:rPr lang="en-US" altLang="zh-CN"/>
              <a:t>Type2</a:t>
            </a:r>
            <a:r>
              <a:rPr lang="zh-CN" altLang="en-US"/>
              <a:t>路由，直接通过</a:t>
            </a:r>
            <a:r>
              <a:rPr lang="en-US" altLang="zh-CN"/>
              <a:t>BGP-EVPN</a:t>
            </a:r>
            <a:r>
              <a:rPr lang="zh-CN" altLang="en-US"/>
              <a:t>发送到远端设备。</a:t>
            </a:r>
            <a:endParaRPr lang="en-US" altLang="zh-CN"/>
          </a:p>
          <a:p>
            <a:r>
              <a:rPr lang="zh-CN" altLang="en-US"/>
              <a:t>远端</a:t>
            </a:r>
            <a:r>
              <a:rPr lang="en-US" altLang="zh-CN"/>
              <a:t>VTEP</a:t>
            </a:r>
            <a:r>
              <a:rPr lang="zh-CN" altLang="en-US"/>
              <a:t>学习到</a:t>
            </a:r>
            <a:r>
              <a:rPr lang="en-US" altLang="zh-CN"/>
              <a:t>MAC/IP</a:t>
            </a:r>
            <a:r>
              <a:rPr lang="zh-CN" altLang="en-US"/>
              <a:t>路由后，下发到对应的</a:t>
            </a:r>
            <a:r>
              <a:rPr lang="en-US" altLang="zh-CN"/>
              <a:t>EVPN</a:t>
            </a:r>
            <a:r>
              <a:rPr lang="zh-CN" altLang="en-US"/>
              <a:t>实例，根据下一跳查找对应的</a:t>
            </a:r>
            <a:r>
              <a:rPr lang="en-US" altLang="zh-CN"/>
              <a:t>VXLAN</a:t>
            </a:r>
            <a:r>
              <a:rPr lang="zh-CN" altLang="en-US"/>
              <a:t>隧道，隧道可达，下发</a:t>
            </a:r>
            <a:r>
              <a:rPr lang="en-US" altLang="zh-CN"/>
              <a:t>MAC</a:t>
            </a:r>
            <a:r>
              <a:rPr lang="zh-CN" altLang="en-US"/>
              <a:t>转发表和</a:t>
            </a:r>
            <a:r>
              <a:rPr lang="en-US" altLang="zh-CN"/>
              <a:t>IP</a:t>
            </a:r>
            <a:r>
              <a:rPr lang="zh-CN" altLang="en-US"/>
              <a:t>路由表。</a:t>
            </a:r>
          </a:p>
          <a:p>
            <a:endParaRPr lang="zh-CN" altLang="en-US" dirty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717914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接着我们看</a:t>
            </a:r>
            <a:r>
              <a:rPr lang="en-US" altLang="zh-CN"/>
              <a:t>EVPN</a:t>
            </a:r>
            <a:r>
              <a:rPr lang="zh-CN" altLang="en-US"/>
              <a:t>协议的</a:t>
            </a:r>
            <a:r>
              <a:rPr lang="en-US" altLang="zh-CN"/>
              <a:t>Type3</a:t>
            </a:r>
            <a:r>
              <a:rPr lang="zh-CN" altLang="en-US"/>
              <a:t>路由，又称为</a:t>
            </a:r>
            <a:r>
              <a:rPr lang="en-US" altLang="zh-CN"/>
              <a:t>Inclusive Multicast Ethernet Tag route</a:t>
            </a:r>
            <a:r>
              <a:rPr lang="zh-CN" altLang="en-US"/>
              <a:t>，该类型路由是由前缀和</a:t>
            </a:r>
            <a:r>
              <a:rPr lang="en-US" altLang="zh-CN"/>
              <a:t>PMSI</a:t>
            </a:r>
            <a:r>
              <a:rPr lang="zh-CN" altLang="en-US"/>
              <a:t>属性组成，用于隧道自动建立、</a:t>
            </a:r>
            <a:r>
              <a:rPr lang="en-US" altLang="zh-CN"/>
              <a:t>VNI</a:t>
            </a:r>
            <a:r>
              <a:rPr lang="zh-CN" altLang="en-US"/>
              <a:t>广播成员的自动加入。</a:t>
            </a:r>
            <a:endParaRPr lang="en-US" altLang="zh-CN"/>
          </a:p>
          <a:p>
            <a:r>
              <a:rPr lang="zh-CN" altLang="en-US"/>
              <a:t>该类型路由在</a:t>
            </a:r>
            <a:r>
              <a:rPr lang="en-US" altLang="zh-CN"/>
              <a:t>VXLAN</a:t>
            </a:r>
            <a:r>
              <a:rPr lang="zh-CN" altLang="en-US"/>
              <a:t>控制平面中主要用于</a:t>
            </a:r>
            <a:r>
              <a:rPr lang="en-US" altLang="zh-CN"/>
              <a:t>VTEP</a:t>
            </a:r>
            <a:r>
              <a:rPr lang="zh-CN" altLang="en-US"/>
              <a:t>的自动发现和</a:t>
            </a:r>
            <a:r>
              <a:rPr lang="en-US" altLang="zh-CN"/>
              <a:t>VXLAN</a:t>
            </a:r>
            <a:r>
              <a:rPr lang="zh-CN" altLang="en-US"/>
              <a:t>隧道的动态建立。作为</a:t>
            </a:r>
            <a:r>
              <a:rPr lang="en-US" altLang="zh-CN"/>
              <a:t>BGP EVPN</a:t>
            </a:r>
            <a:r>
              <a:rPr lang="zh-CN" altLang="en-US"/>
              <a:t>对等体的</a:t>
            </a:r>
            <a:r>
              <a:rPr lang="en-US" altLang="zh-CN"/>
              <a:t>VTEP</a:t>
            </a:r>
            <a:r>
              <a:rPr lang="zh-CN" altLang="en-US"/>
              <a:t>，通过</a:t>
            </a:r>
            <a:r>
              <a:rPr lang="en-US" altLang="zh-CN"/>
              <a:t>Inclusive Multicast</a:t>
            </a:r>
            <a:r>
              <a:rPr lang="zh-CN" altLang="en-US"/>
              <a:t>路由互相传递二层</a:t>
            </a:r>
            <a:r>
              <a:rPr lang="en-US" altLang="zh-CN"/>
              <a:t>VNI</a:t>
            </a:r>
            <a:r>
              <a:rPr lang="zh-CN" altLang="en-US"/>
              <a:t>和</a:t>
            </a:r>
            <a:r>
              <a:rPr lang="en-US" altLang="zh-CN"/>
              <a:t>VTEP IP</a:t>
            </a:r>
            <a:r>
              <a:rPr lang="zh-CN" altLang="en-US"/>
              <a:t>地址信息。</a:t>
            </a:r>
            <a:endParaRPr lang="en-US" altLang="zh-CN"/>
          </a:p>
          <a:p>
            <a:r>
              <a:rPr lang="zh-CN" altLang="en-US"/>
              <a:t>其中，</a:t>
            </a:r>
            <a:r>
              <a:rPr lang="en-US"/>
              <a:t>Originating Router's IP Address</a:t>
            </a:r>
            <a:r>
              <a:rPr lang="zh-CN" altLang="en-US"/>
              <a:t>字段为本端</a:t>
            </a:r>
            <a:r>
              <a:rPr lang="en-US"/>
              <a:t>VTEP IP</a:t>
            </a:r>
            <a:r>
              <a:rPr lang="zh-CN" altLang="en-US"/>
              <a:t>地址，</a:t>
            </a:r>
            <a:r>
              <a:rPr lang="en-US"/>
              <a:t>MPLS Label</a:t>
            </a:r>
            <a:r>
              <a:rPr lang="zh-CN" altLang="en-US"/>
              <a:t>字段为二层</a:t>
            </a:r>
            <a:r>
              <a:rPr lang="en-US"/>
              <a:t>VNI。</a:t>
            </a:r>
            <a:r>
              <a:rPr lang="zh-CN" altLang="en-US"/>
              <a:t>如果对端</a:t>
            </a:r>
            <a:r>
              <a:rPr lang="en-US"/>
              <a:t>VTEP IP</a:t>
            </a:r>
            <a:r>
              <a:rPr lang="zh-CN" altLang="en-US"/>
              <a:t>地址是三层路由可达的，则建立一条到对端的</a:t>
            </a:r>
            <a:r>
              <a:rPr lang="en-US"/>
              <a:t>VXLAN</a:t>
            </a:r>
            <a:r>
              <a:rPr lang="zh-CN" altLang="en-US"/>
              <a:t>隧道。同时，如果对端</a:t>
            </a:r>
            <a:r>
              <a:rPr lang="en-US"/>
              <a:t>VNI</a:t>
            </a:r>
            <a:r>
              <a:rPr lang="zh-CN" altLang="en-US"/>
              <a:t>与本端相同，则创建一个头端复制表，用于后续</a:t>
            </a:r>
            <a:r>
              <a:rPr lang="en-US"/>
              <a:t>BUM</a:t>
            </a:r>
            <a:r>
              <a:rPr lang="zh-CN" altLang="en-US"/>
              <a:t>报文转发。</a:t>
            </a:r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890070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VXLAN</a:t>
            </a:r>
            <a:r>
              <a:rPr lang="zh-CN" altLang="en-US"/>
              <a:t>隧道可以通过手动创建，通过指定两端的</a:t>
            </a:r>
            <a:r>
              <a:rPr lang="en-US" altLang="zh-CN"/>
              <a:t>VTEP</a:t>
            </a:r>
            <a:r>
              <a:rPr lang="zh-CN" altLang="en-US"/>
              <a:t>和</a:t>
            </a:r>
            <a:r>
              <a:rPr lang="en-US" altLang="zh-CN"/>
              <a:t>VNI</a:t>
            </a:r>
            <a:r>
              <a:rPr lang="zh-CN" altLang="en-US"/>
              <a:t>信息，静态配置创建隧道。而动态协议</a:t>
            </a:r>
            <a:r>
              <a:rPr lang="en-US" altLang="zh-CN"/>
              <a:t>BGP EVPN</a:t>
            </a:r>
            <a:r>
              <a:rPr lang="zh-CN" altLang="en-US"/>
              <a:t>中创建</a:t>
            </a:r>
            <a:r>
              <a:rPr lang="en-US" altLang="zh-CN"/>
              <a:t>VXLAN</a:t>
            </a:r>
            <a:r>
              <a:rPr lang="zh-CN" altLang="en-US"/>
              <a:t>隧道，则是通过</a:t>
            </a:r>
            <a:r>
              <a:rPr lang="en-US" altLang="zh-CN"/>
              <a:t>Type3</a:t>
            </a:r>
            <a:r>
              <a:rPr lang="zh-CN" altLang="en-US"/>
              <a:t>路由</a:t>
            </a:r>
            <a:r>
              <a:rPr lang="en-US" altLang="zh-CN"/>
              <a:t>, </a:t>
            </a:r>
            <a:r>
              <a:rPr lang="zh-CN" altLang="en-US"/>
              <a:t>可以把本端的</a:t>
            </a:r>
            <a:r>
              <a:rPr lang="en-US" altLang="zh-CN"/>
              <a:t>VTEP</a:t>
            </a:r>
            <a:r>
              <a:rPr lang="zh-CN" altLang="en-US"/>
              <a:t>地址、</a:t>
            </a:r>
            <a:r>
              <a:rPr lang="en-US" altLang="zh-CN"/>
              <a:t>VNI</a:t>
            </a:r>
            <a:r>
              <a:rPr lang="zh-CN" altLang="en-US"/>
              <a:t>等信息发给远端，远端收到后会用来创建</a:t>
            </a:r>
            <a:r>
              <a:rPr lang="en-US" altLang="zh-CN"/>
              <a:t>VXLAN</a:t>
            </a:r>
            <a:r>
              <a:rPr lang="zh-CN" altLang="en-US"/>
              <a:t>隧道，并且创建</a:t>
            </a:r>
            <a:r>
              <a:rPr lang="en-US" altLang="zh-CN"/>
              <a:t>VXLAN</a:t>
            </a:r>
            <a:r>
              <a:rPr lang="zh-CN" altLang="en-US"/>
              <a:t>隧道的头端复制列表。</a:t>
            </a:r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972793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接下来我们再看一种路由，叫做</a:t>
            </a:r>
            <a:r>
              <a:rPr lang="en-US" altLang="zh-CN"/>
              <a:t>Type5</a:t>
            </a:r>
            <a:r>
              <a:rPr lang="zh-CN" altLang="en-US"/>
              <a:t>路由，又称</a:t>
            </a:r>
            <a:r>
              <a:rPr lang="en-US" altLang="zh-CN"/>
              <a:t>IP</a:t>
            </a:r>
            <a:r>
              <a:rPr lang="zh-CN" altLang="en-US"/>
              <a:t>前缀路由，可用于将</a:t>
            </a:r>
            <a:r>
              <a:rPr lang="en-US" altLang="zh-CN"/>
              <a:t>EVPN</a:t>
            </a:r>
            <a:r>
              <a:rPr lang="zh-CN" altLang="en-US"/>
              <a:t>以外的子网网络引入到</a:t>
            </a:r>
            <a:r>
              <a:rPr lang="en-US" altLang="zh-CN"/>
              <a:t>EVPN</a:t>
            </a:r>
            <a:r>
              <a:rPr lang="zh-CN" altLang="en-US"/>
              <a:t>，当然可以掩码是</a:t>
            </a:r>
            <a:r>
              <a:rPr lang="en-US" altLang="zh-CN"/>
              <a:t>32</a:t>
            </a:r>
            <a:r>
              <a:rPr lang="zh-CN" altLang="en-US"/>
              <a:t>位，用于发布主机的</a:t>
            </a:r>
            <a:r>
              <a:rPr lang="en-US" altLang="zh-CN"/>
              <a:t>Host</a:t>
            </a:r>
            <a:r>
              <a:rPr lang="zh-CN" altLang="en-US"/>
              <a:t>路由。</a:t>
            </a:r>
            <a:endParaRPr lang="en-US" altLang="zh-CN"/>
          </a:p>
          <a:p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20374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Type5</a:t>
            </a:r>
            <a:r>
              <a:rPr lang="zh-CN" altLang="en-US" dirty="0"/>
              <a:t>路由可以用来传递网段</a:t>
            </a:r>
            <a:r>
              <a:rPr lang="en-US" altLang="zh-CN" dirty="0"/>
              <a:t>IP</a:t>
            </a:r>
            <a:r>
              <a:rPr lang="zh-CN" altLang="en-US" dirty="0"/>
              <a:t>路由，同时可以携带对应</a:t>
            </a:r>
            <a:r>
              <a:rPr lang="en-US" altLang="zh-CN" dirty="0"/>
              <a:t>VRF</a:t>
            </a:r>
            <a:r>
              <a:rPr lang="zh-CN" altLang="en-US" dirty="0"/>
              <a:t>的</a:t>
            </a:r>
            <a:r>
              <a:rPr lang="en-US" altLang="zh-CN" dirty="0"/>
              <a:t>L3 VNI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也可以用来传递代表</a:t>
            </a:r>
            <a:r>
              <a:rPr lang="en-US" altLang="zh-CN" dirty="0"/>
              <a:t>VRF</a:t>
            </a:r>
            <a:r>
              <a:rPr lang="zh-CN" altLang="en-US" dirty="0"/>
              <a:t>的</a:t>
            </a:r>
            <a:r>
              <a:rPr lang="en-US" altLang="zh-CN" dirty="0"/>
              <a:t>L3 VNI,</a:t>
            </a:r>
            <a:r>
              <a:rPr lang="zh-CN" altLang="en-US" dirty="0"/>
              <a:t>这里什么是</a:t>
            </a:r>
            <a:r>
              <a:rPr lang="en-US" altLang="zh-CN" dirty="0"/>
              <a:t>L3 VNI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zh-CN" altLang="en-US" dirty="0"/>
              <a:t>由于在分布式网关环境下，跨子网要通信，需要代表各自</a:t>
            </a:r>
            <a:r>
              <a:rPr lang="en-US" altLang="zh-CN" dirty="0"/>
              <a:t>VRF</a:t>
            </a:r>
            <a:r>
              <a:rPr lang="zh-CN" altLang="en-US" dirty="0"/>
              <a:t>，而报文里面没有</a:t>
            </a:r>
            <a:r>
              <a:rPr lang="en-US" altLang="zh-CN" dirty="0"/>
              <a:t>VRF</a:t>
            </a:r>
            <a:r>
              <a:rPr lang="zh-CN" altLang="en-US" dirty="0"/>
              <a:t>，因此我们这边通过一个特定的</a:t>
            </a:r>
            <a:r>
              <a:rPr lang="en-US" altLang="zh-CN" dirty="0"/>
              <a:t>VNI</a:t>
            </a:r>
            <a:r>
              <a:rPr lang="zh-CN" altLang="en-US" dirty="0"/>
              <a:t>映射成</a:t>
            </a:r>
            <a:r>
              <a:rPr lang="en-US" altLang="zh-CN" dirty="0"/>
              <a:t>VRF</a:t>
            </a:r>
            <a:r>
              <a:rPr lang="zh-CN" altLang="en-US" dirty="0"/>
              <a:t>，这个</a:t>
            </a:r>
            <a:r>
              <a:rPr lang="en-US" altLang="zh-CN" dirty="0"/>
              <a:t>VNI</a:t>
            </a:r>
            <a:r>
              <a:rPr lang="zh-CN" altLang="en-US" dirty="0"/>
              <a:t>就是</a:t>
            </a:r>
            <a:r>
              <a:rPr lang="en-US" altLang="zh-CN" dirty="0"/>
              <a:t>L3 VNI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这时，远端的</a:t>
            </a:r>
            <a:r>
              <a:rPr lang="en-US" altLang="zh-CN" dirty="0"/>
              <a:t>VTEP</a:t>
            </a:r>
            <a:r>
              <a:rPr lang="zh-CN" altLang="en-US" dirty="0"/>
              <a:t>在学习到网段路由后，可以添加到对应</a:t>
            </a:r>
            <a:r>
              <a:rPr lang="en-US" altLang="zh-CN" dirty="0"/>
              <a:t>VPN</a:t>
            </a:r>
            <a:r>
              <a:rPr lang="zh-CN" altLang="en-US" dirty="0"/>
              <a:t>实例中，并根据下一跳驱动创建</a:t>
            </a:r>
            <a:r>
              <a:rPr lang="en-US" altLang="zh-CN" dirty="0"/>
              <a:t>L3 VXLAN</a:t>
            </a:r>
            <a:r>
              <a:rPr lang="zh-CN" altLang="en-US" dirty="0"/>
              <a:t>隧道，并下发路由表。</a:t>
            </a:r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4163333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参考答案：</a:t>
            </a:r>
            <a:endParaRPr lang="en-US" altLang="zh-CN" dirty="0"/>
          </a:p>
          <a:p>
            <a:pPr lvl="1"/>
            <a:r>
              <a:rPr lang="en-US" altLang="zh-CN"/>
              <a:t>MAC/IP</a:t>
            </a:r>
            <a:r>
              <a:rPr lang="zh-CN" altLang="en-US" dirty="0"/>
              <a:t>通告，分布式网关下虚拟机迁移，</a:t>
            </a:r>
            <a:r>
              <a:rPr lang="en-US" altLang="zh-CN" dirty="0"/>
              <a:t>MAC</a:t>
            </a:r>
            <a:r>
              <a:rPr lang="zh-CN" altLang="en-US" dirty="0"/>
              <a:t>通告。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945788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6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75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14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99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9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1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HIS(High Speed Internet)</a:t>
            </a:r>
          </a:p>
          <a:p>
            <a:r>
              <a:rPr lang="en-US" altLang="zh-CN" dirty="0"/>
              <a:t>BTV(Broadband TV)</a:t>
            </a:r>
          </a:p>
          <a:p>
            <a:r>
              <a:rPr lang="en-US" altLang="zh-CN" dirty="0" err="1"/>
              <a:t>Multihoming</a:t>
            </a:r>
            <a:r>
              <a:rPr lang="zh-CN" altLang="en-US" dirty="0"/>
              <a:t>：当前</a:t>
            </a:r>
            <a:r>
              <a:rPr lang="en-US" altLang="zh-CN" dirty="0"/>
              <a:t>VPLS</a:t>
            </a:r>
            <a:r>
              <a:rPr lang="zh-CN" altLang="en-US" dirty="0"/>
              <a:t>只能支持</a:t>
            </a:r>
            <a:r>
              <a:rPr lang="en-US" altLang="zh-CN" dirty="0" err="1"/>
              <a:t>multihoming</a:t>
            </a:r>
            <a:r>
              <a:rPr lang="zh-CN" altLang="en-US" dirty="0"/>
              <a:t>的</a:t>
            </a:r>
            <a:r>
              <a:rPr lang="en-US" altLang="zh-CN" dirty="0"/>
              <a:t>single-active</a:t>
            </a:r>
            <a:r>
              <a:rPr lang="zh-CN" altLang="en-US" dirty="0"/>
              <a:t>冗余不是，不支持多路径多活转发。</a:t>
            </a:r>
            <a:endParaRPr lang="en-US" altLang="zh-CN" dirty="0"/>
          </a:p>
          <a:p>
            <a:r>
              <a:rPr lang="zh-CN" altLang="en-US" dirty="0"/>
              <a:t>组播优化：组播的</a:t>
            </a:r>
            <a:r>
              <a:rPr lang="en-US" altLang="zh-CN" dirty="0"/>
              <a:t>LSPs</a:t>
            </a:r>
            <a:r>
              <a:rPr lang="zh-CN" altLang="en-US" dirty="0"/>
              <a:t>可以结合</a:t>
            </a:r>
            <a:r>
              <a:rPr lang="en-US" altLang="zh-CN" dirty="0"/>
              <a:t>VPLS</a:t>
            </a:r>
            <a:r>
              <a:rPr lang="zh-CN" altLang="en-US" dirty="0"/>
              <a:t>，但是只能用于</a:t>
            </a:r>
            <a:r>
              <a:rPr lang="en-US" altLang="zh-CN" dirty="0"/>
              <a:t>P2MP</a:t>
            </a:r>
            <a:r>
              <a:rPr lang="zh-CN" altLang="en-US" dirty="0"/>
              <a:t>的</a:t>
            </a:r>
            <a:r>
              <a:rPr lang="en-US" altLang="zh-CN" dirty="0"/>
              <a:t>LSPs</a:t>
            </a:r>
            <a:r>
              <a:rPr lang="zh-CN" altLang="en-US" dirty="0"/>
              <a:t>。对于</a:t>
            </a:r>
            <a:r>
              <a:rPr lang="en-US" altLang="zh-CN" dirty="0"/>
              <a:t>MP2MP</a:t>
            </a:r>
            <a:r>
              <a:rPr lang="zh-CN" altLang="en-US" dirty="0"/>
              <a:t>的</a:t>
            </a:r>
            <a:r>
              <a:rPr lang="en-US" altLang="zh-CN" dirty="0"/>
              <a:t>LSPs</a:t>
            </a:r>
            <a:r>
              <a:rPr lang="zh-CN" altLang="en-US" dirty="0"/>
              <a:t>使用场景，</a:t>
            </a:r>
            <a:r>
              <a:rPr lang="en-US" altLang="zh-CN" dirty="0"/>
              <a:t>VPLS</a:t>
            </a:r>
            <a:r>
              <a:rPr lang="zh-CN" altLang="en-US" dirty="0"/>
              <a:t>无法支持。</a:t>
            </a:r>
            <a:endParaRPr lang="en-US" altLang="zh-CN" dirty="0"/>
          </a:p>
          <a:p>
            <a:r>
              <a:rPr lang="zh-CN" altLang="en-US" dirty="0"/>
              <a:t>配置复杂度高：当前</a:t>
            </a:r>
            <a:r>
              <a:rPr lang="en-US" altLang="zh-CN" dirty="0"/>
              <a:t>VPLS</a:t>
            </a:r>
            <a:r>
              <a:rPr lang="zh-CN" altLang="en-US" dirty="0"/>
              <a:t>提供基于</a:t>
            </a:r>
            <a:r>
              <a:rPr lang="en-US" altLang="zh-CN" dirty="0"/>
              <a:t>BGP</a:t>
            </a:r>
            <a:r>
              <a:rPr lang="zh-CN" altLang="en-US" dirty="0"/>
              <a:t>的</a:t>
            </a:r>
            <a:r>
              <a:rPr lang="en-US" altLang="zh-CN" dirty="0"/>
              <a:t>auto-discovery</a:t>
            </a:r>
            <a:r>
              <a:rPr lang="zh-CN" altLang="en-US" dirty="0"/>
              <a:t>的</a:t>
            </a:r>
            <a:r>
              <a:rPr lang="en-US" altLang="zh-CN" dirty="0"/>
              <a:t>single-sided</a:t>
            </a:r>
            <a:r>
              <a:rPr lang="zh-CN" altLang="en-US" dirty="0"/>
              <a:t>接入，但是需要工程师在接入侧以太配置上再配置大量的网络参数。</a:t>
            </a:r>
            <a:endParaRPr lang="en-US" altLang="zh-CN" dirty="0"/>
          </a:p>
          <a:p>
            <a:r>
              <a:rPr lang="zh-CN" altLang="en-US" dirty="0"/>
              <a:t>多租户的</a:t>
            </a:r>
            <a:r>
              <a:rPr lang="en-US" altLang="zh-CN" dirty="0"/>
              <a:t>DCI</a:t>
            </a:r>
            <a:r>
              <a:rPr lang="zh-CN" altLang="en-US" dirty="0"/>
              <a:t>互联：</a:t>
            </a:r>
            <a:r>
              <a:rPr lang="en-US" altLang="zh-CN" dirty="0"/>
              <a:t>DCI</a:t>
            </a:r>
            <a:r>
              <a:rPr lang="zh-CN" altLang="en-US" dirty="0"/>
              <a:t>链路之间不仅传统数据中心间二层，也需要扩展租户的的二层网络。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8588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我们提到了</a:t>
            </a:r>
            <a:r>
              <a:rPr lang="en-US" altLang="zh-CN"/>
              <a:t>VXLAN</a:t>
            </a:r>
            <a:r>
              <a:rPr lang="zh-CN" altLang="en-US"/>
              <a:t>的不足之处需要引入新的控制面协议，那么这里我们先看看</a:t>
            </a:r>
            <a:r>
              <a:rPr lang="en-US" altLang="zh-CN"/>
              <a:t>EVPN</a:t>
            </a:r>
            <a:r>
              <a:rPr lang="zh-CN" altLang="en-US"/>
              <a:t>协议，</a:t>
            </a:r>
            <a:r>
              <a:rPr lang="en-US" altLang="zh-CN"/>
              <a:t>EVPN</a:t>
            </a:r>
            <a:r>
              <a:rPr lang="zh-CN" altLang="en-US"/>
              <a:t>协议全称是</a:t>
            </a:r>
            <a:r>
              <a:rPr lang="en-US" altLang="zh-CN"/>
              <a:t>Ethernet</a:t>
            </a:r>
            <a:r>
              <a:rPr lang="zh-CN" altLang="en-US"/>
              <a:t>　</a:t>
            </a:r>
            <a:r>
              <a:rPr lang="en-US" altLang="zh-CN"/>
              <a:t>VPN</a:t>
            </a:r>
            <a:r>
              <a:rPr lang="zh-CN" altLang="en-US"/>
              <a:t>，</a:t>
            </a:r>
            <a:r>
              <a:rPr lang="en-US" altLang="zh-CN"/>
              <a:t>RFC7432</a:t>
            </a:r>
            <a:r>
              <a:rPr lang="zh-CN" altLang="en-US"/>
              <a:t>中有定义，是用来解决</a:t>
            </a:r>
            <a:r>
              <a:rPr lang="en-US" altLang="zh-CN"/>
              <a:t>VPLS</a:t>
            </a:r>
            <a:r>
              <a:rPr lang="zh-CN" altLang="en-US"/>
              <a:t>的一些现存问题，比如无法通过多个独立的链路实现</a:t>
            </a:r>
            <a:r>
              <a:rPr lang="en-US" altLang="zh-CN"/>
              <a:t>multihoming</a:t>
            </a:r>
            <a:r>
              <a:rPr lang="zh-CN" altLang="en-US"/>
              <a:t>。某些情况可能接收到多份广播报文、或者</a:t>
            </a:r>
            <a:r>
              <a:rPr lang="en-US" altLang="zh-CN"/>
              <a:t>MAC</a:t>
            </a:r>
            <a:r>
              <a:rPr lang="zh-CN" altLang="en-US"/>
              <a:t>持续漂移。而且</a:t>
            </a:r>
            <a:r>
              <a:rPr lang="en-US" altLang="zh-CN"/>
              <a:t>Martini VPLS</a:t>
            </a:r>
            <a:r>
              <a:rPr lang="zh-CN" altLang="en-US"/>
              <a:t>也存在大量</a:t>
            </a:r>
            <a:r>
              <a:rPr lang="en-US" altLang="zh-CN"/>
              <a:t>peering</a:t>
            </a:r>
            <a:r>
              <a:rPr lang="zh-CN" altLang="en-US"/>
              <a:t>配置的困扰。</a:t>
            </a:r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RFC7432</a:t>
            </a:r>
            <a:r>
              <a:rPr lang="zh-CN" altLang="en-US"/>
              <a:t>中定义的</a:t>
            </a:r>
            <a:r>
              <a:rPr lang="en-US" altLang="zh-CN"/>
              <a:t>EVPN</a:t>
            </a:r>
            <a:r>
              <a:rPr lang="zh-CN" altLang="en-US"/>
              <a:t>协议，则通过使用</a:t>
            </a:r>
            <a:r>
              <a:rPr lang="en-US" altLang="zh-CN"/>
              <a:t>BGP</a:t>
            </a:r>
            <a:r>
              <a:rPr lang="zh-CN" altLang="en-US"/>
              <a:t>协议作为控制面协议，</a:t>
            </a:r>
            <a:r>
              <a:rPr lang="en-US" altLang="zh-CN"/>
              <a:t>MPLS</a:t>
            </a:r>
            <a:r>
              <a:rPr lang="zh-CN" altLang="en-US"/>
              <a:t>作为转发面数据封装，通过引入一些新的内容，来解决</a:t>
            </a:r>
            <a:r>
              <a:rPr lang="en-US" altLang="zh-CN"/>
              <a:t>VPLS</a:t>
            </a:r>
            <a:r>
              <a:rPr lang="zh-CN" altLang="en-US"/>
              <a:t>场景下比如容易产生环路、多份广播报文以及</a:t>
            </a:r>
            <a:r>
              <a:rPr lang="en-US" altLang="zh-CN"/>
              <a:t>MAC</a:t>
            </a:r>
            <a:r>
              <a:rPr lang="zh-CN" altLang="en-US"/>
              <a:t>地址学习的问题。</a:t>
            </a:r>
            <a:endParaRPr lang="en-US" altLang="zh-CN"/>
          </a:p>
          <a:p>
            <a:pPr lvl="0"/>
            <a:endParaRPr lang="en-US" altLang="zh-CN"/>
          </a:p>
          <a:p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594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（</a:t>
            </a:r>
            <a:r>
              <a:rPr lang="en-US" altLang="zh-CN"/>
              <a:t>Ethernet Virtual Private Network</a:t>
            </a:r>
            <a:r>
              <a:rPr lang="zh-CN" altLang="en-US"/>
              <a:t>）其实就是一种用于二层网络互联的</a:t>
            </a:r>
            <a:r>
              <a:rPr lang="en-US" altLang="zh-CN"/>
              <a:t>VPN</a:t>
            </a:r>
            <a:r>
              <a:rPr lang="zh-CN" altLang="en-US"/>
              <a:t>技术。</a:t>
            </a:r>
            <a:r>
              <a:rPr lang="en-US" altLang="zh-CN"/>
              <a:t>EVPN</a:t>
            </a:r>
            <a:r>
              <a:rPr lang="zh-CN" altLang="en-US"/>
              <a:t>技术采用类似于</a:t>
            </a:r>
            <a:r>
              <a:rPr lang="en-US" altLang="zh-CN"/>
              <a:t>BGP/MPLS IP VPN</a:t>
            </a:r>
            <a:r>
              <a:rPr lang="zh-CN" altLang="en-US"/>
              <a:t>的机制，在</a:t>
            </a:r>
            <a:r>
              <a:rPr lang="en-US" altLang="zh-CN"/>
              <a:t>BGP</a:t>
            </a:r>
            <a:r>
              <a:rPr lang="zh-CN" altLang="en-US"/>
              <a:t>协议的基础上定义了一种新的</a:t>
            </a:r>
            <a:r>
              <a:rPr lang="en-US" altLang="zh-CN"/>
              <a:t>NLRI</a:t>
            </a:r>
            <a:r>
              <a:rPr lang="zh-CN" altLang="en-US"/>
              <a:t>（</a:t>
            </a:r>
            <a:r>
              <a:rPr lang="en-US" altLang="zh-CN"/>
              <a:t>Network Layer Reachability Information</a:t>
            </a:r>
            <a:r>
              <a:rPr lang="zh-CN" altLang="en-US"/>
              <a:t>，网络层可达信息）即</a:t>
            </a:r>
            <a:r>
              <a:rPr lang="en-US" altLang="zh-CN"/>
              <a:t>EVPN NLRI</a:t>
            </a:r>
            <a:r>
              <a:rPr lang="zh-CN" altLang="en-US"/>
              <a:t>，</a:t>
            </a:r>
            <a:r>
              <a:rPr lang="en-US" altLang="zh-CN"/>
              <a:t>EVPN NLRI</a:t>
            </a:r>
            <a:r>
              <a:rPr lang="zh-CN" altLang="en-US"/>
              <a:t>定义了几种新的</a:t>
            </a:r>
            <a:r>
              <a:rPr lang="en-US" altLang="zh-CN"/>
              <a:t>BGP EVPN</a:t>
            </a:r>
            <a:r>
              <a:rPr lang="zh-CN" altLang="en-US"/>
              <a:t>路由类型，用于处在二层网络的不同站点之间的</a:t>
            </a:r>
            <a:r>
              <a:rPr lang="en-US" altLang="zh-CN"/>
              <a:t>MAC</a:t>
            </a:r>
            <a:r>
              <a:rPr lang="zh-CN" altLang="en-US"/>
              <a:t>地址学习和发布。</a:t>
            </a:r>
          </a:p>
          <a:p>
            <a:r>
              <a:rPr lang="zh-CN" altLang="en-US"/>
              <a:t>同时，</a:t>
            </a:r>
            <a:r>
              <a:rPr lang="en-US" altLang="zh-CN"/>
              <a:t>VXLAN</a:t>
            </a:r>
            <a:r>
              <a:rPr lang="zh-CN" altLang="en-US"/>
              <a:t>实现方案没有控制平面，是通过数据平面的流量泛洪进行</a:t>
            </a:r>
            <a:r>
              <a:rPr lang="en-US" altLang="zh-CN"/>
              <a:t>VTEP</a:t>
            </a:r>
            <a:r>
              <a:rPr lang="zh-CN" altLang="en-US"/>
              <a:t>发现和主机信息（包括</a:t>
            </a:r>
            <a:r>
              <a:rPr lang="en-US" altLang="zh-CN"/>
              <a:t>IP</a:t>
            </a:r>
            <a:r>
              <a:rPr lang="zh-CN" altLang="en-US"/>
              <a:t>地址、</a:t>
            </a:r>
            <a:r>
              <a:rPr lang="en-US" altLang="zh-CN"/>
              <a:t>MAC</a:t>
            </a:r>
            <a:r>
              <a:rPr lang="zh-CN" altLang="en-US"/>
              <a:t>地址、</a:t>
            </a:r>
            <a:r>
              <a:rPr lang="en-US" altLang="zh-CN"/>
              <a:t>VNI</a:t>
            </a:r>
            <a:r>
              <a:rPr lang="zh-CN" altLang="en-US"/>
              <a:t>、网关</a:t>
            </a:r>
            <a:r>
              <a:rPr lang="en-US" altLang="zh-CN"/>
              <a:t>VTEP IP</a:t>
            </a:r>
            <a:r>
              <a:rPr lang="zh-CN" altLang="en-US"/>
              <a:t>地址）学习的。这种方式导致数据中心网络存在很多泛洪流量。为了解决这一问题，</a:t>
            </a:r>
            <a:r>
              <a:rPr lang="en-US" altLang="zh-CN"/>
              <a:t>VXLAN</a:t>
            </a:r>
            <a:r>
              <a:rPr lang="zh-CN" altLang="en-US"/>
              <a:t>引入了</a:t>
            </a:r>
            <a:r>
              <a:rPr lang="en-US" altLang="zh-CN"/>
              <a:t>EVPN</a:t>
            </a:r>
            <a:r>
              <a:rPr lang="zh-CN" altLang="en-US"/>
              <a:t>作为控制平面，通过在</a:t>
            </a:r>
            <a:r>
              <a:rPr lang="en-US" altLang="zh-CN"/>
              <a:t>VTEP</a:t>
            </a:r>
            <a:r>
              <a:rPr lang="zh-CN" altLang="en-US"/>
              <a:t>之间交换</a:t>
            </a:r>
            <a:r>
              <a:rPr lang="en-US" altLang="zh-CN"/>
              <a:t>BGP EVPN</a:t>
            </a:r>
            <a:r>
              <a:rPr lang="zh-CN" altLang="en-US"/>
              <a:t>路由实现</a:t>
            </a:r>
            <a:r>
              <a:rPr lang="en-US" altLang="zh-CN"/>
              <a:t>VTEP</a:t>
            </a:r>
            <a:r>
              <a:rPr lang="zh-CN" altLang="en-US"/>
              <a:t>的自动发现、主机信息相互通告等特性，从而避免了不必要的数据流量泛洪。</a:t>
            </a:r>
            <a:endParaRPr lang="en-US" altLang="zh-CN"/>
          </a:p>
          <a:p>
            <a:pPr lvl="0"/>
            <a:r>
              <a:rPr lang="zh-CN" altLang="en-US"/>
              <a:t>除了</a:t>
            </a:r>
            <a:r>
              <a:rPr lang="en-US" altLang="zh-CN"/>
              <a:t>RFC7432</a:t>
            </a:r>
            <a:r>
              <a:rPr lang="zh-CN" altLang="en-US"/>
              <a:t>以外，之前还有</a:t>
            </a:r>
            <a:r>
              <a:rPr lang="en-US" altLang="zh-CN"/>
              <a:t>3</a:t>
            </a:r>
            <a:r>
              <a:rPr lang="zh-CN" altLang="en-US"/>
              <a:t>个相关的草案，其中第一个</a:t>
            </a:r>
            <a:r>
              <a:rPr lang="en-US" altLang="zh-CN"/>
              <a:t>draft-ietf-bess-evpn-overlay</a:t>
            </a:r>
            <a:r>
              <a:rPr lang="zh-CN" altLang="en-US"/>
              <a:t>目前已经成为正式的</a:t>
            </a:r>
            <a:r>
              <a:rPr lang="en-US" altLang="zh-CN"/>
              <a:t>RFC</a:t>
            </a:r>
            <a:r>
              <a:rPr lang="zh-CN" altLang="en-US"/>
              <a:t>，</a:t>
            </a:r>
            <a:r>
              <a:rPr lang="en-US"/>
              <a:t>A Network Virtualization Overlay Solution Using Ethernet VPN (EVPN)RFC 8365</a:t>
            </a:r>
            <a:r>
              <a:rPr lang="zh-CN" altLang="en-US"/>
              <a:t>，另外两个也正在努力成为标准的过程中。</a:t>
            </a:r>
            <a:endParaRPr lang="en-US" altLang="zh-CN"/>
          </a:p>
          <a:p>
            <a:endParaRPr lang="zh-CN" altLang="en-US"/>
          </a:p>
          <a:p>
            <a:pPr lvl="0"/>
            <a:endParaRPr lang="en-US" altLang="zh-CN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8957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VXLAN</a:t>
            </a:r>
            <a:r>
              <a:rPr lang="zh-CN" altLang="en-US" dirty="0"/>
              <a:t>作为数据平面。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5562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5179631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8953268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704841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+mn-ea"/>
                <a:ea typeface="+mn-ea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>
                <a:solidFill>
                  <a:srgbClr val="990000"/>
                </a:solidFill>
                <a:latin typeface="+mn-ea"/>
                <a:ea typeface="+mn-ea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+mn-ea"/>
              <a:ea typeface="+mn-ea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2018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j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j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j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2018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HCRSE116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万倡利</a:t>
            </a:r>
            <a:r>
              <a:rPr lang="en-US" altLang="zh-CN"/>
              <a:t>/wwx408647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2018.09.07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蔡文俊</a:t>
            </a:r>
            <a:r>
              <a:rPr lang="en-US" altLang="zh-CN" dirty="0"/>
              <a:t>/cwx440054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961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/>
              <a:t>EVPN</a:t>
            </a:r>
            <a:r>
              <a:rPr lang="zh-CN" altLang="en-US" b="1"/>
              <a:t>原理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NVO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的应用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45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 NLRI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RFC 7432 EVPN</a:t>
            </a:r>
            <a:r>
              <a:rPr lang="zh-CN" altLang="en-US" sz="1800" dirty="0"/>
              <a:t>定义了新的</a:t>
            </a:r>
            <a:r>
              <a:rPr lang="en-US" altLang="zh-CN" sz="1800" dirty="0"/>
              <a:t>NLRI (Network Layer Reachability Information)</a:t>
            </a:r>
            <a:r>
              <a:rPr lang="zh-CN" altLang="en-US" sz="1800" dirty="0"/>
              <a:t> ，叫做</a:t>
            </a:r>
            <a:r>
              <a:rPr lang="en-US" altLang="zh-CN" sz="1800" dirty="0"/>
              <a:t>EVPN NLRI</a:t>
            </a:r>
            <a:r>
              <a:rPr lang="zh-CN" altLang="en-US" sz="1800" dirty="0"/>
              <a:t>，格式如下：</a:t>
            </a:r>
            <a:r>
              <a:rPr lang="en-US" altLang="zh-CN" sz="1800" dirty="0"/>
              <a:t> 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根据路由类型字段，</a:t>
            </a:r>
            <a:r>
              <a:rPr lang="en-US" altLang="zh-CN" sz="1800" dirty="0"/>
              <a:t>RFC7432</a:t>
            </a:r>
            <a:r>
              <a:rPr lang="zh-CN" altLang="en-US" sz="1800" dirty="0"/>
              <a:t>中定义了</a:t>
            </a:r>
            <a:r>
              <a:rPr lang="en-US" altLang="zh-CN" sz="1800" dirty="0"/>
              <a:t>4</a:t>
            </a:r>
            <a:r>
              <a:rPr lang="zh-CN" altLang="en-US" sz="1800" dirty="0"/>
              <a:t>种路由类型：</a:t>
            </a:r>
            <a:endParaRPr lang="en-US" altLang="zh-CN" sz="1800" dirty="0"/>
          </a:p>
          <a:p>
            <a:pPr lvl="1"/>
            <a:r>
              <a:rPr lang="en-US" altLang="zh-CN" sz="1600" dirty="0"/>
              <a:t>1 - Ethernet Auto-Discovery (A-D) route</a:t>
            </a:r>
          </a:p>
          <a:p>
            <a:pPr lvl="1"/>
            <a:r>
              <a:rPr lang="en-US" altLang="zh-CN" sz="1600" dirty="0"/>
              <a:t>2 - MAC/IP advertisement route</a:t>
            </a:r>
          </a:p>
          <a:p>
            <a:pPr lvl="1"/>
            <a:r>
              <a:rPr lang="en-US" altLang="zh-CN" sz="1600" dirty="0"/>
              <a:t>3 - Inclusive Multicast Ethernet Tag Route</a:t>
            </a:r>
          </a:p>
          <a:p>
            <a:pPr lvl="1"/>
            <a:r>
              <a:rPr lang="en-US" altLang="zh-CN" sz="1600" dirty="0"/>
              <a:t>4 - Ethernet Segment Route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6AB17-21A3-4339-98ED-404B6066A92D}"/>
              </a:ext>
            </a:extLst>
          </p:cNvPr>
          <p:cNvSpPr/>
          <p:nvPr/>
        </p:nvSpPr>
        <p:spPr>
          <a:xfrm>
            <a:off x="2999656" y="1900456"/>
            <a:ext cx="3974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+--------------------------------------+ </a:t>
            </a:r>
          </a:p>
          <a:p>
            <a:r>
              <a:rPr lang="en-US" altLang="zh-CN" sz="1600" dirty="0">
                <a:latin typeface="+mn-ea"/>
                <a:ea typeface="+mn-ea"/>
              </a:rPr>
              <a:t>|        Route Type (1 octet)        | </a:t>
            </a:r>
          </a:p>
          <a:p>
            <a:r>
              <a:rPr lang="en-US" altLang="zh-CN" sz="1600" dirty="0">
                <a:latin typeface="+mn-ea"/>
                <a:ea typeface="+mn-ea"/>
              </a:rPr>
              <a:t>+--------------------------------------+</a:t>
            </a:r>
          </a:p>
          <a:p>
            <a:r>
              <a:rPr lang="en-US" altLang="zh-CN" sz="1600" dirty="0">
                <a:latin typeface="+mn-ea"/>
                <a:ea typeface="+mn-ea"/>
              </a:rPr>
              <a:t>|         Length (1 octet)              | </a:t>
            </a:r>
          </a:p>
          <a:p>
            <a:r>
              <a:rPr lang="en-US" altLang="zh-CN" sz="1600" dirty="0">
                <a:latin typeface="+mn-ea"/>
                <a:ea typeface="+mn-ea"/>
              </a:rPr>
              <a:t>+--------------------------------------+ </a:t>
            </a:r>
          </a:p>
          <a:p>
            <a:r>
              <a:rPr lang="en-US" altLang="zh-CN" sz="1600" dirty="0">
                <a:latin typeface="+mn-ea"/>
                <a:ea typeface="+mn-ea"/>
              </a:rPr>
              <a:t>| Route Type specific (variable) |</a:t>
            </a:r>
          </a:p>
          <a:p>
            <a:r>
              <a:rPr lang="en-US" altLang="zh-CN" sz="1600" dirty="0">
                <a:latin typeface="+mn-ea"/>
                <a:ea typeface="+mn-ea"/>
              </a:rPr>
              <a:t>+--------------------------------------+ 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61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Type1</a:t>
            </a:r>
            <a:r>
              <a:rPr lang="zh-CN" altLang="en-US" dirty="0"/>
              <a:t>：</a:t>
            </a:r>
            <a:r>
              <a:rPr lang="en-US" altLang="zh-CN" dirty="0"/>
              <a:t>Ethernet Auto-Discovery Route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EVPN NLRI</a:t>
            </a:r>
            <a:r>
              <a:rPr lang="zh-CN" altLang="en-US" sz="2000" dirty="0"/>
              <a:t>格式：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前缀索引：</a:t>
            </a:r>
          </a:p>
          <a:p>
            <a:pPr lvl="1"/>
            <a:r>
              <a:rPr lang="en-US" altLang="zh-CN" sz="1800" dirty="0"/>
              <a:t>Ethernet Segment Identifier </a:t>
            </a:r>
          </a:p>
          <a:p>
            <a:pPr lvl="1"/>
            <a:r>
              <a:rPr lang="en-US" altLang="zh-CN" sz="1800" dirty="0"/>
              <a:t>Ethernet Tag ID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9F22-F28A-40DB-B6D3-5FA2D931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44824"/>
            <a:ext cx="5376333" cy="291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800" kern="0" dirty="0"/>
              <a:t>又称为</a:t>
            </a:r>
            <a:r>
              <a:rPr lang="en-US" altLang="zh-CN" sz="1800" kern="0" dirty="0"/>
              <a:t>Ethernet Auto-Discovery (A-D) route</a:t>
            </a:r>
            <a:r>
              <a:rPr lang="zh-CN" altLang="en-US" sz="1800" kern="0" dirty="0"/>
              <a:t>；</a:t>
            </a:r>
            <a:endParaRPr lang="en-US" altLang="zh-CN" sz="1800" kern="0" dirty="0"/>
          </a:p>
          <a:p>
            <a:r>
              <a:rPr lang="zh-CN" altLang="en-US" sz="1800" kern="0" dirty="0"/>
              <a:t>仅仅在通过</a:t>
            </a:r>
            <a:r>
              <a:rPr lang="en-US" altLang="zh-CN" sz="1800" kern="0" dirty="0"/>
              <a:t>ESI</a:t>
            </a:r>
            <a:r>
              <a:rPr lang="zh-CN" altLang="en-US" sz="1800" kern="0" dirty="0"/>
              <a:t>实现</a:t>
            </a:r>
            <a:r>
              <a:rPr lang="en-US" altLang="zh-CN" sz="1800" kern="0" dirty="0" err="1"/>
              <a:t>Multihoming</a:t>
            </a:r>
            <a:r>
              <a:rPr lang="zh-CN" altLang="en-US" sz="1800" kern="0" dirty="0"/>
              <a:t>接入时才需要。</a:t>
            </a:r>
          </a:p>
          <a:p>
            <a:r>
              <a:rPr lang="zh-CN" altLang="en-US" sz="1800" kern="0" dirty="0"/>
              <a:t>用以实现：</a:t>
            </a:r>
          </a:p>
          <a:p>
            <a:pPr lvl="1"/>
            <a:r>
              <a:rPr lang="zh-CN" altLang="en-US" sz="1600" kern="0" dirty="0"/>
              <a:t>水平分割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快速收敛</a:t>
            </a:r>
            <a:endParaRPr lang="en-US" altLang="zh-CN" sz="1600" kern="0" dirty="0"/>
          </a:p>
          <a:p>
            <a:pPr lvl="1"/>
            <a:r>
              <a:rPr lang="zh-CN" altLang="en-US" sz="1600" kern="0" dirty="0"/>
              <a:t>别名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070EDF-1291-400B-BF4C-C88A69AA9F9F}"/>
              </a:ext>
            </a:extLst>
          </p:cNvPr>
          <p:cNvSpPr/>
          <p:nvPr/>
        </p:nvSpPr>
        <p:spPr>
          <a:xfrm>
            <a:off x="1353149" y="1844824"/>
            <a:ext cx="4500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Route Distinguisher (RD) (8 octets)    |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Ethernet Segment Identifier (10 octets)|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Ethernet Tag ID (4 octets)              |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MPLS Label (3 octets)           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+--------------------------------------------------+ 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18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水平分割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如图， </a:t>
            </a:r>
            <a:r>
              <a:rPr lang="en-US" altLang="zh-CN" sz="1600" dirty="0"/>
              <a:t>CE2</a:t>
            </a:r>
            <a:r>
              <a:rPr lang="zh-CN" altLang="en-US" sz="1600" dirty="0"/>
              <a:t>双归到</a:t>
            </a:r>
            <a:r>
              <a:rPr lang="en-US" altLang="zh-CN" sz="1600" dirty="0"/>
              <a:t>PE1</a:t>
            </a:r>
            <a:r>
              <a:rPr lang="zh-CN" altLang="en-US" sz="1600" dirty="0"/>
              <a:t>和</a:t>
            </a:r>
            <a:r>
              <a:rPr lang="en-US" altLang="zh-CN" sz="1600" dirty="0"/>
              <a:t>PE2</a:t>
            </a:r>
            <a:r>
              <a:rPr lang="zh-CN" altLang="en-US" sz="1600" dirty="0"/>
              <a:t>，</a:t>
            </a:r>
            <a:r>
              <a:rPr lang="en-US" altLang="zh-CN" sz="1600" dirty="0"/>
              <a:t>PE1</a:t>
            </a:r>
            <a:r>
              <a:rPr lang="zh-CN" altLang="en-US" sz="1600" dirty="0"/>
              <a:t>收到来自</a:t>
            </a:r>
            <a:r>
              <a:rPr lang="en-US" altLang="zh-CN" sz="1600" dirty="0"/>
              <a:t>CE2</a:t>
            </a:r>
            <a:r>
              <a:rPr lang="zh-CN" altLang="en-US" sz="1600" dirty="0"/>
              <a:t>的</a:t>
            </a:r>
            <a:r>
              <a:rPr lang="en-US" altLang="zh-CN" sz="1600" dirty="0"/>
              <a:t>BUM</a:t>
            </a:r>
            <a:r>
              <a:rPr lang="zh-CN" altLang="en-US" sz="1600" dirty="0"/>
              <a:t>流量会复制转发给</a:t>
            </a:r>
            <a:r>
              <a:rPr lang="en-US" altLang="zh-CN" sz="1600" dirty="0"/>
              <a:t>PE2</a:t>
            </a:r>
            <a:r>
              <a:rPr lang="zh-CN" altLang="en-US" sz="1600" dirty="0"/>
              <a:t>，</a:t>
            </a:r>
            <a:r>
              <a:rPr lang="en-US" altLang="zh-CN" sz="1600" dirty="0"/>
              <a:t>PE2</a:t>
            </a:r>
            <a:r>
              <a:rPr lang="zh-CN" altLang="en-US" sz="1600" dirty="0"/>
              <a:t>收到报文后不应该将报文再发给</a:t>
            </a:r>
            <a:r>
              <a:rPr lang="en-US" altLang="zh-CN" sz="1600" dirty="0"/>
              <a:t>CE2</a:t>
            </a:r>
            <a:r>
              <a:rPr lang="zh-CN" altLang="en-US" sz="1600" dirty="0"/>
              <a:t>，避免在</a:t>
            </a:r>
            <a:r>
              <a:rPr lang="en-US" altLang="zh-CN" sz="1600" dirty="0"/>
              <a:t>CE</a:t>
            </a:r>
            <a:r>
              <a:rPr lang="zh-CN" altLang="en-US" sz="1600" dirty="0"/>
              <a:t>侧形成环路；同样，</a:t>
            </a:r>
            <a:r>
              <a:rPr lang="en-US" altLang="zh-CN" sz="1600" dirty="0"/>
              <a:t>PE2</a:t>
            </a:r>
            <a:r>
              <a:rPr lang="zh-CN" altLang="en-US" sz="1600" dirty="0"/>
              <a:t>从</a:t>
            </a:r>
            <a:r>
              <a:rPr lang="en-US" altLang="zh-CN" sz="1600" dirty="0"/>
              <a:t>PE1</a:t>
            </a:r>
            <a:r>
              <a:rPr lang="zh-CN" altLang="en-US" sz="1600" dirty="0"/>
              <a:t>收到的多播流量不会向</a:t>
            </a:r>
            <a:r>
              <a:rPr lang="en-US" altLang="zh-CN" sz="1600" dirty="0"/>
              <a:t>PE</a:t>
            </a:r>
            <a:r>
              <a:rPr lang="zh-CN" altLang="en-US" sz="1600" dirty="0"/>
              <a:t>侧转发，避免在公网侧形成环路。</a:t>
            </a:r>
          </a:p>
          <a:p>
            <a:r>
              <a:rPr lang="zh-CN" altLang="en-US" sz="1600" dirty="0"/>
              <a:t>水平分割是通过</a:t>
            </a:r>
            <a:r>
              <a:rPr lang="en-US" altLang="zh-CN" sz="1600" dirty="0"/>
              <a:t>per ES AD</a:t>
            </a:r>
            <a:r>
              <a:rPr lang="zh-CN" altLang="en-US" sz="1600" dirty="0"/>
              <a:t>路由中携带的</a:t>
            </a:r>
            <a:r>
              <a:rPr lang="en-US" altLang="zh-CN" sz="1600" dirty="0"/>
              <a:t>ESI</a:t>
            </a:r>
            <a:r>
              <a:rPr lang="zh-CN" altLang="en-US" sz="1600" dirty="0"/>
              <a:t>标签实现的；例如下图中，</a:t>
            </a:r>
            <a:r>
              <a:rPr lang="en-US" altLang="zh-CN" sz="1600" dirty="0"/>
              <a:t>PE2</a:t>
            </a:r>
            <a:r>
              <a:rPr lang="zh-CN" altLang="en-US" sz="1600" dirty="0"/>
              <a:t>会分配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ESI</a:t>
            </a:r>
            <a:r>
              <a:rPr lang="zh-CN" altLang="en-US" sz="1600" dirty="0"/>
              <a:t>标签，来标识</a:t>
            </a:r>
            <a:r>
              <a:rPr lang="en-US" altLang="zh-CN" sz="1600" dirty="0"/>
              <a:t>ES2</a:t>
            </a:r>
            <a:r>
              <a:rPr lang="zh-CN" altLang="en-US" sz="1600" dirty="0"/>
              <a:t>，并通过</a:t>
            </a:r>
            <a:r>
              <a:rPr lang="en-US" altLang="zh-CN" sz="1600" dirty="0"/>
              <a:t>AD</a:t>
            </a:r>
            <a:r>
              <a:rPr lang="zh-CN" altLang="en-US" sz="1600" dirty="0"/>
              <a:t>路由发布给</a:t>
            </a:r>
            <a:r>
              <a:rPr lang="en-US" altLang="zh-CN" sz="1600" dirty="0"/>
              <a:t>PE1</a:t>
            </a:r>
            <a:r>
              <a:rPr lang="zh-CN" altLang="en-US" sz="1600" dirty="0"/>
              <a:t>，</a:t>
            </a:r>
            <a:r>
              <a:rPr lang="en-US" altLang="zh-CN" sz="1600" dirty="0"/>
              <a:t>PE1</a:t>
            </a:r>
            <a:r>
              <a:rPr lang="zh-CN" altLang="en-US" sz="1600" dirty="0"/>
              <a:t>向</a:t>
            </a:r>
            <a:r>
              <a:rPr lang="en-US" altLang="zh-CN" sz="1600" dirty="0"/>
              <a:t>PE2</a:t>
            </a:r>
            <a:r>
              <a:rPr lang="zh-CN" altLang="en-US" sz="1600" dirty="0"/>
              <a:t>发</a:t>
            </a:r>
            <a:r>
              <a:rPr lang="en-US" altLang="zh-CN" sz="1600" dirty="0"/>
              <a:t>BUM</a:t>
            </a:r>
            <a:r>
              <a:rPr lang="zh-CN" altLang="en-US" sz="1600" dirty="0"/>
              <a:t>流量时需要打上这个标签，</a:t>
            </a:r>
            <a:r>
              <a:rPr lang="en-US" altLang="zh-CN" sz="1600" dirty="0"/>
              <a:t>PE2</a:t>
            </a:r>
            <a:r>
              <a:rPr lang="zh-CN" altLang="en-US" sz="1600" dirty="0"/>
              <a:t>收到后识别标签，即不会向</a:t>
            </a:r>
            <a:r>
              <a:rPr lang="en-US" altLang="zh-CN" sz="1600" dirty="0"/>
              <a:t>ES2</a:t>
            </a:r>
            <a:r>
              <a:rPr lang="zh-CN" altLang="en-US" sz="1600" dirty="0"/>
              <a:t>转发。</a:t>
            </a:r>
            <a:endParaRPr lang="en-US" altLang="zh-CN" sz="1600" dirty="0"/>
          </a:p>
          <a:p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135560" y="2924944"/>
            <a:ext cx="8890350" cy="3245523"/>
            <a:chOff x="2747628" y="3149444"/>
            <a:chExt cx="8890350" cy="3245523"/>
          </a:xfrm>
        </p:grpSpPr>
        <p:pic>
          <p:nvPicPr>
            <p:cNvPr id="5" name="图片 4" descr="网络云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7908" y="3352683"/>
              <a:ext cx="3058379" cy="2736286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 bwMode="auto">
            <a:xfrm>
              <a:off x="5168315" y="4387732"/>
              <a:ext cx="225787" cy="8049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7" name="图片 6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8328" y="4312846"/>
              <a:ext cx="1409503" cy="716629"/>
            </a:xfrm>
            <a:prstGeom prst="rect">
              <a:avLst/>
            </a:prstGeom>
          </p:spPr>
        </p:pic>
        <p:pic>
          <p:nvPicPr>
            <p:cNvPr id="8" name="图片 7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154" y="5498431"/>
              <a:ext cx="1426162" cy="716629"/>
            </a:xfrm>
            <a:prstGeom prst="rect">
              <a:avLst/>
            </a:prstGeom>
          </p:spPr>
        </p:pic>
        <p:pic>
          <p:nvPicPr>
            <p:cNvPr id="9" name="图片 8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0430" y="4387732"/>
              <a:ext cx="1377886" cy="716629"/>
            </a:xfrm>
            <a:prstGeom prst="rect">
              <a:avLst/>
            </a:prstGeom>
          </p:spPr>
        </p:pic>
        <p:pic>
          <p:nvPicPr>
            <p:cNvPr id="10" name="图片 9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153" y="3352682"/>
              <a:ext cx="1332611" cy="716629"/>
            </a:xfrm>
            <a:prstGeom prst="rect">
              <a:avLst/>
            </a:prstGeom>
          </p:spPr>
        </p:pic>
        <p:sp>
          <p:nvSpPr>
            <p:cNvPr id="11" name="矩形 13"/>
            <p:cNvSpPr>
              <a:spLocks noChangeArrowheads="1"/>
            </p:cNvSpPr>
            <p:nvPr/>
          </p:nvSpPr>
          <p:spPr bwMode="auto">
            <a:xfrm>
              <a:off x="7893471" y="3600451"/>
              <a:ext cx="1847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2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3471" y="4444256"/>
              <a:ext cx="540000" cy="441818"/>
            </a:xfrm>
            <a:prstGeom prst="rect">
              <a:avLst/>
            </a:prstGeom>
            <a:noFill/>
          </p:spPr>
        </p:pic>
        <p:pic>
          <p:nvPicPr>
            <p:cNvPr id="13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7309" y="5647151"/>
              <a:ext cx="540000" cy="441818"/>
            </a:xfrm>
            <a:prstGeom prst="rect">
              <a:avLst/>
            </a:prstGeom>
            <a:noFill/>
          </p:spPr>
        </p:pic>
        <p:pic>
          <p:nvPicPr>
            <p:cNvPr id="14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7309" y="3475991"/>
              <a:ext cx="540000" cy="441818"/>
            </a:xfrm>
            <a:prstGeom prst="rect">
              <a:avLst/>
            </a:prstGeom>
            <a:noFill/>
          </p:spPr>
        </p:pic>
        <p:cxnSp>
          <p:nvCxnSpPr>
            <p:cNvPr id="15" name="直接连接符 14"/>
            <p:cNvCxnSpPr>
              <a:stCxn id="14" idx="3"/>
              <a:endCxn id="61" idx="0"/>
            </p:cNvCxnSpPr>
            <p:nvPr/>
          </p:nvCxnSpPr>
          <p:spPr bwMode="auto">
            <a:xfrm>
              <a:off x="6467309" y="3696900"/>
              <a:ext cx="325671" cy="74735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61" idx="2"/>
            </p:cNvCxnSpPr>
            <p:nvPr/>
          </p:nvCxnSpPr>
          <p:spPr bwMode="auto">
            <a:xfrm flipV="1">
              <a:off x="6467309" y="4886074"/>
              <a:ext cx="325671" cy="98198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2" idx="1"/>
              <a:endCxn id="12" idx="3"/>
            </p:cNvCxnSpPr>
            <p:nvPr/>
          </p:nvCxnSpPr>
          <p:spPr bwMode="auto">
            <a:xfrm flipH="1">
              <a:off x="8163471" y="4665165"/>
              <a:ext cx="926377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 bwMode="auto">
            <a:xfrm>
              <a:off x="6235703" y="4011724"/>
              <a:ext cx="0" cy="15415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>
              <a:off x="6106363" y="4011724"/>
              <a:ext cx="0" cy="15415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连接符 19"/>
            <p:cNvCxnSpPr>
              <a:stCxn id="14" idx="1"/>
              <a:endCxn id="21" idx="3"/>
            </p:cNvCxnSpPr>
            <p:nvPr/>
          </p:nvCxnSpPr>
          <p:spPr bwMode="auto">
            <a:xfrm flipH="1">
              <a:off x="5007449" y="3696900"/>
              <a:ext cx="91986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21" name="图片 20" descr="CE12800交换机-蓝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7449" y="3475991"/>
              <a:ext cx="540000" cy="441818"/>
            </a:xfrm>
            <a:prstGeom prst="rect">
              <a:avLst/>
            </a:prstGeom>
          </p:spPr>
        </p:pic>
        <p:pic>
          <p:nvPicPr>
            <p:cNvPr id="22" name="图片 21" descr="CE12800交换机-蓝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9095" y="4561571"/>
              <a:ext cx="540000" cy="441818"/>
            </a:xfrm>
            <a:prstGeom prst="rect">
              <a:avLst/>
            </a:prstGeom>
          </p:spPr>
        </p:pic>
        <p:pic>
          <p:nvPicPr>
            <p:cNvPr id="23" name="图片 22" descr="CE12800交换机-蓝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9095" y="5647151"/>
              <a:ext cx="540000" cy="441818"/>
            </a:xfrm>
            <a:prstGeom prst="rect">
              <a:avLst/>
            </a:prstGeom>
          </p:spPr>
        </p:pic>
        <p:cxnSp>
          <p:nvCxnSpPr>
            <p:cNvPr id="24" name="直接连接符 23"/>
            <p:cNvCxnSpPr>
              <a:stCxn id="13" idx="1"/>
              <a:endCxn id="23" idx="3"/>
            </p:cNvCxnSpPr>
            <p:nvPr/>
          </p:nvCxnSpPr>
          <p:spPr bwMode="auto">
            <a:xfrm flipH="1">
              <a:off x="5049095" y="5868060"/>
              <a:ext cx="87821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1"/>
              <a:endCxn id="22" idx="3"/>
            </p:cNvCxnSpPr>
            <p:nvPr/>
          </p:nvCxnSpPr>
          <p:spPr bwMode="auto">
            <a:xfrm flipH="1">
              <a:off x="5049095" y="3696900"/>
              <a:ext cx="878214" cy="108558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1"/>
              <a:endCxn id="22" idx="3"/>
            </p:cNvCxnSpPr>
            <p:nvPr/>
          </p:nvCxnSpPr>
          <p:spPr bwMode="auto">
            <a:xfrm flipH="1" flipV="1">
              <a:off x="5049095" y="4782480"/>
              <a:ext cx="878214" cy="108558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 bwMode="auto">
            <a:xfrm>
              <a:off x="6720883" y="3761148"/>
              <a:ext cx="812792" cy="6730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H="1">
              <a:off x="6795488" y="4998612"/>
              <a:ext cx="765399" cy="8149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triangle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5168315" y="3573591"/>
              <a:ext cx="67614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5134027" y="3846673"/>
              <a:ext cx="520151" cy="688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5115330" y="5029475"/>
              <a:ext cx="615961" cy="7393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5168315" y="6015863"/>
              <a:ext cx="6761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8345422" y="4409584"/>
              <a:ext cx="7029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dash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文本框 33"/>
            <p:cNvSpPr txBox="1"/>
            <p:nvPr/>
          </p:nvSpPr>
          <p:spPr bwMode="auto">
            <a:xfrm>
              <a:off x="5713280" y="314944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PE1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 bwMode="auto">
            <a:xfrm>
              <a:off x="5731291" y="6078575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PE2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 bwMode="auto">
            <a:xfrm>
              <a:off x="7445717" y="4130461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PE3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 bwMode="auto">
            <a:xfrm>
              <a:off x="5111456" y="3244147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ES1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 rot="18661496">
              <a:off x="4769249" y="3919838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ES2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 bwMode="auto">
            <a:xfrm>
              <a:off x="5074764" y="503448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ES2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 bwMode="auto">
            <a:xfrm>
              <a:off x="5009570" y="601560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ES3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 bwMode="auto">
            <a:xfrm>
              <a:off x="8217063" y="4380623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ES3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 bwMode="auto">
            <a:xfrm>
              <a:off x="8907806" y="4840416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CE4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>
              <a:off x="4256809" y="3848447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CE1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4258789" y="4958906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CE2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>
              <a:off x="4313898" y="6029965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CE3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>
              <a:off x="3725980" y="353870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Site 1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auto">
            <a:xfrm>
              <a:off x="3704112" y="4605060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Site 2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 bwMode="auto">
            <a:xfrm>
              <a:off x="3728013" y="5672849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Site 3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 bwMode="auto">
            <a:xfrm>
              <a:off x="9485016" y="451296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Site 4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>
              <a:off x="6680243" y="3874818"/>
              <a:ext cx="799645" cy="679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禁止符 50"/>
            <p:cNvSpPr/>
            <p:nvPr/>
          </p:nvSpPr>
          <p:spPr bwMode="auto">
            <a:xfrm>
              <a:off x="7127279" y="5212748"/>
              <a:ext cx="260690" cy="305649"/>
            </a:xfrm>
            <a:prstGeom prst="noSmoking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H="1">
              <a:off x="6626204" y="4863871"/>
              <a:ext cx="826364" cy="8838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3" name="文本框 52"/>
            <p:cNvSpPr txBox="1"/>
            <p:nvPr/>
          </p:nvSpPr>
          <p:spPr bwMode="auto">
            <a:xfrm>
              <a:off x="9892263" y="5320609"/>
              <a:ext cx="916852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BGP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信令</a:t>
              </a:r>
              <a:endParaRPr lang="zh-CN" altLang="en-US" sz="14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10815162" y="5478805"/>
              <a:ext cx="789450" cy="29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文本框 54"/>
            <p:cNvSpPr txBox="1"/>
            <p:nvPr/>
          </p:nvSpPr>
          <p:spPr bwMode="auto">
            <a:xfrm>
              <a:off x="9888668" y="5734937"/>
              <a:ext cx="982576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BUM</a:t>
              </a:r>
              <a:r>
                <a:rPr lang="zh-CN" altLang="en-US" sz="140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流量</a:t>
              </a:r>
              <a:endParaRPr lang="zh-CN" altLang="en-US" sz="14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 flipV="1">
              <a:off x="10848528" y="5910313"/>
              <a:ext cx="789450" cy="29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A16B6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文本框 56"/>
            <p:cNvSpPr txBox="1"/>
            <p:nvPr/>
          </p:nvSpPr>
          <p:spPr bwMode="auto">
            <a:xfrm>
              <a:off x="2754432" y="3541583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E-VPN A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2747628" y="4552768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E-VPN A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 bwMode="auto">
            <a:xfrm>
              <a:off x="2747628" y="5632888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E-VPN A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 bwMode="auto">
            <a:xfrm>
              <a:off x="10562979" y="4466088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E-VPN A</a:t>
              </a:r>
              <a:endParaRPr lang="zh-CN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pic>
          <p:nvPicPr>
            <p:cNvPr id="61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22980" y="4444256"/>
              <a:ext cx="540000" cy="441818"/>
            </a:xfrm>
            <a:prstGeom prst="rect">
              <a:avLst/>
            </a:prstGeom>
            <a:noFill/>
          </p:spPr>
        </p:pic>
        <p:pic>
          <p:nvPicPr>
            <p:cNvPr id="62" name="图片 61" descr="CE12800交换机-蓝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9848" y="4444256"/>
              <a:ext cx="540000" cy="441818"/>
            </a:xfrm>
            <a:prstGeom prst="rect">
              <a:avLst/>
            </a:prstGeom>
          </p:spPr>
        </p:pic>
        <p:sp>
          <p:nvSpPr>
            <p:cNvPr id="63" name="禁止符 62"/>
            <p:cNvSpPr/>
            <p:nvPr/>
          </p:nvSpPr>
          <p:spPr bwMode="auto">
            <a:xfrm>
              <a:off x="5245549" y="5293602"/>
              <a:ext cx="260690" cy="305649"/>
            </a:xfrm>
            <a:prstGeom prst="noSmoking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cxnSp>
        <p:nvCxnSpPr>
          <p:cNvPr id="64" name="直接连接符 63"/>
          <p:cNvCxnSpPr>
            <a:stCxn id="61" idx="3"/>
            <a:endCxn id="12" idx="1"/>
          </p:cNvCxnSpPr>
          <p:nvPr/>
        </p:nvCxnSpPr>
        <p:spPr bwMode="auto">
          <a:xfrm>
            <a:off x="6450912" y="4440665"/>
            <a:ext cx="56049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6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快速收敛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快速收敛：是指通过</a:t>
            </a:r>
            <a:r>
              <a:rPr lang="en-US" altLang="zh-CN" sz="2000" dirty="0"/>
              <a:t>per ES AD</a:t>
            </a:r>
            <a:r>
              <a:rPr lang="zh-CN" altLang="en-US" sz="2000" dirty="0"/>
              <a:t>路由，快速撤销</a:t>
            </a:r>
            <a:r>
              <a:rPr lang="en-US" altLang="zh-CN" sz="2000" dirty="0"/>
              <a:t>MAC</a:t>
            </a:r>
            <a:r>
              <a:rPr lang="zh-CN" altLang="en-US" sz="2000" dirty="0"/>
              <a:t>路由，达到快速收敛的目的。</a:t>
            </a:r>
            <a:endParaRPr lang="en-US" altLang="zh-CN" sz="2000" dirty="0"/>
          </a:p>
          <a:p>
            <a:r>
              <a:rPr lang="zh-CN" altLang="en-US" sz="2000" dirty="0"/>
              <a:t>如图， </a:t>
            </a:r>
            <a:r>
              <a:rPr lang="en-US" altLang="zh-CN" sz="2000" dirty="0"/>
              <a:t>CE1</a:t>
            </a:r>
            <a:r>
              <a:rPr lang="zh-CN" altLang="en-US" sz="2000" dirty="0"/>
              <a:t>双归到</a:t>
            </a:r>
            <a:r>
              <a:rPr lang="en-US" altLang="zh-CN" sz="2000" dirty="0"/>
              <a:t>PE1</a:t>
            </a:r>
            <a:r>
              <a:rPr lang="zh-CN" altLang="en-US" sz="2000" dirty="0"/>
              <a:t>和</a:t>
            </a:r>
            <a:r>
              <a:rPr lang="en-US" altLang="zh-CN" sz="2000" dirty="0"/>
              <a:t>PE2</a:t>
            </a:r>
            <a:r>
              <a:rPr lang="zh-CN" altLang="en-US" sz="2000" dirty="0"/>
              <a:t>，</a:t>
            </a:r>
            <a:r>
              <a:rPr lang="en-US" altLang="zh-CN" sz="2000" dirty="0"/>
              <a:t>PE1</a:t>
            </a:r>
            <a:r>
              <a:rPr lang="zh-CN" altLang="en-US" sz="2000" dirty="0"/>
              <a:t>和</a:t>
            </a:r>
            <a:r>
              <a:rPr lang="en-US" altLang="zh-CN" sz="2000" dirty="0"/>
              <a:t>PE2</a:t>
            </a:r>
            <a:r>
              <a:rPr lang="zh-CN" altLang="en-US" sz="2000" dirty="0"/>
              <a:t>学习到</a:t>
            </a:r>
            <a:r>
              <a:rPr lang="en-US" altLang="zh-CN" sz="2000" dirty="0"/>
              <a:t>CE1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，向</a:t>
            </a:r>
            <a:r>
              <a:rPr lang="en-US" altLang="zh-CN" sz="2000" dirty="0"/>
              <a:t>PE3</a:t>
            </a:r>
            <a:r>
              <a:rPr lang="zh-CN" altLang="en-US" sz="2000" dirty="0"/>
              <a:t>发布</a:t>
            </a:r>
            <a:r>
              <a:rPr lang="en-US" altLang="zh-CN" sz="2000" dirty="0"/>
              <a:t>MAC</a:t>
            </a:r>
            <a:r>
              <a:rPr lang="zh-CN" altLang="en-US" sz="2000" dirty="0"/>
              <a:t>路由；当</a:t>
            </a:r>
            <a:r>
              <a:rPr lang="en-US" altLang="zh-CN" sz="2000" dirty="0"/>
              <a:t>CE1</a:t>
            </a:r>
            <a:r>
              <a:rPr lang="zh-CN" altLang="en-US" sz="2000" dirty="0"/>
              <a:t>与</a:t>
            </a:r>
            <a:r>
              <a:rPr lang="en-US" altLang="zh-CN" sz="2000" dirty="0"/>
              <a:t>PE1</a:t>
            </a:r>
            <a:r>
              <a:rPr lang="zh-CN" altLang="en-US" sz="2000" dirty="0"/>
              <a:t>之间的链路故障时，</a:t>
            </a:r>
            <a:r>
              <a:rPr lang="en-US" altLang="zh-CN" sz="2000" dirty="0"/>
              <a:t>PE1</a:t>
            </a:r>
            <a:r>
              <a:rPr lang="zh-CN" altLang="en-US" sz="2000" dirty="0"/>
              <a:t>向</a:t>
            </a:r>
            <a:r>
              <a:rPr lang="en-US" altLang="zh-CN" sz="2000" dirty="0"/>
              <a:t>PE3</a:t>
            </a:r>
            <a:r>
              <a:rPr lang="zh-CN" altLang="en-US" sz="2000" dirty="0"/>
              <a:t>发送</a:t>
            </a:r>
            <a:r>
              <a:rPr lang="en-US" altLang="zh-CN" sz="2000" dirty="0"/>
              <a:t>per ES A-D </a:t>
            </a:r>
            <a:r>
              <a:rPr lang="zh-CN" altLang="en-US" sz="2000" dirty="0"/>
              <a:t>路由撤销，可使</a:t>
            </a:r>
            <a:r>
              <a:rPr lang="en-US" altLang="zh-CN" sz="2000" dirty="0"/>
              <a:t>PE3</a:t>
            </a:r>
            <a:r>
              <a:rPr lang="zh-CN" altLang="en-US" sz="2000" dirty="0"/>
              <a:t>快速更新</a:t>
            </a:r>
            <a:r>
              <a:rPr lang="en-US" altLang="zh-CN" sz="2000" dirty="0"/>
              <a:t>ES1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路由，将流量切换到</a:t>
            </a:r>
            <a:r>
              <a:rPr lang="en-US" altLang="zh-CN" sz="2000" dirty="0"/>
              <a:t>PE2</a:t>
            </a:r>
            <a:r>
              <a:rPr lang="zh-CN" altLang="en-US" sz="2000" dirty="0"/>
              <a:t>上。</a:t>
            </a:r>
            <a:endParaRPr lang="en-US" altLang="zh-CN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775520" y="2889993"/>
            <a:ext cx="9227254" cy="3455245"/>
            <a:chOff x="1849477" y="2715222"/>
            <a:chExt cx="9227254" cy="3455245"/>
          </a:xfrm>
        </p:grpSpPr>
        <p:pic>
          <p:nvPicPr>
            <p:cNvPr id="66" name="图片 65" descr="网络云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849" y="3072459"/>
              <a:ext cx="2689433" cy="2828275"/>
            </a:xfrm>
            <a:prstGeom prst="rect">
              <a:avLst/>
            </a:prstGeom>
          </p:spPr>
        </p:pic>
        <p:sp>
          <p:nvSpPr>
            <p:cNvPr id="44045" name="椭圆形标注 44044"/>
            <p:cNvSpPr/>
            <p:nvPr/>
          </p:nvSpPr>
          <p:spPr bwMode="auto">
            <a:xfrm>
              <a:off x="6413853" y="2715222"/>
              <a:ext cx="3628080" cy="857767"/>
            </a:xfrm>
            <a:prstGeom prst="wedgeEllipseCallout">
              <a:avLst>
                <a:gd name="adj1" fmla="val -32764"/>
                <a:gd name="adj2" fmla="val 726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BGP Update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+mn-ea"/>
                  <a:ea typeface="+mn-ea"/>
                </a:rPr>
                <a:t>（</a:t>
              </a:r>
              <a:r>
                <a:rPr lang="en-US" altLang="zh-CN" sz="1400" dirty="0">
                  <a:latin typeface="+mn-ea"/>
                  <a:ea typeface="+mn-ea"/>
                </a:rPr>
                <a:t>withdraw E-VPN Ethernet A-D Route</a:t>
              </a:r>
              <a:r>
                <a:rPr lang="zh-CN" altLang="en-US" sz="1400" dirty="0">
                  <a:latin typeface="+mn-ea"/>
                  <a:ea typeface="+mn-ea"/>
                </a:rPr>
                <a:t>）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2" name="文本框 141"/>
            <p:cNvSpPr txBox="1"/>
            <p:nvPr/>
          </p:nvSpPr>
          <p:spPr bwMode="auto">
            <a:xfrm>
              <a:off x="1849477" y="4331738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MAC A </a:t>
              </a:r>
              <a:endPara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041685" y="2924944"/>
              <a:ext cx="6940069" cy="3245523"/>
              <a:chOff x="3653753" y="3149444"/>
              <a:chExt cx="6940069" cy="3245523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5168315" y="4387732"/>
                <a:ext cx="225787" cy="8049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pic>
            <p:nvPicPr>
              <p:cNvPr id="51" name="图片 50" descr="网络云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48328" y="4243706"/>
                <a:ext cx="1545494" cy="785770"/>
              </a:xfrm>
              <a:prstGeom prst="rect">
                <a:avLst/>
              </a:prstGeom>
            </p:spPr>
          </p:pic>
          <p:pic>
            <p:nvPicPr>
              <p:cNvPr id="53" name="图片 52" descr="网络云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53753" y="4316648"/>
                <a:ext cx="1514563" cy="787714"/>
              </a:xfrm>
              <a:prstGeom prst="rect">
                <a:avLst/>
              </a:prstGeom>
            </p:spPr>
          </p:pic>
          <p:sp>
            <p:nvSpPr>
              <p:cNvPr id="55" name="矩形 13"/>
              <p:cNvSpPr>
                <a:spLocks noChangeArrowheads="1"/>
              </p:cNvSpPr>
              <p:nvPr/>
            </p:nvSpPr>
            <p:spPr bwMode="auto">
              <a:xfrm>
                <a:off x="7893471" y="3600451"/>
                <a:ext cx="18473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990000"/>
                  </a:buClr>
                  <a:buSzPct val="85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5F5F5F"/>
                  </a:buClr>
                  <a:buFont typeface="Wingdings 3" panose="05040102010807070707" pitchFamily="18" charset="2"/>
                  <a:buChar char="[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−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▪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6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752244" y="4444256"/>
                <a:ext cx="540000" cy="441818"/>
              </a:xfrm>
              <a:prstGeom prst="rect">
                <a:avLst/>
              </a:prstGeom>
              <a:noFill/>
            </p:spPr>
          </p:pic>
          <p:pic>
            <p:nvPicPr>
              <p:cNvPr id="57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27309" y="5647151"/>
                <a:ext cx="540000" cy="441818"/>
              </a:xfrm>
              <a:prstGeom prst="rect">
                <a:avLst/>
              </a:prstGeom>
              <a:noFill/>
            </p:spPr>
          </p:pic>
          <p:pic>
            <p:nvPicPr>
              <p:cNvPr id="58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27309" y="3475991"/>
                <a:ext cx="540000" cy="441818"/>
              </a:xfrm>
              <a:prstGeom prst="rect">
                <a:avLst/>
              </a:prstGeom>
              <a:noFill/>
            </p:spPr>
          </p:pic>
          <p:cxnSp>
            <p:nvCxnSpPr>
              <p:cNvPr id="59" name="直接连接符 58"/>
              <p:cNvCxnSpPr>
                <a:stCxn id="58" idx="3"/>
                <a:endCxn id="137" idx="0"/>
              </p:cNvCxnSpPr>
              <p:nvPr/>
            </p:nvCxnSpPr>
            <p:spPr bwMode="auto">
              <a:xfrm>
                <a:off x="6467309" y="3696900"/>
                <a:ext cx="325671" cy="74735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7" idx="3"/>
                <a:endCxn id="137" idx="2"/>
              </p:cNvCxnSpPr>
              <p:nvPr/>
            </p:nvCxnSpPr>
            <p:spPr bwMode="auto">
              <a:xfrm flipV="1">
                <a:off x="6467309" y="4886074"/>
                <a:ext cx="325671" cy="98198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138" idx="1"/>
                <a:endCxn id="56" idx="3"/>
              </p:cNvCxnSpPr>
              <p:nvPr/>
            </p:nvCxnSpPr>
            <p:spPr bwMode="auto">
              <a:xfrm flipH="1">
                <a:off x="8292244" y="4665165"/>
                <a:ext cx="797604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69" name="图片 68" descr="CE12800交换机-蓝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09095" y="4561571"/>
                <a:ext cx="540000" cy="441818"/>
              </a:xfrm>
              <a:prstGeom prst="rect">
                <a:avLst/>
              </a:prstGeom>
            </p:spPr>
          </p:pic>
          <p:cxnSp>
            <p:nvCxnSpPr>
              <p:cNvPr id="81" name="直接连接符 80"/>
              <p:cNvCxnSpPr>
                <a:stCxn id="58" idx="1"/>
                <a:endCxn id="69" idx="3"/>
              </p:cNvCxnSpPr>
              <p:nvPr/>
            </p:nvCxnSpPr>
            <p:spPr bwMode="auto">
              <a:xfrm flipH="1">
                <a:off x="5049095" y="3696900"/>
                <a:ext cx="878214" cy="108558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57" idx="1"/>
                <a:endCxn id="69" idx="3"/>
              </p:cNvCxnSpPr>
              <p:nvPr/>
            </p:nvCxnSpPr>
            <p:spPr bwMode="auto">
              <a:xfrm flipH="1" flipV="1">
                <a:off x="5049095" y="4782480"/>
                <a:ext cx="878214" cy="108558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文本框 92"/>
              <p:cNvSpPr txBox="1"/>
              <p:nvPr/>
            </p:nvSpPr>
            <p:spPr bwMode="auto">
              <a:xfrm>
                <a:off x="5713280" y="3149444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 bwMode="auto">
              <a:xfrm>
                <a:off x="5731291" y="6078575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 bwMode="auto">
              <a:xfrm>
                <a:off x="7445717" y="4130461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PE3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 bwMode="auto">
              <a:xfrm rot="18661496">
                <a:off x="5008642" y="4199081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 bwMode="auto">
              <a:xfrm>
                <a:off x="5074764" y="5034484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 bwMode="auto">
              <a:xfrm>
                <a:off x="8200900" y="4348773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 bwMode="auto">
              <a:xfrm>
                <a:off x="8907806" y="4840416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CE2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 bwMode="auto">
              <a:xfrm>
                <a:off x="4258789" y="4958906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CE1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 bwMode="auto">
              <a:xfrm>
                <a:off x="3732196" y="4561571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Site 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 bwMode="auto">
              <a:xfrm>
                <a:off x="9428309" y="4429427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Site 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 bwMode="auto">
              <a:xfrm>
                <a:off x="3825610" y="4011807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E-VPN A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 bwMode="auto">
              <a:xfrm>
                <a:off x="9351766" y="3971390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E-VPN A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137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22980" y="4444256"/>
                <a:ext cx="540000" cy="441818"/>
              </a:xfrm>
              <a:prstGeom prst="rect">
                <a:avLst/>
              </a:prstGeom>
              <a:noFill/>
            </p:spPr>
          </p:pic>
          <p:pic>
            <p:nvPicPr>
              <p:cNvPr id="138" name="图片 137" descr="CE12800交换机-蓝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89848" y="4444256"/>
                <a:ext cx="540000" cy="441818"/>
              </a:xfrm>
              <a:prstGeom prst="rect">
                <a:avLst/>
              </a:prstGeom>
            </p:spPr>
          </p:pic>
        </p:grpSp>
        <p:cxnSp>
          <p:nvCxnSpPr>
            <p:cNvPr id="140" name="直接连接符 139"/>
            <p:cNvCxnSpPr>
              <a:stCxn id="137" idx="3"/>
              <a:endCxn id="56" idx="1"/>
            </p:cNvCxnSpPr>
            <p:nvPr/>
          </p:nvCxnSpPr>
          <p:spPr bwMode="auto">
            <a:xfrm>
              <a:off x="6450912" y="4440665"/>
              <a:ext cx="68926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4" name="任意多边形 143"/>
            <p:cNvSpPr/>
            <p:nvPr/>
          </p:nvSpPr>
          <p:spPr bwMode="auto">
            <a:xfrm>
              <a:off x="5937027" y="3405197"/>
              <a:ext cx="1141902" cy="628699"/>
            </a:xfrm>
            <a:custGeom>
              <a:avLst/>
              <a:gdLst>
                <a:gd name="connsiteX0" fmla="*/ 0 w 1085850"/>
                <a:gd name="connsiteY0" fmla="*/ 80940 h 766740"/>
                <a:gd name="connsiteX1" fmla="*/ 781050 w 1085850"/>
                <a:gd name="connsiteY1" fmla="*/ 61890 h 766740"/>
                <a:gd name="connsiteX2" fmla="*/ 1085850 w 1085850"/>
                <a:gd name="connsiteY2" fmla="*/ 766740 h 76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850" h="766740">
                  <a:moveTo>
                    <a:pt x="0" y="80940"/>
                  </a:moveTo>
                  <a:cubicBezTo>
                    <a:pt x="300037" y="14265"/>
                    <a:pt x="600075" y="-52410"/>
                    <a:pt x="781050" y="61890"/>
                  </a:cubicBezTo>
                  <a:cubicBezTo>
                    <a:pt x="962025" y="176190"/>
                    <a:pt x="1035050" y="655615"/>
                    <a:pt x="1085850" y="76674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3632091" y="3278724"/>
              <a:ext cx="3695003" cy="1034534"/>
            </a:xfrm>
            <a:custGeom>
              <a:avLst/>
              <a:gdLst>
                <a:gd name="connsiteX0" fmla="*/ 3621974 w 3621974"/>
                <a:gd name="connsiteY0" fmla="*/ 716478 h 775854"/>
                <a:gd name="connsiteX1" fmla="*/ 2802577 w 3621974"/>
                <a:gd name="connsiteY1" fmla="*/ 716478 h 775854"/>
                <a:gd name="connsiteX2" fmla="*/ 2410691 w 3621974"/>
                <a:gd name="connsiteY2" fmla="*/ 514597 h 775854"/>
                <a:gd name="connsiteX3" fmla="*/ 1971304 w 3621974"/>
                <a:gd name="connsiteY3" fmla="*/ 63335 h 775854"/>
                <a:gd name="connsiteX4" fmla="*/ 1543792 w 3621974"/>
                <a:gd name="connsiteY4" fmla="*/ 134587 h 775854"/>
                <a:gd name="connsiteX5" fmla="*/ 831273 w 3621974"/>
                <a:gd name="connsiteY5" fmla="*/ 657101 h 775854"/>
                <a:gd name="connsiteX6" fmla="*/ 0 w 3621974"/>
                <a:gd name="connsiteY6" fmla="*/ 775854 h 77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1974" h="775854">
                  <a:moveTo>
                    <a:pt x="3621974" y="716478"/>
                  </a:moveTo>
                  <a:cubicBezTo>
                    <a:pt x="3313215" y="733301"/>
                    <a:pt x="3004457" y="750125"/>
                    <a:pt x="2802577" y="716478"/>
                  </a:cubicBezTo>
                  <a:cubicBezTo>
                    <a:pt x="2600697" y="682831"/>
                    <a:pt x="2549236" y="623454"/>
                    <a:pt x="2410691" y="514597"/>
                  </a:cubicBezTo>
                  <a:cubicBezTo>
                    <a:pt x="2272146" y="405740"/>
                    <a:pt x="2115787" y="126670"/>
                    <a:pt x="1971304" y="63335"/>
                  </a:cubicBezTo>
                  <a:cubicBezTo>
                    <a:pt x="1826821" y="0"/>
                    <a:pt x="1733797" y="35626"/>
                    <a:pt x="1543792" y="134587"/>
                  </a:cubicBezTo>
                  <a:cubicBezTo>
                    <a:pt x="1353787" y="233548"/>
                    <a:pt x="1088572" y="550223"/>
                    <a:pt x="831273" y="657101"/>
                  </a:cubicBezTo>
                  <a:cubicBezTo>
                    <a:pt x="573974" y="763979"/>
                    <a:pt x="286987" y="769916"/>
                    <a:pt x="0" y="775854"/>
                  </a:cubicBezTo>
                </a:path>
              </a:pathLst>
            </a:cu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 w="lg" len="lg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41" name="文本框 140"/>
            <p:cNvSpPr txBox="1"/>
            <p:nvPr/>
          </p:nvSpPr>
          <p:spPr bwMode="auto">
            <a:xfrm>
              <a:off x="10103916" y="4288464"/>
              <a:ext cx="97281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MAC B </a:t>
              </a:r>
              <a:endParaRPr lang="zh-CN" altLang="en-US" sz="1400" b="1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pic>
          <p:nvPicPr>
            <p:cNvPr id="124" name="图片 123" descr="交换机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75611" y="4219756"/>
              <a:ext cx="540000" cy="441817"/>
            </a:xfrm>
            <a:prstGeom prst="rect">
              <a:avLst/>
            </a:prstGeom>
          </p:spPr>
        </p:pic>
        <p:pic>
          <p:nvPicPr>
            <p:cNvPr id="145" name="图片 144" descr="交换机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8031" y="4317847"/>
              <a:ext cx="540000" cy="441817"/>
            </a:xfrm>
            <a:prstGeom prst="rect">
              <a:avLst/>
            </a:prstGeom>
          </p:spPr>
        </p:pic>
        <p:sp>
          <p:nvSpPr>
            <p:cNvPr id="122" name="任意多边形 10"/>
            <p:cNvSpPr>
              <a:spLocks/>
            </p:cNvSpPr>
            <p:nvPr/>
          </p:nvSpPr>
          <p:spPr bwMode="auto">
            <a:xfrm>
              <a:off x="3644582" y="4795485"/>
              <a:ext cx="3972215" cy="1060991"/>
            </a:xfrm>
            <a:custGeom>
              <a:avLst/>
              <a:gdLst>
                <a:gd name="T0" fmla="*/ 3609231 w 3610099"/>
                <a:gd name="T1" fmla="*/ 184545 h 888670"/>
                <a:gd name="T2" fmla="*/ 2825652 w 3610099"/>
                <a:gd name="T3" fmla="*/ 184545 h 888670"/>
                <a:gd name="T4" fmla="*/ 2481352 w 3610099"/>
                <a:gd name="T5" fmla="*/ 279799 h 888670"/>
                <a:gd name="T6" fmla="*/ 1947090 w 3610099"/>
                <a:gd name="T7" fmla="*/ 815577 h 888670"/>
                <a:gd name="T8" fmla="*/ 1507808 w 3610099"/>
                <a:gd name="T9" fmla="*/ 732234 h 888670"/>
                <a:gd name="T10" fmla="*/ 700476 w 3610099"/>
                <a:gd name="T11" fmla="*/ 113110 h 888670"/>
                <a:gd name="T12" fmla="*/ 0 w 3610099"/>
                <a:gd name="T13" fmla="*/ 53579 h 888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10099"/>
                <a:gd name="T22" fmla="*/ 0 h 888670"/>
                <a:gd name="T23" fmla="*/ 3610099 w 3610099"/>
                <a:gd name="T24" fmla="*/ 888670 h 888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10099" h="888670">
                  <a:moveTo>
                    <a:pt x="3610099" y="184068"/>
                  </a:moveTo>
                  <a:cubicBezTo>
                    <a:pt x="3312226" y="176151"/>
                    <a:pt x="3014353" y="168234"/>
                    <a:pt x="2826327" y="184068"/>
                  </a:cubicBezTo>
                  <a:cubicBezTo>
                    <a:pt x="2638301" y="199902"/>
                    <a:pt x="2628405" y="174172"/>
                    <a:pt x="2481943" y="279071"/>
                  </a:cubicBezTo>
                  <a:cubicBezTo>
                    <a:pt x="2335481" y="383970"/>
                    <a:pt x="2109849" y="738250"/>
                    <a:pt x="1947553" y="813460"/>
                  </a:cubicBezTo>
                  <a:cubicBezTo>
                    <a:pt x="1785257" y="888670"/>
                    <a:pt x="1715984" y="847107"/>
                    <a:pt x="1508166" y="730333"/>
                  </a:cubicBezTo>
                  <a:cubicBezTo>
                    <a:pt x="1300348" y="613559"/>
                    <a:pt x="952005" y="225632"/>
                    <a:pt x="700644" y="112816"/>
                  </a:cubicBezTo>
                  <a:cubicBezTo>
                    <a:pt x="449283" y="0"/>
                    <a:pt x="224641" y="26719"/>
                    <a:pt x="0" y="53439"/>
                  </a:cubicBezTo>
                </a:path>
              </a:pathLst>
            </a:custGeom>
            <a:noFill/>
            <a:ln w="25400">
              <a:solidFill>
                <a:srgbClr val="0A16B6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latin typeface="+mn-lt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H="1">
              <a:off x="9099915" y="4586382"/>
              <a:ext cx="4569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>
              <a:off x="7889896" y="4558294"/>
              <a:ext cx="4569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十字形 6"/>
          <p:cNvSpPr/>
          <p:nvPr/>
        </p:nvSpPr>
        <p:spPr bwMode="auto">
          <a:xfrm rot="3951908">
            <a:off x="4819901" y="3899250"/>
            <a:ext cx="283442" cy="297357"/>
          </a:xfrm>
          <a:prstGeom prst="plus">
            <a:avLst>
              <a:gd name="adj" fmla="val 42638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0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别名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CE</a:t>
            </a:r>
            <a:r>
              <a:rPr lang="zh-CN" altLang="en-US" sz="1800" dirty="0"/>
              <a:t>多归多活场景时，可能存在多归的</a:t>
            </a:r>
            <a:r>
              <a:rPr lang="en-US" altLang="zh-CN" sz="1800" dirty="0"/>
              <a:t>PE</a:t>
            </a:r>
            <a:r>
              <a:rPr lang="zh-CN" altLang="en-US" sz="1800" dirty="0"/>
              <a:t>中有</a:t>
            </a:r>
            <a:r>
              <a:rPr lang="en-US" altLang="zh-CN" sz="1800" dirty="0"/>
              <a:t>PE</a:t>
            </a:r>
            <a:r>
              <a:rPr lang="zh-CN" altLang="en-US" sz="1800" dirty="0"/>
              <a:t>没有学习到</a:t>
            </a:r>
            <a:r>
              <a:rPr lang="en-US" altLang="zh-CN" sz="1800" dirty="0"/>
              <a:t>CE</a:t>
            </a: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地址的情况，导致远端</a:t>
            </a:r>
            <a:r>
              <a:rPr lang="en-US" altLang="zh-CN" sz="1800" dirty="0"/>
              <a:t>PE</a:t>
            </a:r>
            <a:r>
              <a:rPr lang="zh-CN" altLang="en-US" sz="1800" dirty="0"/>
              <a:t>不能形成负载分担或备份；别名就是为了解决这个问题，别名通过</a:t>
            </a:r>
            <a:r>
              <a:rPr lang="en-US" altLang="zh-CN" sz="1800" dirty="0"/>
              <a:t>per EVI</a:t>
            </a:r>
            <a:r>
              <a:rPr lang="zh-CN" altLang="en-US" sz="1800" dirty="0"/>
              <a:t> </a:t>
            </a:r>
            <a:r>
              <a:rPr lang="en-US" altLang="zh-CN" sz="1800" dirty="0"/>
              <a:t>AD</a:t>
            </a:r>
            <a:r>
              <a:rPr lang="zh-CN" altLang="en-US" sz="1800" dirty="0"/>
              <a:t>路由实现；</a:t>
            </a:r>
          </a:p>
          <a:p>
            <a:r>
              <a:rPr lang="zh-CN" altLang="en-US" sz="1800" dirty="0"/>
              <a:t>如图，</a:t>
            </a:r>
            <a:r>
              <a:rPr lang="en-US" altLang="zh-CN" sz="1800" dirty="0"/>
              <a:t>CE1</a:t>
            </a:r>
            <a:r>
              <a:rPr lang="zh-CN" altLang="en-US" sz="1800" dirty="0"/>
              <a:t>双归到</a:t>
            </a:r>
            <a:r>
              <a:rPr lang="en-US" altLang="zh-CN" sz="1800" dirty="0"/>
              <a:t>PE1</a:t>
            </a:r>
            <a:r>
              <a:rPr lang="zh-CN" altLang="en-US" sz="1800" dirty="0"/>
              <a:t>和</a:t>
            </a:r>
            <a:r>
              <a:rPr lang="en-US" altLang="zh-CN" sz="1800" dirty="0"/>
              <a:t>PE2</a:t>
            </a:r>
            <a:r>
              <a:rPr lang="zh-CN" altLang="en-US" sz="1800" dirty="0"/>
              <a:t>，假设</a:t>
            </a:r>
            <a:r>
              <a:rPr lang="en-US" altLang="zh-CN" sz="1800" dirty="0"/>
              <a:t>PE1</a:t>
            </a:r>
            <a:r>
              <a:rPr lang="zh-CN" altLang="en-US" sz="1800" dirty="0"/>
              <a:t>学习到</a:t>
            </a:r>
            <a:r>
              <a:rPr lang="en-US" altLang="zh-CN" sz="1800" dirty="0"/>
              <a:t>MAC A</a:t>
            </a:r>
            <a:r>
              <a:rPr lang="zh-CN" altLang="en-US" sz="1800" dirty="0"/>
              <a:t>，向</a:t>
            </a:r>
            <a:r>
              <a:rPr lang="en-US" altLang="zh-CN" sz="1800" dirty="0"/>
              <a:t>PE3</a:t>
            </a:r>
            <a:r>
              <a:rPr lang="zh-CN" altLang="en-US" sz="1800" dirty="0"/>
              <a:t>发布</a:t>
            </a:r>
            <a:r>
              <a:rPr lang="en-US" altLang="zh-CN" sz="1800" dirty="0"/>
              <a:t>MAC</a:t>
            </a:r>
            <a:r>
              <a:rPr lang="zh-CN" altLang="en-US" sz="1800" dirty="0"/>
              <a:t>路由，</a:t>
            </a:r>
            <a:r>
              <a:rPr lang="en-US" altLang="zh-CN" sz="1800" dirty="0"/>
              <a:t>PE2</a:t>
            </a:r>
            <a:r>
              <a:rPr lang="zh-CN" altLang="en-US" sz="1800" dirty="0"/>
              <a:t>没有学习到</a:t>
            </a:r>
            <a:r>
              <a:rPr lang="en-US" altLang="zh-CN" sz="1800" dirty="0"/>
              <a:t>MAC A</a:t>
            </a:r>
            <a:r>
              <a:rPr lang="zh-CN" altLang="en-US" sz="1800" dirty="0"/>
              <a:t>，但是</a:t>
            </a:r>
            <a:r>
              <a:rPr lang="en-US" altLang="zh-CN" sz="1800" dirty="0"/>
              <a:t>PE2</a:t>
            </a:r>
            <a:r>
              <a:rPr lang="zh-CN" altLang="en-US" sz="1800" dirty="0"/>
              <a:t>可以向</a:t>
            </a:r>
            <a:r>
              <a:rPr lang="en-US" altLang="zh-CN" sz="1800" dirty="0"/>
              <a:t>PE3</a:t>
            </a:r>
            <a:r>
              <a:rPr lang="zh-CN" altLang="en-US" sz="1800" dirty="0"/>
              <a:t>发布</a:t>
            </a:r>
            <a:r>
              <a:rPr lang="en-US" altLang="zh-CN" sz="1800" dirty="0"/>
              <a:t>per EVI</a:t>
            </a:r>
            <a:r>
              <a:rPr lang="zh-CN" altLang="en-US" sz="1800" dirty="0"/>
              <a:t> </a:t>
            </a:r>
            <a:r>
              <a:rPr lang="en-US" altLang="zh-CN" sz="1800" dirty="0"/>
              <a:t>AD</a:t>
            </a:r>
            <a:r>
              <a:rPr lang="zh-CN" altLang="en-US" sz="1800" dirty="0"/>
              <a:t>路由，</a:t>
            </a:r>
            <a:r>
              <a:rPr lang="en-US" altLang="zh-CN" sz="1800" dirty="0"/>
              <a:t>PE3</a:t>
            </a:r>
            <a:r>
              <a:rPr lang="zh-CN" altLang="en-US" sz="1800" dirty="0"/>
              <a:t>就可以知道</a:t>
            </a:r>
            <a:r>
              <a:rPr lang="en-US" altLang="zh-CN" sz="1800" dirty="0"/>
              <a:t>MAC A</a:t>
            </a:r>
            <a:r>
              <a:rPr lang="zh-CN" altLang="en-US" sz="1800" dirty="0"/>
              <a:t>通过</a:t>
            </a:r>
            <a:r>
              <a:rPr lang="en-US" altLang="zh-CN" sz="1800" dirty="0"/>
              <a:t>PE1</a:t>
            </a:r>
            <a:r>
              <a:rPr lang="zh-CN" altLang="en-US" sz="1800" dirty="0"/>
              <a:t>和</a:t>
            </a:r>
            <a:r>
              <a:rPr lang="en-US" altLang="zh-CN" sz="1800" dirty="0"/>
              <a:t>PE2</a:t>
            </a:r>
            <a:r>
              <a:rPr lang="zh-CN" altLang="en-US" sz="1800" dirty="0"/>
              <a:t>均可达。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75520" y="2999493"/>
            <a:ext cx="9227254" cy="3345745"/>
            <a:chOff x="1775520" y="2999493"/>
            <a:chExt cx="9227254" cy="3345745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520" y="3099715"/>
              <a:ext cx="9227254" cy="3245523"/>
              <a:chOff x="1849477" y="2924944"/>
              <a:chExt cx="9227254" cy="3245523"/>
            </a:xfrm>
          </p:grpSpPr>
          <p:pic>
            <p:nvPicPr>
              <p:cNvPr id="53" name="图片 52" descr="网络云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66849" y="3072459"/>
                <a:ext cx="2689433" cy="2828275"/>
              </a:xfrm>
              <a:prstGeom prst="rect">
                <a:avLst/>
              </a:prstGeom>
            </p:spPr>
          </p:pic>
          <p:sp>
            <p:nvSpPr>
              <p:cNvPr id="55" name="文本框 54"/>
              <p:cNvSpPr txBox="1"/>
              <p:nvPr/>
            </p:nvSpPr>
            <p:spPr bwMode="auto">
              <a:xfrm>
                <a:off x="1849477" y="4331738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  <a:ea typeface="+mn-ea"/>
                    <a:cs typeface="Arial" pitchFamily="34" charset="0"/>
                  </a:rPr>
                  <a:t>MAC A </a:t>
                </a:r>
                <a:endPara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3041685" y="2924944"/>
                <a:ext cx="6940069" cy="3245523"/>
                <a:chOff x="3653753" y="3149444"/>
                <a:chExt cx="6940069" cy="3245523"/>
              </a:xfrm>
            </p:grpSpPr>
            <p:sp>
              <p:nvSpPr>
                <p:cNvPr id="66" name="椭圆 65"/>
                <p:cNvSpPr/>
                <p:nvPr/>
              </p:nvSpPr>
              <p:spPr bwMode="auto">
                <a:xfrm>
                  <a:off x="5168315" y="4387732"/>
                  <a:ext cx="225787" cy="80494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endParaRPr>
                </a:p>
              </p:txBody>
            </p:sp>
            <p:pic>
              <p:nvPicPr>
                <p:cNvPr id="67" name="图片 66" descr="网络云4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048328" y="4243706"/>
                  <a:ext cx="1545494" cy="785770"/>
                </a:xfrm>
                <a:prstGeom prst="rect">
                  <a:avLst/>
                </a:prstGeom>
              </p:spPr>
            </p:pic>
            <p:pic>
              <p:nvPicPr>
                <p:cNvPr id="68" name="图片 67" descr="网络云4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653753" y="4316648"/>
                  <a:ext cx="1514563" cy="787714"/>
                </a:xfrm>
                <a:prstGeom prst="rect">
                  <a:avLst/>
                </a:prstGeom>
              </p:spPr>
            </p:pic>
            <p:sp>
              <p:nvSpPr>
                <p:cNvPr id="69" name="矩形 13"/>
                <p:cNvSpPr>
                  <a:spLocks noChangeArrowheads="1"/>
                </p:cNvSpPr>
                <p:nvPr/>
              </p:nvSpPr>
              <p:spPr bwMode="auto">
                <a:xfrm>
                  <a:off x="7893471" y="3600451"/>
                  <a:ext cx="184731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20000"/>
                    </a:spcAft>
                    <a:buClr>
                      <a:srgbClr val="990000"/>
                    </a:buClr>
                    <a:buSzPct val="85000"/>
                    <a:buFont typeface="Wingdings" panose="05000000000000000000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20000"/>
                    </a:spcAft>
                    <a:buClr>
                      <a:srgbClr val="5F5F5F"/>
                    </a:buClr>
                    <a:buFont typeface="Wingdings 3" panose="05040102010807070707" pitchFamily="18" charset="2"/>
                    <a:buChar char="[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20000"/>
                    </a:spcAft>
                    <a:buClr>
                      <a:schemeClr val="tx1"/>
                    </a:buClr>
                    <a:buFont typeface="Arial" panose="020B0604020202020204" pitchFamily="34" charset="0"/>
                    <a:buChar char="−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20000"/>
                    </a:spcAft>
                    <a:buClr>
                      <a:schemeClr val="tx1"/>
                    </a:buClr>
                    <a:buFont typeface="Arial" panose="020B0604020202020204" pitchFamily="34" charset="0"/>
                    <a:buChar char="▪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>
                    <a:latin typeface="+mn-ea"/>
                    <a:ea typeface="+mn-ea"/>
                  </a:endParaRPr>
                </a:p>
              </p:txBody>
            </p:sp>
            <p:pic>
              <p:nvPicPr>
                <p:cNvPr id="70" name="Picture 12" descr="E:\2016.01\1.12 扁平化图标\蓝色\AR-蓝色最新-4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752244" y="4444256"/>
                  <a:ext cx="540000" cy="441818"/>
                </a:xfrm>
                <a:prstGeom prst="rect">
                  <a:avLst/>
                </a:prstGeom>
                <a:noFill/>
              </p:spPr>
            </p:pic>
            <p:pic>
              <p:nvPicPr>
                <p:cNvPr id="71" name="Picture 12" descr="E:\2016.01\1.12 扁平化图标\蓝色\AR-蓝色最新-4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927309" y="5647151"/>
                  <a:ext cx="540000" cy="441818"/>
                </a:xfrm>
                <a:prstGeom prst="rect">
                  <a:avLst/>
                </a:prstGeom>
                <a:noFill/>
              </p:spPr>
            </p:pic>
            <p:pic>
              <p:nvPicPr>
                <p:cNvPr id="72" name="Picture 12" descr="E:\2016.01\1.12 扁平化图标\蓝色\AR-蓝色最新-4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927309" y="3475991"/>
                  <a:ext cx="540000" cy="441818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73" name="直接连接符 72"/>
                <p:cNvCxnSpPr>
                  <a:stCxn id="72" idx="3"/>
                  <a:endCxn id="91" idx="0"/>
                </p:cNvCxnSpPr>
                <p:nvPr/>
              </p:nvCxnSpPr>
              <p:spPr bwMode="auto">
                <a:xfrm>
                  <a:off x="6467309" y="3696900"/>
                  <a:ext cx="325671" cy="747356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71" idx="3"/>
                  <a:endCxn id="91" idx="2"/>
                </p:cNvCxnSpPr>
                <p:nvPr/>
              </p:nvCxnSpPr>
              <p:spPr bwMode="auto">
                <a:xfrm flipV="1">
                  <a:off x="6467309" y="4886074"/>
                  <a:ext cx="325671" cy="981986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>
                  <a:stCxn id="92" idx="1"/>
                  <a:endCxn id="70" idx="3"/>
                </p:cNvCxnSpPr>
                <p:nvPr/>
              </p:nvCxnSpPr>
              <p:spPr bwMode="auto">
                <a:xfrm flipH="1">
                  <a:off x="8292244" y="4665165"/>
                  <a:ext cx="797604" cy="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pic>
              <p:nvPicPr>
                <p:cNvPr id="76" name="图片 75" descr="CE12800交换机-蓝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509095" y="4561571"/>
                  <a:ext cx="540000" cy="441818"/>
                </a:xfrm>
                <a:prstGeom prst="rect">
                  <a:avLst/>
                </a:prstGeom>
              </p:spPr>
            </p:pic>
            <p:cxnSp>
              <p:nvCxnSpPr>
                <p:cNvPr id="77" name="直接连接符 76"/>
                <p:cNvCxnSpPr>
                  <a:stCxn id="72" idx="1"/>
                  <a:endCxn id="76" idx="3"/>
                </p:cNvCxnSpPr>
                <p:nvPr/>
              </p:nvCxnSpPr>
              <p:spPr bwMode="auto">
                <a:xfrm flipH="1">
                  <a:off x="5049095" y="3696900"/>
                  <a:ext cx="878214" cy="108558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71" idx="1"/>
                  <a:endCxn id="76" idx="3"/>
                </p:cNvCxnSpPr>
                <p:nvPr/>
              </p:nvCxnSpPr>
              <p:spPr bwMode="auto">
                <a:xfrm flipH="1" flipV="1">
                  <a:off x="5049095" y="4782480"/>
                  <a:ext cx="878214" cy="1085580"/>
                </a:xfrm>
                <a:prstGeom prst="lin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/>
                <p:cNvSpPr txBox="1"/>
                <p:nvPr/>
              </p:nvSpPr>
              <p:spPr bwMode="auto">
                <a:xfrm>
                  <a:off x="5713280" y="3149444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PE1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 bwMode="auto">
                <a:xfrm>
                  <a:off x="5731291" y="6078575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PE2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1" name="文本框 80"/>
                <p:cNvSpPr txBox="1"/>
                <p:nvPr/>
              </p:nvSpPr>
              <p:spPr bwMode="auto">
                <a:xfrm>
                  <a:off x="7445717" y="4130461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PE3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 bwMode="auto">
                <a:xfrm rot="18661496">
                  <a:off x="5052018" y="4158697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ES1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 bwMode="auto">
                <a:xfrm>
                  <a:off x="5074764" y="5034484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ES1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 bwMode="auto">
                <a:xfrm>
                  <a:off x="8200900" y="4348773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ES2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 bwMode="auto">
                <a:xfrm>
                  <a:off x="8907806" y="4840416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CE2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 bwMode="auto">
                <a:xfrm>
                  <a:off x="4258789" y="4958906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CE1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 bwMode="auto">
                <a:xfrm>
                  <a:off x="3732196" y="4561571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Site 1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 bwMode="auto">
                <a:xfrm>
                  <a:off x="9428309" y="4429427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Site 2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 bwMode="auto">
                <a:xfrm>
                  <a:off x="3825610" y="4011807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E-VPN A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 bwMode="auto">
                <a:xfrm>
                  <a:off x="9351766" y="3971390"/>
                  <a:ext cx="972815" cy="316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9980" tIns="49986" rIns="99980" bIns="49986" rtlCol="0">
                  <a:spAutoFit/>
                </a:bodyPr>
                <a:lstStyle/>
                <a:p>
                  <a:pPr algn="ctr" defTabSz="1001649" eaLnBrk="0" hangingPunct="0"/>
                  <a:r>
                    <a:rPr lang="en-US" altLang="zh-CN" sz="1400" b="1" dirty="0">
                      <a:solidFill>
                        <a:srgbClr val="000000"/>
                      </a:solidFill>
                      <a:latin typeface="+mn-ea"/>
                      <a:ea typeface="+mn-ea"/>
                      <a:cs typeface="Arial" pitchFamily="34" charset="0"/>
                    </a:rPr>
                    <a:t>E-VPN A</a:t>
                  </a:r>
                  <a:endParaRPr lang="zh-CN" altLang="en-US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  <p:pic>
              <p:nvPicPr>
                <p:cNvPr id="91" name="Picture 12" descr="E:\2016.01\1.12 扁平化图标\蓝色\AR-蓝色最新-4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22980" y="4444256"/>
                  <a:ext cx="540000" cy="441818"/>
                </a:xfrm>
                <a:prstGeom prst="rect">
                  <a:avLst/>
                </a:prstGeom>
                <a:noFill/>
              </p:spPr>
            </p:pic>
            <p:pic>
              <p:nvPicPr>
                <p:cNvPr id="92" name="图片 91" descr="CE12800交换机-蓝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9089848" y="4444256"/>
                  <a:ext cx="540000" cy="441818"/>
                </a:xfrm>
                <a:prstGeom prst="rect">
                  <a:avLst/>
                </a:prstGeom>
              </p:spPr>
            </p:pic>
          </p:grpSp>
          <p:cxnSp>
            <p:nvCxnSpPr>
              <p:cNvPr id="57" name="直接连接符 56"/>
              <p:cNvCxnSpPr>
                <a:stCxn id="91" idx="3"/>
                <a:endCxn id="70" idx="1"/>
              </p:cNvCxnSpPr>
              <p:nvPr/>
            </p:nvCxnSpPr>
            <p:spPr bwMode="auto">
              <a:xfrm>
                <a:off x="6450912" y="4440665"/>
                <a:ext cx="689264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8" name="任意多边形 57"/>
              <p:cNvSpPr/>
              <p:nvPr/>
            </p:nvSpPr>
            <p:spPr bwMode="auto">
              <a:xfrm>
                <a:off x="5937027" y="3405197"/>
                <a:ext cx="1141902" cy="628699"/>
              </a:xfrm>
              <a:custGeom>
                <a:avLst/>
                <a:gdLst>
                  <a:gd name="connsiteX0" fmla="*/ 0 w 1085850"/>
                  <a:gd name="connsiteY0" fmla="*/ 80940 h 766740"/>
                  <a:gd name="connsiteX1" fmla="*/ 781050 w 1085850"/>
                  <a:gd name="connsiteY1" fmla="*/ 61890 h 766740"/>
                  <a:gd name="connsiteX2" fmla="*/ 1085850 w 1085850"/>
                  <a:gd name="connsiteY2" fmla="*/ 766740 h 76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5850" h="766740">
                    <a:moveTo>
                      <a:pt x="0" y="80940"/>
                    </a:moveTo>
                    <a:cubicBezTo>
                      <a:pt x="300037" y="14265"/>
                      <a:pt x="600075" y="-52410"/>
                      <a:pt x="781050" y="61890"/>
                    </a:cubicBezTo>
                    <a:cubicBezTo>
                      <a:pt x="962025" y="176190"/>
                      <a:pt x="1035050" y="655615"/>
                      <a:pt x="1085850" y="7667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itchFamily="2" charset="-122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 bwMode="auto">
              <a:xfrm>
                <a:off x="3632091" y="3278724"/>
                <a:ext cx="3695003" cy="1034534"/>
              </a:xfrm>
              <a:custGeom>
                <a:avLst/>
                <a:gdLst>
                  <a:gd name="connsiteX0" fmla="*/ 3621974 w 3621974"/>
                  <a:gd name="connsiteY0" fmla="*/ 716478 h 775854"/>
                  <a:gd name="connsiteX1" fmla="*/ 2802577 w 3621974"/>
                  <a:gd name="connsiteY1" fmla="*/ 716478 h 775854"/>
                  <a:gd name="connsiteX2" fmla="*/ 2410691 w 3621974"/>
                  <a:gd name="connsiteY2" fmla="*/ 514597 h 775854"/>
                  <a:gd name="connsiteX3" fmla="*/ 1971304 w 3621974"/>
                  <a:gd name="connsiteY3" fmla="*/ 63335 h 775854"/>
                  <a:gd name="connsiteX4" fmla="*/ 1543792 w 3621974"/>
                  <a:gd name="connsiteY4" fmla="*/ 134587 h 775854"/>
                  <a:gd name="connsiteX5" fmla="*/ 831273 w 3621974"/>
                  <a:gd name="connsiteY5" fmla="*/ 657101 h 775854"/>
                  <a:gd name="connsiteX6" fmla="*/ 0 w 3621974"/>
                  <a:gd name="connsiteY6" fmla="*/ 775854 h 77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21974" h="775854">
                    <a:moveTo>
                      <a:pt x="3621974" y="716478"/>
                    </a:moveTo>
                    <a:cubicBezTo>
                      <a:pt x="3313215" y="733301"/>
                      <a:pt x="3004457" y="750125"/>
                      <a:pt x="2802577" y="716478"/>
                    </a:cubicBezTo>
                    <a:cubicBezTo>
                      <a:pt x="2600697" y="682831"/>
                      <a:pt x="2549236" y="623454"/>
                      <a:pt x="2410691" y="514597"/>
                    </a:cubicBezTo>
                    <a:cubicBezTo>
                      <a:pt x="2272146" y="405740"/>
                      <a:pt x="2115787" y="126670"/>
                      <a:pt x="1971304" y="63335"/>
                    </a:cubicBezTo>
                    <a:cubicBezTo>
                      <a:pt x="1826821" y="0"/>
                      <a:pt x="1733797" y="35626"/>
                      <a:pt x="1543792" y="134587"/>
                    </a:cubicBezTo>
                    <a:cubicBezTo>
                      <a:pt x="1353787" y="233548"/>
                      <a:pt x="1088572" y="550223"/>
                      <a:pt x="831273" y="657101"/>
                    </a:cubicBezTo>
                    <a:cubicBezTo>
                      <a:pt x="573974" y="763979"/>
                      <a:pt x="286987" y="769916"/>
                      <a:pt x="0" y="775854"/>
                    </a:cubicBezTo>
                  </a:path>
                </a:pathLst>
              </a:custGeom>
              <a:noFill/>
              <a:ln w="25400">
                <a:solidFill>
                  <a:srgbClr val="0A16B6"/>
                </a:solidFill>
                <a:prstDash val="sysDash"/>
                <a:tailEnd type="triangle" w="lg" len="lg"/>
              </a:ln>
              <a:effectLst/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10103916" y="4288464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  <a:ea typeface="+mn-ea"/>
                    <a:cs typeface="Arial" pitchFamily="34" charset="0"/>
                  </a:rPr>
                  <a:t>MAC B </a:t>
                </a:r>
                <a:endPara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61" name="图片 60" descr="交换机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75611" y="4219756"/>
                <a:ext cx="540000" cy="441817"/>
              </a:xfrm>
              <a:prstGeom prst="rect">
                <a:avLst/>
              </a:prstGeom>
            </p:spPr>
          </p:pic>
          <p:pic>
            <p:nvPicPr>
              <p:cNvPr id="62" name="图片 61" descr="交换机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38031" y="4317847"/>
                <a:ext cx="540000" cy="441817"/>
              </a:xfrm>
              <a:prstGeom prst="rect">
                <a:avLst/>
              </a:prstGeom>
            </p:spPr>
          </p:pic>
          <p:sp>
            <p:nvSpPr>
              <p:cNvPr id="63" name="任意多边形 10"/>
              <p:cNvSpPr>
                <a:spLocks/>
              </p:cNvSpPr>
              <p:nvPr/>
            </p:nvSpPr>
            <p:spPr bwMode="auto">
              <a:xfrm>
                <a:off x="3644582" y="4795485"/>
                <a:ext cx="3972215" cy="1060991"/>
              </a:xfrm>
              <a:custGeom>
                <a:avLst/>
                <a:gdLst>
                  <a:gd name="T0" fmla="*/ 3609231 w 3610099"/>
                  <a:gd name="T1" fmla="*/ 184545 h 888670"/>
                  <a:gd name="T2" fmla="*/ 2825652 w 3610099"/>
                  <a:gd name="T3" fmla="*/ 184545 h 888670"/>
                  <a:gd name="T4" fmla="*/ 2481352 w 3610099"/>
                  <a:gd name="T5" fmla="*/ 279799 h 888670"/>
                  <a:gd name="T6" fmla="*/ 1947090 w 3610099"/>
                  <a:gd name="T7" fmla="*/ 815577 h 888670"/>
                  <a:gd name="T8" fmla="*/ 1507808 w 3610099"/>
                  <a:gd name="T9" fmla="*/ 732234 h 888670"/>
                  <a:gd name="T10" fmla="*/ 700476 w 3610099"/>
                  <a:gd name="T11" fmla="*/ 113110 h 888670"/>
                  <a:gd name="T12" fmla="*/ 0 w 3610099"/>
                  <a:gd name="T13" fmla="*/ 53579 h 8886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610099"/>
                  <a:gd name="T22" fmla="*/ 0 h 888670"/>
                  <a:gd name="T23" fmla="*/ 3610099 w 3610099"/>
                  <a:gd name="T24" fmla="*/ 888670 h 8886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610099" h="888670">
                    <a:moveTo>
                      <a:pt x="3610099" y="184068"/>
                    </a:moveTo>
                    <a:cubicBezTo>
                      <a:pt x="3312226" y="176151"/>
                      <a:pt x="3014353" y="168234"/>
                      <a:pt x="2826327" y="184068"/>
                    </a:cubicBezTo>
                    <a:cubicBezTo>
                      <a:pt x="2638301" y="199902"/>
                      <a:pt x="2628405" y="174172"/>
                      <a:pt x="2481943" y="279071"/>
                    </a:cubicBezTo>
                    <a:cubicBezTo>
                      <a:pt x="2335481" y="383970"/>
                      <a:pt x="2109849" y="738250"/>
                      <a:pt x="1947553" y="813460"/>
                    </a:cubicBezTo>
                    <a:cubicBezTo>
                      <a:pt x="1785257" y="888670"/>
                      <a:pt x="1715984" y="847107"/>
                      <a:pt x="1508166" y="730333"/>
                    </a:cubicBezTo>
                    <a:cubicBezTo>
                      <a:pt x="1300348" y="613559"/>
                      <a:pt x="952005" y="225632"/>
                      <a:pt x="700644" y="112816"/>
                    </a:cubicBezTo>
                    <a:cubicBezTo>
                      <a:pt x="449283" y="0"/>
                      <a:pt x="224641" y="26719"/>
                      <a:pt x="0" y="53439"/>
                    </a:cubicBezTo>
                  </a:path>
                </a:pathLst>
              </a:custGeom>
              <a:noFill/>
              <a:ln w="25400">
                <a:solidFill>
                  <a:srgbClr val="0A16B6"/>
                </a:solidFill>
                <a:prstDash val="sys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+mn-lt"/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 bwMode="auto">
              <a:xfrm flipH="1">
                <a:off x="9099915" y="4586382"/>
                <a:ext cx="45695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 bwMode="auto">
              <a:xfrm flipH="1">
                <a:off x="7889896" y="4558294"/>
                <a:ext cx="45695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5" name="任意多边形 44"/>
            <p:cNvSpPr/>
            <p:nvPr/>
          </p:nvSpPr>
          <p:spPr bwMode="auto">
            <a:xfrm>
              <a:off x="5833019" y="4915967"/>
              <a:ext cx="1333500" cy="933768"/>
            </a:xfrm>
            <a:custGeom>
              <a:avLst/>
              <a:gdLst>
                <a:gd name="connsiteX0" fmla="*/ 0 w 1333500"/>
                <a:gd name="connsiteY0" fmla="*/ 933450 h 933768"/>
                <a:gd name="connsiteX1" fmla="*/ 1047750 w 1333500"/>
                <a:gd name="connsiteY1" fmla="*/ 781050 h 933768"/>
                <a:gd name="connsiteX2" fmla="*/ 1333500 w 1333500"/>
                <a:gd name="connsiteY2" fmla="*/ 0 h 93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933768">
                  <a:moveTo>
                    <a:pt x="0" y="933450"/>
                  </a:moveTo>
                  <a:cubicBezTo>
                    <a:pt x="412750" y="935037"/>
                    <a:pt x="825500" y="936625"/>
                    <a:pt x="1047750" y="781050"/>
                  </a:cubicBezTo>
                  <a:cubicBezTo>
                    <a:pt x="1270000" y="625475"/>
                    <a:pt x="1333500" y="0"/>
                    <a:pt x="1333500" y="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46" name="椭圆形标注 45"/>
            <p:cNvSpPr/>
            <p:nvPr/>
          </p:nvSpPr>
          <p:spPr bwMode="auto">
            <a:xfrm>
              <a:off x="6263086" y="2999493"/>
              <a:ext cx="3406265" cy="635137"/>
            </a:xfrm>
            <a:prstGeom prst="wedgeEllipseCallout">
              <a:avLst>
                <a:gd name="adj1" fmla="val -32764"/>
                <a:gd name="adj2" fmla="val 726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BGP Update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+mn-ea"/>
                  <a:ea typeface="+mn-ea"/>
                </a:rPr>
                <a:t>（</a:t>
              </a:r>
              <a:r>
                <a:rPr lang="en-US" altLang="zh-CN" sz="1400" dirty="0">
                  <a:latin typeface="+mn-ea"/>
                  <a:ea typeface="+mn-ea"/>
                </a:rPr>
                <a:t>E-VPN MAC Route</a:t>
              </a:r>
              <a:r>
                <a:rPr lang="zh-CN" altLang="en-US" sz="1400" dirty="0">
                  <a:latin typeface="+mn-ea"/>
                  <a:ea typeface="+mn-ea"/>
                </a:rPr>
                <a:t>）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48" name="椭圆形标注 47"/>
            <p:cNvSpPr/>
            <p:nvPr/>
          </p:nvSpPr>
          <p:spPr bwMode="auto">
            <a:xfrm>
              <a:off x="7011582" y="5464072"/>
              <a:ext cx="3786019" cy="635137"/>
            </a:xfrm>
            <a:prstGeom prst="wedgeEllipseCallout">
              <a:avLst>
                <a:gd name="adj1" fmla="val -49382"/>
                <a:gd name="adj2" fmla="val -5074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BGP Update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+mn-ea"/>
                  <a:ea typeface="+mn-ea"/>
                </a:rPr>
                <a:t>（</a:t>
              </a:r>
              <a:r>
                <a:rPr lang="en-US" altLang="zh-CN" sz="1400" dirty="0">
                  <a:latin typeface="+mn-ea"/>
                  <a:ea typeface="+mn-ea"/>
                </a:rPr>
                <a:t>E-VPN Ethernet A-D Route</a:t>
              </a:r>
              <a:r>
                <a:rPr lang="zh-CN" altLang="en-US" sz="1400" dirty="0">
                  <a:ea typeface="宋体" pitchFamily="2" charset="-122"/>
                </a:rPr>
                <a:t>）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A2F11D-962C-4E65-B143-539DDD18AC8A}"/>
              </a:ext>
            </a:extLst>
          </p:cNvPr>
          <p:cNvSpPr/>
          <p:nvPr/>
        </p:nvSpPr>
        <p:spPr>
          <a:xfrm>
            <a:off x="6714511" y="1480607"/>
            <a:ext cx="43319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      RD (8 octets)                  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|Ethernet Segment Identifier (10 octets)|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Ethernet Tag ID (4 octets)     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MAC Address Length (1 octet)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MAC Address (6 octets)       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 IP Address Length (1 octet)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IP Address (0, 4, or 16 octets)       |</a:t>
            </a:r>
          </a:p>
          <a:p>
            <a:r>
              <a:rPr lang="en-US" altLang="zh-CN" sz="1400" dirty="0">
                <a:latin typeface="+mn-ea"/>
                <a:ea typeface="+mn-ea"/>
              </a:rPr>
              <a:t> +------------------------------------------------+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MPLS Label1 (3 octets)                 |</a:t>
            </a:r>
          </a:p>
          <a:p>
            <a:r>
              <a:rPr lang="en-US" altLang="zh-CN" sz="1400" dirty="0">
                <a:latin typeface="+mn-ea"/>
                <a:ea typeface="+mn-ea"/>
              </a:rPr>
              <a:t> +------------------------------------------------+ </a:t>
            </a:r>
          </a:p>
          <a:p>
            <a:r>
              <a:rPr lang="en-US" altLang="zh-CN" sz="1400" dirty="0">
                <a:latin typeface="+mn-ea"/>
                <a:ea typeface="+mn-ea"/>
              </a:rPr>
              <a:t> |          MPLS Label2 (0 or 3 octets)         | </a:t>
            </a:r>
          </a:p>
          <a:p>
            <a:r>
              <a:rPr lang="en-US" altLang="zh-CN" sz="1400" dirty="0">
                <a:latin typeface="+mn-ea"/>
                <a:ea typeface="+mn-ea"/>
              </a:rPr>
              <a:t>+-------------------------------------------------+ 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Type2</a:t>
            </a:r>
            <a:r>
              <a:rPr lang="zh-CN" altLang="en-US"/>
              <a:t>：</a:t>
            </a:r>
            <a:r>
              <a:rPr lang="en-US" altLang="zh-CN"/>
              <a:t>MAC/IP Advertisement Route</a:t>
            </a:r>
            <a:endParaRPr lang="zh-CN" altLang="en-US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12285" y="1233488"/>
            <a:ext cx="5183715" cy="4680000"/>
          </a:xfrm>
        </p:spPr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路由</a:t>
            </a:r>
            <a:r>
              <a:rPr lang="en-US" altLang="zh-CN" dirty="0"/>
              <a:t>EVPN NLRI</a:t>
            </a:r>
            <a:r>
              <a:rPr lang="zh-CN" altLang="en-US" dirty="0"/>
              <a:t>格式：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 </a:t>
            </a:r>
            <a:endParaRPr lang="en-US" altLang="zh-CN" dirty="0"/>
          </a:p>
          <a:p>
            <a:pPr lvl="1"/>
            <a:r>
              <a:rPr lang="zh-CN" altLang="en-US" dirty="0"/>
              <a:t>主要用于指导单播流量转发；</a:t>
            </a:r>
            <a:endParaRPr lang="en-US" altLang="zh-CN" dirty="0"/>
          </a:p>
          <a:p>
            <a:pPr lvl="1"/>
            <a:r>
              <a:rPr lang="zh-CN" altLang="en-US" dirty="0"/>
              <a:t>通告虚拟机</a:t>
            </a:r>
            <a:r>
              <a:rPr lang="en-US" altLang="zh-CN" dirty="0"/>
              <a:t>MAC/IP</a:t>
            </a:r>
            <a:r>
              <a:rPr lang="zh-CN" altLang="en-US" dirty="0"/>
              <a:t>地址。</a:t>
            </a:r>
          </a:p>
          <a:p>
            <a:r>
              <a:rPr lang="zh-CN" altLang="en-US" dirty="0"/>
              <a:t>前缀索引：</a:t>
            </a:r>
            <a:endParaRPr lang="en-US" altLang="zh-CN" dirty="0"/>
          </a:p>
          <a:p>
            <a:pPr lvl="1"/>
            <a:r>
              <a:rPr lang="en-US" altLang="zh-CN" dirty="0"/>
              <a:t>Ethernet Tag ID</a:t>
            </a:r>
            <a:r>
              <a:rPr lang="zh-CN" altLang="en-US" dirty="0"/>
              <a:t>、</a:t>
            </a:r>
            <a:r>
              <a:rPr lang="en-US" altLang="zh-CN" dirty="0"/>
              <a:t>MAC Address</a:t>
            </a:r>
            <a:r>
              <a:rPr lang="zh-CN" altLang="en-US" dirty="0"/>
              <a:t>、</a:t>
            </a:r>
            <a:r>
              <a:rPr lang="en-US" altLang="zh-CN" dirty="0"/>
              <a:t>IP Address</a:t>
            </a:r>
            <a:r>
              <a:rPr lang="zh-CN" altLang="en-US" dirty="0"/>
              <a:t>作为前缀索引，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MPLS Label</a:t>
            </a:r>
            <a:r>
              <a:rPr lang="zh-CN" altLang="en-US" dirty="0"/>
              <a:t>作为路由属性。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47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42F5-285C-4724-925D-C996D7B8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迁移扩展团体属性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06C08-83C7-4926-8646-82EC4348D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迁移扩展团体属性：</a:t>
            </a:r>
          </a:p>
          <a:p>
            <a:pPr lvl="1"/>
            <a:r>
              <a:rPr lang="zh-CN" altLang="en-US" dirty="0"/>
              <a:t>是可传递扩展团体属性，类型是</a:t>
            </a:r>
            <a:r>
              <a:rPr lang="en-US" altLang="zh-CN" dirty="0"/>
              <a:t>06</a:t>
            </a:r>
            <a:r>
              <a:rPr lang="zh-CN" altLang="en-US" dirty="0"/>
              <a:t>，子类型是</a:t>
            </a:r>
            <a:r>
              <a:rPr lang="en-US" altLang="zh-CN" dirty="0"/>
              <a:t>00</a:t>
            </a:r>
            <a:r>
              <a:rPr lang="zh-CN" altLang="en-US" dirty="0"/>
              <a:t>，在</a:t>
            </a:r>
            <a:r>
              <a:rPr lang="en-US" altLang="zh-CN" dirty="0"/>
              <a:t>MAC</a:t>
            </a:r>
            <a:r>
              <a:rPr lang="zh-CN" altLang="en-US" dirty="0"/>
              <a:t>路由中携带，用于</a:t>
            </a:r>
            <a:r>
              <a:rPr lang="en-US" altLang="zh-CN" dirty="0"/>
              <a:t>MAC</a:t>
            </a:r>
            <a:r>
              <a:rPr lang="zh-CN" altLang="en-US" dirty="0"/>
              <a:t>迁移；</a:t>
            </a:r>
          </a:p>
          <a:p>
            <a:pPr lvl="1"/>
            <a:r>
              <a:rPr lang="en-US" altLang="zh-CN" dirty="0"/>
              <a:t>Flag</a:t>
            </a:r>
            <a:r>
              <a:rPr lang="zh-CN" altLang="en-US" dirty="0"/>
              <a:t>：最低位，</a:t>
            </a:r>
            <a:r>
              <a:rPr lang="en-US" altLang="zh-CN" dirty="0"/>
              <a:t>1</a:t>
            </a:r>
            <a:r>
              <a:rPr lang="zh-CN" altLang="en-US" dirty="0"/>
              <a:t>表示是静态</a:t>
            </a:r>
            <a:r>
              <a:rPr lang="en-US" altLang="zh-CN" dirty="0"/>
              <a:t>MAC</a:t>
            </a:r>
            <a:r>
              <a:rPr lang="zh-CN" altLang="en-US" dirty="0"/>
              <a:t>不能迁移。</a:t>
            </a:r>
          </a:p>
          <a:p>
            <a:r>
              <a:rPr lang="en-US" altLang="zh-CN" dirty="0"/>
              <a:t>MAC</a:t>
            </a:r>
            <a:r>
              <a:rPr lang="zh-CN" altLang="en-US" dirty="0"/>
              <a:t>迁移扩展团体属性格式：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EFA399-E64C-481B-B0DD-6108F56D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67" y="3969060"/>
            <a:ext cx="8095666" cy="144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6C50-F075-4B13-B158-F0E63F3A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Ethernet Segment Identifier (ESI)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52AFA-ED8F-4AF3-88F9-E84A75A23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ESI</a:t>
            </a:r>
            <a:r>
              <a:rPr lang="zh-CN" altLang="en-US" dirty="0"/>
              <a:t>标签扩展团体属性格式：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ESI Label</a:t>
            </a:r>
            <a:r>
              <a:rPr lang="zh-CN" altLang="en-US" dirty="0"/>
              <a:t>扩展团体属性：</a:t>
            </a:r>
            <a:endParaRPr lang="en-US" altLang="zh-CN" dirty="0"/>
          </a:p>
          <a:p>
            <a:pPr lvl="1"/>
            <a:r>
              <a:rPr lang="zh-CN" altLang="en-US" dirty="0"/>
              <a:t>是可传递扩展团体属性，类型是</a:t>
            </a:r>
            <a:r>
              <a:rPr lang="en-US" altLang="zh-CN" dirty="0"/>
              <a:t>06</a:t>
            </a:r>
            <a:r>
              <a:rPr lang="zh-CN" altLang="en-US" dirty="0"/>
              <a:t>，子类型是</a:t>
            </a:r>
            <a:r>
              <a:rPr lang="en-US" altLang="zh-CN" dirty="0"/>
              <a:t>01</a:t>
            </a:r>
            <a:r>
              <a:rPr lang="zh-CN" altLang="en-US" dirty="0"/>
              <a:t>，在</a:t>
            </a:r>
            <a:r>
              <a:rPr lang="en-US" altLang="zh-CN" dirty="0"/>
              <a:t>AD</a:t>
            </a:r>
            <a:r>
              <a:rPr lang="zh-CN" altLang="en-US" dirty="0"/>
              <a:t>路由中携带；</a:t>
            </a:r>
            <a:endParaRPr lang="en-US" altLang="zh-CN" dirty="0"/>
          </a:p>
          <a:p>
            <a:pPr lvl="1"/>
            <a:r>
              <a:rPr lang="en-US" altLang="zh-CN" dirty="0"/>
              <a:t>Flags</a:t>
            </a:r>
            <a:r>
              <a:rPr lang="zh-CN" altLang="en-US" dirty="0"/>
              <a:t>：最低位，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All-Active</a:t>
            </a:r>
            <a:r>
              <a:rPr lang="zh-CN" altLang="en-US" dirty="0"/>
              <a:t>（多活模式），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/>
              <a:t>Single-Active</a:t>
            </a:r>
            <a:r>
              <a:rPr lang="zh-CN" altLang="en-US" dirty="0"/>
              <a:t>（单活模式）；</a:t>
            </a:r>
            <a:endParaRPr lang="en-US" altLang="zh-CN" dirty="0"/>
          </a:p>
          <a:p>
            <a:pPr lvl="1"/>
            <a:r>
              <a:rPr lang="zh-CN" altLang="en-US" dirty="0"/>
              <a:t>标签值：</a:t>
            </a:r>
            <a:r>
              <a:rPr lang="en-US" altLang="zh-CN" dirty="0"/>
              <a:t>3</a:t>
            </a:r>
            <a:r>
              <a:rPr lang="zh-CN" altLang="en-US" dirty="0"/>
              <a:t>个字节的</a:t>
            </a:r>
            <a:r>
              <a:rPr lang="en-US" altLang="zh-CN" dirty="0"/>
              <a:t>ESI</a:t>
            </a:r>
            <a:r>
              <a:rPr lang="zh-CN" altLang="en-US" dirty="0"/>
              <a:t>标签，用作水平分割，对于</a:t>
            </a:r>
            <a:r>
              <a:rPr lang="en-US" altLang="zh-CN" dirty="0"/>
              <a:t>Single-Active</a:t>
            </a:r>
            <a:r>
              <a:rPr lang="zh-CN" altLang="en-US" dirty="0"/>
              <a:t>，标签值为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27C5520-D45A-4E98-A30D-48B282F0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2060848"/>
            <a:ext cx="70570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3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冗余模式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单活模式</a:t>
            </a:r>
            <a:r>
              <a:rPr lang="en-US" altLang="zh-CN" dirty="0"/>
              <a:t> (Single-Active Redundancy Mode)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如果它收到的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r>
              <a:rPr lang="en-US" altLang="zh-CN" dirty="0"/>
              <a:t>per ES AD</a:t>
            </a:r>
            <a:r>
              <a:rPr lang="zh-CN" altLang="en-US" dirty="0"/>
              <a:t>路由中有</a:t>
            </a:r>
            <a:r>
              <a:rPr lang="en-US" altLang="zh-CN" dirty="0"/>
              <a:t>1</a:t>
            </a:r>
            <a:r>
              <a:rPr lang="zh-CN" altLang="en-US" dirty="0"/>
              <a:t>个通告的是单活模式，则对于该</a:t>
            </a:r>
            <a:r>
              <a:rPr lang="en-US" altLang="zh-CN" dirty="0"/>
              <a:t>ES</a:t>
            </a:r>
            <a:r>
              <a:rPr lang="zh-CN" altLang="en-US" dirty="0"/>
              <a:t>，按照单活模式处理；这时流量只能走主</a:t>
            </a:r>
            <a:r>
              <a:rPr lang="en-US" altLang="zh-CN" dirty="0"/>
              <a:t>PE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如果主</a:t>
            </a:r>
            <a:r>
              <a:rPr lang="en-US" altLang="zh-CN" dirty="0"/>
              <a:t>PE</a:t>
            </a:r>
            <a:r>
              <a:rPr lang="zh-CN" altLang="en-US" dirty="0"/>
              <a:t>发生故障，它可以先撤销</a:t>
            </a:r>
            <a:r>
              <a:rPr lang="en-US" altLang="zh-CN" dirty="0"/>
              <a:t>per ES AD</a:t>
            </a:r>
            <a:r>
              <a:rPr lang="zh-CN" altLang="en-US" dirty="0"/>
              <a:t>路由；远端</a:t>
            </a:r>
            <a:r>
              <a:rPr lang="en-US" altLang="zh-CN" dirty="0"/>
              <a:t>PE</a:t>
            </a:r>
            <a:r>
              <a:rPr lang="zh-CN" altLang="en-US" dirty="0"/>
              <a:t>设备再切换到该组</a:t>
            </a:r>
            <a:r>
              <a:rPr lang="en-US" altLang="zh-CN" dirty="0"/>
              <a:t>PE</a:t>
            </a:r>
            <a:r>
              <a:rPr lang="zh-CN" altLang="en-US" dirty="0"/>
              <a:t>中的其他</a:t>
            </a:r>
            <a:r>
              <a:rPr lang="en-US" altLang="zh-CN" dirty="0"/>
              <a:t>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多活模式</a:t>
            </a:r>
            <a:r>
              <a:rPr lang="en-US" altLang="zh-CN" dirty="0"/>
              <a:t> (All-Active Redundancy Mode)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如果它收到的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r>
              <a:rPr lang="en-US" altLang="zh-CN" dirty="0"/>
              <a:t>per ES AD</a:t>
            </a:r>
            <a:r>
              <a:rPr lang="zh-CN" altLang="en-US" dirty="0"/>
              <a:t>路由中全部通告的是多活模式，则对于该</a:t>
            </a:r>
            <a:r>
              <a:rPr lang="en-US" altLang="zh-CN" dirty="0"/>
              <a:t>ES</a:t>
            </a:r>
            <a:r>
              <a:rPr lang="zh-CN" altLang="en-US" dirty="0"/>
              <a:t>，按照多活模式处理；这时流量可以通过每个</a:t>
            </a:r>
            <a:r>
              <a:rPr lang="en-US" altLang="zh-CN" dirty="0"/>
              <a:t>PE</a:t>
            </a:r>
            <a:r>
              <a:rPr lang="zh-CN" altLang="en-US" dirty="0"/>
              <a:t>转发。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80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BGP EVPN</a:t>
            </a:r>
            <a:endParaRPr lang="zh-CN" altLang="en-US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98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8EFC6D-EDC8-44CC-ABED-F24F83A9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Type3</a:t>
            </a:r>
            <a:r>
              <a:rPr lang="zh-CN" altLang="en-US"/>
              <a:t>：</a:t>
            </a:r>
            <a:r>
              <a:rPr lang="en-US" altLang="zh-CN"/>
              <a:t>Inclusive Multicast Ethernet Tag Route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2D53E7-A26E-4DB2-9ED6-68CD7599D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称为</a:t>
            </a:r>
            <a:r>
              <a:rPr lang="en-US" altLang="zh-CN" dirty="0"/>
              <a:t>Inclusive Multicast Ethernet  Tag route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用于隧道自动建立、</a:t>
            </a:r>
            <a:r>
              <a:rPr lang="en-US" altLang="zh-CN" dirty="0"/>
              <a:t>VNI</a:t>
            </a:r>
            <a:r>
              <a:rPr lang="zh-CN" altLang="en-US" dirty="0"/>
              <a:t>广播成员的自动加入。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0CA2B3-EE9D-4E94-9131-E0903CA87329}"/>
              </a:ext>
            </a:extLst>
          </p:cNvPr>
          <p:cNvSpPr/>
          <p:nvPr/>
        </p:nvSpPr>
        <p:spPr>
          <a:xfrm>
            <a:off x="1235460" y="2528900"/>
            <a:ext cx="5094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ea typeface="+mn-ea"/>
              </a:rPr>
              <a:t>+---------------------------------------+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       RD (8 octets)         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Ethernet Tag ID (4 octets)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IP Address Length (1 octet)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|Originating Router's IP Address|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    (4 or 16 octets)         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77290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8069-4054-4FE6-B087-D7EA5019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Type4:  Ethernet Segment Route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DF05B2F-4FC8-462B-A4DF-52CDFF051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NLRI</a:t>
            </a:r>
            <a:r>
              <a:rPr lang="zh-CN" altLang="en-US" dirty="0"/>
              <a:t>格式如下：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Multihoming</a:t>
            </a:r>
            <a:r>
              <a:rPr lang="zh-CN" altLang="en-US" dirty="0"/>
              <a:t>才需要，用于</a:t>
            </a:r>
            <a:r>
              <a:rPr lang="en-US" altLang="zh-CN" dirty="0" err="1"/>
              <a:t>Multihoming</a:t>
            </a:r>
            <a:r>
              <a:rPr lang="zh-CN" altLang="en-US" dirty="0"/>
              <a:t>的链路间进行</a:t>
            </a:r>
            <a:r>
              <a:rPr lang="en-US" altLang="zh-CN" dirty="0"/>
              <a:t>DF</a:t>
            </a:r>
            <a:r>
              <a:rPr lang="zh-CN" altLang="en-US" dirty="0"/>
              <a:t> </a:t>
            </a:r>
            <a:r>
              <a:rPr lang="en-US" altLang="zh-CN" dirty="0"/>
              <a:t>(Designated Forwarder)</a:t>
            </a:r>
            <a:r>
              <a:rPr lang="zh-CN" altLang="en-US" dirty="0"/>
              <a:t>选举。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091BB4-F360-452E-B4C4-D1EE432B7E9E}"/>
              </a:ext>
            </a:extLst>
          </p:cNvPr>
          <p:cNvSpPr/>
          <p:nvPr/>
        </p:nvSpPr>
        <p:spPr>
          <a:xfrm>
            <a:off x="1631504" y="1736812"/>
            <a:ext cx="6336704" cy="288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            RD (8 octets)                 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|Ethernet Segment Identifier (10 octets)|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   IP Address Length (1 octet)   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+-------------------------------------------------+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Originating Router's IP Address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|            (4 or 16 octets)                          |</a:t>
            </a:r>
          </a:p>
          <a:p>
            <a:r>
              <a:rPr lang="en-US" altLang="zh-CN" sz="1800" dirty="0">
                <a:latin typeface="+mn-ea"/>
                <a:ea typeface="+mn-ea"/>
              </a:rPr>
              <a:t>+-------------------------------------------------+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24631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</a:t>
            </a:r>
            <a:r>
              <a:rPr lang="zh-CN" altLang="en-US"/>
              <a:t>选举</a:t>
            </a:r>
            <a:endParaRPr lang="zh-CN" altLang="en-US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/>
              <a:t>DF</a:t>
            </a:r>
            <a:r>
              <a:rPr lang="zh-CN" altLang="en-US" sz="1600" dirty="0"/>
              <a:t>选举：当</a:t>
            </a:r>
            <a:r>
              <a:rPr lang="en-US" altLang="zh-CN" sz="1600" dirty="0"/>
              <a:t>CE</a:t>
            </a:r>
            <a:r>
              <a:rPr lang="zh-CN" altLang="en-US" sz="1600" dirty="0"/>
              <a:t>多归到多个</a:t>
            </a:r>
            <a:r>
              <a:rPr lang="en-US" altLang="zh-CN" sz="1600" dirty="0"/>
              <a:t>PE</a:t>
            </a:r>
            <a:r>
              <a:rPr lang="zh-CN" altLang="en-US" sz="1600" dirty="0"/>
              <a:t>时，只需要有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PE</a:t>
            </a:r>
            <a:r>
              <a:rPr lang="zh-CN" altLang="en-US" sz="1600" dirty="0"/>
              <a:t>向</a:t>
            </a:r>
            <a:r>
              <a:rPr lang="en-US" altLang="zh-CN" sz="1600" dirty="0"/>
              <a:t>CE</a:t>
            </a:r>
            <a:r>
              <a:rPr lang="zh-CN" altLang="en-US" sz="1600" dirty="0"/>
              <a:t>转发</a:t>
            </a:r>
            <a:r>
              <a:rPr lang="en-US" altLang="zh-CN" sz="1600" dirty="0"/>
              <a:t>BUM</a:t>
            </a:r>
            <a:r>
              <a:rPr lang="zh-CN" altLang="en-US" sz="1600" dirty="0"/>
              <a:t>流量，选出这个</a:t>
            </a:r>
            <a:r>
              <a:rPr lang="en-US" altLang="zh-CN" sz="1600" dirty="0"/>
              <a:t>PE</a:t>
            </a:r>
            <a:r>
              <a:rPr lang="zh-CN" altLang="en-US" sz="1600" dirty="0"/>
              <a:t>的过程就是</a:t>
            </a:r>
            <a:r>
              <a:rPr lang="en-US" altLang="zh-CN" sz="1600" dirty="0"/>
              <a:t>DF</a:t>
            </a:r>
            <a:r>
              <a:rPr lang="zh-CN" altLang="en-US" sz="1600" dirty="0"/>
              <a:t>选举；</a:t>
            </a:r>
            <a:endParaRPr lang="en-US" altLang="zh-CN" sz="1600" dirty="0"/>
          </a:p>
          <a:p>
            <a:r>
              <a:rPr lang="zh-CN" altLang="en-US" sz="1600" dirty="0"/>
              <a:t>如图，</a:t>
            </a:r>
            <a:r>
              <a:rPr lang="en-US" altLang="zh-CN" sz="1600" dirty="0"/>
              <a:t>CE2</a:t>
            </a:r>
            <a:r>
              <a:rPr lang="zh-CN" altLang="en-US" sz="1600" dirty="0"/>
              <a:t>双归到</a:t>
            </a:r>
            <a:r>
              <a:rPr lang="en-US" altLang="zh-CN" sz="1600" dirty="0"/>
              <a:t>PE2</a:t>
            </a:r>
            <a:r>
              <a:rPr lang="zh-CN" altLang="en-US" sz="1600" dirty="0"/>
              <a:t>和</a:t>
            </a:r>
            <a:r>
              <a:rPr lang="en-US" altLang="zh-CN" sz="1600" dirty="0"/>
              <a:t>PE3</a:t>
            </a:r>
            <a:r>
              <a:rPr lang="zh-CN" altLang="en-US" sz="1600" dirty="0"/>
              <a:t>，由</a:t>
            </a:r>
            <a:r>
              <a:rPr lang="en-US" altLang="zh-CN" sz="1600" dirty="0"/>
              <a:t>CE1</a:t>
            </a:r>
            <a:r>
              <a:rPr lang="zh-CN" altLang="en-US" sz="1600" dirty="0"/>
              <a:t>发出的多播报文会发送到</a:t>
            </a:r>
            <a:r>
              <a:rPr lang="en-US" altLang="zh-CN" sz="1600" dirty="0"/>
              <a:t>PE2</a:t>
            </a:r>
            <a:r>
              <a:rPr lang="zh-CN" altLang="en-US" sz="1600" dirty="0"/>
              <a:t>和</a:t>
            </a:r>
            <a:r>
              <a:rPr lang="en-US" altLang="zh-CN" sz="1600" dirty="0"/>
              <a:t>PE3</a:t>
            </a:r>
            <a:r>
              <a:rPr lang="zh-CN" altLang="en-US" sz="1600" dirty="0"/>
              <a:t>，在</a:t>
            </a:r>
            <a:r>
              <a:rPr lang="en-US" altLang="zh-CN" sz="1600" dirty="0"/>
              <a:t>PE2</a:t>
            </a:r>
            <a:r>
              <a:rPr lang="zh-CN" altLang="en-US" sz="1600" dirty="0"/>
              <a:t>和</a:t>
            </a:r>
            <a:r>
              <a:rPr lang="en-US" altLang="zh-CN" sz="1600" dirty="0"/>
              <a:t>PE3</a:t>
            </a:r>
            <a:r>
              <a:rPr lang="zh-CN" altLang="en-US" sz="1600" dirty="0"/>
              <a:t>之间进行</a:t>
            </a:r>
            <a:r>
              <a:rPr lang="en-US" altLang="zh-CN" sz="1600" dirty="0"/>
              <a:t>DF</a:t>
            </a:r>
            <a:r>
              <a:rPr lang="zh-CN" altLang="en-US" sz="1600" dirty="0"/>
              <a:t>选举，如果</a:t>
            </a:r>
            <a:r>
              <a:rPr lang="en-US" altLang="zh-CN" sz="1600" dirty="0"/>
              <a:t>PE3</a:t>
            </a:r>
            <a:r>
              <a:rPr lang="zh-CN" altLang="en-US" sz="1600" dirty="0"/>
              <a:t>为主，</a:t>
            </a:r>
            <a:r>
              <a:rPr lang="en-US" altLang="zh-CN" sz="1600" dirty="0"/>
              <a:t>PE2</a:t>
            </a:r>
            <a:r>
              <a:rPr lang="zh-CN" altLang="en-US" sz="1600" dirty="0"/>
              <a:t>为备，则</a:t>
            </a:r>
            <a:r>
              <a:rPr lang="en-US" altLang="zh-CN" sz="1600" dirty="0"/>
              <a:t>PE2</a:t>
            </a:r>
            <a:r>
              <a:rPr lang="zh-CN" altLang="en-US" sz="1600" dirty="0"/>
              <a:t>不会向</a:t>
            </a:r>
            <a:r>
              <a:rPr lang="en-US" altLang="zh-CN" sz="1600" dirty="0"/>
              <a:t>CE2</a:t>
            </a:r>
            <a:r>
              <a:rPr lang="zh-CN" altLang="en-US" sz="1600" dirty="0"/>
              <a:t>转发多播流量了。</a:t>
            </a:r>
            <a:endParaRPr lang="en-US" altLang="zh-CN" sz="1600" dirty="0"/>
          </a:p>
          <a:p>
            <a:r>
              <a:rPr lang="en-US" altLang="zh-CN" sz="1600" dirty="0"/>
              <a:t>DF</a:t>
            </a:r>
            <a:r>
              <a:rPr lang="zh-CN" altLang="en-US" sz="1600" dirty="0"/>
              <a:t>选举通过</a:t>
            </a:r>
            <a:r>
              <a:rPr lang="en-US" altLang="zh-CN" sz="1600" dirty="0"/>
              <a:t>ES</a:t>
            </a:r>
            <a:r>
              <a:rPr lang="zh-CN" altLang="en-US" sz="1600" dirty="0"/>
              <a:t>路由实现，当</a:t>
            </a:r>
            <a:r>
              <a:rPr lang="en-US" altLang="zh-CN" sz="1600" dirty="0"/>
              <a:t>DF</a:t>
            </a:r>
            <a:r>
              <a:rPr lang="zh-CN" altLang="en-US" sz="1600" dirty="0"/>
              <a:t>选举定时器（默认</a:t>
            </a:r>
            <a:r>
              <a:rPr lang="en-US" altLang="zh-CN" sz="1600" dirty="0"/>
              <a:t>3s</a:t>
            </a:r>
            <a:r>
              <a:rPr lang="zh-CN" altLang="en-US" sz="1600" dirty="0"/>
              <a:t>）超时后，各</a:t>
            </a:r>
            <a:r>
              <a:rPr lang="en-US" altLang="zh-CN" sz="1600" dirty="0"/>
              <a:t>PE</a:t>
            </a:r>
            <a:r>
              <a:rPr lang="zh-CN" altLang="en-US" sz="1600" dirty="0"/>
              <a:t>根据</a:t>
            </a:r>
            <a:r>
              <a:rPr lang="en-US" altLang="zh-CN" sz="1600" dirty="0"/>
              <a:t>EVI</a:t>
            </a:r>
            <a:r>
              <a:rPr lang="zh-CN" altLang="en-US" sz="1600" dirty="0"/>
              <a:t>的</a:t>
            </a:r>
            <a:r>
              <a:rPr lang="en-US" altLang="zh-CN" sz="1600" dirty="0"/>
              <a:t>ES</a:t>
            </a:r>
            <a:r>
              <a:rPr lang="zh-CN" altLang="en-US" sz="1600" dirty="0"/>
              <a:t>路由进行选举，选举算法如下：把相同</a:t>
            </a:r>
            <a:r>
              <a:rPr lang="en-US" altLang="zh-CN" sz="1600" dirty="0"/>
              <a:t>ES</a:t>
            </a:r>
            <a:r>
              <a:rPr lang="zh-CN" altLang="en-US" sz="1600" dirty="0"/>
              <a:t>按照</a:t>
            </a:r>
            <a:r>
              <a:rPr lang="en-US" altLang="zh-CN" sz="1600" dirty="0"/>
              <a:t>Originator IP</a:t>
            </a:r>
            <a:r>
              <a:rPr lang="zh-CN" altLang="en-US" sz="1600" dirty="0"/>
              <a:t>地址按升序排序，生成</a:t>
            </a:r>
            <a:r>
              <a:rPr lang="en-US" altLang="zh-CN" sz="1600" dirty="0"/>
              <a:t>PE List</a:t>
            </a:r>
            <a:r>
              <a:rPr lang="zh-CN" altLang="en-US" sz="1600" dirty="0"/>
              <a:t>，然后按照</a:t>
            </a:r>
            <a:r>
              <a:rPr lang="en-US" altLang="zh-CN" sz="1600" dirty="0"/>
              <a:t>VLAN</a:t>
            </a:r>
            <a:r>
              <a:rPr lang="zh-CN" altLang="en-US" sz="1600" dirty="0"/>
              <a:t>对</a:t>
            </a:r>
            <a:r>
              <a:rPr lang="en-US" altLang="zh-CN" sz="1600" dirty="0"/>
              <a:t>PE</a:t>
            </a:r>
            <a:r>
              <a:rPr lang="zh-CN" altLang="en-US" sz="1600" dirty="0"/>
              <a:t>数量进行取模，模值等于该</a:t>
            </a:r>
            <a:r>
              <a:rPr lang="en-US" altLang="zh-CN" sz="1600" dirty="0"/>
              <a:t>PE</a:t>
            </a:r>
            <a:r>
              <a:rPr lang="zh-CN" altLang="en-US" sz="1600" dirty="0"/>
              <a:t>在</a:t>
            </a:r>
            <a:r>
              <a:rPr lang="en-US" altLang="zh-CN" sz="1600" dirty="0"/>
              <a:t>PE List</a:t>
            </a:r>
            <a:r>
              <a:rPr lang="zh-CN" altLang="en-US" sz="1600" dirty="0"/>
              <a:t>中的位置，则选举为主，其他</a:t>
            </a:r>
            <a:r>
              <a:rPr lang="en-US" altLang="zh-CN" sz="1600" dirty="0"/>
              <a:t>PE</a:t>
            </a:r>
            <a:r>
              <a:rPr lang="zh-CN" altLang="en-US" sz="1600" dirty="0"/>
              <a:t>则为备。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2614"/>
              </p:ext>
            </p:extLst>
          </p:nvPr>
        </p:nvGraphicFramePr>
        <p:xfrm>
          <a:off x="9306677" y="3510992"/>
          <a:ext cx="201771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VLAN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PE2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PE3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271464" y="3318118"/>
            <a:ext cx="8730636" cy="3027120"/>
            <a:chOff x="1213122" y="3510992"/>
            <a:chExt cx="8730636" cy="3027120"/>
          </a:xfrm>
        </p:grpSpPr>
        <p:pic>
          <p:nvPicPr>
            <p:cNvPr id="53" name="图片 52" descr="网络云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7049" y="3836933"/>
              <a:ext cx="2903757" cy="2300879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213122" y="3510992"/>
              <a:ext cx="8730636" cy="3027120"/>
              <a:chOff x="1562286" y="3274510"/>
              <a:chExt cx="8730636" cy="3027120"/>
            </a:xfrm>
          </p:grpSpPr>
          <p:sp>
            <p:nvSpPr>
              <p:cNvPr id="56326" name="矩形 13"/>
              <p:cNvSpPr>
                <a:spLocks noChangeArrowheads="1"/>
              </p:cNvSpPr>
              <p:nvPr/>
            </p:nvSpPr>
            <p:spPr bwMode="auto">
              <a:xfrm>
                <a:off x="6345239" y="3600451"/>
                <a:ext cx="18473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990000"/>
                  </a:buClr>
                  <a:buSzPct val="85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5F5F5F"/>
                  </a:buClr>
                  <a:buFont typeface="Wingdings 3" panose="05040102010807070707" pitchFamily="18" charset="2"/>
                  <a:buChar char="[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−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▪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6327" name="矩形 9"/>
              <p:cNvSpPr>
                <a:spLocks noChangeArrowheads="1"/>
              </p:cNvSpPr>
              <p:nvPr/>
            </p:nvSpPr>
            <p:spPr bwMode="auto">
              <a:xfrm>
                <a:off x="6376989" y="3573464"/>
                <a:ext cx="18473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990000"/>
                  </a:buClr>
                  <a:buSzPct val="85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5F5F5F"/>
                  </a:buClr>
                  <a:buFont typeface="Wingdings 3" panose="05040102010807070707" pitchFamily="18" charset="2"/>
                  <a:buChar char="[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−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▪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7629623" y="4361507"/>
                <a:ext cx="225787" cy="8049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pic>
            <p:nvPicPr>
              <p:cNvPr id="12" name="图片 11" descr="网络云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78627" y="4304871"/>
                <a:ext cx="1647561" cy="1019915"/>
              </a:xfrm>
              <a:prstGeom prst="rect">
                <a:avLst/>
              </a:prstGeom>
            </p:spPr>
          </p:pic>
          <p:pic>
            <p:nvPicPr>
              <p:cNvPr id="13" name="图片 12" descr="网络云4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2286" y="4246631"/>
                <a:ext cx="1831032" cy="1051979"/>
              </a:xfrm>
              <a:prstGeom prst="rect">
                <a:avLst/>
              </a:prstGeom>
            </p:spPr>
          </p:pic>
          <p:sp>
            <p:nvSpPr>
              <p:cNvPr id="14" name="矩形 13"/>
              <p:cNvSpPr>
                <a:spLocks noChangeArrowheads="1"/>
              </p:cNvSpPr>
              <p:nvPr/>
            </p:nvSpPr>
            <p:spPr bwMode="auto">
              <a:xfrm>
                <a:off x="6723770" y="3600451"/>
                <a:ext cx="18473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990000"/>
                  </a:buClr>
                  <a:buSzPct val="85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rgbClr val="5F5F5F"/>
                  </a:buClr>
                  <a:buFont typeface="Wingdings 3" panose="05040102010807070707" pitchFamily="18" charset="2"/>
                  <a:buChar char="[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−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spcAft>
                    <a:spcPct val="20000"/>
                  </a:spcAft>
                  <a:buClr>
                    <a:schemeClr val="tx1"/>
                  </a:buClr>
                  <a:buFont typeface="Arial" panose="020B0604020202020204" pitchFamily="34" charset="0"/>
                  <a:buChar char="▪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15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08306" y="4585106"/>
                <a:ext cx="540000" cy="441818"/>
              </a:xfrm>
              <a:prstGeom prst="rect">
                <a:avLst/>
              </a:prstGeom>
              <a:noFill/>
            </p:spPr>
          </p:pic>
          <p:pic>
            <p:nvPicPr>
              <p:cNvPr id="16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624914" y="3590902"/>
                <a:ext cx="540000" cy="441818"/>
              </a:xfrm>
              <a:prstGeom prst="rect">
                <a:avLst/>
              </a:prstGeom>
              <a:noFill/>
            </p:spPr>
          </p:pic>
          <p:pic>
            <p:nvPicPr>
              <p:cNvPr id="17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78111" y="4582919"/>
                <a:ext cx="540000" cy="441818"/>
              </a:xfrm>
              <a:prstGeom prst="rect">
                <a:avLst/>
              </a:prstGeom>
              <a:noFill/>
            </p:spPr>
          </p:pic>
          <p:cxnSp>
            <p:nvCxnSpPr>
              <p:cNvPr id="19" name="直接连接符 18"/>
              <p:cNvCxnSpPr>
                <a:stCxn id="17" idx="3"/>
                <a:endCxn id="15" idx="1"/>
              </p:cNvCxnSpPr>
              <p:nvPr/>
            </p:nvCxnSpPr>
            <p:spPr bwMode="auto">
              <a:xfrm>
                <a:off x="4918111" y="4803828"/>
                <a:ext cx="590195" cy="2187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5" idx="0"/>
              </p:cNvCxnSpPr>
              <p:nvPr/>
            </p:nvCxnSpPr>
            <p:spPr bwMode="auto">
              <a:xfrm flipH="1">
                <a:off x="5778306" y="3811811"/>
                <a:ext cx="846608" cy="773295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22" name="图片 21" descr="CE12800交换机-蓝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53337" y="4576727"/>
                <a:ext cx="540000" cy="441818"/>
              </a:xfrm>
              <a:prstGeom prst="rect">
                <a:avLst/>
              </a:prstGeom>
            </p:spPr>
          </p:pic>
          <p:cxnSp>
            <p:nvCxnSpPr>
              <p:cNvPr id="23" name="直接连接符 22"/>
              <p:cNvCxnSpPr>
                <a:stCxn id="17" idx="1"/>
                <a:endCxn id="22" idx="3"/>
              </p:cNvCxnSpPr>
              <p:nvPr/>
            </p:nvCxnSpPr>
            <p:spPr bwMode="auto">
              <a:xfrm flipH="1" flipV="1">
                <a:off x="3193337" y="4797636"/>
                <a:ext cx="1184774" cy="6192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59" idx="1"/>
                <a:endCxn id="15" idx="2"/>
              </p:cNvCxnSpPr>
              <p:nvPr/>
            </p:nvCxnSpPr>
            <p:spPr bwMode="auto">
              <a:xfrm flipH="1" flipV="1">
                <a:off x="5778306" y="5026924"/>
                <a:ext cx="854134" cy="77277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 bwMode="auto">
              <a:xfrm>
                <a:off x="4157336" y="5027531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 bwMode="auto">
              <a:xfrm>
                <a:off x="6821395" y="4102876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 bwMode="auto">
              <a:xfrm>
                <a:off x="7738105" y="4965032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CE2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 bwMode="auto">
              <a:xfrm>
                <a:off x="2483791" y="4993286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CE1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 bwMode="auto">
              <a:xfrm>
                <a:off x="1562286" y="4585106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Site 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auto">
              <a:xfrm>
                <a:off x="8466784" y="4617190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Site 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 bwMode="auto">
              <a:xfrm>
                <a:off x="3250666" y="4240594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ES1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2166929" y="3902239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E-VPN A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 bwMode="auto">
              <a:xfrm>
                <a:off x="8252457" y="3932400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E-VPN A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59" name="Picture 12" descr="E:\2016.01\1.12 扁平化图标\蓝色\AR-蓝色最新-4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632440" y="5578793"/>
                <a:ext cx="540000" cy="441818"/>
              </a:xfrm>
              <a:prstGeom prst="rect">
                <a:avLst/>
              </a:prstGeom>
              <a:noFill/>
            </p:spPr>
          </p:pic>
          <p:sp>
            <p:nvSpPr>
              <p:cNvPr id="72" name="文本框 71"/>
              <p:cNvSpPr txBox="1"/>
              <p:nvPr/>
            </p:nvSpPr>
            <p:spPr bwMode="auto">
              <a:xfrm>
                <a:off x="6396209" y="3274510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PE3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 bwMode="auto">
              <a:xfrm>
                <a:off x="6437604" y="5985238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PE2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74" name="直接连接符 73"/>
              <p:cNvCxnSpPr>
                <a:stCxn id="16" idx="3"/>
                <a:endCxn id="56" idx="1"/>
              </p:cNvCxnSpPr>
              <p:nvPr/>
            </p:nvCxnSpPr>
            <p:spPr bwMode="auto">
              <a:xfrm>
                <a:off x="7164914" y="3811811"/>
                <a:ext cx="828130" cy="985825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59" idx="3"/>
                <a:endCxn id="56" idx="1"/>
              </p:cNvCxnSpPr>
              <p:nvPr/>
            </p:nvCxnSpPr>
            <p:spPr bwMode="auto">
              <a:xfrm flipV="1">
                <a:off x="7172440" y="4797636"/>
                <a:ext cx="820604" cy="1002066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340" name="直接箭头连接符 56339"/>
              <p:cNvCxnSpPr/>
              <p:nvPr/>
            </p:nvCxnSpPr>
            <p:spPr bwMode="auto">
              <a:xfrm>
                <a:off x="6882616" y="4198458"/>
                <a:ext cx="0" cy="119534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56342" name="直接箭头连接符 56341"/>
              <p:cNvCxnSpPr/>
              <p:nvPr/>
            </p:nvCxnSpPr>
            <p:spPr bwMode="auto">
              <a:xfrm>
                <a:off x="7439502" y="3879193"/>
                <a:ext cx="486386" cy="53189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V="1">
                <a:off x="7478574" y="5203860"/>
                <a:ext cx="419856" cy="5523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4" name="直接箭头连接符 93"/>
              <p:cNvCxnSpPr/>
              <p:nvPr/>
            </p:nvCxnSpPr>
            <p:spPr bwMode="auto">
              <a:xfrm flipH="1">
                <a:off x="5022276" y="3862854"/>
                <a:ext cx="1253537" cy="69598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1" name="直接箭头连接符 100"/>
              <p:cNvCxnSpPr/>
              <p:nvPr/>
            </p:nvCxnSpPr>
            <p:spPr bwMode="auto">
              <a:xfrm flipV="1">
                <a:off x="4956891" y="3739071"/>
                <a:ext cx="1168819" cy="64677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3" name="直接箭头连接符 102"/>
              <p:cNvCxnSpPr/>
              <p:nvPr/>
            </p:nvCxnSpPr>
            <p:spPr bwMode="auto">
              <a:xfrm flipH="1" flipV="1">
                <a:off x="4793728" y="5070700"/>
                <a:ext cx="1650733" cy="72900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105" name="直接箭头连接符 104"/>
              <p:cNvCxnSpPr/>
              <p:nvPr/>
            </p:nvCxnSpPr>
            <p:spPr bwMode="auto">
              <a:xfrm>
                <a:off x="4890850" y="5243120"/>
                <a:ext cx="1433519" cy="59975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3" name="直接箭头连接符 112"/>
              <p:cNvCxnSpPr/>
              <p:nvPr/>
            </p:nvCxnSpPr>
            <p:spPr bwMode="auto">
              <a:xfrm>
                <a:off x="3282859" y="4585806"/>
                <a:ext cx="970654" cy="355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6366" name="禁止符 56365"/>
              <p:cNvSpPr/>
              <p:nvPr/>
            </p:nvSpPr>
            <p:spPr bwMode="auto">
              <a:xfrm>
                <a:off x="7561029" y="5339959"/>
                <a:ext cx="302821" cy="320997"/>
              </a:xfrm>
              <a:prstGeom prst="noSmoking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 bwMode="auto">
              <a:xfrm>
                <a:off x="6823118" y="5235492"/>
                <a:ext cx="972815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b="1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ES2</a:t>
                </a:r>
                <a:endParaRPr lang="zh-CN" altLang="en-US" sz="1400" b="1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 bwMode="auto">
              <a:xfrm>
                <a:off x="8547207" y="5561909"/>
                <a:ext cx="916852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BGP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信令</a:t>
                </a:r>
              </a:p>
            </p:txBody>
          </p:sp>
          <p:cxnSp>
            <p:nvCxnSpPr>
              <p:cNvPr id="124" name="直接箭头连接符 123"/>
              <p:cNvCxnSpPr/>
              <p:nvPr/>
            </p:nvCxnSpPr>
            <p:spPr bwMode="auto">
              <a:xfrm flipV="1">
                <a:off x="9470106" y="5720105"/>
                <a:ext cx="789450" cy="296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5" name="文本框 124"/>
              <p:cNvSpPr txBox="1"/>
              <p:nvPr/>
            </p:nvSpPr>
            <p:spPr bwMode="auto">
              <a:xfrm>
                <a:off x="8543612" y="5976237"/>
                <a:ext cx="982576" cy="316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9980" tIns="49986" rIns="99980" bIns="49986" rtlCol="0">
                <a:spAutoFit/>
              </a:bodyPr>
              <a:lstStyle/>
              <a:p>
                <a:pPr algn="ctr" defTabSz="1001649" eaLnBrk="0" hangingPunct="0"/>
                <a:r>
                  <a:rPr lang="en-US" altLang="zh-CN" sz="140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BUM</a:t>
                </a:r>
                <a:r>
                  <a:rPr lang="zh-CN" altLang="en-US" sz="1400">
                    <a:solidFill>
                      <a:srgbClr val="000000"/>
                    </a:solidFill>
                    <a:latin typeface="+mn-ea"/>
                    <a:ea typeface="+mn-ea"/>
                    <a:cs typeface="Arial" pitchFamily="34" charset="0"/>
                  </a:rPr>
                  <a:t>流量</a:t>
                </a:r>
                <a:endParaRPr lang="zh-CN" altLang="en-US" sz="14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直接箭头连接符 125"/>
              <p:cNvCxnSpPr/>
              <p:nvPr/>
            </p:nvCxnSpPr>
            <p:spPr bwMode="auto">
              <a:xfrm flipV="1">
                <a:off x="9503472" y="6151613"/>
                <a:ext cx="789450" cy="296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A16B6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56" name="图片 55" descr="CE12800交换机-蓝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93044" y="4576727"/>
                <a:ext cx="540000" cy="4418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147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原理</a:t>
            </a:r>
          </a:p>
          <a:p>
            <a:r>
              <a:rPr lang="zh-CN" altLang="en-US" b="1" dirty="0"/>
              <a:t>华为</a:t>
            </a:r>
            <a:r>
              <a:rPr lang="en-US" altLang="zh-CN" b="1" dirty="0"/>
              <a:t>EVPN</a:t>
            </a:r>
            <a:r>
              <a:rPr lang="zh-CN" altLang="en-US" b="1" dirty="0"/>
              <a:t>技术在</a:t>
            </a:r>
            <a:r>
              <a:rPr lang="en-US" altLang="zh-CN" b="1" dirty="0"/>
              <a:t>NVO</a:t>
            </a:r>
            <a:r>
              <a:rPr lang="zh-CN" altLang="en-US" b="1" dirty="0"/>
              <a:t>的应用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2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2E94E2B-AE51-41CB-80EE-B70428D0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Type5</a:t>
            </a:r>
            <a:r>
              <a:rPr lang="zh-CN" altLang="en-US"/>
              <a:t>路由的产生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961E7-A2AB-42F0-B83A-7680795B5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BGP EVPN</a:t>
            </a:r>
            <a:r>
              <a:rPr lang="zh-CN" altLang="en-US"/>
              <a:t>最早定义了四种类型路由，提供了灵活的控制平面，实现同一网段能够跨三层网络的目标。在某些情况下，跨租户的系统需要直接接入网络，而不需要进行协议的交互。</a:t>
            </a:r>
            <a:endParaRPr lang="en-US" altLang="zh-CN"/>
          </a:p>
          <a:p>
            <a:r>
              <a:rPr lang="en-US" altLang="zh-CN"/>
              <a:t>EVPN</a:t>
            </a:r>
            <a:r>
              <a:rPr lang="zh-CN" altLang="en-US"/>
              <a:t>新定义了</a:t>
            </a:r>
            <a:r>
              <a:rPr lang="en-US" altLang="zh-CN"/>
              <a:t>Type5</a:t>
            </a:r>
            <a:r>
              <a:rPr lang="zh-CN" altLang="en-US"/>
              <a:t>路由来实现</a:t>
            </a:r>
            <a:r>
              <a:rPr lang="en-US" altLang="zh-CN"/>
              <a:t>IP</a:t>
            </a:r>
            <a:r>
              <a:rPr lang="zh-CN" altLang="en-US"/>
              <a:t>前缀的通告。</a:t>
            </a:r>
            <a:endParaRPr lang="en-US" altLang="zh-CN"/>
          </a:p>
          <a:p>
            <a:r>
              <a:rPr lang="en-US" altLang="zh-CN"/>
              <a:t>IP</a:t>
            </a:r>
            <a:r>
              <a:rPr lang="zh-CN" altLang="en-US"/>
              <a:t>前缀路由用于解决不同子网之间的连接和主机访问外部网络。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22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7ECD-25BA-4BC5-BF98-88C3895B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华为</a:t>
            </a:r>
            <a:r>
              <a:rPr lang="en-US" altLang="zh-CN"/>
              <a:t>EVPN</a:t>
            </a:r>
            <a:r>
              <a:rPr lang="zh-CN" altLang="en-US"/>
              <a:t>技术的应用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7E9AA-2A11-4A12-929F-886B9D297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是一个新兴的技术。</a:t>
            </a:r>
            <a:r>
              <a:rPr lang="en-US" altLang="zh-CN"/>
              <a:t>RFC</a:t>
            </a:r>
            <a:r>
              <a:rPr lang="zh-CN" altLang="en-US"/>
              <a:t>冻结的协议标准，目前定义了</a:t>
            </a:r>
            <a:r>
              <a:rPr lang="en-US" altLang="zh-CN"/>
              <a:t>Type1</a:t>
            </a:r>
            <a:r>
              <a:rPr lang="zh-CN" altLang="en-US"/>
              <a:t>到</a:t>
            </a:r>
            <a:r>
              <a:rPr lang="en-US" altLang="zh-CN"/>
              <a:t>Type4</a:t>
            </a:r>
            <a:r>
              <a:rPr lang="zh-CN" altLang="en-US"/>
              <a:t>类路由，数据层面基于</a:t>
            </a:r>
            <a:r>
              <a:rPr lang="en-US" altLang="zh-CN"/>
              <a:t>MPLS</a:t>
            </a:r>
            <a:r>
              <a:rPr lang="zh-CN" altLang="en-US"/>
              <a:t>网络的</a:t>
            </a:r>
            <a:r>
              <a:rPr lang="en-US" altLang="zh-CN"/>
              <a:t>LSP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华为将</a:t>
            </a:r>
            <a:r>
              <a:rPr lang="en-US" altLang="zh-CN"/>
              <a:t>EVPN</a:t>
            </a:r>
            <a:r>
              <a:rPr lang="zh-CN" altLang="en-US"/>
              <a:t>技术应用于适配更广的</a:t>
            </a:r>
            <a:r>
              <a:rPr lang="en-US" altLang="zh-CN"/>
              <a:t>IP</a:t>
            </a:r>
            <a:r>
              <a:rPr lang="zh-CN" altLang="en-US"/>
              <a:t>网络，将</a:t>
            </a:r>
            <a:r>
              <a:rPr lang="en-US" altLang="zh-CN"/>
              <a:t>EVPN</a:t>
            </a:r>
            <a:r>
              <a:rPr lang="zh-CN" altLang="en-US"/>
              <a:t>技术和</a:t>
            </a:r>
            <a:r>
              <a:rPr lang="en-US" altLang="zh-CN"/>
              <a:t>IP</a:t>
            </a:r>
            <a:r>
              <a:rPr lang="zh-CN" altLang="en-US"/>
              <a:t>隧道技术结合。</a:t>
            </a:r>
            <a:endParaRPr lang="en-US" altLang="zh-CN"/>
          </a:p>
          <a:p>
            <a:r>
              <a:rPr lang="en-US" altLang="zh-CN"/>
              <a:t>IP</a:t>
            </a:r>
            <a:r>
              <a:rPr lang="zh-CN" altLang="en-US"/>
              <a:t>隧道采用</a:t>
            </a:r>
            <a:r>
              <a:rPr lang="en-US" altLang="zh-CN"/>
              <a:t>VXLAN</a:t>
            </a:r>
            <a:r>
              <a:rPr lang="zh-CN" altLang="en-US"/>
              <a:t>。</a:t>
            </a:r>
            <a:r>
              <a:rPr lang="en-US" altLang="zh-CN"/>
              <a:t>BGP EVPN</a:t>
            </a:r>
            <a:r>
              <a:rPr lang="zh-CN" altLang="en-US"/>
              <a:t>作为控制平面，</a:t>
            </a:r>
            <a:r>
              <a:rPr lang="en-US" altLang="zh-CN"/>
              <a:t>VXLAN</a:t>
            </a:r>
            <a:r>
              <a:rPr lang="zh-CN" altLang="en-US"/>
              <a:t>隧道作为数据转发平面。将</a:t>
            </a:r>
            <a:r>
              <a:rPr lang="en-US" altLang="zh-CN"/>
              <a:t>BGP EVPN</a:t>
            </a:r>
            <a:r>
              <a:rPr lang="zh-CN" altLang="en-US"/>
              <a:t>应用于</a:t>
            </a:r>
            <a:r>
              <a:rPr lang="en-US" altLang="zh-CN"/>
              <a:t>NVO</a:t>
            </a:r>
            <a:r>
              <a:rPr lang="zh-CN" altLang="en-US"/>
              <a:t>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35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网络虚拟化</a:t>
            </a:r>
            <a:r>
              <a:rPr lang="en-US" altLang="zh-CN" dirty="0"/>
              <a:t>Overlay</a:t>
            </a:r>
            <a:r>
              <a:rPr lang="zh-CN" altLang="en-US" dirty="0"/>
              <a:t> </a:t>
            </a:r>
            <a:r>
              <a:rPr lang="en-US" altLang="zh-CN" dirty="0"/>
              <a:t>(NVO)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云数据中心中引入虚拟化技术，一个主机可以承载多个虚拟机，虚拟机属于不同租户。这对网络提出新的要求，</a:t>
            </a:r>
            <a:r>
              <a:rPr lang="en-US" altLang="zh-CN"/>
              <a:t>NVO</a:t>
            </a:r>
            <a:r>
              <a:rPr lang="zh-CN" altLang="en-US"/>
              <a:t>解决方案用来解决这个问题。</a:t>
            </a:r>
            <a:endParaRPr lang="en-US" altLang="zh-CN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920549" y="3248980"/>
            <a:ext cx="8350901" cy="2849450"/>
            <a:chOff x="1836007" y="3312586"/>
            <a:chExt cx="8350901" cy="2849450"/>
          </a:xfrm>
        </p:grpSpPr>
        <p:pic>
          <p:nvPicPr>
            <p:cNvPr id="5" name="图片 4" descr="CE12800交换机-蓝.png">
              <a:extLst>
                <a:ext uri="{FF2B5EF4-FFF2-40B4-BE49-F238E27FC236}">
                  <a16:creationId xmlns:a16="http://schemas.microsoft.com/office/drawing/2014/main" id="{F81DA82C-6059-4DDF-A5F1-6684BA9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516" y="3347668"/>
              <a:ext cx="1169031" cy="956479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5ADB2D6-4A76-4480-A1F1-8BB581492D22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 bwMode="auto">
            <a:xfrm flipV="1">
              <a:off x="4004031" y="4304147"/>
              <a:ext cx="1" cy="394908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B05C57-B9AC-4194-B7AD-864ECF755697}"/>
                </a:ext>
              </a:extLst>
            </p:cNvPr>
            <p:cNvSpPr txBox="1"/>
            <p:nvPr/>
          </p:nvSpPr>
          <p:spPr>
            <a:xfrm>
              <a:off x="1836007" y="4758418"/>
              <a:ext cx="9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</a:rPr>
                <a:t>Server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C1369EE-A411-484E-84AC-73B2B7987252}"/>
                </a:ext>
              </a:extLst>
            </p:cNvPr>
            <p:cNvSpPr/>
            <p:nvPr/>
          </p:nvSpPr>
          <p:spPr bwMode="auto">
            <a:xfrm>
              <a:off x="2323254" y="3997375"/>
              <a:ext cx="267843" cy="18594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9" name="图片 8" descr="通用服务器-蓝.png">
              <a:extLst>
                <a:ext uri="{FF2B5EF4-FFF2-40B4-BE49-F238E27FC236}">
                  <a16:creationId xmlns:a16="http://schemas.microsoft.com/office/drawing/2014/main" id="{99CDD24A-CC0F-4A80-B4E8-76433AF5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4548" y="4699055"/>
              <a:ext cx="1258965" cy="142045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85DE2C-7C53-4DDB-A700-92DC7433280E}"/>
                </a:ext>
              </a:extLst>
            </p:cNvPr>
            <p:cNvSpPr txBox="1"/>
            <p:nvPr/>
          </p:nvSpPr>
          <p:spPr>
            <a:xfrm>
              <a:off x="1930423" y="3619528"/>
              <a:ext cx="6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ToR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  <p:pic>
          <p:nvPicPr>
            <p:cNvPr id="11" name="图片 10" descr="VSwitch+VM 2蓝.png">
              <a:extLst>
                <a:ext uri="{FF2B5EF4-FFF2-40B4-BE49-F238E27FC236}">
                  <a16:creationId xmlns:a16="http://schemas.microsoft.com/office/drawing/2014/main" id="{9D078CE5-32F2-4184-8512-71F88EDA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0447" y="4699055"/>
              <a:ext cx="1449599" cy="1462981"/>
            </a:xfrm>
            <a:prstGeom prst="rect">
              <a:avLst/>
            </a:prstGeom>
          </p:spPr>
        </p:pic>
        <p:pic>
          <p:nvPicPr>
            <p:cNvPr id="12" name="图片 11" descr="CE12800交换机-蓝.png">
              <a:extLst>
                <a:ext uri="{FF2B5EF4-FFF2-40B4-BE49-F238E27FC236}">
                  <a16:creationId xmlns:a16="http://schemas.microsoft.com/office/drawing/2014/main" id="{AB83BB09-5221-4BDA-AA7C-DC12D6B17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730" y="3312586"/>
              <a:ext cx="1169031" cy="956479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0A67792-DA73-4B71-89DD-F3295975389B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 bwMode="auto">
            <a:xfrm flipH="1" flipV="1">
              <a:off x="7495246" y="4269065"/>
              <a:ext cx="1" cy="42999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049486A-9031-4DD8-8F09-D17D865A5E06}"/>
                </a:ext>
              </a:extLst>
            </p:cNvPr>
            <p:cNvSpPr/>
            <p:nvPr/>
          </p:nvSpPr>
          <p:spPr bwMode="auto">
            <a:xfrm>
              <a:off x="5374188" y="4316581"/>
              <a:ext cx="1211198" cy="764948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44CEF5-00EF-4DF9-8B71-C5247D5DD8EB}"/>
                </a:ext>
              </a:extLst>
            </p:cNvPr>
            <p:cNvSpPr txBox="1"/>
            <p:nvPr/>
          </p:nvSpPr>
          <p:spPr>
            <a:xfrm>
              <a:off x="8688288" y="4104510"/>
              <a:ext cx="1498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+mn-ea"/>
                  <a:ea typeface="+mn-ea"/>
                </a:rPr>
                <a:t>多租户流量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6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925-51E7-4B54-86F7-4399CA83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VXLAN</a:t>
            </a:r>
            <a:r>
              <a:rPr lang="zh-CN" altLang="en-US"/>
              <a:t>封装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3BC0F-2488-411D-9ADE-614C2B554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当前主流的</a:t>
            </a:r>
            <a:r>
              <a:rPr lang="en-US" altLang="zh-CN" sz="1800" dirty="0"/>
              <a:t>NVO</a:t>
            </a:r>
            <a:r>
              <a:rPr lang="zh-CN" altLang="en-US" sz="1800" dirty="0"/>
              <a:t>技术有</a:t>
            </a:r>
            <a:r>
              <a:rPr lang="en-US" altLang="zh-CN" sz="1800" dirty="0"/>
              <a:t>VXLAN</a:t>
            </a:r>
            <a:r>
              <a:rPr lang="zh-CN" altLang="en-US" sz="1800" dirty="0"/>
              <a:t>，</a:t>
            </a:r>
            <a:r>
              <a:rPr lang="en-US" altLang="zh-CN" sz="1800" dirty="0"/>
              <a:t>NVGRE</a:t>
            </a:r>
            <a:r>
              <a:rPr lang="zh-CN" altLang="en-US" sz="1800" dirty="0"/>
              <a:t>和</a:t>
            </a:r>
            <a:r>
              <a:rPr lang="en-US" altLang="zh-CN" sz="1800" dirty="0"/>
              <a:t>MPLS Over GRE</a:t>
            </a:r>
            <a:r>
              <a:rPr lang="zh-CN" altLang="en-US" sz="1800" dirty="0"/>
              <a:t>。 </a:t>
            </a:r>
            <a:endParaRPr lang="en-US" altLang="zh-CN" sz="1800" dirty="0"/>
          </a:p>
          <a:p>
            <a:r>
              <a:rPr lang="en-US" altLang="zh-CN" sz="1800" dirty="0"/>
              <a:t>VXLAN</a:t>
            </a:r>
            <a:r>
              <a:rPr lang="zh-CN" altLang="en-US" sz="1800" dirty="0"/>
              <a:t>提供数据面的封装能力，用来在两个</a:t>
            </a:r>
            <a:r>
              <a:rPr lang="en-US" altLang="zh-CN" sz="1800" dirty="0"/>
              <a:t>NVE</a:t>
            </a:r>
            <a:r>
              <a:rPr lang="zh-CN" altLang="en-US" sz="1800" dirty="0"/>
              <a:t>设备之间，在普通</a:t>
            </a:r>
            <a:r>
              <a:rPr lang="en-US" altLang="zh-CN" sz="1800" dirty="0"/>
              <a:t>IP</a:t>
            </a:r>
            <a:r>
              <a:rPr lang="zh-CN" altLang="en-US" sz="1800" dirty="0"/>
              <a:t>网络上传输数据包。</a:t>
            </a:r>
            <a:endParaRPr lang="en-US" altLang="zh-CN" sz="1800" dirty="0"/>
          </a:p>
          <a:p>
            <a:r>
              <a:rPr lang="en-US" altLang="zh-CN" sz="1800" dirty="0"/>
              <a:t>VXLAN</a:t>
            </a:r>
            <a:r>
              <a:rPr lang="zh-CN" altLang="en-US" sz="1800" dirty="0"/>
              <a:t>封装基于</a:t>
            </a:r>
            <a:r>
              <a:rPr lang="en-US" altLang="zh-CN" sz="1800" dirty="0"/>
              <a:t>UDP</a:t>
            </a:r>
            <a:r>
              <a:rPr lang="zh-CN" altLang="en-US" sz="1800" dirty="0"/>
              <a:t>，使用</a:t>
            </a:r>
            <a:r>
              <a:rPr lang="en-US" altLang="zh-CN" sz="1800" dirty="0"/>
              <a:t>8</a:t>
            </a:r>
            <a:r>
              <a:rPr lang="zh-CN" altLang="en-US" sz="1800" dirty="0"/>
              <a:t>字节头部在</a:t>
            </a:r>
            <a:r>
              <a:rPr lang="en-US" altLang="zh-CN" sz="1800" dirty="0"/>
              <a:t>UDP</a:t>
            </a:r>
            <a:r>
              <a:rPr lang="zh-CN" altLang="en-US" sz="1800" dirty="0"/>
              <a:t>之后。</a:t>
            </a:r>
            <a:r>
              <a:rPr lang="en-US" altLang="zh-CN" sz="1800" dirty="0"/>
              <a:t>24bit</a:t>
            </a:r>
            <a:r>
              <a:rPr lang="zh-CN" altLang="en-US" sz="1800" dirty="0"/>
              <a:t>用于</a:t>
            </a:r>
            <a:r>
              <a:rPr lang="en-US" altLang="zh-CN" sz="1800" dirty="0"/>
              <a:t>VNI</a:t>
            </a:r>
            <a:r>
              <a:rPr lang="zh-CN" altLang="en-US" sz="1800" dirty="0"/>
              <a:t>，每个</a:t>
            </a:r>
            <a:r>
              <a:rPr lang="en-US" altLang="zh-CN" sz="1800" dirty="0"/>
              <a:t>VNI</a:t>
            </a:r>
            <a:r>
              <a:rPr lang="zh-CN" altLang="en-US" sz="1800" dirty="0"/>
              <a:t>标识一个租户。在进向的</a:t>
            </a:r>
            <a:r>
              <a:rPr lang="en-US" altLang="zh-CN" sz="1800" dirty="0"/>
              <a:t>VTEP</a:t>
            </a:r>
            <a:r>
              <a:rPr lang="zh-CN" altLang="en-US" sz="1800" dirty="0"/>
              <a:t>上封装好的数据帧不包含内部</a:t>
            </a:r>
            <a:r>
              <a:rPr lang="en-US" altLang="zh-CN" sz="1800" dirty="0"/>
              <a:t>VLAN</a:t>
            </a:r>
            <a:r>
              <a:rPr lang="zh-CN" altLang="en-US" sz="1800" dirty="0"/>
              <a:t>标签。出向的</a:t>
            </a:r>
            <a:r>
              <a:rPr lang="en-US" altLang="zh-CN" sz="1800" dirty="0"/>
              <a:t>VTEP</a:t>
            </a:r>
            <a:r>
              <a:rPr lang="zh-CN" altLang="en-US" sz="1800" dirty="0"/>
              <a:t>丢弃有</a:t>
            </a:r>
            <a:r>
              <a:rPr lang="en-US" altLang="zh-CN" sz="1800" dirty="0"/>
              <a:t>inner VLAN</a:t>
            </a:r>
            <a:r>
              <a:rPr lang="zh-CN" altLang="en-US" sz="1800" dirty="0"/>
              <a:t>的帧。</a:t>
            </a:r>
          </a:p>
        </p:txBody>
      </p:sp>
      <p:grpSp>
        <p:nvGrpSpPr>
          <p:cNvPr id="4" name="组合 49">
            <a:extLst>
              <a:ext uri="{FF2B5EF4-FFF2-40B4-BE49-F238E27FC236}">
                <a16:creationId xmlns:a16="http://schemas.microsoft.com/office/drawing/2014/main" id="{5DFF5D4D-74F7-424D-98DD-235D11B27755}"/>
              </a:ext>
            </a:extLst>
          </p:cNvPr>
          <p:cNvGrpSpPr/>
          <p:nvPr/>
        </p:nvGrpSpPr>
        <p:grpSpPr>
          <a:xfrm>
            <a:off x="2339604" y="3429000"/>
            <a:ext cx="7512791" cy="2700276"/>
            <a:chOff x="-1338409" y="1170632"/>
            <a:chExt cx="8944613" cy="3859386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56ED6B8E-A0A0-45FB-B8AD-113953522F77}"/>
                </a:ext>
              </a:extLst>
            </p:cNvPr>
            <p:cNvSpPr/>
            <p:nvPr/>
          </p:nvSpPr>
          <p:spPr bwMode="auto">
            <a:xfrm>
              <a:off x="364489" y="3123876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2D90442-C508-4B08-BF08-73BFADEF8E30}"/>
                </a:ext>
              </a:extLst>
            </p:cNvPr>
            <p:cNvSpPr/>
            <p:nvPr/>
          </p:nvSpPr>
          <p:spPr bwMode="auto">
            <a:xfrm>
              <a:off x="1154463" y="3537211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E3EE83C6-7BC5-4590-B7CA-FD27D2937D9D}"/>
                </a:ext>
              </a:extLst>
            </p:cNvPr>
            <p:cNvSpPr/>
            <p:nvPr/>
          </p:nvSpPr>
          <p:spPr bwMode="auto">
            <a:xfrm>
              <a:off x="3522438" y="3139790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963662-9A9C-44FA-9B95-91148FA6C960}"/>
                </a:ext>
              </a:extLst>
            </p:cNvPr>
            <p:cNvSpPr/>
            <p:nvPr/>
          </p:nvSpPr>
          <p:spPr bwMode="auto">
            <a:xfrm>
              <a:off x="4392699" y="3543294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9" name="圆柱形 8">
              <a:extLst>
                <a:ext uri="{FF2B5EF4-FFF2-40B4-BE49-F238E27FC236}">
                  <a16:creationId xmlns:a16="http://schemas.microsoft.com/office/drawing/2014/main" id="{1EC96AF5-0896-4008-9243-4E99B3EAD733}"/>
                </a:ext>
              </a:extLst>
            </p:cNvPr>
            <p:cNvSpPr/>
            <p:nvPr/>
          </p:nvSpPr>
          <p:spPr bwMode="auto">
            <a:xfrm rot="16200000">
              <a:off x="2592476" y="2379678"/>
              <a:ext cx="786639" cy="27503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0F4C406-BFE9-4DAC-8902-EDEFEF7210C6}"/>
                </a:ext>
              </a:extLst>
            </p:cNvPr>
            <p:cNvSpPr txBox="1"/>
            <p:nvPr/>
          </p:nvSpPr>
          <p:spPr>
            <a:xfrm>
              <a:off x="1111795" y="4189434"/>
              <a:ext cx="700805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31CE43-3387-463C-91B1-4C2117493EC5}"/>
                </a:ext>
              </a:extLst>
            </p:cNvPr>
            <p:cNvSpPr txBox="1"/>
            <p:nvPr/>
          </p:nvSpPr>
          <p:spPr>
            <a:xfrm>
              <a:off x="4343591" y="4148193"/>
              <a:ext cx="700805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0A758D1-57A3-4A78-8295-6C01EE6A5AF7}"/>
                </a:ext>
              </a:extLst>
            </p:cNvPr>
            <p:cNvSpPr txBox="1"/>
            <p:nvPr/>
          </p:nvSpPr>
          <p:spPr>
            <a:xfrm>
              <a:off x="2434258" y="3550658"/>
              <a:ext cx="1548261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5C552524-A0E1-4B4E-AA80-5AB2D6D1E6B2}"/>
                </a:ext>
              </a:extLst>
            </p:cNvPr>
            <p:cNvSpPr/>
            <p:nvPr/>
          </p:nvSpPr>
          <p:spPr bwMode="auto">
            <a:xfrm>
              <a:off x="2219551" y="1170632"/>
              <a:ext cx="2189034" cy="1368152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13CC7D8-A159-4057-AA71-74AB9887FDDA}"/>
                </a:ext>
              </a:extLst>
            </p:cNvPr>
            <p:cNvSpPr/>
            <p:nvPr/>
          </p:nvSpPr>
          <p:spPr bwMode="auto">
            <a:xfrm>
              <a:off x="3009525" y="1583967"/>
              <a:ext cx="368081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0249F7-55BD-4C2D-A0F7-2AF5DD56F04E}"/>
                </a:ext>
              </a:extLst>
            </p:cNvPr>
            <p:cNvSpPr txBox="1"/>
            <p:nvPr/>
          </p:nvSpPr>
          <p:spPr>
            <a:xfrm>
              <a:off x="3914505" y="1176359"/>
              <a:ext cx="700805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NVE3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956197-6C61-43B8-B5AC-BD0A5B8EAF4B}"/>
                </a:ext>
              </a:extLst>
            </p:cNvPr>
            <p:cNvSpPr txBox="1"/>
            <p:nvPr/>
          </p:nvSpPr>
          <p:spPr>
            <a:xfrm>
              <a:off x="938757" y="1184337"/>
              <a:ext cx="1577346" cy="43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VTEP1:1.1.1.3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7" name="圆柱形 16">
              <a:extLst>
                <a:ext uri="{FF2B5EF4-FFF2-40B4-BE49-F238E27FC236}">
                  <a16:creationId xmlns:a16="http://schemas.microsoft.com/office/drawing/2014/main" id="{E99F3397-07AE-42E8-843D-04A37B33A757}"/>
                </a:ext>
              </a:extLst>
            </p:cNvPr>
            <p:cNvSpPr/>
            <p:nvPr/>
          </p:nvSpPr>
          <p:spPr bwMode="auto">
            <a:xfrm rot="13674310">
              <a:off x="1863542" y="1630678"/>
              <a:ext cx="524545" cy="1782009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8" name="圆柱形 17">
              <a:extLst>
                <a:ext uri="{FF2B5EF4-FFF2-40B4-BE49-F238E27FC236}">
                  <a16:creationId xmlns:a16="http://schemas.microsoft.com/office/drawing/2014/main" id="{A56181CB-1165-441B-AFAB-5C67BC0CA538}"/>
                </a:ext>
              </a:extLst>
            </p:cNvPr>
            <p:cNvSpPr/>
            <p:nvPr/>
          </p:nvSpPr>
          <p:spPr bwMode="auto">
            <a:xfrm rot="19464884">
              <a:off x="3960907" y="1676010"/>
              <a:ext cx="524545" cy="1782009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65135C-BF2F-450E-9961-6CE5C9ACB13D}"/>
                </a:ext>
              </a:extLst>
            </p:cNvPr>
            <p:cNvSpPr txBox="1"/>
            <p:nvPr/>
          </p:nvSpPr>
          <p:spPr>
            <a:xfrm>
              <a:off x="6028858" y="3241000"/>
              <a:ext cx="1577346" cy="43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VTEP2:1.1.1.2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CF86F6A-F36C-428B-B292-840AB2009AEE}"/>
                </a:ext>
              </a:extLst>
            </p:cNvPr>
            <p:cNvCxnSpPr/>
            <p:nvPr/>
          </p:nvCxnSpPr>
          <p:spPr bwMode="auto">
            <a:xfrm>
              <a:off x="552995" y="5028046"/>
              <a:ext cx="1276810" cy="1972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15DE47-06D4-47C6-BFE4-B40BDF49D662}"/>
                </a:ext>
              </a:extLst>
            </p:cNvPr>
            <p:cNvCxnSpPr/>
            <p:nvPr/>
          </p:nvCxnSpPr>
          <p:spPr bwMode="auto">
            <a:xfrm>
              <a:off x="2229395" y="5025215"/>
              <a:ext cx="1276810" cy="1972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1394FC-9935-4D94-994D-5B951E8BF313}"/>
                </a:ext>
              </a:extLst>
            </p:cNvPr>
            <p:cNvSpPr txBox="1"/>
            <p:nvPr/>
          </p:nvSpPr>
          <p:spPr>
            <a:xfrm>
              <a:off x="625435" y="4522063"/>
              <a:ext cx="1340920" cy="43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VNI  Green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313EAE0-2037-44CA-B197-72ECF97E7DC7}"/>
                </a:ext>
              </a:extLst>
            </p:cNvPr>
            <p:cNvSpPr txBox="1"/>
            <p:nvPr/>
          </p:nvSpPr>
          <p:spPr>
            <a:xfrm>
              <a:off x="2301835" y="4522063"/>
              <a:ext cx="1119914" cy="43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VNI  Red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078D68-23D6-47E0-9473-705C1799E462}"/>
                </a:ext>
              </a:extLst>
            </p:cNvPr>
            <p:cNvSpPr/>
            <p:nvPr/>
          </p:nvSpPr>
          <p:spPr bwMode="auto">
            <a:xfrm>
              <a:off x="367378" y="3361552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FB6D8F-446B-403B-9533-00D48B485422}"/>
                </a:ext>
              </a:extLst>
            </p:cNvPr>
            <p:cNvSpPr/>
            <p:nvPr/>
          </p:nvSpPr>
          <p:spPr bwMode="auto">
            <a:xfrm>
              <a:off x="5037256" y="3366067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BA92485-AFAE-40AD-A6CE-94628D6E7541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 bwMode="auto">
            <a:xfrm>
              <a:off x="965980" y="3546218"/>
              <a:ext cx="4071276" cy="4515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5AD3BF-AF6D-4357-B18A-616F52468801}"/>
                </a:ext>
              </a:extLst>
            </p:cNvPr>
            <p:cNvSpPr/>
            <p:nvPr/>
          </p:nvSpPr>
          <p:spPr bwMode="auto">
            <a:xfrm>
              <a:off x="2583687" y="1182585"/>
              <a:ext cx="598602" cy="369332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5A7118A-29DF-4C92-96C4-0266516AAEC7}"/>
                </a:ext>
              </a:extLst>
            </p:cNvPr>
            <p:cNvCxnSpPr>
              <a:stCxn id="27" idx="2"/>
              <a:endCxn id="24" idx="3"/>
            </p:cNvCxnSpPr>
            <p:nvPr/>
          </p:nvCxnSpPr>
          <p:spPr bwMode="auto">
            <a:xfrm flipH="1">
              <a:off x="965980" y="1551917"/>
              <a:ext cx="1917008" cy="1994301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4C4E515-0305-4D46-930F-E083C3E26F8A}"/>
                </a:ext>
              </a:extLst>
            </p:cNvPr>
            <p:cNvSpPr/>
            <p:nvPr/>
          </p:nvSpPr>
          <p:spPr bwMode="auto">
            <a:xfrm>
              <a:off x="3401622" y="1170632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9A6EEB-9D34-4757-99EF-DDC916DF8BC6}"/>
                </a:ext>
              </a:extLst>
            </p:cNvPr>
            <p:cNvSpPr/>
            <p:nvPr/>
          </p:nvSpPr>
          <p:spPr bwMode="auto">
            <a:xfrm>
              <a:off x="361775" y="3782197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EC6DF0-FE74-4BBE-9D68-42A690DC8637}"/>
                </a:ext>
              </a:extLst>
            </p:cNvPr>
            <p:cNvSpPr/>
            <p:nvPr/>
          </p:nvSpPr>
          <p:spPr bwMode="auto">
            <a:xfrm>
              <a:off x="5031653" y="3786712"/>
              <a:ext cx="598602" cy="369332"/>
            </a:xfrm>
            <a:prstGeom prst="rect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AC7EA8E-B510-4FAA-9FD6-82A74F122416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 bwMode="auto">
            <a:xfrm>
              <a:off x="960377" y="3966863"/>
              <a:ext cx="4071276" cy="4515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1832D7-530D-40BD-95C5-9924ABFEAD41}"/>
                </a:ext>
              </a:extLst>
            </p:cNvPr>
            <p:cNvCxnSpPr>
              <a:stCxn id="29" idx="2"/>
              <a:endCxn id="31" idx="1"/>
            </p:cNvCxnSpPr>
            <p:nvPr/>
          </p:nvCxnSpPr>
          <p:spPr bwMode="auto">
            <a:xfrm>
              <a:off x="3700923" y="1539964"/>
              <a:ext cx="1330730" cy="2431414"/>
            </a:xfrm>
            <a:prstGeom prst="line">
              <a:avLst/>
            </a:prstGeom>
            <a:noFill/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207B747-CB83-459B-A5FC-CE9F70BE6439}"/>
                </a:ext>
              </a:extLst>
            </p:cNvPr>
            <p:cNvSpPr txBox="1"/>
            <p:nvPr/>
          </p:nvSpPr>
          <p:spPr>
            <a:xfrm rot="19043808">
              <a:off x="1504231" y="2277404"/>
              <a:ext cx="1548261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FEA0B0-E607-4D4A-B248-FE9D38F811CA}"/>
                </a:ext>
              </a:extLst>
            </p:cNvPr>
            <p:cNvSpPr txBox="1"/>
            <p:nvPr/>
          </p:nvSpPr>
          <p:spPr>
            <a:xfrm rot="3210563">
              <a:off x="3174364" y="2496877"/>
              <a:ext cx="1858635" cy="329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+mn-ea"/>
                  <a:ea typeface="+mn-ea"/>
                </a:rPr>
                <a:t>VXLAN Tunnel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544FFCA-640B-466E-8307-F698F98B409A}"/>
                </a:ext>
              </a:extLst>
            </p:cNvPr>
            <p:cNvSpPr txBox="1"/>
            <p:nvPr/>
          </p:nvSpPr>
          <p:spPr>
            <a:xfrm>
              <a:off x="5113031" y="3425777"/>
              <a:ext cx="546216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3349922-B66B-46AB-8708-B5F3ED9F087D}"/>
                </a:ext>
              </a:extLst>
            </p:cNvPr>
            <p:cNvSpPr txBox="1"/>
            <p:nvPr/>
          </p:nvSpPr>
          <p:spPr>
            <a:xfrm>
              <a:off x="5113031" y="3796877"/>
              <a:ext cx="546216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1E3301-CA87-475F-8277-55DE91982715}"/>
                </a:ext>
              </a:extLst>
            </p:cNvPr>
            <p:cNvSpPr txBox="1"/>
            <p:nvPr/>
          </p:nvSpPr>
          <p:spPr>
            <a:xfrm>
              <a:off x="398628" y="3796877"/>
              <a:ext cx="546216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B982CE3-C736-444E-9548-C482FDA03A9D}"/>
                </a:ext>
              </a:extLst>
            </p:cNvPr>
            <p:cNvSpPr txBox="1"/>
            <p:nvPr/>
          </p:nvSpPr>
          <p:spPr>
            <a:xfrm>
              <a:off x="398628" y="3387210"/>
              <a:ext cx="546216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96ABF1-622F-4AE1-BE77-D188EC3EF007}"/>
                </a:ext>
              </a:extLst>
            </p:cNvPr>
            <p:cNvSpPr txBox="1"/>
            <p:nvPr/>
          </p:nvSpPr>
          <p:spPr>
            <a:xfrm>
              <a:off x="-1338409" y="3186386"/>
              <a:ext cx="1577346" cy="43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ea"/>
                  <a:ea typeface="+mn-ea"/>
                </a:rPr>
                <a:t>VTEP1:1.1.1.1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1F1E94A-18F8-46AF-A422-173BD35357DE}"/>
                </a:ext>
              </a:extLst>
            </p:cNvPr>
            <p:cNvSpPr txBox="1"/>
            <p:nvPr/>
          </p:nvSpPr>
          <p:spPr>
            <a:xfrm>
              <a:off x="2667813" y="1220483"/>
              <a:ext cx="546216" cy="39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6377A2B-5340-47AE-957D-80947E27F29E}"/>
                </a:ext>
              </a:extLst>
            </p:cNvPr>
            <p:cNvSpPr txBox="1"/>
            <p:nvPr/>
          </p:nvSpPr>
          <p:spPr>
            <a:xfrm>
              <a:off x="3476926" y="1220483"/>
              <a:ext cx="737297" cy="395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VNI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11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和网络虚拟化</a:t>
            </a:r>
            <a:r>
              <a:rPr lang="en-US" altLang="zh-CN"/>
              <a:t>Overlay (1)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NVO</a:t>
            </a:r>
            <a:r>
              <a:rPr lang="zh-CN" altLang="en-US"/>
              <a:t>解决了多租户的问题，但是只有租户的数据平面。</a:t>
            </a:r>
            <a:endParaRPr lang="en-US" altLang="zh-CN"/>
          </a:p>
          <a:p>
            <a:r>
              <a:rPr lang="en-US" altLang="zh-CN"/>
              <a:t>EVPN</a:t>
            </a:r>
            <a:r>
              <a:rPr lang="zh-CN" altLang="en-US"/>
              <a:t>被用来作为</a:t>
            </a:r>
            <a:r>
              <a:rPr lang="en-US" altLang="zh-CN"/>
              <a:t>NVO</a:t>
            </a:r>
            <a:r>
              <a:rPr lang="zh-CN" altLang="en-US"/>
              <a:t>的控制平面。扩展</a:t>
            </a:r>
            <a:r>
              <a:rPr lang="en-US" altLang="zh-CN"/>
              <a:t>BGP</a:t>
            </a:r>
            <a:r>
              <a:rPr lang="zh-CN" altLang="en-US"/>
              <a:t>协议，定义基于</a:t>
            </a:r>
            <a:r>
              <a:rPr lang="en-US" altLang="zh-CN"/>
              <a:t>EVPN</a:t>
            </a:r>
            <a:r>
              <a:rPr lang="zh-CN" altLang="en-US"/>
              <a:t>的</a:t>
            </a:r>
            <a:r>
              <a:rPr lang="en-US" altLang="zh-CN"/>
              <a:t>NLRI</a:t>
            </a:r>
            <a:r>
              <a:rPr lang="zh-CN" altLang="en-US"/>
              <a:t>，用于传递数据转发之上控制信令。</a:t>
            </a:r>
            <a:endParaRPr lang="en-US" altLang="zh-CN"/>
          </a:p>
          <a:p>
            <a:r>
              <a:rPr lang="en-US" altLang="zh-CN"/>
              <a:t>EVPN</a:t>
            </a:r>
            <a:r>
              <a:rPr lang="zh-CN" altLang="en-US"/>
              <a:t>结合</a:t>
            </a:r>
            <a:r>
              <a:rPr lang="en-US" altLang="zh-CN"/>
              <a:t>VXLAN</a:t>
            </a:r>
            <a:r>
              <a:rPr lang="zh-CN" altLang="en-US"/>
              <a:t>可以满足：</a:t>
            </a:r>
            <a:endParaRPr lang="en-US" altLang="zh-CN"/>
          </a:p>
          <a:p>
            <a:pPr lvl="1"/>
            <a:r>
              <a:rPr lang="zh-CN" altLang="en-US"/>
              <a:t>租户的网络隔离</a:t>
            </a:r>
            <a:endParaRPr lang="en-US" altLang="zh-CN"/>
          </a:p>
          <a:p>
            <a:pPr lvl="1"/>
            <a:r>
              <a:rPr lang="zh-CN" altLang="en-US"/>
              <a:t>支持海量租户</a:t>
            </a:r>
            <a:endParaRPr lang="en-US" altLang="zh-CN"/>
          </a:p>
          <a:p>
            <a:pPr lvl="1"/>
            <a:r>
              <a:rPr lang="zh-CN" altLang="en-US"/>
              <a:t>租户网络支持跨物理网络的大二层连接</a:t>
            </a:r>
            <a:endParaRPr lang="en-US" altLang="zh-CN"/>
          </a:p>
          <a:p>
            <a:pPr lvl="1"/>
            <a:r>
              <a:rPr lang="zh-CN" altLang="en-US"/>
              <a:t>支持虚拟机网络跨物理网络的迁移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13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2EC0-3AE0-4B0C-B099-7B0CE60B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和网络虚拟化</a:t>
            </a:r>
            <a:r>
              <a:rPr lang="en-US" altLang="zh-CN"/>
              <a:t>Overlay (2)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025AE-7C40-4673-9C5F-3309C46BD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EVPN</a:t>
            </a:r>
            <a:r>
              <a:rPr lang="zh-CN" altLang="en-US" dirty="0"/>
              <a:t>最早是用于主要解决以下问题：</a:t>
            </a:r>
            <a:endParaRPr lang="en-US" altLang="zh-CN" dirty="0"/>
          </a:p>
          <a:p>
            <a:pPr lvl="1"/>
            <a:r>
              <a:rPr lang="zh-CN" altLang="en-US" dirty="0"/>
              <a:t>控制平面由</a:t>
            </a:r>
            <a:r>
              <a:rPr lang="en-US" altLang="zh-CN" dirty="0"/>
              <a:t>BGP</a:t>
            </a:r>
            <a:r>
              <a:rPr lang="zh-CN" altLang="en-US" dirty="0"/>
              <a:t>分发，广播和多播由共享树或头端复制</a:t>
            </a:r>
            <a:endParaRPr lang="en-US" altLang="zh-CN" dirty="0"/>
          </a:p>
          <a:p>
            <a:pPr lvl="1"/>
            <a:r>
              <a:rPr lang="zh-CN" altLang="en-US" dirty="0"/>
              <a:t>控制平面学习</a:t>
            </a:r>
            <a:r>
              <a:rPr lang="en-US" altLang="zh-CN" dirty="0"/>
              <a:t>MAC</a:t>
            </a:r>
          </a:p>
          <a:p>
            <a:pPr lvl="1"/>
            <a:r>
              <a:rPr lang="zh-CN" altLang="en-US" dirty="0"/>
              <a:t>路由反射替代全互联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NVO</a:t>
            </a:r>
            <a:r>
              <a:rPr lang="zh-CN" altLang="en-US" dirty="0"/>
              <a:t>的需要解决百万实例在一个物理设备上，所以控制平面的扩展能力非常重要。</a:t>
            </a:r>
            <a:r>
              <a:rPr lang="en-US" altLang="zh-CN" dirty="0"/>
              <a:t>EVPN</a:t>
            </a:r>
            <a:r>
              <a:rPr lang="zh-CN" altLang="en-US" dirty="0"/>
              <a:t>及其扩展功能被设计满足这个需求。</a:t>
            </a:r>
            <a:endParaRPr lang="en-US" altLang="zh-CN" dirty="0"/>
          </a:p>
          <a:p>
            <a:r>
              <a:rPr lang="zh-CN" altLang="en-US" dirty="0"/>
              <a:t>华为将</a:t>
            </a:r>
            <a:r>
              <a:rPr lang="en-US" altLang="zh-CN" dirty="0"/>
              <a:t>EVPN</a:t>
            </a:r>
            <a:r>
              <a:rPr lang="zh-CN" altLang="en-US" dirty="0"/>
              <a:t>和</a:t>
            </a:r>
            <a:r>
              <a:rPr lang="en-US" altLang="zh-CN" dirty="0"/>
              <a:t>VXLAN</a:t>
            </a:r>
            <a:r>
              <a:rPr lang="zh-CN" altLang="en-US" dirty="0"/>
              <a:t>结合，主要使用</a:t>
            </a:r>
            <a:r>
              <a:rPr lang="en-US" altLang="zh-CN" dirty="0"/>
              <a:t>Type2</a:t>
            </a:r>
            <a:r>
              <a:rPr lang="zh-CN" altLang="en-US" dirty="0"/>
              <a:t>，</a:t>
            </a:r>
            <a:r>
              <a:rPr lang="en-US" altLang="zh-CN" dirty="0"/>
              <a:t>Type3</a:t>
            </a:r>
            <a:r>
              <a:rPr lang="zh-CN" altLang="en-US" dirty="0"/>
              <a:t>和</a:t>
            </a:r>
            <a:r>
              <a:rPr lang="en-US" altLang="zh-CN" dirty="0"/>
              <a:t>Type5</a:t>
            </a:r>
            <a:r>
              <a:rPr lang="zh-CN" altLang="en-US" dirty="0"/>
              <a:t>类路由。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85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C7BE67-FF69-465F-944B-8361DF971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EVPN (Ethernet VPN)</a:t>
            </a:r>
            <a:r>
              <a:rPr lang="zh-CN" altLang="en-US"/>
              <a:t> 被用于</a:t>
            </a:r>
            <a:r>
              <a:rPr lang="en-US" altLang="zh-CN"/>
              <a:t>NVO (Network Virtualization Overlay)</a:t>
            </a:r>
            <a:r>
              <a:rPr lang="zh-CN" altLang="en-US"/>
              <a:t>解决方案。</a:t>
            </a:r>
            <a:r>
              <a:rPr lang="en-US" altLang="zh-CN"/>
              <a:t>EVPN</a:t>
            </a:r>
            <a:r>
              <a:rPr lang="zh-CN" altLang="en-US"/>
              <a:t>可以结合</a:t>
            </a:r>
            <a:r>
              <a:rPr lang="en-US" altLang="zh-CN"/>
              <a:t>VXLAN</a:t>
            </a:r>
            <a:r>
              <a:rPr lang="zh-CN" altLang="en-US"/>
              <a:t>技术实现在</a:t>
            </a:r>
            <a:r>
              <a:rPr lang="en-US" altLang="zh-CN"/>
              <a:t>IP</a:t>
            </a:r>
            <a:r>
              <a:rPr lang="zh-CN" altLang="en-US"/>
              <a:t>层之上的隧道封装，作为路由的控制平面。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7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路由 </a:t>
            </a:r>
            <a:r>
              <a:rPr lang="en-US" altLang="zh-CN"/>
              <a:t>- Route Type 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8AF11A8-5CD4-4F6F-BDEB-B13891AC7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6" y="4869160"/>
            <a:ext cx="10560048" cy="1526393"/>
          </a:xfrm>
        </p:spPr>
        <p:txBody>
          <a:bodyPr/>
          <a:lstStyle/>
          <a:p>
            <a:r>
              <a:rPr lang="zh-CN" altLang="en-US" sz="1600" dirty="0"/>
              <a:t>用于发布主机的</a:t>
            </a:r>
            <a:r>
              <a:rPr lang="en-US" altLang="zh-CN" sz="1600" dirty="0"/>
              <a:t>MAC</a:t>
            </a:r>
            <a:r>
              <a:rPr lang="zh-CN" altLang="en-US" sz="1600" dirty="0"/>
              <a:t>、</a:t>
            </a:r>
            <a:r>
              <a:rPr lang="en-US" altLang="zh-CN" sz="1600" dirty="0"/>
              <a:t>MAC+IP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将以太端口学习的</a:t>
            </a:r>
            <a:r>
              <a:rPr lang="en-US" altLang="zh-CN" sz="1600" dirty="0"/>
              <a:t>MAC</a:t>
            </a:r>
            <a:r>
              <a:rPr lang="zh-CN" altLang="en-US" sz="1600" dirty="0"/>
              <a:t>、</a:t>
            </a:r>
            <a:r>
              <a:rPr lang="en-US" altLang="zh-CN" sz="1600" dirty="0"/>
              <a:t>ARP</a:t>
            </a:r>
            <a:r>
              <a:rPr lang="zh-CN" altLang="en-US" sz="1600" dirty="0"/>
              <a:t>，转化为</a:t>
            </a:r>
            <a:r>
              <a:rPr lang="en-US" altLang="zh-CN" sz="1600" dirty="0"/>
              <a:t>Type2</a:t>
            </a:r>
            <a:r>
              <a:rPr lang="zh-CN" altLang="en-US" sz="1600" dirty="0"/>
              <a:t>路由发布给其他设备，其他设备接收后生成</a:t>
            </a:r>
            <a:r>
              <a:rPr lang="en-US" altLang="zh-CN" sz="1600" dirty="0"/>
              <a:t>MAC</a:t>
            </a:r>
            <a:r>
              <a:rPr lang="zh-CN" altLang="en-US" sz="1600" dirty="0"/>
              <a:t>转发表、主机路由转发表。</a:t>
            </a:r>
          </a:p>
          <a:p>
            <a:r>
              <a:rPr lang="zh-CN" altLang="en-US" sz="1600" dirty="0"/>
              <a:t>路由中</a:t>
            </a:r>
            <a:r>
              <a:rPr lang="en-US" altLang="zh-CN" sz="1600" dirty="0"/>
              <a:t>IP</a:t>
            </a:r>
            <a:r>
              <a:rPr lang="zh-CN" altLang="en-US" sz="1600" dirty="0"/>
              <a:t>字段为可选字段，可仅发布</a:t>
            </a:r>
            <a:r>
              <a:rPr lang="en-US" altLang="zh-CN" sz="1600" dirty="0"/>
              <a:t>MAC</a:t>
            </a:r>
            <a:r>
              <a:rPr lang="zh-CN" altLang="en-US" sz="1600" dirty="0"/>
              <a:t>，例如仅运行</a:t>
            </a:r>
            <a:r>
              <a:rPr lang="en-US" altLang="zh-CN" sz="1600" dirty="0"/>
              <a:t>L2 VXLAN</a:t>
            </a:r>
            <a:r>
              <a:rPr lang="zh-CN" altLang="en-US" sz="1600" dirty="0"/>
              <a:t>的交换机。</a:t>
            </a:r>
          </a:p>
          <a:p>
            <a:endParaRPr lang="zh-CN" altLang="en-US" sz="1600" dirty="0"/>
          </a:p>
        </p:txBody>
      </p:sp>
      <p:pic>
        <p:nvPicPr>
          <p:cNvPr id="31" name="Picture 183" descr="图片7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74" y="1494893"/>
            <a:ext cx="5209466" cy="2473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5924970" y="1052736"/>
            <a:ext cx="184731" cy="30777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38036"/>
              </p:ext>
            </p:extLst>
          </p:nvPr>
        </p:nvGraphicFramePr>
        <p:xfrm>
          <a:off x="7176121" y="1318086"/>
          <a:ext cx="3946266" cy="85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 Table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Destination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Nexthop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Learned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952349" y="4183787"/>
            <a:ext cx="1444099" cy="523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HOST1</a:t>
            </a:r>
          </a:p>
          <a:p>
            <a:pPr algn="r"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(MAC1-IP1)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976291" y="4178592"/>
            <a:ext cx="1444099" cy="523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HOST2</a:t>
            </a:r>
          </a:p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(MAC2-IP2)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70855" y="3408851"/>
            <a:ext cx="1084785" cy="3081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NVE1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883423" y="3408850"/>
            <a:ext cx="1084785" cy="3081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NVE2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34163"/>
              </p:ext>
            </p:extLst>
          </p:nvPr>
        </p:nvGraphicFramePr>
        <p:xfrm>
          <a:off x="7176120" y="2302471"/>
          <a:ext cx="396043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Route Table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Destination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Nexthop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Learned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IP1/32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68517"/>
              </p:ext>
            </p:extLst>
          </p:nvPr>
        </p:nvGraphicFramePr>
        <p:xfrm>
          <a:off x="8480005" y="3439096"/>
          <a:ext cx="2642382" cy="108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ARP Table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Learned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84702"/>
              </p:ext>
            </p:extLst>
          </p:nvPr>
        </p:nvGraphicFramePr>
        <p:xfrm>
          <a:off x="3213466" y="3595546"/>
          <a:ext cx="2857145" cy="105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54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 Table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Destination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Nexthop</a:t>
                      </a:r>
                      <a:endParaRPr 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Learned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3905494" y="1808819"/>
            <a:ext cx="774938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ctr"/>
            <a:r>
              <a:rPr 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97853"/>
              </p:ext>
            </p:extLst>
          </p:nvPr>
        </p:nvGraphicFramePr>
        <p:xfrm>
          <a:off x="1163452" y="1940358"/>
          <a:ext cx="245056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7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ARP Table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l" rtl="0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Learned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流程图: 多文档 51"/>
          <p:cNvSpPr/>
          <p:nvPr/>
        </p:nvSpPr>
        <p:spPr>
          <a:xfrm>
            <a:off x="4070177" y="2314506"/>
            <a:ext cx="873695" cy="312013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fontAlgn="ctr"/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RT2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076070-BE5F-4512-8E71-552C44CFED49}"/>
              </a:ext>
            </a:extLst>
          </p:cNvPr>
          <p:cNvGrpSpPr/>
          <p:nvPr/>
        </p:nvGrpSpPr>
        <p:grpSpPr>
          <a:xfrm>
            <a:off x="2362068" y="3344882"/>
            <a:ext cx="812309" cy="1299055"/>
            <a:chOff x="1831256" y="3050501"/>
            <a:chExt cx="797616" cy="1790300"/>
          </a:xfrm>
        </p:grpSpPr>
        <p:pic>
          <p:nvPicPr>
            <p:cNvPr id="54" name="图片 53" descr="CE12800交换机-蓝.png">
              <a:extLst>
                <a:ext uri="{FF2B5EF4-FFF2-40B4-BE49-F238E27FC236}">
                  <a16:creationId xmlns:a16="http://schemas.microsoft.com/office/drawing/2014/main" id="{7D41B9CC-AE55-474B-9933-E1D20DA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745" y="3050501"/>
              <a:ext cx="740638" cy="605976"/>
            </a:xfrm>
            <a:prstGeom prst="rect">
              <a:avLst/>
            </a:prstGeom>
          </p:spPr>
        </p:pic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CB0B996-3E92-4525-9F85-52C92E0C43B2}"/>
                </a:ext>
              </a:extLst>
            </p:cNvPr>
            <p:cNvCxnSpPr>
              <a:cxnSpLocks/>
              <a:stCxn id="56" idx="0"/>
            </p:cNvCxnSpPr>
            <p:nvPr/>
          </p:nvCxnSpPr>
          <p:spPr bwMode="auto">
            <a:xfrm flipV="1">
              <a:off x="2230065" y="3641373"/>
              <a:ext cx="0" cy="578177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图片 55" descr="通用服务器-蓝.png">
              <a:extLst>
                <a:ext uri="{FF2B5EF4-FFF2-40B4-BE49-F238E27FC236}">
                  <a16:creationId xmlns:a16="http://schemas.microsoft.com/office/drawing/2014/main" id="{20AD13F6-2D6C-457F-B39C-2716B971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256" y="4219550"/>
              <a:ext cx="797616" cy="621251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ADDB2A0-554F-4DAF-A5A5-0387335812F9}"/>
              </a:ext>
            </a:extLst>
          </p:cNvPr>
          <p:cNvGrpSpPr/>
          <p:nvPr/>
        </p:nvGrpSpPr>
        <p:grpSpPr>
          <a:xfrm>
            <a:off x="6109701" y="3341880"/>
            <a:ext cx="866590" cy="1296553"/>
            <a:chOff x="1831256" y="3050501"/>
            <a:chExt cx="797616" cy="1790300"/>
          </a:xfrm>
        </p:grpSpPr>
        <p:pic>
          <p:nvPicPr>
            <p:cNvPr id="58" name="图片 57" descr="CE12800交换机-蓝.png">
              <a:extLst>
                <a:ext uri="{FF2B5EF4-FFF2-40B4-BE49-F238E27FC236}">
                  <a16:creationId xmlns:a16="http://schemas.microsoft.com/office/drawing/2014/main" id="{67C9ABF7-ACD0-4059-AF72-9DD14CEB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745" y="3050501"/>
              <a:ext cx="740638" cy="605976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2DB8C4D-F3A0-4563-A8F0-7FC7D71F25A0}"/>
                </a:ext>
              </a:extLst>
            </p:cNvPr>
            <p:cNvCxnSpPr>
              <a:cxnSpLocks/>
              <a:stCxn id="60" idx="0"/>
            </p:cNvCxnSpPr>
            <p:nvPr/>
          </p:nvCxnSpPr>
          <p:spPr bwMode="auto">
            <a:xfrm flipV="1">
              <a:off x="2230065" y="3641373"/>
              <a:ext cx="0" cy="578177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图片 59" descr="通用服务器-蓝.png">
              <a:extLst>
                <a:ext uri="{FF2B5EF4-FFF2-40B4-BE49-F238E27FC236}">
                  <a16:creationId xmlns:a16="http://schemas.microsoft.com/office/drawing/2014/main" id="{A8EF1B80-1A2B-408A-AE40-A143373A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256" y="4219550"/>
              <a:ext cx="797616" cy="621251"/>
            </a:xfrm>
            <a:prstGeom prst="rect">
              <a:avLst/>
            </a:prstGeom>
          </p:spPr>
        </p:pic>
      </p:grpSp>
      <p:sp>
        <p:nvSpPr>
          <p:cNvPr id="61" name="任意多边形 60"/>
          <p:cNvSpPr/>
          <p:nvPr/>
        </p:nvSpPr>
        <p:spPr>
          <a:xfrm>
            <a:off x="2890713" y="2631953"/>
            <a:ext cx="3659104" cy="503309"/>
          </a:xfrm>
          <a:custGeom>
            <a:avLst/>
            <a:gdLst>
              <a:gd name="connsiteX0" fmla="*/ 0 w 3657600"/>
              <a:gd name="connsiteY0" fmla="*/ 743295 h 743295"/>
              <a:gd name="connsiteX1" fmla="*/ 1838325 w 3657600"/>
              <a:gd name="connsiteY1" fmla="*/ 345 h 743295"/>
              <a:gd name="connsiteX2" fmla="*/ 3657600 w 3657600"/>
              <a:gd name="connsiteY2" fmla="*/ 667095 h 74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743295">
                <a:moveTo>
                  <a:pt x="0" y="743295"/>
                </a:moveTo>
                <a:cubicBezTo>
                  <a:pt x="614362" y="378170"/>
                  <a:pt x="1228725" y="13045"/>
                  <a:pt x="1838325" y="345"/>
                </a:cubicBezTo>
                <a:cubicBezTo>
                  <a:pt x="2447925" y="-12355"/>
                  <a:pt x="3052762" y="327370"/>
                  <a:pt x="3657600" y="667095"/>
                </a:cubicBezTo>
              </a:path>
            </a:pathLst>
          </a:custGeom>
          <a:noFill/>
          <a:ln>
            <a:solidFill>
              <a:srgbClr val="BD05C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font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840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CE12800交换机-蓝.png">
            <a:extLst>
              <a:ext uri="{FF2B5EF4-FFF2-40B4-BE49-F238E27FC236}">
                <a16:creationId xmlns:a16="http://schemas.microsoft.com/office/drawing/2014/main" id="{C77F82F5-C49B-43B8-86EF-2BAC7B2630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819" y="2316718"/>
            <a:ext cx="836031" cy="701813"/>
          </a:xfrm>
          <a:prstGeom prst="rect">
            <a:avLst/>
          </a:prstGeom>
        </p:spPr>
      </p:pic>
      <p:pic>
        <p:nvPicPr>
          <p:cNvPr id="91" name="图片 90" descr="CE12800交换机-蓝.png">
            <a:extLst>
              <a:ext uri="{FF2B5EF4-FFF2-40B4-BE49-F238E27FC236}">
                <a16:creationId xmlns:a16="http://schemas.microsoft.com/office/drawing/2014/main" id="{38E8DDF1-1A10-46DB-96E3-18B4CA06E7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8349" y="2301147"/>
            <a:ext cx="836031" cy="70181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DEBAA0-4E78-41CF-8F8B-24A4401F761C}"/>
              </a:ext>
            </a:extLst>
          </p:cNvPr>
          <p:cNvGrpSpPr/>
          <p:nvPr/>
        </p:nvGrpSpPr>
        <p:grpSpPr>
          <a:xfrm>
            <a:off x="1439704" y="3919742"/>
            <a:ext cx="4476276" cy="2173554"/>
            <a:chOff x="1119264" y="3919741"/>
            <a:chExt cx="3882717" cy="1849517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59B23E8-7687-4CC3-8C6C-1D04D076B587}"/>
                </a:ext>
              </a:extLst>
            </p:cNvPr>
            <p:cNvGrpSpPr/>
            <p:nvPr/>
          </p:nvGrpSpPr>
          <p:grpSpPr>
            <a:xfrm>
              <a:off x="4353228" y="3919741"/>
              <a:ext cx="648753" cy="1849517"/>
              <a:chOff x="1888237" y="3049497"/>
              <a:chExt cx="740638" cy="2057958"/>
            </a:xfrm>
          </p:grpSpPr>
          <p:pic>
            <p:nvPicPr>
              <p:cNvPr id="88" name="图片 87" descr="CE12800交换机-蓝.png">
                <a:extLst>
                  <a:ext uri="{FF2B5EF4-FFF2-40B4-BE49-F238E27FC236}">
                    <a16:creationId xmlns:a16="http://schemas.microsoft.com/office/drawing/2014/main" id="{3560C02F-055C-48ED-A65C-EDC80D254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88237" y="3049497"/>
                <a:ext cx="740638" cy="605976"/>
              </a:xfrm>
              <a:prstGeom prst="rect">
                <a:avLst/>
              </a:prstGeom>
            </p:spPr>
          </p:pic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CFB54F82-5513-44A2-BA17-9BB350022523}"/>
                  </a:ext>
                </a:extLst>
              </p:cNvPr>
              <p:cNvCxnSpPr>
                <a:cxnSpLocks/>
                <a:stCxn id="90" idx="0"/>
                <a:endCxn id="88" idx="2"/>
              </p:cNvCxnSpPr>
              <p:nvPr/>
            </p:nvCxnSpPr>
            <p:spPr bwMode="auto">
              <a:xfrm flipV="1">
                <a:off x="2258555" y="3655474"/>
                <a:ext cx="1" cy="902234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0" name="图片 89" descr="通用服务器-蓝.png">
                <a:extLst>
                  <a:ext uri="{FF2B5EF4-FFF2-40B4-BE49-F238E27FC236}">
                    <a16:creationId xmlns:a16="http://schemas.microsoft.com/office/drawing/2014/main" id="{BE516725-D244-4589-AF37-642A3A7AF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8598" y="4557708"/>
                <a:ext cx="699915" cy="549747"/>
              </a:xfrm>
              <a:prstGeom prst="rect">
                <a:avLst/>
              </a:prstGeom>
            </p:spPr>
          </p:pic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91866DF-45A8-4F48-9ACE-1E090607ACED}"/>
                </a:ext>
              </a:extLst>
            </p:cNvPr>
            <p:cNvGrpSpPr/>
            <p:nvPr/>
          </p:nvGrpSpPr>
          <p:grpSpPr>
            <a:xfrm>
              <a:off x="1119264" y="3958827"/>
              <a:ext cx="648753" cy="1800443"/>
              <a:chOff x="1888237" y="3049497"/>
              <a:chExt cx="740638" cy="2003348"/>
            </a:xfrm>
          </p:grpSpPr>
          <p:pic>
            <p:nvPicPr>
              <p:cNvPr id="72" name="图片 71" descr="CE12800交换机-蓝.png">
                <a:extLst>
                  <a:ext uri="{FF2B5EF4-FFF2-40B4-BE49-F238E27FC236}">
                    <a16:creationId xmlns:a16="http://schemas.microsoft.com/office/drawing/2014/main" id="{4F6C89DE-5AE6-44DA-843C-23C028A4B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88237" y="3049497"/>
                <a:ext cx="740638" cy="605976"/>
              </a:xfrm>
              <a:prstGeom prst="rect">
                <a:avLst/>
              </a:prstGeom>
            </p:spPr>
          </p:pic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45BD3652-75C3-4ADC-B51F-13564FC0B984}"/>
                  </a:ext>
                </a:extLst>
              </p:cNvPr>
              <p:cNvCxnSpPr>
                <a:cxnSpLocks/>
                <a:stCxn id="74" idx="0"/>
                <a:endCxn id="72" idx="2"/>
              </p:cNvCxnSpPr>
              <p:nvPr/>
            </p:nvCxnSpPr>
            <p:spPr bwMode="auto">
              <a:xfrm flipV="1">
                <a:off x="2258555" y="3655473"/>
                <a:ext cx="1" cy="847625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4" name="图片 73" descr="通用服务器-蓝.png">
                <a:extLst>
                  <a:ext uri="{FF2B5EF4-FFF2-40B4-BE49-F238E27FC236}">
                    <a16:creationId xmlns:a16="http://schemas.microsoft.com/office/drawing/2014/main" id="{AFC8F0F6-1FDD-4D00-A5BD-0891CD0A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8598" y="4503098"/>
                <a:ext cx="699915" cy="549747"/>
              </a:xfrm>
              <a:prstGeom prst="rect">
                <a:avLst/>
              </a:prstGeom>
            </p:spPr>
          </p:pic>
        </p:grpSp>
      </p:grpSp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EVPN VXLAN</a:t>
            </a:r>
            <a:r>
              <a:rPr lang="zh-CN" altLang="en-US" dirty="0"/>
              <a:t> </a:t>
            </a:r>
            <a:r>
              <a:rPr lang="en-US" altLang="zh-CN" dirty="0"/>
              <a:t>- MAC</a:t>
            </a:r>
            <a:r>
              <a:rPr lang="zh-CN" altLang="en-US" dirty="0"/>
              <a:t>路由发布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638817" y="2616275"/>
            <a:ext cx="4833515" cy="2108869"/>
          </a:xfrm>
        </p:spPr>
        <p:txBody>
          <a:bodyPr/>
          <a:lstStyle/>
          <a:p>
            <a:r>
              <a:rPr lang="zh-CN" altLang="zh-CN" sz="1400" dirty="0"/>
              <a:t>通过</a:t>
            </a:r>
            <a:r>
              <a:rPr lang="en-US" altLang="zh-CN" sz="1400" dirty="0"/>
              <a:t>EVPN</a:t>
            </a:r>
            <a:r>
              <a:rPr lang="zh-CN" altLang="zh-CN" sz="1400" dirty="0"/>
              <a:t>中的</a:t>
            </a:r>
            <a:r>
              <a:rPr lang="en-US" altLang="zh-CN" sz="1400" dirty="0"/>
              <a:t>MAC/IP</a:t>
            </a:r>
            <a:r>
              <a:rPr lang="zh-CN" altLang="zh-CN" sz="1400" dirty="0"/>
              <a:t>路由，传递主机</a:t>
            </a:r>
            <a:r>
              <a:rPr lang="en-US" altLang="zh-CN" sz="1400" dirty="0"/>
              <a:t>MAC</a:t>
            </a:r>
            <a:r>
              <a:rPr lang="zh-CN" altLang="zh-CN" sz="1400" dirty="0"/>
              <a:t>，减少了</a:t>
            </a:r>
            <a:r>
              <a:rPr lang="en-US" altLang="zh-CN" sz="1400" dirty="0"/>
              <a:t>VXLAN</a:t>
            </a:r>
            <a:r>
              <a:rPr lang="zh-CN" altLang="zh-CN" sz="1400" dirty="0"/>
              <a:t>网络的流量泛洪：</a:t>
            </a:r>
          </a:p>
          <a:p>
            <a:pPr lvl="1"/>
            <a:r>
              <a:rPr lang="zh-CN" altLang="zh-CN" sz="1200" dirty="0"/>
              <a:t>本端</a:t>
            </a:r>
            <a:r>
              <a:rPr lang="en-US" altLang="zh-CN" sz="1200" dirty="0"/>
              <a:t>VTEP</a:t>
            </a:r>
            <a:r>
              <a:rPr lang="zh-CN" altLang="zh-CN" sz="1200" dirty="0"/>
              <a:t>收集到本地主机</a:t>
            </a:r>
            <a:r>
              <a:rPr lang="en-US" altLang="zh-CN" sz="1200" dirty="0"/>
              <a:t>MAC</a:t>
            </a:r>
            <a:r>
              <a:rPr lang="zh-CN" altLang="zh-CN" sz="1200" dirty="0"/>
              <a:t>信息，转成</a:t>
            </a:r>
            <a:r>
              <a:rPr lang="en-US" altLang="zh-CN" sz="1200" dirty="0"/>
              <a:t>EVPN</a:t>
            </a:r>
            <a:r>
              <a:rPr lang="zh-CN" altLang="zh-CN" sz="1200" dirty="0"/>
              <a:t>的</a:t>
            </a:r>
            <a:r>
              <a:rPr lang="en-US" altLang="zh-CN" sz="1200" dirty="0"/>
              <a:t>MAC/IP</a:t>
            </a:r>
            <a:r>
              <a:rPr lang="zh-CN" altLang="zh-CN" sz="1200" dirty="0"/>
              <a:t>路由，通过</a:t>
            </a:r>
            <a:r>
              <a:rPr lang="en-US" altLang="zh-CN" sz="1200" dirty="0"/>
              <a:t>EVPN</a:t>
            </a:r>
            <a:r>
              <a:rPr lang="zh-CN" altLang="zh-CN" sz="1200" dirty="0"/>
              <a:t>控制平面传递给远端</a:t>
            </a:r>
            <a:r>
              <a:rPr lang="en-US" altLang="zh-CN" sz="1200" dirty="0"/>
              <a:t>VTEP</a:t>
            </a:r>
            <a:r>
              <a:rPr lang="zh-CN" altLang="zh-CN" sz="1200" dirty="0"/>
              <a:t>；</a:t>
            </a:r>
          </a:p>
          <a:p>
            <a:pPr lvl="1"/>
            <a:r>
              <a:rPr lang="zh-CN" altLang="zh-CN" sz="1200" dirty="0"/>
              <a:t>远端</a:t>
            </a:r>
            <a:r>
              <a:rPr lang="en-US" altLang="zh-CN" sz="1200" dirty="0"/>
              <a:t>VTEP</a:t>
            </a:r>
            <a:r>
              <a:rPr lang="zh-CN" altLang="zh-CN" sz="1200" dirty="0"/>
              <a:t>学习到</a:t>
            </a:r>
            <a:r>
              <a:rPr lang="en-US" altLang="zh-CN" sz="1200" dirty="0"/>
              <a:t>MAC</a:t>
            </a:r>
            <a:r>
              <a:rPr lang="zh-CN" altLang="zh-CN" sz="1200" dirty="0"/>
              <a:t>路由后，下发到对应的</a:t>
            </a:r>
            <a:r>
              <a:rPr lang="en-US" altLang="zh-CN" sz="1200" dirty="0"/>
              <a:t>EVPN</a:t>
            </a:r>
            <a:r>
              <a:rPr lang="zh-CN" altLang="zh-CN" sz="1200" dirty="0"/>
              <a:t>实例，根据下一跳</a:t>
            </a:r>
            <a:r>
              <a:rPr lang="zh-CN" altLang="en-US" sz="1200" dirty="0"/>
              <a:t>查找</a:t>
            </a:r>
            <a:r>
              <a:rPr lang="zh-CN" altLang="zh-CN" sz="1200" dirty="0"/>
              <a:t>对应的</a:t>
            </a:r>
            <a:r>
              <a:rPr lang="en-US" altLang="zh-CN" sz="1200" dirty="0"/>
              <a:t>VXLAN</a:t>
            </a:r>
            <a:r>
              <a:rPr lang="zh-CN" altLang="zh-CN" sz="1200" dirty="0"/>
              <a:t>隧道，隧道可达</a:t>
            </a:r>
            <a:r>
              <a:rPr lang="zh-CN" altLang="en-US" sz="1200" dirty="0"/>
              <a:t>，</a:t>
            </a:r>
            <a:r>
              <a:rPr lang="zh-CN" altLang="zh-CN" sz="1200" dirty="0"/>
              <a:t>下发</a:t>
            </a:r>
            <a:r>
              <a:rPr lang="en-US" altLang="zh-CN" sz="1200" dirty="0"/>
              <a:t>MAC</a:t>
            </a:r>
            <a:r>
              <a:rPr lang="zh-CN" altLang="zh-CN" sz="1200" dirty="0"/>
              <a:t>转发表</a:t>
            </a:r>
            <a:r>
              <a:rPr lang="zh-CN" altLang="en-US" sz="1200" dirty="0"/>
              <a:t>。</a:t>
            </a:r>
            <a:endParaRPr lang="zh-CN" altLang="zh-CN" sz="1200" dirty="0"/>
          </a:p>
          <a:p>
            <a:endParaRPr lang="zh-CN" altLang="en-US" sz="1400" dirty="0"/>
          </a:p>
        </p:txBody>
      </p:sp>
      <p:sp>
        <p:nvSpPr>
          <p:cNvPr id="35854" name="TextBox 86"/>
          <p:cNvSpPr txBox="1">
            <a:spLocks noChangeArrowheads="1"/>
          </p:cNvSpPr>
          <p:nvPr/>
        </p:nvSpPr>
        <p:spPr bwMode="auto">
          <a:xfrm>
            <a:off x="5131305" y="6081558"/>
            <a:ext cx="7705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HOST4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855" name="TextBox 89"/>
          <p:cNvSpPr txBox="1">
            <a:spLocks noChangeArrowheads="1"/>
          </p:cNvSpPr>
          <p:nvPr/>
        </p:nvSpPr>
        <p:spPr bwMode="auto">
          <a:xfrm>
            <a:off x="1427498" y="6058669"/>
            <a:ext cx="772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HOST1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906" name="矩形 75"/>
          <p:cNvSpPr>
            <a:spLocks noChangeArrowheads="1"/>
          </p:cNvSpPr>
          <p:nvPr/>
        </p:nvSpPr>
        <p:spPr bwMode="auto">
          <a:xfrm>
            <a:off x="1767007" y="5157739"/>
            <a:ext cx="3700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②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学习到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路由，迭代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VXLAN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隧道，下发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表</a:t>
            </a:r>
            <a:endParaRPr lang="zh-CN" altLang="en-US" sz="12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FB803-407A-472F-ACC3-78E09AF47E47}"/>
              </a:ext>
            </a:extLst>
          </p:cNvPr>
          <p:cNvGrpSpPr/>
          <p:nvPr/>
        </p:nvGrpSpPr>
        <p:grpSpPr>
          <a:xfrm>
            <a:off x="1637680" y="2555118"/>
            <a:ext cx="4262499" cy="2600027"/>
            <a:chOff x="816746" y="2760220"/>
            <a:chExt cx="3697287" cy="2212409"/>
          </a:xfrm>
        </p:grpSpPr>
        <p:pic>
          <p:nvPicPr>
            <p:cNvPr id="35844" name="Picture 115" descr="云(色3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853" y="3106167"/>
              <a:ext cx="28956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TextBox 98"/>
            <p:cNvSpPr txBox="1">
              <a:spLocks noChangeArrowheads="1"/>
            </p:cNvSpPr>
            <p:nvPr/>
          </p:nvSpPr>
          <p:spPr bwMode="auto">
            <a:xfrm>
              <a:off x="1377238" y="4523466"/>
              <a:ext cx="585253" cy="15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VNI 100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115"/>
            <p:cNvSpPr txBox="1"/>
            <p:nvPr/>
          </p:nvSpPr>
          <p:spPr>
            <a:xfrm>
              <a:off x="816746" y="4279863"/>
              <a:ext cx="504825" cy="2357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ea"/>
                  <a:ea typeface="+mn-ea"/>
                  <a:cs typeface="Times New Roman" pitchFamily="18" charset="0"/>
                </a:rPr>
                <a:t>VTEP</a:t>
              </a:r>
            </a:p>
          </p:txBody>
        </p:sp>
        <p:sp>
          <p:nvSpPr>
            <p:cNvPr id="44" name="TextBox 118"/>
            <p:cNvSpPr txBox="1"/>
            <p:nvPr/>
          </p:nvSpPr>
          <p:spPr>
            <a:xfrm>
              <a:off x="4009208" y="4232238"/>
              <a:ext cx="504825" cy="2357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+mn-ea"/>
                  <a:ea typeface="+mn-ea"/>
                  <a:cs typeface="Times New Roman" pitchFamily="18" charset="0"/>
                </a:rPr>
                <a:t>VTEP</a:t>
              </a:r>
              <a:endParaRPr lang="zh-CN" altLang="en-US" sz="1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5858" name="TextBox 119"/>
            <p:cNvSpPr txBox="1">
              <a:spLocks noChangeArrowheads="1"/>
            </p:cNvSpPr>
            <p:nvPr/>
          </p:nvSpPr>
          <p:spPr bwMode="auto">
            <a:xfrm>
              <a:off x="2008382" y="2775782"/>
              <a:ext cx="525463" cy="2357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860" name="直接连接符 46"/>
            <p:cNvCxnSpPr>
              <a:cxnSpLocks noChangeShapeType="1"/>
            </p:cNvCxnSpPr>
            <p:nvPr/>
          </p:nvCxnSpPr>
          <p:spPr bwMode="auto">
            <a:xfrm flipV="1">
              <a:off x="1116783" y="3221000"/>
              <a:ext cx="928688" cy="86360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1" name="TextBox 226"/>
            <p:cNvSpPr txBox="1">
              <a:spLocks noChangeArrowheads="1"/>
            </p:cNvSpPr>
            <p:nvPr/>
          </p:nvSpPr>
          <p:spPr bwMode="auto">
            <a:xfrm>
              <a:off x="1164347" y="2760220"/>
              <a:ext cx="367754" cy="2350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RR</a:t>
              </a:r>
              <a:endParaRPr lang="zh-CN" altLang="en-US" sz="12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862" name="直接连接符 48"/>
            <p:cNvCxnSpPr>
              <a:cxnSpLocks noChangeShapeType="1"/>
            </p:cNvCxnSpPr>
            <p:nvPr/>
          </p:nvCxnSpPr>
          <p:spPr bwMode="auto">
            <a:xfrm flipH="1" flipV="1">
              <a:off x="2194696" y="3138450"/>
              <a:ext cx="2054225" cy="820738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3" name="TextBox 81"/>
            <p:cNvSpPr txBox="1">
              <a:spLocks noChangeArrowheads="1"/>
            </p:cNvSpPr>
            <p:nvPr/>
          </p:nvSpPr>
          <p:spPr bwMode="auto">
            <a:xfrm>
              <a:off x="2158191" y="3555623"/>
              <a:ext cx="657225" cy="235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IBGP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64" name="TextBox 119"/>
            <p:cNvSpPr txBox="1">
              <a:spLocks noChangeArrowheads="1"/>
            </p:cNvSpPr>
            <p:nvPr/>
          </p:nvSpPr>
          <p:spPr bwMode="auto">
            <a:xfrm>
              <a:off x="3169688" y="2801523"/>
              <a:ext cx="527050" cy="2357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65" name="矩形 68"/>
            <p:cNvSpPr>
              <a:spLocks noChangeArrowheads="1"/>
            </p:cNvSpPr>
            <p:nvPr/>
          </p:nvSpPr>
          <p:spPr bwMode="auto">
            <a:xfrm>
              <a:off x="1330609" y="4334552"/>
              <a:ext cx="567579" cy="23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1.1.1.9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66" name="矩形 69"/>
            <p:cNvSpPr>
              <a:spLocks noChangeArrowheads="1"/>
            </p:cNvSpPr>
            <p:nvPr/>
          </p:nvSpPr>
          <p:spPr bwMode="auto">
            <a:xfrm>
              <a:off x="3309775" y="4304597"/>
              <a:ext cx="567579" cy="23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2.2.2.9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890" name="TextBox 98"/>
            <p:cNvSpPr txBox="1">
              <a:spLocks noChangeArrowheads="1"/>
            </p:cNvSpPr>
            <p:nvPr/>
          </p:nvSpPr>
          <p:spPr bwMode="auto">
            <a:xfrm>
              <a:off x="3290018" y="4523010"/>
              <a:ext cx="550412" cy="15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VNI 100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05" name="矩形 74"/>
            <p:cNvSpPr>
              <a:spLocks noChangeArrowheads="1"/>
            </p:cNvSpPr>
            <p:nvPr/>
          </p:nvSpPr>
          <p:spPr bwMode="auto">
            <a:xfrm>
              <a:off x="928924" y="4736926"/>
              <a:ext cx="2121594" cy="23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①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本端主机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H1</a:t>
              </a:r>
              <a:r>
                <a:rPr lang="zh-CN" altLang="en-US" sz="1200" dirty="0">
                  <a:latin typeface="+mn-ea"/>
                  <a:ea typeface="+mn-ea"/>
                  <a:cs typeface="Times New Roman" panose="02020603050405020304" pitchFamily="18" charset="0"/>
                </a:rPr>
                <a:t>上线，学习到</a:t>
              </a:r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MAC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907" name="直接连接符 77"/>
            <p:cNvCxnSpPr>
              <a:cxnSpLocks noChangeShapeType="1"/>
            </p:cNvCxnSpPr>
            <p:nvPr/>
          </p:nvCxnSpPr>
          <p:spPr bwMode="auto">
            <a:xfrm flipV="1">
              <a:off x="1342296" y="4306850"/>
              <a:ext cx="2592387" cy="9525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924" name="矩形 60"/>
          <p:cNvSpPr>
            <a:spLocks noChangeArrowheads="1"/>
          </p:cNvSpPr>
          <p:nvPr/>
        </p:nvSpPr>
        <p:spPr bwMode="auto">
          <a:xfrm>
            <a:off x="6871095" y="4931619"/>
            <a:ext cx="807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表</a:t>
            </a:r>
          </a:p>
        </p:txBody>
      </p:sp>
      <p:sp>
        <p:nvSpPr>
          <p:cNvPr id="35925" name="矩形 61"/>
          <p:cNvSpPr>
            <a:spLocks noChangeArrowheads="1"/>
          </p:cNvSpPr>
          <p:nvPr/>
        </p:nvSpPr>
        <p:spPr bwMode="auto">
          <a:xfrm>
            <a:off x="9408191" y="4931619"/>
            <a:ext cx="979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隧道表</a:t>
            </a:r>
          </a:p>
        </p:txBody>
      </p:sp>
      <p:grpSp>
        <p:nvGrpSpPr>
          <p:cNvPr id="35926" name="组合 62"/>
          <p:cNvGrpSpPr>
            <a:grpSpLocks/>
          </p:cNvGrpSpPr>
          <p:nvPr/>
        </p:nvGrpSpPr>
        <p:grpSpPr bwMode="gray">
          <a:xfrm>
            <a:off x="7203570" y="1376363"/>
            <a:ext cx="2780860" cy="1106107"/>
            <a:chOff x="6750776" y="76455"/>
            <a:chExt cx="2195931" cy="842452"/>
          </a:xfrm>
        </p:grpSpPr>
        <p:sp>
          <p:nvSpPr>
            <p:cNvPr id="64" name="TextBox 115"/>
            <p:cNvSpPr txBox="1"/>
            <p:nvPr/>
          </p:nvSpPr>
          <p:spPr bwMode="gray">
            <a:xfrm>
              <a:off x="7007789" y="722885"/>
              <a:ext cx="504508" cy="19602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72000" tIns="36000" rIns="72000" bIns="36000"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+mn-ea"/>
                  <a:ea typeface="+mn-ea"/>
                  <a:cs typeface="Times New Roman" pitchFamily="18" charset="0"/>
                </a:rPr>
                <a:t>VTEP</a:t>
              </a:r>
            </a:p>
          </p:txBody>
        </p:sp>
        <p:sp>
          <p:nvSpPr>
            <p:cNvPr id="35928" name="TextBox 196"/>
            <p:cNvSpPr txBox="1">
              <a:spLocks noChangeArrowheads="1"/>
            </p:cNvSpPr>
            <p:nvPr/>
          </p:nvSpPr>
          <p:spPr bwMode="gray">
            <a:xfrm>
              <a:off x="7653370" y="705431"/>
              <a:ext cx="1293337" cy="21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L2 Bridging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929" name="直接连接符 65"/>
            <p:cNvCxnSpPr>
              <a:cxnSpLocks noChangeShapeType="1"/>
            </p:cNvCxnSpPr>
            <p:nvPr/>
          </p:nvCxnSpPr>
          <p:spPr bwMode="gray">
            <a:xfrm flipH="1">
              <a:off x="6750776" y="206059"/>
              <a:ext cx="938481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30" name="TextBox 164"/>
            <p:cNvSpPr txBox="1">
              <a:spLocks noChangeArrowheads="1"/>
            </p:cNvSpPr>
            <p:nvPr/>
          </p:nvSpPr>
          <p:spPr bwMode="gray">
            <a:xfrm>
              <a:off x="7528111" y="76455"/>
              <a:ext cx="1259717" cy="21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MP BGP EVPN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5931" name="直接连接符 76"/>
            <p:cNvCxnSpPr>
              <a:cxnSpLocks noChangeShapeType="1"/>
            </p:cNvCxnSpPr>
            <p:nvPr/>
          </p:nvCxnSpPr>
          <p:spPr bwMode="gray">
            <a:xfrm>
              <a:off x="6770360" y="358321"/>
              <a:ext cx="883810" cy="1084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32" name="TextBox 196"/>
            <p:cNvSpPr txBox="1">
              <a:spLocks noChangeArrowheads="1"/>
            </p:cNvSpPr>
            <p:nvPr/>
          </p:nvSpPr>
          <p:spPr bwMode="gray">
            <a:xfrm>
              <a:off x="7528111" y="276378"/>
              <a:ext cx="1259717" cy="21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Tunnel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33" name="TextBox 119"/>
            <p:cNvSpPr txBox="1">
              <a:spLocks noChangeArrowheads="1"/>
            </p:cNvSpPr>
            <p:nvPr/>
          </p:nvSpPr>
          <p:spPr bwMode="gray">
            <a:xfrm>
              <a:off x="6999018" y="478770"/>
              <a:ext cx="526211" cy="1960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36000" rIns="72000" bIns="36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934" name="TextBox 164"/>
            <p:cNvSpPr txBox="1">
              <a:spLocks noChangeArrowheads="1"/>
            </p:cNvSpPr>
            <p:nvPr/>
          </p:nvSpPr>
          <p:spPr bwMode="gray">
            <a:xfrm>
              <a:off x="7623444" y="480920"/>
              <a:ext cx="1080502" cy="21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+mn-ea"/>
                  <a:ea typeface="+mn-ea"/>
                  <a:cs typeface="Times New Roman" panose="02020603050405020304" pitchFamily="18" charset="0"/>
                </a:rPr>
                <a:t>VXLAN L3 GW</a:t>
              </a:r>
              <a:endParaRPr lang="zh-CN" altLang="en-US" sz="120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01212"/>
              </p:ext>
            </p:extLst>
          </p:nvPr>
        </p:nvGraphicFramePr>
        <p:xfrm>
          <a:off x="1135802" y="1321299"/>
          <a:ext cx="543453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2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Route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Next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-</a:t>
                      </a:r>
                      <a:r>
                        <a:rPr lang="en-US" sz="1200" b="1" u="none" strike="noStrike" dirty="0">
                          <a:effectLst/>
                        </a:rPr>
                        <a:t>hop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1:1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H1-MAC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L2 VNI:100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8(VXLAN)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L2 VTEP : 1.1.1.9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59086"/>
              </p:ext>
            </p:extLst>
          </p:nvPr>
        </p:nvGraphicFramePr>
        <p:xfrm>
          <a:off x="6277309" y="5329370"/>
          <a:ext cx="2187442" cy="548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4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VNI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H1-MAC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01185"/>
              </p:ext>
            </p:extLst>
          </p:nvPr>
        </p:nvGraphicFramePr>
        <p:xfrm>
          <a:off x="8763648" y="5323454"/>
          <a:ext cx="2268251" cy="5604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2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SIP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2.2.2.9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51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83" descr="图片7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21" y="1479651"/>
            <a:ext cx="4589558" cy="2299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虚拟机迁移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24ECEDDD-0A11-4328-A411-1D1929570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5151791"/>
            <a:ext cx="10560048" cy="1229960"/>
          </a:xfrm>
        </p:spPr>
        <p:txBody>
          <a:bodyPr/>
          <a:lstStyle/>
          <a:p>
            <a:r>
              <a:rPr lang="en-US" altLang="zh-CN" sz="1600" dirty="0"/>
              <a:t>EVPN</a:t>
            </a:r>
            <a:r>
              <a:rPr lang="zh-CN" altLang="en-US" sz="1600" dirty="0"/>
              <a:t>扩展属性中有序列号，通过迁移扩展属性来判断最“新”的路由。</a:t>
            </a:r>
          </a:p>
          <a:p>
            <a:r>
              <a:rPr lang="zh-CN" altLang="en-US" sz="1600" dirty="0"/>
              <a:t>发生迁移后，迁移目的设备上路由序列号加</a:t>
            </a:r>
            <a:r>
              <a:rPr lang="en-US" altLang="zh-CN" sz="1600" dirty="0"/>
              <a:t>1</a:t>
            </a:r>
            <a:r>
              <a:rPr lang="zh-CN" altLang="en-US" sz="1600" dirty="0"/>
              <a:t>，然后通告给对端。</a:t>
            </a:r>
          </a:p>
          <a:p>
            <a:r>
              <a:rPr lang="zh-CN" altLang="en-US" sz="1600" dirty="0"/>
              <a:t>接受路由通过序列号大小决定“新”与“旧”。</a:t>
            </a:r>
          </a:p>
          <a:p>
            <a:endParaRPr lang="zh-CN" altLang="en-US" sz="1600" dirty="0"/>
          </a:p>
        </p:txBody>
      </p:sp>
      <p:sp>
        <p:nvSpPr>
          <p:cNvPr id="99" name="矩形 98"/>
          <p:cNvSpPr/>
          <p:nvPr/>
        </p:nvSpPr>
        <p:spPr>
          <a:xfrm>
            <a:off x="6778554" y="126055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711" y="4523245"/>
            <a:ext cx="120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ea typeface="+mn-ea"/>
              </a:rPr>
              <a:t>VM1</a:t>
            </a:r>
          </a:p>
          <a:p>
            <a:pPr algn="ctr"/>
            <a:r>
              <a:rPr lang="en-US" altLang="zh-CN" sz="1400" dirty="0">
                <a:latin typeface="+mn-ea"/>
                <a:ea typeface="+mn-ea"/>
              </a:rPr>
              <a:t>(MAC1-IP1)</a:t>
            </a:r>
            <a:endParaRPr lang="zh-CN" altLang="en-US" sz="1400" dirty="0">
              <a:latin typeface="+mn-ea"/>
              <a:ea typeface="+mn-ea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19265"/>
              </p:ext>
            </p:extLst>
          </p:nvPr>
        </p:nvGraphicFramePr>
        <p:xfrm>
          <a:off x="3470923" y="3442879"/>
          <a:ext cx="3174614" cy="94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99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 Table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Nexthop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Learned from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NVE1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Port1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218115" y="2240165"/>
            <a:ext cx="64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+mn-ea"/>
                <a:ea typeface="+mn-ea"/>
              </a:rPr>
              <a:t>BGP</a:t>
            </a:r>
            <a:endParaRPr lang="zh-CN" altLang="en-US" sz="1400" b="1" i="1" dirty="0">
              <a:latin typeface="+mn-ea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57604" y="1301807"/>
            <a:ext cx="9022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NVE3</a:t>
            </a:r>
            <a:endParaRPr lang="zh-CN" altLang="en-US" sz="1400" dirty="0">
              <a:latin typeface="+mn-ea"/>
              <a:ea typeface="+mn-ea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7763"/>
              </p:ext>
            </p:extLst>
          </p:nvPr>
        </p:nvGraphicFramePr>
        <p:xfrm>
          <a:off x="6895122" y="1403464"/>
          <a:ext cx="2990775" cy="93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9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 Table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Nexthop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Learned from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NVE1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BGP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3452"/>
              </p:ext>
            </p:extLst>
          </p:nvPr>
        </p:nvGraphicFramePr>
        <p:xfrm>
          <a:off x="7805868" y="3797834"/>
          <a:ext cx="3177285" cy="100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22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 Table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Nexthop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Learned from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MAC1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NVE1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BGP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651012" y="4502696"/>
            <a:ext cx="4233449" cy="669388"/>
            <a:chOff x="1887594" y="4632446"/>
            <a:chExt cx="4370617" cy="892774"/>
          </a:xfrm>
        </p:grpSpPr>
        <p:sp>
          <p:nvSpPr>
            <p:cNvPr id="24" name="文本框 23"/>
            <p:cNvSpPr txBox="1"/>
            <p:nvPr/>
          </p:nvSpPr>
          <p:spPr>
            <a:xfrm>
              <a:off x="5045801" y="4827392"/>
              <a:ext cx="1212410" cy="6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VM1</a:t>
              </a:r>
            </a:p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(MAC1-IP1)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887594" y="4632446"/>
              <a:ext cx="3410266" cy="597124"/>
              <a:chOff x="1887594" y="4632446"/>
              <a:chExt cx="3410266" cy="597124"/>
            </a:xfrm>
          </p:grpSpPr>
          <p:cxnSp>
            <p:nvCxnSpPr>
              <p:cNvPr id="11" name="直接箭头连接符 10"/>
              <p:cNvCxnSpPr>
                <a:cxnSpLocks/>
              </p:cNvCxnSpPr>
              <p:nvPr/>
            </p:nvCxnSpPr>
            <p:spPr>
              <a:xfrm>
                <a:off x="1887594" y="4632446"/>
                <a:ext cx="3410266" cy="1042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866267" y="4819082"/>
                <a:ext cx="746710" cy="410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+mn-ea"/>
                    <a:ea typeface="+mn-ea"/>
                  </a:rPr>
                  <a:t>①迁移</a:t>
                </a:r>
              </a:p>
            </p:txBody>
          </p:sp>
        </p:grpSp>
      </p:grp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08710"/>
              </p:ext>
            </p:extLst>
          </p:nvPr>
        </p:nvGraphicFramePr>
        <p:xfrm>
          <a:off x="7817113" y="5170112"/>
          <a:ext cx="3656618" cy="11210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5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MAC Table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Destination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Nexthop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Learned from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Sequence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MAC1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NVE2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Port1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N+1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2462"/>
              </p:ext>
            </p:extLst>
          </p:nvPr>
        </p:nvGraphicFramePr>
        <p:xfrm>
          <a:off x="7661416" y="2411428"/>
          <a:ext cx="3802829" cy="1059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31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MAC Table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Nexthop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Learned from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MAC1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NVE2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BGP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N+1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871754" y="4853821"/>
            <a:ext cx="250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②</a:t>
            </a:r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更新（</a:t>
            </a:r>
            <a:r>
              <a:rPr lang="en-US" altLang="zh-CN" sz="1400" dirty="0">
                <a:latin typeface="+mn-ea"/>
                <a:ea typeface="+mn-ea"/>
              </a:rPr>
              <a:t>PORT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>
                <a:latin typeface="+mn-ea"/>
                <a:ea typeface="+mn-ea"/>
              </a:rPr>
              <a:t>SEQ</a:t>
            </a:r>
            <a:r>
              <a:rPr lang="zh-CN" altLang="en-US" sz="1400" dirty="0">
                <a:latin typeface="+mn-ea"/>
                <a:ea typeface="+mn-ea"/>
              </a:rPr>
              <a:t>）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885897" y="1919193"/>
            <a:ext cx="1598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④以序列号大的路由更新路由表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63082" y="2705366"/>
            <a:ext cx="167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⑤以序列号大的路由为准，本地路由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67538"/>
              </p:ext>
            </p:extLst>
          </p:nvPr>
        </p:nvGraphicFramePr>
        <p:xfrm>
          <a:off x="1022098" y="1350129"/>
          <a:ext cx="2952329" cy="10591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65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MAC Table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Des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Nexthop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Learned from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MAC1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NVE2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BGP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N+1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2879170" y="2502158"/>
            <a:ext cx="112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⑥发送</a:t>
            </a:r>
            <a:r>
              <a:rPr lang="en-US" altLang="zh-CN" sz="1400" dirty="0" err="1">
                <a:latin typeface="+mn-ea"/>
                <a:ea typeface="+mn-ea"/>
              </a:rPr>
              <a:t>WithDraw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252006" y="2677016"/>
            <a:ext cx="905430" cy="473733"/>
          </a:xfrm>
          <a:custGeom>
            <a:avLst/>
            <a:gdLst>
              <a:gd name="connsiteX0" fmla="*/ 9003 w 736790"/>
              <a:gd name="connsiteY0" fmla="*/ 634481 h 634481"/>
              <a:gd name="connsiteX1" fmla="*/ 102309 w 736790"/>
              <a:gd name="connsiteY1" fmla="*/ 130628 h 634481"/>
              <a:gd name="connsiteX2" fmla="*/ 736790 w 736790"/>
              <a:gd name="connsiteY2" fmla="*/ 0 h 63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790" h="634481">
                <a:moveTo>
                  <a:pt x="9003" y="634481"/>
                </a:moveTo>
                <a:cubicBezTo>
                  <a:pt x="-4993" y="435428"/>
                  <a:pt x="-18989" y="236375"/>
                  <a:pt x="102309" y="130628"/>
                </a:cubicBezTo>
                <a:cubicBezTo>
                  <a:pt x="223607" y="24881"/>
                  <a:pt x="480198" y="12440"/>
                  <a:pt x="736790" y="0"/>
                </a:cubicBezTo>
              </a:path>
            </a:pathLst>
          </a:custGeom>
          <a:noFill/>
          <a:ln>
            <a:solidFill>
              <a:srgbClr val="BD05C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52006" y="2063126"/>
            <a:ext cx="4224418" cy="1153090"/>
            <a:chOff x="1333500" y="2252013"/>
            <a:chExt cx="5076892" cy="1314449"/>
          </a:xfrm>
        </p:grpSpPr>
        <p:sp>
          <p:nvSpPr>
            <p:cNvPr id="7" name="任意多边形 6"/>
            <p:cNvSpPr/>
            <p:nvPr/>
          </p:nvSpPr>
          <p:spPr>
            <a:xfrm>
              <a:off x="1333500" y="2914305"/>
              <a:ext cx="4524774" cy="652157"/>
            </a:xfrm>
            <a:custGeom>
              <a:avLst/>
              <a:gdLst>
                <a:gd name="connsiteX0" fmla="*/ 0 w 3657600"/>
                <a:gd name="connsiteY0" fmla="*/ 743295 h 743295"/>
                <a:gd name="connsiteX1" fmla="*/ 1838325 w 3657600"/>
                <a:gd name="connsiteY1" fmla="*/ 345 h 743295"/>
                <a:gd name="connsiteX2" fmla="*/ 3657600 w 3657600"/>
                <a:gd name="connsiteY2" fmla="*/ 667095 h 74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0" h="743295">
                  <a:moveTo>
                    <a:pt x="0" y="743295"/>
                  </a:moveTo>
                  <a:cubicBezTo>
                    <a:pt x="614362" y="378170"/>
                    <a:pt x="1228725" y="13045"/>
                    <a:pt x="1838325" y="345"/>
                  </a:cubicBezTo>
                  <a:cubicBezTo>
                    <a:pt x="2447925" y="-12355"/>
                    <a:pt x="3052762" y="327370"/>
                    <a:pt x="3657600" y="667095"/>
                  </a:cubicBezTo>
                </a:path>
              </a:pathLst>
            </a:custGeom>
            <a:noFill/>
            <a:ln>
              <a:solidFill>
                <a:srgbClr val="BD05C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流程图: 多文档 47"/>
            <p:cNvSpPr/>
            <p:nvPr/>
          </p:nvSpPr>
          <p:spPr>
            <a:xfrm>
              <a:off x="3097734" y="2983486"/>
              <a:ext cx="1468198" cy="340042"/>
            </a:xfrm>
            <a:prstGeom prst="flowChartMultidocumen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SEQ:N+1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3082506" y="2767461"/>
              <a:ext cx="1096590" cy="276264"/>
            </a:xfrm>
            <a:prstGeom prst="flowChartMultidocumen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+mn-ea"/>
                </a:rPr>
                <a:t>RT2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11712" y="2332242"/>
              <a:ext cx="2298680" cy="59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+mn-ea"/>
                  <a:ea typeface="+mn-ea"/>
                </a:rPr>
                <a:t>③</a:t>
              </a:r>
              <a:r>
                <a:rPr lang="en-US" altLang="zh-CN" sz="1400" dirty="0">
                  <a:latin typeface="+mn-ea"/>
                  <a:ea typeface="+mn-ea"/>
                </a:rPr>
                <a:t>RT2</a:t>
              </a:r>
              <a:r>
                <a:rPr lang="zh-CN" altLang="en-US" sz="1400" dirty="0">
                  <a:latin typeface="+mn-ea"/>
                  <a:ea typeface="+mn-ea"/>
                </a:rPr>
                <a:t>路由通告</a:t>
              </a:r>
              <a:endParaRPr lang="en-US" altLang="zh-CN" sz="1400" dirty="0">
                <a:latin typeface="+mn-ea"/>
                <a:ea typeface="+mn-ea"/>
              </a:endParaRPr>
            </a:p>
            <a:p>
              <a:r>
                <a:rPr lang="zh-CN" altLang="en-US" sz="1400" dirty="0">
                  <a:latin typeface="+mn-ea"/>
                  <a:ea typeface="+mn-ea"/>
                </a:rPr>
                <a:t>（携带的序列号 </a:t>
              </a:r>
              <a:r>
                <a:rPr lang="en-US" altLang="zh-CN" sz="1400" dirty="0">
                  <a:latin typeface="+mn-ea"/>
                  <a:ea typeface="+mn-ea"/>
                </a:rPr>
                <a:t>+1</a:t>
              </a:r>
              <a:r>
                <a:rPr lang="zh-CN" altLang="en-US" sz="1400" dirty="0">
                  <a:latin typeface="+mn-ea"/>
                  <a:ea typeface="+mn-ea"/>
                </a:rPr>
                <a:t>）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014534" y="2252013"/>
              <a:ext cx="135355" cy="699795"/>
            </a:xfrm>
            <a:custGeom>
              <a:avLst/>
              <a:gdLst>
                <a:gd name="connsiteX0" fmla="*/ 486389 w 486389"/>
                <a:gd name="connsiteY0" fmla="*/ 699795 h 699795"/>
                <a:gd name="connsiteX1" fmla="*/ 75842 w 486389"/>
                <a:gd name="connsiteY1" fmla="*/ 485191 h 699795"/>
                <a:gd name="connsiteX2" fmla="*/ 1197 w 486389"/>
                <a:gd name="connsiteY2" fmla="*/ 0 h 69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389" h="699795">
                  <a:moveTo>
                    <a:pt x="486389" y="699795"/>
                  </a:moveTo>
                  <a:cubicBezTo>
                    <a:pt x="321548" y="650809"/>
                    <a:pt x="156707" y="601823"/>
                    <a:pt x="75842" y="485191"/>
                  </a:cubicBezTo>
                  <a:cubicBezTo>
                    <a:pt x="-5023" y="368559"/>
                    <a:pt x="-1913" y="184279"/>
                    <a:pt x="1197" y="0"/>
                  </a:cubicBezTo>
                </a:path>
              </a:pathLst>
            </a:custGeom>
            <a:noFill/>
            <a:ln>
              <a:solidFill>
                <a:srgbClr val="BD05C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6B585C-8C8A-40C4-8409-773A43581EA4}"/>
              </a:ext>
            </a:extLst>
          </p:cNvPr>
          <p:cNvGrpSpPr/>
          <p:nvPr/>
        </p:nvGrpSpPr>
        <p:grpSpPr>
          <a:xfrm>
            <a:off x="2804728" y="3162480"/>
            <a:ext cx="4797100" cy="1407237"/>
            <a:chOff x="1119264" y="3867396"/>
            <a:chExt cx="5109466" cy="189187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8E4A010-FBB1-4E01-8D52-584E92360588}"/>
                </a:ext>
              </a:extLst>
            </p:cNvPr>
            <p:cNvGrpSpPr/>
            <p:nvPr/>
          </p:nvGrpSpPr>
          <p:grpSpPr>
            <a:xfrm>
              <a:off x="5579977" y="3867396"/>
              <a:ext cx="648753" cy="1849520"/>
              <a:chOff x="3288729" y="2991254"/>
              <a:chExt cx="740638" cy="2057962"/>
            </a:xfrm>
          </p:grpSpPr>
          <p:pic>
            <p:nvPicPr>
              <p:cNvPr id="69" name="图片 68" descr="CE12800交换机-蓝.png">
                <a:extLst>
                  <a:ext uri="{FF2B5EF4-FFF2-40B4-BE49-F238E27FC236}">
                    <a16:creationId xmlns:a16="http://schemas.microsoft.com/office/drawing/2014/main" id="{CBD4DF6F-623A-4356-A224-B6A25A1D3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88729" y="2991254"/>
                <a:ext cx="740638" cy="605977"/>
              </a:xfrm>
              <a:prstGeom prst="rect">
                <a:avLst/>
              </a:prstGeom>
            </p:spPr>
          </p:pic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77D8B6B6-E353-4654-B1FB-BE197A25C48F}"/>
                  </a:ext>
                </a:extLst>
              </p:cNvPr>
              <p:cNvCxnSpPr>
                <a:cxnSpLocks/>
                <a:stCxn id="71" idx="0"/>
                <a:endCxn id="69" idx="2"/>
              </p:cNvCxnSpPr>
              <p:nvPr/>
            </p:nvCxnSpPr>
            <p:spPr bwMode="auto">
              <a:xfrm flipH="1" flipV="1">
                <a:off x="3659048" y="3597231"/>
                <a:ext cx="3" cy="902237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1" name="图片 70" descr="通用服务器-蓝.png">
                <a:extLst>
                  <a:ext uri="{FF2B5EF4-FFF2-40B4-BE49-F238E27FC236}">
                    <a16:creationId xmlns:a16="http://schemas.microsoft.com/office/drawing/2014/main" id="{CBB46AAE-937B-43D4-A705-A38F47BFE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09093" y="4499467"/>
                <a:ext cx="699917" cy="549749"/>
              </a:xfrm>
              <a:prstGeom prst="rect">
                <a:avLst/>
              </a:prstGeom>
            </p:spPr>
          </p:pic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DC7EE64-48CC-47E4-8A90-D9F72BBB23C1}"/>
                </a:ext>
              </a:extLst>
            </p:cNvPr>
            <p:cNvGrpSpPr/>
            <p:nvPr/>
          </p:nvGrpSpPr>
          <p:grpSpPr>
            <a:xfrm>
              <a:off x="1119264" y="3958827"/>
              <a:ext cx="648753" cy="1800443"/>
              <a:chOff x="1888237" y="3049497"/>
              <a:chExt cx="740638" cy="2003348"/>
            </a:xfrm>
          </p:grpSpPr>
          <p:pic>
            <p:nvPicPr>
              <p:cNvPr id="66" name="图片 65" descr="CE12800交换机-蓝.png">
                <a:extLst>
                  <a:ext uri="{FF2B5EF4-FFF2-40B4-BE49-F238E27FC236}">
                    <a16:creationId xmlns:a16="http://schemas.microsoft.com/office/drawing/2014/main" id="{5DBF1A0F-F4E0-4A64-9923-94BDE55A6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8237" y="3049497"/>
                <a:ext cx="740638" cy="605976"/>
              </a:xfrm>
              <a:prstGeom prst="rect">
                <a:avLst/>
              </a:prstGeom>
            </p:spPr>
          </p:pic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ABE2851-7DE8-439C-A745-F3E758F9B662}"/>
                  </a:ext>
                </a:extLst>
              </p:cNvPr>
              <p:cNvCxnSpPr>
                <a:cxnSpLocks/>
                <a:stCxn id="68" idx="0"/>
                <a:endCxn id="66" idx="2"/>
              </p:cNvCxnSpPr>
              <p:nvPr/>
            </p:nvCxnSpPr>
            <p:spPr bwMode="auto">
              <a:xfrm flipV="1">
                <a:off x="2258555" y="3655473"/>
                <a:ext cx="1" cy="847625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8" name="图片 67" descr="通用服务器-蓝.png">
                <a:extLst>
                  <a:ext uri="{FF2B5EF4-FFF2-40B4-BE49-F238E27FC236}">
                    <a16:creationId xmlns:a16="http://schemas.microsoft.com/office/drawing/2014/main" id="{A4CEBE54-7D56-4A68-A1C3-EA2250E07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08598" y="4503098"/>
                <a:ext cx="699915" cy="549747"/>
              </a:xfrm>
              <a:prstGeom prst="rect">
                <a:avLst/>
              </a:prstGeom>
            </p:spPr>
          </p:pic>
        </p:grpSp>
      </p:grpSp>
      <p:pic>
        <p:nvPicPr>
          <p:cNvPr id="74" name="图片 73" descr="CE12800交换机-蓝.png">
            <a:extLst>
              <a:ext uri="{FF2B5EF4-FFF2-40B4-BE49-F238E27FC236}">
                <a16:creationId xmlns:a16="http://schemas.microsoft.com/office/drawing/2014/main" id="{4C3018D1-F41B-4567-A01D-A9A7E6FD6E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6260" y="1601301"/>
            <a:ext cx="556862" cy="46746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819636" y="3573016"/>
            <a:ext cx="9022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NVE1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038278" y="3501008"/>
            <a:ext cx="9022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font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NVE2</a:t>
            </a:r>
          </a:p>
        </p:txBody>
      </p:sp>
    </p:spTree>
    <p:extLst>
      <p:ext uri="{BB962C8B-B14F-4D97-AF65-F5344CB8AC3E}">
        <p14:creationId xmlns:p14="http://schemas.microsoft.com/office/powerpoint/2010/main" val="39976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6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9E2D7B96-2452-4C67-A298-FABA3C267970}"/>
              </a:ext>
            </a:extLst>
          </p:cNvPr>
          <p:cNvGrpSpPr/>
          <p:nvPr/>
        </p:nvGrpSpPr>
        <p:grpSpPr>
          <a:xfrm>
            <a:off x="1253304" y="3697055"/>
            <a:ext cx="3955319" cy="2561760"/>
            <a:chOff x="1119264" y="3919740"/>
            <a:chExt cx="3882717" cy="2501901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D7452EE-1D8E-4DE9-A954-74824A9432AE}"/>
                </a:ext>
              </a:extLst>
            </p:cNvPr>
            <p:cNvGrpSpPr/>
            <p:nvPr/>
          </p:nvGrpSpPr>
          <p:grpSpPr>
            <a:xfrm>
              <a:off x="4353228" y="3919740"/>
              <a:ext cx="648753" cy="2501901"/>
              <a:chOff x="1888237" y="3049497"/>
              <a:chExt cx="740638" cy="2783862"/>
            </a:xfrm>
          </p:grpSpPr>
          <p:pic>
            <p:nvPicPr>
              <p:cNvPr id="94" name="图片 93" descr="CE12800交换机-蓝.png">
                <a:extLst>
                  <a:ext uri="{FF2B5EF4-FFF2-40B4-BE49-F238E27FC236}">
                    <a16:creationId xmlns:a16="http://schemas.microsoft.com/office/drawing/2014/main" id="{BEE73CDB-30D8-4B87-9E16-B6ABD2225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88237" y="3049497"/>
                <a:ext cx="740638" cy="605976"/>
              </a:xfrm>
              <a:prstGeom prst="rect">
                <a:avLst/>
              </a:prstGeom>
            </p:spPr>
          </p:pic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3B82AF4A-DADC-47EF-8BC6-29D750E34B0A}"/>
                  </a:ext>
                </a:extLst>
              </p:cNvPr>
              <p:cNvCxnSpPr>
                <a:cxnSpLocks/>
                <a:stCxn id="96" idx="0"/>
                <a:endCxn id="94" idx="2"/>
              </p:cNvCxnSpPr>
              <p:nvPr/>
            </p:nvCxnSpPr>
            <p:spPr bwMode="auto">
              <a:xfrm flipV="1">
                <a:off x="2258555" y="3655473"/>
                <a:ext cx="1" cy="1628138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6" name="图片 95" descr="通用服务器-蓝.png">
                <a:extLst>
                  <a:ext uri="{FF2B5EF4-FFF2-40B4-BE49-F238E27FC236}">
                    <a16:creationId xmlns:a16="http://schemas.microsoft.com/office/drawing/2014/main" id="{E44879D1-E09C-4B93-BFAE-AAD04CA79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8598" y="5283610"/>
                <a:ext cx="699915" cy="549749"/>
              </a:xfrm>
              <a:prstGeom prst="rect">
                <a:avLst/>
              </a:prstGeom>
            </p:spPr>
          </p:pic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C6D545F-EF9C-46B0-9F8A-54D82F2B8F48}"/>
                </a:ext>
              </a:extLst>
            </p:cNvPr>
            <p:cNvGrpSpPr/>
            <p:nvPr/>
          </p:nvGrpSpPr>
          <p:grpSpPr>
            <a:xfrm>
              <a:off x="1119264" y="3958829"/>
              <a:ext cx="648753" cy="2452825"/>
              <a:chOff x="1888237" y="3049497"/>
              <a:chExt cx="740638" cy="2729248"/>
            </a:xfrm>
          </p:grpSpPr>
          <p:pic>
            <p:nvPicPr>
              <p:cNvPr id="91" name="图片 90" descr="CE12800交换机-蓝.png">
                <a:extLst>
                  <a:ext uri="{FF2B5EF4-FFF2-40B4-BE49-F238E27FC236}">
                    <a16:creationId xmlns:a16="http://schemas.microsoft.com/office/drawing/2014/main" id="{B814EB2A-FE9D-416B-81E6-47117E207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88237" y="3049497"/>
                <a:ext cx="740638" cy="605976"/>
              </a:xfrm>
              <a:prstGeom prst="rect">
                <a:avLst/>
              </a:prstGeom>
            </p:spPr>
          </p:pic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F66DA947-BEF1-4FCF-9AF5-FCED0FFC3FDB}"/>
                  </a:ext>
                </a:extLst>
              </p:cNvPr>
              <p:cNvCxnSpPr>
                <a:cxnSpLocks/>
                <a:stCxn id="93" idx="0"/>
                <a:endCxn id="91" idx="2"/>
              </p:cNvCxnSpPr>
              <p:nvPr/>
            </p:nvCxnSpPr>
            <p:spPr bwMode="auto">
              <a:xfrm flipV="1">
                <a:off x="2258555" y="3655473"/>
                <a:ext cx="1" cy="1573524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3" name="图片 92" descr="通用服务器-蓝.png">
                <a:extLst>
                  <a:ext uri="{FF2B5EF4-FFF2-40B4-BE49-F238E27FC236}">
                    <a16:creationId xmlns:a16="http://schemas.microsoft.com/office/drawing/2014/main" id="{02240B20-F583-4808-A30F-615353684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8598" y="5228997"/>
                <a:ext cx="699915" cy="549748"/>
              </a:xfrm>
              <a:prstGeom prst="rect">
                <a:avLst/>
              </a:prstGeom>
            </p:spPr>
          </p:pic>
        </p:grpSp>
      </p:grpSp>
      <p:sp>
        <p:nvSpPr>
          <p:cNvPr id="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 VXLAN</a:t>
            </a:r>
            <a:r>
              <a:rPr lang="zh-CN" altLang="en-US"/>
              <a:t> </a:t>
            </a:r>
            <a:r>
              <a:rPr lang="en-US" altLang="zh-CN"/>
              <a:t>- </a:t>
            </a:r>
            <a:r>
              <a:rPr lang="zh-CN" altLang="en-US"/>
              <a:t>主机路由学习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306677" y="2276872"/>
            <a:ext cx="5165656" cy="2073229"/>
          </a:xfrm>
        </p:spPr>
        <p:txBody>
          <a:bodyPr/>
          <a:lstStyle/>
          <a:p>
            <a:r>
              <a:rPr lang="zh-CN" altLang="zh-CN" sz="1400" dirty="0"/>
              <a:t>通过</a:t>
            </a:r>
            <a:r>
              <a:rPr lang="en-US" altLang="zh-CN" sz="1400" dirty="0"/>
              <a:t>EVPN</a:t>
            </a:r>
            <a:r>
              <a:rPr lang="zh-CN" altLang="zh-CN" sz="1400" dirty="0"/>
              <a:t>中的</a:t>
            </a:r>
            <a:r>
              <a:rPr lang="en-US" altLang="zh-CN" sz="1400" dirty="0"/>
              <a:t>Type2</a:t>
            </a:r>
            <a:r>
              <a:rPr lang="zh-CN" altLang="zh-CN" sz="1400" dirty="0"/>
              <a:t>路由，即</a:t>
            </a:r>
            <a:r>
              <a:rPr lang="en-US" altLang="zh-CN" sz="1400" dirty="0"/>
              <a:t>MAC/IP</a:t>
            </a:r>
            <a:r>
              <a:rPr lang="zh-CN" altLang="zh-CN" sz="1400" dirty="0"/>
              <a:t>路由，来传递主机</a:t>
            </a:r>
            <a:r>
              <a:rPr lang="en-US" altLang="zh-CN" sz="1400" dirty="0"/>
              <a:t>MAC</a:t>
            </a:r>
            <a:r>
              <a:rPr lang="zh-CN" altLang="en-US" sz="1400" dirty="0"/>
              <a:t>和</a:t>
            </a:r>
            <a:r>
              <a:rPr lang="en-US" altLang="zh-CN" sz="1400" dirty="0"/>
              <a:t>IP</a:t>
            </a:r>
            <a:r>
              <a:rPr lang="zh-CN" altLang="zh-CN" sz="1400" dirty="0"/>
              <a:t>：</a:t>
            </a:r>
          </a:p>
          <a:p>
            <a:pPr lvl="1"/>
            <a:r>
              <a:rPr lang="zh-CN" altLang="zh-CN" sz="1200" dirty="0"/>
              <a:t>本端</a:t>
            </a:r>
            <a:r>
              <a:rPr lang="en-US" altLang="zh-CN" sz="1200" dirty="0"/>
              <a:t>VTEP</a:t>
            </a:r>
            <a:r>
              <a:rPr lang="zh-CN" altLang="zh-CN" sz="1200" dirty="0"/>
              <a:t>收集到本地主机</a:t>
            </a:r>
            <a:r>
              <a:rPr lang="en-US" altLang="zh-CN" sz="1200" dirty="0"/>
              <a:t>MAC</a:t>
            </a:r>
            <a:r>
              <a:rPr lang="zh-CN" altLang="zh-CN" sz="1200" dirty="0"/>
              <a:t>信息</a:t>
            </a:r>
            <a:r>
              <a:rPr lang="zh-CN" altLang="en-US" sz="1200" dirty="0"/>
              <a:t>和</a:t>
            </a:r>
            <a:r>
              <a:rPr lang="en-US" altLang="zh-CN" sz="1200" dirty="0"/>
              <a:t>ARP</a:t>
            </a:r>
            <a:r>
              <a:rPr lang="zh-CN" altLang="zh-CN" sz="1200" dirty="0"/>
              <a:t>，</a:t>
            </a:r>
            <a:r>
              <a:rPr lang="zh-CN" altLang="en-US" sz="1200" dirty="0"/>
              <a:t>生成</a:t>
            </a:r>
            <a:r>
              <a:rPr lang="en-US" altLang="zh-CN" sz="1200" dirty="0"/>
              <a:t>EVPN</a:t>
            </a:r>
            <a:r>
              <a:rPr lang="zh-CN" altLang="zh-CN" sz="1200" dirty="0"/>
              <a:t>的</a:t>
            </a:r>
            <a:r>
              <a:rPr lang="en-US" altLang="zh-CN" sz="1200" dirty="0"/>
              <a:t>Type2</a:t>
            </a:r>
            <a:r>
              <a:rPr lang="zh-CN" altLang="zh-CN" sz="1200" dirty="0"/>
              <a:t>路由，通过</a:t>
            </a:r>
            <a:r>
              <a:rPr lang="en-US" altLang="zh-CN" sz="1200" dirty="0"/>
              <a:t>EVPN</a:t>
            </a:r>
            <a:r>
              <a:rPr lang="zh-CN" altLang="zh-CN" sz="1200" dirty="0"/>
              <a:t>控制平面传递给远端</a:t>
            </a:r>
            <a:r>
              <a:rPr lang="en-US" altLang="zh-CN" sz="1200" dirty="0"/>
              <a:t>VTEP</a:t>
            </a:r>
            <a:r>
              <a:rPr lang="zh-CN" altLang="zh-CN" sz="1200" dirty="0"/>
              <a:t>；</a:t>
            </a:r>
          </a:p>
          <a:p>
            <a:pPr lvl="1"/>
            <a:r>
              <a:rPr lang="zh-CN" altLang="zh-CN" sz="1200" dirty="0"/>
              <a:t>远端</a:t>
            </a:r>
            <a:r>
              <a:rPr lang="en-US" altLang="zh-CN" sz="1200" dirty="0"/>
              <a:t>VTEP</a:t>
            </a:r>
            <a:r>
              <a:rPr lang="zh-CN" altLang="zh-CN" sz="1200" dirty="0"/>
              <a:t>学习到</a:t>
            </a:r>
            <a:r>
              <a:rPr lang="en-US" altLang="zh-CN" sz="1200" dirty="0"/>
              <a:t>MAC/IP</a:t>
            </a:r>
            <a:r>
              <a:rPr lang="zh-CN" altLang="zh-CN" sz="1200" dirty="0"/>
              <a:t>路由后，下发到对应的</a:t>
            </a:r>
            <a:r>
              <a:rPr lang="en-US" altLang="zh-CN" sz="1200" dirty="0"/>
              <a:t>EVPN</a:t>
            </a:r>
            <a:r>
              <a:rPr lang="zh-CN" altLang="zh-CN" sz="1200" dirty="0"/>
              <a:t>实例</a:t>
            </a:r>
            <a:r>
              <a:rPr lang="zh-CN" altLang="en-US" sz="1200" dirty="0"/>
              <a:t>和</a:t>
            </a:r>
            <a:r>
              <a:rPr lang="en-US" altLang="zh-CN" sz="1200" dirty="0"/>
              <a:t>VRF</a:t>
            </a:r>
            <a:r>
              <a:rPr lang="zh-CN" altLang="en-US" sz="1200" dirty="0"/>
              <a:t>实例</a:t>
            </a:r>
            <a:r>
              <a:rPr lang="zh-CN" altLang="zh-CN" sz="1200" dirty="0"/>
              <a:t>，根据下一跳去迭代对应的</a:t>
            </a:r>
            <a:r>
              <a:rPr lang="en-US" altLang="zh-CN" sz="1200" dirty="0"/>
              <a:t>VXLAN</a:t>
            </a:r>
            <a:r>
              <a:rPr lang="zh-CN" altLang="zh-CN" sz="1200" dirty="0"/>
              <a:t>隧道，隧道可达，则下发</a:t>
            </a:r>
            <a:r>
              <a:rPr lang="en-US" altLang="zh-CN" sz="1200" dirty="0"/>
              <a:t>MAC</a:t>
            </a:r>
            <a:r>
              <a:rPr lang="zh-CN" altLang="zh-CN" sz="1200" dirty="0"/>
              <a:t>转发表</a:t>
            </a:r>
            <a:r>
              <a:rPr lang="zh-CN" altLang="en-US" sz="1200" dirty="0"/>
              <a:t>和</a:t>
            </a:r>
            <a:r>
              <a:rPr lang="en-US" altLang="zh-CN" sz="1200" dirty="0"/>
              <a:t>IP</a:t>
            </a:r>
            <a:r>
              <a:rPr lang="zh-CN" altLang="en-US" sz="1200" dirty="0"/>
              <a:t>路由表。</a:t>
            </a:r>
            <a:endParaRPr lang="zh-CN" altLang="zh-CN" sz="1200" dirty="0"/>
          </a:p>
          <a:p>
            <a:endParaRPr lang="zh-CN" altLang="en-US" sz="1400" dirty="0"/>
          </a:p>
        </p:txBody>
      </p:sp>
      <p:pic>
        <p:nvPicPr>
          <p:cNvPr id="36868" name="Picture 115" descr="云(色3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04" y="2631641"/>
            <a:ext cx="3020656" cy="108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TextBox 98"/>
          <p:cNvSpPr txBox="1">
            <a:spLocks noChangeArrowheads="1"/>
          </p:cNvSpPr>
          <p:nvPr/>
        </p:nvSpPr>
        <p:spPr bwMode="auto">
          <a:xfrm>
            <a:off x="2031750" y="4233354"/>
            <a:ext cx="6078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VNI 100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80" name="TextBox 115"/>
          <p:cNvSpPr txBox="1">
            <a:spLocks noChangeArrowheads="1"/>
          </p:cNvSpPr>
          <p:nvPr/>
        </p:nvSpPr>
        <p:spPr bwMode="auto">
          <a:xfrm>
            <a:off x="1247957" y="3861048"/>
            <a:ext cx="635576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</a:p>
        </p:txBody>
      </p:sp>
      <p:sp>
        <p:nvSpPr>
          <p:cNvPr id="36881" name="TextBox 118"/>
          <p:cNvSpPr txBox="1">
            <a:spLocks noChangeArrowheads="1"/>
          </p:cNvSpPr>
          <p:nvPr/>
        </p:nvSpPr>
        <p:spPr bwMode="auto">
          <a:xfrm>
            <a:off x="4445263" y="3865823"/>
            <a:ext cx="678629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6883" name="直接连接符 46"/>
          <p:cNvCxnSpPr>
            <a:cxnSpLocks noChangeShapeType="1"/>
          </p:cNvCxnSpPr>
          <p:nvPr/>
        </p:nvCxnSpPr>
        <p:spPr bwMode="auto">
          <a:xfrm flipV="1">
            <a:off x="1782936" y="2816932"/>
            <a:ext cx="928688" cy="863600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TextBox 226"/>
          <p:cNvSpPr txBox="1">
            <a:spLocks noChangeArrowheads="1"/>
          </p:cNvSpPr>
          <p:nvPr/>
        </p:nvSpPr>
        <p:spPr bwMode="auto">
          <a:xfrm>
            <a:off x="1909567" y="2335748"/>
            <a:ext cx="414760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RR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6885" name="直接连接符 48"/>
          <p:cNvCxnSpPr>
            <a:cxnSpLocks noChangeShapeType="1"/>
          </p:cNvCxnSpPr>
          <p:nvPr/>
        </p:nvCxnSpPr>
        <p:spPr bwMode="auto">
          <a:xfrm flipH="1" flipV="1">
            <a:off x="2927648" y="2824286"/>
            <a:ext cx="2054225" cy="820738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TextBox 81"/>
          <p:cNvSpPr txBox="1">
            <a:spLocks noChangeArrowheads="1"/>
          </p:cNvSpPr>
          <p:nvPr/>
        </p:nvSpPr>
        <p:spPr bwMode="auto">
          <a:xfrm>
            <a:off x="2669359" y="3112352"/>
            <a:ext cx="657225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IBGP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87" name="矩形 68"/>
          <p:cNvSpPr>
            <a:spLocks noChangeArrowheads="1"/>
          </p:cNvSpPr>
          <p:nvPr/>
        </p:nvSpPr>
        <p:spPr bwMode="auto">
          <a:xfrm>
            <a:off x="1963342" y="3947235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1.1.1.9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88" name="矩形 69"/>
          <p:cNvSpPr>
            <a:spLocks noChangeArrowheads="1"/>
          </p:cNvSpPr>
          <p:nvPr/>
        </p:nvSpPr>
        <p:spPr bwMode="auto">
          <a:xfrm>
            <a:off x="5309385" y="3900388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2.2.2.9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918" name="TextBox 98"/>
          <p:cNvSpPr txBox="1">
            <a:spLocks noChangeArrowheads="1"/>
          </p:cNvSpPr>
          <p:nvPr/>
        </p:nvSpPr>
        <p:spPr bwMode="auto">
          <a:xfrm>
            <a:off x="5366198" y="4160354"/>
            <a:ext cx="5857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VNI 100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933" name="矩形 74"/>
          <p:cNvSpPr>
            <a:spLocks noChangeArrowheads="1"/>
          </p:cNvSpPr>
          <p:nvPr/>
        </p:nvSpPr>
        <p:spPr bwMode="auto">
          <a:xfrm>
            <a:off x="1019436" y="4392478"/>
            <a:ext cx="2132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①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本端主机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H1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上线，学习到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ARP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934" name="矩形 75"/>
          <p:cNvSpPr>
            <a:spLocks noChangeArrowheads="1"/>
          </p:cNvSpPr>
          <p:nvPr/>
        </p:nvSpPr>
        <p:spPr bwMode="auto">
          <a:xfrm>
            <a:off x="3248833" y="4385999"/>
            <a:ext cx="2703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②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学习到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MAC/IP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路由，迭代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VXLAN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隧道，下发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表和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路由表</a:t>
            </a:r>
            <a:endParaRPr lang="zh-CN" altLang="en-US" sz="12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6935" name="直接连接符 77"/>
          <p:cNvCxnSpPr>
            <a:cxnSpLocks noChangeShapeType="1"/>
          </p:cNvCxnSpPr>
          <p:nvPr/>
        </p:nvCxnSpPr>
        <p:spPr bwMode="auto">
          <a:xfrm flipV="1">
            <a:off x="1919536" y="3937212"/>
            <a:ext cx="2592387" cy="793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50" name="直接连接符 81"/>
          <p:cNvCxnSpPr>
            <a:cxnSpLocks noChangeShapeType="1"/>
          </p:cNvCxnSpPr>
          <p:nvPr/>
        </p:nvCxnSpPr>
        <p:spPr bwMode="auto">
          <a:xfrm>
            <a:off x="8271610" y="4867481"/>
            <a:ext cx="396619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51" name="矩形 2"/>
          <p:cNvSpPr>
            <a:spLocks noChangeArrowheads="1"/>
          </p:cNvSpPr>
          <p:nvPr/>
        </p:nvSpPr>
        <p:spPr bwMode="auto">
          <a:xfrm>
            <a:off x="4256643" y="2355556"/>
            <a:ext cx="1266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主机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IRB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通告</a:t>
            </a:r>
          </a:p>
        </p:txBody>
      </p:sp>
      <p:sp>
        <p:nvSpPr>
          <p:cNvPr id="36952" name="矩形 60"/>
          <p:cNvSpPr>
            <a:spLocks noChangeArrowheads="1"/>
          </p:cNvSpPr>
          <p:nvPr/>
        </p:nvSpPr>
        <p:spPr bwMode="auto">
          <a:xfrm>
            <a:off x="6306676" y="4250957"/>
            <a:ext cx="8993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表</a:t>
            </a:r>
          </a:p>
        </p:txBody>
      </p:sp>
      <p:sp>
        <p:nvSpPr>
          <p:cNvPr id="36953" name="矩形 61"/>
          <p:cNvSpPr>
            <a:spLocks noChangeArrowheads="1"/>
          </p:cNvSpPr>
          <p:nvPr/>
        </p:nvSpPr>
        <p:spPr bwMode="auto">
          <a:xfrm>
            <a:off x="8732697" y="4267339"/>
            <a:ext cx="7951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隧道表</a:t>
            </a:r>
          </a:p>
        </p:txBody>
      </p:sp>
      <p:grpSp>
        <p:nvGrpSpPr>
          <p:cNvPr id="36954" name="组合 62"/>
          <p:cNvGrpSpPr>
            <a:grpSpLocks/>
          </p:cNvGrpSpPr>
          <p:nvPr/>
        </p:nvGrpSpPr>
        <p:grpSpPr bwMode="auto">
          <a:xfrm>
            <a:off x="8331590" y="1401653"/>
            <a:ext cx="2408926" cy="853803"/>
            <a:chOff x="6750776" y="76455"/>
            <a:chExt cx="2059932" cy="598702"/>
          </a:xfrm>
        </p:grpSpPr>
        <p:cxnSp>
          <p:nvCxnSpPr>
            <p:cNvPr id="36997" name="直接连接符 65"/>
            <p:cNvCxnSpPr>
              <a:cxnSpLocks noChangeShapeType="1"/>
            </p:cNvCxnSpPr>
            <p:nvPr/>
          </p:nvCxnSpPr>
          <p:spPr bwMode="auto">
            <a:xfrm flipH="1">
              <a:off x="6750776" y="206059"/>
              <a:ext cx="938481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98" name="TextBox 164"/>
            <p:cNvSpPr txBox="1">
              <a:spLocks noChangeArrowheads="1"/>
            </p:cNvSpPr>
            <p:nvPr/>
          </p:nvSpPr>
          <p:spPr bwMode="auto">
            <a:xfrm>
              <a:off x="7550991" y="76455"/>
              <a:ext cx="1259717" cy="19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MP BGP EVPN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6999" name="直接连接符 76"/>
            <p:cNvCxnSpPr>
              <a:cxnSpLocks noChangeShapeType="1"/>
            </p:cNvCxnSpPr>
            <p:nvPr/>
          </p:nvCxnSpPr>
          <p:spPr bwMode="auto">
            <a:xfrm>
              <a:off x="6770360" y="358321"/>
              <a:ext cx="883810" cy="1084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0" name="TextBox 196"/>
            <p:cNvSpPr txBox="1">
              <a:spLocks noChangeArrowheads="1"/>
            </p:cNvSpPr>
            <p:nvPr/>
          </p:nvSpPr>
          <p:spPr bwMode="auto">
            <a:xfrm>
              <a:off x="7550991" y="276378"/>
              <a:ext cx="1259717" cy="19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Tunnel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01" name="TextBox 119"/>
            <p:cNvSpPr txBox="1">
              <a:spLocks noChangeArrowheads="1"/>
            </p:cNvSpPr>
            <p:nvPr/>
          </p:nvSpPr>
          <p:spPr bwMode="auto">
            <a:xfrm>
              <a:off x="6999018" y="478770"/>
              <a:ext cx="526211" cy="1804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36000" rIns="72000" bIns="36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002" name="TextBox 164"/>
            <p:cNvSpPr txBox="1">
              <a:spLocks noChangeArrowheads="1"/>
            </p:cNvSpPr>
            <p:nvPr/>
          </p:nvSpPr>
          <p:spPr bwMode="auto">
            <a:xfrm>
              <a:off x="7646324" y="480920"/>
              <a:ext cx="1080502" cy="19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L3 GW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6956" name="矩形 84"/>
          <p:cNvSpPr>
            <a:spLocks noChangeArrowheads="1"/>
          </p:cNvSpPr>
          <p:nvPr/>
        </p:nvSpPr>
        <p:spPr bwMode="auto">
          <a:xfrm>
            <a:off x="973963" y="2415796"/>
            <a:ext cx="1442622" cy="12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VRF1</a:t>
            </a:r>
          </a:p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RD : 1:1</a:t>
            </a:r>
          </a:p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L3 VNI: 1000</a:t>
            </a:r>
          </a:p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ERT: 1:1</a:t>
            </a:r>
          </a:p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IRT: 1:1</a:t>
            </a:r>
          </a:p>
          <a:p>
            <a:pPr eaLnBrk="1" hangingPunct="1"/>
            <a:r>
              <a:rPr lang="en-US" altLang="zh-CN" sz="1200" b="1" dirty="0">
                <a:latin typeface="+mn-ea"/>
                <a:ea typeface="+mn-ea"/>
              </a:rPr>
              <a:t>BDif1: 10.1.1.1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01E9AF-5490-4B2F-978A-9ABBAE60E374}"/>
              </a:ext>
            </a:extLst>
          </p:cNvPr>
          <p:cNvGrpSpPr/>
          <p:nvPr/>
        </p:nvGrpSpPr>
        <p:grpSpPr>
          <a:xfrm>
            <a:off x="1883532" y="5816297"/>
            <a:ext cx="2682376" cy="471335"/>
            <a:chOff x="1329642" y="5546138"/>
            <a:chExt cx="2682376" cy="471335"/>
          </a:xfrm>
        </p:grpSpPr>
        <p:sp>
          <p:nvSpPr>
            <p:cNvPr id="36878" name="TextBox 86"/>
            <p:cNvSpPr txBox="1">
              <a:spLocks noChangeArrowheads="1"/>
            </p:cNvSpPr>
            <p:nvPr/>
          </p:nvSpPr>
          <p:spPr bwMode="auto">
            <a:xfrm>
              <a:off x="3154238" y="5546672"/>
              <a:ext cx="8577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HOST4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879" name="TextBox 89"/>
            <p:cNvSpPr txBox="1">
              <a:spLocks noChangeArrowheads="1"/>
            </p:cNvSpPr>
            <p:nvPr/>
          </p:nvSpPr>
          <p:spPr bwMode="auto">
            <a:xfrm>
              <a:off x="1329642" y="5546138"/>
              <a:ext cx="8694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HOST1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955" name="矩形 83"/>
            <p:cNvSpPr>
              <a:spLocks noChangeArrowheads="1"/>
            </p:cNvSpPr>
            <p:nvPr/>
          </p:nvSpPr>
          <p:spPr bwMode="auto">
            <a:xfrm>
              <a:off x="1400768" y="5713743"/>
              <a:ext cx="8554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ea"/>
                  <a:ea typeface="+mn-ea"/>
                </a:rPr>
                <a:t>10.1.1.2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6957" name="矩形 85"/>
            <p:cNvSpPr>
              <a:spLocks noChangeArrowheads="1"/>
            </p:cNvSpPr>
            <p:nvPr/>
          </p:nvSpPr>
          <p:spPr bwMode="auto">
            <a:xfrm>
              <a:off x="3247345" y="5740474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ea"/>
                  <a:ea typeface="+mn-ea"/>
                </a:rPr>
                <a:t>10.1.2.2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51785"/>
              </p:ext>
            </p:extLst>
          </p:nvPr>
        </p:nvGraphicFramePr>
        <p:xfrm>
          <a:off x="1217993" y="4894069"/>
          <a:ext cx="3289546" cy="8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VRF 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IP-Prefix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Next-hop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OutIF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10.1.1.2/32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10.1.1.1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BDif1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27" marR="9142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995" name="直接连接符 88"/>
          <p:cNvCxnSpPr>
            <a:cxnSpLocks noChangeShapeType="1"/>
          </p:cNvCxnSpPr>
          <p:nvPr/>
        </p:nvCxnSpPr>
        <p:spPr bwMode="auto">
          <a:xfrm flipV="1">
            <a:off x="8354491" y="5193249"/>
            <a:ext cx="378206" cy="412131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96" name="矩形 11"/>
          <p:cNvSpPr>
            <a:spLocks noChangeArrowheads="1"/>
          </p:cNvSpPr>
          <p:nvPr/>
        </p:nvSpPr>
        <p:spPr bwMode="auto">
          <a:xfrm>
            <a:off x="6306676" y="5297603"/>
            <a:ext cx="1271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路由转发表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48978"/>
              </p:ext>
            </p:extLst>
          </p:nvPr>
        </p:nvGraphicFramePr>
        <p:xfrm>
          <a:off x="1078516" y="1317741"/>
          <a:ext cx="6933665" cy="862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1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Route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Label1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Label2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Nexthop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1:1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H1-MAC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10.1.1.2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L2 VNI : 100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L3 VNI：1000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8(VXLAN)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VTEP : 1.1.1.9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37377"/>
              </p:ext>
            </p:extLst>
          </p:nvPr>
        </p:nvGraphicFramePr>
        <p:xfrm>
          <a:off x="6382536" y="4582739"/>
          <a:ext cx="1760602" cy="586582"/>
        </p:xfrm>
        <a:graphic>
          <a:graphicData uri="http://schemas.openxmlformats.org/drawingml/2006/table">
            <a:tbl>
              <a:tblPr/>
              <a:tblGrid>
                <a:gridCol w="75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VNI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H1-MAC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11766"/>
              </p:ext>
            </p:extLst>
          </p:nvPr>
        </p:nvGraphicFramePr>
        <p:xfrm>
          <a:off x="8833710" y="4582739"/>
          <a:ext cx="1932614" cy="596391"/>
        </p:xfrm>
        <a:graphic>
          <a:graphicData uri="http://schemas.openxmlformats.org/drawingml/2006/table">
            <a:tbl>
              <a:tblPr/>
              <a:tblGrid>
                <a:gridCol w="67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Tunnel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2.2.2.9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45733"/>
              </p:ext>
            </p:extLst>
          </p:nvPr>
        </p:nvGraphicFramePr>
        <p:xfrm>
          <a:off x="6378784" y="5665346"/>
          <a:ext cx="4084129" cy="607970"/>
        </p:xfrm>
        <a:graphic>
          <a:graphicData uri="http://schemas.openxmlformats.org/drawingml/2006/table">
            <a:tbl>
              <a:tblPr/>
              <a:tblGrid>
                <a:gridCol w="64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VRF 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 VNI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RouterMAC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Nexthop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10.1.1.2/32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VTEP1 MAC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65AC7258-BB35-4C92-9D8F-7CA31B99246A}"/>
              </a:ext>
            </a:extLst>
          </p:cNvPr>
          <p:cNvGrpSpPr/>
          <p:nvPr/>
        </p:nvGrpSpPr>
        <p:grpSpPr>
          <a:xfrm>
            <a:off x="2374296" y="2262029"/>
            <a:ext cx="1743223" cy="560172"/>
            <a:chOff x="2007682" y="2569111"/>
            <a:chExt cx="1743223" cy="560172"/>
          </a:xfrm>
        </p:grpSpPr>
        <p:pic>
          <p:nvPicPr>
            <p:cNvPr id="85" name="图片 84" descr="CE12800交换机-蓝.png">
              <a:extLst>
                <a:ext uri="{FF2B5EF4-FFF2-40B4-BE49-F238E27FC236}">
                  <a16:creationId xmlns:a16="http://schemas.microsoft.com/office/drawing/2014/main" id="{2B089486-8815-497C-ABA1-D56AF7FDE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2152" y="2584682"/>
              <a:ext cx="648753" cy="544601"/>
            </a:xfrm>
            <a:prstGeom prst="rect">
              <a:avLst/>
            </a:prstGeom>
          </p:spPr>
        </p:pic>
        <p:pic>
          <p:nvPicPr>
            <p:cNvPr id="86" name="图片 85" descr="CE12800交换机-蓝.png">
              <a:extLst>
                <a:ext uri="{FF2B5EF4-FFF2-40B4-BE49-F238E27FC236}">
                  <a16:creationId xmlns:a16="http://schemas.microsoft.com/office/drawing/2014/main" id="{B6C7DE01-6902-4334-82C4-55F913E8B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7682" y="2569111"/>
              <a:ext cx="648753" cy="544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58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83" descr="图片7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03" y="1484863"/>
            <a:ext cx="5554493" cy="263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968751BF-9752-4F1E-B03B-B39CE4C527C7}"/>
              </a:ext>
            </a:extLst>
          </p:cNvPr>
          <p:cNvGrpSpPr/>
          <p:nvPr/>
        </p:nvGrpSpPr>
        <p:grpSpPr>
          <a:xfrm>
            <a:off x="2082190" y="3176973"/>
            <a:ext cx="6515324" cy="1877430"/>
            <a:chOff x="1119264" y="3867392"/>
            <a:chExt cx="5358313" cy="1822794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5B89CCE-CC31-45BA-B324-C51AC05AB6EF}"/>
                </a:ext>
              </a:extLst>
            </p:cNvPr>
            <p:cNvGrpSpPr/>
            <p:nvPr/>
          </p:nvGrpSpPr>
          <p:grpSpPr>
            <a:xfrm>
              <a:off x="5828824" y="3867392"/>
              <a:ext cx="648753" cy="1809437"/>
              <a:chOff x="3572821" y="2991254"/>
              <a:chExt cx="740638" cy="2013364"/>
            </a:xfrm>
          </p:grpSpPr>
          <p:pic>
            <p:nvPicPr>
              <p:cNvPr id="40" name="图片 39" descr="CE12800交换机-蓝.png">
                <a:extLst>
                  <a:ext uri="{FF2B5EF4-FFF2-40B4-BE49-F238E27FC236}">
                    <a16:creationId xmlns:a16="http://schemas.microsoft.com/office/drawing/2014/main" id="{89A95388-6A92-424C-87D0-D9F6D6152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72821" y="2991254"/>
                <a:ext cx="740638" cy="605977"/>
              </a:xfrm>
              <a:prstGeom prst="rect">
                <a:avLst/>
              </a:prstGeom>
            </p:spPr>
          </p:pic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CDE5D34-6FCF-4EBA-84F6-ADD4E6D4C735}"/>
                  </a:ext>
                </a:extLst>
              </p:cNvPr>
              <p:cNvCxnSpPr>
                <a:cxnSpLocks/>
                <a:stCxn id="43" idx="0"/>
                <a:endCxn id="40" idx="2"/>
              </p:cNvCxnSpPr>
              <p:nvPr/>
            </p:nvCxnSpPr>
            <p:spPr bwMode="auto">
              <a:xfrm flipV="1">
                <a:off x="3943140" y="3597231"/>
                <a:ext cx="1" cy="857639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图片 42" descr="通用服务器-蓝.png">
                <a:extLst>
                  <a:ext uri="{FF2B5EF4-FFF2-40B4-BE49-F238E27FC236}">
                    <a16:creationId xmlns:a16="http://schemas.microsoft.com/office/drawing/2014/main" id="{FD51A934-B6A3-49F9-AA1D-75B634C26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93182" y="4454870"/>
                <a:ext cx="699915" cy="549748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03B2ECE-8859-4DA6-91D3-CCC9CC60075C}"/>
                </a:ext>
              </a:extLst>
            </p:cNvPr>
            <p:cNvGrpSpPr/>
            <p:nvPr/>
          </p:nvGrpSpPr>
          <p:grpSpPr>
            <a:xfrm>
              <a:off x="1119264" y="3908854"/>
              <a:ext cx="648753" cy="1781332"/>
              <a:chOff x="1888237" y="2993893"/>
              <a:chExt cx="740638" cy="1982084"/>
            </a:xfrm>
          </p:grpSpPr>
          <p:pic>
            <p:nvPicPr>
              <p:cNvPr id="37" name="图片 36" descr="CE12800交换机-蓝.png">
                <a:extLst>
                  <a:ext uri="{FF2B5EF4-FFF2-40B4-BE49-F238E27FC236}">
                    <a16:creationId xmlns:a16="http://schemas.microsoft.com/office/drawing/2014/main" id="{F3931468-841D-45E7-A659-9F288BE88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8237" y="2993893"/>
                <a:ext cx="740638" cy="605975"/>
              </a:xfrm>
              <a:prstGeom prst="rect">
                <a:avLst/>
              </a:prstGeom>
            </p:spPr>
          </p:pic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CBBD3DB-36FE-4489-93BB-5B427A5FBEB3}"/>
                  </a:ext>
                </a:extLst>
              </p:cNvPr>
              <p:cNvCxnSpPr>
                <a:cxnSpLocks/>
                <a:stCxn id="39" idx="0"/>
                <a:endCxn id="37" idx="2"/>
              </p:cNvCxnSpPr>
              <p:nvPr/>
            </p:nvCxnSpPr>
            <p:spPr bwMode="auto">
              <a:xfrm flipV="1">
                <a:off x="2258557" y="3599868"/>
                <a:ext cx="0" cy="826362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9" name="图片 38" descr="通用服务器-蓝.png">
                <a:extLst>
                  <a:ext uri="{FF2B5EF4-FFF2-40B4-BE49-F238E27FC236}">
                    <a16:creationId xmlns:a16="http://schemas.microsoft.com/office/drawing/2014/main" id="{76BD8357-57B6-4DC8-B365-1EF4E7AEB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08598" y="4426230"/>
                <a:ext cx="699915" cy="549747"/>
              </a:xfrm>
              <a:prstGeom prst="rect">
                <a:avLst/>
              </a:prstGeom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路由 </a:t>
            </a:r>
            <a:r>
              <a:rPr lang="en-US" altLang="zh-CN"/>
              <a:t>- Route Type 3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6FACECC-0DC0-43B6-BF45-58F0F7AEC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5445224"/>
            <a:ext cx="10560048" cy="893832"/>
          </a:xfrm>
        </p:spPr>
        <p:txBody>
          <a:bodyPr/>
          <a:lstStyle/>
          <a:p>
            <a:r>
              <a:rPr lang="en-US" altLang="zh-CN" sz="2000" dirty="0"/>
              <a:t>Inclusive Multicast Ethernet  Tag Route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用于隧道自动建立、</a:t>
            </a:r>
            <a:r>
              <a:rPr lang="en-US" altLang="zh-CN" sz="1800" dirty="0"/>
              <a:t>VNI</a:t>
            </a:r>
            <a:r>
              <a:rPr lang="zh-CN" altLang="en-US" sz="1800" dirty="0"/>
              <a:t>广播成员的自动加入。</a:t>
            </a:r>
          </a:p>
          <a:p>
            <a:endParaRPr lang="zh-CN" altLang="en-US" sz="2000" dirty="0"/>
          </a:p>
        </p:txBody>
      </p:sp>
      <p:sp>
        <p:nvSpPr>
          <p:cNvPr id="99" name="矩形 98"/>
          <p:cNvSpPr/>
          <p:nvPr/>
        </p:nvSpPr>
        <p:spPr>
          <a:xfrm>
            <a:off x="3717359" y="1859471"/>
            <a:ext cx="212924" cy="31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34580" y="2554710"/>
            <a:ext cx="3946607" cy="741745"/>
          </a:xfrm>
          <a:custGeom>
            <a:avLst/>
            <a:gdLst>
              <a:gd name="connsiteX0" fmla="*/ 0 w 3657600"/>
              <a:gd name="connsiteY0" fmla="*/ 743295 h 743295"/>
              <a:gd name="connsiteX1" fmla="*/ 1838325 w 3657600"/>
              <a:gd name="connsiteY1" fmla="*/ 345 h 743295"/>
              <a:gd name="connsiteX2" fmla="*/ 3657600 w 3657600"/>
              <a:gd name="connsiteY2" fmla="*/ 667095 h 74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743295">
                <a:moveTo>
                  <a:pt x="0" y="743295"/>
                </a:moveTo>
                <a:cubicBezTo>
                  <a:pt x="614362" y="378170"/>
                  <a:pt x="1228725" y="13045"/>
                  <a:pt x="1838325" y="345"/>
                </a:cubicBezTo>
                <a:cubicBezTo>
                  <a:pt x="2447925" y="-12355"/>
                  <a:pt x="3052762" y="327370"/>
                  <a:pt x="3657600" y="667095"/>
                </a:cubicBezTo>
              </a:path>
            </a:pathLst>
          </a:custGeom>
          <a:noFill/>
          <a:ln>
            <a:solidFill>
              <a:srgbClr val="BD05C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70767" y="2353760"/>
            <a:ext cx="887388" cy="31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+mn-lt"/>
                <a:ea typeface="微软雅黑" panose="020B0503020204020204" pitchFamily="34" charset="-122"/>
              </a:rPr>
              <a:t>BGP</a:t>
            </a:r>
            <a:endParaRPr lang="zh-CN" altLang="en-US" sz="1400" b="1" i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流程图: 多文档 8"/>
          <p:cNvSpPr/>
          <p:nvPr/>
        </p:nvSpPr>
        <p:spPr>
          <a:xfrm>
            <a:off x="4523087" y="2674089"/>
            <a:ext cx="942344" cy="45982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ea typeface="微软雅黑" panose="020B0503020204020204" pitchFamily="34" charset="-122"/>
              </a:rPr>
              <a:t>RT3</a:t>
            </a: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5CC36B-1586-43CA-809A-CD1715105499}"/>
              </a:ext>
            </a:extLst>
          </p:cNvPr>
          <p:cNvGrpSpPr/>
          <p:nvPr/>
        </p:nvGrpSpPr>
        <p:grpSpPr>
          <a:xfrm>
            <a:off x="1502932" y="3264064"/>
            <a:ext cx="8037760" cy="1804166"/>
            <a:chOff x="1792809" y="3146914"/>
            <a:chExt cx="5658926" cy="1190731"/>
          </a:xfrm>
        </p:grpSpPr>
        <p:sp>
          <p:nvSpPr>
            <p:cNvPr id="3" name="文本框 2"/>
            <p:cNvSpPr txBox="1"/>
            <p:nvPr/>
          </p:nvSpPr>
          <p:spPr>
            <a:xfrm>
              <a:off x="2740740" y="3982888"/>
              <a:ext cx="864994" cy="35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HOST1</a:t>
              </a:r>
            </a:p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(MAC1-IP1)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67869" y="3982886"/>
              <a:ext cx="864994" cy="354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HOST2</a:t>
              </a:r>
            </a:p>
            <a:p>
              <a:pPr algn="r"/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(MAC2-IP2)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92809" y="3189801"/>
              <a:ext cx="698880" cy="2086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NVE1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52855" y="3146914"/>
              <a:ext cx="698880" cy="2086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NVE2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" name="圆柱形 9"/>
            <p:cNvSpPr/>
            <p:nvPr/>
          </p:nvSpPr>
          <p:spPr>
            <a:xfrm rot="5400000">
              <a:off x="4451532" y="1689201"/>
              <a:ext cx="217962" cy="3239233"/>
            </a:xfrm>
            <a:prstGeom prst="can">
              <a:avLst/>
            </a:prstGeom>
            <a:solidFill>
              <a:srgbClr val="FFFF00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31701" y="3203931"/>
              <a:ext cx="1247256" cy="20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VXLAN Tunnel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878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15" descr="云(色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40" y="2921586"/>
            <a:ext cx="28956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图片 89" descr="CE12800交换机-蓝.png">
            <a:extLst>
              <a:ext uri="{FF2B5EF4-FFF2-40B4-BE49-F238E27FC236}">
                <a16:creationId xmlns:a16="http://schemas.microsoft.com/office/drawing/2014/main" id="{4121743E-31A7-4EE9-8DD4-316DA88A76E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5573" y="2443941"/>
            <a:ext cx="677230" cy="535435"/>
          </a:xfrm>
          <a:prstGeom prst="rect">
            <a:avLst/>
          </a:prstGeom>
        </p:spPr>
      </p:pic>
      <p:pic>
        <p:nvPicPr>
          <p:cNvPr id="89" name="图片 88" descr="CE12800交换机-蓝.png">
            <a:extLst>
              <a:ext uri="{FF2B5EF4-FFF2-40B4-BE49-F238E27FC236}">
                <a16:creationId xmlns:a16="http://schemas.microsoft.com/office/drawing/2014/main" id="{18FA2EBC-BB67-4700-B83E-C08D756C63A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7736" y="2443898"/>
            <a:ext cx="677230" cy="535435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5642684E-0755-4B5E-96D7-E8006BC08343}"/>
              </a:ext>
            </a:extLst>
          </p:cNvPr>
          <p:cNvGrpSpPr/>
          <p:nvPr/>
        </p:nvGrpSpPr>
        <p:grpSpPr>
          <a:xfrm>
            <a:off x="1503805" y="3981179"/>
            <a:ext cx="3747484" cy="2098775"/>
            <a:chOff x="1119264" y="3885266"/>
            <a:chExt cx="3840057" cy="228344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924B6F7-CE71-4780-8009-B2F9AC73DEFF}"/>
                </a:ext>
              </a:extLst>
            </p:cNvPr>
            <p:cNvGrpSpPr/>
            <p:nvPr/>
          </p:nvGrpSpPr>
          <p:grpSpPr>
            <a:xfrm>
              <a:off x="4310568" y="3885266"/>
              <a:ext cx="648753" cy="2283444"/>
              <a:chOff x="1839523" y="3011143"/>
              <a:chExt cx="740638" cy="2540797"/>
            </a:xfrm>
          </p:grpSpPr>
          <p:pic>
            <p:nvPicPr>
              <p:cNvPr id="84" name="图片 83" descr="CE12800交换机-蓝.png">
                <a:extLst>
                  <a:ext uri="{FF2B5EF4-FFF2-40B4-BE49-F238E27FC236}">
                    <a16:creationId xmlns:a16="http://schemas.microsoft.com/office/drawing/2014/main" id="{F09E21B5-35B1-4C60-AD08-2BAC51D5A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39523" y="3011143"/>
                <a:ext cx="740638" cy="6059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E38527F6-CB35-4419-BDE7-A3BE98F8E40F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 bwMode="auto">
              <a:xfrm flipV="1">
                <a:off x="2209841" y="3617120"/>
                <a:ext cx="1" cy="1385074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6" name="图片 85" descr="通用服务器-蓝.png">
                <a:extLst>
                  <a:ext uri="{FF2B5EF4-FFF2-40B4-BE49-F238E27FC236}">
                    <a16:creationId xmlns:a16="http://schemas.microsoft.com/office/drawing/2014/main" id="{F32E454D-975A-4B22-9489-7FF4A2448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59884" y="5002194"/>
                <a:ext cx="699915" cy="54974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BB97036-AAEA-4B39-8530-C9A8FDAAA0F2}"/>
                </a:ext>
              </a:extLst>
            </p:cNvPr>
            <p:cNvGrpSpPr/>
            <p:nvPr/>
          </p:nvGrpSpPr>
          <p:grpSpPr>
            <a:xfrm>
              <a:off x="1119264" y="3908852"/>
              <a:ext cx="648753" cy="2242809"/>
              <a:chOff x="1888237" y="2993893"/>
              <a:chExt cx="740638" cy="2495576"/>
            </a:xfrm>
          </p:grpSpPr>
          <p:pic>
            <p:nvPicPr>
              <p:cNvPr id="81" name="图片 80" descr="CE12800交换机-蓝.png">
                <a:extLst>
                  <a:ext uri="{FF2B5EF4-FFF2-40B4-BE49-F238E27FC236}">
                    <a16:creationId xmlns:a16="http://schemas.microsoft.com/office/drawing/2014/main" id="{C77A3662-86B0-48DA-BCB9-A0D8D6EF7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8237" y="2993893"/>
                <a:ext cx="740638" cy="60597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9D847A45-966A-415B-9BBA-580685FB1AE1}"/>
                  </a:ext>
                </a:extLst>
              </p:cNvPr>
              <p:cNvCxnSpPr>
                <a:cxnSpLocks/>
                <a:stCxn id="83" idx="0"/>
                <a:endCxn id="81" idx="2"/>
              </p:cNvCxnSpPr>
              <p:nvPr/>
            </p:nvCxnSpPr>
            <p:spPr bwMode="auto">
              <a:xfrm flipV="1">
                <a:off x="2258555" y="3599868"/>
                <a:ext cx="1" cy="1339852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3" name="图片 82" descr="通用服务器-蓝.png">
                <a:extLst>
                  <a:ext uri="{FF2B5EF4-FFF2-40B4-BE49-F238E27FC236}">
                    <a16:creationId xmlns:a16="http://schemas.microsoft.com/office/drawing/2014/main" id="{F37BBD3B-1968-4C4C-99BC-E97F8E630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08598" y="4939720"/>
                <a:ext cx="699915" cy="54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sp>
        <p:nvSpPr>
          <p:cNvPr id="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 VXLAN</a:t>
            </a:r>
            <a:r>
              <a:rPr lang="zh-CN" altLang="en-US"/>
              <a:t> </a:t>
            </a:r>
            <a:r>
              <a:rPr lang="en-US" altLang="zh-CN"/>
              <a:t>- </a:t>
            </a:r>
            <a:r>
              <a:rPr lang="zh-CN" altLang="en-US"/>
              <a:t>隧道建立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144357" y="2571291"/>
            <a:ext cx="5327976" cy="2405881"/>
          </a:xfrm>
        </p:spPr>
        <p:txBody>
          <a:bodyPr/>
          <a:lstStyle/>
          <a:p>
            <a:r>
              <a:rPr lang="zh-CN" altLang="zh-CN" sz="1600" dirty="0"/>
              <a:t>通过</a:t>
            </a:r>
            <a:r>
              <a:rPr lang="en-US" altLang="zh-CN" sz="1600" dirty="0"/>
              <a:t>EVPN</a:t>
            </a:r>
            <a:r>
              <a:rPr lang="zh-CN" altLang="zh-CN" sz="1600" dirty="0"/>
              <a:t>中的</a:t>
            </a:r>
            <a:r>
              <a:rPr lang="en-US" altLang="zh-CN" sz="1600" dirty="0"/>
              <a:t>inclusive</a:t>
            </a:r>
            <a:r>
              <a:rPr lang="zh-CN" altLang="zh-CN" sz="1600" dirty="0"/>
              <a:t>路由来传递</a:t>
            </a:r>
            <a:r>
              <a:rPr lang="en-US" altLang="zh-CN" sz="1600" dirty="0"/>
              <a:t>L2 VNI</a:t>
            </a:r>
            <a:r>
              <a:rPr lang="zh-CN" altLang="zh-CN" sz="1600" dirty="0"/>
              <a:t>和</a:t>
            </a:r>
            <a:r>
              <a:rPr lang="en-US" altLang="zh-CN" sz="1600" dirty="0"/>
              <a:t>VTEP</a:t>
            </a:r>
            <a:r>
              <a:rPr lang="zh-CN" altLang="zh-CN" sz="1600" dirty="0"/>
              <a:t>地址信息，动态创建</a:t>
            </a:r>
            <a:r>
              <a:rPr lang="en-US" altLang="zh-CN" sz="1600" dirty="0"/>
              <a:t>L2 VXLAN</a:t>
            </a:r>
            <a:r>
              <a:rPr lang="zh-CN" altLang="zh-CN" sz="1600" dirty="0"/>
              <a:t>隧道：</a:t>
            </a:r>
          </a:p>
          <a:p>
            <a:pPr lvl="1"/>
            <a:r>
              <a:rPr lang="zh-CN" altLang="zh-CN" sz="1400" dirty="0"/>
              <a:t>当本端</a:t>
            </a:r>
            <a:r>
              <a:rPr lang="en-US" altLang="zh-CN" sz="1400" dirty="0"/>
              <a:t>VTEP</a:t>
            </a:r>
            <a:r>
              <a:rPr lang="zh-CN" altLang="zh-CN" sz="1400" dirty="0"/>
              <a:t>使能</a:t>
            </a:r>
            <a:r>
              <a:rPr lang="en-US" altLang="zh-CN" sz="1400" dirty="0"/>
              <a:t>BD</a:t>
            </a:r>
            <a:r>
              <a:rPr lang="zh-CN" altLang="zh-CN" sz="1400" dirty="0"/>
              <a:t>、</a:t>
            </a:r>
            <a:r>
              <a:rPr lang="en-US" altLang="zh-CN" sz="1400" dirty="0"/>
              <a:t>L2 VNI</a:t>
            </a:r>
            <a:r>
              <a:rPr lang="zh-CN" altLang="zh-CN" sz="1400" dirty="0"/>
              <a:t>、</a:t>
            </a:r>
            <a:r>
              <a:rPr lang="en-US" altLang="zh-CN" sz="1400" dirty="0"/>
              <a:t>VTEP</a:t>
            </a:r>
            <a:r>
              <a:rPr lang="zh-CN" altLang="zh-CN" sz="1400" dirty="0"/>
              <a:t>后，</a:t>
            </a:r>
            <a:r>
              <a:rPr lang="zh-CN" altLang="en-US" sz="1400" dirty="0"/>
              <a:t>生成</a:t>
            </a:r>
            <a:r>
              <a:rPr lang="en-US" altLang="zh-CN" sz="1400" dirty="0"/>
              <a:t>EVPN</a:t>
            </a:r>
            <a:r>
              <a:rPr lang="zh-CN" altLang="zh-CN" sz="1400" dirty="0"/>
              <a:t>的</a:t>
            </a:r>
            <a:r>
              <a:rPr lang="en-US" altLang="zh-CN" sz="1400" dirty="0" err="1"/>
              <a:t>inclusvie</a:t>
            </a:r>
            <a:r>
              <a:rPr lang="zh-CN" altLang="zh-CN" sz="1400" dirty="0"/>
              <a:t>路由，发送给</a:t>
            </a:r>
            <a:r>
              <a:rPr lang="en-US" altLang="zh-CN" sz="1400" dirty="0"/>
              <a:t>VTEP</a:t>
            </a:r>
            <a:r>
              <a:rPr lang="zh-CN" altLang="zh-CN" sz="1400" dirty="0"/>
              <a:t>邻居；</a:t>
            </a:r>
          </a:p>
          <a:p>
            <a:pPr lvl="1"/>
            <a:r>
              <a:rPr lang="zh-CN" altLang="zh-CN" sz="1400" dirty="0"/>
              <a:t>远端</a:t>
            </a:r>
            <a:r>
              <a:rPr lang="en-US" altLang="zh-CN" sz="1400" dirty="0"/>
              <a:t>VTEP</a:t>
            </a:r>
            <a:r>
              <a:rPr lang="zh-CN" altLang="zh-CN" sz="1400" dirty="0"/>
              <a:t>邻居收到路由后，发现与本地有相同的</a:t>
            </a:r>
            <a:r>
              <a:rPr lang="en-US" altLang="zh-CN" sz="1400" dirty="0"/>
              <a:t>BD</a:t>
            </a:r>
            <a:r>
              <a:rPr lang="zh-CN" altLang="zh-CN" sz="1400" dirty="0"/>
              <a:t>、</a:t>
            </a:r>
            <a:r>
              <a:rPr lang="en-US" altLang="zh-CN" sz="1400" dirty="0"/>
              <a:t>L2 VNI</a:t>
            </a:r>
            <a:r>
              <a:rPr lang="zh-CN" altLang="zh-CN" sz="1400" dirty="0"/>
              <a:t>，就建立一条到远端的</a:t>
            </a:r>
            <a:r>
              <a:rPr lang="en-US" altLang="zh-CN" sz="1400" dirty="0"/>
              <a:t>VXLAN</a:t>
            </a:r>
            <a:r>
              <a:rPr lang="zh-CN" altLang="zh-CN" sz="1400" dirty="0"/>
              <a:t>隧道；</a:t>
            </a:r>
            <a:r>
              <a:rPr lang="zh-CN" altLang="en-US" sz="1400" dirty="0"/>
              <a:t>同时</a:t>
            </a:r>
            <a:r>
              <a:rPr lang="zh-CN" altLang="zh-CN" sz="1400" dirty="0"/>
              <a:t>创建</a:t>
            </a:r>
            <a:r>
              <a:rPr lang="en-US" altLang="zh-CN" sz="1400" dirty="0"/>
              <a:t>VXLAN</a:t>
            </a:r>
            <a:r>
              <a:rPr lang="zh-CN" altLang="zh-CN" sz="1400" dirty="0"/>
              <a:t>隧道头端复制列表</a:t>
            </a:r>
            <a:r>
              <a:rPr lang="zh-CN" altLang="en-US" sz="1400" dirty="0"/>
              <a:t>。</a:t>
            </a:r>
            <a:endParaRPr lang="zh-CN" altLang="zh-CN" sz="1400" dirty="0"/>
          </a:p>
          <a:p>
            <a:endParaRPr lang="zh-CN" altLang="en-US" sz="1600" dirty="0"/>
          </a:p>
        </p:txBody>
      </p:sp>
      <p:cxnSp>
        <p:nvCxnSpPr>
          <p:cNvPr id="34821" name="直接连接符 6"/>
          <p:cNvCxnSpPr>
            <a:cxnSpLocks noChangeShapeType="1"/>
            <a:stCxn id="90" idx="2"/>
            <a:endCxn id="81" idx="0"/>
          </p:cNvCxnSpPr>
          <p:nvPr/>
        </p:nvCxnSpPr>
        <p:spPr bwMode="auto">
          <a:xfrm flipH="1">
            <a:off x="1820362" y="2979376"/>
            <a:ext cx="1183826" cy="1023481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直接连接符 11"/>
          <p:cNvCxnSpPr>
            <a:cxnSpLocks noChangeShapeType="1"/>
            <a:stCxn id="89" idx="2"/>
            <a:endCxn id="81" idx="0"/>
          </p:cNvCxnSpPr>
          <p:nvPr/>
        </p:nvCxnSpPr>
        <p:spPr bwMode="auto">
          <a:xfrm flipH="1">
            <a:off x="1820362" y="2979333"/>
            <a:ext cx="2355989" cy="1023524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直接连接符 15"/>
          <p:cNvCxnSpPr>
            <a:cxnSpLocks noChangeShapeType="1"/>
            <a:stCxn id="90" idx="2"/>
            <a:endCxn id="84" idx="0"/>
          </p:cNvCxnSpPr>
          <p:nvPr/>
        </p:nvCxnSpPr>
        <p:spPr bwMode="auto">
          <a:xfrm>
            <a:off x="3004188" y="2979376"/>
            <a:ext cx="1930545" cy="1001803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直接连接符 16"/>
          <p:cNvCxnSpPr>
            <a:cxnSpLocks noChangeShapeType="1"/>
            <a:stCxn id="89" idx="2"/>
            <a:endCxn id="84" idx="0"/>
          </p:cNvCxnSpPr>
          <p:nvPr/>
        </p:nvCxnSpPr>
        <p:spPr bwMode="auto">
          <a:xfrm>
            <a:off x="4176351" y="2979333"/>
            <a:ext cx="758382" cy="1001846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TextBox 98"/>
          <p:cNvSpPr txBox="1">
            <a:spLocks noChangeArrowheads="1"/>
          </p:cNvSpPr>
          <p:nvPr/>
        </p:nvSpPr>
        <p:spPr bwMode="auto">
          <a:xfrm>
            <a:off x="1126406" y="4561861"/>
            <a:ext cx="7207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VNI 100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84" idx="2"/>
            <a:endCxn id="86" idx="0"/>
          </p:cNvCxnSpPr>
          <p:nvPr/>
        </p:nvCxnSpPr>
        <p:spPr bwMode="auto">
          <a:xfrm flipH="1">
            <a:off x="4934732" y="4481734"/>
            <a:ext cx="1" cy="11441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834" name="TextBox 86"/>
          <p:cNvSpPr txBox="1">
            <a:spLocks noChangeArrowheads="1"/>
          </p:cNvSpPr>
          <p:nvPr/>
        </p:nvSpPr>
        <p:spPr bwMode="auto">
          <a:xfrm>
            <a:off x="4577607" y="6052228"/>
            <a:ext cx="720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HOST4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35" name="TextBox 89"/>
          <p:cNvSpPr txBox="1">
            <a:spLocks noChangeArrowheads="1"/>
          </p:cNvSpPr>
          <p:nvPr/>
        </p:nvSpPr>
        <p:spPr bwMode="auto">
          <a:xfrm>
            <a:off x="1418902" y="6052227"/>
            <a:ext cx="7547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HOST1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115"/>
          <p:cNvSpPr txBox="1"/>
          <p:nvPr/>
        </p:nvSpPr>
        <p:spPr>
          <a:xfrm>
            <a:off x="1516179" y="4197937"/>
            <a:ext cx="589521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+mn-ea"/>
                <a:ea typeface="+mn-ea"/>
                <a:cs typeface="Times New Roman" pitchFamily="18" charset="0"/>
              </a:rPr>
              <a:t>VTEP</a:t>
            </a:r>
          </a:p>
        </p:txBody>
      </p:sp>
      <p:sp>
        <p:nvSpPr>
          <p:cNvPr id="28" name="TextBox 118"/>
          <p:cNvSpPr txBox="1"/>
          <p:nvPr/>
        </p:nvSpPr>
        <p:spPr>
          <a:xfrm>
            <a:off x="4624071" y="4161574"/>
            <a:ext cx="619102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+mn-ea"/>
                <a:ea typeface="+mn-ea"/>
                <a:cs typeface="Times New Roman" pitchFamily="18" charset="0"/>
              </a:rPr>
              <a:t>VTEP</a:t>
            </a:r>
            <a:endParaRPr lang="zh-CN" altLang="en-US" sz="12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838" name="TextBox 119"/>
          <p:cNvSpPr txBox="1">
            <a:spLocks noChangeArrowheads="1"/>
          </p:cNvSpPr>
          <p:nvPr/>
        </p:nvSpPr>
        <p:spPr bwMode="auto">
          <a:xfrm>
            <a:off x="2708390" y="2634249"/>
            <a:ext cx="611188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840" name="直接连接符 62"/>
          <p:cNvCxnSpPr>
            <a:cxnSpLocks noChangeShapeType="1"/>
          </p:cNvCxnSpPr>
          <p:nvPr/>
        </p:nvCxnSpPr>
        <p:spPr bwMode="auto">
          <a:xfrm flipV="1">
            <a:off x="1816215" y="3120615"/>
            <a:ext cx="963662" cy="882058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1" name="TextBox 226"/>
          <p:cNvSpPr txBox="1">
            <a:spLocks noChangeArrowheads="1"/>
          </p:cNvSpPr>
          <p:nvPr/>
        </p:nvSpPr>
        <p:spPr bwMode="auto">
          <a:xfrm>
            <a:off x="1913053" y="2585037"/>
            <a:ext cx="558800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RR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842" name="直接连接符 66"/>
          <p:cNvCxnSpPr>
            <a:cxnSpLocks noChangeShapeType="1"/>
          </p:cNvCxnSpPr>
          <p:nvPr/>
        </p:nvCxnSpPr>
        <p:spPr bwMode="auto">
          <a:xfrm flipH="1" flipV="1">
            <a:off x="2894129" y="3058111"/>
            <a:ext cx="2174875" cy="711200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TextBox 81"/>
          <p:cNvSpPr txBox="1">
            <a:spLocks noChangeArrowheads="1"/>
          </p:cNvSpPr>
          <p:nvPr/>
        </p:nvSpPr>
        <p:spPr bwMode="auto">
          <a:xfrm>
            <a:off x="3554529" y="3486737"/>
            <a:ext cx="657225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IBGP</a:t>
            </a: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844" name="直接连接符 77"/>
          <p:cNvCxnSpPr>
            <a:cxnSpLocks noChangeShapeType="1"/>
            <a:stCxn id="81" idx="3"/>
            <a:endCxn id="87" idx="1"/>
          </p:cNvCxnSpPr>
          <p:nvPr/>
        </p:nvCxnSpPr>
        <p:spPr bwMode="auto">
          <a:xfrm flipV="1">
            <a:off x="2136918" y="4089341"/>
            <a:ext cx="833552" cy="163794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5" name="TextBox 119"/>
          <p:cNvSpPr txBox="1">
            <a:spLocks noChangeArrowheads="1"/>
          </p:cNvSpPr>
          <p:nvPr/>
        </p:nvSpPr>
        <p:spPr bwMode="auto">
          <a:xfrm>
            <a:off x="3873976" y="2646772"/>
            <a:ext cx="591854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  <a:endParaRPr lang="zh-CN" altLang="en-US" sz="120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848" name="直接连接符 75"/>
          <p:cNvCxnSpPr>
            <a:cxnSpLocks noChangeShapeType="1"/>
            <a:stCxn id="87" idx="3"/>
            <a:endCxn id="84" idx="1"/>
          </p:cNvCxnSpPr>
          <p:nvPr/>
        </p:nvCxnSpPr>
        <p:spPr bwMode="auto">
          <a:xfrm>
            <a:off x="3603583" y="4089341"/>
            <a:ext cx="1014593" cy="142116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9" name="任意多边形 79"/>
          <p:cNvSpPr>
            <a:spLocks/>
          </p:cNvSpPr>
          <p:nvPr/>
        </p:nvSpPr>
        <p:spPr bwMode="auto">
          <a:xfrm>
            <a:off x="2026902" y="4322733"/>
            <a:ext cx="2652713" cy="417513"/>
          </a:xfrm>
          <a:custGeom>
            <a:avLst/>
            <a:gdLst>
              <a:gd name="T0" fmla="*/ 0 w 2652765"/>
              <a:gd name="T1" fmla="*/ 0 h 313322"/>
              <a:gd name="T2" fmla="*/ 422023 w 2652765"/>
              <a:gd name="T3" fmla="*/ 285650 h 313322"/>
              <a:gd name="T4" fmla="*/ 1135443 w 2652765"/>
              <a:gd name="T5" fmla="*/ 553445 h 313322"/>
              <a:gd name="T6" fmla="*/ 2150305 w 2652765"/>
              <a:gd name="T7" fmla="*/ 410621 h 313322"/>
              <a:gd name="T8" fmla="*/ 2652713 w 2652765"/>
              <a:gd name="T9" fmla="*/ 71413 h 313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2765"/>
              <a:gd name="T16" fmla="*/ 0 h 313322"/>
              <a:gd name="T17" fmla="*/ 2652765 w 2652765"/>
              <a:gd name="T18" fmla="*/ 313322 h 3133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2765" h="313322">
                <a:moveTo>
                  <a:pt x="0" y="0"/>
                </a:moveTo>
                <a:cubicBezTo>
                  <a:pt x="116393" y="54429"/>
                  <a:pt x="232787" y="108858"/>
                  <a:pt x="422031" y="160774"/>
                </a:cubicBezTo>
                <a:cubicBezTo>
                  <a:pt x="611275" y="212690"/>
                  <a:pt x="847411" y="299776"/>
                  <a:pt x="1135464" y="311499"/>
                </a:cubicBezTo>
                <a:cubicBezTo>
                  <a:pt x="1423517" y="323222"/>
                  <a:pt x="1897464" y="276329"/>
                  <a:pt x="2150347" y="231112"/>
                </a:cubicBezTo>
                <a:cubicBezTo>
                  <a:pt x="2403230" y="185895"/>
                  <a:pt x="2527997" y="113044"/>
                  <a:pt x="2652765" y="40194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34850" name="直接连接符 81"/>
          <p:cNvCxnSpPr>
            <a:cxnSpLocks noChangeShapeType="1"/>
            <a:stCxn id="90" idx="2"/>
            <a:endCxn id="87" idx="0"/>
          </p:cNvCxnSpPr>
          <p:nvPr/>
        </p:nvCxnSpPr>
        <p:spPr bwMode="auto">
          <a:xfrm>
            <a:off x="3004188" y="2979376"/>
            <a:ext cx="282839" cy="859687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直接连接符 84"/>
          <p:cNvCxnSpPr>
            <a:cxnSpLocks noChangeShapeType="1"/>
            <a:stCxn id="89" idx="2"/>
            <a:endCxn id="87" idx="0"/>
          </p:cNvCxnSpPr>
          <p:nvPr/>
        </p:nvCxnSpPr>
        <p:spPr bwMode="auto">
          <a:xfrm flipH="1">
            <a:off x="3287027" y="2979333"/>
            <a:ext cx="889324" cy="85973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直接连接符 89"/>
          <p:cNvCxnSpPr>
            <a:cxnSpLocks noChangeShapeType="1"/>
          </p:cNvCxnSpPr>
          <p:nvPr/>
        </p:nvCxnSpPr>
        <p:spPr bwMode="auto">
          <a:xfrm flipH="1" flipV="1">
            <a:off x="2838566" y="3154949"/>
            <a:ext cx="341313" cy="479425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3" name="矩形 97"/>
          <p:cNvSpPr>
            <a:spLocks noChangeArrowheads="1"/>
          </p:cNvSpPr>
          <p:nvPr/>
        </p:nvSpPr>
        <p:spPr bwMode="auto">
          <a:xfrm>
            <a:off x="1159596" y="3749255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1.1.1.9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54" name="矩形 98"/>
          <p:cNvSpPr>
            <a:spLocks noChangeArrowheads="1"/>
          </p:cNvSpPr>
          <p:nvPr/>
        </p:nvSpPr>
        <p:spPr bwMode="auto">
          <a:xfrm>
            <a:off x="5117762" y="3727355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2.2.2.9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55" name="矩形 99"/>
          <p:cNvSpPr>
            <a:spLocks noChangeArrowheads="1"/>
          </p:cNvSpPr>
          <p:nvPr/>
        </p:nvSpPr>
        <p:spPr bwMode="auto">
          <a:xfrm>
            <a:off x="3521191" y="4105862"/>
            <a:ext cx="65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1.1.2.1</a:t>
            </a: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76" name="TextBox 98"/>
          <p:cNvSpPr txBox="1">
            <a:spLocks noChangeArrowheads="1"/>
          </p:cNvSpPr>
          <p:nvPr/>
        </p:nvSpPr>
        <p:spPr bwMode="auto">
          <a:xfrm>
            <a:off x="4943168" y="4562626"/>
            <a:ext cx="7238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VNI 100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91" name="矩形 105"/>
          <p:cNvSpPr>
            <a:spLocks noChangeArrowheads="1"/>
          </p:cNvSpPr>
          <p:nvPr/>
        </p:nvSpPr>
        <p:spPr bwMode="auto">
          <a:xfrm>
            <a:off x="1792262" y="4778366"/>
            <a:ext cx="19543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①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本端产生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Inclusive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路由</a:t>
            </a:r>
          </a:p>
        </p:txBody>
      </p:sp>
      <p:sp>
        <p:nvSpPr>
          <p:cNvPr id="34892" name="矩形 106"/>
          <p:cNvSpPr>
            <a:spLocks noChangeArrowheads="1"/>
          </p:cNvSpPr>
          <p:nvPr/>
        </p:nvSpPr>
        <p:spPr bwMode="auto">
          <a:xfrm>
            <a:off x="1792263" y="5074571"/>
            <a:ext cx="2673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②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收到远端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Inclusive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路由，建立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VXLAN Tunnel</a:t>
            </a:r>
            <a:endParaRPr lang="zh-CN" altLang="en-US" sz="12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904" name="矩形 78"/>
          <p:cNvSpPr>
            <a:spLocks noChangeArrowheads="1"/>
          </p:cNvSpPr>
          <p:nvPr/>
        </p:nvSpPr>
        <p:spPr bwMode="auto">
          <a:xfrm>
            <a:off x="2891644" y="2086300"/>
            <a:ext cx="1332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Inclusive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路由</a:t>
            </a:r>
          </a:p>
        </p:txBody>
      </p:sp>
      <p:sp>
        <p:nvSpPr>
          <p:cNvPr id="34905" name="矩形 82"/>
          <p:cNvSpPr>
            <a:spLocks noChangeArrowheads="1"/>
          </p:cNvSpPr>
          <p:nvPr/>
        </p:nvSpPr>
        <p:spPr bwMode="auto">
          <a:xfrm>
            <a:off x="7349680" y="5097608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隧道表</a:t>
            </a:r>
          </a:p>
        </p:txBody>
      </p:sp>
      <p:sp>
        <p:nvSpPr>
          <p:cNvPr id="34906" name="矩形 83"/>
          <p:cNvSpPr>
            <a:spLocks noChangeArrowheads="1"/>
          </p:cNvSpPr>
          <p:nvPr/>
        </p:nvSpPr>
        <p:spPr bwMode="auto">
          <a:xfrm>
            <a:off x="8873120" y="5083665"/>
            <a:ext cx="2263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</a:rPr>
              <a:t>VXLAN</a:t>
            </a:r>
            <a:r>
              <a:rPr lang="zh-CN" altLang="en-US" sz="1400" b="1" dirty="0">
                <a:latin typeface="+mn-ea"/>
                <a:ea typeface="+mn-ea"/>
              </a:rPr>
              <a:t>隧道头端复制列表</a:t>
            </a:r>
          </a:p>
        </p:txBody>
      </p:sp>
      <p:cxnSp>
        <p:nvCxnSpPr>
          <p:cNvPr id="34907" name="直接连接符 85"/>
          <p:cNvCxnSpPr>
            <a:cxnSpLocks noChangeShapeType="1"/>
          </p:cNvCxnSpPr>
          <p:nvPr/>
        </p:nvCxnSpPr>
        <p:spPr bwMode="auto">
          <a:xfrm flipH="1">
            <a:off x="3019540" y="3002549"/>
            <a:ext cx="706438" cy="17463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908" name="组合 5"/>
          <p:cNvGrpSpPr>
            <a:grpSpLocks/>
          </p:cNvGrpSpPr>
          <p:nvPr/>
        </p:nvGrpSpPr>
        <p:grpSpPr bwMode="auto">
          <a:xfrm>
            <a:off x="6314819" y="1459317"/>
            <a:ext cx="3137712" cy="1172454"/>
            <a:chOff x="6750776" y="134426"/>
            <a:chExt cx="2127501" cy="879232"/>
          </a:xfrm>
        </p:grpSpPr>
        <p:sp>
          <p:nvSpPr>
            <p:cNvPr id="72" name="TextBox 115"/>
            <p:cNvSpPr txBox="1"/>
            <p:nvPr/>
          </p:nvSpPr>
          <p:spPr>
            <a:xfrm>
              <a:off x="7007789" y="693145"/>
              <a:ext cx="504508" cy="19300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lIns="72000" tIns="36000" rIns="72000" bIns="36000">
              <a:spAutoFit/>
            </a:bodyPr>
            <a:lstStyle/>
            <a:p>
              <a:pPr algn="ctr">
                <a:defRPr/>
              </a:pPr>
              <a:r>
                <a:rPr lang="en-US" altLang="zh-CN" sz="1200" dirty="0">
                  <a:latin typeface="+mn-ea"/>
                  <a:ea typeface="+mn-ea"/>
                  <a:cs typeface="Times New Roman" pitchFamily="18" charset="0"/>
                </a:rPr>
                <a:t>VTEP</a:t>
              </a:r>
            </a:p>
          </p:txBody>
        </p:sp>
        <p:sp>
          <p:nvSpPr>
            <p:cNvPr id="34910" name="TextBox 196"/>
            <p:cNvSpPr txBox="1">
              <a:spLocks noChangeArrowheads="1"/>
            </p:cNvSpPr>
            <p:nvPr/>
          </p:nvSpPr>
          <p:spPr bwMode="auto">
            <a:xfrm>
              <a:off x="7584940" y="805934"/>
              <a:ext cx="1293337" cy="20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L2 Bridging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11" name="直接连接符 86"/>
            <p:cNvCxnSpPr>
              <a:cxnSpLocks noChangeShapeType="1"/>
            </p:cNvCxnSpPr>
            <p:nvPr/>
          </p:nvCxnSpPr>
          <p:spPr bwMode="auto">
            <a:xfrm flipH="1">
              <a:off x="6750776" y="206059"/>
              <a:ext cx="938481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2" name="TextBox 164"/>
            <p:cNvSpPr txBox="1">
              <a:spLocks noChangeArrowheads="1"/>
            </p:cNvSpPr>
            <p:nvPr/>
          </p:nvSpPr>
          <p:spPr bwMode="auto">
            <a:xfrm>
              <a:off x="7497422" y="134426"/>
              <a:ext cx="1259717" cy="20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MP BGP EVPN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913" name="直接连接符 88"/>
            <p:cNvCxnSpPr>
              <a:cxnSpLocks noChangeShapeType="1"/>
            </p:cNvCxnSpPr>
            <p:nvPr/>
          </p:nvCxnSpPr>
          <p:spPr bwMode="auto">
            <a:xfrm>
              <a:off x="6770360" y="358321"/>
              <a:ext cx="883810" cy="1084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4" name="TextBox 196"/>
            <p:cNvSpPr txBox="1">
              <a:spLocks noChangeArrowheads="1"/>
            </p:cNvSpPr>
            <p:nvPr/>
          </p:nvSpPr>
          <p:spPr bwMode="auto">
            <a:xfrm>
              <a:off x="7497422" y="350423"/>
              <a:ext cx="1259717" cy="20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Tunnel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15" name="TextBox 119"/>
            <p:cNvSpPr txBox="1">
              <a:spLocks noChangeArrowheads="1"/>
            </p:cNvSpPr>
            <p:nvPr/>
          </p:nvSpPr>
          <p:spPr bwMode="auto">
            <a:xfrm>
              <a:off x="6999018" y="450148"/>
              <a:ext cx="526211" cy="19300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36000" rIns="72000" bIns="36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916" name="TextBox 164"/>
            <p:cNvSpPr txBox="1">
              <a:spLocks noChangeArrowheads="1"/>
            </p:cNvSpPr>
            <p:nvPr/>
          </p:nvSpPr>
          <p:spPr bwMode="auto">
            <a:xfrm>
              <a:off x="7592755" y="589936"/>
              <a:ext cx="1080502" cy="20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L3 GW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68844"/>
              </p:ext>
            </p:extLst>
          </p:nvPr>
        </p:nvGraphicFramePr>
        <p:xfrm>
          <a:off x="6631198" y="5421512"/>
          <a:ext cx="2160241" cy="5568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7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SIP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2.2.2.9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49165"/>
              </p:ext>
            </p:extLst>
          </p:nvPr>
        </p:nvGraphicFramePr>
        <p:xfrm>
          <a:off x="9150161" y="5428473"/>
          <a:ext cx="1734371" cy="5568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VNI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Peer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100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7" name="图片 86" descr="CE12800交换机-蓝.png">
            <a:extLst>
              <a:ext uri="{FF2B5EF4-FFF2-40B4-BE49-F238E27FC236}">
                <a16:creationId xmlns:a16="http://schemas.microsoft.com/office/drawing/2014/main" id="{A114B94C-5A75-40E0-8F81-889EE67A589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0470" y="3839063"/>
            <a:ext cx="633113" cy="500555"/>
          </a:xfrm>
          <a:prstGeom prst="rect">
            <a:avLst/>
          </a:prstGeom>
        </p:spPr>
      </p:pic>
      <p:sp>
        <p:nvSpPr>
          <p:cNvPr id="66" name="TextBox 115"/>
          <p:cNvSpPr txBox="1"/>
          <p:nvPr/>
        </p:nvSpPr>
        <p:spPr>
          <a:xfrm>
            <a:off x="3007573" y="4039287"/>
            <a:ext cx="572811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+mn-ea"/>
                <a:ea typeface="+mn-ea"/>
                <a:cs typeface="Times New Roman" pitchFamily="18" charset="0"/>
              </a:rPr>
              <a:t>VTEP</a:t>
            </a: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22821"/>
              </p:ext>
            </p:extLst>
          </p:nvPr>
        </p:nvGraphicFramePr>
        <p:xfrm>
          <a:off x="1336764" y="1268760"/>
          <a:ext cx="4907348" cy="8957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Route Type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Originating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Tunnel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 VNI: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 VTEP: 1.1.1.9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73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路由 </a:t>
            </a:r>
            <a:r>
              <a:rPr lang="en-US" altLang="zh-CN"/>
              <a:t>- Route Type 5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C07583-A7F9-48D4-A160-B5F6CF577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5374748"/>
            <a:ext cx="10560048" cy="1037754"/>
          </a:xfrm>
        </p:spPr>
        <p:txBody>
          <a:bodyPr/>
          <a:lstStyle/>
          <a:p>
            <a:r>
              <a:rPr lang="zh-CN" altLang="en-US" sz="2000" dirty="0"/>
              <a:t>又称为</a:t>
            </a:r>
            <a:r>
              <a:rPr lang="en-US" altLang="zh-CN" sz="2000" dirty="0"/>
              <a:t>IP Prefix route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可用于将</a:t>
            </a:r>
            <a:r>
              <a:rPr lang="en-US" altLang="zh-CN" sz="1800" dirty="0"/>
              <a:t>EVPN</a:t>
            </a:r>
            <a:r>
              <a:rPr lang="zh-CN" altLang="en-US" sz="1800" dirty="0"/>
              <a:t>以外的子网网络引入到</a:t>
            </a:r>
            <a:r>
              <a:rPr lang="en-US" altLang="zh-CN" sz="1800" dirty="0"/>
              <a:t>EVPN</a:t>
            </a:r>
            <a:r>
              <a:rPr lang="zh-CN" altLang="en-US" sz="1800" dirty="0"/>
              <a:t>，也用于发布主机路由。</a:t>
            </a:r>
          </a:p>
        </p:txBody>
      </p:sp>
      <p:pic>
        <p:nvPicPr>
          <p:cNvPr id="23" name="Picture 183" descr="图片7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08" y="2323177"/>
            <a:ext cx="4992546" cy="1846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5852962" y="1304765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7521" y="4562422"/>
            <a:ext cx="131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+mn-lt"/>
              </a:rPr>
              <a:t>HOST1</a:t>
            </a:r>
          </a:p>
          <a:p>
            <a:pPr algn="r"/>
            <a:r>
              <a:rPr lang="en-US" altLang="zh-CN" sz="1400" dirty="0">
                <a:latin typeface="+mn-lt"/>
              </a:rPr>
              <a:t>(MAC1-IP1)</a:t>
            </a:r>
            <a:endParaRPr lang="zh-CN" altLang="en-US" sz="14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8253" y="4612892"/>
            <a:ext cx="131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</a:rPr>
              <a:t>HOST2</a:t>
            </a:r>
          </a:p>
          <a:p>
            <a:r>
              <a:rPr lang="en-US" altLang="zh-CN" sz="1400" dirty="0">
                <a:latin typeface="+mn-lt"/>
              </a:rPr>
              <a:t>(MAC2-IP2)</a:t>
            </a:r>
            <a:endParaRPr lang="zh-CN" altLang="en-US" sz="1400" dirty="0"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86388" y="3746057"/>
            <a:ext cx="9892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NVE1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14202" y="3886865"/>
            <a:ext cx="9892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NVE2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7623" y="2910751"/>
            <a:ext cx="59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+mn-lt"/>
              </a:rPr>
              <a:t>BGP</a:t>
            </a:r>
            <a:endParaRPr lang="zh-CN" altLang="en-US" sz="1400" b="1" i="1" dirty="0">
              <a:latin typeface="+mn-lt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70205"/>
              </p:ext>
            </p:extLst>
          </p:nvPr>
        </p:nvGraphicFramePr>
        <p:xfrm>
          <a:off x="1219369" y="1311848"/>
          <a:ext cx="3189229" cy="1361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5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Route Table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Destination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Nexthop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Learned from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IPx</a:t>
                      </a:r>
                      <a:r>
                        <a:rPr lang="en-US" altLang="zh-CN" sz="1400" dirty="0"/>
                        <a:t>/32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router1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Igp</a:t>
                      </a:r>
                      <a:r>
                        <a:rPr lang="en-US" altLang="zh-CN" sz="1400" dirty="0"/>
                        <a:t>/</a:t>
                      </a:r>
                      <a:r>
                        <a:rPr lang="en-US" altLang="zh-CN" sz="1400" dirty="0" err="1"/>
                        <a:t>bgp</a:t>
                      </a:r>
                      <a:r>
                        <a:rPr lang="en-US" altLang="zh-CN" sz="1400" dirty="0"/>
                        <a:t>/static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5453156" y="1690520"/>
            <a:ext cx="443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PE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28892" y="2610930"/>
            <a:ext cx="9892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NVE3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2363"/>
              </p:ext>
            </p:extLst>
          </p:nvPr>
        </p:nvGraphicFramePr>
        <p:xfrm>
          <a:off x="7566643" y="2096850"/>
          <a:ext cx="3333383" cy="133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49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Route Table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Destination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Nexthop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Learned from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IPx</a:t>
                      </a:r>
                      <a:r>
                        <a:rPr lang="en-US" altLang="zh-CN" sz="1400" dirty="0"/>
                        <a:t>/32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NVE3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bgp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3493"/>
              </p:ext>
            </p:extLst>
          </p:nvPr>
        </p:nvGraphicFramePr>
        <p:xfrm>
          <a:off x="3221918" y="3943556"/>
          <a:ext cx="2738275" cy="120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7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Route Table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Destination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Nexthop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Learned from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IPx</a:t>
                      </a:r>
                      <a:r>
                        <a:rPr lang="en-US" altLang="zh-CN" sz="1200" dirty="0"/>
                        <a:t>/32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NVE3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bgp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028989" y="2902890"/>
            <a:ext cx="1986892" cy="695329"/>
          </a:xfrm>
          <a:custGeom>
            <a:avLst/>
            <a:gdLst>
              <a:gd name="connsiteX0" fmla="*/ 1657350 w 1683879"/>
              <a:gd name="connsiteY0" fmla="*/ 0 h 762000"/>
              <a:gd name="connsiteX1" fmla="*/ 1457325 w 1683879"/>
              <a:gd name="connsiteY1" fmla="*/ 400050 h 762000"/>
              <a:gd name="connsiteX2" fmla="*/ 0 w 1683879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879" h="762000">
                <a:moveTo>
                  <a:pt x="1657350" y="0"/>
                </a:moveTo>
                <a:cubicBezTo>
                  <a:pt x="1695450" y="136525"/>
                  <a:pt x="1733550" y="273050"/>
                  <a:pt x="1457325" y="400050"/>
                </a:cubicBezTo>
                <a:cubicBezTo>
                  <a:pt x="1181100" y="527050"/>
                  <a:pt x="0" y="762000"/>
                  <a:pt x="0" y="762000"/>
                </a:cubicBezTo>
              </a:path>
            </a:pathLst>
          </a:custGeom>
          <a:noFill/>
          <a:ln>
            <a:solidFill>
              <a:srgbClr val="BD05C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968517" y="2924961"/>
            <a:ext cx="1449607" cy="677454"/>
          </a:xfrm>
          <a:custGeom>
            <a:avLst/>
            <a:gdLst>
              <a:gd name="connsiteX0" fmla="*/ 0 w 1533525"/>
              <a:gd name="connsiteY0" fmla="*/ 0 h 723900"/>
              <a:gd name="connsiteX1" fmla="*/ 485775 w 1533525"/>
              <a:gd name="connsiteY1" fmla="*/ 428625 h 723900"/>
              <a:gd name="connsiteX2" fmla="*/ 1533525 w 1533525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525" h="723900">
                <a:moveTo>
                  <a:pt x="0" y="0"/>
                </a:moveTo>
                <a:cubicBezTo>
                  <a:pt x="115094" y="153987"/>
                  <a:pt x="230188" y="307975"/>
                  <a:pt x="485775" y="428625"/>
                </a:cubicBezTo>
                <a:cubicBezTo>
                  <a:pt x="741363" y="549275"/>
                  <a:pt x="1137444" y="636587"/>
                  <a:pt x="1533525" y="723900"/>
                </a:cubicBezTo>
              </a:path>
            </a:pathLst>
          </a:custGeom>
          <a:noFill/>
          <a:ln>
            <a:solidFill>
              <a:srgbClr val="BD05C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AF1ED52-4900-4408-A0DC-7701301E7058}"/>
              </a:ext>
            </a:extLst>
          </p:cNvPr>
          <p:cNvGrpSpPr/>
          <p:nvPr/>
        </p:nvGrpSpPr>
        <p:grpSpPr>
          <a:xfrm>
            <a:off x="2279855" y="3606153"/>
            <a:ext cx="4559576" cy="1502004"/>
            <a:chOff x="1119264" y="3885267"/>
            <a:chExt cx="3840057" cy="156223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E117EBA-2EE3-453B-933C-E5ABD497F3FF}"/>
                </a:ext>
              </a:extLst>
            </p:cNvPr>
            <p:cNvGrpSpPr/>
            <p:nvPr/>
          </p:nvGrpSpPr>
          <p:grpSpPr>
            <a:xfrm>
              <a:off x="4310568" y="3885267"/>
              <a:ext cx="648753" cy="1562233"/>
              <a:chOff x="1839523" y="3011143"/>
              <a:chExt cx="740638" cy="1738300"/>
            </a:xfrm>
          </p:grpSpPr>
          <p:pic>
            <p:nvPicPr>
              <p:cNvPr id="48" name="图片 47" descr="CE12800交换机-蓝.png">
                <a:extLst>
                  <a:ext uri="{FF2B5EF4-FFF2-40B4-BE49-F238E27FC236}">
                    <a16:creationId xmlns:a16="http://schemas.microsoft.com/office/drawing/2014/main" id="{471221C0-4C29-4270-AF57-A94E8AA5A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39523" y="3011143"/>
                <a:ext cx="740638" cy="605977"/>
              </a:xfrm>
              <a:prstGeom prst="rect">
                <a:avLst/>
              </a:prstGeom>
            </p:spPr>
          </p:pic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8E44146-0689-48E8-A8A5-78DC2C6F8E2E}"/>
                  </a:ext>
                </a:extLst>
              </p:cNvPr>
              <p:cNvCxnSpPr>
                <a:cxnSpLocks/>
                <a:stCxn id="50" idx="0"/>
                <a:endCxn id="48" idx="2"/>
              </p:cNvCxnSpPr>
              <p:nvPr/>
            </p:nvCxnSpPr>
            <p:spPr bwMode="auto">
              <a:xfrm flipV="1">
                <a:off x="2209843" y="3617120"/>
                <a:ext cx="0" cy="582578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0" name="图片 49" descr="通用服务器-蓝.png">
                <a:extLst>
                  <a:ext uri="{FF2B5EF4-FFF2-40B4-BE49-F238E27FC236}">
                    <a16:creationId xmlns:a16="http://schemas.microsoft.com/office/drawing/2014/main" id="{C3A9414D-29D1-4983-8589-7575AD294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59884" y="4199698"/>
                <a:ext cx="699915" cy="549745"/>
              </a:xfrm>
              <a:prstGeom prst="rect">
                <a:avLst/>
              </a:prstGeom>
            </p:spPr>
          </p:pic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6075010-DEA8-4603-B756-E7B06B545049}"/>
                </a:ext>
              </a:extLst>
            </p:cNvPr>
            <p:cNvGrpSpPr/>
            <p:nvPr/>
          </p:nvGrpSpPr>
          <p:grpSpPr>
            <a:xfrm>
              <a:off x="1119264" y="3908852"/>
              <a:ext cx="648753" cy="1494036"/>
              <a:chOff x="1888237" y="2993893"/>
              <a:chExt cx="740638" cy="1662412"/>
            </a:xfrm>
          </p:grpSpPr>
          <p:pic>
            <p:nvPicPr>
              <p:cNvPr id="44" name="图片 43" descr="CE12800交换机-蓝.png">
                <a:extLst>
                  <a:ext uri="{FF2B5EF4-FFF2-40B4-BE49-F238E27FC236}">
                    <a16:creationId xmlns:a16="http://schemas.microsoft.com/office/drawing/2014/main" id="{E41B4B7F-BEFC-46B2-BCD2-C49FFBD8B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8237" y="2993893"/>
                <a:ext cx="740638" cy="605975"/>
              </a:xfrm>
              <a:prstGeom prst="rect">
                <a:avLst/>
              </a:prstGeom>
            </p:spPr>
          </p:pic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F251D230-8F36-400B-8CDF-FCBA84A6CE3E}"/>
                  </a:ext>
                </a:extLst>
              </p:cNvPr>
              <p:cNvCxnSpPr>
                <a:cxnSpLocks/>
                <a:stCxn id="46" idx="0"/>
                <a:endCxn id="44" idx="2"/>
              </p:cNvCxnSpPr>
              <p:nvPr/>
            </p:nvCxnSpPr>
            <p:spPr bwMode="auto">
              <a:xfrm flipV="1">
                <a:off x="2258557" y="3599868"/>
                <a:ext cx="0" cy="506690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6" name="图片 45" descr="通用服务器-蓝.png">
                <a:extLst>
                  <a:ext uri="{FF2B5EF4-FFF2-40B4-BE49-F238E27FC236}">
                    <a16:creationId xmlns:a16="http://schemas.microsoft.com/office/drawing/2014/main" id="{654D6497-1326-41FD-AC28-628E37806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08598" y="4106558"/>
                <a:ext cx="699915" cy="549747"/>
              </a:xfrm>
              <a:prstGeom prst="rect">
                <a:avLst/>
              </a:prstGeom>
            </p:spPr>
          </p:pic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42812-A46B-4148-9A67-14837FBF56F6}"/>
              </a:ext>
            </a:extLst>
          </p:cNvPr>
          <p:cNvGrpSpPr/>
          <p:nvPr/>
        </p:nvGrpSpPr>
        <p:grpSpPr>
          <a:xfrm>
            <a:off x="4682845" y="1621005"/>
            <a:ext cx="770311" cy="1389823"/>
            <a:chOff x="3429810" y="1484784"/>
            <a:chExt cx="633113" cy="1328648"/>
          </a:xfrm>
        </p:grpSpPr>
        <p:pic>
          <p:nvPicPr>
            <p:cNvPr id="51" name="图片 50" descr="CE12800交换机-蓝.png">
              <a:extLst>
                <a:ext uri="{FF2B5EF4-FFF2-40B4-BE49-F238E27FC236}">
                  <a16:creationId xmlns:a16="http://schemas.microsoft.com/office/drawing/2014/main" id="{597CC58E-7B9D-4D8B-9340-D0A11F4B5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810" y="2312876"/>
              <a:ext cx="633113" cy="500556"/>
            </a:xfrm>
            <a:prstGeom prst="rect">
              <a:avLst/>
            </a:prstGeom>
          </p:spPr>
        </p:pic>
        <p:pic>
          <p:nvPicPr>
            <p:cNvPr id="52" name="图片 51" descr="CE12800交换机-蓝.png">
              <a:extLst>
                <a:ext uri="{FF2B5EF4-FFF2-40B4-BE49-F238E27FC236}">
                  <a16:creationId xmlns:a16="http://schemas.microsoft.com/office/drawing/2014/main" id="{4B493BB7-68D7-41F2-B8F5-B343CDC53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810" y="1484784"/>
              <a:ext cx="633113" cy="500556"/>
            </a:xfrm>
            <a:prstGeom prst="rect">
              <a:avLst/>
            </a:prstGeom>
          </p:spPr>
        </p:pic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A1BDB53-288A-4E50-91EA-2507474ECEDB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 bwMode="auto">
          <a:xfrm flipV="1">
            <a:off x="5068001" y="2144608"/>
            <a:ext cx="0" cy="34261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19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CE12800交换机-蓝.png">
            <a:extLst>
              <a:ext uri="{FF2B5EF4-FFF2-40B4-BE49-F238E27FC236}">
                <a16:creationId xmlns:a16="http://schemas.microsoft.com/office/drawing/2014/main" id="{464BA67F-BC6E-4D10-B129-A9EF07C04F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035" y="2411104"/>
            <a:ext cx="677230" cy="535435"/>
          </a:xfrm>
          <a:prstGeom prst="rect">
            <a:avLst/>
          </a:prstGeom>
        </p:spPr>
      </p:pic>
      <p:pic>
        <p:nvPicPr>
          <p:cNvPr id="74" name="图片 73" descr="CE12800交换机-蓝.png">
            <a:extLst>
              <a:ext uri="{FF2B5EF4-FFF2-40B4-BE49-F238E27FC236}">
                <a16:creationId xmlns:a16="http://schemas.microsoft.com/office/drawing/2014/main" id="{3ECF7EBF-C1AF-435A-9696-66C6225552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9198" y="2411061"/>
            <a:ext cx="677230" cy="535435"/>
          </a:xfrm>
          <a:prstGeom prst="rect">
            <a:avLst/>
          </a:prstGeom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7CBF5258-A3F5-4C5C-8738-420212FB8DDB}"/>
              </a:ext>
            </a:extLst>
          </p:cNvPr>
          <p:cNvGrpSpPr/>
          <p:nvPr/>
        </p:nvGrpSpPr>
        <p:grpSpPr>
          <a:xfrm>
            <a:off x="1504486" y="3948342"/>
            <a:ext cx="3747484" cy="2180958"/>
            <a:chOff x="1119264" y="3885266"/>
            <a:chExt cx="3840057" cy="2372858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F42528-F384-4269-B906-819A7EE485EE}"/>
                </a:ext>
              </a:extLst>
            </p:cNvPr>
            <p:cNvGrpSpPr/>
            <p:nvPr/>
          </p:nvGrpSpPr>
          <p:grpSpPr>
            <a:xfrm>
              <a:off x="4310568" y="3885266"/>
              <a:ext cx="648753" cy="2372858"/>
              <a:chOff x="1839523" y="3011143"/>
              <a:chExt cx="740638" cy="2640288"/>
            </a:xfrm>
          </p:grpSpPr>
          <p:pic>
            <p:nvPicPr>
              <p:cNvPr id="92" name="图片 91" descr="CE12800交换机-蓝.png">
                <a:extLst>
                  <a:ext uri="{FF2B5EF4-FFF2-40B4-BE49-F238E27FC236}">
                    <a16:creationId xmlns:a16="http://schemas.microsoft.com/office/drawing/2014/main" id="{5EABC235-3DDB-4829-A9E9-EA52920E8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39523" y="3011143"/>
                <a:ext cx="740638" cy="605977"/>
              </a:xfrm>
              <a:prstGeom prst="rect">
                <a:avLst/>
              </a:prstGeom>
            </p:spPr>
          </p:pic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0EB8CEAA-1176-4A64-84A8-B73F7B040EC2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 bwMode="auto">
              <a:xfrm flipV="1">
                <a:off x="2209841" y="3617120"/>
                <a:ext cx="1" cy="1484565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4" name="图片 93" descr="通用服务器-蓝.png">
                <a:extLst>
                  <a:ext uri="{FF2B5EF4-FFF2-40B4-BE49-F238E27FC236}">
                    <a16:creationId xmlns:a16="http://schemas.microsoft.com/office/drawing/2014/main" id="{97A45ED6-DCEA-4303-A245-9A92C8666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59884" y="5101685"/>
                <a:ext cx="699915" cy="549746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FF52BC3-A79F-48E5-9173-87C3C727ED86}"/>
                </a:ext>
              </a:extLst>
            </p:cNvPr>
            <p:cNvGrpSpPr/>
            <p:nvPr/>
          </p:nvGrpSpPr>
          <p:grpSpPr>
            <a:xfrm>
              <a:off x="1119264" y="3908851"/>
              <a:ext cx="648753" cy="2334295"/>
              <a:chOff x="1888237" y="2993893"/>
              <a:chExt cx="740638" cy="2597373"/>
            </a:xfrm>
          </p:grpSpPr>
          <p:pic>
            <p:nvPicPr>
              <p:cNvPr id="89" name="图片 88" descr="CE12800交换机-蓝.png">
                <a:extLst>
                  <a:ext uri="{FF2B5EF4-FFF2-40B4-BE49-F238E27FC236}">
                    <a16:creationId xmlns:a16="http://schemas.microsoft.com/office/drawing/2014/main" id="{3556A73B-7644-43C5-AECB-18266E396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88237" y="2993893"/>
                <a:ext cx="740638" cy="605975"/>
              </a:xfrm>
              <a:prstGeom prst="rect">
                <a:avLst/>
              </a:prstGeom>
            </p:spPr>
          </p:pic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37D7FA2D-E212-48AE-94E1-138B8688B978}"/>
                  </a:ext>
                </a:extLst>
              </p:cNvPr>
              <p:cNvCxnSpPr>
                <a:cxnSpLocks/>
                <a:stCxn id="91" idx="0"/>
                <a:endCxn id="89" idx="2"/>
              </p:cNvCxnSpPr>
              <p:nvPr/>
            </p:nvCxnSpPr>
            <p:spPr bwMode="auto">
              <a:xfrm flipV="1">
                <a:off x="2258555" y="3599868"/>
                <a:ext cx="1" cy="1441650"/>
              </a:xfrm>
              <a:prstGeom prst="line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1" name="图片 90" descr="通用服务器-蓝.png">
                <a:extLst>
                  <a:ext uri="{FF2B5EF4-FFF2-40B4-BE49-F238E27FC236}">
                    <a16:creationId xmlns:a16="http://schemas.microsoft.com/office/drawing/2014/main" id="{53641F7C-B8CD-41AD-889C-F0FBD3AE5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8598" y="5041518"/>
                <a:ext cx="699915" cy="549748"/>
              </a:xfrm>
              <a:prstGeom prst="rect">
                <a:avLst/>
              </a:prstGeom>
            </p:spPr>
          </p:pic>
        </p:grpSp>
      </p:grpSp>
      <p:sp>
        <p:nvSpPr>
          <p:cNvPr id="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EVPN VXLAN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网段路由学习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032495" y="2261565"/>
            <a:ext cx="5448300" cy="2066321"/>
          </a:xfrm>
        </p:spPr>
        <p:txBody>
          <a:bodyPr/>
          <a:lstStyle/>
          <a:p>
            <a:r>
              <a:rPr lang="zh-CN" altLang="en-US" sz="1400" dirty="0">
                <a:latin typeface="+mn-ea"/>
              </a:rPr>
              <a:t>可以</a:t>
            </a:r>
            <a:r>
              <a:rPr lang="zh-CN" altLang="zh-CN" sz="1400" dirty="0">
                <a:latin typeface="+mn-ea"/>
              </a:rPr>
              <a:t>通过</a:t>
            </a:r>
            <a:r>
              <a:rPr lang="en-US" altLang="zh-CN" sz="1400" dirty="0">
                <a:latin typeface="+mn-ea"/>
              </a:rPr>
              <a:t>EVPN</a:t>
            </a:r>
            <a:r>
              <a:rPr lang="zh-CN" altLang="zh-CN" sz="1400" dirty="0">
                <a:latin typeface="+mn-ea"/>
              </a:rPr>
              <a:t>中的</a:t>
            </a:r>
            <a:r>
              <a:rPr lang="en-US" altLang="zh-CN" sz="1400" dirty="0">
                <a:latin typeface="+mn-ea"/>
              </a:rPr>
              <a:t>Type5</a:t>
            </a:r>
            <a:r>
              <a:rPr lang="zh-CN" altLang="zh-CN" sz="1400" dirty="0">
                <a:latin typeface="+mn-ea"/>
              </a:rPr>
              <a:t>路由来传递</a:t>
            </a:r>
            <a:r>
              <a:rPr lang="en-US" altLang="zh-CN" sz="1400" dirty="0">
                <a:latin typeface="+mn-ea"/>
              </a:rPr>
              <a:t>L3 VNI</a:t>
            </a:r>
            <a:r>
              <a:rPr lang="zh-CN" altLang="zh-CN" sz="1400" dirty="0">
                <a:latin typeface="+mn-ea"/>
              </a:rPr>
              <a:t>和</a:t>
            </a:r>
            <a:r>
              <a:rPr lang="zh-CN" altLang="en-US" sz="1400" dirty="0">
                <a:latin typeface="+mn-ea"/>
              </a:rPr>
              <a:t>网段</a:t>
            </a:r>
            <a:r>
              <a:rPr lang="en-US" altLang="zh-CN" sz="1400" dirty="0">
                <a:latin typeface="+mn-ea"/>
              </a:rPr>
              <a:t>IP</a:t>
            </a:r>
            <a:r>
              <a:rPr lang="zh-CN" altLang="zh-CN" sz="1400" dirty="0">
                <a:latin typeface="+mn-ea"/>
              </a:rPr>
              <a:t>路由：</a:t>
            </a:r>
          </a:p>
          <a:p>
            <a:pPr lvl="1">
              <a:buSzPct val="90000"/>
              <a:buFont typeface="+mj-ea"/>
              <a:buAutoNum type="circleNumDbPlain"/>
            </a:pPr>
            <a:r>
              <a:rPr lang="zh-CN" altLang="zh-CN" sz="1200" dirty="0">
                <a:latin typeface="+mn-ea"/>
              </a:rPr>
              <a:t>本端</a:t>
            </a:r>
            <a:r>
              <a:rPr lang="en-US" altLang="zh-CN" sz="1200" dirty="0">
                <a:latin typeface="+mn-ea"/>
              </a:rPr>
              <a:t>VTEP</a:t>
            </a:r>
            <a:r>
              <a:rPr lang="zh-CN" altLang="zh-CN" sz="1200" dirty="0">
                <a:latin typeface="+mn-ea"/>
              </a:rPr>
              <a:t>收集到本地</a:t>
            </a:r>
            <a:r>
              <a:rPr lang="en-US" altLang="zh-CN" sz="1200" dirty="0">
                <a:latin typeface="+mn-ea"/>
              </a:rPr>
              <a:t>IP</a:t>
            </a:r>
            <a:r>
              <a:rPr lang="zh-CN" altLang="en-US" sz="1200" dirty="0">
                <a:latin typeface="+mn-ea"/>
              </a:rPr>
              <a:t>网段</a:t>
            </a:r>
            <a:r>
              <a:rPr lang="zh-CN" altLang="zh-CN" sz="1200" dirty="0">
                <a:latin typeface="+mn-ea"/>
              </a:rPr>
              <a:t>路由，把该</a:t>
            </a:r>
            <a:r>
              <a:rPr lang="zh-CN" altLang="en-US" sz="1200" dirty="0">
                <a:latin typeface="+mn-ea"/>
              </a:rPr>
              <a:t>网段</a:t>
            </a:r>
            <a:r>
              <a:rPr lang="zh-CN" altLang="zh-CN" sz="1200" dirty="0">
                <a:latin typeface="+mn-ea"/>
              </a:rPr>
              <a:t>路由通过</a:t>
            </a:r>
            <a:r>
              <a:rPr lang="en-US" altLang="zh-CN" sz="1200" dirty="0">
                <a:latin typeface="+mn-ea"/>
              </a:rPr>
              <a:t>EVPN</a:t>
            </a:r>
            <a:r>
              <a:rPr lang="zh-CN" altLang="zh-CN" sz="1200" dirty="0">
                <a:latin typeface="+mn-ea"/>
              </a:rPr>
              <a:t>发送给其他邻居，需要携带对应</a:t>
            </a:r>
            <a:r>
              <a:rPr lang="en-US" altLang="zh-CN" sz="1200" dirty="0">
                <a:latin typeface="+mn-ea"/>
              </a:rPr>
              <a:t>VRF</a:t>
            </a:r>
            <a:r>
              <a:rPr lang="zh-CN" altLang="zh-CN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L3 VNI</a:t>
            </a:r>
            <a:r>
              <a:rPr lang="zh-CN" altLang="zh-CN" sz="1200" dirty="0">
                <a:latin typeface="+mn-ea"/>
              </a:rPr>
              <a:t>，下一跳为本地</a:t>
            </a:r>
            <a:r>
              <a:rPr lang="en-US" altLang="zh-CN" sz="1200" dirty="0">
                <a:latin typeface="+mn-ea"/>
              </a:rPr>
              <a:t>VTEP</a:t>
            </a:r>
            <a:r>
              <a:rPr lang="zh-CN" altLang="zh-CN" sz="1200" dirty="0">
                <a:latin typeface="+mn-ea"/>
              </a:rPr>
              <a:t>地址</a:t>
            </a:r>
            <a:r>
              <a:rPr lang="zh-CN" altLang="en-US" sz="1200" dirty="0">
                <a:latin typeface="+mn-ea"/>
              </a:rPr>
              <a:t>，同时需要携带本地</a:t>
            </a:r>
            <a:r>
              <a:rPr lang="en-US" altLang="zh-CN" sz="1200" dirty="0">
                <a:latin typeface="+mn-ea"/>
              </a:rPr>
              <a:t>NVE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Router MAC</a:t>
            </a:r>
            <a:r>
              <a:rPr lang="zh-CN" altLang="en-US" sz="1200" dirty="0">
                <a:latin typeface="+mn-ea"/>
              </a:rPr>
              <a:t>；</a:t>
            </a:r>
            <a:endParaRPr lang="zh-CN" altLang="zh-CN" sz="1200" dirty="0">
              <a:latin typeface="+mn-ea"/>
            </a:endParaRPr>
          </a:p>
          <a:p>
            <a:pPr lvl="1">
              <a:buSzPct val="90000"/>
              <a:buFont typeface="+mj-ea"/>
              <a:buAutoNum type="circleNumDbPlain"/>
            </a:pPr>
            <a:r>
              <a:rPr lang="zh-CN" altLang="zh-CN" sz="1200" dirty="0">
                <a:latin typeface="+mn-ea"/>
              </a:rPr>
              <a:t>远端</a:t>
            </a:r>
            <a:r>
              <a:rPr lang="en-US" altLang="zh-CN" sz="1200" dirty="0">
                <a:latin typeface="+mn-ea"/>
              </a:rPr>
              <a:t>VTEP</a:t>
            </a:r>
            <a:r>
              <a:rPr lang="zh-CN" altLang="zh-CN" sz="1200" dirty="0">
                <a:latin typeface="+mn-ea"/>
              </a:rPr>
              <a:t>学习到</a:t>
            </a:r>
            <a:r>
              <a:rPr lang="zh-CN" altLang="en-US" sz="1200" dirty="0">
                <a:latin typeface="+mn-ea"/>
              </a:rPr>
              <a:t>网段</a:t>
            </a:r>
            <a:r>
              <a:rPr lang="zh-CN" altLang="zh-CN" sz="1200" dirty="0">
                <a:latin typeface="+mn-ea"/>
              </a:rPr>
              <a:t>路由后，</a:t>
            </a:r>
            <a:r>
              <a:rPr lang="zh-CN" altLang="en-US" sz="1200" dirty="0">
                <a:latin typeface="+mn-ea"/>
              </a:rPr>
              <a:t>添加</a:t>
            </a:r>
            <a:r>
              <a:rPr lang="zh-CN" altLang="zh-CN" sz="1200" dirty="0">
                <a:latin typeface="+mn-ea"/>
              </a:rPr>
              <a:t>到对应的</a:t>
            </a:r>
            <a:r>
              <a:rPr lang="en-US" altLang="zh-CN" sz="1200" dirty="0">
                <a:latin typeface="+mn-ea"/>
              </a:rPr>
              <a:t>VPN</a:t>
            </a:r>
            <a:r>
              <a:rPr lang="zh-CN" altLang="zh-CN" sz="1200" dirty="0">
                <a:latin typeface="+mn-ea"/>
              </a:rPr>
              <a:t>实例，根据下一跳</a:t>
            </a:r>
            <a:r>
              <a:rPr lang="zh-CN" altLang="en-US" sz="1200" dirty="0">
                <a:latin typeface="+mn-ea"/>
              </a:rPr>
              <a:t>驱动</a:t>
            </a:r>
            <a:r>
              <a:rPr lang="zh-CN" altLang="zh-CN" sz="1200" dirty="0">
                <a:latin typeface="+mn-ea"/>
              </a:rPr>
              <a:t>创建动态的</a:t>
            </a:r>
            <a:r>
              <a:rPr lang="en-US" altLang="zh-CN" sz="1200" dirty="0">
                <a:latin typeface="+mn-ea"/>
              </a:rPr>
              <a:t>L3 VXLAN</a:t>
            </a:r>
            <a:r>
              <a:rPr lang="zh-CN" altLang="zh-CN" sz="1200" dirty="0">
                <a:latin typeface="+mn-ea"/>
              </a:rPr>
              <a:t>隧道，</a:t>
            </a:r>
            <a:r>
              <a:rPr lang="en-US" altLang="zh-CN" sz="1200" dirty="0">
                <a:latin typeface="+mn-ea"/>
              </a:rPr>
              <a:t>VPN</a:t>
            </a:r>
            <a:r>
              <a:rPr lang="zh-CN" altLang="zh-CN" sz="1200" dirty="0">
                <a:latin typeface="+mn-ea"/>
              </a:rPr>
              <a:t>路由关联该隧道，下发路由转发表。</a:t>
            </a:r>
          </a:p>
          <a:p>
            <a:endParaRPr lang="zh-CN" altLang="en-US" sz="1400" dirty="0">
              <a:latin typeface="+mn-ea"/>
            </a:endParaRPr>
          </a:p>
        </p:txBody>
      </p:sp>
      <p:pic>
        <p:nvPicPr>
          <p:cNvPr id="37892" name="Picture 115" descr="云(色3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95" y="2992752"/>
            <a:ext cx="28956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Box 98"/>
          <p:cNvSpPr txBox="1">
            <a:spLocks noChangeArrowheads="1"/>
          </p:cNvSpPr>
          <p:nvPr/>
        </p:nvSpPr>
        <p:spPr bwMode="auto">
          <a:xfrm>
            <a:off x="2056570" y="4469982"/>
            <a:ext cx="8556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L2 VNI 100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01" name="TextBox 86"/>
          <p:cNvSpPr txBox="1">
            <a:spLocks noChangeArrowheads="1"/>
          </p:cNvSpPr>
          <p:nvPr/>
        </p:nvSpPr>
        <p:spPr bwMode="auto">
          <a:xfrm>
            <a:off x="4545543" y="6104329"/>
            <a:ext cx="779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HOST4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02" name="TextBox 89"/>
          <p:cNvSpPr txBox="1">
            <a:spLocks noChangeArrowheads="1"/>
          </p:cNvSpPr>
          <p:nvPr/>
        </p:nvSpPr>
        <p:spPr bwMode="auto">
          <a:xfrm>
            <a:off x="1463387" y="6095578"/>
            <a:ext cx="669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PE1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03" name="TextBox 115"/>
          <p:cNvSpPr txBox="1">
            <a:spLocks noChangeArrowheads="1"/>
          </p:cNvSpPr>
          <p:nvPr/>
        </p:nvSpPr>
        <p:spPr bwMode="auto">
          <a:xfrm>
            <a:off x="1471624" y="4043102"/>
            <a:ext cx="603201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</a:p>
        </p:txBody>
      </p:sp>
      <p:sp>
        <p:nvSpPr>
          <p:cNvPr id="37904" name="TextBox 118"/>
          <p:cNvSpPr txBox="1">
            <a:spLocks noChangeArrowheads="1"/>
          </p:cNvSpPr>
          <p:nvPr/>
        </p:nvSpPr>
        <p:spPr bwMode="auto">
          <a:xfrm>
            <a:off x="4623806" y="4050976"/>
            <a:ext cx="633113" cy="276999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VTEP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V="1">
            <a:off x="2074825" y="3039351"/>
            <a:ext cx="1102922" cy="908991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TextBox 226"/>
          <p:cNvSpPr txBox="1">
            <a:spLocks noChangeArrowheads="1"/>
          </p:cNvSpPr>
          <p:nvPr/>
        </p:nvSpPr>
        <p:spPr bwMode="auto">
          <a:xfrm>
            <a:off x="2492101" y="2483726"/>
            <a:ext cx="412595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RR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908" name="直接连接符 48"/>
          <p:cNvCxnSpPr>
            <a:cxnSpLocks noChangeShapeType="1"/>
          </p:cNvCxnSpPr>
          <p:nvPr/>
        </p:nvCxnSpPr>
        <p:spPr bwMode="auto">
          <a:xfrm flipH="1" flipV="1">
            <a:off x="3326974" y="2958387"/>
            <a:ext cx="1524681" cy="989954"/>
          </a:xfrm>
          <a:prstGeom prst="line">
            <a:avLst/>
          </a:prstGeom>
          <a:noFill/>
          <a:ln w="25400">
            <a:solidFill>
              <a:srgbClr val="7030A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TextBox 81"/>
          <p:cNvSpPr txBox="1">
            <a:spLocks noChangeArrowheads="1"/>
          </p:cNvSpPr>
          <p:nvPr/>
        </p:nvSpPr>
        <p:spPr bwMode="auto">
          <a:xfrm>
            <a:off x="3603198" y="3364788"/>
            <a:ext cx="657225" cy="276999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>
                <a:latin typeface="+mn-ea"/>
                <a:ea typeface="+mn-ea"/>
                <a:cs typeface="Times New Roman" panose="02020603050405020304" pitchFamily="18" charset="0"/>
              </a:rPr>
              <a:t>IBGP</a:t>
            </a:r>
            <a:endParaRPr lang="zh-CN" altLang="en-US" sz="120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10" name="矩形 68"/>
          <p:cNvSpPr>
            <a:spLocks noChangeArrowheads="1"/>
          </p:cNvSpPr>
          <p:nvPr/>
        </p:nvSpPr>
        <p:spPr bwMode="auto">
          <a:xfrm>
            <a:off x="2047731" y="4124148"/>
            <a:ext cx="13403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VTEP1 IP:1.1.1.9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11" name="矩形 69"/>
          <p:cNvSpPr>
            <a:spLocks noChangeArrowheads="1"/>
          </p:cNvSpPr>
          <p:nvPr/>
        </p:nvSpPr>
        <p:spPr bwMode="auto">
          <a:xfrm>
            <a:off x="4906671" y="3697531"/>
            <a:ext cx="1393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VTEP2 IP: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2.2.2.9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41" name="TextBox 98"/>
          <p:cNvSpPr txBox="1">
            <a:spLocks noChangeArrowheads="1"/>
          </p:cNvSpPr>
          <p:nvPr/>
        </p:nvSpPr>
        <p:spPr bwMode="auto">
          <a:xfrm>
            <a:off x="5086515" y="4470575"/>
            <a:ext cx="8699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L2 VNI 200</a:t>
            </a:r>
            <a:endParaRPr lang="zh-CN" altLang="en-US" sz="12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956" name="矩形 74"/>
          <p:cNvSpPr>
            <a:spLocks noChangeArrowheads="1"/>
          </p:cNvSpPr>
          <p:nvPr/>
        </p:nvSpPr>
        <p:spPr bwMode="auto">
          <a:xfrm>
            <a:off x="1747836" y="4784561"/>
            <a:ext cx="20762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①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配置或导入本端网段路由</a:t>
            </a:r>
          </a:p>
        </p:txBody>
      </p:sp>
      <p:sp>
        <p:nvSpPr>
          <p:cNvPr id="37957" name="矩形 75"/>
          <p:cNvSpPr>
            <a:spLocks noChangeArrowheads="1"/>
          </p:cNvSpPr>
          <p:nvPr/>
        </p:nvSpPr>
        <p:spPr bwMode="auto">
          <a:xfrm>
            <a:off x="1747836" y="5199583"/>
            <a:ext cx="3187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② 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根据下一跳先创建</a:t>
            </a:r>
            <a:r>
              <a:rPr lang="en-US" altLang="zh-CN" sz="1200" dirty="0">
                <a:latin typeface="+mn-ea"/>
                <a:ea typeface="+mn-ea"/>
                <a:cs typeface="Times New Roman" panose="02020603050405020304" pitchFamily="18" charset="0"/>
              </a:rPr>
              <a:t>L3 VXLAN</a:t>
            </a:r>
            <a:r>
              <a:rPr lang="zh-CN" altLang="en-US" sz="1200" dirty="0">
                <a:latin typeface="+mn-ea"/>
                <a:ea typeface="+mn-ea"/>
                <a:cs typeface="Times New Roman" panose="02020603050405020304" pitchFamily="18" charset="0"/>
              </a:rPr>
              <a:t>隧道，然后路由关联该隧道，下发网段路由转发表</a:t>
            </a:r>
            <a:endParaRPr lang="zh-CN" altLang="en-US" sz="12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958" name="直接连接符 77"/>
          <p:cNvCxnSpPr>
            <a:cxnSpLocks noChangeShapeType="1"/>
          </p:cNvCxnSpPr>
          <p:nvPr/>
        </p:nvCxnSpPr>
        <p:spPr bwMode="auto">
          <a:xfrm flipV="1">
            <a:off x="2022979" y="4098119"/>
            <a:ext cx="2592388" cy="9525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9" name="直接连接符 81"/>
          <p:cNvCxnSpPr>
            <a:cxnSpLocks noChangeShapeType="1"/>
          </p:cNvCxnSpPr>
          <p:nvPr/>
        </p:nvCxnSpPr>
        <p:spPr bwMode="auto">
          <a:xfrm flipH="1">
            <a:off x="9300356" y="5373216"/>
            <a:ext cx="495356" cy="425366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960" name="组合 6"/>
          <p:cNvGrpSpPr>
            <a:grpSpLocks/>
          </p:cNvGrpSpPr>
          <p:nvPr/>
        </p:nvGrpSpPr>
        <p:grpSpPr bwMode="auto">
          <a:xfrm>
            <a:off x="7750443" y="1280521"/>
            <a:ext cx="2374571" cy="930525"/>
            <a:chOff x="6750776" y="77832"/>
            <a:chExt cx="2101696" cy="758390"/>
          </a:xfrm>
        </p:grpSpPr>
        <p:cxnSp>
          <p:nvCxnSpPr>
            <p:cNvPr id="38014" name="直接连接符 51"/>
            <p:cNvCxnSpPr>
              <a:cxnSpLocks noChangeShapeType="1"/>
            </p:cNvCxnSpPr>
            <p:nvPr/>
          </p:nvCxnSpPr>
          <p:spPr bwMode="auto">
            <a:xfrm flipH="1">
              <a:off x="6750776" y="206059"/>
              <a:ext cx="938481" cy="0"/>
            </a:xfrm>
            <a:prstGeom prst="line">
              <a:avLst/>
            </a:prstGeom>
            <a:noFill/>
            <a:ln w="25400">
              <a:solidFill>
                <a:srgbClr val="7030A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15" name="TextBox 164"/>
            <p:cNvSpPr txBox="1">
              <a:spLocks noChangeArrowheads="1"/>
            </p:cNvSpPr>
            <p:nvPr/>
          </p:nvSpPr>
          <p:spPr bwMode="auto">
            <a:xfrm>
              <a:off x="7592755" y="77832"/>
              <a:ext cx="1259717" cy="22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MP BGP EVPN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8016" name="直接连接符 66"/>
            <p:cNvCxnSpPr>
              <a:cxnSpLocks noChangeShapeType="1"/>
            </p:cNvCxnSpPr>
            <p:nvPr/>
          </p:nvCxnSpPr>
          <p:spPr bwMode="auto">
            <a:xfrm>
              <a:off x="6770360" y="436471"/>
              <a:ext cx="883810" cy="1084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17" name="TextBox 196"/>
            <p:cNvSpPr txBox="1">
              <a:spLocks noChangeArrowheads="1"/>
            </p:cNvSpPr>
            <p:nvPr/>
          </p:nvSpPr>
          <p:spPr bwMode="auto">
            <a:xfrm>
              <a:off x="7592755" y="344148"/>
              <a:ext cx="1259717" cy="22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Tunnel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18" name="TextBox 119"/>
            <p:cNvSpPr txBox="1">
              <a:spLocks noChangeArrowheads="1"/>
            </p:cNvSpPr>
            <p:nvPr/>
          </p:nvSpPr>
          <p:spPr bwMode="auto">
            <a:xfrm>
              <a:off x="6893384" y="588180"/>
              <a:ext cx="631845" cy="225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VTEP</a:t>
              </a:r>
              <a:endParaRPr lang="zh-CN" altLang="en-US" sz="120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019" name="TextBox 164"/>
            <p:cNvSpPr txBox="1">
              <a:spLocks noChangeArrowheads="1"/>
            </p:cNvSpPr>
            <p:nvPr/>
          </p:nvSpPr>
          <p:spPr bwMode="auto">
            <a:xfrm>
              <a:off x="7624807" y="610464"/>
              <a:ext cx="1204157" cy="225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FF"/>
                </a:buClr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dirty="0">
                  <a:latin typeface="+mn-ea"/>
                  <a:ea typeface="+mn-ea"/>
                  <a:cs typeface="Times New Roman" panose="02020603050405020304" pitchFamily="18" charset="0"/>
                </a:rPr>
                <a:t>VXLAN L3 GW</a:t>
              </a:r>
              <a:endParaRPr lang="zh-CN" altLang="en-US" sz="12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7961" name="矩形 2"/>
          <p:cNvSpPr>
            <a:spLocks noChangeArrowheads="1"/>
          </p:cNvSpPr>
          <p:nvPr/>
        </p:nvSpPr>
        <p:spPr bwMode="auto">
          <a:xfrm>
            <a:off x="3041876" y="2099264"/>
            <a:ext cx="16633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网段</a:t>
            </a:r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IP Prefix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通告</a:t>
            </a:r>
          </a:p>
        </p:txBody>
      </p:sp>
      <p:sp>
        <p:nvSpPr>
          <p:cNvPr id="37962" name="矩形 60"/>
          <p:cNvSpPr>
            <a:spLocks noChangeArrowheads="1"/>
          </p:cNvSpPr>
          <p:nvPr/>
        </p:nvSpPr>
        <p:spPr bwMode="auto">
          <a:xfrm>
            <a:off x="8397545" y="428005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+mn-ea"/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路由表</a:t>
            </a:r>
          </a:p>
        </p:txBody>
      </p:sp>
      <p:sp>
        <p:nvSpPr>
          <p:cNvPr id="37964" name="矩形 3"/>
          <p:cNvSpPr>
            <a:spLocks noChangeArrowheads="1"/>
          </p:cNvSpPr>
          <p:nvPr/>
        </p:nvSpPr>
        <p:spPr bwMode="auto">
          <a:xfrm>
            <a:off x="2016544" y="6098015"/>
            <a:ext cx="194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IP-Prefix</a:t>
            </a:r>
            <a:r>
              <a:rPr lang="zh-CN" altLang="en-US" sz="1200" dirty="0">
                <a:latin typeface="+mn-ea"/>
                <a:ea typeface="+mn-ea"/>
              </a:rPr>
              <a:t>：</a:t>
            </a:r>
            <a:r>
              <a:rPr lang="en-US" altLang="zh-CN" sz="1200" dirty="0">
                <a:latin typeface="+mn-ea"/>
                <a:ea typeface="+mn-ea"/>
              </a:rPr>
              <a:t>10.20.20.1/24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965" name="矩形 62"/>
          <p:cNvSpPr>
            <a:spLocks noChangeArrowheads="1"/>
          </p:cNvSpPr>
          <p:nvPr/>
        </p:nvSpPr>
        <p:spPr bwMode="auto">
          <a:xfrm>
            <a:off x="1143922" y="2500622"/>
            <a:ext cx="12234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VRF1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RD 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L3 VNI: 1000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ERT: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IRT: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BDif1: 10.1.1.1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966" name="矩形 63"/>
          <p:cNvSpPr>
            <a:spLocks noChangeArrowheads="1"/>
          </p:cNvSpPr>
          <p:nvPr/>
        </p:nvSpPr>
        <p:spPr bwMode="auto">
          <a:xfrm>
            <a:off x="3715299" y="4055671"/>
            <a:ext cx="12599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VRF1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RD 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L3 VNI: 1000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ERT: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IRT: 1:1</a:t>
            </a:r>
          </a:p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BDif1: 10.1.2.1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967" name="矩形 64"/>
          <p:cNvSpPr>
            <a:spLocks noChangeArrowheads="1"/>
          </p:cNvSpPr>
          <p:nvPr/>
        </p:nvSpPr>
        <p:spPr bwMode="auto">
          <a:xfrm>
            <a:off x="5185859" y="6104329"/>
            <a:ext cx="744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</a:rPr>
              <a:t>10.1.2.2</a:t>
            </a:r>
            <a:endParaRPr lang="zh-CN" altLang="en-US" sz="1200" dirty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94776"/>
              </p:ext>
            </p:extLst>
          </p:nvPr>
        </p:nvGraphicFramePr>
        <p:xfrm>
          <a:off x="1091444" y="1304764"/>
          <a:ext cx="6209381" cy="8039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Route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RD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IP-Prefix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 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Nexthop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RouterMAC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ERT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1:1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>
                          <a:effectLst/>
                        </a:rPr>
                        <a:t>10.20.20.1/24</a:t>
                      </a:r>
                      <a:endParaRPr lang="en-US" altLang="zh-CN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L3 VNI : 1000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8(VXLAN)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VTEP : 1.1.1.9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VTEP1 MAC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1:1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15265"/>
              </p:ext>
            </p:extLst>
          </p:nvPr>
        </p:nvGraphicFramePr>
        <p:xfrm>
          <a:off x="6513113" y="4624605"/>
          <a:ext cx="4817040" cy="748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VRF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IP-Prefix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L3 VNI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RouterMAC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Nexthop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u="none" strike="noStrike" dirty="0">
                          <a:effectLst/>
                        </a:rPr>
                        <a:t>10.20.20.1/24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1000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VTEP1 MAC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矩形 82"/>
          <p:cNvSpPr>
            <a:spLocks noChangeArrowheads="1"/>
          </p:cNvSpPr>
          <p:nvPr/>
        </p:nvSpPr>
        <p:spPr bwMode="auto">
          <a:xfrm>
            <a:off x="8469069" y="5404843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+mn-ea"/>
                <a:ea typeface="+mn-ea"/>
                <a:cs typeface="Times New Roman" panose="02020603050405020304" pitchFamily="18" charset="0"/>
              </a:rPr>
              <a:t>隧道表</a:t>
            </a: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67397"/>
              </p:ext>
            </p:extLst>
          </p:nvPr>
        </p:nvGraphicFramePr>
        <p:xfrm>
          <a:off x="7716180" y="5732888"/>
          <a:ext cx="2172289" cy="5764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0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Tunnel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SIP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DIP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2.2.2.9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1.1.1.9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420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简要描述</a:t>
            </a:r>
            <a:r>
              <a:rPr lang="en-US" altLang="zh-CN" dirty="0"/>
              <a:t>Type2</a:t>
            </a:r>
            <a:r>
              <a:rPr lang="zh-CN" altLang="en-US" dirty="0"/>
              <a:t>类路由作用。</a:t>
            </a:r>
          </a:p>
        </p:txBody>
      </p:sp>
    </p:spTree>
    <p:extLst>
      <p:ext uri="{BB962C8B-B14F-4D97-AF65-F5344CB8AC3E}">
        <p14:creationId xmlns:p14="http://schemas.microsoft.com/office/powerpoint/2010/main" val="3841240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概述</a:t>
            </a:r>
          </a:p>
          <a:p>
            <a:r>
              <a:rPr lang="en-US" altLang="zh-CN"/>
              <a:t>EVPN</a:t>
            </a:r>
            <a:r>
              <a:rPr lang="zh-CN" altLang="en-US"/>
              <a:t>原理</a:t>
            </a:r>
          </a:p>
          <a:p>
            <a:r>
              <a:rPr lang="en-US" altLang="zh-CN"/>
              <a:t>EVPN</a:t>
            </a:r>
            <a:r>
              <a:rPr lang="zh-CN" altLang="en-US"/>
              <a:t>在</a:t>
            </a:r>
            <a:r>
              <a:rPr lang="en-US" altLang="zh-CN"/>
              <a:t>NVO</a:t>
            </a:r>
            <a:r>
              <a:rPr lang="zh-CN" altLang="en-US"/>
              <a:t>的应用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6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学完本课程后，您将能够：</a:t>
            </a:r>
          </a:p>
          <a:p>
            <a:pPr lvl="1"/>
            <a:r>
              <a:rPr lang="zh-CN" altLang="en-US"/>
              <a:t>了解</a:t>
            </a:r>
            <a:r>
              <a:rPr lang="en-US" altLang="zh-CN"/>
              <a:t>EVPN</a:t>
            </a:r>
            <a:r>
              <a:rPr lang="zh-CN" altLang="en-US"/>
              <a:t>技术的起源和发展</a:t>
            </a:r>
            <a:endParaRPr lang="en-US" altLang="zh-CN"/>
          </a:p>
          <a:p>
            <a:pPr lvl="1"/>
            <a:r>
              <a:rPr lang="zh-CN" altLang="en-US"/>
              <a:t>掌握</a:t>
            </a:r>
            <a:r>
              <a:rPr lang="en-US" altLang="zh-CN"/>
              <a:t>EVPN</a:t>
            </a:r>
            <a:r>
              <a:rPr lang="zh-CN" altLang="en-US"/>
              <a:t>的协议原理</a:t>
            </a:r>
            <a:endParaRPr lang="en-US" altLang="zh-CN"/>
          </a:p>
          <a:p>
            <a:pPr lvl="1"/>
            <a:r>
              <a:rPr lang="zh-CN" altLang="en-US"/>
              <a:t>了解华为将</a:t>
            </a:r>
            <a:r>
              <a:rPr lang="en-US" altLang="zh-CN"/>
              <a:t>EVPN</a:t>
            </a:r>
            <a:r>
              <a:rPr lang="zh-CN" altLang="en-US"/>
              <a:t>和</a:t>
            </a:r>
            <a:r>
              <a:rPr lang="en-US" altLang="zh-CN"/>
              <a:t>VXLAN</a:t>
            </a:r>
            <a:r>
              <a:rPr lang="zh-CN" altLang="en-US"/>
              <a:t>技术的结合应用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734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https://datatracker.ietf.org/doc/rfc8365/</a:t>
            </a:r>
          </a:p>
          <a:p>
            <a:r>
              <a:rPr lang="en-US" altLang="zh-CN"/>
              <a:t>https://datatracker.ietf.org/doc/rfc7209/</a:t>
            </a:r>
          </a:p>
          <a:p>
            <a:r>
              <a:rPr lang="en-US" altLang="zh-CN"/>
              <a:t>https://datatracker.ietf.org/doc/rfc7432/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575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华为</a:t>
            </a:r>
            <a:r>
              <a:rPr lang="en-US" altLang="zh-CN"/>
              <a:t>Learning</a:t>
            </a:r>
            <a:r>
              <a:rPr lang="zh-CN" altLang="en-US"/>
              <a:t>网站</a:t>
            </a:r>
            <a:endParaRPr lang="en-US" altLang="zh-CN"/>
          </a:p>
          <a:p>
            <a:pPr lvl="1"/>
            <a:r>
              <a:rPr lang="en-US" altLang="zh-CN"/>
              <a:t>http://support.huawei.com/learning/Index!toTrainIndex</a:t>
            </a:r>
          </a:p>
          <a:p>
            <a:r>
              <a:rPr lang="zh-CN" altLang="en-US"/>
              <a:t>华为</a:t>
            </a:r>
            <a:r>
              <a:rPr lang="en-US" altLang="zh-CN"/>
              <a:t>Support</a:t>
            </a:r>
            <a:r>
              <a:rPr lang="zh-CN" altLang="en-US"/>
              <a:t>案例库</a:t>
            </a:r>
            <a:endParaRPr lang="en-US" altLang="zh-CN"/>
          </a:p>
          <a:p>
            <a:pPr lvl="1"/>
            <a:r>
              <a:rPr lang="en-US" altLang="zh-CN"/>
              <a:t>http://support.huawei.com/enterprise/servicecenter?lang=zh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984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EVPN</a:t>
            </a:r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原理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NVO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EA986-E8FC-4D02-8B3A-4AA31678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Ethenet L2VPN</a:t>
            </a:r>
            <a:r>
              <a:rPr lang="zh-CN" altLang="en-US"/>
              <a:t>技术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EAF7A-D8DC-436E-A9C4-821A66144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现网大量采用</a:t>
            </a:r>
            <a:r>
              <a:rPr lang="en-US" altLang="zh-CN" sz="2000" dirty="0"/>
              <a:t>Ethernet L2VPN</a:t>
            </a:r>
            <a:r>
              <a:rPr lang="zh-CN" altLang="en-US" sz="2000" dirty="0"/>
              <a:t>服务，例如</a:t>
            </a:r>
            <a:r>
              <a:rPr lang="en-US" altLang="zh-CN" sz="2000" dirty="0"/>
              <a:t>VoIP</a:t>
            </a:r>
            <a:r>
              <a:rPr lang="zh-CN" altLang="en-US" sz="2000" dirty="0"/>
              <a:t>、</a:t>
            </a:r>
            <a:r>
              <a:rPr lang="en-US" altLang="zh-CN" sz="2000" dirty="0"/>
              <a:t>HSI</a:t>
            </a:r>
            <a:r>
              <a:rPr lang="zh-CN" altLang="en-US" sz="2000" dirty="0"/>
              <a:t>和</a:t>
            </a:r>
            <a:r>
              <a:rPr lang="en-US" altLang="zh-CN" sz="2000" dirty="0"/>
              <a:t>BTV</a:t>
            </a:r>
            <a:r>
              <a:rPr lang="zh-CN" altLang="en-US" sz="2000" dirty="0"/>
              <a:t>等业务网关部署在</a:t>
            </a:r>
            <a:r>
              <a:rPr lang="en-US" altLang="zh-CN" sz="2000" dirty="0"/>
              <a:t>BRAS</a:t>
            </a:r>
            <a:r>
              <a:rPr lang="zh-CN" altLang="en-US" sz="2000" dirty="0"/>
              <a:t>，企业机构之间通过城域网构建二层网络，数据中心互联。</a:t>
            </a:r>
            <a:endParaRPr lang="en-US" altLang="zh-CN" sz="2000" dirty="0"/>
          </a:p>
          <a:p>
            <a:r>
              <a:rPr lang="en-US" altLang="zh-CN" sz="2000" dirty="0"/>
              <a:t>VPLS</a:t>
            </a:r>
            <a:r>
              <a:rPr lang="zh-CN" altLang="en-US" sz="2000" dirty="0"/>
              <a:t>是现网广泛应用的技术，能够提供二层报文的透传，但依然存在很多限制和新的需求。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Multihoming</a:t>
            </a:r>
            <a:endParaRPr lang="en-US" altLang="zh-CN" sz="1800" dirty="0"/>
          </a:p>
          <a:p>
            <a:pPr lvl="1"/>
            <a:r>
              <a:rPr lang="zh-CN" altLang="en-US" sz="1800" dirty="0"/>
              <a:t>组播优化</a:t>
            </a:r>
            <a:endParaRPr lang="en-US" altLang="zh-CN" sz="1800" dirty="0"/>
          </a:p>
          <a:p>
            <a:pPr lvl="1"/>
            <a:r>
              <a:rPr lang="zh-CN" altLang="en-US" sz="1800" dirty="0"/>
              <a:t>配置复杂度高</a:t>
            </a:r>
            <a:endParaRPr lang="en-US" altLang="zh-CN" sz="1800" dirty="0"/>
          </a:p>
          <a:p>
            <a:pPr lvl="1"/>
            <a:r>
              <a:rPr lang="zh-CN" altLang="en-US" sz="1800" dirty="0"/>
              <a:t>多租户的</a:t>
            </a:r>
            <a:r>
              <a:rPr lang="en-US" altLang="zh-CN" sz="1800" dirty="0"/>
              <a:t>DCI</a:t>
            </a:r>
            <a:r>
              <a:rPr lang="zh-CN" altLang="en-US" sz="1800" dirty="0"/>
              <a:t>互联</a:t>
            </a:r>
            <a:endParaRPr lang="en-US" altLang="zh-CN" sz="1800" dirty="0"/>
          </a:p>
          <a:p>
            <a:pPr lvl="1"/>
            <a:r>
              <a:rPr lang="zh-CN" altLang="en-US" sz="1800" dirty="0"/>
              <a:t>快速收敛</a:t>
            </a:r>
            <a:endParaRPr lang="en-US" altLang="zh-CN" sz="1800" dirty="0"/>
          </a:p>
          <a:p>
            <a:pPr lvl="1"/>
            <a:r>
              <a:rPr lang="zh-CN" altLang="en-US" sz="1800" dirty="0"/>
              <a:t>广播抑制</a:t>
            </a:r>
            <a:endParaRPr lang="en-US" altLang="zh-CN" sz="1800" dirty="0"/>
          </a:p>
          <a:p>
            <a:r>
              <a:rPr lang="en-US" altLang="zh-CN" sz="2000" dirty="0"/>
              <a:t>EVPN</a:t>
            </a:r>
            <a:r>
              <a:rPr lang="zh-CN" altLang="en-US" sz="2000" dirty="0"/>
              <a:t>被提出来解决这些问题。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7579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EVPN</a:t>
            </a:r>
            <a:r>
              <a:rPr lang="zh-CN" altLang="en-US"/>
              <a:t>的产生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16D344-6920-48DA-B249-1D26825DB9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39800" y="1273800"/>
            <a:ext cx="4278215" cy="1428750"/>
          </a:xfrm>
        </p:spPr>
        <p:txBody>
          <a:bodyPr/>
          <a:lstStyle/>
          <a:p>
            <a:r>
              <a:rPr lang="en-US" altLang="zh-CN" sz="1400" dirty="0">
                <a:latin typeface="+mn-ea"/>
              </a:rPr>
              <a:t>VPLS</a:t>
            </a:r>
            <a:r>
              <a:rPr lang="zh-CN" altLang="en-US" sz="1400" dirty="0">
                <a:latin typeface="+mn-ea"/>
              </a:rPr>
              <a:t>存在的问题：</a:t>
            </a:r>
          </a:p>
          <a:p>
            <a:pPr lvl="1"/>
            <a:r>
              <a:rPr lang="zh-CN" altLang="en-US" sz="1400" dirty="0">
                <a:latin typeface="+mn-ea"/>
              </a:rPr>
              <a:t>无法通过多个独立的链路实现</a:t>
            </a:r>
            <a:r>
              <a:rPr lang="en-US" altLang="zh-CN" sz="1400" dirty="0" err="1">
                <a:latin typeface="+mn-ea"/>
              </a:rPr>
              <a:t>Multihoming</a:t>
            </a:r>
            <a:r>
              <a:rPr lang="zh-CN" altLang="en-US" sz="1400" dirty="0">
                <a:latin typeface="+mn-ea"/>
              </a:rPr>
              <a:t>；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Martini VPLS</a:t>
            </a:r>
            <a:r>
              <a:rPr lang="zh-CN" altLang="en-US" sz="1400" dirty="0">
                <a:latin typeface="+mn-ea"/>
              </a:rPr>
              <a:t>存在大量</a:t>
            </a:r>
            <a:r>
              <a:rPr lang="en-US" altLang="zh-CN" sz="1400" dirty="0">
                <a:latin typeface="+mn-ea"/>
              </a:rPr>
              <a:t>peering</a:t>
            </a:r>
            <a:r>
              <a:rPr lang="zh-CN" altLang="en-US" sz="1400" dirty="0">
                <a:latin typeface="+mn-ea"/>
              </a:rPr>
              <a:t>配置的困扰。</a:t>
            </a:r>
          </a:p>
          <a:p>
            <a:endParaRPr lang="zh-CN" altLang="en-US" sz="1400" dirty="0">
              <a:latin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1179938" y="5067292"/>
            <a:ext cx="3802956" cy="10756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168813" y="3711609"/>
            <a:ext cx="3814080" cy="11286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168813" y="2502798"/>
            <a:ext cx="3814080" cy="1034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grpSp>
        <p:nvGrpSpPr>
          <p:cNvPr id="6" name="Group 36"/>
          <p:cNvGrpSpPr/>
          <p:nvPr/>
        </p:nvGrpSpPr>
        <p:grpSpPr>
          <a:xfrm>
            <a:off x="1958070" y="2570781"/>
            <a:ext cx="2581915" cy="809514"/>
            <a:chOff x="8035957" y="1041681"/>
            <a:chExt cx="3545426" cy="1298014"/>
          </a:xfrm>
        </p:grpSpPr>
        <p:pic>
          <p:nvPicPr>
            <p:cNvPr id="8" name="Picture 183" descr="图片77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218" y="1041681"/>
              <a:ext cx="2038738" cy="1298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0"/>
            <p:cNvCxnSpPr/>
            <p:nvPr/>
          </p:nvCxnSpPr>
          <p:spPr>
            <a:xfrm>
              <a:off x="8035957" y="1717673"/>
              <a:ext cx="539549" cy="3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8035957" y="1394725"/>
              <a:ext cx="539549" cy="32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7"/>
            <p:cNvSpPr/>
            <p:nvPr/>
          </p:nvSpPr>
          <p:spPr>
            <a:xfrm>
              <a:off x="8938260" y="1432560"/>
              <a:ext cx="129540" cy="525780"/>
            </a:xfrm>
            <a:custGeom>
              <a:avLst/>
              <a:gdLst>
                <a:gd name="connsiteX0" fmla="*/ 0 w 129540"/>
                <a:gd name="connsiteY0" fmla="*/ 0 h 525780"/>
                <a:gd name="connsiteX1" fmla="*/ 38100 w 129540"/>
                <a:gd name="connsiteY1" fmla="*/ 22860 h 525780"/>
                <a:gd name="connsiteX2" fmla="*/ 53340 w 129540"/>
                <a:gd name="connsiteY2" fmla="*/ 45720 h 525780"/>
                <a:gd name="connsiteX3" fmla="*/ 76200 w 129540"/>
                <a:gd name="connsiteY3" fmla="*/ 60960 h 525780"/>
                <a:gd name="connsiteX4" fmla="*/ 99060 w 129540"/>
                <a:gd name="connsiteY4" fmla="*/ 106680 h 525780"/>
                <a:gd name="connsiteX5" fmla="*/ 114300 w 129540"/>
                <a:gd name="connsiteY5" fmla="*/ 129540 h 525780"/>
                <a:gd name="connsiteX6" fmla="*/ 129540 w 129540"/>
                <a:gd name="connsiteY6" fmla="*/ 175260 h 525780"/>
                <a:gd name="connsiteX7" fmla="*/ 121920 w 129540"/>
                <a:gd name="connsiteY7" fmla="*/ 342900 h 525780"/>
                <a:gd name="connsiteX8" fmla="*/ 106680 w 129540"/>
                <a:gd name="connsiteY8" fmla="*/ 388620 h 525780"/>
                <a:gd name="connsiteX9" fmla="*/ 83820 w 129540"/>
                <a:gd name="connsiteY9" fmla="*/ 434340 h 525780"/>
                <a:gd name="connsiteX10" fmla="*/ 60960 w 129540"/>
                <a:gd name="connsiteY10" fmla="*/ 487680 h 525780"/>
                <a:gd name="connsiteX11" fmla="*/ 38100 w 129540"/>
                <a:gd name="connsiteY1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540" h="525780">
                  <a:moveTo>
                    <a:pt x="0" y="0"/>
                  </a:moveTo>
                  <a:cubicBezTo>
                    <a:pt x="12700" y="7620"/>
                    <a:pt x="26855" y="13221"/>
                    <a:pt x="38100" y="22860"/>
                  </a:cubicBezTo>
                  <a:cubicBezTo>
                    <a:pt x="45053" y="28820"/>
                    <a:pt x="46864" y="39244"/>
                    <a:pt x="53340" y="45720"/>
                  </a:cubicBezTo>
                  <a:cubicBezTo>
                    <a:pt x="59816" y="52196"/>
                    <a:pt x="68580" y="55880"/>
                    <a:pt x="76200" y="60960"/>
                  </a:cubicBezTo>
                  <a:cubicBezTo>
                    <a:pt x="119876" y="126474"/>
                    <a:pt x="67512" y="43584"/>
                    <a:pt x="99060" y="106680"/>
                  </a:cubicBezTo>
                  <a:cubicBezTo>
                    <a:pt x="103156" y="114871"/>
                    <a:pt x="110581" y="121171"/>
                    <a:pt x="114300" y="129540"/>
                  </a:cubicBezTo>
                  <a:cubicBezTo>
                    <a:pt x="120824" y="144220"/>
                    <a:pt x="129540" y="175260"/>
                    <a:pt x="129540" y="175260"/>
                  </a:cubicBezTo>
                  <a:cubicBezTo>
                    <a:pt x="127000" y="231140"/>
                    <a:pt x="127879" y="287281"/>
                    <a:pt x="121920" y="342900"/>
                  </a:cubicBezTo>
                  <a:cubicBezTo>
                    <a:pt x="120209" y="358873"/>
                    <a:pt x="111760" y="373380"/>
                    <a:pt x="106680" y="388620"/>
                  </a:cubicBezTo>
                  <a:cubicBezTo>
                    <a:pt x="96164" y="420168"/>
                    <a:pt x="103515" y="404797"/>
                    <a:pt x="83820" y="434340"/>
                  </a:cubicBezTo>
                  <a:cubicBezTo>
                    <a:pt x="67961" y="497775"/>
                    <a:pt x="87272" y="435057"/>
                    <a:pt x="60960" y="487680"/>
                  </a:cubicBezTo>
                  <a:cubicBezTo>
                    <a:pt x="41176" y="527247"/>
                    <a:pt x="67867" y="496013"/>
                    <a:pt x="38100" y="52578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>
            <a:xfrm flipH="1">
              <a:off x="10515389" y="1427798"/>
              <a:ext cx="129540" cy="525780"/>
            </a:xfrm>
            <a:custGeom>
              <a:avLst/>
              <a:gdLst>
                <a:gd name="connsiteX0" fmla="*/ 0 w 129540"/>
                <a:gd name="connsiteY0" fmla="*/ 0 h 525780"/>
                <a:gd name="connsiteX1" fmla="*/ 38100 w 129540"/>
                <a:gd name="connsiteY1" fmla="*/ 22860 h 525780"/>
                <a:gd name="connsiteX2" fmla="*/ 53340 w 129540"/>
                <a:gd name="connsiteY2" fmla="*/ 45720 h 525780"/>
                <a:gd name="connsiteX3" fmla="*/ 76200 w 129540"/>
                <a:gd name="connsiteY3" fmla="*/ 60960 h 525780"/>
                <a:gd name="connsiteX4" fmla="*/ 99060 w 129540"/>
                <a:gd name="connsiteY4" fmla="*/ 106680 h 525780"/>
                <a:gd name="connsiteX5" fmla="*/ 114300 w 129540"/>
                <a:gd name="connsiteY5" fmla="*/ 129540 h 525780"/>
                <a:gd name="connsiteX6" fmla="*/ 129540 w 129540"/>
                <a:gd name="connsiteY6" fmla="*/ 175260 h 525780"/>
                <a:gd name="connsiteX7" fmla="*/ 121920 w 129540"/>
                <a:gd name="connsiteY7" fmla="*/ 342900 h 525780"/>
                <a:gd name="connsiteX8" fmla="*/ 106680 w 129540"/>
                <a:gd name="connsiteY8" fmla="*/ 388620 h 525780"/>
                <a:gd name="connsiteX9" fmla="*/ 83820 w 129540"/>
                <a:gd name="connsiteY9" fmla="*/ 434340 h 525780"/>
                <a:gd name="connsiteX10" fmla="*/ 60960 w 129540"/>
                <a:gd name="connsiteY10" fmla="*/ 487680 h 525780"/>
                <a:gd name="connsiteX11" fmla="*/ 38100 w 129540"/>
                <a:gd name="connsiteY1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540" h="525780">
                  <a:moveTo>
                    <a:pt x="0" y="0"/>
                  </a:moveTo>
                  <a:cubicBezTo>
                    <a:pt x="12700" y="7620"/>
                    <a:pt x="26855" y="13221"/>
                    <a:pt x="38100" y="22860"/>
                  </a:cubicBezTo>
                  <a:cubicBezTo>
                    <a:pt x="45053" y="28820"/>
                    <a:pt x="46864" y="39244"/>
                    <a:pt x="53340" y="45720"/>
                  </a:cubicBezTo>
                  <a:cubicBezTo>
                    <a:pt x="59816" y="52196"/>
                    <a:pt x="68580" y="55880"/>
                    <a:pt x="76200" y="60960"/>
                  </a:cubicBezTo>
                  <a:cubicBezTo>
                    <a:pt x="119876" y="126474"/>
                    <a:pt x="67512" y="43584"/>
                    <a:pt x="99060" y="106680"/>
                  </a:cubicBezTo>
                  <a:cubicBezTo>
                    <a:pt x="103156" y="114871"/>
                    <a:pt x="110581" y="121171"/>
                    <a:pt x="114300" y="129540"/>
                  </a:cubicBezTo>
                  <a:cubicBezTo>
                    <a:pt x="120824" y="144220"/>
                    <a:pt x="129540" y="175260"/>
                    <a:pt x="129540" y="175260"/>
                  </a:cubicBezTo>
                  <a:cubicBezTo>
                    <a:pt x="127000" y="231140"/>
                    <a:pt x="127879" y="287281"/>
                    <a:pt x="121920" y="342900"/>
                  </a:cubicBezTo>
                  <a:cubicBezTo>
                    <a:pt x="120209" y="358873"/>
                    <a:pt x="111760" y="373380"/>
                    <a:pt x="106680" y="388620"/>
                  </a:cubicBezTo>
                  <a:cubicBezTo>
                    <a:pt x="96164" y="420168"/>
                    <a:pt x="103515" y="404797"/>
                    <a:pt x="83820" y="434340"/>
                  </a:cubicBezTo>
                  <a:cubicBezTo>
                    <a:pt x="67961" y="497775"/>
                    <a:pt x="87272" y="435057"/>
                    <a:pt x="60960" y="487680"/>
                  </a:cubicBezTo>
                  <a:cubicBezTo>
                    <a:pt x="41176" y="527247"/>
                    <a:pt x="67867" y="496013"/>
                    <a:pt x="38100" y="52578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17" name="Freeform 21"/>
            <p:cNvSpPr/>
            <p:nvPr/>
          </p:nvSpPr>
          <p:spPr>
            <a:xfrm>
              <a:off x="8975519" y="1911101"/>
              <a:ext cx="1714500" cy="136815"/>
            </a:xfrm>
            <a:custGeom>
              <a:avLst/>
              <a:gdLst>
                <a:gd name="connsiteX0" fmla="*/ 0 w 1714500"/>
                <a:gd name="connsiteY0" fmla="*/ 0 h 197829"/>
                <a:gd name="connsiteX1" fmla="*/ 403860 w 1714500"/>
                <a:gd name="connsiteY1" fmla="*/ 167640 h 197829"/>
                <a:gd name="connsiteX2" fmla="*/ 1287780 w 1714500"/>
                <a:gd name="connsiteY2" fmla="*/ 182880 h 197829"/>
                <a:gd name="connsiteX3" fmla="*/ 1714500 w 1714500"/>
                <a:gd name="connsiteY3" fmla="*/ 7620 h 1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7829">
                  <a:moveTo>
                    <a:pt x="0" y="0"/>
                  </a:moveTo>
                  <a:cubicBezTo>
                    <a:pt x="94615" y="68580"/>
                    <a:pt x="189230" y="137160"/>
                    <a:pt x="403860" y="167640"/>
                  </a:cubicBezTo>
                  <a:cubicBezTo>
                    <a:pt x="618490" y="198120"/>
                    <a:pt x="1069340" y="209550"/>
                    <a:pt x="1287780" y="182880"/>
                  </a:cubicBezTo>
                  <a:cubicBezTo>
                    <a:pt x="1506220" y="156210"/>
                    <a:pt x="1610360" y="81915"/>
                    <a:pt x="1714500" y="762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18" name="Freeform 22"/>
            <p:cNvSpPr/>
            <p:nvPr/>
          </p:nvSpPr>
          <p:spPr>
            <a:xfrm flipV="1">
              <a:off x="8938260" y="1173530"/>
              <a:ext cx="1775042" cy="197829"/>
            </a:xfrm>
            <a:custGeom>
              <a:avLst/>
              <a:gdLst>
                <a:gd name="connsiteX0" fmla="*/ 0 w 1714500"/>
                <a:gd name="connsiteY0" fmla="*/ 0 h 197829"/>
                <a:gd name="connsiteX1" fmla="*/ 403860 w 1714500"/>
                <a:gd name="connsiteY1" fmla="*/ 167640 h 197829"/>
                <a:gd name="connsiteX2" fmla="*/ 1287780 w 1714500"/>
                <a:gd name="connsiteY2" fmla="*/ 182880 h 197829"/>
                <a:gd name="connsiteX3" fmla="*/ 1714500 w 1714500"/>
                <a:gd name="connsiteY3" fmla="*/ 7620 h 1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7829">
                  <a:moveTo>
                    <a:pt x="0" y="0"/>
                  </a:moveTo>
                  <a:cubicBezTo>
                    <a:pt x="94615" y="68580"/>
                    <a:pt x="189230" y="137160"/>
                    <a:pt x="403860" y="167640"/>
                  </a:cubicBezTo>
                  <a:cubicBezTo>
                    <a:pt x="618490" y="198120"/>
                    <a:pt x="1069340" y="209550"/>
                    <a:pt x="1287780" y="182880"/>
                  </a:cubicBezTo>
                  <a:cubicBezTo>
                    <a:pt x="1506220" y="156210"/>
                    <a:pt x="1610360" y="81915"/>
                    <a:pt x="1714500" y="762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19" name="Freeform 23"/>
            <p:cNvSpPr/>
            <p:nvPr/>
          </p:nvSpPr>
          <p:spPr>
            <a:xfrm>
              <a:off x="8945880" y="1393323"/>
              <a:ext cx="1661160" cy="549777"/>
            </a:xfrm>
            <a:custGeom>
              <a:avLst/>
              <a:gdLst>
                <a:gd name="connsiteX0" fmla="*/ 0 w 1661160"/>
                <a:gd name="connsiteY0" fmla="*/ 16377 h 549777"/>
                <a:gd name="connsiteX1" fmla="*/ 685800 w 1661160"/>
                <a:gd name="connsiteY1" fmla="*/ 46857 h 549777"/>
                <a:gd name="connsiteX2" fmla="*/ 922020 w 1661160"/>
                <a:gd name="connsiteY2" fmla="*/ 412617 h 549777"/>
                <a:gd name="connsiteX3" fmla="*/ 1661160 w 1661160"/>
                <a:gd name="connsiteY3" fmla="*/ 549777 h 54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160" h="549777">
                  <a:moveTo>
                    <a:pt x="0" y="16377"/>
                  </a:moveTo>
                  <a:cubicBezTo>
                    <a:pt x="266065" y="-1403"/>
                    <a:pt x="532130" y="-19183"/>
                    <a:pt x="685800" y="46857"/>
                  </a:cubicBezTo>
                  <a:cubicBezTo>
                    <a:pt x="839470" y="112897"/>
                    <a:pt x="759460" y="328797"/>
                    <a:pt x="922020" y="412617"/>
                  </a:cubicBezTo>
                  <a:cubicBezTo>
                    <a:pt x="1084580" y="496437"/>
                    <a:pt x="1372870" y="523107"/>
                    <a:pt x="1661160" y="54977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20" name="Freeform 24"/>
            <p:cNvSpPr/>
            <p:nvPr/>
          </p:nvSpPr>
          <p:spPr>
            <a:xfrm flipH="1">
              <a:off x="9067800" y="1393323"/>
              <a:ext cx="1661160" cy="549777"/>
            </a:xfrm>
            <a:custGeom>
              <a:avLst/>
              <a:gdLst>
                <a:gd name="connsiteX0" fmla="*/ 0 w 1661160"/>
                <a:gd name="connsiteY0" fmla="*/ 16377 h 549777"/>
                <a:gd name="connsiteX1" fmla="*/ 685800 w 1661160"/>
                <a:gd name="connsiteY1" fmla="*/ 46857 h 549777"/>
                <a:gd name="connsiteX2" fmla="*/ 922020 w 1661160"/>
                <a:gd name="connsiteY2" fmla="*/ 412617 h 549777"/>
                <a:gd name="connsiteX3" fmla="*/ 1661160 w 1661160"/>
                <a:gd name="connsiteY3" fmla="*/ 549777 h 54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160" h="549777">
                  <a:moveTo>
                    <a:pt x="0" y="16377"/>
                  </a:moveTo>
                  <a:cubicBezTo>
                    <a:pt x="266065" y="-1403"/>
                    <a:pt x="532130" y="-19183"/>
                    <a:pt x="685800" y="46857"/>
                  </a:cubicBezTo>
                  <a:cubicBezTo>
                    <a:pt x="839470" y="112897"/>
                    <a:pt x="759460" y="328797"/>
                    <a:pt x="922020" y="412617"/>
                  </a:cubicBezTo>
                  <a:cubicBezTo>
                    <a:pt x="1084580" y="496437"/>
                    <a:pt x="1372870" y="523107"/>
                    <a:pt x="1661160" y="54977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cxnSp>
          <p:nvCxnSpPr>
            <p:cNvPr id="22" name="Straight Connector 28"/>
            <p:cNvCxnSpPr/>
            <p:nvPr/>
          </p:nvCxnSpPr>
          <p:spPr>
            <a:xfrm flipV="1">
              <a:off x="11014257" y="1717673"/>
              <a:ext cx="567126" cy="3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9"/>
            <p:cNvCxnSpPr/>
            <p:nvPr/>
          </p:nvCxnSpPr>
          <p:spPr>
            <a:xfrm>
              <a:off x="11044942" y="1331677"/>
              <a:ext cx="536441" cy="38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xplosion 2 26"/>
          <p:cNvSpPr/>
          <p:nvPr/>
        </p:nvSpPr>
        <p:spPr>
          <a:xfrm>
            <a:off x="1220009" y="3115466"/>
            <a:ext cx="1389449" cy="392355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n-ea"/>
              </a:rPr>
              <a:t>Echo</a:t>
            </a:r>
          </a:p>
        </p:txBody>
      </p:sp>
      <p:grpSp>
        <p:nvGrpSpPr>
          <p:cNvPr id="44" name="Group 55"/>
          <p:cNvGrpSpPr/>
          <p:nvPr/>
        </p:nvGrpSpPr>
        <p:grpSpPr>
          <a:xfrm>
            <a:off x="1648115" y="3848937"/>
            <a:ext cx="2581911" cy="809512"/>
            <a:chOff x="8035957" y="1041681"/>
            <a:chExt cx="3545426" cy="1298014"/>
          </a:xfrm>
        </p:grpSpPr>
        <p:pic>
          <p:nvPicPr>
            <p:cNvPr id="46" name="Picture 183" descr="图片77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5217" y="1041681"/>
              <a:ext cx="2038738" cy="1298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62"/>
            <p:cNvCxnSpPr/>
            <p:nvPr/>
          </p:nvCxnSpPr>
          <p:spPr>
            <a:xfrm>
              <a:off x="8035957" y="1717673"/>
              <a:ext cx="539549" cy="3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63"/>
            <p:cNvCxnSpPr/>
            <p:nvPr/>
          </p:nvCxnSpPr>
          <p:spPr>
            <a:xfrm flipV="1">
              <a:off x="8035957" y="1394725"/>
              <a:ext cx="539549" cy="32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64"/>
            <p:cNvSpPr/>
            <p:nvPr/>
          </p:nvSpPr>
          <p:spPr>
            <a:xfrm>
              <a:off x="8938260" y="1432560"/>
              <a:ext cx="129540" cy="525780"/>
            </a:xfrm>
            <a:custGeom>
              <a:avLst/>
              <a:gdLst>
                <a:gd name="connsiteX0" fmla="*/ 0 w 129540"/>
                <a:gd name="connsiteY0" fmla="*/ 0 h 525780"/>
                <a:gd name="connsiteX1" fmla="*/ 38100 w 129540"/>
                <a:gd name="connsiteY1" fmla="*/ 22860 h 525780"/>
                <a:gd name="connsiteX2" fmla="*/ 53340 w 129540"/>
                <a:gd name="connsiteY2" fmla="*/ 45720 h 525780"/>
                <a:gd name="connsiteX3" fmla="*/ 76200 w 129540"/>
                <a:gd name="connsiteY3" fmla="*/ 60960 h 525780"/>
                <a:gd name="connsiteX4" fmla="*/ 99060 w 129540"/>
                <a:gd name="connsiteY4" fmla="*/ 106680 h 525780"/>
                <a:gd name="connsiteX5" fmla="*/ 114300 w 129540"/>
                <a:gd name="connsiteY5" fmla="*/ 129540 h 525780"/>
                <a:gd name="connsiteX6" fmla="*/ 129540 w 129540"/>
                <a:gd name="connsiteY6" fmla="*/ 175260 h 525780"/>
                <a:gd name="connsiteX7" fmla="*/ 121920 w 129540"/>
                <a:gd name="connsiteY7" fmla="*/ 342900 h 525780"/>
                <a:gd name="connsiteX8" fmla="*/ 106680 w 129540"/>
                <a:gd name="connsiteY8" fmla="*/ 388620 h 525780"/>
                <a:gd name="connsiteX9" fmla="*/ 83820 w 129540"/>
                <a:gd name="connsiteY9" fmla="*/ 434340 h 525780"/>
                <a:gd name="connsiteX10" fmla="*/ 60960 w 129540"/>
                <a:gd name="connsiteY10" fmla="*/ 487680 h 525780"/>
                <a:gd name="connsiteX11" fmla="*/ 38100 w 129540"/>
                <a:gd name="connsiteY1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540" h="525780">
                  <a:moveTo>
                    <a:pt x="0" y="0"/>
                  </a:moveTo>
                  <a:cubicBezTo>
                    <a:pt x="12700" y="7620"/>
                    <a:pt x="26855" y="13221"/>
                    <a:pt x="38100" y="22860"/>
                  </a:cubicBezTo>
                  <a:cubicBezTo>
                    <a:pt x="45053" y="28820"/>
                    <a:pt x="46864" y="39244"/>
                    <a:pt x="53340" y="45720"/>
                  </a:cubicBezTo>
                  <a:cubicBezTo>
                    <a:pt x="59816" y="52196"/>
                    <a:pt x="68580" y="55880"/>
                    <a:pt x="76200" y="60960"/>
                  </a:cubicBezTo>
                  <a:cubicBezTo>
                    <a:pt x="119876" y="126474"/>
                    <a:pt x="67512" y="43584"/>
                    <a:pt x="99060" y="106680"/>
                  </a:cubicBezTo>
                  <a:cubicBezTo>
                    <a:pt x="103156" y="114871"/>
                    <a:pt x="110581" y="121171"/>
                    <a:pt x="114300" y="129540"/>
                  </a:cubicBezTo>
                  <a:cubicBezTo>
                    <a:pt x="120824" y="144220"/>
                    <a:pt x="129540" y="175260"/>
                    <a:pt x="129540" y="175260"/>
                  </a:cubicBezTo>
                  <a:cubicBezTo>
                    <a:pt x="127000" y="231140"/>
                    <a:pt x="127879" y="287281"/>
                    <a:pt x="121920" y="342900"/>
                  </a:cubicBezTo>
                  <a:cubicBezTo>
                    <a:pt x="120209" y="358873"/>
                    <a:pt x="111760" y="373380"/>
                    <a:pt x="106680" y="388620"/>
                  </a:cubicBezTo>
                  <a:cubicBezTo>
                    <a:pt x="96164" y="420168"/>
                    <a:pt x="103515" y="404797"/>
                    <a:pt x="83820" y="434340"/>
                  </a:cubicBezTo>
                  <a:cubicBezTo>
                    <a:pt x="67961" y="497775"/>
                    <a:pt x="87272" y="435057"/>
                    <a:pt x="60960" y="487680"/>
                  </a:cubicBezTo>
                  <a:cubicBezTo>
                    <a:pt x="41176" y="527247"/>
                    <a:pt x="67867" y="496013"/>
                    <a:pt x="38100" y="52578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4" name="Freeform 65"/>
            <p:cNvSpPr/>
            <p:nvPr/>
          </p:nvSpPr>
          <p:spPr>
            <a:xfrm flipH="1">
              <a:off x="10515389" y="1427798"/>
              <a:ext cx="129540" cy="525780"/>
            </a:xfrm>
            <a:custGeom>
              <a:avLst/>
              <a:gdLst>
                <a:gd name="connsiteX0" fmla="*/ 0 w 129540"/>
                <a:gd name="connsiteY0" fmla="*/ 0 h 525780"/>
                <a:gd name="connsiteX1" fmla="*/ 38100 w 129540"/>
                <a:gd name="connsiteY1" fmla="*/ 22860 h 525780"/>
                <a:gd name="connsiteX2" fmla="*/ 53340 w 129540"/>
                <a:gd name="connsiteY2" fmla="*/ 45720 h 525780"/>
                <a:gd name="connsiteX3" fmla="*/ 76200 w 129540"/>
                <a:gd name="connsiteY3" fmla="*/ 60960 h 525780"/>
                <a:gd name="connsiteX4" fmla="*/ 99060 w 129540"/>
                <a:gd name="connsiteY4" fmla="*/ 106680 h 525780"/>
                <a:gd name="connsiteX5" fmla="*/ 114300 w 129540"/>
                <a:gd name="connsiteY5" fmla="*/ 129540 h 525780"/>
                <a:gd name="connsiteX6" fmla="*/ 129540 w 129540"/>
                <a:gd name="connsiteY6" fmla="*/ 175260 h 525780"/>
                <a:gd name="connsiteX7" fmla="*/ 121920 w 129540"/>
                <a:gd name="connsiteY7" fmla="*/ 342900 h 525780"/>
                <a:gd name="connsiteX8" fmla="*/ 106680 w 129540"/>
                <a:gd name="connsiteY8" fmla="*/ 388620 h 525780"/>
                <a:gd name="connsiteX9" fmla="*/ 83820 w 129540"/>
                <a:gd name="connsiteY9" fmla="*/ 434340 h 525780"/>
                <a:gd name="connsiteX10" fmla="*/ 60960 w 129540"/>
                <a:gd name="connsiteY10" fmla="*/ 487680 h 525780"/>
                <a:gd name="connsiteX11" fmla="*/ 38100 w 129540"/>
                <a:gd name="connsiteY1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540" h="525780">
                  <a:moveTo>
                    <a:pt x="0" y="0"/>
                  </a:moveTo>
                  <a:cubicBezTo>
                    <a:pt x="12700" y="7620"/>
                    <a:pt x="26855" y="13221"/>
                    <a:pt x="38100" y="22860"/>
                  </a:cubicBezTo>
                  <a:cubicBezTo>
                    <a:pt x="45053" y="28820"/>
                    <a:pt x="46864" y="39244"/>
                    <a:pt x="53340" y="45720"/>
                  </a:cubicBezTo>
                  <a:cubicBezTo>
                    <a:pt x="59816" y="52196"/>
                    <a:pt x="68580" y="55880"/>
                    <a:pt x="76200" y="60960"/>
                  </a:cubicBezTo>
                  <a:cubicBezTo>
                    <a:pt x="119876" y="126474"/>
                    <a:pt x="67512" y="43584"/>
                    <a:pt x="99060" y="106680"/>
                  </a:cubicBezTo>
                  <a:cubicBezTo>
                    <a:pt x="103156" y="114871"/>
                    <a:pt x="110581" y="121171"/>
                    <a:pt x="114300" y="129540"/>
                  </a:cubicBezTo>
                  <a:cubicBezTo>
                    <a:pt x="120824" y="144220"/>
                    <a:pt x="129540" y="175260"/>
                    <a:pt x="129540" y="175260"/>
                  </a:cubicBezTo>
                  <a:cubicBezTo>
                    <a:pt x="127000" y="231140"/>
                    <a:pt x="127879" y="287281"/>
                    <a:pt x="121920" y="342900"/>
                  </a:cubicBezTo>
                  <a:cubicBezTo>
                    <a:pt x="120209" y="358873"/>
                    <a:pt x="111760" y="373380"/>
                    <a:pt x="106680" y="388620"/>
                  </a:cubicBezTo>
                  <a:cubicBezTo>
                    <a:pt x="96164" y="420168"/>
                    <a:pt x="103515" y="404797"/>
                    <a:pt x="83820" y="434340"/>
                  </a:cubicBezTo>
                  <a:cubicBezTo>
                    <a:pt x="67961" y="497775"/>
                    <a:pt x="87272" y="435057"/>
                    <a:pt x="60960" y="487680"/>
                  </a:cubicBezTo>
                  <a:cubicBezTo>
                    <a:pt x="41176" y="527247"/>
                    <a:pt x="67867" y="496013"/>
                    <a:pt x="38100" y="52578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5" name="Freeform 66"/>
            <p:cNvSpPr/>
            <p:nvPr/>
          </p:nvSpPr>
          <p:spPr>
            <a:xfrm>
              <a:off x="8975519" y="1911101"/>
              <a:ext cx="1714500" cy="136815"/>
            </a:xfrm>
            <a:custGeom>
              <a:avLst/>
              <a:gdLst>
                <a:gd name="connsiteX0" fmla="*/ 0 w 1714500"/>
                <a:gd name="connsiteY0" fmla="*/ 0 h 197829"/>
                <a:gd name="connsiteX1" fmla="*/ 403860 w 1714500"/>
                <a:gd name="connsiteY1" fmla="*/ 167640 h 197829"/>
                <a:gd name="connsiteX2" fmla="*/ 1287780 w 1714500"/>
                <a:gd name="connsiteY2" fmla="*/ 182880 h 197829"/>
                <a:gd name="connsiteX3" fmla="*/ 1714500 w 1714500"/>
                <a:gd name="connsiteY3" fmla="*/ 7620 h 1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7829">
                  <a:moveTo>
                    <a:pt x="0" y="0"/>
                  </a:moveTo>
                  <a:cubicBezTo>
                    <a:pt x="94615" y="68580"/>
                    <a:pt x="189230" y="137160"/>
                    <a:pt x="403860" y="167640"/>
                  </a:cubicBezTo>
                  <a:cubicBezTo>
                    <a:pt x="618490" y="198120"/>
                    <a:pt x="1069340" y="209550"/>
                    <a:pt x="1287780" y="182880"/>
                  </a:cubicBezTo>
                  <a:cubicBezTo>
                    <a:pt x="1506220" y="156210"/>
                    <a:pt x="1610360" y="81915"/>
                    <a:pt x="1714500" y="762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6" name="Freeform 67"/>
            <p:cNvSpPr/>
            <p:nvPr/>
          </p:nvSpPr>
          <p:spPr>
            <a:xfrm flipV="1">
              <a:off x="8938260" y="1173530"/>
              <a:ext cx="1775042" cy="197829"/>
            </a:xfrm>
            <a:custGeom>
              <a:avLst/>
              <a:gdLst>
                <a:gd name="connsiteX0" fmla="*/ 0 w 1714500"/>
                <a:gd name="connsiteY0" fmla="*/ 0 h 197829"/>
                <a:gd name="connsiteX1" fmla="*/ 403860 w 1714500"/>
                <a:gd name="connsiteY1" fmla="*/ 167640 h 197829"/>
                <a:gd name="connsiteX2" fmla="*/ 1287780 w 1714500"/>
                <a:gd name="connsiteY2" fmla="*/ 182880 h 197829"/>
                <a:gd name="connsiteX3" fmla="*/ 1714500 w 1714500"/>
                <a:gd name="connsiteY3" fmla="*/ 7620 h 1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97829">
                  <a:moveTo>
                    <a:pt x="0" y="0"/>
                  </a:moveTo>
                  <a:cubicBezTo>
                    <a:pt x="94615" y="68580"/>
                    <a:pt x="189230" y="137160"/>
                    <a:pt x="403860" y="167640"/>
                  </a:cubicBezTo>
                  <a:cubicBezTo>
                    <a:pt x="618490" y="198120"/>
                    <a:pt x="1069340" y="209550"/>
                    <a:pt x="1287780" y="182880"/>
                  </a:cubicBezTo>
                  <a:cubicBezTo>
                    <a:pt x="1506220" y="156210"/>
                    <a:pt x="1610360" y="81915"/>
                    <a:pt x="1714500" y="7620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7" name="Freeform 68"/>
            <p:cNvSpPr/>
            <p:nvPr/>
          </p:nvSpPr>
          <p:spPr>
            <a:xfrm>
              <a:off x="8945880" y="1393323"/>
              <a:ext cx="1661160" cy="549777"/>
            </a:xfrm>
            <a:custGeom>
              <a:avLst/>
              <a:gdLst>
                <a:gd name="connsiteX0" fmla="*/ 0 w 1661160"/>
                <a:gd name="connsiteY0" fmla="*/ 16377 h 549777"/>
                <a:gd name="connsiteX1" fmla="*/ 685800 w 1661160"/>
                <a:gd name="connsiteY1" fmla="*/ 46857 h 549777"/>
                <a:gd name="connsiteX2" fmla="*/ 922020 w 1661160"/>
                <a:gd name="connsiteY2" fmla="*/ 412617 h 549777"/>
                <a:gd name="connsiteX3" fmla="*/ 1661160 w 1661160"/>
                <a:gd name="connsiteY3" fmla="*/ 549777 h 54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160" h="549777">
                  <a:moveTo>
                    <a:pt x="0" y="16377"/>
                  </a:moveTo>
                  <a:cubicBezTo>
                    <a:pt x="266065" y="-1403"/>
                    <a:pt x="532130" y="-19183"/>
                    <a:pt x="685800" y="46857"/>
                  </a:cubicBezTo>
                  <a:cubicBezTo>
                    <a:pt x="839470" y="112897"/>
                    <a:pt x="759460" y="328797"/>
                    <a:pt x="922020" y="412617"/>
                  </a:cubicBezTo>
                  <a:cubicBezTo>
                    <a:pt x="1084580" y="496437"/>
                    <a:pt x="1372870" y="523107"/>
                    <a:pt x="1661160" y="54977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8" name="Freeform 69"/>
            <p:cNvSpPr/>
            <p:nvPr/>
          </p:nvSpPr>
          <p:spPr>
            <a:xfrm flipH="1">
              <a:off x="9067800" y="1393323"/>
              <a:ext cx="1661160" cy="549777"/>
            </a:xfrm>
            <a:custGeom>
              <a:avLst/>
              <a:gdLst>
                <a:gd name="connsiteX0" fmla="*/ 0 w 1661160"/>
                <a:gd name="connsiteY0" fmla="*/ 16377 h 549777"/>
                <a:gd name="connsiteX1" fmla="*/ 685800 w 1661160"/>
                <a:gd name="connsiteY1" fmla="*/ 46857 h 549777"/>
                <a:gd name="connsiteX2" fmla="*/ 922020 w 1661160"/>
                <a:gd name="connsiteY2" fmla="*/ 412617 h 549777"/>
                <a:gd name="connsiteX3" fmla="*/ 1661160 w 1661160"/>
                <a:gd name="connsiteY3" fmla="*/ 549777 h 54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1160" h="549777">
                  <a:moveTo>
                    <a:pt x="0" y="16377"/>
                  </a:moveTo>
                  <a:cubicBezTo>
                    <a:pt x="266065" y="-1403"/>
                    <a:pt x="532130" y="-19183"/>
                    <a:pt x="685800" y="46857"/>
                  </a:cubicBezTo>
                  <a:cubicBezTo>
                    <a:pt x="839470" y="112897"/>
                    <a:pt x="759460" y="328797"/>
                    <a:pt x="922020" y="412617"/>
                  </a:cubicBezTo>
                  <a:cubicBezTo>
                    <a:pt x="1084580" y="496437"/>
                    <a:pt x="1372870" y="523107"/>
                    <a:pt x="1661160" y="549777"/>
                  </a:cubicBezTo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cxnSp>
          <p:nvCxnSpPr>
            <p:cNvPr id="60" name="Straight Connector 71"/>
            <p:cNvCxnSpPr/>
            <p:nvPr/>
          </p:nvCxnSpPr>
          <p:spPr>
            <a:xfrm flipV="1">
              <a:off x="11014257" y="1717673"/>
              <a:ext cx="567126" cy="31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72"/>
            <p:cNvCxnSpPr/>
            <p:nvPr/>
          </p:nvCxnSpPr>
          <p:spPr>
            <a:xfrm>
              <a:off x="11044942" y="1331677"/>
              <a:ext cx="536441" cy="38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reeform 74"/>
          <p:cNvSpPr/>
          <p:nvPr/>
        </p:nvSpPr>
        <p:spPr>
          <a:xfrm>
            <a:off x="2315732" y="3909309"/>
            <a:ext cx="1342370" cy="130741"/>
          </a:xfrm>
          <a:custGeom>
            <a:avLst/>
            <a:gdLst>
              <a:gd name="connsiteX0" fmla="*/ 0 w 1843314"/>
              <a:gd name="connsiteY0" fmla="*/ 209638 h 209638"/>
              <a:gd name="connsiteX1" fmla="*/ 580571 w 1843314"/>
              <a:gd name="connsiteY1" fmla="*/ 20952 h 209638"/>
              <a:gd name="connsiteX2" fmla="*/ 1291771 w 1843314"/>
              <a:gd name="connsiteY2" fmla="*/ 20952 h 209638"/>
              <a:gd name="connsiteX3" fmla="*/ 1843314 w 1843314"/>
              <a:gd name="connsiteY3" fmla="*/ 166095 h 2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314" h="209638">
                <a:moveTo>
                  <a:pt x="0" y="209638"/>
                </a:moveTo>
                <a:cubicBezTo>
                  <a:pt x="182638" y="131019"/>
                  <a:pt x="365276" y="52400"/>
                  <a:pt x="580571" y="20952"/>
                </a:cubicBezTo>
                <a:cubicBezTo>
                  <a:pt x="795866" y="-10496"/>
                  <a:pt x="1081314" y="-3239"/>
                  <a:pt x="1291771" y="20952"/>
                </a:cubicBezTo>
                <a:cubicBezTo>
                  <a:pt x="1502228" y="45143"/>
                  <a:pt x="1672771" y="105619"/>
                  <a:pt x="1843314" y="16609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63" name="Freeform 75"/>
          <p:cNvSpPr/>
          <p:nvPr/>
        </p:nvSpPr>
        <p:spPr>
          <a:xfrm>
            <a:off x="2315732" y="4053613"/>
            <a:ext cx="1268381" cy="348514"/>
          </a:xfrm>
          <a:custGeom>
            <a:avLst/>
            <a:gdLst>
              <a:gd name="connsiteX0" fmla="*/ 0 w 1741714"/>
              <a:gd name="connsiteY0" fmla="*/ 36312 h 558826"/>
              <a:gd name="connsiteX1" fmla="*/ 667657 w 1741714"/>
              <a:gd name="connsiteY1" fmla="*/ 36312 h 558826"/>
              <a:gd name="connsiteX2" fmla="*/ 957942 w 1741714"/>
              <a:gd name="connsiteY2" fmla="*/ 413683 h 558826"/>
              <a:gd name="connsiteX3" fmla="*/ 1741714 w 1741714"/>
              <a:gd name="connsiteY3" fmla="*/ 558826 h 55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558826">
                <a:moveTo>
                  <a:pt x="0" y="36312"/>
                </a:moveTo>
                <a:cubicBezTo>
                  <a:pt x="254000" y="4864"/>
                  <a:pt x="508000" y="-26583"/>
                  <a:pt x="667657" y="36312"/>
                </a:cubicBezTo>
                <a:cubicBezTo>
                  <a:pt x="827314" y="99207"/>
                  <a:pt x="778933" y="326597"/>
                  <a:pt x="957942" y="413683"/>
                </a:cubicBezTo>
                <a:cubicBezTo>
                  <a:pt x="1136952" y="500769"/>
                  <a:pt x="1439333" y="529797"/>
                  <a:pt x="1741714" y="558826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cxnSp>
        <p:nvCxnSpPr>
          <p:cNvPr id="64" name="Straight Arrow Connector 77"/>
          <p:cNvCxnSpPr/>
          <p:nvPr/>
        </p:nvCxnSpPr>
        <p:spPr>
          <a:xfrm>
            <a:off x="3922348" y="3992854"/>
            <a:ext cx="295215" cy="1769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8"/>
          <p:cNvCxnSpPr/>
          <p:nvPr/>
        </p:nvCxnSpPr>
        <p:spPr>
          <a:xfrm flipV="1">
            <a:off x="3875915" y="4345334"/>
            <a:ext cx="295215" cy="1769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xplosion 2 79"/>
          <p:cNvSpPr/>
          <p:nvPr/>
        </p:nvSpPr>
        <p:spPr>
          <a:xfrm rot="20011158">
            <a:off x="3415193" y="4339834"/>
            <a:ext cx="1904655" cy="478193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n-ea"/>
              </a:rPr>
              <a:t>Duplicate</a:t>
            </a:r>
            <a:endParaRPr lang="en-US" sz="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" name="Picture 183" descr="图片7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85" y="5261877"/>
            <a:ext cx="1484686" cy="80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44"/>
          <p:cNvCxnSpPr/>
          <p:nvPr/>
        </p:nvCxnSpPr>
        <p:spPr>
          <a:xfrm>
            <a:off x="1829275" y="5683463"/>
            <a:ext cx="392920" cy="19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5"/>
          <p:cNvCxnSpPr/>
          <p:nvPr/>
        </p:nvCxnSpPr>
        <p:spPr>
          <a:xfrm flipV="1">
            <a:off x="1829275" y="5482055"/>
            <a:ext cx="392920" cy="2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"/>
          <p:cNvSpPr/>
          <p:nvPr/>
        </p:nvSpPr>
        <p:spPr>
          <a:xfrm>
            <a:off x="2486366" y="5505651"/>
            <a:ext cx="94336" cy="327906"/>
          </a:xfrm>
          <a:custGeom>
            <a:avLst/>
            <a:gdLst>
              <a:gd name="connsiteX0" fmla="*/ 0 w 129540"/>
              <a:gd name="connsiteY0" fmla="*/ 0 h 525780"/>
              <a:gd name="connsiteX1" fmla="*/ 38100 w 129540"/>
              <a:gd name="connsiteY1" fmla="*/ 22860 h 525780"/>
              <a:gd name="connsiteX2" fmla="*/ 53340 w 129540"/>
              <a:gd name="connsiteY2" fmla="*/ 45720 h 525780"/>
              <a:gd name="connsiteX3" fmla="*/ 76200 w 129540"/>
              <a:gd name="connsiteY3" fmla="*/ 60960 h 525780"/>
              <a:gd name="connsiteX4" fmla="*/ 99060 w 129540"/>
              <a:gd name="connsiteY4" fmla="*/ 106680 h 525780"/>
              <a:gd name="connsiteX5" fmla="*/ 114300 w 129540"/>
              <a:gd name="connsiteY5" fmla="*/ 129540 h 525780"/>
              <a:gd name="connsiteX6" fmla="*/ 129540 w 129540"/>
              <a:gd name="connsiteY6" fmla="*/ 175260 h 525780"/>
              <a:gd name="connsiteX7" fmla="*/ 121920 w 129540"/>
              <a:gd name="connsiteY7" fmla="*/ 342900 h 525780"/>
              <a:gd name="connsiteX8" fmla="*/ 106680 w 129540"/>
              <a:gd name="connsiteY8" fmla="*/ 388620 h 525780"/>
              <a:gd name="connsiteX9" fmla="*/ 83820 w 129540"/>
              <a:gd name="connsiteY9" fmla="*/ 434340 h 525780"/>
              <a:gd name="connsiteX10" fmla="*/ 60960 w 129540"/>
              <a:gd name="connsiteY10" fmla="*/ 487680 h 525780"/>
              <a:gd name="connsiteX11" fmla="*/ 38100 w 129540"/>
              <a:gd name="connsiteY11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540" h="525780">
                <a:moveTo>
                  <a:pt x="0" y="0"/>
                </a:moveTo>
                <a:cubicBezTo>
                  <a:pt x="12700" y="7620"/>
                  <a:pt x="26855" y="13221"/>
                  <a:pt x="38100" y="22860"/>
                </a:cubicBezTo>
                <a:cubicBezTo>
                  <a:pt x="45053" y="28820"/>
                  <a:pt x="46864" y="39244"/>
                  <a:pt x="53340" y="45720"/>
                </a:cubicBezTo>
                <a:cubicBezTo>
                  <a:pt x="59816" y="52196"/>
                  <a:pt x="68580" y="55880"/>
                  <a:pt x="76200" y="60960"/>
                </a:cubicBezTo>
                <a:cubicBezTo>
                  <a:pt x="119876" y="126474"/>
                  <a:pt x="67512" y="43584"/>
                  <a:pt x="99060" y="106680"/>
                </a:cubicBezTo>
                <a:cubicBezTo>
                  <a:pt x="103156" y="114871"/>
                  <a:pt x="110581" y="121171"/>
                  <a:pt x="114300" y="129540"/>
                </a:cubicBezTo>
                <a:cubicBezTo>
                  <a:pt x="120824" y="144220"/>
                  <a:pt x="129540" y="175260"/>
                  <a:pt x="129540" y="175260"/>
                </a:cubicBezTo>
                <a:cubicBezTo>
                  <a:pt x="127000" y="231140"/>
                  <a:pt x="127879" y="287281"/>
                  <a:pt x="121920" y="342900"/>
                </a:cubicBezTo>
                <a:cubicBezTo>
                  <a:pt x="120209" y="358873"/>
                  <a:pt x="111760" y="373380"/>
                  <a:pt x="106680" y="388620"/>
                </a:cubicBezTo>
                <a:cubicBezTo>
                  <a:pt x="96164" y="420168"/>
                  <a:pt x="103515" y="404797"/>
                  <a:pt x="83820" y="434340"/>
                </a:cubicBezTo>
                <a:cubicBezTo>
                  <a:pt x="67961" y="497775"/>
                  <a:pt x="87272" y="435057"/>
                  <a:pt x="60960" y="487680"/>
                </a:cubicBezTo>
                <a:cubicBezTo>
                  <a:pt x="41176" y="527247"/>
                  <a:pt x="67867" y="496013"/>
                  <a:pt x="38100" y="52578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36" name="Freeform 47"/>
          <p:cNvSpPr/>
          <p:nvPr/>
        </p:nvSpPr>
        <p:spPr>
          <a:xfrm flipH="1">
            <a:off x="3634891" y="5502681"/>
            <a:ext cx="94336" cy="327906"/>
          </a:xfrm>
          <a:custGeom>
            <a:avLst/>
            <a:gdLst>
              <a:gd name="connsiteX0" fmla="*/ 0 w 129540"/>
              <a:gd name="connsiteY0" fmla="*/ 0 h 525780"/>
              <a:gd name="connsiteX1" fmla="*/ 38100 w 129540"/>
              <a:gd name="connsiteY1" fmla="*/ 22860 h 525780"/>
              <a:gd name="connsiteX2" fmla="*/ 53340 w 129540"/>
              <a:gd name="connsiteY2" fmla="*/ 45720 h 525780"/>
              <a:gd name="connsiteX3" fmla="*/ 76200 w 129540"/>
              <a:gd name="connsiteY3" fmla="*/ 60960 h 525780"/>
              <a:gd name="connsiteX4" fmla="*/ 99060 w 129540"/>
              <a:gd name="connsiteY4" fmla="*/ 106680 h 525780"/>
              <a:gd name="connsiteX5" fmla="*/ 114300 w 129540"/>
              <a:gd name="connsiteY5" fmla="*/ 129540 h 525780"/>
              <a:gd name="connsiteX6" fmla="*/ 129540 w 129540"/>
              <a:gd name="connsiteY6" fmla="*/ 175260 h 525780"/>
              <a:gd name="connsiteX7" fmla="*/ 121920 w 129540"/>
              <a:gd name="connsiteY7" fmla="*/ 342900 h 525780"/>
              <a:gd name="connsiteX8" fmla="*/ 106680 w 129540"/>
              <a:gd name="connsiteY8" fmla="*/ 388620 h 525780"/>
              <a:gd name="connsiteX9" fmla="*/ 83820 w 129540"/>
              <a:gd name="connsiteY9" fmla="*/ 434340 h 525780"/>
              <a:gd name="connsiteX10" fmla="*/ 60960 w 129540"/>
              <a:gd name="connsiteY10" fmla="*/ 487680 h 525780"/>
              <a:gd name="connsiteX11" fmla="*/ 38100 w 129540"/>
              <a:gd name="connsiteY11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540" h="525780">
                <a:moveTo>
                  <a:pt x="0" y="0"/>
                </a:moveTo>
                <a:cubicBezTo>
                  <a:pt x="12700" y="7620"/>
                  <a:pt x="26855" y="13221"/>
                  <a:pt x="38100" y="22860"/>
                </a:cubicBezTo>
                <a:cubicBezTo>
                  <a:pt x="45053" y="28820"/>
                  <a:pt x="46864" y="39244"/>
                  <a:pt x="53340" y="45720"/>
                </a:cubicBezTo>
                <a:cubicBezTo>
                  <a:pt x="59816" y="52196"/>
                  <a:pt x="68580" y="55880"/>
                  <a:pt x="76200" y="60960"/>
                </a:cubicBezTo>
                <a:cubicBezTo>
                  <a:pt x="119876" y="126474"/>
                  <a:pt x="67512" y="43584"/>
                  <a:pt x="99060" y="106680"/>
                </a:cubicBezTo>
                <a:cubicBezTo>
                  <a:pt x="103156" y="114871"/>
                  <a:pt x="110581" y="121171"/>
                  <a:pt x="114300" y="129540"/>
                </a:cubicBezTo>
                <a:cubicBezTo>
                  <a:pt x="120824" y="144220"/>
                  <a:pt x="129540" y="175260"/>
                  <a:pt x="129540" y="175260"/>
                </a:cubicBezTo>
                <a:cubicBezTo>
                  <a:pt x="127000" y="231140"/>
                  <a:pt x="127879" y="287281"/>
                  <a:pt x="121920" y="342900"/>
                </a:cubicBezTo>
                <a:cubicBezTo>
                  <a:pt x="120209" y="358873"/>
                  <a:pt x="111760" y="373380"/>
                  <a:pt x="106680" y="388620"/>
                </a:cubicBezTo>
                <a:cubicBezTo>
                  <a:pt x="96164" y="420168"/>
                  <a:pt x="103515" y="404797"/>
                  <a:pt x="83820" y="434340"/>
                </a:cubicBezTo>
                <a:cubicBezTo>
                  <a:pt x="67961" y="497775"/>
                  <a:pt x="87272" y="435057"/>
                  <a:pt x="60960" y="487680"/>
                </a:cubicBezTo>
                <a:cubicBezTo>
                  <a:pt x="41176" y="527247"/>
                  <a:pt x="67867" y="496013"/>
                  <a:pt x="38100" y="52578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37" name="Freeform 48"/>
          <p:cNvSpPr/>
          <p:nvPr/>
        </p:nvSpPr>
        <p:spPr>
          <a:xfrm>
            <a:off x="2513499" y="5804096"/>
            <a:ext cx="1248564" cy="85325"/>
          </a:xfrm>
          <a:custGeom>
            <a:avLst/>
            <a:gdLst>
              <a:gd name="connsiteX0" fmla="*/ 0 w 1714500"/>
              <a:gd name="connsiteY0" fmla="*/ 0 h 197829"/>
              <a:gd name="connsiteX1" fmla="*/ 403860 w 1714500"/>
              <a:gd name="connsiteY1" fmla="*/ 167640 h 197829"/>
              <a:gd name="connsiteX2" fmla="*/ 1287780 w 1714500"/>
              <a:gd name="connsiteY2" fmla="*/ 182880 h 197829"/>
              <a:gd name="connsiteX3" fmla="*/ 1714500 w 1714500"/>
              <a:gd name="connsiteY3" fmla="*/ 7620 h 1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97829">
                <a:moveTo>
                  <a:pt x="0" y="0"/>
                </a:moveTo>
                <a:cubicBezTo>
                  <a:pt x="94615" y="68580"/>
                  <a:pt x="189230" y="137160"/>
                  <a:pt x="403860" y="167640"/>
                </a:cubicBezTo>
                <a:cubicBezTo>
                  <a:pt x="618490" y="198120"/>
                  <a:pt x="1069340" y="209550"/>
                  <a:pt x="1287780" y="182880"/>
                </a:cubicBezTo>
                <a:cubicBezTo>
                  <a:pt x="1506220" y="156210"/>
                  <a:pt x="1610360" y="81915"/>
                  <a:pt x="1714500" y="76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38" name="Freeform 49"/>
          <p:cNvSpPr/>
          <p:nvPr/>
        </p:nvSpPr>
        <p:spPr>
          <a:xfrm flipV="1">
            <a:off x="2486366" y="5344105"/>
            <a:ext cx="1292653" cy="123377"/>
          </a:xfrm>
          <a:custGeom>
            <a:avLst/>
            <a:gdLst>
              <a:gd name="connsiteX0" fmla="*/ 0 w 1714500"/>
              <a:gd name="connsiteY0" fmla="*/ 0 h 197829"/>
              <a:gd name="connsiteX1" fmla="*/ 403860 w 1714500"/>
              <a:gd name="connsiteY1" fmla="*/ 167640 h 197829"/>
              <a:gd name="connsiteX2" fmla="*/ 1287780 w 1714500"/>
              <a:gd name="connsiteY2" fmla="*/ 182880 h 197829"/>
              <a:gd name="connsiteX3" fmla="*/ 1714500 w 1714500"/>
              <a:gd name="connsiteY3" fmla="*/ 7620 h 1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97829">
                <a:moveTo>
                  <a:pt x="0" y="0"/>
                </a:moveTo>
                <a:cubicBezTo>
                  <a:pt x="94615" y="68580"/>
                  <a:pt x="189230" y="137160"/>
                  <a:pt x="403860" y="167640"/>
                </a:cubicBezTo>
                <a:cubicBezTo>
                  <a:pt x="618490" y="198120"/>
                  <a:pt x="1069340" y="209550"/>
                  <a:pt x="1287780" y="182880"/>
                </a:cubicBezTo>
                <a:cubicBezTo>
                  <a:pt x="1506220" y="156210"/>
                  <a:pt x="1610360" y="81915"/>
                  <a:pt x="1714500" y="76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39" name="Freeform 50"/>
          <p:cNvSpPr/>
          <p:nvPr/>
        </p:nvSpPr>
        <p:spPr>
          <a:xfrm>
            <a:off x="2491915" y="5481181"/>
            <a:ext cx="1209720" cy="342872"/>
          </a:xfrm>
          <a:custGeom>
            <a:avLst/>
            <a:gdLst>
              <a:gd name="connsiteX0" fmla="*/ 0 w 1661160"/>
              <a:gd name="connsiteY0" fmla="*/ 16377 h 549777"/>
              <a:gd name="connsiteX1" fmla="*/ 685800 w 1661160"/>
              <a:gd name="connsiteY1" fmla="*/ 46857 h 549777"/>
              <a:gd name="connsiteX2" fmla="*/ 922020 w 1661160"/>
              <a:gd name="connsiteY2" fmla="*/ 412617 h 549777"/>
              <a:gd name="connsiteX3" fmla="*/ 1661160 w 1661160"/>
              <a:gd name="connsiteY3" fmla="*/ 549777 h 5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0" h="549777">
                <a:moveTo>
                  <a:pt x="0" y="16377"/>
                </a:moveTo>
                <a:cubicBezTo>
                  <a:pt x="266065" y="-1403"/>
                  <a:pt x="532130" y="-19183"/>
                  <a:pt x="685800" y="46857"/>
                </a:cubicBezTo>
                <a:cubicBezTo>
                  <a:pt x="839470" y="112897"/>
                  <a:pt x="759460" y="328797"/>
                  <a:pt x="922020" y="412617"/>
                </a:cubicBezTo>
                <a:cubicBezTo>
                  <a:pt x="1084580" y="496437"/>
                  <a:pt x="1372870" y="523107"/>
                  <a:pt x="1661160" y="54977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40" name="Freeform 51"/>
          <p:cNvSpPr/>
          <p:nvPr/>
        </p:nvSpPr>
        <p:spPr>
          <a:xfrm flipH="1">
            <a:off x="2580702" y="5481181"/>
            <a:ext cx="1209720" cy="342872"/>
          </a:xfrm>
          <a:custGeom>
            <a:avLst/>
            <a:gdLst>
              <a:gd name="connsiteX0" fmla="*/ 0 w 1661160"/>
              <a:gd name="connsiteY0" fmla="*/ 16377 h 549777"/>
              <a:gd name="connsiteX1" fmla="*/ 685800 w 1661160"/>
              <a:gd name="connsiteY1" fmla="*/ 46857 h 549777"/>
              <a:gd name="connsiteX2" fmla="*/ 922020 w 1661160"/>
              <a:gd name="connsiteY2" fmla="*/ 412617 h 549777"/>
              <a:gd name="connsiteX3" fmla="*/ 1661160 w 1661160"/>
              <a:gd name="connsiteY3" fmla="*/ 549777 h 5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0" h="549777">
                <a:moveTo>
                  <a:pt x="0" y="16377"/>
                </a:moveTo>
                <a:cubicBezTo>
                  <a:pt x="266065" y="-1403"/>
                  <a:pt x="532130" y="-19183"/>
                  <a:pt x="685800" y="46857"/>
                </a:cubicBezTo>
                <a:cubicBezTo>
                  <a:pt x="839470" y="112897"/>
                  <a:pt x="759460" y="328797"/>
                  <a:pt x="922020" y="412617"/>
                </a:cubicBezTo>
                <a:cubicBezTo>
                  <a:pt x="1084580" y="496437"/>
                  <a:pt x="1372870" y="523107"/>
                  <a:pt x="1661160" y="54977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cxnSp>
        <p:nvCxnSpPr>
          <p:cNvPr id="42" name="Straight Connector 53"/>
          <p:cNvCxnSpPr/>
          <p:nvPr/>
        </p:nvCxnSpPr>
        <p:spPr>
          <a:xfrm flipV="1">
            <a:off x="3998186" y="5683463"/>
            <a:ext cx="413003" cy="19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54"/>
          <p:cNvCxnSpPr/>
          <p:nvPr/>
        </p:nvCxnSpPr>
        <p:spPr>
          <a:xfrm>
            <a:off x="4020532" y="5442735"/>
            <a:ext cx="390657" cy="24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2 84"/>
          <p:cNvSpPr/>
          <p:nvPr/>
        </p:nvSpPr>
        <p:spPr>
          <a:xfrm>
            <a:off x="2474366" y="5308887"/>
            <a:ext cx="954386" cy="424329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>
              <a:latin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228262" y="25181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流量环回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251611" y="370301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接收到多份广播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237741" y="5054928"/>
            <a:ext cx="116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MAC</a:t>
            </a:r>
            <a:r>
              <a:rPr lang="zh-CN" altLang="en-US" sz="1200" dirty="0">
                <a:latin typeface="+mn-ea"/>
                <a:ea typeface="+mn-ea"/>
              </a:rPr>
              <a:t>持续跳变</a:t>
            </a:r>
          </a:p>
        </p:txBody>
      </p:sp>
      <p:sp>
        <p:nvSpPr>
          <p:cNvPr id="87" name="右箭头 86"/>
          <p:cNvSpPr/>
          <p:nvPr/>
        </p:nvSpPr>
        <p:spPr>
          <a:xfrm>
            <a:off x="5318016" y="3902484"/>
            <a:ext cx="292809" cy="943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sp>
        <p:nvSpPr>
          <p:cNvPr id="116" name="文本占位符 1">
            <a:extLst>
              <a:ext uri="{FF2B5EF4-FFF2-40B4-BE49-F238E27FC236}">
                <a16:creationId xmlns:a16="http://schemas.microsoft.com/office/drawing/2014/main" id="{020EF706-4771-447E-A27C-82F4EA9EB01E}"/>
              </a:ext>
            </a:extLst>
          </p:cNvPr>
          <p:cNvSpPr txBox="1">
            <a:spLocks/>
          </p:cNvSpPr>
          <p:nvPr/>
        </p:nvSpPr>
        <p:spPr bwMode="auto">
          <a:xfrm>
            <a:off x="5464145" y="1272252"/>
            <a:ext cx="5629591" cy="30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200" kern="0" dirty="0">
                <a:latin typeface="+mn-ea"/>
              </a:rPr>
              <a:t>EVPN</a:t>
            </a:r>
            <a:r>
              <a:rPr lang="zh-CN" altLang="en-US" sz="1200" kern="0" dirty="0">
                <a:latin typeface="+mn-ea"/>
              </a:rPr>
              <a:t>（</a:t>
            </a:r>
            <a:r>
              <a:rPr lang="en-US" altLang="zh-CN" sz="1200" kern="0" dirty="0">
                <a:latin typeface="+mn-ea"/>
              </a:rPr>
              <a:t>RFC7432, BGP MPLS-Based Ethernet VPN </a:t>
            </a:r>
            <a:r>
              <a:rPr lang="zh-CN" altLang="en-US" sz="1200" kern="0" dirty="0">
                <a:latin typeface="+mn-ea"/>
              </a:rPr>
              <a:t>）：</a:t>
            </a:r>
          </a:p>
          <a:p>
            <a:pPr lvl="1"/>
            <a:r>
              <a:rPr lang="zh-CN" altLang="en-US" sz="1200" kern="0" dirty="0">
                <a:latin typeface="+mn-ea"/>
              </a:rPr>
              <a:t>使用</a:t>
            </a:r>
            <a:r>
              <a:rPr lang="en-US" altLang="zh-CN" sz="1200" kern="0" dirty="0">
                <a:latin typeface="+mn-ea"/>
              </a:rPr>
              <a:t>BGP</a:t>
            </a:r>
            <a:r>
              <a:rPr lang="zh-CN" altLang="en-US" sz="1200" kern="0" dirty="0">
                <a:latin typeface="+mn-ea"/>
              </a:rPr>
              <a:t>协议作为控制面协议；</a:t>
            </a:r>
          </a:p>
          <a:p>
            <a:pPr lvl="1"/>
            <a:r>
              <a:rPr lang="zh-CN" altLang="en-US" sz="1200" kern="0" dirty="0">
                <a:latin typeface="+mn-ea"/>
              </a:rPr>
              <a:t>使用</a:t>
            </a:r>
            <a:r>
              <a:rPr lang="en-US" altLang="zh-CN" sz="1200" kern="0" dirty="0">
                <a:latin typeface="+mn-ea"/>
              </a:rPr>
              <a:t>MPLS</a:t>
            </a:r>
            <a:r>
              <a:rPr lang="zh-CN" altLang="en-US" sz="1200" kern="0" dirty="0">
                <a:latin typeface="+mn-ea"/>
              </a:rPr>
              <a:t>作为转发面数据封装；</a:t>
            </a:r>
          </a:p>
          <a:p>
            <a:pPr lvl="1"/>
            <a:r>
              <a:rPr lang="zh-CN" altLang="en-US" sz="1200" kern="0" dirty="0">
                <a:latin typeface="+mn-ea"/>
              </a:rPr>
              <a:t>引入</a:t>
            </a:r>
            <a:r>
              <a:rPr lang="en-US" altLang="zh-CN" sz="1200" kern="0" dirty="0">
                <a:latin typeface="+mn-ea"/>
              </a:rPr>
              <a:t>Ethernet Segment </a:t>
            </a:r>
            <a:r>
              <a:rPr lang="zh-CN" altLang="en-US" sz="1200" kern="0" dirty="0">
                <a:latin typeface="+mn-ea"/>
              </a:rPr>
              <a:t>标识，标识</a:t>
            </a:r>
            <a:r>
              <a:rPr lang="en-US" altLang="zh-CN" sz="1200" kern="0" dirty="0" err="1">
                <a:latin typeface="+mn-ea"/>
              </a:rPr>
              <a:t>Multihoming</a:t>
            </a:r>
            <a:r>
              <a:rPr lang="zh-CN" altLang="en-US" sz="1200" kern="0" dirty="0">
                <a:latin typeface="+mn-ea"/>
              </a:rPr>
              <a:t>；</a:t>
            </a:r>
            <a:endParaRPr lang="en-US" altLang="zh-CN" sz="1200" kern="0" dirty="0">
              <a:latin typeface="+mn-ea"/>
            </a:endParaRPr>
          </a:p>
          <a:p>
            <a:pPr lvl="1"/>
            <a:r>
              <a:rPr lang="zh-CN" altLang="en-US" sz="1200" kern="0" dirty="0">
                <a:latin typeface="+mn-ea"/>
              </a:rPr>
              <a:t>引入</a:t>
            </a:r>
            <a:r>
              <a:rPr lang="en-US" altLang="zh-CN" sz="1200" kern="0" dirty="0">
                <a:latin typeface="+mn-ea"/>
              </a:rPr>
              <a:t>ESI</a:t>
            </a:r>
            <a:r>
              <a:rPr lang="zh-CN" altLang="en-US" sz="1200" kern="0" dirty="0">
                <a:latin typeface="+mn-ea"/>
              </a:rPr>
              <a:t>标签，转发识别多归接口，避免环回；</a:t>
            </a:r>
          </a:p>
          <a:p>
            <a:pPr lvl="1"/>
            <a:r>
              <a:rPr lang="zh-CN" altLang="en-US" sz="1200" kern="0" dirty="0">
                <a:latin typeface="+mn-ea"/>
              </a:rPr>
              <a:t>引入</a:t>
            </a:r>
            <a:r>
              <a:rPr lang="en-US" altLang="zh-CN" sz="1200" kern="0" dirty="0">
                <a:latin typeface="+mn-ea"/>
              </a:rPr>
              <a:t>DF</a:t>
            </a:r>
            <a:r>
              <a:rPr lang="zh-CN" altLang="en-US" sz="1200" kern="0" dirty="0">
                <a:latin typeface="+mn-ea"/>
              </a:rPr>
              <a:t>选举机制，避免接受多份广播；</a:t>
            </a:r>
          </a:p>
          <a:p>
            <a:pPr lvl="1"/>
            <a:r>
              <a:rPr lang="zh-CN" altLang="en-US" sz="1200" kern="0" dirty="0">
                <a:latin typeface="+mn-ea"/>
              </a:rPr>
              <a:t>使用</a:t>
            </a:r>
            <a:r>
              <a:rPr lang="en-US" altLang="zh-CN" sz="1200" kern="0" dirty="0">
                <a:latin typeface="+mn-ea"/>
              </a:rPr>
              <a:t>BGP</a:t>
            </a:r>
            <a:r>
              <a:rPr lang="zh-CN" altLang="en-US" sz="1200" kern="0" dirty="0">
                <a:latin typeface="+mn-ea"/>
              </a:rPr>
              <a:t>通告</a:t>
            </a:r>
            <a:r>
              <a:rPr lang="en-US" altLang="zh-CN" sz="1200" kern="0" dirty="0">
                <a:latin typeface="+mn-ea"/>
              </a:rPr>
              <a:t>MAC</a:t>
            </a:r>
            <a:r>
              <a:rPr lang="zh-CN" altLang="en-US" sz="1200" kern="0" dirty="0">
                <a:latin typeface="+mn-ea"/>
              </a:rPr>
              <a:t>取代转发面基于数据的</a:t>
            </a:r>
            <a:r>
              <a:rPr lang="en-US" altLang="zh-CN" sz="1200" kern="0" dirty="0">
                <a:latin typeface="+mn-ea"/>
              </a:rPr>
              <a:t>MAC</a:t>
            </a:r>
            <a:r>
              <a:rPr lang="zh-CN" altLang="en-US" sz="1200" kern="0" dirty="0">
                <a:latin typeface="+mn-ea"/>
              </a:rPr>
              <a:t>学习，使得</a:t>
            </a:r>
            <a:r>
              <a:rPr lang="en-US" altLang="zh-CN" sz="1200" kern="0" dirty="0">
                <a:latin typeface="+mn-ea"/>
              </a:rPr>
              <a:t>MAC</a:t>
            </a:r>
            <a:r>
              <a:rPr lang="zh-CN" altLang="en-US" sz="1200" kern="0" dirty="0">
                <a:latin typeface="+mn-ea"/>
              </a:rPr>
              <a:t>也能像</a:t>
            </a:r>
            <a:r>
              <a:rPr lang="en-US" altLang="zh-CN" sz="1200" kern="0" dirty="0">
                <a:latin typeface="+mn-ea"/>
              </a:rPr>
              <a:t>IP</a:t>
            </a:r>
            <a:r>
              <a:rPr lang="zh-CN" altLang="en-US" sz="1200" kern="0" dirty="0">
                <a:latin typeface="+mn-ea"/>
              </a:rPr>
              <a:t>路由一样形成</a:t>
            </a:r>
            <a:r>
              <a:rPr lang="en-US" altLang="zh-CN" sz="1200" kern="0" dirty="0">
                <a:latin typeface="+mn-ea"/>
              </a:rPr>
              <a:t>ECMP</a:t>
            </a:r>
            <a:r>
              <a:rPr lang="zh-CN" altLang="en-US" sz="1200" kern="0" dirty="0">
                <a:latin typeface="+mn-ea"/>
              </a:rPr>
              <a:t>负载分担路径。</a:t>
            </a:r>
          </a:p>
          <a:p>
            <a:endParaRPr lang="zh-CN" altLang="en-US" sz="1200" kern="0" dirty="0">
              <a:latin typeface="+mn-ea"/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95" y="2670851"/>
            <a:ext cx="263415" cy="216000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95" y="3052998"/>
            <a:ext cx="263415" cy="216000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46" y="2876671"/>
            <a:ext cx="263415" cy="21600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68" y="2661801"/>
            <a:ext cx="263415" cy="21600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68" y="3058688"/>
            <a:ext cx="263415" cy="216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69" y="2898267"/>
            <a:ext cx="263415" cy="216000"/>
          </a:xfrm>
          <a:prstGeom prst="rect">
            <a:avLst/>
          </a:prstGeom>
        </p:spPr>
      </p:pic>
      <p:sp>
        <p:nvSpPr>
          <p:cNvPr id="24" name="Freeform 25"/>
          <p:cNvSpPr/>
          <p:nvPr/>
        </p:nvSpPr>
        <p:spPr>
          <a:xfrm>
            <a:off x="2029570" y="2733214"/>
            <a:ext cx="750835" cy="486538"/>
          </a:xfrm>
          <a:custGeom>
            <a:avLst/>
            <a:gdLst>
              <a:gd name="connsiteX0" fmla="*/ 0 w 1031030"/>
              <a:gd name="connsiteY0" fmla="*/ 351854 h 780138"/>
              <a:gd name="connsiteX1" fmla="*/ 571500 w 1031030"/>
              <a:gd name="connsiteY1" fmla="*/ 1334 h 780138"/>
              <a:gd name="connsiteX2" fmla="*/ 982980 w 1031030"/>
              <a:gd name="connsiteY2" fmla="*/ 252794 h 780138"/>
              <a:gd name="connsiteX3" fmla="*/ 922020 w 1031030"/>
              <a:gd name="connsiteY3" fmla="*/ 770954 h 780138"/>
              <a:gd name="connsiteX4" fmla="*/ 83820 w 1031030"/>
              <a:gd name="connsiteY4" fmla="*/ 534734 h 7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030" h="780138">
                <a:moveTo>
                  <a:pt x="0" y="351854"/>
                </a:moveTo>
                <a:cubicBezTo>
                  <a:pt x="203835" y="184849"/>
                  <a:pt x="407670" y="17844"/>
                  <a:pt x="571500" y="1334"/>
                </a:cubicBezTo>
                <a:cubicBezTo>
                  <a:pt x="735330" y="-15176"/>
                  <a:pt x="924560" y="124524"/>
                  <a:pt x="982980" y="252794"/>
                </a:cubicBezTo>
                <a:cubicBezTo>
                  <a:pt x="1041400" y="381064"/>
                  <a:pt x="1071880" y="723964"/>
                  <a:pt x="922020" y="770954"/>
                </a:cubicBezTo>
                <a:cubicBezTo>
                  <a:pt x="772160" y="817944"/>
                  <a:pt x="427990" y="676339"/>
                  <a:pt x="83820" y="534734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63" y="4180970"/>
            <a:ext cx="263415" cy="21600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9" y="3960121"/>
            <a:ext cx="263415" cy="216000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9" y="4356403"/>
            <a:ext cx="263415" cy="21600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41" y="3933056"/>
            <a:ext cx="263415" cy="216000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82" y="4370510"/>
            <a:ext cx="263415" cy="216000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21" y="5590474"/>
            <a:ext cx="263415" cy="216000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47" y="5370981"/>
            <a:ext cx="263415" cy="216000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47" y="5835295"/>
            <a:ext cx="263415" cy="216000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09" y="5346366"/>
            <a:ext cx="263415" cy="216000"/>
          </a:xfrm>
          <a:prstGeom prst="rect">
            <a:avLst/>
          </a:prstGeom>
        </p:spPr>
      </p:pic>
      <p:pic>
        <p:nvPicPr>
          <p:cNvPr id="138" name="图片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09" y="5808158"/>
            <a:ext cx="263415" cy="216000"/>
          </a:xfrm>
          <a:prstGeom prst="rect">
            <a:avLst/>
          </a:prstGeom>
        </p:spPr>
      </p:pic>
      <p:sp>
        <p:nvSpPr>
          <p:cNvPr id="68" name="Freeform 83"/>
          <p:cNvSpPr/>
          <p:nvPr/>
        </p:nvSpPr>
        <p:spPr>
          <a:xfrm>
            <a:off x="1868185" y="5464890"/>
            <a:ext cx="1849724" cy="481733"/>
          </a:xfrm>
          <a:custGeom>
            <a:avLst/>
            <a:gdLst>
              <a:gd name="connsiteX0" fmla="*/ 0 w 2540000"/>
              <a:gd name="connsiteY0" fmla="*/ 465853 h 772435"/>
              <a:gd name="connsiteX1" fmla="*/ 551543 w 2540000"/>
              <a:gd name="connsiteY1" fmla="*/ 770653 h 772435"/>
              <a:gd name="connsiteX2" fmla="*/ 1799771 w 2540000"/>
              <a:gd name="connsiteY2" fmla="*/ 567453 h 772435"/>
              <a:gd name="connsiteX3" fmla="*/ 2002971 w 2540000"/>
              <a:gd name="connsiteY3" fmla="*/ 88482 h 772435"/>
              <a:gd name="connsiteX4" fmla="*/ 2540000 w 2540000"/>
              <a:gd name="connsiteY4" fmla="*/ 1396 h 7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0" h="772435">
                <a:moveTo>
                  <a:pt x="0" y="465853"/>
                </a:moveTo>
                <a:cubicBezTo>
                  <a:pt x="125790" y="609786"/>
                  <a:pt x="251581" y="753720"/>
                  <a:pt x="551543" y="770653"/>
                </a:cubicBezTo>
                <a:cubicBezTo>
                  <a:pt x="851505" y="787586"/>
                  <a:pt x="1557866" y="681148"/>
                  <a:pt x="1799771" y="567453"/>
                </a:cubicBezTo>
                <a:cubicBezTo>
                  <a:pt x="2041676" y="453758"/>
                  <a:pt x="1879600" y="182825"/>
                  <a:pt x="2002971" y="88482"/>
                </a:cubicBezTo>
                <a:cubicBezTo>
                  <a:pt x="2126342" y="-5861"/>
                  <a:pt x="2333171" y="-2233"/>
                  <a:pt x="2540000" y="1396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67" name="Freeform 82"/>
          <p:cNvSpPr/>
          <p:nvPr/>
        </p:nvSpPr>
        <p:spPr>
          <a:xfrm>
            <a:off x="1878754" y="5275620"/>
            <a:ext cx="1881434" cy="289711"/>
          </a:xfrm>
          <a:custGeom>
            <a:avLst/>
            <a:gdLst>
              <a:gd name="connsiteX0" fmla="*/ 0 w 2583543"/>
              <a:gd name="connsiteY0" fmla="*/ 464538 h 464538"/>
              <a:gd name="connsiteX1" fmla="*/ 609600 w 2583543"/>
              <a:gd name="connsiteY1" fmla="*/ 116195 h 464538"/>
              <a:gd name="connsiteX2" fmla="*/ 1625600 w 2583543"/>
              <a:gd name="connsiteY2" fmla="*/ 81 h 464538"/>
              <a:gd name="connsiteX3" fmla="*/ 2583543 w 2583543"/>
              <a:gd name="connsiteY3" fmla="*/ 101681 h 46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464538">
                <a:moveTo>
                  <a:pt x="0" y="464538"/>
                </a:moveTo>
                <a:cubicBezTo>
                  <a:pt x="169333" y="329071"/>
                  <a:pt x="338667" y="193604"/>
                  <a:pt x="609600" y="116195"/>
                </a:cubicBezTo>
                <a:cubicBezTo>
                  <a:pt x="880533" y="38786"/>
                  <a:pt x="1296610" y="2500"/>
                  <a:pt x="1625600" y="81"/>
                </a:cubicBezTo>
                <a:cubicBezTo>
                  <a:pt x="1954590" y="-2338"/>
                  <a:pt x="2269066" y="49671"/>
                  <a:pt x="2583543" y="1016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rot="20825211">
            <a:off x="2415927" y="5365348"/>
            <a:ext cx="11525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MAC-Flapping</a:t>
            </a:r>
            <a:endParaRPr lang="zh-CN" altLang="en-US" sz="1050" dirty="0">
              <a:latin typeface="+mn-ea"/>
              <a:ea typeface="+mn-ea"/>
            </a:endParaRPr>
          </a:p>
        </p:txBody>
      </p:sp>
      <p:pic>
        <p:nvPicPr>
          <p:cNvPr id="93" name="Picture 183" descr="图片7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11" y="3953357"/>
            <a:ext cx="2307212" cy="1934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Connector 10"/>
          <p:cNvCxnSpPr/>
          <p:nvPr/>
        </p:nvCxnSpPr>
        <p:spPr>
          <a:xfrm>
            <a:off x="6061050" y="4960794"/>
            <a:ext cx="610600" cy="47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3"/>
          <p:cNvCxnSpPr/>
          <p:nvPr/>
        </p:nvCxnSpPr>
        <p:spPr>
          <a:xfrm flipV="1">
            <a:off x="6061050" y="4479501"/>
            <a:ext cx="610600" cy="48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17"/>
          <p:cNvSpPr/>
          <p:nvPr/>
        </p:nvSpPr>
        <p:spPr>
          <a:xfrm>
            <a:off x="7082174" y="4535888"/>
            <a:ext cx="146598" cy="783575"/>
          </a:xfrm>
          <a:custGeom>
            <a:avLst/>
            <a:gdLst>
              <a:gd name="connsiteX0" fmla="*/ 0 w 129540"/>
              <a:gd name="connsiteY0" fmla="*/ 0 h 525780"/>
              <a:gd name="connsiteX1" fmla="*/ 38100 w 129540"/>
              <a:gd name="connsiteY1" fmla="*/ 22860 h 525780"/>
              <a:gd name="connsiteX2" fmla="*/ 53340 w 129540"/>
              <a:gd name="connsiteY2" fmla="*/ 45720 h 525780"/>
              <a:gd name="connsiteX3" fmla="*/ 76200 w 129540"/>
              <a:gd name="connsiteY3" fmla="*/ 60960 h 525780"/>
              <a:gd name="connsiteX4" fmla="*/ 99060 w 129540"/>
              <a:gd name="connsiteY4" fmla="*/ 106680 h 525780"/>
              <a:gd name="connsiteX5" fmla="*/ 114300 w 129540"/>
              <a:gd name="connsiteY5" fmla="*/ 129540 h 525780"/>
              <a:gd name="connsiteX6" fmla="*/ 129540 w 129540"/>
              <a:gd name="connsiteY6" fmla="*/ 175260 h 525780"/>
              <a:gd name="connsiteX7" fmla="*/ 121920 w 129540"/>
              <a:gd name="connsiteY7" fmla="*/ 342900 h 525780"/>
              <a:gd name="connsiteX8" fmla="*/ 106680 w 129540"/>
              <a:gd name="connsiteY8" fmla="*/ 388620 h 525780"/>
              <a:gd name="connsiteX9" fmla="*/ 83820 w 129540"/>
              <a:gd name="connsiteY9" fmla="*/ 434340 h 525780"/>
              <a:gd name="connsiteX10" fmla="*/ 60960 w 129540"/>
              <a:gd name="connsiteY10" fmla="*/ 487680 h 525780"/>
              <a:gd name="connsiteX11" fmla="*/ 38100 w 129540"/>
              <a:gd name="connsiteY11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540" h="525780">
                <a:moveTo>
                  <a:pt x="0" y="0"/>
                </a:moveTo>
                <a:cubicBezTo>
                  <a:pt x="12700" y="7620"/>
                  <a:pt x="26855" y="13221"/>
                  <a:pt x="38100" y="22860"/>
                </a:cubicBezTo>
                <a:cubicBezTo>
                  <a:pt x="45053" y="28820"/>
                  <a:pt x="46864" y="39244"/>
                  <a:pt x="53340" y="45720"/>
                </a:cubicBezTo>
                <a:cubicBezTo>
                  <a:pt x="59816" y="52196"/>
                  <a:pt x="68580" y="55880"/>
                  <a:pt x="76200" y="60960"/>
                </a:cubicBezTo>
                <a:cubicBezTo>
                  <a:pt x="119876" y="126474"/>
                  <a:pt x="67512" y="43584"/>
                  <a:pt x="99060" y="106680"/>
                </a:cubicBezTo>
                <a:cubicBezTo>
                  <a:pt x="103156" y="114871"/>
                  <a:pt x="110581" y="121171"/>
                  <a:pt x="114300" y="129540"/>
                </a:cubicBezTo>
                <a:cubicBezTo>
                  <a:pt x="120824" y="144220"/>
                  <a:pt x="129540" y="175260"/>
                  <a:pt x="129540" y="175260"/>
                </a:cubicBezTo>
                <a:cubicBezTo>
                  <a:pt x="127000" y="231140"/>
                  <a:pt x="127879" y="287281"/>
                  <a:pt x="121920" y="342900"/>
                </a:cubicBezTo>
                <a:cubicBezTo>
                  <a:pt x="120209" y="358873"/>
                  <a:pt x="111760" y="373380"/>
                  <a:pt x="106680" y="388620"/>
                </a:cubicBezTo>
                <a:cubicBezTo>
                  <a:pt x="96164" y="420168"/>
                  <a:pt x="103515" y="404797"/>
                  <a:pt x="83820" y="434340"/>
                </a:cubicBezTo>
                <a:cubicBezTo>
                  <a:pt x="67961" y="497775"/>
                  <a:pt x="87272" y="435057"/>
                  <a:pt x="60960" y="487680"/>
                </a:cubicBezTo>
                <a:cubicBezTo>
                  <a:pt x="41176" y="527247"/>
                  <a:pt x="67867" y="496013"/>
                  <a:pt x="38100" y="52578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101" name="Freeform 18"/>
          <p:cNvSpPr/>
          <p:nvPr/>
        </p:nvSpPr>
        <p:spPr>
          <a:xfrm flipH="1">
            <a:off x="8866989" y="4528790"/>
            <a:ext cx="146598" cy="783575"/>
          </a:xfrm>
          <a:custGeom>
            <a:avLst/>
            <a:gdLst>
              <a:gd name="connsiteX0" fmla="*/ 0 w 129540"/>
              <a:gd name="connsiteY0" fmla="*/ 0 h 525780"/>
              <a:gd name="connsiteX1" fmla="*/ 38100 w 129540"/>
              <a:gd name="connsiteY1" fmla="*/ 22860 h 525780"/>
              <a:gd name="connsiteX2" fmla="*/ 53340 w 129540"/>
              <a:gd name="connsiteY2" fmla="*/ 45720 h 525780"/>
              <a:gd name="connsiteX3" fmla="*/ 76200 w 129540"/>
              <a:gd name="connsiteY3" fmla="*/ 60960 h 525780"/>
              <a:gd name="connsiteX4" fmla="*/ 99060 w 129540"/>
              <a:gd name="connsiteY4" fmla="*/ 106680 h 525780"/>
              <a:gd name="connsiteX5" fmla="*/ 114300 w 129540"/>
              <a:gd name="connsiteY5" fmla="*/ 129540 h 525780"/>
              <a:gd name="connsiteX6" fmla="*/ 129540 w 129540"/>
              <a:gd name="connsiteY6" fmla="*/ 175260 h 525780"/>
              <a:gd name="connsiteX7" fmla="*/ 121920 w 129540"/>
              <a:gd name="connsiteY7" fmla="*/ 342900 h 525780"/>
              <a:gd name="connsiteX8" fmla="*/ 106680 w 129540"/>
              <a:gd name="connsiteY8" fmla="*/ 388620 h 525780"/>
              <a:gd name="connsiteX9" fmla="*/ 83820 w 129540"/>
              <a:gd name="connsiteY9" fmla="*/ 434340 h 525780"/>
              <a:gd name="connsiteX10" fmla="*/ 60960 w 129540"/>
              <a:gd name="connsiteY10" fmla="*/ 487680 h 525780"/>
              <a:gd name="connsiteX11" fmla="*/ 38100 w 129540"/>
              <a:gd name="connsiteY11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540" h="525780">
                <a:moveTo>
                  <a:pt x="0" y="0"/>
                </a:moveTo>
                <a:cubicBezTo>
                  <a:pt x="12700" y="7620"/>
                  <a:pt x="26855" y="13221"/>
                  <a:pt x="38100" y="22860"/>
                </a:cubicBezTo>
                <a:cubicBezTo>
                  <a:pt x="45053" y="28820"/>
                  <a:pt x="46864" y="39244"/>
                  <a:pt x="53340" y="45720"/>
                </a:cubicBezTo>
                <a:cubicBezTo>
                  <a:pt x="59816" y="52196"/>
                  <a:pt x="68580" y="55880"/>
                  <a:pt x="76200" y="60960"/>
                </a:cubicBezTo>
                <a:cubicBezTo>
                  <a:pt x="119876" y="126474"/>
                  <a:pt x="67512" y="43584"/>
                  <a:pt x="99060" y="106680"/>
                </a:cubicBezTo>
                <a:cubicBezTo>
                  <a:pt x="103156" y="114871"/>
                  <a:pt x="110581" y="121171"/>
                  <a:pt x="114300" y="129540"/>
                </a:cubicBezTo>
                <a:cubicBezTo>
                  <a:pt x="120824" y="144220"/>
                  <a:pt x="129540" y="175260"/>
                  <a:pt x="129540" y="175260"/>
                </a:cubicBezTo>
                <a:cubicBezTo>
                  <a:pt x="127000" y="231140"/>
                  <a:pt x="127879" y="287281"/>
                  <a:pt x="121920" y="342900"/>
                </a:cubicBezTo>
                <a:cubicBezTo>
                  <a:pt x="120209" y="358873"/>
                  <a:pt x="111760" y="373380"/>
                  <a:pt x="106680" y="388620"/>
                </a:cubicBezTo>
                <a:cubicBezTo>
                  <a:pt x="96164" y="420168"/>
                  <a:pt x="103515" y="404797"/>
                  <a:pt x="83820" y="434340"/>
                </a:cubicBezTo>
                <a:cubicBezTo>
                  <a:pt x="67961" y="497775"/>
                  <a:pt x="87272" y="435057"/>
                  <a:pt x="60960" y="487680"/>
                </a:cubicBezTo>
                <a:cubicBezTo>
                  <a:pt x="41176" y="527247"/>
                  <a:pt x="67867" y="496013"/>
                  <a:pt x="38100" y="52578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102" name="Freeform 21"/>
          <p:cNvSpPr/>
          <p:nvPr/>
        </p:nvSpPr>
        <p:spPr>
          <a:xfrm>
            <a:off x="7124340" y="5249062"/>
            <a:ext cx="1940276" cy="203897"/>
          </a:xfrm>
          <a:custGeom>
            <a:avLst/>
            <a:gdLst>
              <a:gd name="connsiteX0" fmla="*/ 0 w 1714500"/>
              <a:gd name="connsiteY0" fmla="*/ 0 h 197829"/>
              <a:gd name="connsiteX1" fmla="*/ 403860 w 1714500"/>
              <a:gd name="connsiteY1" fmla="*/ 167640 h 197829"/>
              <a:gd name="connsiteX2" fmla="*/ 1287780 w 1714500"/>
              <a:gd name="connsiteY2" fmla="*/ 182880 h 197829"/>
              <a:gd name="connsiteX3" fmla="*/ 1714500 w 1714500"/>
              <a:gd name="connsiteY3" fmla="*/ 7620 h 1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97829">
                <a:moveTo>
                  <a:pt x="0" y="0"/>
                </a:moveTo>
                <a:cubicBezTo>
                  <a:pt x="94615" y="68580"/>
                  <a:pt x="189230" y="137160"/>
                  <a:pt x="403860" y="167640"/>
                </a:cubicBezTo>
                <a:cubicBezTo>
                  <a:pt x="618490" y="198120"/>
                  <a:pt x="1069340" y="209550"/>
                  <a:pt x="1287780" y="182880"/>
                </a:cubicBezTo>
                <a:cubicBezTo>
                  <a:pt x="1506220" y="156210"/>
                  <a:pt x="1610360" y="81915"/>
                  <a:pt x="1714500" y="76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103" name="Freeform 22"/>
          <p:cNvSpPr/>
          <p:nvPr/>
        </p:nvSpPr>
        <p:spPr>
          <a:xfrm flipV="1">
            <a:off x="7082174" y="4149852"/>
            <a:ext cx="2008790" cy="294826"/>
          </a:xfrm>
          <a:custGeom>
            <a:avLst/>
            <a:gdLst>
              <a:gd name="connsiteX0" fmla="*/ 0 w 1714500"/>
              <a:gd name="connsiteY0" fmla="*/ 0 h 197829"/>
              <a:gd name="connsiteX1" fmla="*/ 403860 w 1714500"/>
              <a:gd name="connsiteY1" fmla="*/ 167640 h 197829"/>
              <a:gd name="connsiteX2" fmla="*/ 1287780 w 1714500"/>
              <a:gd name="connsiteY2" fmla="*/ 182880 h 197829"/>
              <a:gd name="connsiteX3" fmla="*/ 1714500 w 1714500"/>
              <a:gd name="connsiteY3" fmla="*/ 7620 h 1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97829">
                <a:moveTo>
                  <a:pt x="0" y="0"/>
                </a:moveTo>
                <a:cubicBezTo>
                  <a:pt x="94615" y="68580"/>
                  <a:pt x="189230" y="137160"/>
                  <a:pt x="403860" y="167640"/>
                </a:cubicBezTo>
                <a:cubicBezTo>
                  <a:pt x="618490" y="198120"/>
                  <a:pt x="1069340" y="209550"/>
                  <a:pt x="1287780" y="182880"/>
                </a:cubicBezTo>
                <a:cubicBezTo>
                  <a:pt x="1506220" y="156210"/>
                  <a:pt x="1610360" y="81915"/>
                  <a:pt x="1714500" y="7620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cxnSp>
        <p:nvCxnSpPr>
          <p:cNvPr id="107" name="Straight Connector 28"/>
          <p:cNvCxnSpPr/>
          <p:nvPr/>
        </p:nvCxnSpPr>
        <p:spPr>
          <a:xfrm flipV="1">
            <a:off x="9431550" y="4960794"/>
            <a:ext cx="641809" cy="47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9"/>
          <p:cNvCxnSpPr/>
          <p:nvPr/>
        </p:nvCxnSpPr>
        <p:spPr>
          <a:xfrm>
            <a:off x="9508675" y="4384556"/>
            <a:ext cx="564684" cy="57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汇总连接 108"/>
          <p:cNvSpPr/>
          <p:nvPr/>
        </p:nvSpPr>
        <p:spPr>
          <a:xfrm>
            <a:off x="6314196" y="4921053"/>
            <a:ext cx="111581" cy="137058"/>
          </a:xfrm>
          <a:prstGeom prst="flowChartSummingJunct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574874" y="5123377"/>
            <a:ext cx="46198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CE1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937356" y="4063590"/>
            <a:ext cx="4539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PE1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636827" y="5581078"/>
            <a:ext cx="4539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PE2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140806" y="4623146"/>
            <a:ext cx="4539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PE3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999667" y="5550405"/>
            <a:ext cx="4539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PE4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403510" y="4837988"/>
            <a:ext cx="46198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CE2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62196" y="4592744"/>
            <a:ext cx="750526" cy="4153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99" b="1" i="1" dirty="0">
                <a:solidFill>
                  <a:srgbClr val="00B0F0"/>
                </a:solidFill>
                <a:latin typeface="+mn-ea"/>
                <a:ea typeface="+mn-ea"/>
              </a:rPr>
              <a:t>BGP</a:t>
            </a:r>
          </a:p>
        </p:txBody>
      </p:sp>
      <p:sp>
        <p:nvSpPr>
          <p:cNvPr id="105" name="Freeform 24"/>
          <p:cNvSpPr/>
          <p:nvPr/>
        </p:nvSpPr>
        <p:spPr>
          <a:xfrm flipH="1">
            <a:off x="7228773" y="4477412"/>
            <a:ext cx="1879912" cy="819338"/>
          </a:xfrm>
          <a:custGeom>
            <a:avLst/>
            <a:gdLst>
              <a:gd name="connsiteX0" fmla="*/ 0 w 1661160"/>
              <a:gd name="connsiteY0" fmla="*/ 16377 h 549777"/>
              <a:gd name="connsiteX1" fmla="*/ 685800 w 1661160"/>
              <a:gd name="connsiteY1" fmla="*/ 46857 h 549777"/>
              <a:gd name="connsiteX2" fmla="*/ 922020 w 1661160"/>
              <a:gd name="connsiteY2" fmla="*/ 412617 h 549777"/>
              <a:gd name="connsiteX3" fmla="*/ 1661160 w 1661160"/>
              <a:gd name="connsiteY3" fmla="*/ 549777 h 5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0" h="549777">
                <a:moveTo>
                  <a:pt x="0" y="16377"/>
                </a:moveTo>
                <a:cubicBezTo>
                  <a:pt x="266065" y="-1403"/>
                  <a:pt x="532130" y="-19183"/>
                  <a:pt x="685800" y="46857"/>
                </a:cubicBezTo>
                <a:cubicBezTo>
                  <a:pt x="839470" y="112897"/>
                  <a:pt x="759460" y="328797"/>
                  <a:pt x="922020" y="412617"/>
                </a:cubicBezTo>
                <a:cubicBezTo>
                  <a:pt x="1084580" y="496437"/>
                  <a:pt x="1372870" y="523107"/>
                  <a:pt x="1661160" y="54977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104" name="Freeform 23"/>
          <p:cNvSpPr/>
          <p:nvPr/>
        </p:nvSpPr>
        <p:spPr>
          <a:xfrm>
            <a:off x="7090797" y="4477412"/>
            <a:ext cx="1879912" cy="819338"/>
          </a:xfrm>
          <a:custGeom>
            <a:avLst/>
            <a:gdLst>
              <a:gd name="connsiteX0" fmla="*/ 0 w 1661160"/>
              <a:gd name="connsiteY0" fmla="*/ 16377 h 549777"/>
              <a:gd name="connsiteX1" fmla="*/ 685800 w 1661160"/>
              <a:gd name="connsiteY1" fmla="*/ 46857 h 549777"/>
              <a:gd name="connsiteX2" fmla="*/ 922020 w 1661160"/>
              <a:gd name="connsiteY2" fmla="*/ 412617 h 549777"/>
              <a:gd name="connsiteX3" fmla="*/ 1661160 w 1661160"/>
              <a:gd name="connsiteY3" fmla="*/ 549777 h 5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0" h="549777">
                <a:moveTo>
                  <a:pt x="0" y="16377"/>
                </a:moveTo>
                <a:cubicBezTo>
                  <a:pt x="266065" y="-1403"/>
                  <a:pt x="532130" y="-19183"/>
                  <a:pt x="685800" y="46857"/>
                </a:cubicBezTo>
                <a:cubicBezTo>
                  <a:pt x="839470" y="112897"/>
                  <a:pt x="759460" y="328797"/>
                  <a:pt x="922020" y="412617"/>
                </a:cubicBezTo>
                <a:cubicBezTo>
                  <a:pt x="1084580" y="496437"/>
                  <a:pt x="1372870" y="523107"/>
                  <a:pt x="1661160" y="54977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pic>
        <p:nvPicPr>
          <p:cNvPr id="142" name="图片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150" y="5455130"/>
            <a:ext cx="1796720" cy="841570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807" y="3483452"/>
            <a:ext cx="1695494" cy="857138"/>
          </a:xfrm>
          <a:prstGeom prst="rect">
            <a:avLst/>
          </a:prstGeom>
        </p:spPr>
      </p:pic>
      <p:sp>
        <p:nvSpPr>
          <p:cNvPr id="144" name="流程图: 汇总连接 143"/>
          <p:cNvSpPr/>
          <p:nvPr/>
        </p:nvSpPr>
        <p:spPr>
          <a:xfrm>
            <a:off x="6119251" y="5139492"/>
            <a:ext cx="138427" cy="135474"/>
          </a:xfrm>
          <a:prstGeom prst="flowChartSummingJunction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87224" y="4833156"/>
            <a:ext cx="11849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水平分隔</a:t>
            </a:r>
            <a:r>
              <a:rPr lang="en-US" altLang="zh-CN" sz="1200" dirty="0">
                <a:latin typeface="+mn-ea"/>
                <a:ea typeface="+mn-ea"/>
              </a:rPr>
              <a:t>/</a:t>
            </a:r>
            <a:r>
              <a:rPr lang="zh-CN" altLang="en-US" sz="1200" dirty="0">
                <a:latin typeface="+mn-ea"/>
                <a:ea typeface="+mn-ea"/>
              </a:rPr>
              <a:t>丢弃</a:t>
            </a:r>
          </a:p>
        </p:txBody>
      </p:sp>
      <p:sp>
        <p:nvSpPr>
          <p:cNvPr id="147" name="任意多边形 146"/>
          <p:cNvSpPr/>
          <p:nvPr/>
        </p:nvSpPr>
        <p:spPr>
          <a:xfrm>
            <a:off x="6080514" y="3965900"/>
            <a:ext cx="3931831" cy="926223"/>
          </a:xfrm>
          <a:custGeom>
            <a:avLst/>
            <a:gdLst>
              <a:gd name="connsiteX0" fmla="*/ 3810000 w 3810000"/>
              <a:gd name="connsiteY0" fmla="*/ 1000140 h 1000140"/>
              <a:gd name="connsiteX1" fmla="*/ 3038475 w 3810000"/>
              <a:gd name="connsiteY1" fmla="*/ 285765 h 1000140"/>
              <a:gd name="connsiteX2" fmla="*/ 1743075 w 3810000"/>
              <a:gd name="connsiteY2" fmla="*/ 15 h 1000140"/>
              <a:gd name="connsiteX3" fmla="*/ 619125 w 3810000"/>
              <a:gd name="connsiteY3" fmla="*/ 295290 h 1000140"/>
              <a:gd name="connsiteX4" fmla="*/ 0 w 3810000"/>
              <a:gd name="connsiteY4" fmla="*/ 847740 h 10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1000140">
                <a:moveTo>
                  <a:pt x="3810000" y="1000140"/>
                </a:moveTo>
                <a:cubicBezTo>
                  <a:pt x="3596481" y="726296"/>
                  <a:pt x="3382962" y="452452"/>
                  <a:pt x="3038475" y="285765"/>
                </a:cubicBezTo>
                <a:cubicBezTo>
                  <a:pt x="2693988" y="119078"/>
                  <a:pt x="2146300" y="-1572"/>
                  <a:pt x="1743075" y="15"/>
                </a:cubicBezTo>
                <a:cubicBezTo>
                  <a:pt x="1339850" y="1602"/>
                  <a:pt x="909637" y="154003"/>
                  <a:pt x="619125" y="295290"/>
                </a:cubicBezTo>
                <a:cubicBezTo>
                  <a:pt x="328613" y="436577"/>
                  <a:pt x="0" y="847740"/>
                  <a:pt x="0" y="847740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+mn-ea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620482" y="5454010"/>
            <a:ext cx="9108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非</a:t>
            </a:r>
            <a:r>
              <a:rPr lang="en-US" altLang="zh-CN" sz="1200" dirty="0">
                <a:latin typeface="+mn-ea"/>
                <a:ea typeface="+mn-ea"/>
              </a:rPr>
              <a:t>DF/</a:t>
            </a:r>
            <a:r>
              <a:rPr lang="zh-CN" altLang="en-US" sz="1200" dirty="0">
                <a:latin typeface="+mn-ea"/>
                <a:ea typeface="+mn-ea"/>
              </a:rPr>
              <a:t>丢弃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817129" y="4106537"/>
            <a:ext cx="7569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DF/</a:t>
            </a:r>
            <a:r>
              <a:rPr lang="zh-CN" altLang="en-US" sz="1200" dirty="0">
                <a:latin typeface="+mn-ea"/>
                <a:ea typeface="+mn-ea"/>
              </a:rPr>
              <a:t>转发</a:t>
            </a: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45" y="4780793"/>
            <a:ext cx="439025" cy="36000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75" y="4302371"/>
            <a:ext cx="439025" cy="360000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75" y="5269729"/>
            <a:ext cx="439025" cy="360000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24" y="4302371"/>
            <a:ext cx="439025" cy="360000"/>
          </a:xfrm>
          <a:prstGeom prst="rect">
            <a:avLst/>
          </a:prstGeom>
        </p:spPr>
      </p:pic>
      <p:pic>
        <p:nvPicPr>
          <p:cNvPr id="148" name="图片 1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24" y="5245831"/>
            <a:ext cx="439025" cy="360000"/>
          </a:xfrm>
          <a:prstGeom prst="rect">
            <a:avLst/>
          </a:prstGeom>
        </p:spPr>
      </p:pic>
      <p:pic>
        <p:nvPicPr>
          <p:cNvPr id="149" name="图片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87" y="4805077"/>
            <a:ext cx="439025" cy="360000"/>
          </a:xfrm>
          <a:prstGeom prst="rect">
            <a:avLst/>
          </a:prstGeom>
        </p:spPr>
      </p:pic>
      <p:sp>
        <p:nvSpPr>
          <p:cNvPr id="90" name="Freeform 25"/>
          <p:cNvSpPr/>
          <p:nvPr/>
        </p:nvSpPr>
        <p:spPr>
          <a:xfrm>
            <a:off x="6252200" y="4535888"/>
            <a:ext cx="880292" cy="791822"/>
          </a:xfrm>
          <a:custGeom>
            <a:avLst/>
            <a:gdLst>
              <a:gd name="connsiteX0" fmla="*/ 0 w 1031030"/>
              <a:gd name="connsiteY0" fmla="*/ 351854 h 780138"/>
              <a:gd name="connsiteX1" fmla="*/ 571500 w 1031030"/>
              <a:gd name="connsiteY1" fmla="*/ 1334 h 780138"/>
              <a:gd name="connsiteX2" fmla="*/ 982980 w 1031030"/>
              <a:gd name="connsiteY2" fmla="*/ 252794 h 780138"/>
              <a:gd name="connsiteX3" fmla="*/ 922020 w 1031030"/>
              <a:gd name="connsiteY3" fmla="*/ 770954 h 780138"/>
              <a:gd name="connsiteX4" fmla="*/ 83820 w 1031030"/>
              <a:gd name="connsiteY4" fmla="*/ 534734 h 7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030" h="780138">
                <a:moveTo>
                  <a:pt x="0" y="351854"/>
                </a:moveTo>
                <a:cubicBezTo>
                  <a:pt x="203835" y="184849"/>
                  <a:pt x="407670" y="17844"/>
                  <a:pt x="571500" y="1334"/>
                </a:cubicBezTo>
                <a:cubicBezTo>
                  <a:pt x="735330" y="-15176"/>
                  <a:pt x="924560" y="124524"/>
                  <a:pt x="982980" y="252794"/>
                </a:cubicBezTo>
                <a:cubicBezTo>
                  <a:pt x="1041400" y="381064"/>
                  <a:pt x="1071880" y="723964"/>
                  <a:pt x="922020" y="770954"/>
                </a:cubicBezTo>
                <a:cubicBezTo>
                  <a:pt x="772160" y="817944"/>
                  <a:pt x="427990" y="676339"/>
                  <a:pt x="83820" y="53473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+mn-ea"/>
            </a:endParaRPr>
          </a:p>
        </p:txBody>
      </p:sp>
      <p:sp>
        <p:nvSpPr>
          <p:cNvPr id="151" name="任意多边形 150"/>
          <p:cNvSpPr/>
          <p:nvPr/>
        </p:nvSpPr>
        <p:spPr>
          <a:xfrm>
            <a:off x="6267276" y="4506016"/>
            <a:ext cx="2722793" cy="1065731"/>
          </a:xfrm>
          <a:custGeom>
            <a:avLst/>
            <a:gdLst>
              <a:gd name="connsiteX0" fmla="*/ 2638425 w 2638425"/>
              <a:gd name="connsiteY0" fmla="*/ 35921 h 1150782"/>
              <a:gd name="connsiteX1" fmla="*/ 2038350 w 2638425"/>
              <a:gd name="connsiteY1" fmla="*/ 93071 h 1150782"/>
              <a:gd name="connsiteX2" fmla="*/ 1828800 w 2638425"/>
              <a:gd name="connsiteY2" fmla="*/ 836021 h 1150782"/>
              <a:gd name="connsiteX3" fmla="*/ 390525 w 2638425"/>
              <a:gd name="connsiteY3" fmla="*/ 1150346 h 1150782"/>
              <a:gd name="connsiteX4" fmla="*/ 0 w 2638425"/>
              <a:gd name="connsiteY4" fmla="*/ 778871 h 11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425" h="1150782">
                <a:moveTo>
                  <a:pt x="2638425" y="35921"/>
                </a:moveTo>
                <a:cubicBezTo>
                  <a:pt x="2405856" y="-2179"/>
                  <a:pt x="2173287" y="-40279"/>
                  <a:pt x="2038350" y="93071"/>
                </a:cubicBezTo>
                <a:cubicBezTo>
                  <a:pt x="1903412" y="226421"/>
                  <a:pt x="2103437" y="659809"/>
                  <a:pt x="1828800" y="836021"/>
                </a:cubicBezTo>
                <a:cubicBezTo>
                  <a:pt x="1554163" y="1012233"/>
                  <a:pt x="695325" y="1159871"/>
                  <a:pt x="390525" y="1150346"/>
                </a:cubicBezTo>
                <a:cubicBezTo>
                  <a:pt x="85725" y="1140821"/>
                  <a:pt x="0" y="778871"/>
                  <a:pt x="0" y="778871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9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76199"/>
            <a:ext cx="10560049" cy="868363"/>
          </a:xfrm>
        </p:spPr>
        <p:txBody>
          <a:bodyPr/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BGP-</a:t>
            </a:r>
            <a:r>
              <a:rPr lang="en-US" sz="3600" dirty="0">
                <a:ea typeface="微软雅黑" panose="020B0503020204020204" pitchFamily="34" charset="-122"/>
              </a:rPr>
              <a:t>EVPN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发展和应用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077E19-1F56-4EE7-90EC-80F73BF19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7545" y="1822886"/>
            <a:ext cx="4647642" cy="1678122"/>
          </a:xfrm>
        </p:spPr>
        <p:txBody>
          <a:bodyPr/>
          <a:lstStyle/>
          <a:p>
            <a:r>
              <a:rPr lang="en-US" altLang="zh-CN" sz="1200" dirty="0" err="1">
                <a:latin typeface="+mn-lt"/>
              </a:rPr>
              <a:t>Ethenet</a:t>
            </a:r>
            <a:r>
              <a:rPr lang="en-US" altLang="zh-CN" sz="1200" dirty="0">
                <a:latin typeface="+mn-lt"/>
              </a:rPr>
              <a:t> VPN </a:t>
            </a:r>
            <a:r>
              <a:rPr lang="zh-CN" altLang="en-US" sz="1200" dirty="0"/>
              <a:t>最初是在</a:t>
            </a:r>
            <a:r>
              <a:rPr lang="en-US" altLang="zh-CN" sz="1200" dirty="0">
                <a:latin typeface="+mn-lt"/>
              </a:rPr>
              <a:t>RFC-7432</a:t>
            </a:r>
            <a:r>
              <a:rPr lang="zh-CN" altLang="en-US" sz="1200" dirty="0"/>
              <a:t>中定义。基于</a:t>
            </a:r>
            <a:r>
              <a:rPr lang="en-US" altLang="zh-CN" sz="1200" dirty="0">
                <a:latin typeface="+mn-lt"/>
              </a:rPr>
              <a:t>MPLS Based </a:t>
            </a:r>
            <a:r>
              <a:rPr lang="zh-CN" altLang="en-US" sz="1200" dirty="0"/>
              <a:t>的</a:t>
            </a:r>
            <a:r>
              <a:rPr lang="en-US" altLang="zh-CN" sz="1200" dirty="0">
                <a:latin typeface="+mn-lt"/>
              </a:rPr>
              <a:t>VPN</a:t>
            </a:r>
            <a:r>
              <a:rPr lang="zh-CN" altLang="en-US" sz="1200" dirty="0"/>
              <a:t>网络中满足高带宽、复杂</a:t>
            </a:r>
            <a:r>
              <a:rPr lang="en-US" altLang="zh-CN" sz="1200" dirty="0" err="1">
                <a:latin typeface="+mn-lt"/>
              </a:rPr>
              <a:t>QoS</a:t>
            </a:r>
            <a:r>
              <a:rPr lang="zh-CN" altLang="en-US" sz="1200" dirty="0"/>
              <a:t>等需求而演进的，控制平面采用</a:t>
            </a:r>
            <a:r>
              <a:rPr lang="en-US" altLang="zh-CN" sz="1200" dirty="0">
                <a:latin typeface="+mn-lt"/>
              </a:rPr>
              <a:t>MP-BGP </a:t>
            </a:r>
            <a:r>
              <a:rPr lang="zh-CN" altLang="en-US" sz="1200" dirty="0"/>
              <a:t>定义了地址族。</a:t>
            </a:r>
            <a:endParaRPr lang="en-US" altLang="zh-CN" sz="1200" dirty="0"/>
          </a:p>
          <a:p>
            <a:r>
              <a:rPr lang="en-US" altLang="zh-CN" sz="1200" dirty="0">
                <a:latin typeface="+mn-lt"/>
              </a:rPr>
              <a:t>EVPN</a:t>
            </a:r>
            <a:r>
              <a:rPr lang="zh-CN" altLang="en-US" sz="1200" dirty="0"/>
              <a:t>主要特点：控制平面与数据平面被抽象并隔离；</a:t>
            </a:r>
            <a:r>
              <a:rPr lang="en-US" altLang="zh-CN" sz="1200" dirty="0">
                <a:latin typeface="+mn-lt"/>
              </a:rPr>
              <a:t>MP-BGP</a:t>
            </a:r>
            <a:r>
              <a:rPr lang="zh-CN" altLang="en-US" sz="1200" dirty="0"/>
              <a:t>控制平面承载了</a:t>
            </a:r>
            <a:r>
              <a:rPr lang="en-US" altLang="zh-CN" sz="1200" dirty="0">
                <a:latin typeface="+mn-lt"/>
              </a:rPr>
              <a:t>MAC/IP</a:t>
            </a:r>
            <a:r>
              <a:rPr lang="zh-CN" altLang="en-US" sz="1200" dirty="0"/>
              <a:t>路由信息；数据平面的封装有若干种选择。</a:t>
            </a:r>
          </a:p>
          <a:p>
            <a:endParaRPr lang="zh-CN" altLang="en-US" sz="1050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 flipV="1">
            <a:off x="1239554" y="1705036"/>
            <a:ext cx="3816424" cy="61143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dirty="0">
              <a:solidFill>
                <a:srgbClr val="000000"/>
              </a:solidFill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gray">
          <a:xfrm>
            <a:off x="1250789" y="1446683"/>
            <a:ext cx="204788" cy="2016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 flipV="1">
            <a:off x="1249377" y="3961057"/>
            <a:ext cx="3806601" cy="53722"/>
          </a:xfrm>
          <a:prstGeom prst="rect">
            <a:avLst/>
          </a:prstGeom>
          <a:gradFill rotWithShape="1">
            <a:gsLst>
              <a:gs pos="6900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dirty="0">
              <a:solidFill>
                <a:srgbClr val="000000"/>
              </a:solidFill>
              <a:latin typeface="+mn-lt"/>
              <a:ea typeface="华文细黑" panose="0201060004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00A81E-454F-42FE-9DE6-BAED7B890AD0}"/>
              </a:ext>
            </a:extLst>
          </p:cNvPr>
          <p:cNvGrpSpPr/>
          <p:nvPr/>
        </p:nvGrpSpPr>
        <p:grpSpPr>
          <a:xfrm>
            <a:off x="6590558" y="1583819"/>
            <a:ext cx="4257970" cy="1845181"/>
            <a:chOff x="5450665" y="1593637"/>
            <a:chExt cx="3111672" cy="1477439"/>
          </a:xfrm>
        </p:grpSpPr>
        <p:grpSp>
          <p:nvGrpSpPr>
            <p:cNvPr id="8" name="组合 7"/>
            <p:cNvGrpSpPr/>
            <p:nvPr/>
          </p:nvGrpSpPr>
          <p:grpSpPr>
            <a:xfrm>
              <a:off x="5462313" y="1593637"/>
              <a:ext cx="3100024" cy="693420"/>
              <a:chOff x="5485806" y="1592796"/>
              <a:chExt cx="3100024" cy="69342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5509775" y="1592796"/>
                <a:ext cx="3076055" cy="693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568518" y="1638516"/>
                <a:ext cx="1915627" cy="617220"/>
              </a:xfrm>
              <a:prstGeom prst="rect">
                <a:avLst/>
              </a:prstGeom>
              <a:solidFill>
                <a:srgbClr val="4F78CC"/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8" name="TextBox 110"/>
              <p:cNvSpPr txBox="1"/>
              <p:nvPr/>
            </p:nvSpPr>
            <p:spPr>
              <a:xfrm>
                <a:off x="5485806" y="1830700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+mn-lt"/>
                    <a:ea typeface="华文细黑" panose="02010600040101010101" pitchFamily="2" charset="-122"/>
                  </a:rPr>
                  <a:t>Control plane</a:t>
                </a:r>
                <a:endParaRPr lang="zh-CN" altLang="en-US" sz="1200" b="1" dirty="0">
                  <a:latin typeface="+mn-lt"/>
                  <a:ea typeface="华文细黑" panose="02010600040101010101" pitchFamily="2" charset="-122"/>
                </a:endParaRPr>
              </a:p>
            </p:txBody>
          </p:sp>
          <p:sp>
            <p:nvSpPr>
              <p:cNvPr id="20" name="TextBox 112"/>
              <p:cNvSpPr txBox="1"/>
              <p:nvPr/>
            </p:nvSpPr>
            <p:spPr>
              <a:xfrm>
                <a:off x="6965507" y="1808726"/>
                <a:ext cx="1008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EVPN MP-BGP</a:t>
                </a:r>
                <a:endParaRPr lang="zh-CN" altLang="en-US" sz="1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450665" y="2377656"/>
              <a:ext cx="3111672" cy="693420"/>
              <a:chOff x="5492577" y="2377656"/>
              <a:chExt cx="3111672" cy="693420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5528194" y="2377656"/>
                <a:ext cx="3076055" cy="693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6586937" y="2415756"/>
                <a:ext cx="1915627" cy="617220"/>
              </a:xfrm>
              <a:prstGeom prst="rect">
                <a:avLst/>
              </a:prstGeom>
              <a:solidFill>
                <a:srgbClr val="00B050"/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9" name="TextBox 111"/>
              <p:cNvSpPr txBox="1"/>
              <p:nvPr/>
            </p:nvSpPr>
            <p:spPr>
              <a:xfrm>
                <a:off x="5492577" y="2577761"/>
                <a:ext cx="744108" cy="221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+mn-lt"/>
                    <a:ea typeface="华文细黑" panose="02010600040101010101" pitchFamily="2" charset="-122"/>
                  </a:rPr>
                  <a:t>Data plane</a:t>
                </a:r>
                <a:endParaRPr lang="zh-CN" altLang="en-US" sz="1200" b="1" dirty="0">
                  <a:latin typeface="+mn-lt"/>
                  <a:ea typeface="华文细黑" panose="02010600040101010101" pitchFamily="2" charset="-122"/>
                </a:endParaRPr>
              </a:p>
            </p:txBody>
          </p:sp>
          <p:sp>
            <p:nvSpPr>
              <p:cNvPr id="21" name="TextBox 113"/>
              <p:cNvSpPr txBox="1"/>
              <p:nvPr/>
            </p:nvSpPr>
            <p:spPr>
              <a:xfrm>
                <a:off x="6734000" y="2533114"/>
                <a:ext cx="18370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Label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Swittching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(MPLS)</a:t>
                </a:r>
              </a:p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IP/GRE tunnel</a:t>
                </a:r>
                <a:endParaRPr lang="zh-CN" altLang="en-US" sz="1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22" name="AutoShape 763"/>
          <p:cNvSpPr>
            <a:spLocks noChangeArrowheads="1"/>
          </p:cNvSpPr>
          <p:nvPr/>
        </p:nvSpPr>
        <p:spPr bwMode="gray">
          <a:xfrm>
            <a:off x="8492191" y="3271207"/>
            <a:ext cx="721020" cy="1221779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69000">
                <a:srgbClr val="FFC000">
                  <a:alpha val="40000"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gray">
          <a:xfrm>
            <a:off x="1257983" y="3681028"/>
            <a:ext cx="204788" cy="20161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2967" y="1402406"/>
            <a:ext cx="1885773" cy="32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</a:pPr>
            <a:r>
              <a:rPr lang="en-US" altLang="zh-CN" sz="1200" dirty="0">
                <a:latin typeface="+mn-lt"/>
                <a:ea typeface="微软雅黑" panose="020B0503020204020204" pitchFamily="34" charset="-122"/>
              </a:rPr>
              <a:t>EVPN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</a:t>
            </a:r>
          </a:p>
        </p:txBody>
      </p:sp>
      <p:sp>
        <p:nvSpPr>
          <p:cNvPr id="25" name="矩形 24"/>
          <p:cNvSpPr/>
          <p:nvPr/>
        </p:nvSpPr>
        <p:spPr>
          <a:xfrm>
            <a:off x="1483939" y="3608753"/>
            <a:ext cx="1483806" cy="29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</a:pPr>
            <a:r>
              <a:rPr lang="en-US" altLang="zh-CN" sz="1200" dirty="0">
                <a:latin typeface="+mn-lt"/>
                <a:ea typeface="微软雅黑" panose="020B0503020204020204" pitchFamily="34" charset="-122"/>
              </a:rPr>
              <a:t>EVPN for VXLAN</a:t>
            </a:r>
            <a:endParaRPr lang="zh-CN" altLang="en-US" sz="1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文本占位符 5">
            <a:extLst>
              <a:ext uri="{FF2B5EF4-FFF2-40B4-BE49-F238E27FC236}">
                <a16:creationId xmlns:a16="http://schemas.microsoft.com/office/drawing/2014/main" id="{18F8796C-7C6C-4B10-B56F-57B7C01CD879}"/>
              </a:ext>
            </a:extLst>
          </p:cNvPr>
          <p:cNvSpPr txBox="1">
            <a:spLocks/>
          </p:cNvSpPr>
          <p:nvPr/>
        </p:nvSpPr>
        <p:spPr bwMode="auto">
          <a:xfrm>
            <a:off x="1167544" y="4077072"/>
            <a:ext cx="4171599" cy="167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200" kern="0" dirty="0">
                <a:ea typeface="微软雅黑" panose="020B0503020204020204" pitchFamily="34" charset="-122"/>
              </a:rPr>
              <a:t>VXLAN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没有控制面，而</a:t>
            </a:r>
            <a:r>
              <a:rPr lang="en-US" altLang="zh-CN" sz="1200" kern="0" dirty="0">
                <a:ea typeface="微软雅黑" panose="020B0503020204020204" pitchFamily="34" charset="-122"/>
              </a:rPr>
              <a:t>EVPN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 kern="0" dirty="0">
                <a:ea typeface="微软雅黑" panose="020B0503020204020204" pitchFamily="34" charset="-122"/>
              </a:rPr>
              <a:t>MP-BGP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控制平面非常适合</a:t>
            </a:r>
            <a:r>
              <a:rPr lang="en-US" altLang="zh-CN" sz="1200" kern="0" dirty="0">
                <a:ea typeface="微软雅黑" panose="020B0503020204020204" pitchFamily="34" charset="-122"/>
              </a:rPr>
              <a:t>VXLAN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200" kern="0" dirty="0">
                <a:ea typeface="微软雅黑" panose="020B0503020204020204" pitchFamily="34" charset="-122"/>
              </a:rPr>
              <a:t>VXLAN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对标准的</a:t>
            </a:r>
            <a:r>
              <a:rPr lang="en-US" altLang="zh-CN" sz="1200" kern="0" dirty="0">
                <a:ea typeface="微软雅黑" panose="020B0503020204020204" pitchFamily="34" charset="-122"/>
              </a:rPr>
              <a:t>EVPN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进行扩展。</a:t>
            </a:r>
          </a:p>
          <a:p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如下三个草案：</a:t>
            </a:r>
          </a:p>
          <a:p>
            <a:pPr lvl="1"/>
            <a:r>
              <a:rPr lang="en-US" altLang="zh-CN" sz="1200" kern="0" dirty="0">
                <a:ea typeface="微软雅黑" panose="020B0503020204020204" pitchFamily="34" charset="-122"/>
              </a:rPr>
              <a:t>draft-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ietf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bess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evpn</a:t>
            </a:r>
            <a:r>
              <a:rPr lang="en-US" altLang="zh-CN" sz="1200" kern="0" dirty="0">
                <a:ea typeface="微软雅黑" panose="020B0503020204020204" pitchFamily="34" charset="-122"/>
              </a:rPr>
              <a:t>-overlay</a:t>
            </a:r>
          </a:p>
          <a:p>
            <a:pPr lvl="1"/>
            <a:r>
              <a:rPr lang="en-US" altLang="zh-CN" sz="1200" kern="0" dirty="0">
                <a:ea typeface="微软雅黑" panose="020B0503020204020204" pitchFamily="34" charset="-122"/>
              </a:rPr>
              <a:t>draft-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ietf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bess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evpn</a:t>
            </a:r>
            <a:r>
              <a:rPr lang="en-US" altLang="zh-CN" sz="1200" kern="0" dirty="0">
                <a:ea typeface="微软雅黑" panose="020B0503020204020204" pitchFamily="34" charset="-122"/>
              </a:rPr>
              <a:t>-inter-subnet-forwarding</a:t>
            </a:r>
          </a:p>
          <a:p>
            <a:pPr lvl="1"/>
            <a:r>
              <a:rPr lang="en-US" altLang="zh-CN" sz="1200" kern="0" dirty="0">
                <a:ea typeface="微软雅黑" panose="020B0503020204020204" pitchFamily="34" charset="-122"/>
              </a:rPr>
              <a:t>draft-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ietf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bess</a:t>
            </a:r>
            <a:r>
              <a:rPr lang="en-US" altLang="zh-CN" sz="1200" kern="0" dirty="0">
                <a:ea typeface="微软雅黑" panose="020B0503020204020204" pitchFamily="34" charset="-122"/>
              </a:rPr>
              <a:t>-</a:t>
            </a:r>
            <a:r>
              <a:rPr lang="en-US" altLang="zh-CN" sz="1200" kern="0" dirty="0" err="1">
                <a:ea typeface="微软雅黑" panose="020B0503020204020204" pitchFamily="34" charset="-122"/>
              </a:rPr>
              <a:t>evpn</a:t>
            </a:r>
            <a:r>
              <a:rPr lang="en-US" altLang="zh-CN" sz="1200" kern="0" dirty="0">
                <a:ea typeface="微软雅黑" panose="020B0503020204020204" pitchFamily="34" charset="-122"/>
              </a:rPr>
              <a:t>-prefix-advertisement</a:t>
            </a:r>
            <a:endParaRPr lang="zh-CN" altLang="en-US" sz="1050" kern="0" dirty="0"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1E57D5C-A22A-4E8B-B8C3-CD811510801D}"/>
              </a:ext>
            </a:extLst>
          </p:cNvPr>
          <p:cNvGrpSpPr/>
          <p:nvPr/>
        </p:nvGrpSpPr>
        <p:grpSpPr>
          <a:xfrm>
            <a:off x="6600056" y="4329100"/>
            <a:ext cx="4248472" cy="1800200"/>
            <a:chOff x="5465841" y="1593637"/>
            <a:chExt cx="3096496" cy="147743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BB09115-AEDF-4E98-ACE0-EC749554982A}"/>
                </a:ext>
              </a:extLst>
            </p:cNvPr>
            <p:cNvGrpSpPr/>
            <p:nvPr/>
          </p:nvGrpSpPr>
          <p:grpSpPr>
            <a:xfrm>
              <a:off x="5465841" y="1593637"/>
              <a:ext cx="3096496" cy="693420"/>
              <a:chOff x="5489334" y="1592796"/>
              <a:chExt cx="3096496" cy="69342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3C3CE8E-74F2-4722-867E-985D32B163FD}"/>
                  </a:ext>
                </a:extLst>
              </p:cNvPr>
              <p:cNvSpPr/>
              <p:nvPr/>
            </p:nvSpPr>
            <p:spPr bwMode="auto">
              <a:xfrm>
                <a:off x="5509775" y="1592796"/>
                <a:ext cx="3076055" cy="693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9A18C89-2AF8-40A1-927B-6C9CFA4AF739}"/>
                  </a:ext>
                </a:extLst>
              </p:cNvPr>
              <p:cNvSpPr/>
              <p:nvPr/>
            </p:nvSpPr>
            <p:spPr bwMode="auto">
              <a:xfrm>
                <a:off x="6569605" y="1638516"/>
                <a:ext cx="1915627" cy="617220"/>
              </a:xfrm>
              <a:prstGeom prst="rect">
                <a:avLst/>
              </a:prstGeom>
              <a:solidFill>
                <a:srgbClr val="4F78CC"/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TextBox 110">
                <a:extLst>
                  <a:ext uri="{FF2B5EF4-FFF2-40B4-BE49-F238E27FC236}">
                    <a16:creationId xmlns:a16="http://schemas.microsoft.com/office/drawing/2014/main" id="{7C78B997-580D-4B86-99FC-2A117C46BBD3}"/>
                  </a:ext>
                </a:extLst>
              </p:cNvPr>
              <p:cNvSpPr txBox="1"/>
              <p:nvPr/>
            </p:nvSpPr>
            <p:spPr>
              <a:xfrm>
                <a:off x="5489334" y="186267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+mn-lt"/>
                    <a:ea typeface="华文细黑" panose="02010600040101010101" pitchFamily="2" charset="-122"/>
                  </a:rPr>
                  <a:t>Control plane</a:t>
                </a:r>
                <a:endParaRPr lang="zh-CN" altLang="en-US" sz="1200" b="1" dirty="0">
                  <a:latin typeface="+mn-lt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C9E7E8E-117C-463D-8785-4F7BCE82FFED}"/>
                  </a:ext>
                </a:extLst>
              </p:cNvPr>
              <p:cNvSpPr txBox="1"/>
              <p:nvPr/>
            </p:nvSpPr>
            <p:spPr>
              <a:xfrm>
                <a:off x="7027402" y="1839474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EVPN MP-BGP</a:t>
                </a:r>
                <a:endParaRPr lang="zh-CN" altLang="en-US" sz="1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0409D1F-DBEE-405E-A8AD-873EE044C5AC}"/>
                </a:ext>
              </a:extLst>
            </p:cNvPr>
            <p:cNvGrpSpPr/>
            <p:nvPr/>
          </p:nvGrpSpPr>
          <p:grpSpPr>
            <a:xfrm>
              <a:off x="5486282" y="2377656"/>
              <a:ext cx="3076055" cy="693420"/>
              <a:chOff x="5528194" y="2377656"/>
              <a:chExt cx="3076055" cy="69342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6771563-953C-4660-9132-0BE164B7B2D5}"/>
                  </a:ext>
                </a:extLst>
              </p:cNvPr>
              <p:cNvSpPr/>
              <p:nvPr/>
            </p:nvSpPr>
            <p:spPr bwMode="auto">
              <a:xfrm>
                <a:off x="5528194" y="2377656"/>
                <a:ext cx="3076055" cy="693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CFB404B-2BA9-4820-8942-9EC3F70840BE}"/>
                  </a:ext>
                </a:extLst>
              </p:cNvPr>
              <p:cNvSpPr/>
              <p:nvPr/>
            </p:nvSpPr>
            <p:spPr bwMode="auto">
              <a:xfrm>
                <a:off x="6616613" y="2415756"/>
                <a:ext cx="1915627" cy="617220"/>
              </a:xfrm>
              <a:prstGeom prst="rect">
                <a:avLst/>
              </a:prstGeom>
              <a:solidFill>
                <a:srgbClr val="00B050"/>
              </a:solidFill>
              <a:ln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800">
                  <a:solidFill>
                    <a:schemeClr val="tx1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42" name="TextBox 111">
                <a:extLst>
                  <a:ext uri="{FF2B5EF4-FFF2-40B4-BE49-F238E27FC236}">
                    <a16:creationId xmlns:a16="http://schemas.microsoft.com/office/drawing/2014/main" id="{AE2F2E54-6775-4FB0-894D-C25DB22B55B1}"/>
                  </a:ext>
                </a:extLst>
              </p:cNvPr>
              <p:cNvSpPr txBox="1"/>
              <p:nvPr/>
            </p:nvSpPr>
            <p:spPr>
              <a:xfrm>
                <a:off x="5536632" y="2596601"/>
                <a:ext cx="742134" cy="227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latin typeface="+mn-lt"/>
                    <a:ea typeface="华文细黑" panose="02010600040101010101" pitchFamily="2" charset="-122"/>
                  </a:rPr>
                  <a:t>Data plane</a:t>
                </a:r>
                <a:endParaRPr lang="zh-CN" altLang="en-US" sz="1200" b="1" dirty="0">
                  <a:latin typeface="+mn-lt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TextBox 113">
                <a:extLst>
                  <a:ext uri="{FF2B5EF4-FFF2-40B4-BE49-F238E27FC236}">
                    <a16:creationId xmlns:a16="http://schemas.microsoft.com/office/drawing/2014/main" id="{30BE0A70-A84E-4541-803B-3B5E1197B064}"/>
                  </a:ext>
                </a:extLst>
              </p:cNvPr>
              <p:cNvSpPr txBox="1"/>
              <p:nvPr/>
            </p:nvSpPr>
            <p:spPr>
              <a:xfrm>
                <a:off x="7225876" y="2588820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+mn-lt"/>
                    <a:ea typeface="华文细黑" panose="02010600040101010101" pitchFamily="2" charset="-122"/>
                  </a:rPr>
                  <a:t>VXLAN</a:t>
                </a:r>
                <a:endParaRPr lang="zh-CN" altLang="en-US" sz="1200" b="1" dirty="0">
                  <a:solidFill>
                    <a:schemeClr val="bg1"/>
                  </a:solidFill>
                  <a:latin typeface="+mn-lt"/>
                  <a:ea typeface="华文细黑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63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EVPN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CDE4DF-6EFE-464A-80A2-4EF25C4BA797}"/>
              </a:ext>
            </a:extLst>
          </p:cNvPr>
          <p:cNvGrpSpPr/>
          <p:nvPr/>
        </p:nvGrpSpPr>
        <p:grpSpPr>
          <a:xfrm>
            <a:off x="1415480" y="1405713"/>
            <a:ext cx="9601668" cy="2043591"/>
            <a:chOff x="811920" y="2300739"/>
            <a:chExt cx="7971451" cy="920176"/>
          </a:xfrm>
        </p:grpSpPr>
        <p:sp>
          <p:nvSpPr>
            <p:cNvPr id="124" name="Rectangle 3"/>
            <p:cNvSpPr/>
            <p:nvPr/>
          </p:nvSpPr>
          <p:spPr>
            <a:xfrm>
              <a:off x="811920" y="2300739"/>
              <a:ext cx="7971451" cy="92017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Control </a:t>
              </a:r>
            </a:p>
            <a:p>
              <a:pPr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Plane</a:t>
              </a:r>
            </a:p>
          </p:txBody>
        </p:sp>
        <p:sp>
          <p:nvSpPr>
            <p:cNvPr id="126" name="Rounded Rectangle 5"/>
            <p:cNvSpPr/>
            <p:nvPr/>
          </p:nvSpPr>
          <p:spPr>
            <a:xfrm>
              <a:off x="1566520" y="2419018"/>
              <a:ext cx="1692311" cy="685621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latin typeface="+mn-lt"/>
                  <a:ea typeface="微软雅黑" panose="020B0503020204020204" pitchFamily="34" charset="-122"/>
                </a:rPr>
                <a:t>RFC7432</a:t>
              </a:r>
            </a:p>
            <a:p>
              <a:pPr algn="ctr" defTabSz="685617"/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BGP MPLS-Based Ethernet VPN</a:t>
              </a:r>
              <a:endParaRPr lang="en-US" sz="20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8" name="Rounded Rectangle 5"/>
            <p:cNvSpPr/>
            <p:nvPr/>
          </p:nvSpPr>
          <p:spPr>
            <a:xfrm>
              <a:off x="3352999" y="2426849"/>
              <a:ext cx="1673749" cy="685621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/>
              <a:r>
                <a:rPr lang="en-US" sz="2000" b="1" kern="0">
                  <a:latin typeface="+mn-lt"/>
                  <a:ea typeface="微软雅黑" panose="020B0503020204020204" pitchFamily="34" charset="-122"/>
                </a:rPr>
                <a:t>RFC</a:t>
              </a:r>
              <a:r>
                <a:rPr lang="en-US" altLang="zh-CN" sz="2000" b="1" kern="0">
                  <a:latin typeface="+mn-lt"/>
                  <a:ea typeface="微软雅黑" panose="020B0503020204020204" pitchFamily="34" charset="-122"/>
                </a:rPr>
                <a:t>8365</a:t>
              </a:r>
              <a:endParaRPr lang="en-US" sz="2000" b="1" kern="0">
                <a:latin typeface="+mn-lt"/>
                <a:ea typeface="微软雅黑" panose="020B0503020204020204" pitchFamily="34" charset="-122"/>
              </a:endParaRPr>
            </a:p>
            <a:p>
              <a:pPr algn="ctr" defTabSz="685617"/>
              <a:r>
                <a:rPr lang="en-US" sz="1200" kern="0">
                  <a:latin typeface="+mn-lt"/>
                  <a:ea typeface="微软雅黑" panose="020B0503020204020204" pitchFamily="34" charset="-122"/>
                </a:rPr>
                <a:t>A Network Virtualization Overlay Solution using EVPN</a:t>
              </a:r>
              <a:endParaRPr lang="en-US" sz="20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9" name="Rounded Rectangle 5"/>
            <p:cNvSpPr/>
            <p:nvPr/>
          </p:nvSpPr>
          <p:spPr>
            <a:xfrm>
              <a:off x="5100411" y="2426849"/>
              <a:ext cx="1781734" cy="685621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/>
              <a:r>
                <a:rPr lang="en-US" sz="1600" b="1" kern="0" dirty="0">
                  <a:latin typeface="+mn-lt"/>
                  <a:ea typeface="微软雅黑" panose="020B0503020204020204" pitchFamily="34" charset="-122"/>
                </a:rPr>
                <a:t>draft-</a:t>
              </a:r>
              <a:r>
                <a:rPr lang="en-US" sz="1600" b="1" kern="0" dirty="0" err="1">
                  <a:latin typeface="+mn-lt"/>
                  <a:ea typeface="微软雅黑" panose="020B0503020204020204" pitchFamily="34" charset="-122"/>
                </a:rPr>
                <a:t>ietf</a:t>
              </a:r>
              <a:r>
                <a:rPr lang="en-US" sz="1600" b="1" kern="0" dirty="0">
                  <a:latin typeface="+mn-lt"/>
                  <a:ea typeface="微软雅黑" panose="020B0503020204020204" pitchFamily="34" charset="-122"/>
                </a:rPr>
                <a:t>-</a:t>
              </a:r>
              <a:r>
                <a:rPr lang="en-US" sz="1600" b="1" kern="0" dirty="0" err="1">
                  <a:latin typeface="+mn-lt"/>
                  <a:ea typeface="微软雅黑" panose="020B0503020204020204" pitchFamily="34" charset="-122"/>
                </a:rPr>
                <a:t>bess</a:t>
              </a:r>
              <a:r>
                <a:rPr lang="en-US" sz="1600" b="1" kern="0" dirty="0">
                  <a:latin typeface="+mn-lt"/>
                  <a:ea typeface="微软雅黑" panose="020B0503020204020204" pitchFamily="34" charset="-122"/>
                </a:rPr>
                <a:t>-</a:t>
              </a:r>
              <a:r>
                <a:rPr lang="en-US" sz="1600" b="1" kern="0" dirty="0" err="1">
                  <a:latin typeface="+mn-lt"/>
                  <a:ea typeface="微软雅黑" panose="020B0503020204020204" pitchFamily="34" charset="-122"/>
                </a:rPr>
                <a:t>evpn</a:t>
              </a:r>
              <a:r>
                <a:rPr lang="en-US" sz="1600" b="1" kern="0" dirty="0">
                  <a:latin typeface="+mn-lt"/>
                  <a:ea typeface="微软雅黑" panose="020B0503020204020204" pitchFamily="34" charset="-122"/>
                </a:rPr>
                <a:t>-inter-subnet-forwarding</a:t>
              </a:r>
            </a:p>
            <a:p>
              <a:pPr algn="ctr" defTabSz="685617"/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Integrated Routing and Bridging in EVPN</a:t>
              </a:r>
              <a:endParaRPr lang="en-US" sz="20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40" name="Rounded Rectangle 5"/>
            <p:cNvSpPr/>
            <p:nvPr/>
          </p:nvSpPr>
          <p:spPr>
            <a:xfrm>
              <a:off x="6947645" y="2435720"/>
              <a:ext cx="1727742" cy="685621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/>
              <a:r>
                <a:rPr lang="en-US" sz="1600" b="1" kern="0" dirty="0">
                  <a:latin typeface="+mn-lt"/>
                  <a:ea typeface="微软雅黑" panose="020B0503020204020204" pitchFamily="34" charset="-122"/>
                </a:rPr>
                <a:t>IP Prefix Advertisement in EVPN</a:t>
              </a:r>
            </a:p>
            <a:p>
              <a:pPr algn="ctr" defTabSz="685617"/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draft-</a:t>
              </a:r>
              <a:r>
                <a:rPr lang="en-US" sz="1200" kern="0" dirty="0" err="1">
                  <a:latin typeface="+mn-lt"/>
                  <a:ea typeface="微软雅黑" panose="020B0503020204020204" pitchFamily="34" charset="-122"/>
                </a:rPr>
                <a:t>ietf</a:t>
              </a:r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-</a:t>
              </a:r>
              <a:r>
                <a:rPr lang="en-US" sz="1200" kern="0" dirty="0" err="1">
                  <a:latin typeface="+mn-lt"/>
                  <a:ea typeface="微软雅黑" panose="020B0503020204020204" pitchFamily="34" charset="-122"/>
                </a:rPr>
                <a:t>bess</a:t>
              </a:r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-</a:t>
              </a:r>
              <a:r>
                <a:rPr lang="en-US" sz="1200" kern="0" dirty="0" err="1">
                  <a:latin typeface="+mn-lt"/>
                  <a:ea typeface="微软雅黑" panose="020B0503020204020204" pitchFamily="34" charset="-122"/>
                </a:rPr>
                <a:t>evpn</a:t>
              </a:r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-prefix-advertisement</a:t>
              </a:r>
              <a:endParaRPr lang="en-US" sz="2000" kern="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5B754-DC89-488D-BCA2-D20B906F18C5}"/>
              </a:ext>
            </a:extLst>
          </p:cNvPr>
          <p:cNvGrpSpPr/>
          <p:nvPr/>
        </p:nvGrpSpPr>
        <p:grpSpPr>
          <a:xfrm>
            <a:off x="1415481" y="3339852"/>
            <a:ext cx="9601667" cy="2899213"/>
            <a:chOff x="811920" y="3338075"/>
            <a:chExt cx="7971450" cy="2013407"/>
          </a:xfrm>
        </p:grpSpPr>
        <p:sp>
          <p:nvSpPr>
            <p:cNvPr id="125" name="Rectangle 4"/>
            <p:cNvSpPr/>
            <p:nvPr/>
          </p:nvSpPr>
          <p:spPr>
            <a:xfrm>
              <a:off x="811920" y="3396642"/>
              <a:ext cx="7971450" cy="1594417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Data</a:t>
              </a:r>
            </a:p>
            <a:p>
              <a:pPr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Plane</a:t>
              </a:r>
            </a:p>
          </p:txBody>
        </p:sp>
        <p:sp>
          <p:nvSpPr>
            <p:cNvPr id="127" name="Rounded Rectangle 6"/>
            <p:cNvSpPr/>
            <p:nvPr/>
          </p:nvSpPr>
          <p:spPr>
            <a:xfrm>
              <a:off x="1821928" y="3513919"/>
              <a:ext cx="3035637" cy="685621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RFC7348</a:t>
              </a:r>
            </a:p>
            <a:p>
              <a:pPr algn="ctr" defTabSz="685617"/>
              <a:r>
                <a:rPr lang="en-US" sz="1050" kern="0" dirty="0">
                  <a:latin typeface="+mn-lt"/>
                  <a:ea typeface="微软雅黑" panose="020B0503020204020204" pitchFamily="34" charset="-122"/>
                </a:rPr>
                <a:t>(</a:t>
              </a:r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Virtual </a:t>
              </a:r>
              <a:r>
                <a:rPr lang="en-US" sz="1200" kern="0" dirty="0" err="1">
                  <a:latin typeface="+mn-lt"/>
                  <a:ea typeface="微软雅黑" panose="020B0503020204020204" pitchFamily="34" charset="-122"/>
                </a:rPr>
                <a:t>eXtensible</a:t>
              </a:r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 Local Area Network</a:t>
              </a:r>
              <a:r>
                <a:rPr lang="en-US" sz="1050" kern="0" dirty="0">
                  <a:latin typeface="+mn-lt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30" name="Rounded Rectangle 12"/>
            <p:cNvSpPr/>
            <p:nvPr/>
          </p:nvSpPr>
          <p:spPr>
            <a:xfrm>
              <a:off x="1821930" y="4231018"/>
              <a:ext cx="3035637" cy="670071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latin typeface="+mn-lt"/>
                  <a:ea typeface="微软雅黑" panose="020B0503020204020204" pitchFamily="34" charset="-122"/>
                </a:rPr>
                <a:t>VXLAN(IP overlay)</a:t>
              </a:r>
            </a:p>
          </p:txBody>
        </p:sp>
        <p:sp>
          <p:nvSpPr>
            <p:cNvPr id="132" name="Rounded Rectangle 2"/>
            <p:cNvSpPr/>
            <p:nvPr/>
          </p:nvSpPr>
          <p:spPr>
            <a:xfrm>
              <a:off x="1612076" y="3338075"/>
              <a:ext cx="3293508" cy="201340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564473" y="5082659"/>
              <a:ext cx="1686445" cy="240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VXLAN Based EVPN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22D4BD-0B30-4B1E-AEF9-72E616EC8C74}"/>
              </a:ext>
            </a:extLst>
          </p:cNvPr>
          <p:cNvGrpSpPr/>
          <p:nvPr/>
        </p:nvGrpSpPr>
        <p:grpSpPr>
          <a:xfrm>
            <a:off x="6822476" y="3339852"/>
            <a:ext cx="3967053" cy="2897212"/>
            <a:chOff x="7069695" y="3303846"/>
            <a:chExt cx="4392488" cy="2497529"/>
          </a:xfrm>
        </p:grpSpPr>
        <p:sp>
          <p:nvSpPr>
            <p:cNvPr id="21" name="Rounded Rectangle 13">
              <a:extLst>
                <a:ext uri="{FF2B5EF4-FFF2-40B4-BE49-F238E27FC236}">
                  <a16:creationId xmlns:a16="http://schemas.microsoft.com/office/drawing/2014/main" id="{68EEDC3C-BB78-43EC-8A67-7406FBB5A321}"/>
                </a:ext>
              </a:extLst>
            </p:cNvPr>
            <p:cNvSpPr/>
            <p:nvPr/>
          </p:nvSpPr>
          <p:spPr>
            <a:xfrm>
              <a:off x="7683499" y="4475005"/>
              <a:ext cx="3111501" cy="7672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latin typeface="+mn-lt"/>
                  <a:ea typeface="微软雅黑" panose="020B0503020204020204" pitchFamily="34" charset="-122"/>
                </a:rPr>
                <a:t>MPLS</a:t>
              </a:r>
            </a:p>
          </p:txBody>
        </p:sp>
        <p:sp>
          <p:nvSpPr>
            <p:cNvPr id="22" name="Rounded Rectangle 5">
              <a:extLst>
                <a:ext uri="{FF2B5EF4-FFF2-40B4-BE49-F238E27FC236}">
                  <a16:creationId xmlns:a16="http://schemas.microsoft.com/office/drawing/2014/main" id="{DE5E588D-D535-48B7-A652-F6226C03C21C}"/>
                </a:ext>
              </a:extLst>
            </p:cNvPr>
            <p:cNvSpPr/>
            <p:nvPr/>
          </p:nvSpPr>
          <p:spPr>
            <a:xfrm>
              <a:off x="7683499" y="3495191"/>
              <a:ext cx="3079155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 dirty="0">
                  <a:latin typeface="+mn-lt"/>
                  <a:ea typeface="微软雅黑" panose="020B0503020204020204" pitchFamily="34" charset="-122"/>
                </a:rPr>
                <a:t>RFC7432</a:t>
              </a:r>
            </a:p>
            <a:p>
              <a:pPr algn="ctr"/>
              <a:r>
                <a:rPr lang="en-US" sz="1200" kern="0" dirty="0">
                  <a:latin typeface="+mn-lt"/>
                  <a:ea typeface="微软雅黑" panose="020B0503020204020204" pitchFamily="34" charset="-122"/>
                </a:rPr>
                <a:t>(BGP MPLS-Based Ethernet VPN)</a:t>
              </a:r>
              <a:endParaRPr lang="en-US" sz="1600" kern="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8AADD977-D518-480D-8F82-4B3CA25F4FCC}"/>
                </a:ext>
              </a:extLst>
            </p:cNvPr>
            <p:cNvSpPr/>
            <p:nvPr/>
          </p:nvSpPr>
          <p:spPr>
            <a:xfrm>
              <a:off x="7069695" y="3303846"/>
              <a:ext cx="4392488" cy="2497529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65B5E4-995C-408B-92F3-3F0396E6AD1A}"/>
                </a:ext>
              </a:extLst>
            </p:cNvPr>
            <p:cNvSpPr txBox="1"/>
            <p:nvPr/>
          </p:nvSpPr>
          <p:spPr>
            <a:xfrm>
              <a:off x="7996314" y="5432791"/>
              <a:ext cx="2803656" cy="298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+mn-lt"/>
                  <a:ea typeface="微软雅黑" panose="020B0503020204020204" pitchFamily="34" charset="-122"/>
                </a:rPr>
                <a:t>EVPN(MPLS Based EVPN)</a:t>
              </a:r>
              <a:endParaRPr lang="zh-CN" altLang="en-US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00140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64071</TotalTime>
  <Words>5331</Words>
  <Application>Microsoft Office PowerPoint</Application>
  <PresentationFormat>宽屏</PresentationFormat>
  <Paragraphs>843</Paragraphs>
  <Slides>42</Slides>
  <Notes>42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FrutigerNext LT Light</vt:lpstr>
      <vt:lpstr>FrutigerNext LT Medium</vt:lpstr>
      <vt:lpstr>FrutigerNext LT Regular</vt:lpstr>
      <vt:lpstr>黑体</vt:lpstr>
      <vt:lpstr>微软雅黑</vt:lpstr>
      <vt:lpstr>Arial</vt:lpstr>
      <vt:lpstr>Wingdings</vt:lpstr>
      <vt:lpstr>培训与认证部-母版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Ethenet L2VPN技术</vt:lpstr>
      <vt:lpstr>EVPN的产生</vt:lpstr>
      <vt:lpstr>BGP-EVPN发展和应用</vt:lpstr>
      <vt:lpstr>EVPN的实现</vt:lpstr>
      <vt:lpstr>PowerPoint 演示文稿</vt:lpstr>
      <vt:lpstr>EVPN NLRI</vt:lpstr>
      <vt:lpstr>Type1：Ethernet Auto-Discovery Route</vt:lpstr>
      <vt:lpstr>水平分割</vt:lpstr>
      <vt:lpstr>快速收敛</vt:lpstr>
      <vt:lpstr>别名</vt:lpstr>
      <vt:lpstr>Type2：MAC/IP Advertisement Route</vt:lpstr>
      <vt:lpstr>MAC迁移扩展团体属性</vt:lpstr>
      <vt:lpstr>Ethernet Segment Identifier (ESI)</vt:lpstr>
      <vt:lpstr>冗余模式</vt:lpstr>
      <vt:lpstr>Type3：Inclusive Multicast Ethernet Tag Route</vt:lpstr>
      <vt:lpstr>Type4:  Ethernet Segment Route</vt:lpstr>
      <vt:lpstr>DF选举</vt:lpstr>
      <vt:lpstr>PowerPoint 演示文稿</vt:lpstr>
      <vt:lpstr>Type5路由的产生</vt:lpstr>
      <vt:lpstr>华为EVPN技术的应用</vt:lpstr>
      <vt:lpstr>网络虚拟化Overlay (NVO) </vt:lpstr>
      <vt:lpstr>VXLAN封装</vt:lpstr>
      <vt:lpstr>EVPN和网络虚拟化Overlay (1)</vt:lpstr>
      <vt:lpstr>EVPN和网络虚拟化Overlay (2)</vt:lpstr>
      <vt:lpstr>EVPN路由 - Route Type 2</vt:lpstr>
      <vt:lpstr>EVPN VXLAN - MAC路由发布</vt:lpstr>
      <vt:lpstr>虚拟机迁移</vt:lpstr>
      <vt:lpstr>EVPN VXLAN - 主机路由学习</vt:lpstr>
      <vt:lpstr>EVPN路由 - Route Type 3</vt:lpstr>
      <vt:lpstr>EVPN VXLAN - 隧道建立</vt:lpstr>
      <vt:lpstr>EVPN路由 - Route Type 5</vt:lpstr>
      <vt:lpstr>EVPN VXLAN - 网段路由学习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2417</cp:revision>
  <dcterms:created xsi:type="dcterms:W3CDTF">2003-08-21T06:48:56Z</dcterms:created>
  <dcterms:modified xsi:type="dcterms:W3CDTF">2021-09-11T08:53:56Z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(3)9gAiDPQj2vSWzBm6O9UEC3F90se4FSas8zv31kjcGOtPv2FYgHCOT6ovBRkoFHTNLX+NjrPY
a6xaBxtRL/cW7WCgztMeCOX2kvPCVzJKRQtEA43YLBHmwjI4UXXVHaRzDwwn9uzBGlfZ807+
c/XOTblpr4MNJf5VvjAHTWLITFpUGvPfaUZPdx5uP1PfEPdISzvSsYo0byd5nQ6cO9DLMCGE
4vwZMhwaB+ZeurjLhg</vt:lpwstr>
  </property>
  <property fmtid="{D5CDD505-2E9C-101B-9397-08002B2CF9AE}" pid="18" name="_2015_ms_pID_7253431">
    <vt:lpwstr>b8yx2LlnUxLVKHGteOPPw0DEtAPj1pBbOiKCFJSf5kFt6mCgpCNF+X
kwOw5le1nj9sTP53RcXQqj2lZrX7OkCzNkQybJwk9iwRdVvtFyDfCdfrc2JlcbNvAO8RFR+O
B+caegOnaCXaov1tlHHrK7tUcEk7v8kd1pPj91rQDOKTy7lWdYEpYZOSQYLCnPjTHMQDScR2
W4A0H6rdsYsYt0eXF3Qpo7qIWxuliaqouao3</vt:lpwstr>
  </property>
  <property fmtid="{D5CDD505-2E9C-101B-9397-08002B2CF9AE}" pid="19" name="_2015_ms_pID_7253432">
    <vt:lpwstr>pJ4XGnOJBK3xoBSkJmR0vncAn5I+m9XQ/MH9
alCIDB5DrzxPwpJUwC97+WzUvfVScA==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1553912791</vt:lpwstr>
  </property>
</Properties>
</file>